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</p:sldMasterIdLst>
  <p:notesMasterIdLst>
    <p:notesMasterId r:id="rId25"/>
  </p:notesMasterIdLst>
  <p:sldIdLst>
    <p:sldId id="276" r:id="rId5"/>
    <p:sldId id="257" r:id="rId6"/>
    <p:sldId id="256" r:id="rId7"/>
    <p:sldId id="288" r:id="rId8"/>
    <p:sldId id="259" r:id="rId9"/>
    <p:sldId id="261" r:id="rId10"/>
    <p:sldId id="262" r:id="rId11"/>
    <p:sldId id="263" r:id="rId12"/>
    <p:sldId id="271" r:id="rId13"/>
    <p:sldId id="264" r:id="rId14"/>
    <p:sldId id="265" r:id="rId15"/>
    <p:sldId id="277" r:id="rId16"/>
    <p:sldId id="280" r:id="rId17"/>
    <p:sldId id="272" r:id="rId18"/>
    <p:sldId id="273" r:id="rId19"/>
    <p:sldId id="282" r:id="rId20"/>
    <p:sldId id="283" r:id="rId21"/>
    <p:sldId id="286" r:id="rId22"/>
    <p:sldId id="285" r:id="rId23"/>
    <p:sldId id="287" r:id="rId24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0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1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8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73F69-43DE-474F-A6D4-8B2BE2AD460E}" type="datetimeFigureOut">
              <a:rPr lang="en-US" smtClean="0"/>
              <a:t>05/11/2025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3442E-6AF1-4F34-B771-EFBBD8A81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467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1A681-9A7A-4F37-B1F6-AFC9642A388A}" type="datetimeFigureOut">
              <a:rPr lang="en-US" smtClean="0"/>
              <a:t>05/11/2025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CEB5-FEB2-4D02-9A49-C67709D0D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41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1A681-9A7A-4F37-B1F6-AFC9642A388A}" type="datetimeFigureOut">
              <a:rPr lang="en-US" smtClean="0"/>
              <a:t>05/11/2025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CEB5-FEB2-4D02-9A49-C67709D0D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98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1A681-9A7A-4F37-B1F6-AFC9642A388A}" type="datetimeFigureOut">
              <a:rPr lang="en-US" smtClean="0"/>
              <a:t>05/11/2025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CEB5-FEB2-4D02-9A49-C67709D0D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626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63DD4D-7247-4DDE-9652-D9844C99AB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99DE1-39E1-4B66-8927-F486E763CA8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05/11/2025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3888D7-D604-4106-92A5-2A2FB66CBE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2E0E0E-BD8D-4A2C-A189-EC03A6F72A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4CBD8C-4490-4702-B9B3-9BDF5A8D40C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561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63DD4D-7247-4DDE-9652-D9844C99AB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2E23D-3276-4F8C-81B6-7DC0FEE08F39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05/11/2025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3888D7-D604-4106-92A5-2A2FB66CBE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2E0E0E-BD8D-4A2C-A189-EC03A6F72A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EA1C14-8AF4-449A-8EBD-DD5126DD8FA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905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63DD4D-7247-4DDE-9652-D9844C99AB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E239A-AC90-4424-83A5-D71B8BEA9C04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05/11/2025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3888D7-D604-4106-92A5-2A2FB66CBE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2E0E0E-BD8D-4A2C-A189-EC03A6F72A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8AE24A-0A6C-4BB5-84FA-D4F8B90AA9E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463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63DD4D-7247-4DDE-9652-D9844C99AB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B10E4-7023-4031-B590-86D17A1D61E9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05/11/2025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3888D7-D604-4106-92A5-2A2FB66CBE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2E0E0E-BD8D-4A2C-A189-EC03A6F72A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0637DA-9041-4C3D-8FD5-D6E8DC005D2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150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F63DD4D-7247-4DDE-9652-D9844C99AB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62E58-FE11-48D0-96B5-50D476CDA5B2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05/11/2025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63888D7-D604-4106-92A5-2A2FB66CBE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22E0E0E-BD8D-4A2C-A189-EC03A6F72A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02A68E-B2A1-425C-BFD0-59ED4E04956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420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F63DD4D-7247-4DDE-9652-D9844C99AB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42285-8036-4C57-AB98-FEE05C47C3FF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05/11/2025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63888D7-D604-4106-92A5-2A2FB66CBE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22E0E0E-BD8D-4A2C-A189-EC03A6F72A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88CF6F-4E38-433F-BB88-9ACBE4BE23B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97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F63DD4D-7247-4DDE-9652-D9844C99AB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E5713-1854-40EA-B445-C4C1829EEE7D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05/11/2025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63888D7-D604-4106-92A5-2A2FB66CBE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22E0E0E-BD8D-4A2C-A189-EC03A6F72A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197C9A-E89B-4666-9271-021C11492F9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8303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63DD4D-7247-4DDE-9652-D9844C99AB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67CE9-1064-4B75-9CB2-E1E3A9C4FA87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05/11/2025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3888D7-D604-4106-92A5-2A2FB66CBE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2E0E0E-BD8D-4A2C-A189-EC03A6F72A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A26BF7-DB57-4673-B9B0-F5B9FECDD85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246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1A681-9A7A-4F37-B1F6-AFC9642A388A}" type="datetimeFigureOut">
              <a:rPr lang="en-US" smtClean="0"/>
              <a:t>05/11/2025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CEB5-FEB2-4D02-9A49-C67709D0D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761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63DD4D-7247-4DDE-9652-D9844C99AB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892C8-D897-4DE3-BB08-7DEFB663F960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05/11/2025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3888D7-D604-4106-92A5-2A2FB66CBE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2E0E0E-BD8D-4A2C-A189-EC03A6F72A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C38F85-BF11-4856-A79D-131A9DFDC10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485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63DD4D-7247-4DDE-9652-D9844C99AB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ED15F-750F-4E5B-9138-9A78A9880899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05/11/2025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3888D7-D604-4106-92A5-2A2FB66CBE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2E0E0E-BD8D-4A2C-A189-EC03A6F72A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2F9533-306F-41A5-9304-F582A90568A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437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63DD4D-7247-4DDE-9652-D9844C99AB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C0C9F-79FA-429C-86E8-8DD40FF8ABB9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05/11/2025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3888D7-D604-4106-92A5-2A2FB66CBE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2E0E0E-BD8D-4A2C-A189-EC03A6F72A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C4F8B5-6BA8-4484-AECE-5524D7A05DF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8422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94636C1-7418-4531-AF2C-1FAA84C400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5020384-2B49-49B6-A098-0035DD30FC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A6B2B73-CB2C-4DFD-B05D-5C43C3117C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4269C3-FD6E-405E-AB2F-8CE044664A4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9931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63DD4D-7247-4DDE-9652-D9844C99AB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99DE1-39E1-4B66-8927-F486E763CA8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05/11/2025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3888D7-D604-4106-92A5-2A2FB66CBE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2E0E0E-BD8D-4A2C-A189-EC03A6F72A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4CBD8C-4490-4702-B9B3-9BDF5A8D40C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7733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63DD4D-7247-4DDE-9652-D9844C99AB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2E23D-3276-4F8C-81B6-7DC0FEE08F39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05/11/2025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3888D7-D604-4106-92A5-2A2FB66CBE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2E0E0E-BD8D-4A2C-A189-EC03A6F72A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EA1C14-8AF4-449A-8EBD-DD5126DD8FA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820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63DD4D-7247-4DDE-9652-D9844C99AB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E239A-AC90-4424-83A5-D71B8BEA9C04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05/11/2025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3888D7-D604-4106-92A5-2A2FB66CBE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2E0E0E-BD8D-4A2C-A189-EC03A6F72A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8AE24A-0A6C-4BB5-84FA-D4F8B90AA9E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7593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63DD4D-7247-4DDE-9652-D9844C99AB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B10E4-7023-4031-B590-86D17A1D61E9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05/11/2025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3888D7-D604-4106-92A5-2A2FB66CBE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2E0E0E-BD8D-4A2C-A189-EC03A6F72A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0637DA-9041-4C3D-8FD5-D6E8DC005D2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2173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F63DD4D-7247-4DDE-9652-D9844C99AB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62E58-FE11-48D0-96B5-50D476CDA5B2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05/11/2025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63888D7-D604-4106-92A5-2A2FB66CBE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22E0E0E-BD8D-4A2C-A189-EC03A6F72A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02A68E-B2A1-425C-BFD0-59ED4E04956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8993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F63DD4D-7247-4DDE-9652-D9844C99AB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42285-8036-4C57-AB98-FEE05C47C3FF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05/11/2025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63888D7-D604-4106-92A5-2A2FB66CBE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22E0E0E-BD8D-4A2C-A189-EC03A6F72A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88CF6F-4E38-433F-BB88-9ACBE4BE23B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61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1A681-9A7A-4F37-B1F6-AFC9642A388A}" type="datetimeFigureOut">
              <a:rPr lang="en-US" smtClean="0"/>
              <a:t>05/11/2025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CEB5-FEB2-4D02-9A49-C67709D0D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0290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F63DD4D-7247-4DDE-9652-D9844C99AB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E5713-1854-40EA-B445-C4C1829EEE7D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05/11/2025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63888D7-D604-4106-92A5-2A2FB66CBE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22E0E0E-BD8D-4A2C-A189-EC03A6F72A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197C9A-E89B-4666-9271-021C11492F9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0300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63DD4D-7247-4DDE-9652-D9844C99AB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67CE9-1064-4B75-9CB2-E1E3A9C4FA87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05/11/2025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3888D7-D604-4106-92A5-2A2FB66CBE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2E0E0E-BD8D-4A2C-A189-EC03A6F72A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A26BF7-DB57-4673-B9B0-F5B9FECDD85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1478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63DD4D-7247-4DDE-9652-D9844C99AB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892C8-D897-4DE3-BB08-7DEFB663F960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05/11/2025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3888D7-D604-4106-92A5-2A2FB66CBE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2E0E0E-BD8D-4A2C-A189-EC03A6F72A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C38F85-BF11-4856-A79D-131A9DFDC10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6783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63DD4D-7247-4DDE-9652-D9844C99AB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ED15F-750F-4E5B-9138-9A78A9880899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05/11/2025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3888D7-D604-4106-92A5-2A2FB66CBE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2E0E0E-BD8D-4A2C-A189-EC03A6F72A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2F9533-306F-41A5-9304-F582A90568A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6947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63DD4D-7247-4DDE-9652-D9844C99AB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C0C9F-79FA-429C-86E8-8DD40FF8ABB9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05/11/2025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3888D7-D604-4106-92A5-2A2FB66CBE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2E0E0E-BD8D-4A2C-A189-EC03A6F72A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C4F8B5-6BA8-4484-AECE-5524D7A05DF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5907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94636C1-7418-4531-AF2C-1FAA84C400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5020384-2B49-49B6-A098-0035DD30FC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A6B2B73-CB2C-4DFD-B05D-5C43C3117C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4269C3-FD6E-405E-AB2F-8CE044664A4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8147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E6537-2EA8-46A5-BB7D-FA4A1BCCA331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192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7921C-B9A5-41B9-A2E9-FA7CE149C343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764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43DDE-BBD1-461D-9DF3-63B240D0867A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9274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18507-A5B6-4FA1-9BF7-716D21F1242B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834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1A681-9A7A-4F37-B1F6-AFC9642A388A}" type="datetimeFigureOut">
              <a:rPr lang="en-US" smtClean="0"/>
              <a:t>05/11/2025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CEB5-FEB2-4D02-9A49-C67709D0D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253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7B724-9534-47F0-B6E1-45FB2B9173CF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6678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241C0-8335-4B0C-B949-FA43C96DBEA5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1959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4E8B9-FC45-4C39-BF28-285EBE1ED938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1011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8902B-3626-44EF-8895-15960BA56406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6351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5D010-079C-447A-8B3B-CCB148F6CB8B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0927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FFA8D-AC87-4BBD-ABCF-B826BA304C52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2188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6301A-8972-4F78-BEB1-0A161AA06C66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9203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43227-848E-41DC-BF6D-FA844BFAC6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00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1A681-9A7A-4F37-B1F6-AFC9642A388A}" type="datetimeFigureOut">
              <a:rPr lang="en-US" smtClean="0"/>
              <a:t>05/11/2025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CEB5-FEB2-4D02-9A49-C67709D0D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064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1A681-9A7A-4F37-B1F6-AFC9642A388A}" type="datetimeFigureOut">
              <a:rPr lang="en-US" smtClean="0"/>
              <a:t>05/11/2025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CEB5-FEB2-4D02-9A49-C67709D0D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90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1A681-9A7A-4F37-B1F6-AFC9642A388A}" type="datetimeFigureOut">
              <a:rPr lang="en-US" smtClean="0"/>
              <a:t>05/11/2025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CEB5-FEB2-4D02-9A49-C67709D0D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43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1A681-9A7A-4F37-B1F6-AFC9642A388A}" type="datetimeFigureOut">
              <a:rPr lang="en-US" smtClean="0"/>
              <a:t>05/11/2025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CEB5-FEB2-4D02-9A49-C67709D0D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80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1A681-9A7A-4F37-B1F6-AFC9642A388A}" type="datetimeFigureOut">
              <a:rPr lang="en-US" smtClean="0"/>
              <a:t>05/11/2025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CEB5-FEB2-4D02-9A49-C67709D0D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67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1A681-9A7A-4F37-B1F6-AFC9642A388A}" type="datetimeFigureOut">
              <a:rPr lang="en-US" smtClean="0"/>
              <a:t>05/11/2025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8CEB5-FEB2-4D02-9A49-C67709D0D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94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7348" name="Rectangle 4">
            <a:extLst>
              <a:ext uri="{FF2B5EF4-FFF2-40B4-BE49-F238E27FC236}">
                <a16:creationId xmlns:a16="http://schemas.microsoft.com/office/drawing/2014/main" id="{AF63DD4D-7247-4DDE-9652-D9844C99AB6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5CF817-963E-4647-8993-0FB59B37BBDA}" type="datetimeFigureOut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05/11/2025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7349" name="Rectangle 5">
            <a:extLst>
              <a:ext uri="{FF2B5EF4-FFF2-40B4-BE49-F238E27FC236}">
                <a16:creationId xmlns:a16="http://schemas.microsoft.com/office/drawing/2014/main" id="{663888D7-D604-4106-92A5-2A2FB66CBE3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7350" name="Rectangle 6">
            <a:extLst>
              <a:ext uri="{FF2B5EF4-FFF2-40B4-BE49-F238E27FC236}">
                <a16:creationId xmlns:a16="http://schemas.microsoft.com/office/drawing/2014/main" id="{A22E0E0E-BD8D-4A2C-A189-EC03A6F72A6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2FF82F-D2B0-4434-8B83-7EEC68FDC36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089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7348" name="Rectangle 4">
            <a:extLst>
              <a:ext uri="{FF2B5EF4-FFF2-40B4-BE49-F238E27FC236}">
                <a16:creationId xmlns:a16="http://schemas.microsoft.com/office/drawing/2014/main" id="{AF63DD4D-7247-4DDE-9652-D9844C99AB6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5CF817-963E-4647-8993-0FB59B37BBDA}" type="datetimeFigureOut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05/11/2025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7349" name="Rectangle 5">
            <a:extLst>
              <a:ext uri="{FF2B5EF4-FFF2-40B4-BE49-F238E27FC236}">
                <a16:creationId xmlns:a16="http://schemas.microsoft.com/office/drawing/2014/main" id="{663888D7-D604-4106-92A5-2A2FB66CBE3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7350" name="Rectangle 6">
            <a:extLst>
              <a:ext uri="{FF2B5EF4-FFF2-40B4-BE49-F238E27FC236}">
                <a16:creationId xmlns:a16="http://schemas.microsoft.com/office/drawing/2014/main" id="{A22E0E0E-BD8D-4A2C-A189-EC03A6F72A6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2FF82F-D2B0-4434-8B83-7EEC68FDC36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001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4B74D3-A2D2-40FD-BA92-7DCAF017E775}" type="slidenum">
              <a:rPr lang="vi-V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858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3.jpeg"/><Relationship Id="rId7" Type="http://schemas.openxmlformats.org/officeDocument/2006/relationships/hyperlink" Target="http://images.google.com.vn/imgres?imgurl=http://files.myopera.com/dkhanhtran/blog/01.jpg&amp;imgrefurl=http://my.opera.com/dkhanhtran/blog/2009/10/17/ke-hoach-2-nam-cho&amp;usg=__635Wcz3p63kL3c9cqtkqmPIRhI4=&amp;h=438&amp;w=640&amp;sz=100&amp;hl=vi&amp;start=5&amp;tbnid=zMNMlses1nyQhM:&amp;tbnh=94&amp;tbnw=137&amp;prev=/images?q=%C4%90i%E1%BB%83m+c%E1%BB%B1c+T%C3%A2y+c%E1%BB%A7a+Vi%E1%BB%87t+Nam&amp;gbv=2&amp;hl=vi&amp;sa=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5.jpeg"/><Relationship Id="rId5" Type="http://schemas.openxmlformats.org/officeDocument/2006/relationships/hyperlink" Target="http://images.google.com.vn/imgres?imgurl=http://img80.imageshack.us/img80/2456/xuyenviet2006143yc6.jpg&amp;imgrefurl=http://diendankp7.info/diendan/showthread.php?p=72163&amp;usg=__omEYTT46ty9DNHCD2NKGibt-VXg=&amp;h=540&amp;w=720&amp;sz=55&amp;hl=vi&amp;start=15&amp;tbnid=IKxvphL4lirK2M:&amp;tbnh=105&amp;tbnw=140&amp;prev=/images?q=%C4%90i%E1%BB%83m+c%E1%BB%B1c+T%C3%A2y+c%E1%BB%A7a+Vi%E1%BB%87t+Nam&amp;gbv=2&amp;hl=vi&amp;sa=G" TargetMode="Externa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gif"/><Relationship Id="rId7" Type="http://schemas.openxmlformats.org/officeDocument/2006/relationships/image" Target="../media/image22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1.gif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TIN PHAT\AppData\Local\Temp\Rar$DIa4372.19626\mau background don gian 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646"/>
            <a:ext cx="91440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752600"/>
            <a:ext cx="9144000" cy="1849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2800" b="1" dirty="0">
                <a:latin typeface="Times New Roman"/>
                <a:ea typeface="Calibri"/>
              </a:rPr>
              <a:t>CHƯƠNG 1. BẢN ĐỒ </a:t>
            </a:r>
            <a:r>
              <a:rPr lang="en-US" sz="2800" b="1" dirty="0">
                <a:latin typeface="Times New Roman"/>
                <a:ea typeface="Calibri"/>
              </a:rPr>
              <a:t>-</a:t>
            </a:r>
            <a:r>
              <a:rPr lang="vi-VN" sz="2800" b="1" dirty="0">
                <a:latin typeface="Times New Roman"/>
                <a:ea typeface="Calibri"/>
              </a:rPr>
              <a:t> PHƯƠNG TIỆN THỂ HIỆN BỀ MẶT TRÁI ĐẤT</a:t>
            </a:r>
            <a:endParaRPr lang="en-US" sz="2800" dirty="0">
              <a:latin typeface="Times New Roman"/>
              <a:ea typeface="Calibri"/>
            </a:endParaRPr>
          </a:p>
          <a:p>
            <a:pPr marL="457200" indent="-457200" algn="ctr" fontAlgn="base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2800" b="1" dirty="0">
                <a:latin typeface="Times New Roman"/>
                <a:ea typeface="Calibri"/>
              </a:rPr>
              <a:t>B</a:t>
            </a:r>
            <a:r>
              <a:rPr lang="en-US" sz="2800" b="1" dirty="0">
                <a:latin typeface="Times New Roman"/>
                <a:ea typeface="Calibri"/>
              </a:rPr>
              <a:t>ÀI </a:t>
            </a:r>
            <a:r>
              <a:rPr lang="vi-VN" sz="2800" b="1" dirty="0">
                <a:latin typeface="Times New Roman"/>
                <a:ea typeface="Calibri"/>
              </a:rPr>
              <a:t>1. HỆ THỐNG KINH, VĨ TUYẾN. T</a:t>
            </a:r>
            <a:r>
              <a:rPr lang="en-US" sz="2800" b="1" dirty="0">
                <a:latin typeface="Times New Roman"/>
                <a:ea typeface="Calibri"/>
              </a:rPr>
              <a:t>ỌA</a:t>
            </a:r>
            <a:r>
              <a:rPr lang="vi-VN" sz="2800" b="1" dirty="0">
                <a:latin typeface="Times New Roman"/>
                <a:ea typeface="Calibri"/>
              </a:rPr>
              <a:t> ĐỘ ĐỊA LÍ</a:t>
            </a:r>
            <a:endParaRPr lang="en-US" sz="2800" dirty="0">
              <a:effectLst/>
              <a:latin typeface="Times New Roman"/>
              <a:ea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41910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09800" y="3949005"/>
            <a:ext cx="518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tuyến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tọa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lí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68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79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HỆ THỐNG KINH, VĨ TUYẾN. TỌA ĐỘ ĐỊA LÍ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714182" y="2009775"/>
            <a:ext cx="5715635" cy="2838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indent="180340" algn="l">
              <a:lnSpc>
                <a:spcPct val="107000"/>
              </a:lnSpc>
              <a:spcAft>
                <a:spcPts val="0"/>
              </a:spcAft>
            </a:pPr>
            <a:r>
              <a:rPr lang="vi-VN" sz="1400">
                <a:effectLst/>
                <a:latin typeface="Times New Roman"/>
                <a:ea typeface="Times New Roman"/>
              </a:rPr>
              <a:t> </a:t>
            </a:r>
            <a:endParaRPr lang="en-US" sz="1400">
              <a:effectLst/>
              <a:latin typeface="Times New Roman"/>
              <a:ea typeface="Times New Roman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26918" y="1066800"/>
            <a:ext cx="7966364" cy="3506932"/>
            <a:chOff x="2487865" y="2360775"/>
            <a:chExt cx="5716270" cy="2838450"/>
          </a:xfrm>
        </p:grpSpPr>
        <p:grpSp>
          <p:nvGrpSpPr>
            <p:cNvPr id="8" name="Group 7"/>
            <p:cNvGrpSpPr/>
            <p:nvPr/>
          </p:nvGrpSpPr>
          <p:grpSpPr>
            <a:xfrm>
              <a:off x="2487865" y="2360775"/>
              <a:ext cx="5716270" cy="2838450"/>
              <a:chOff x="2487865" y="2360775"/>
              <a:chExt cx="5716270" cy="283845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2487865" y="2360775"/>
                <a:ext cx="5716250" cy="2838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180340" algn="l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Times New Roman"/>
                  </a:rPr>
                  <a:t> </a:t>
                </a: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</a:endParaRPr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2487865" y="2360775"/>
                <a:ext cx="5716270" cy="2838450"/>
                <a:chOff x="0" y="0"/>
                <a:chExt cx="5716270" cy="2838450"/>
              </a:xfrm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0" y="0"/>
                  <a:ext cx="5716250" cy="28384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180340" algn="l" defTabSz="91440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14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Times New Roman"/>
                    </a:rPr>
                    <a:t> </a:t>
                  </a: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Times New Roman"/>
                  </a:endParaRPr>
                </a:p>
              </p:txBody>
            </p:sp>
            <p:pic>
              <p:nvPicPr>
                <p:cNvPr id="12" name="Shape 37" descr="Káº¿t quáº£ hÃ¬nh áº£nh cho 10 largest cities in the world map have longitude and latitude"/>
                <p:cNvPicPr preferRelativeResize="0"/>
                <p:nvPr/>
              </p:nvPicPr>
              <p:blipFill rotWithShape="1">
                <a:blip r:embed="rId2">
                  <a:alphaModFix/>
                </a:blip>
                <a:srcRect/>
                <a:stretch/>
              </p:blipFill>
              <p:spPr>
                <a:xfrm>
                  <a:off x="0" y="0"/>
                  <a:ext cx="5716270" cy="2838450"/>
                </a:xfrm>
                <a:prstGeom prst="rect">
                  <a:avLst/>
                </a:prstGeom>
                <a:solidFill>
                  <a:srgbClr val="4F81BD"/>
                </a:solidFill>
                <a:ln>
                  <a:noFill/>
                </a:ln>
              </p:spPr>
            </p:pic>
            <p:grpSp>
              <p:nvGrpSpPr>
                <p:cNvPr id="13" name="Group 12"/>
                <p:cNvGrpSpPr/>
                <p:nvPr/>
              </p:nvGrpSpPr>
              <p:grpSpPr>
                <a:xfrm>
                  <a:off x="166332" y="27296"/>
                  <a:ext cx="5524784" cy="2770496"/>
                  <a:chOff x="0" y="0"/>
                  <a:chExt cx="5524784" cy="2770496"/>
                </a:xfrm>
              </p:grpSpPr>
              <p:cxnSp>
                <p:nvCxnSpPr>
                  <p:cNvPr id="14" name="Straight Arrow Connector 13"/>
                  <p:cNvCxnSpPr/>
                  <p:nvPr/>
                </p:nvCxnSpPr>
                <p:spPr>
                  <a:xfrm>
                    <a:off x="2770496" y="0"/>
                    <a:ext cx="0" cy="2770496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F0000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  <a:effectLst>
                    <a:outerShdw blurRad="50800" dist="63500" dir="5400000" algn="ctr" rotWithShape="0">
                      <a:srgbClr val="FF0000"/>
                    </a:outerShdw>
                  </a:effectLst>
                </p:spPr>
              </p:cxnSp>
              <p:cxnSp>
                <p:nvCxnSpPr>
                  <p:cNvPr id="15" name="Straight Arrow Connector 14"/>
                  <p:cNvCxnSpPr/>
                  <p:nvPr/>
                </p:nvCxnSpPr>
                <p:spPr>
                  <a:xfrm>
                    <a:off x="0" y="1364776"/>
                    <a:ext cx="5524784" cy="34120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F0000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  <a:effectLst>
                    <a:outerShdw blurRad="50800" dist="63500" dir="5400000" algn="ctr" rotWithShape="0">
                      <a:srgbClr val="FF0000"/>
                    </a:outerShdw>
                  </a:effectLst>
                </p:spPr>
              </p:cxnSp>
            </p:grpSp>
          </p:grpSp>
        </p:grpSp>
      </p:grpSp>
      <p:sp>
        <p:nvSpPr>
          <p:cNvPr id="16" name="TextBox 15"/>
          <p:cNvSpPr txBox="1"/>
          <p:nvPr/>
        </p:nvSpPr>
        <p:spPr>
          <a:xfrm>
            <a:off x="6781800" y="3251922"/>
            <a:ext cx="16002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/>
                <a:ea typeface="Times New Roman"/>
              </a:rPr>
              <a:t>Ôxtrây</a:t>
            </a:r>
            <a:r>
              <a:rPr lang="en-US" b="1" dirty="0">
                <a:latin typeface="Times New Roman"/>
                <a:ea typeface="Times New Roman"/>
              </a:rPr>
              <a:t>-li-a 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781800" y="2442297"/>
            <a:ext cx="11811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71800" y="1832697"/>
            <a:ext cx="11430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Kì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24600" y="2017363"/>
            <a:ext cx="14478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Quốc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096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2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351042"/>
              </p:ext>
            </p:extLst>
          </p:nvPr>
        </p:nvGraphicFramePr>
        <p:xfrm>
          <a:off x="76200" y="4877533"/>
          <a:ext cx="8991600" cy="1890070"/>
        </p:xfrm>
        <a:graphic>
          <a:graphicData uri="http://schemas.openxmlformats.org/drawingml/2006/table">
            <a:tbl>
              <a:tblPr bandRow="1"/>
              <a:tblGrid>
                <a:gridCol w="299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8338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BÁN CẦU TÂY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BÁN CẦU ĐÔNG 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6319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BÁN</a:t>
                      </a: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CẦU BẮC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180340"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6319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7000"/>
                        </a:lnSpc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BÁN</a:t>
                      </a: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CẦU NAM</a:t>
                      </a:r>
                      <a:r>
                        <a:rPr lang="en-US" sz="1800" b="1" dirty="0">
                          <a:effectLst/>
                          <a:latin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180340"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714182" y="4495800"/>
            <a:ext cx="5867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43300" y="5562600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endParaRPr lang="en-US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77000" y="54102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Quốc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77000" y="62484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Ôxtrây</a:t>
            </a:r>
            <a:r>
              <a:rPr lang="en-US" sz="2000" b="1" dirty="0">
                <a:solidFill>
                  <a:prstClr val="black"/>
                </a:solidFill>
                <a:latin typeface="Times New Roman"/>
                <a:ea typeface="Times New Roman"/>
              </a:rPr>
              <a:t>-li-a</a:t>
            </a:r>
            <a:endParaRPr lang="en-US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38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2" grpId="0"/>
      <p:bldP spid="24" grpId="0"/>
      <p:bldP spid="25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HỆ THỐNG KINH, VĨ TUYẾN. TỌA ĐỘ ĐỊA LÍ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2625725" y="8656638"/>
            <a:ext cx="5287963" cy="2838450"/>
            <a:chOff x="2487865" y="2360775"/>
            <a:chExt cx="5716270" cy="2838450"/>
          </a:xfrm>
        </p:grpSpPr>
        <p:grpSp>
          <p:nvGrpSpPr>
            <p:cNvPr id="6" name="Group 5"/>
            <p:cNvGrpSpPr/>
            <p:nvPr/>
          </p:nvGrpSpPr>
          <p:grpSpPr>
            <a:xfrm>
              <a:off x="2487865" y="2360775"/>
              <a:ext cx="5716270" cy="2838450"/>
              <a:chOff x="2487865" y="2360775"/>
              <a:chExt cx="5716270" cy="283845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2487865" y="2360775"/>
                <a:ext cx="5716250" cy="2838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indent="180340" algn="l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vi-VN" sz="14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400">
                  <a:effectLst/>
                  <a:latin typeface="Times New Roman"/>
                  <a:ea typeface="Times New Roman"/>
                </a:endParaRPr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2487865" y="2360775"/>
                <a:ext cx="5716270" cy="2838450"/>
                <a:chOff x="0" y="0"/>
                <a:chExt cx="5716270" cy="2838450"/>
              </a:xfrm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0" y="0"/>
                  <a:ext cx="5716250" cy="28384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indent="180340" algn="l"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vi-VN" sz="14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400">
                    <a:effectLst/>
                    <a:latin typeface="Times New Roman"/>
                    <a:ea typeface="Times New Roman"/>
                  </a:endParaRPr>
                </a:p>
              </p:txBody>
            </p:sp>
            <p:pic>
              <p:nvPicPr>
                <p:cNvPr id="10" name="Shape 37" descr="Káº¿t quáº£ hÃ¬nh áº£nh cho 10 largest cities in the world map have longitude and latitude"/>
                <p:cNvPicPr preferRelativeResize="0"/>
                <p:nvPr/>
              </p:nvPicPr>
              <p:blipFill rotWithShape="1">
                <a:blip r:embed="rId2">
                  <a:alphaModFix/>
                </a:blip>
                <a:srcRect/>
                <a:stretch/>
              </p:blipFill>
              <p:spPr>
                <a:xfrm>
                  <a:off x="0" y="0"/>
                  <a:ext cx="5716270" cy="283845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</p:pic>
            <p:grpSp>
              <p:nvGrpSpPr>
                <p:cNvPr id="11" name="Group 10"/>
                <p:cNvGrpSpPr/>
                <p:nvPr/>
              </p:nvGrpSpPr>
              <p:grpSpPr>
                <a:xfrm>
                  <a:off x="166332" y="27296"/>
                  <a:ext cx="5524784" cy="2770496"/>
                  <a:chOff x="0" y="0"/>
                  <a:chExt cx="5524784" cy="2770496"/>
                </a:xfrm>
              </p:grpSpPr>
              <p:cxnSp>
                <p:nvCxnSpPr>
                  <p:cNvPr id="12" name="Straight Arrow Connector 11"/>
                  <p:cNvCxnSpPr/>
                  <p:nvPr/>
                </p:nvCxnSpPr>
                <p:spPr>
                  <a:xfrm>
                    <a:off x="2770496" y="0"/>
                    <a:ext cx="0" cy="2770496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F0000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  <a:effectLst>
                    <a:outerShdw blurRad="50800" dist="63500" dir="5400000" algn="ctr" rotWithShape="0">
                      <a:srgbClr val="FF0000"/>
                    </a:outerShdw>
                  </a:effectLst>
                </p:spPr>
              </p:cxnSp>
              <p:cxnSp>
                <p:nvCxnSpPr>
                  <p:cNvPr id="13" name="Straight Arrow Connector 12"/>
                  <p:cNvCxnSpPr/>
                  <p:nvPr/>
                </p:nvCxnSpPr>
                <p:spPr>
                  <a:xfrm>
                    <a:off x="0" y="1364776"/>
                    <a:ext cx="5524784" cy="34120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F0000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  <a:effectLst>
                    <a:outerShdw blurRad="50800" dist="63500" dir="5400000" algn="ctr" rotWithShape="0">
                      <a:srgbClr val="FF0000"/>
                    </a:outerShdw>
                  </a:effectLst>
                </p:spPr>
              </p:cxnSp>
            </p:grpSp>
          </p:grpSp>
        </p:grpSp>
      </p:grpSp>
      <p:sp>
        <p:nvSpPr>
          <p:cNvPr id="14" name="TextBox 13"/>
          <p:cNvSpPr txBox="1"/>
          <p:nvPr/>
        </p:nvSpPr>
        <p:spPr>
          <a:xfrm>
            <a:off x="0" y="53340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2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914400"/>
            <a:ext cx="9144000" cy="597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  <a:spcBef>
                <a:spcPts val="600"/>
              </a:spcBef>
            </a:pPr>
            <a:r>
              <a:rPr lang="en-US" b="1" dirty="0">
                <a:solidFill>
                  <a:srgbClr val="0070C0"/>
                </a:solidFill>
                <a:latin typeface="Times New Roman"/>
                <a:ea typeface="Calibri"/>
              </a:rPr>
              <a:t>- </a:t>
            </a:r>
            <a:r>
              <a:rPr lang="en-US" dirty="0" err="1">
                <a:solidFill>
                  <a:srgbClr val="0070C0"/>
                </a:solidFill>
                <a:latin typeface="Times New Roman"/>
                <a:ea typeface="Calibri"/>
              </a:rPr>
              <a:t>Kinh</a:t>
            </a:r>
            <a:r>
              <a:rPr lang="en-US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/>
                <a:ea typeface="Calibri"/>
              </a:rPr>
              <a:t>tuyến</a:t>
            </a:r>
            <a:r>
              <a:rPr lang="en-US" dirty="0">
                <a:solidFill>
                  <a:srgbClr val="0070C0"/>
                </a:solidFill>
                <a:latin typeface="Times New Roman"/>
                <a:ea typeface="Calibri"/>
              </a:rPr>
              <a:t> :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Là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nửa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đường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tròn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nối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hai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cực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trên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bề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mặt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quả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Địa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cầu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</a:p>
          <a:p>
            <a:pPr lvl="0" algn="just">
              <a:lnSpc>
                <a:spcPct val="130000"/>
              </a:lnSpc>
              <a:spcBef>
                <a:spcPts val="600"/>
              </a:spcBef>
            </a:pPr>
            <a:r>
              <a:rPr lang="en-US" b="1" dirty="0">
                <a:solidFill>
                  <a:srgbClr val="0070C0"/>
                </a:solidFill>
                <a:latin typeface="Times New Roman"/>
                <a:ea typeface="Calibri"/>
              </a:rPr>
              <a:t>-</a:t>
            </a:r>
            <a:r>
              <a:rPr lang="en-US" b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/>
                <a:ea typeface="Calibri"/>
              </a:rPr>
              <a:t>Vĩ</a:t>
            </a:r>
            <a:r>
              <a:rPr lang="en-US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/>
                <a:ea typeface="Calibri"/>
              </a:rPr>
              <a:t>tuyến</a:t>
            </a:r>
            <a:r>
              <a:rPr lang="en-US" dirty="0">
                <a:solidFill>
                  <a:srgbClr val="0070C0"/>
                </a:solidFill>
                <a:latin typeface="Times New Roman"/>
                <a:ea typeface="Calibri"/>
              </a:rPr>
              <a:t> :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Là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vòng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tròn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bao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quanh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quả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Địa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cầu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vuông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góc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với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các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kinh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tuyến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</a:p>
          <a:p>
            <a:pPr lvl="0" algn="just">
              <a:lnSpc>
                <a:spcPct val="130000"/>
              </a:lnSpc>
              <a:spcBef>
                <a:spcPts val="600"/>
              </a:spcBef>
            </a:pPr>
            <a:r>
              <a:rPr lang="en-US" dirty="0">
                <a:solidFill>
                  <a:srgbClr val="0070C0"/>
                </a:solidFill>
                <a:latin typeface="Times New Roman"/>
                <a:ea typeface="Calibri"/>
              </a:rPr>
              <a:t>-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/>
                <a:ea typeface="Calibri"/>
              </a:rPr>
              <a:t>Kinh</a:t>
            </a:r>
            <a:r>
              <a:rPr lang="en-US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/>
                <a:ea typeface="Calibri"/>
              </a:rPr>
              <a:t>tuyến</a:t>
            </a:r>
            <a:r>
              <a:rPr lang="en-US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/>
                <a:ea typeface="Calibri"/>
              </a:rPr>
              <a:t>gốc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Là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kinh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tuyến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0</a:t>
            </a:r>
            <a:r>
              <a:rPr lang="en-US" baseline="30000" dirty="0">
                <a:solidFill>
                  <a:srgbClr val="000000"/>
                </a:solidFill>
                <a:latin typeface="Times New Roman"/>
                <a:ea typeface="Calibri"/>
              </a:rPr>
              <a:t>0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đi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qua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đài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thiên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văn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Grin-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uých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ngoại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ô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thành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phố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Luân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Đôn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nước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Anh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).</a:t>
            </a:r>
          </a:p>
          <a:p>
            <a:pPr lvl="0" algn="just">
              <a:lnSpc>
                <a:spcPct val="130000"/>
              </a:lnSpc>
              <a:spcBef>
                <a:spcPts val="600"/>
              </a:spcBef>
            </a:pPr>
            <a:r>
              <a:rPr lang="en-US" dirty="0">
                <a:solidFill>
                  <a:srgbClr val="0070C0"/>
                </a:solidFill>
                <a:latin typeface="Times New Roman"/>
                <a:ea typeface="Calibri"/>
              </a:rPr>
              <a:t>- </a:t>
            </a:r>
            <a:r>
              <a:rPr lang="en-US" dirty="0" err="1">
                <a:solidFill>
                  <a:srgbClr val="0070C0"/>
                </a:solidFill>
                <a:latin typeface="Times New Roman"/>
                <a:ea typeface="Calibri"/>
              </a:rPr>
              <a:t>Vĩ</a:t>
            </a:r>
            <a:r>
              <a:rPr lang="en-US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/>
                <a:ea typeface="Calibri"/>
              </a:rPr>
              <a:t>tuyến</a:t>
            </a:r>
            <a:r>
              <a:rPr lang="en-US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/>
                <a:ea typeface="Calibri"/>
              </a:rPr>
              <a:t>gốc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Là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vĩ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tuyến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0</a:t>
            </a:r>
            <a:r>
              <a:rPr lang="en-US" baseline="30000" dirty="0">
                <a:solidFill>
                  <a:srgbClr val="000000"/>
                </a:solidFill>
                <a:latin typeface="Times New Roman"/>
                <a:ea typeface="Calibri"/>
              </a:rPr>
              <a:t>0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Xích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đạo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).</a:t>
            </a:r>
          </a:p>
          <a:p>
            <a:pPr lvl="0" algn="just">
              <a:lnSpc>
                <a:spcPct val="130000"/>
              </a:lnSpc>
              <a:spcBef>
                <a:spcPts val="600"/>
              </a:spcBef>
            </a:pPr>
            <a:r>
              <a:rPr lang="en-US" dirty="0">
                <a:solidFill>
                  <a:srgbClr val="0070C0"/>
                </a:solidFill>
                <a:latin typeface="Times New Roman"/>
                <a:ea typeface="Calibri"/>
              </a:rPr>
              <a:t>- </a:t>
            </a:r>
            <a:r>
              <a:rPr lang="en-US" dirty="0" err="1">
                <a:solidFill>
                  <a:srgbClr val="0070C0"/>
                </a:solidFill>
                <a:latin typeface="Times New Roman"/>
                <a:ea typeface="Calibri"/>
              </a:rPr>
              <a:t>Kinh</a:t>
            </a:r>
            <a:r>
              <a:rPr lang="en-US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/>
                <a:ea typeface="Calibri"/>
              </a:rPr>
              <a:t>tuyến</a:t>
            </a:r>
            <a:r>
              <a:rPr lang="en-US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/>
                <a:ea typeface="Calibri"/>
              </a:rPr>
              <a:t>Đông</a:t>
            </a:r>
            <a:r>
              <a:rPr lang="en-US" dirty="0">
                <a:solidFill>
                  <a:srgbClr val="0070C0"/>
                </a:solidFill>
                <a:latin typeface="Times New Roman"/>
                <a:ea typeface="Calibri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Những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kinh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tuyến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nằm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bên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phải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kinh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tuyến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gốc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</a:p>
          <a:p>
            <a:pPr lvl="0" algn="just">
              <a:lnSpc>
                <a:spcPct val="130000"/>
              </a:lnSpc>
              <a:spcBef>
                <a:spcPts val="600"/>
              </a:spcBef>
            </a:pPr>
            <a:r>
              <a:rPr lang="en-US" dirty="0">
                <a:solidFill>
                  <a:srgbClr val="0070C0"/>
                </a:solidFill>
                <a:latin typeface="Times New Roman"/>
                <a:ea typeface="Calibri"/>
              </a:rPr>
              <a:t>- </a:t>
            </a:r>
            <a:r>
              <a:rPr lang="en-US" dirty="0" err="1">
                <a:solidFill>
                  <a:srgbClr val="0070C0"/>
                </a:solidFill>
                <a:latin typeface="Times New Roman"/>
                <a:ea typeface="Calibri"/>
              </a:rPr>
              <a:t>Kinh</a:t>
            </a:r>
            <a:r>
              <a:rPr lang="en-US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/>
                <a:ea typeface="Calibri"/>
              </a:rPr>
              <a:t>tuyến</a:t>
            </a:r>
            <a:r>
              <a:rPr lang="en-US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/>
                <a:ea typeface="Calibri"/>
              </a:rPr>
              <a:t>Tây</a:t>
            </a:r>
            <a:r>
              <a:rPr lang="en-US" dirty="0">
                <a:solidFill>
                  <a:srgbClr val="0070C0"/>
                </a:solidFill>
                <a:latin typeface="Times New Roman"/>
                <a:ea typeface="Calibri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Những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kinh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tuyến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nằm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bên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trái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kinh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tuyến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gốc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</a:p>
          <a:p>
            <a:pPr lvl="0" algn="just">
              <a:lnSpc>
                <a:spcPct val="130000"/>
              </a:lnSpc>
              <a:spcBef>
                <a:spcPts val="600"/>
              </a:spcBef>
            </a:pPr>
            <a:r>
              <a:rPr lang="en-US" dirty="0">
                <a:solidFill>
                  <a:srgbClr val="0070C0"/>
                </a:solidFill>
                <a:latin typeface="Times New Roman"/>
                <a:ea typeface="Calibri"/>
              </a:rPr>
              <a:t>- </a:t>
            </a:r>
            <a:r>
              <a:rPr lang="en-US" dirty="0" err="1">
                <a:solidFill>
                  <a:srgbClr val="0070C0"/>
                </a:solidFill>
                <a:latin typeface="Times New Roman"/>
                <a:ea typeface="Calibri"/>
              </a:rPr>
              <a:t>Vĩ</a:t>
            </a:r>
            <a:r>
              <a:rPr lang="en-US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/>
                <a:ea typeface="Calibri"/>
              </a:rPr>
              <a:t>tuyến</a:t>
            </a:r>
            <a:r>
              <a:rPr lang="en-US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/>
                <a:ea typeface="Calibri"/>
              </a:rPr>
              <a:t>Bắc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Những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vĩ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tuyến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nằm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từ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xích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đạo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đến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cực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Bắc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</a:p>
          <a:p>
            <a:pPr lvl="0" algn="just">
              <a:lnSpc>
                <a:spcPct val="130000"/>
              </a:lnSpc>
              <a:spcBef>
                <a:spcPts val="600"/>
              </a:spcBef>
            </a:pPr>
            <a:r>
              <a:rPr lang="en-US" dirty="0">
                <a:solidFill>
                  <a:srgbClr val="0070C0"/>
                </a:solidFill>
                <a:latin typeface="Times New Roman"/>
                <a:ea typeface="Calibri"/>
              </a:rPr>
              <a:t>- </a:t>
            </a:r>
            <a:r>
              <a:rPr lang="en-US" dirty="0" err="1">
                <a:solidFill>
                  <a:srgbClr val="0070C0"/>
                </a:solidFill>
                <a:latin typeface="Times New Roman"/>
                <a:ea typeface="Calibri"/>
              </a:rPr>
              <a:t>Vĩ</a:t>
            </a:r>
            <a:r>
              <a:rPr lang="en-US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/>
                <a:ea typeface="Calibri"/>
              </a:rPr>
              <a:t>tuyến</a:t>
            </a:r>
            <a:r>
              <a:rPr lang="en-US" dirty="0">
                <a:solidFill>
                  <a:srgbClr val="0070C0"/>
                </a:solidFill>
                <a:latin typeface="Times New Roman"/>
                <a:ea typeface="Calibri"/>
              </a:rPr>
              <a:t> Nam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Những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vĩ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tuyến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nằm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từ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xích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đạo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đến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cực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Nam.</a:t>
            </a:r>
          </a:p>
          <a:p>
            <a:pPr lvl="0" algn="just">
              <a:lnSpc>
                <a:spcPct val="130000"/>
              </a:lnSpc>
              <a:spcBef>
                <a:spcPts val="600"/>
              </a:spcBef>
            </a:pPr>
            <a:r>
              <a:rPr lang="en-US" dirty="0">
                <a:solidFill>
                  <a:srgbClr val="0070C0"/>
                </a:solidFill>
                <a:latin typeface="Times New Roman"/>
                <a:ea typeface="Calibri"/>
              </a:rPr>
              <a:t>- </a:t>
            </a:r>
            <a:r>
              <a:rPr lang="en-US" dirty="0" err="1">
                <a:solidFill>
                  <a:srgbClr val="0070C0"/>
                </a:solidFill>
                <a:latin typeface="Times New Roman"/>
                <a:ea typeface="Calibri"/>
              </a:rPr>
              <a:t>Bán</a:t>
            </a:r>
            <a:r>
              <a:rPr lang="en-US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/>
                <a:ea typeface="Calibri"/>
              </a:rPr>
              <a:t>cầu</a:t>
            </a:r>
            <a:r>
              <a:rPr lang="en-US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/>
                <a:ea typeface="Calibri"/>
              </a:rPr>
              <a:t>Bắc</a:t>
            </a:r>
            <a:r>
              <a:rPr lang="en-US" dirty="0">
                <a:solidFill>
                  <a:srgbClr val="0070C0"/>
                </a:solidFill>
                <a:latin typeface="Times New Roman"/>
                <a:ea typeface="Calibri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Nửa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cầu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nằm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ở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phía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trên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đường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xích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đạo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chứa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cực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Bắc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. (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từ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vĩ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tuyến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0</a:t>
            </a:r>
            <a:r>
              <a:rPr lang="en-US" baseline="30000" dirty="0">
                <a:solidFill>
                  <a:srgbClr val="000000"/>
                </a:solidFill>
                <a:latin typeface="Times New Roman"/>
                <a:ea typeface="Calibri"/>
              </a:rPr>
              <a:t>0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đến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90</a:t>
            </a:r>
            <a:r>
              <a:rPr lang="en-US" baseline="30000" dirty="0">
                <a:solidFill>
                  <a:srgbClr val="000000"/>
                </a:solidFill>
                <a:latin typeface="Times New Roman"/>
                <a:ea typeface="Calibri"/>
              </a:rPr>
              <a:t>0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B)</a:t>
            </a:r>
          </a:p>
          <a:p>
            <a:pPr lvl="0" algn="just" fontAlgn="base">
              <a:lnSpc>
                <a:spcPct val="115000"/>
              </a:lnSpc>
              <a:spcBef>
                <a:spcPts val="600"/>
              </a:spcBef>
            </a:pPr>
            <a:r>
              <a:rPr lang="en-US" dirty="0">
                <a:solidFill>
                  <a:srgbClr val="0070C0"/>
                </a:solidFill>
                <a:latin typeface="Times New Roman"/>
                <a:ea typeface="Calibri"/>
              </a:rPr>
              <a:t>- </a:t>
            </a:r>
            <a:r>
              <a:rPr lang="en-US" dirty="0" err="1">
                <a:solidFill>
                  <a:srgbClr val="0070C0"/>
                </a:solidFill>
                <a:latin typeface="Times New Roman"/>
                <a:ea typeface="Calibri"/>
              </a:rPr>
              <a:t>Bán</a:t>
            </a:r>
            <a:r>
              <a:rPr lang="en-US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/>
                <a:ea typeface="Calibri"/>
              </a:rPr>
              <a:t>cầu</a:t>
            </a:r>
            <a:r>
              <a:rPr lang="en-US" dirty="0">
                <a:solidFill>
                  <a:srgbClr val="0070C0"/>
                </a:solidFill>
                <a:latin typeface="Times New Roman"/>
                <a:ea typeface="Calibri"/>
              </a:rPr>
              <a:t> Nam: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Nửa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cầu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nằm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ở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phía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dưới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đường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xích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đạo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chứa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cực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Nam.(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vĩ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tuyến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0</a:t>
            </a:r>
            <a:r>
              <a:rPr lang="en-US" baseline="30000" dirty="0">
                <a:solidFill>
                  <a:srgbClr val="000000"/>
                </a:solidFill>
                <a:latin typeface="Times New Roman"/>
                <a:ea typeface="Calibri"/>
              </a:rPr>
              <a:t>0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đến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90</a:t>
            </a:r>
            <a:r>
              <a:rPr lang="en-US" baseline="30000" dirty="0">
                <a:solidFill>
                  <a:srgbClr val="000000"/>
                </a:solidFill>
                <a:latin typeface="Times New Roman"/>
                <a:ea typeface="Calibri"/>
              </a:rPr>
              <a:t>0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N).</a:t>
            </a:r>
          </a:p>
          <a:p>
            <a:pPr lvl="0" algn="just">
              <a:lnSpc>
                <a:spcPct val="130000"/>
              </a:lnSpc>
              <a:spcBef>
                <a:spcPts val="600"/>
              </a:spcBef>
            </a:pPr>
            <a:r>
              <a:rPr lang="en-US" dirty="0">
                <a:solidFill>
                  <a:srgbClr val="0070C0"/>
                </a:solidFill>
                <a:latin typeface="Times New Roman"/>
                <a:ea typeface="Calibri"/>
              </a:rPr>
              <a:t>- </a:t>
            </a:r>
            <a:r>
              <a:rPr lang="en-US" dirty="0" err="1">
                <a:solidFill>
                  <a:srgbClr val="0070C0"/>
                </a:solidFill>
                <a:latin typeface="Times New Roman"/>
                <a:ea typeface="Calibri"/>
              </a:rPr>
              <a:t>Bán</a:t>
            </a:r>
            <a:r>
              <a:rPr lang="en-US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/>
                <a:ea typeface="Calibri"/>
              </a:rPr>
              <a:t>cầu</a:t>
            </a:r>
            <a:r>
              <a:rPr lang="en-US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/>
                <a:ea typeface="Calibri"/>
              </a:rPr>
              <a:t>Đông</a:t>
            </a:r>
            <a:r>
              <a:rPr lang="en-US" dirty="0">
                <a:solidFill>
                  <a:srgbClr val="0070C0"/>
                </a:solidFill>
                <a:latin typeface="Times New Roman"/>
                <a:ea typeface="Calibri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Nửa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cầu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nằm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bên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phải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vòng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kinh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tuyến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gốc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. (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từ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kinh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tuyến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0</a:t>
            </a:r>
            <a:r>
              <a:rPr lang="en-US" baseline="30000" dirty="0">
                <a:solidFill>
                  <a:srgbClr val="000000"/>
                </a:solidFill>
                <a:latin typeface="Times New Roman"/>
                <a:ea typeface="Calibri"/>
              </a:rPr>
              <a:t>0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đến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180</a:t>
            </a:r>
            <a:r>
              <a:rPr lang="en-US" baseline="30000" dirty="0">
                <a:solidFill>
                  <a:srgbClr val="000000"/>
                </a:solidFill>
                <a:latin typeface="Times New Roman"/>
                <a:ea typeface="Calibri"/>
              </a:rPr>
              <a:t>0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).</a:t>
            </a:r>
          </a:p>
          <a:p>
            <a:pPr lvl="0" algn="just">
              <a:lnSpc>
                <a:spcPct val="130000"/>
              </a:lnSpc>
              <a:spcBef>
                <a:spcPts val="600"/>
              </a:spcBef>
            </a:pPr>
            <a:r>
              <a:rPr lang="en-US" dirty="0">
                <a:solidFill>
                  <a:srgbClr val="0070C0"/>
                </a:solidFill>
                <a:latin typeface="Times New Roman"/>
                <a:ea typeface="Calibri"/>
              </a:rPr>
              <a:t>- </a:t>
            </a:r>
            <a:r>
              <a:rPr lang="en-US" dirty="0" err="1">
                <a:solidFill>
                  <a:srgbClr val="0070C0"/>
                </a:solidFill>
                <a:latin typeface="Times New Roman"/>
                <a:ea typeface="Calibri"/>
              </a:rPr>
              <a:t>Bán</a:t>
            </a:r>
            <a:r>
              <a:rPr lang="en-US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/>
                <a:ea typeface="Calibri"/>
              </a:rPr>
              <a:t>cầu</a:t>
            </a:r>
            <a:r>
              <a:rPr lang="en-US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/>
                <a:ea typeface="Calibri"/>
              </a:rPr>
              <a:t>Tây</a:t>
            </a:r>
            <a:r>
              <a:rPr lang="en-US" dirty="0">
                <a:solidFill>
                  <a:srgbClr val="0070C0"/>
                </a:solidFill>
                <a:latin typeface="Times New Roman"/>
                <a:ea typeface="Calibri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Nửa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cầu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nằm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bên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trái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vòng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kinh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tuyến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gốc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. (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từ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kinh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tuyến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0</a:t>
            </a:r>
            <a:r>
              <a:rPr lang="en-US" baseline="30000" dirty="0">
                <a:solidFill>
                  <a:srgbClr val="000000"/>
                </a:solidFill>
                <a:latin typeface="Times New Roman"/>
                <a:ea typeface="Calibri"/>
              </a:rPr>
              <a:t>0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đến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180</a:t>
            </a:r>
            <a:r>
              <a:rPr lang="en-US" baseline="30000" dirty="0">
                <a:solidFill>
                  <a:srgbClr val="000000"/>
                </a:solidFill>
                <a:latin typeface="Times New Roman"/>
                <a:ea typeface="Calibri"/>
              </a:rPr>
              <a:t>0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).</a:t>
            </a:r>
          </a:p>
          <a:p>
            <a:pPr lvl="0" algn="just" fontAlgn="base">
              <a:lnSpc>
                <a:spcPct val="115000"/>
              </a:lnSpc>
              <a:spcBef>
                <a:spcPts val="600"/>
              </a:spcBef>
            </a:pP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-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Các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kinh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tuyến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có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độ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dài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bằng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nhau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Các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vĩ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tuyến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có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độ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dài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khác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nhau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4387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HỆ THỐNG KINH, VĨ TUYẾN. TỌA ĐỘ ĐỊA LÍ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2625725" y="8656638"/>
            <a:ext cx="5287963" cy="2838450"/>
            <a:chOff x="2487865" y="2360775"/>
            <a:chExt cx="5716270" cy="2838450"/>
          </a:xfrm>
        </p:grpSpPr>
        <p:grpSp>
          <p:nvGrpSpPr>
            <p:cNvPr id="6" name="Group 5"/>
            <p:cNvGrpSpPr/>
            <p:nvPr/>
          </p:nvGrpSpPr>
          <p:grpSpPr>
            <a:xfrm>
              <a:off x="2487865" y="2360775"/>
              <a:ext cx="5716270" cy="2838450"/>
              <a:chOff x="2487865" y="2360775"/>
              <a:chExt cx="5716270" cy="283845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2487865" y="2360775"/>
                <a:ext cx="5716250" cy="2838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indent="180340">
                  <a:lnSpc>
                    <a:spcPct val="107000"/>
                  </a:lnSpc>
                </a:pPr>
                <a:r>
                  <a:rPr lang="vi-VN" sz="1400">
                    <a:solidFill>
                      <a:prstClr val="black"/>
                    </a:solidFill>
                    <a:latin typeface="Times New Roman"/>
                    <a:ea typeface="Times New Roman"/>
                  </a:rPr>
                  <a:t> </a:t>
                </a:r>
                <a:endParaRPr lang="en-US" sz="140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2487865" y="2360775"/>
                <a:ext cx="5716270" cy="2838450"/>
                <a:chOff x="0" y="0"/>
                <a:chExt cx="5716270" cy="2838450"/>
              </a:xfrm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0" y="0"/>
                  <a:ext cx="5716250" cy="28384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indent="180340">
                    <a:lnSpc>
                      <a:spcPct val="107000"/>
                    </a:lnSpc>
                  </a:pPr>
                  <a:r>
                    <a:rPr lang="vi-VN" sz="1400">
                      <a:solidFill>
                        <a:prstClr val="black"/>
                      </a:solidFill>
                      <a:latin typeface="Times New Roman"/>
                      <a:ea typeface="Times New Roman"/>
                    </a:rPr>
                    <a:t> </a:t>
                  </a:r>
                  <a:endParaRPr lang="en-US" sz="1400">
                    <a:solidFill>
                      <a:prstClr val="black"/>
                    </a:solidFill>
                    <a:latin typeface="Times New Roman"/>
                    <a:ea typeface="Times New Roman"/>
                  </a:endParaRPr>
                </a:p>
              </p:txBody>
            </p:sp>
            <p:pic>
              <p:nvPicPr>
                <p:cNvPr id="10" name="Shape 37" descr="Káº¿t quáº£ hÃ¬nh áº£nh cho 10 largest cities in the world map have longitude and latitude"/>
                <p:cNvPicPr preferRelativeResize="0"/>
                <p:nvPr/>
              </p:nvPicPr>
              <p:blipFill rotWithShape="1">
                <a:blip r:embed="rId2">
                  <a:alphaModFix/>
                </a:blip>
                <a:srcRect/>
                <a:stretch/>
              </p:blipFill>
              <p:spPr>
                <a:xfrm>
                  <a:off x="0" y="0"/>
                  <a:ext cx="5716270" cy="283845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</p:pic>
            <p:grpSp>
              <p:nvGrpSpPr>
                <p:cNvPr id="11" name="Group 10"/>
                <p:cNvGrpSpPr/>
                <p:nvPr/>
              </p:nvGrpSpPr>
              <p:grpSpPr>
                <a:xfrm>
                  <a:off x="166332" y="27296"/>
                  <a:ext cx="5524784" cy="2770496"/>
                  <a:chOff x="0" y="0"/>
                  <a:chExt cx="5524784" cy="2770496"/>
                </a:xfrm>
              </p:grpSpPr>
              <p:cxnSp>
                <p:nvCxnSpPr>
                  <p:cNvPr id="12" name="Straight Arrow Connector 11"/>
                  <p:cNvCxnSpPr/>
                  <p:nvPr/>
                </p:nvCxnSpPr>
                <p:spPr>
                  <a:xfrm>
                    <a:off x="2770496" y="0"/>
                    <a:ext cx="0" cy="2770496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F0000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  <a:effectLst>
                    <a:outerShdw blurRad="50800" dist="63500" dir="5400000" algn="ctr" rotWithShape="0">
                      <a:srgbClr val="FF0000"/>
                    </a:outerShdw>
                  </a:effectLst>
                </p:spPr>
              </p:cxnSp>
              <p:cxnSp>
                <p:nvCxnSpPr>
                  <p:cNvPr id="13" name="Straight Arrow Connector 12"/>
                  <p:cNvCxnSpPr/>
                  <p:nvPr/>
                </p:nvCxnSpPr>
                <p:spPr>
                  <a:xfrm>
                    <a:off x="0" y="1364776"/>
                    <a:ext cx="5524784" cy="34120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F0000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  <a:effectLst>
                    <a:outerShdw blurRad="50800" dist="63500" dir="5400000" algn="ctr" rotWithShape="0">
                      <a:srgbClr val="FF0000"/>
                    </a:outerShdw>
                  </a:effectLst>
                </p:spPr>
              </p:cxnSp>
            </p:grpSp>
          </p:grpSp>
        </p:grpSp>
      </p:grpSp>
      <p:sp>
        <p:nvSpPr>
          <p:cNvPr id="14" name="TextBox 13"/>
          <p:cNvSpPr txBox="1"/>
          <p:nvPr/>
        </p:nvSpPr>
        <p:spPr>
          <a:xfrm>
            <a:off x="0" y="59049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2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23445" y="1047690"/>
            <a:ext cx="4407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2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tọa</a:t>
            </a:r>
            <a:r>
              <a:rPr lang="en-US" sz="2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081675"/>
              </p:ext>
            </p:extLst>
          </p:nvPr>
        </p:nvGraphicFramePr>
        <p:xfrm>
          <a:off x="152400" y="2667000"/>
          <a:ext cx="4378564" cy="2852102"/>
        </p:xfrm>
        <a:graphic>
          <a:graphicData uri="http://schemas.openxmlformats.org/drawingml/2006/table">
            <a:tbl>
              <a:tblPr firstRow="1" firstCol="1" bandRow="1"/>
              <a:tblGrid>
                <a:gridCol w="2016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479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PHIẾU HỌC TẬP SỐ 2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7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1. Khái niệm: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2.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Xác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định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tọa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độ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địa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lí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của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các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điểm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: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7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Kinh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độ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: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……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Điểm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A:……….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7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Vĩ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độ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:………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Điểm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B:………..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47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Tọa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độ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địa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lí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:….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Điểm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C:………..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26" name="Straight Connector 25"/>
          <p:cNvCxnSpPr/>
          <p:nvPr/>
        </p:nvCxnSpPr>
        <p:spPr>
          <a:xfrm>
            <a:off x="4572000" y="609600"/>
            <a:ext cx="38100" cy="624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/>
          <p:nvPr/>
        </p:nvPicPr>
        <p:blipFill>
          <a:blip r:embed="rId3"/>
          <a:stretch>
            <a:fillRect/>
          </a:stretch>
        </p:blipFill>
        <p:spPr>
          <a:xfrm>
            <a:off x="5269696" y="838200"/>
            <a:ext cx="3798103" cy="439563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755932" y="4583668"/>
            <a:ext cx="4267201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cầu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1447800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2000" dirty="0">
                <a:latin typeface="Times New Roman"/>
                <a:ea typeface="Calibri"/>
              </a:rPr>
              <a:t>Quan sát hình 4, kết hợp đọc thông tin trong SGK, phần “</a:t>
            </a:r>
            <a:r>
              <a:rPr lang="nl-NL" sz="2000" i="1" dirty="0">
                <a:latin typeface="Times New Roman"/>
                <a:ea typeface="Calibri"/>
              </a:rPr>
              <a:t>Em có biết”</a:t>
            </a:r>
            <a:r>
              <a:rPr lang="nl-NL" sz="2000" dirty="0">
                <a:latin typeface="Times New Roman"/>
                <a:ea typeface="Calibri"/>
              </a:rPr>
              <a:t> thảo luận cặp đôi/bàn hoàn thành phiếu học tập sau: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8471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76200" y="1477582"/>
            <a:ext cx="3733800" cy="34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nl-NL" sz="2000" dirty="0">
                <a:latin typeface="Times New Roman"/>
                <a:ea typeface="Calibri"/>
              </a:rPr>
              <a:t>- Kinh độ của một điểm là khoảng cách tính bằng độ từ kinh tuyến gốc đến kinh tuyến đi qua điểm đó.</a:t>
            </a:r>
            <a:endParaRPr lang="en-US" sz="2000" dirty="0">
              <a:latin typeface="Times New Roman"/>
              <a:ea typeface="Calibri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000" dirty="0">
                <a:latin typeface="Times New Roman"/>
                <a:ea typeface="Calibri"/>
              </a:rPr>
              <a:t>- Vĩ độ của một điểm là khoảng cách tính bằng độ từ Xích đạo đến vĩ tuyến đi qua điểm đó.</a:t>
            </a:r>
            <a:endParaRPr lang="en-US" sz="2000" dirty="0">
              <a:latin typeface="Times New Roman"/>
              <a:ea typeface="Calibri"/>
            </a:endParaRPr>
          </a:p>
          <a:p>
            <a:pPr algn="just" defTabSz="449263" fontAlgn="base">
              <a:spcBef>
                <a:spcPts val="1250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None/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Tọa độ địa lí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của một điểm là kinh độ và vĩ độ của địa điểm đó</a:t>
            </a:r>
            <a:r>
              <a:rPr lang="vi-VN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Freeform 2"/>
          <p:cNvSpPr>
            <a:spLocks noChangeArrowheads="1"/>
          </p:cNvSpPr>
          <p:nvPr/>
        </p:nvSpPr>
        <p:spPr bwMode="auto">
          <a:xfrm>
            <a:off x="3810000" y="650630"/>
            <a:ext cx="1588" cy="6085332"/>
          </a:xfrm>
          <a:custGeom>
            <a:avLst/>
            <a:gdLst>
              <a:gd name="T0" fmla="*/ 0 w 1"/>
              <a:gd name="T1" fmla="*/ 0 h 3168"/>
              <a:gd name="T2" fmla="*/ 0 w 1"/>
              <a:gd name="T3" fmla="*/ 3168 h 31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3168">
                <a:moveTo>
                  <a:pt x="0" y="0"/>
                </a:moveTo>
                <a:lnTo>
                  <a:pt x="0" y="3168"/>
                </a:lnTo>
              </a:path>
            </a:pathLst>
          </a:custGeom>
          <a:noFill/>
          <a:ln w="12700" cap="sq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6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738378"/>
              </p:ext>
            </p:extLst>
          </p:nvPr>
        </p:nvGraphicFramePr>
        <p:xfrm>
          <a:off x="4038600" y="1684339"/>
          <a:ext cx="4344988" cy="4945062"/>
        </p:xfrm>
        <a:graphic>
          <a:graphicData uri="http://schemas.openxmlformats.org/drawingml/2006/table">
            <a:tbl>
              <a:tblPr/>
              <a:tblGrid>
                <a:gridCol w="620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0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07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07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07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07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07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2367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117504" marB="46800" horzOverflow="overflow">
                    <a:lnL>
                      <a:noFill/>
                    </a:lnL>
                    <a:lnR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117504" marB="46800" horzOverflow="overflow">
                    <a:lnL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117504" marB="46800" horzOverflow="overflow">
                    <a:lnL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117504" marB="46800" horzOverflow="overflow">
                    <a:lnL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117504" marB="46800" horzOverflow="overflow">
                    <a:lnL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117504" marB="46800" horzOverflow="overflow">
                    <a:lnL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117504" marB="46800" horzOverflow="overflow">
                    <a:lnL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06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117504" marB="46800" horzOverflow="overflow">
                    <a:lnL>
                      <a:noFill/>
                    </a:lnL>
                    <a:lnR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117504" marB="46800" horzOverflow="overflow">
                    <a:lnL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117504" marB="46800" horzOverflow="overflow">
                    <a:lnL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117504" marB="46800" horzOverflow="overflow">
                    <a:lnL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117504" marB="46800" horzOverflow="overflow">
                    <a:lnL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117504" marB="46800" horzOverflow="overflow">
                    <a:lnL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117504" marB="46800" horzOverflow="overflow">
                    <a:lnL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277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117504" marB="46800" horzOverflow="overflow">
                    <a:lnL>
                      <a:noFill/>
                    </a:lnL>
                    <a:lnR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117504" marB="46800" horzOverflow="overflow">
                    <a:lnL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117504" marB="46800" horzOverflow="overflow">
                    <a:lnL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117504" marB="46800" horzOverflow="overflow">
                    <a:lnL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117504" marB="46800" horzOverflow="overflow">
                    <a:lnL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117504" marB="46800" horzOverflow="overflow">
                    <a:lnL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117504" marB="46800" horzOverflow="overflow">
                    <a:lnL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67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117504" marB="46800" horzOverflow="overflow">
                    <a:lnL>
                      <a:noFill/>
                    </a:lnL>
                    <a:lnR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117504" marB="46800" horzOverflow="overflow">
                    <a:lnL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117504" marB="46800" horzOverflow="overflow">
                    <a:lnL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117504" marB="46800" horzOverflow="overflow">
                    <a:lnL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117504" marB="46800" horzOverflow="overflow">
                    <a:lnL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117504" marB="46800" horzOverflow="overflow">
                    <a:lnL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117504" marB="46800" horzOverflow="overflow">
                    <a:lnL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06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117504" marB="46800" horzOverflow="overflow">
                    <a:lnL>
                      <a:noFill/>
                    </a:lnL>
                    <a:lnR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117504" marB="46800" horzOverflow="overflow">
                    <a:lnL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117504" marB="46800" horzOverflow="overflow">
                    <a:lnL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117504" marB="46800" horzOverflow="overflow">
                    <a:lnL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117504" marB="46800" horzOverflow="overflow">
                    <a:lnL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117504" marB="46800" horzOverflow="overflow">
                    <a:lnL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117504" marB="46800" horzOverflow="overflow">
                    <a:lnL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367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117504" marB="46800" horzOverflow="overflow">
                    <a:lnL>
                      <a:noFill/>
                    </a:lnL>
                    <a:lnR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117504" marB="46800" horzOverflow="overflow">
                    <a:lnL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117504" marB="46800" horzOverflow="overflow">
                    <a:lnL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117504" marB="46800" horzOverflow="overflow">
                    <a:lnL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117504" marB="46800" horzOverflow="overflow">
                    <a:lnL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117504" marB="46800" horzOverflow="overflow">
                    <a:lnL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117504" marB="46800" horzOverflow="overflow">
                    <a:lnL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2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Line 117"/>
          <p:cNvSpPr>
            <a:spLocks noChangeShapeType="1"/>
          </p:cNvSpPr>
          <p:nvPr/>
        </p:nvSpPr>
        <p:spPr bwMode="auto">
          <a:xfrm flipH="1">
            <a:off x="4062045" y="4161690"/>
            <a:ext cx="4349750" cy="1588"/>
          </a:xfrm>
          <a:prstGeom prst="line">
            <a:avLst/>
          </a:prstGeom>
          <a:noFill/>
          <a:ln w="38160" cap="sq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Line 118"/>
          <p:cNvSpPr>
            <a:spLocks noChangeShapeType="1"/>
          </p:cNvSpPr>
          <p:nvPr/>
        </p:nvSpPr>
        <p:spPr bwMode="auto">
          <a:xfrm>
            <a:off x="5902570" y="1535720"/>
            <a:ext cx="1588" cy="5181600"/>
          </a:xfrm>
          <a:prstGeom prst="line">
            <a:avLst/>
          </a:prstGeom>
          <a:noFill/>
          <a:ln w="28440" cap="sq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Box 119"/>
          <p:cNvSpPr txBox="1">
            <a:spLocks noChangeArrowheads="1"/>
          </p:cNvSpPr>
          <p:nvPr/>
        </p:nvSpPr>
        <p:spPr bwMode="auto">
          <a:xfrm>
            <a:off x="5181600" y="1066800"/>
            <a:ext cx="170180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defTabSz="449263" fontAlgn="base">
              <a:spcBef>
                <a:spcPts val="875"/>
              </a:spcBef>
              <a:spcAft>
                <a:spcPct val="0"/>
              </a:spcAft>
              <a:buSzPct val="100000"/>
            </a:pPr>
            <a:r>
              <a:rPr lang="vi-VN" b="1" dirty="0">
                <a:solidFill>
                  <a:srgbClr val="FF3300"/>
                </a:solidFill>
                <a:latin typeface="Times New Roman" pitchFamily="18" charset="0"/>
              </a:rPr>
              <a:t>K</a:t>
            </a:r>
            <a:r>
              <a:rPr lang="en-US" b="1" dirty="0" err="1">
                <a:solidFill>
                  <a:srgbClr val="FF3300"/>
                </a:solidFill>
                <a:latin typeface="Times New Roman" pitchFamily="18" charset="0"/>
              </a:rPr>
              <a:t>inh</a:t>
            </a:r>
            <a:r>
              <a:rPr lang="en-US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vi-VN" b="1" dirty="0">
                <a:solidFill>
                  <a:srgbClr val="FF3300"/>
                </a:solidFill>
                <a:latin typeface="Times New Roman" pitchFamily="18" charset="0"/>
              </a:rPr>
              <a:t>tuyến gốc</a:t>
            </a:r>
          </a:p>
        </p:txBody>
      </p:sp>
      <p:sp>
        <p:nvSpPr>
          <p:cNvPr id="10" name="Text Box 120"/>
          <p:cNvSpPr txBox="1">
            <a:spLocks noChangeArrowheads="1"/>
          </p:cNvSpPr>
          <p:nvPr/>
        </p:nvSpPr>
        <p:spPr bwMode="auto">
          <a:xfrm>
            <a:off x="8026400" y="4265612"/>
            <a:ext cx="111760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defTabSz="449263" fontAlgn="base">
              <a:spcBef>
                <a:spcPts val="875"/>
              </a:spcBef>
              <a:spcAft>
                <a:spcPct val="0"/>
              </a:spcAft>
              <a:buSzPct val="100000"/>
            </a:pPr>
            <a:r>
              <a:rPr lang="vi-VN" b="1" dirty="0">
                <a:solidFill>
                  <a:srgbClr val="FF3300"/>
                </a:solidFill>
                <a:latin typeface="Times New Roman" pitchFamily="18" charset="0"/>
              </a:rPr>
              <a:t>Xích đạo</a:t>
            </a:r>
          </a:p>
        </p:txBody>
      </p:sp>
      <p:sp>
        <p:nvSpPr>
          <p:cNvPr id="11" name="Text Box 121"/>
          <p:cNvSpPr txBox="1">
            <a:spLocks noChangeArrowheads="1"/>
          </p:cNvSpPr>
          <p:nvPr/>
        </p:nvSpPr>
        <p:spPr bwMode="auto">
          <a:xfrm>
            <a:off x="5080000" y="1358900"/>
            <a:ext cx="4572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defTabSz="449263" fontAlgn="base">
              <a:spcBef>
                <a:spcPts val="875"/>
              </a:spcBef>
              <a:spcAft>
                <a:spcPct val="0"/>
              </a:spcAft>
              <a:buSzPct val="100000"/>
            </a:pPr>
            <a:r>
              <a:rPr lang="vi-VN" sz="1400" b="1">
                <a:solidFill>
                  <a:srgbClr val="6600CC"/>
                </a:solidFill>
                <a:latin typeface="Times New Roman" pitchFamily="18" charset="0"/>
              </a:rPr>
              <a:t>10</a:t>
            </a:r>
            <a:r>
              <a:rPr lang="vi-VN" sz="1400" b="1" baseline="30000">
                <a:solidFill>
                  <a:srgbClr val="6600CC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2" name="Text Box 122"/>
          <p:cNvSpPr txBox="1">
            <a:spLocks noChangeArrowheads="1"/>
          </p:cNvSpPr>
          <p:nvPr/>
        </p:nvSpPr>
        <p:spPr bwMode="auto">
          <a:xfrm>
            <a:off x="8382000" y="4013200"/>
            <a:ext cx="45720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defTabSz="449263" fontAlgn="base">
              <a:spcBef>
                <a:spcPts val="875"/>
              </a:spcBef>
              <a:spcAft>
                <a:spcPct val="0"/>
              </a:spcAft>
              <a:buSzPct val="100000"/>
            </a:pPr>
            <a:r>
              <a:rPr lang="vi-VN" b="1" dirty="0">
                <a:solidFill>
                  <a:srgbClr val="FF3300"/>
                </a:solidFill>
                <a:latin typeface="Times New Roman" pitchFamily="18" charset="0"/>
              </a:rPr>
              <a:t>0</a:t>
            </a:r>
            <a:r>
              <a:rPr lang="vi-VN" b="1" baseline="30000" dirty="0">
                <a:solidFill>
                  <a:srgbClr val="FF33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3" name="Text Box 123"/>
          <p:cNvSpPr txBox="1">
            <a:spLocks noChangeArrowheads="1"/>
          </p:cNvSpPr>
          <p:nvPr/>
        </p:nvSpPr>
        <p:spPr bwMode="auto">
          <a:xfrm>
            <a:off x="5867400" y="1346200"/>
            <a:ext cx="45720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defTabSz="449263" fontAlgn="base">
              <a:spcBef>
                <a:spcPts val="875"/>
              </a:spcBef>
              <a:spcAft>
                <a:spcPct val="0"/>
              </a:spcAft>
              <a:buSzPct val="100000"/>
            </a:pPr>
            <a:r>
              <a:rPr lang="vi-VN" b="1" dirty="0">
                <a:solidFill>
                  <a:srgbClr val="FF3300"/>
                </a:solidFill>
                <a:latin typeface="Times New Roman" pitchFamily="18" charset="0"/>
              </a:rPr>
              <a:t>0</a:t>
            </a:r>
            <a:r>
              <a:rPr lang="vi-VN" b="1" baseline="30000" dirty="0">
                <a:solidFill>
                  <a:srgbClr val="FF33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4" name="Text Box 124"/>
          <p:cNvSpPr txBox="1">
            <a:spLocks noChangeArrowheads="1"/>
          </p:cNvSpPr>
          <p:nvPr/>
        </p:nvSpPr>
        <p:spPr bwMode="auto">
          <a:xfrm>
            <a:off x="6337300" y="1346200"/>
            <a:ext cx="4572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defTabSz="449263" fontAlgn="base">
              <a:spcBef>
                <a:spcPts val="875"/>
              </a:spcBef>
              <a:spcAft>
                <a:spcPct val="0"/>
              </a:spcAft>
              <a:buSzPct val="100000"/>
            </a:pPr>
            <a:r>
              <a:rPr lang="vi-VN" sz="1400" b="1">
                <a:solidFill>
                  <a:srgbClr val="6600CC"/>
                </a:solidFill>
                <a:latin typeface="Times New Roman" pitchFamily="18" charset="0"/>
              </a:rPr>
              <a:t>10</a:t>
            </a:r>
            <a:r>
              <a:rPr lang="vi-VN" sz="1400" b="1" baseline="30000">
                <a:solidFill>
                  <a:srgbClr val="6600CC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5" name="Text Box 125"/>
          <p:cNvSpPr txBox="1">
            <a:spLocks noChangeArrowheads="1"/>
          </p:cNvSpPr>
          <p:nvPr/>
        </p:nvSpPr>
        <p:spPr bwMode="auto">
          <a:xfrm>
            <a:off x="8356600" y="4902200"/>
            <a:ext cx="4572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defTabSz="449263" fontAlgn="base">
              <a:spcBef>
                <a:spcPts val="875"/>
              </a:spcBef>
              <a:spcAft>
                <a:spcPct val="0"/>
              </a:spcAft>
              <a:buSzPct val="100000"/>
            </a:pPr>
            <a:r>
              <a:rPr lang="vi-VN" sz="1400" b="1">
                <a:solidFill>
                  <a:srgbClr val="6600CC"/>
                </a:solidFill>
                <a:latin typeface="Times New Roman" pitchFamily="18" charset="0"/>
              </a:rPr>
              <a:t>10</a:t>
            </a:r>
            <a:r>
              <a:rPr lang="vi-VN" sz="1400" b="1" baseline="30000">
                <a:solidFill>
                  <a:srgbClr val="6600CC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6" name="Text Box 126"/>
          <p:cNvSpPr txBox="1">
            <a:spLocks noChangeArrowheads="1"/>
          </p:cNvSpPr>
          <p:nvPr/>
        </p:nvSpPr>
        <p:spPr bwMode="auto">
          <a:xfrm>
            <a:off x="8331200" y="3149600"/>
            <a:ext cx="4572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defTabSz="449263" fontAlgn="base">
              <a:spcBef>
                <a:spcPts val="875"/>
              </a:spcBef>
              <a:spcAft>
                <a:spcPct val="0"/>
              </a:spcAft>
              <a:buSzPct val="100000"/>
            </a:pPr>
            <a:r>
              <a:rPr lang="vi-VN" sz="1400" b="1">
                <a:solidFill>
                  <a:srgbClr val="6600CC"/>
                </a:solidFill>
                <a:latin typeface="Times New Roman" pitchFamily="18" charset="0"/>
              </a:rPr>
              <a:t>10</a:t>
            </a:r>
            <a:r>
              <a:rPr lang="vi-VN" sz="1400" b="1" baseline="30000">
                <a:solidFill>
                  <a:srgbClr val="6600CC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7" name="Text Box 127"/>
          <p:cNvSpPr txBox="1">
            <a:spLocks noChangeArrowheads="1"/>
          </p:cNvSpPr>
          <p:nvPr/>
        </p:nvSpPr>
        <p:spPr bwMode="auto">
          <a:xfrm>
            <a:off x="4445000" y="1358900"/>
            <a:ext cx="4572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defTabSz="449263" fontAlgn="base">
              <a:spcBef>
                <a:spcPts val="875"/>
              </a:spcBef>
              <a:spcAft>
                <a:spcPct val="0"/>
              </a:spcAft>
              <a:buSzPct val="100000"/>
            </a:pPr>
            <a:r>
              <a:rPr lang="vi-VN" sz="1400" b="1">
                <a:solidFill>
                  <a:srgbClr val="6600CC"/>
                </a:solidFill>
                <a:latin typeface="Times New Roman" pitchFamily="18" charset="0"/>
              </a:rPr>
              <a:t>20</a:t>
            </a:r>
            <a:r>
              <a:rPr lang="vi-VN" sz="1400" b="1" baseline="30000">
                <a:solidFill>
                  <a:srgbClr val="6600CC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8" name="Text Box 128"/>
          <p:cNvSpPr txBox="1">
            <a:spLocks noChangeArrowheads="1"/>
          </p:cNvSpPr>
          <p:nvPr/>
        </p:nvSpPr>
        <p:spPr bwMode="auto">
          <a:xfrm>
            <a:off x="6959600" y="1346200"/>
            <a:ext cx="4572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defTabSz="449263" fontAlgn="base">
              <a:spcBef>
                <a:spcPts val="875"/>
              </a:spcBef>
              <a:spcAft>
                <a:spcPct val="0"/>
              </a:spcAft>
              <a:buSzPct val="100000"/>
            </a:pPr>
            <a:r>
              <a:rPr lang="vi-VN" sz="1400" b="1">
                <a:solidFill>
                  <a:srgbClr val="6600CC"/>
                </a:solidFill>
                <a:latin typeface="Times New Roman" pitchFamily="18" charset="0"/>
              </a:rPr>
              <a:t>20</a:t>
            </a:r>
            <a:r>
              <a:rPr lang="vi-VN" sz="1400" b="1" baseline="30000">
                <a:solidFill>
                  <a:srgbClr val="6600CC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9" name="Text Box 129"/>
          <p:cNvSpPr txBox="1">
            <a:spLocks noChangeArrowheads="1"/>
          </p:cNvSpPr>
          <p:nvPr/>
        </p:nvSpPr>
        <p:spPr bwMode="auto">
          <a:xfrm>
            <a:off x="8331200" y="5753100"/>
            <a:ext cx="4572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defTabSz="449263" fontAlgn="base">
              <a:spcBef>
                <a:spcPts val="875"/>
              </a:spcBef>
              <a:spcAft>
                <a:spcPct val="0"/>
              </a:spcAft>
              <a:buSzPct val="100000"/>
            </a:pPr>
            <a:r>
              <a:rPr lang="vi-VN" sz="1400" b="1">
                <a:solidFill>
                  <a:srgbClr val="6600CC"/>
                </a:solidFill>
                <a:latin typeface="Times New Roman" pitchFamily="18" charset="0"/>
              </a:rPr>
              <a:t>20</a:t>
            </a:r>
            <a:r>
              <a:rPr lang="vi-VN" sz="1400" b="1" baseline="30000">
                <a:solidFill>
                  <a:srgbClr val="6600CC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0" name="Text Box 130"/>
          <p:cNvSpPr txBox="1">
            <a:spLocks noChangeArrowheads="1"/>
          </p:cNvSpPr>
          <p:nvPr/>
        </p:nvSpPr>
        <p:spPr bwMode="auto">
          <a:xfrm>
            <a:off x="8331200" y="2286000"/>
            <a:ext cx="4572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defTabSz="449263" fontAlgn="base">
              <a:spcBef>
                <a:spcPts val="875"/>
              </a:spcBef>
              <a:spcAft>
                <a:spcPct val="0"/>
              </a:spcAft>
              <a:buSzPct val="100000"/>
            </a:pPr>
            <a:r>
              <a:rPr lang="vi-VN" sz="1400" b="1">
                <a:solidFill>
                  <a:srgbClr val="6600CC"/>
                </a:solidFill>
                <a:latin typeface="Times New Roman" pitchFamily="18" charset="0"/>
              </a:rPr>
              <a:t>20</a:t>
            </a:r>
            <a:r>
              <a:rPr lang="vi-VN" sz="1400" b="1" baseline="30000">
                <a:solidFill>
                  <a:srgbClr val="6600CC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1" name="Text Box 131"/>
          <p:cNvSpPr txBox="1">
            <a:spLocks noChangeArrowheads="1"/>
          </p:cNvSpPr>
          <p:nvPr/>
        </p:nvSpPr>
        <p:spPr bwMode="auto">
          <a:xfrm>
            <a:off x="4366845" y="2971800"/>
            <a:ext cx="4572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defTabSz="449263" fontAlgn="base">
              <a:spcBef>
                <a:spcPts val="875"/>
              </a:spcBef>
              <a:spcAft>
                <a:spcPct val="0"/>
              </a:spcAft>
              <a:buSzPct val="100000"/>
            </a:pPr>
            <a:r>
              <a:rPr lang="vi-VN" sz="2000" b="1" dirty="0">
                <a:solidFill>
                  <a:srgbClr val="FF33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22" name="Text Box 132"/>
          <p:cNvSpPr txBox="1">
            <a:spLocks noChangeArrowheads="1"/>
          </p:cNvSpPr>
          <p:nvPr/>
        </p:nvSpPr>
        <p:spPr bwMode="auto">
          <a:xfrm>
            <a:off x="7569200" y="1358900"/>
            <a:ext cx="4572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defTabSz="449263" fontAlgn="base">
              <a:spcBef>
                <a:spcPts val="875"/>
              </a:spcBef>
              <a:spcAft>
                <a:spcPct val="0"/>
              </a:spcAft>
              <a:buSzPct val="100000"/>
            </a:pPr>
            <a:r>
              <a:rPr lang="vi-VN" sz="1400" b="1">
                <a:solidFill>
                  <a:srgbClr val="6600CC"/>
                </a:solidFill>
                <a:latin typeface="Times New Roman" pitchFamily="18" charset="0"/>
              </a:rPr>
              <a:t>30</a:t>
            </a:r>
            <a:r>
              <a:rPr lang="vi-VN" sz="1400" b="1" baseline="30000">
                <a:solidFill>
                  <a:srgbClr val="6600CC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3" name="Oval 133"/>
          <p:cNvSpPr>
            <a:spLocks noChangeArrowheads="1"/>
          </p:cNvSpPr>
          <p:nvPr/>
        </p:nvSpPr>
        <p:spPr bwMode="auto">
          <a:xfrm>
            <a:off x="4613030" y="3264875"/>
            <a:ext cx="74613" cy="93663"/>
          </a:xfrm>
          <a:prstGeom prst="ellipse">
            <a:avLst/>
          </a:prstGeom>
          <a:solidFill>
            <a:srgbClr val="FF3300"/>
          </a:solidFill>
          <a:ln w="9360" cap="sq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Freeform 134"/>
          <p:cNvSpPr>
            <a:spLocks/>
          </p:cNvSpPr>
          <p:nvPr/>
        </p:nvSpPr>
        <p:spPr bwMode="auto">
          <a:xfrm>
            <a:off x="4683002" y="3336675"/>
            <a:ext cx="104775" cy="825500"/>
          </a:xfrm>
          <a:custGeom>
            <a:avLst/>
            <a:gdLst>
              <a:gd name="T0" fmla="*/ 0 w 1"/>
              <a:gd name="T1" fmla="*/ 0 h 528"/>
              <a:gd name="T2" fmla="*/ 0 w 1"/>
              <a:gd name="T3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528">
                <a:moveTo>
                  <a:pt x="0" y="0"/>
                </a:moveTo>
                <a:lnTo>
                  <a:pt x="0" y="528"/>
                </a:lnTo>
              </a:path>
            </a:pathLst>
          </a:custGeom>
          <a:noFill/>
          <a:ln w="28440" cap="sq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Freeform 135"/>
          <p:cNvSpPr>
            <a:spLocks/>
          </p:cNvSpPr>
          <p:nvPr/>
        </p:nvSpPr>
        <p:spPr bwMode="auto">
          <a:xfrm>
            <a:off x="4689230" y="3329291"/>
            <a:ext cx="1206500" cy="3175"/>
          </a:xfrm>
          <a:custGeom>
            <a:avLst/>
            <a:gdLst>
              <a:gd name="T0" fmla="*/ 760 w 760"/>
              <a:gd name="T1" fmla="*/ 0 h 2"/>
              <a:gd name="T2" fmla="*/ 0 w 760"/>
              <a:gd name="T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60" h="2">
                <a:moveTo>
                  <a:pt x="760" y="0"/>
                </a:moveTo>
                <a:lnTo>
                  <a:pt x="0" y="2"/>
                </a:lnTo>
              </a:path>
            </a:pathLst>
          </a:custGeom>
          <a:noFill/>
          <a:ln w="28440" cap="sq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Text Box 136"/>
          <p:cNvSpPr txBox="1">
            <a:spLocks noChangeArrowheads="1"/>
          </p:cNvSpPr>
          <p:nvPr/>
        </p:nvSpPr>
        <p:spPr bwMode="auto">
          <a:xfrm>
            <a:off x="0" y="3962400"/>
            <a:ext cx="35052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defTabSz="449263" fontAlgn="base">
              <a:spcBef>
                <a:spcPts val="1250"/>
              </a:spcBef>
              <a:spcAft>
                <a:spcPct val="0"/>
              </a:spcAft>
              <a:buSzPct val="100000"/>
            </a:pPr>
            <a:r>
              <a:rPr lang="vi-VN" sz="2000">
                <a:solidFill>
                  <a:srgbClr val="6600CC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0" y="76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HỆ THỐNG KINH, VĨ TUYẾN. TỌA ĐỘ ĐỊA LÍ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0" y="59049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2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-23445" y="1066800"/>
            <a:ext cx="3833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2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tọa</a:t>
            </a:r>
            <a:r>
              <a:rPr lang="en-US" sz="2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0" y="4973219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tọa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 (10</a:t>
            </a:r>
            <a:r>
              <a:rPr lang="en-US" sz="20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B, 20</a:t>
            </a:r>
            <a:r>
              <a:rPr lang="en-US" sz="20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T)</a:t>
            </a:r>
          </a:p>
        </p:txBody>
      </p:sp>
    </p:spTree>
    <p:extLst>
      <p:ext uri="{BB962C8B-B14F-4D97-AF65-F5344CB8AC3E}">
        <p14:creationId xmlns:p14="http://schemas.microsoft.com/office/powerpoint/2010/main" val="270234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2" grpId="0"/>
      <p:bldP spid="13" grpId="0"/>
      <p:bldP spid="21" grpId="0"/>
      <p:bldP spid="23" grpId="0" animBg="1"/>
      <p:bldP spid="24" grpId="0" animBg="1"/>
      <p:bldP spid="25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HỆ THỐNG KINH, VĨ TUYẾN. TỌA ĐỘ ĐỊA LÍ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2625725" y="8656638"/>
            <a:ext cx="5287963" cy="2838450"/>
            <a:chOff x="2487865" y="2360775"/>
            <a:chExt cx="5716270" cy="2838450"/>
          </a:xfrm>
        </p:grpSpPr>
        <p:grpSp>
          <p:nvGrpSpPr>
            <p:cNvPr id="6" name="Group 5"/>
            <p:cNvGrpSpPr/>
            <p:nvPr/>
          </p:nvGrpSpPr>
          <p:grpSpPr>
            <a:xfrm>
              <a:off x="2487865" y="2360775"/>
              <a:ext cx="5716270" cy="2838450"/>
              <a:chOff x="2487865" y="2360775"/>
              <a:chExt cx="5716270" cy="283845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2487865" y="2360775"/>
                <a:ext cx="5716250" cy="2838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indent="180340">
                  <a:lnSpc>
                    <a:spcPct val="107000"/>
                  </a:lnSpc>
                </a:pPr>
                <a:r>
                  <a:rPr lang="vi-VN" sz="1400">
                    <a:solidFill>
                      <a:prstClr val="black"/>
                    </a:solidFill>
                    <a:latin typeface="Times New Roman"/>
                    <a:ea typeface="Times New Roman"/>
                  </a:rPr>
                  <a:t> </a:t>
                </a:r>
                <a:endParaRPr lang="en-US" sz="140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2487865" y="2360775"/>
                <a:ext cx="5716270" cy="2838450"/>
                <a:chOff x="0" y="0"/>
                <a:chExt cx="5716270" cy="2838450"/>
              </a:xfrm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0" y="0"/>
                  <a:ext cx="5716250" cy="28384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indent="180340">
                    <a:lnSpc>
                      <a:spcPct val="107000"/>
                    </a:lnSpc>
                  </a:pPr>
                  <a:r>
                    <a:rPr lang="vi-VN" sz="1400">
                      <a:solidFill>
                        <a:prstClr val="black"/>
                      </a:solidFill>
                      <a:latin typeface="Times New Roman"/>
                      <a:ea typeface="Times New Roman"/>
                    </a:rPr>
                    <a:t> </a:t>
                  </a:r>
                  <a:endParaRPr lang="en-US" sz="1400">
                    <a:solidFill>
                      <a:prstClr val="black"/>
                    </a:solidFill>
                    <a:latin typeface="Times New Roman"/>
                    <a:ea typeface="Times New Roman"/>
                  </a:endParaRPr>
                </a:p>
              </p:txBody>
            </p:sp>
            <p:pic>
              <p:nvPicPr>
                <p:cNvPr id="10" name="Shape 37" descr="Káº¿t quáº£ hÃ¬nh áº£nh cho 10 largest cities in the world map have longitude and latitude"/>
                <p:cNvPicPr preferRelativeResize="0"/>
                <p:nvPr/>
              </p:nvPicPr>
              <p:blipFill rotWithShape="1">
                <a:blip r:embed="rId2">
                  <a:alphaModFix/>
                </a:blip>
                <a:srcRect/>
                <a:stretch/>
              </p:blipFill>
              <p:spPr>
                <a:xfrm>
                  <a:off x="0" y="0"/>
                  <a:ext cx="5716270" cy="283845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</p:pic>
            <p:grpSp>
              <p:nvGrpSpPr>
                <p:cNvPr id="11" name="Group 10"/>
                <p:cNvGrpSpPr/>
                <p:nvPr/>
              </p:nvGrpSpPr>
              <p:grpSpPr>
                <a:xfrm>
                  <a:off x="166332" y="27296"/>
                  <a:ext cx="5524784" cy="2770496"/>
                  <a:chOff x="0" y="0"/>
                  <a:chExt cx="5524784" cy="2770496"/>
                </a:xfrm>
              </p:grpSpPr>
              <p:cxnSp>
                <p:nvCxnSpPr>
                  <p:cNvPr id="12" name="Straight Arrow Connector 11"/>
                  <p:cNvCxnSpPr/>
                  <p:nvPr/>
                </p:nvCxnSpPr>
                <p:spPr>
                  <a:xfrm>
                    <a:off x="2770496" y="0"/>
                    <a:ext cx="0" cy="2770496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F0000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  <a:effectLst>
                    <a:outerShdw blurRad="50800" dist="63500" dir="5400000" algn="ctr" rotWithShape="0">
                      <a:srgbClr val="FF0000"/>
                    </a:outerShdw>
                  </a:effectLst>
                </p:spPr>
              </p:cxnSp>
              <p:cxnSp>
                <p:nvCxnSpPr>
                  <p:cNvPr id="13" name="Straight Arrow Connector 12"/>
                  <p:cNvCxnSpPr/>
                  <p:nvPr/>
                </p:nvCxnSpPr>
                <p:spPr>
                  <a:xfrm>
                    <a:off x="0" y="1364776"/>
                    <a:ext cx="5524784" cy="34120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F0000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  <a:effectLst>
                    <a:outerShdw blurRad="50800" dist="63500" dir="5400000" algn="ctr" rotWithShape="0">
                      <a:srgbClr val="FF0000"/>
                    </a:outerShdw>
                  </a:effectLst>
                </p:spPr>
              </p:cxnSp>
            </p:grpSp>
          </p:grpSp>
        </p:grpSp>
      </p:grpSp>
      <p:sp>
        <p:nvSpPr>
          <p:cNvPr id="14" name="TextBox 13"/>
          <p:cNvSpPr txBox="1"/>
          <p:nvPr/>
        </p:nvSpPr>
        <p:spPr>
          <a:xfrm>
            <a:off x="0" y="59049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2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5860" y="1066800"/>
            <a:ext cx="4407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2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tọa</a:t>
            </a:r>
            <a:r>
              <a:rPr lang="en-US" sz="2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7" name="Picture 16"/>
          <p:cNvPicPr/>
          <p:nvPr/>
        </p:nvPicPr>
        <p:blipFill>
          <a:blip r:embed="rId3"/>
          <a:stretch>
            <a:fillRect/>
          </a:stretch>
        </p:blipFill>
        <p:spPr>
          <a:xfrm>
            <a:off x="4419600" y="696306"/>
            <a:ext cx="4648200" cy="4395639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4343400" y="609600"/>
            <a:ext cx="38100" cy="624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419600" y="4408366"/>
            <a:ext cx="46482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cầu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725" y="1524000"/>
            <a:ext cx="4331675" cy="1125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nl-NL" sz="2000" dirty="0">
                <a:solidFill>
                  <a:srgbClr val="000000"/>
                </a:solidFill>
                <a:latin typeface="Times New Roman"/>
                <a:ea typeface="Calibri"/>
              </a:rPr>
              <a:t>- Kinh độ của 1 điểm là khoảng cách tính bằng độ từ kinh tuyến gốc đến kinh tuyến đi qua điểm đó.</a:t>
            </a:r>
            <a:endParaRPr lang="en-US" sz="2000" dirty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725" y="2667000"/>
            <a:ext cx="433167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nl-NL" sz="2000" dirty="0">
                <a:solidFill>
                  <a:srgbClr val="000000"/>
                </a:solidFill>
                <a:latin typeface="Times New Roman"/>
                <a:ea typeface="Calibri"/>
              </a:rPr>
              <a:t>- Vĩ độ của 1 điểm là khoảng cách tính bằng độ từ Xích đạo đến vĩ tuyến đi qua điểm đó.</a:t>
            </a:r>
            <a:endParaRPr lang="en-US" sz="2000" dirty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725" y="3733800"/>
            <a:ext cx="4350725" cy="771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nl-NL" sz="2000" dirty="0">
                <a:solidFill>
                  <a:srgbClr val="000000"/>
                </a:solidFill>
                <a:latin typeface="Times New Roman"/>
                <a:ea typeface="Calibri"/>
              </a:rPr>
              <a:t>- Tọa độ địa lý của một điểm là nơi giao nhau giữa kinh độ và vĩ độ của điểm đó.</a:t>
            </a:r>
            <a:endParaRPr lang="en-US" sz="2000" dirty="0">
              <a:solidFill>
                <a:srgbClr val="000000"/>
              </a:solidFill>
              <a:latin typeface="Times New Roman"/>
              <a:ea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05400" y="600069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 (23</a:t>
            </a:r>
            <a:r>
              <a:rPr lang="en-US" sz="20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27’B, 60</a:t>
            </a:r>
            <a:r>
              <a:rPr lang="en-US" sz="20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Đ)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92264" y="638169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 (30</a:t>
            </a:r>
            <a:r>
              <a:rPr lang="en-US" sz="20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N, 90</a:t>
            </a:r>
            <a:r>
              <a:rPr lang="en-US" sz="20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Đ)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05400" y="5619690"/>
            <a:ext cx="20379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nl-NL" sz="2000" dirty="0">
                <a:solidFill>
                  <a:prstClr val="black"/>
                </a:solidFill>
                <a:latin typeface="Times New Roman"/>
                <a:ea typeface="Calibri"/>
              </a:rPr>
              <a:t>A (60</a:t>
            </a:r>
            <a:r>
              <a:rPr lang="nl-NL" sz="2000" baseline="30000" dirty="0">
                <a:solidFill>
                  <a:prstClr val="black"/>
                </a:solidFill>
                <a:latin typeface="Times New Roman"/>
                <a:ea typeface="Calibri"/>
              </a:rPr>
              <a:t>0 </a:t>
            </a:r>
            <a:r>
              <a:rPr lang="nl-NL" sz="2000" dirty="0">
                <a:solidFill>
                  <a:prstClr val="black"/>
                </a:solidFill>
                <a:latin typeface="Times New Roman"/>
                <a:ea typeface="Calibri"/>
              </a:rPr>
              <a:t>B, 120</a:t>
            </a:r>
            <a:r>
              <a:rPr lang="nl-NL" sz="2000" baseline="30000" dirty="0">
                <a:solidFill>
                  <a:prstClr val="black"/>
                </a:solidFill>
                <a:latin typeface="Times New Roman"/>
                <a:ea typeface="Calibri"/>
              </a:rPr>
              <a:t>0 </a:t>
            </a:r>
            <a:r>
              <a:rPr lang="nl-NL" sz="2000" dirty="0">
                <a:solidFill>
                  <a:prstClr val="black"/>
                </a:solidFill>
                <a:latin typeface="Times New Roman"/>
                <a:ea typeface="Calibri"/>
              </a:rPr>
              <a:t>Đ).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419600" y="4762381"/>
            <a:ext cx="4648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Bef>
                <a:spcPts val="600"/>
              </a:spcBef>
            </a:pP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Xác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định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tọa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độ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địa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lí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của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các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điểm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: A,B,C.</a:t>
            </a:r>
            <a:endParaRPr lang="en-US" sz="2000" dirty="0">
              <a:solidFill>
                <a:srgbClr val="000000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212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1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HỆ THỐNG KINH, VĨ TUYẾN. TỌA ĐỘ ĐỊA LÍ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2625725" y="8656638"/>
            <a:ext cx="5287963" cy="2838450"/>
            <a:chOff x="2487865" y="2360775"/>
            <a:chExt cx="5716270" cy="2838450"/>
          </a:xfrm>
        </p:grpSpPr>
        <p:grpSp>
          <p:nvGrpSpPr>
            <p:cNvPr id="6" name="Group 5"/>
            <p:cNvGrpSpPr/>
            <p:nvPr/>
          </p:nvGrpSpPr>
          <p:grpSpPr>
            <a:xfrm>
              <a:off x="2487865" y="2360775"/>
              <a:ext cx="5716270" cy="2838450"/>
              <a:chOff x="2487865" y="2360775"/>
              <a:chExt cx="5716270" cy="283845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2487865" y="2360775"/>
                <a:ext cx="5716250" cy="2838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indent="180340">
                  <a:lnSpc>
                    <a:spcPct val="107000"/>
                  </a:lnSpc>
                </a:pPr>
                <a:r>
                  <a:rPr lang="vi-VN" sz="1400">
                    <a:solidFill>
                      <a:prstClr val="black"/>
                    </a:solidFill>
                    <a:latin typeface="Times New Roman"/>
                    <a:ea typeface="Times New Roman"/>
                  </a:rPr>
                  <a:t> </a:t>
                </a:r>
                <a:endParaRPr lang="en-US" sz="140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2487865" y="2360775"/>
                <a:ext cx="5716270" cy="2838450"/>
                <a:chOff x="0" y="0"/>
                <a:chExt cx="5716270" cy="2838450"/>
              </a:xfrm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0" y="0"/>
                  <a:ext cx="5716250" cy="28384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indent="180340">
                    <a:lnSpc>
                      <a:spcPct val="107000"/>
                    </a:lnSpc>
                  </a:pPr>
                  <a:r>
                    <a:rPr lang="vi-VN" sz="1400">
                      <a:solidFill>
                        <a:prstClr val="black"/>
                      </a:solidFill>
                      <a:latin typeface="Times New Roman"/>
                      <a:ea typeface="Times New Roman"/>
                    </a:rPr>
                    <a:t> </a:t>
                  </a:r>
                  <a:endParaRPr lang="en-US" sz="1400">
                    <a:solidFill>
                      <a:prstClr val="black"/>
                    </a:solidFill>
                    <a:latin typeface="Times New Roman"/>
                    <a:ea typeface="Times New Roman"/>
                  </a:endParaRPr>
                </a:p>
              </p:txBody>
            </p:sp>
            <p:pic>
              <p:nvPicPr>
                <p:cNvPr id="10" name="Shape 37" descr="Káº¿t quáº£ hÃ¬nh áº£nh cho 10 largest cities in the world map have longitude and latitude"/>
                <p:cNvPicPr preferRelativeResize="0"/>
                <p:nvPr/>
              </p:nvPicPr>
              <p:blipFill rotWithShape="1">
                <a:blip r:embed="rId2">
                  <a:alphaModFix/>
                </a:blip>
                <a:srcRect/>
                <a:stretch/>
              </p:blipFill>
              <p:spPr>
                <a:xfrm>
                  <a:off x="0" y="0"/>
                  <a:ext cx="5716270" cy="283845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</p:pic>
            <p:grpSp>
              <p:nvGrpSpPr>
                <p:cNvPr id="11" name="Group 10"/>
                <p:cNvGrpSpPr/>
                <p:nvPr/>
              </p:nvGrpSpPr>
              <p:grpSpPr>
                <a:xfrm>
                  <a:off x="166332" y="27296"/>
                  <a:ext cx="5524784" cy="2770496"/>
                  <a:chOff x="0" y="0"/>
                  <a:chExt cx="5524784" cy="2770496"/>
                </a:xfrm>
              </p:grpSpPr>
              <p:cxnSp>
                <p:nvCxnSpPr>
                  <p:cNvPr id="12" name="Straight Arrow Connector 11"/>
                  <p:cNvCxnSpPr/>
                  <p:nvPr/>
                </p:nvCxnSpPr>
                <p:spPr>
                  <a:xfrm>
                    <a:off x="2770496" y="0"/>
                    <a:ext cx="0" cy="2770496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F0000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  <a:effectLst>
                    <a:outerShdw blurRad="50800" dist="63500" dir="5400000" algn="ctr" rotWithShape="0">
                      <a:srgbClr val="FF0000"/>
                    </a:outerShdw>
                  </a:effectLst>
                </p:spPr>
              </p:cxnSp>
              <p:cxnSp>
                <p:nvCxnSpPr>
                  <p:cNvPr id="13" name="Straight Arrow Connector 12"/>
                  <p:cNvCxnSpPr/>
                  <p:nvPr/>
                </p:nvCxnSpPr>
                <p:spPr>
                  <a:xfrm>
                    <a:off x="0" y="1364776"/>
                    <a:ext cx="5524784" cy="34120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F0000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  <a:effectLst>
                    <a:outerShdw blurRad="50800" dist="63500" dir="5400000" algn="ctr" rotWithShape="0">
                      <a:srgbClr val="FF0000"/>
                    </a:outerShdw>
                  </a:effectLst>
                </p:spPr>
              </p:cxnSp>
            </p:grpSp>
          </p:grpSp>
        </p:grpSp>
      </p:grpSp>
      <p:sp>
        <p:nvSpPr>
          <p:cNvPr id="16" name="TextBox 15"/>
          <p:cNvSpPr txBox="1"/>
          <p:nvPr/>
        </p:nvSpPr>
        <p:spPr>
          <a:xfrm>
            <a:off x="2779594" y="685800"/>
            <a:ext cx="2783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2438400"/>
            <a:ext cx="72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360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kinh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tuyến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 181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vĩ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tuyến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2192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 err="1">
                <a:latin typeface="Times New Roman"/>
                <a:ea typeface="Calibri"/>
              </a:rPr>
              <a:t>Câu</a:t>
            </a:r>
            <a:r>
              <a:rPr lang="en-US" sz="2000" b="1" u="sng" dirty="0">
                <a:latin typeface="Times New Roman"/>
                <a:ea typeface="Calibri"/>
              </a:rPr>
              <a:t> 1</a:t>
            </a:r>
            <a:r>
              <a:rPr lang="en-US" sz="2000" b="1" dirty="0">
                <a:latin typeface="Times New Roman"/>
                <a:ea typeface="Calibri"/>
              </a:rPr>
              <a:t>: Cho </a:t>
            </a:r>
            <a:r>
              <a:rPr lang="en-US" sz="2000" b="1" dirty="0" err="1">
                <a:latin typeface="Times New Roman"/>
                <a:ea typeface="Calibri"/>
              </a:rPr>
              <a:t>biết</a:t>
            </a:r>
            <a:r>
              <a:rPr lang="en-US" sz="2000" b="1" dirty="0">
                <a:latin typeface="Times New Roman"/>
                <a:ea typeface="Calibri"/>
              </a:rPr>
              <a:t> </a:t>
            </a:r>
            <a:r>
              <a:rPr lang="en-US" sz="2000" b="1" dirty="0" err="1">
                <a:latin typeface="Times New Roman"/>
                <a:ea typeface="Calibri"/>
              </a:rPr>
              <a:t>nếu</a:t>
            </a:r>
            <a:r>
              <a:rPr lang="en-US" sz="2000" b="1" dirty="0">
                <a:latin typeface="Times New Roman"/>
                <a:ea typeface="Calibri"/>
              </a:rPr>
              <a:t> </a:t>
            </a:r>
            <a:r>
              <a:rPr lang="en-US" sz="2000" b="1" dirty="0" err="1">
                <a:latin typeface="Times New Roman"/>
                <a:ea typeface="Calibri"/>
              </a:rPr>
              <a:t>vẽ</a:t>
            </a:r>
            <a:r>
              <a:rPr lang="en-US" sz="2000" b="1" dirty="0">
                <a:latin typeface="Times New Roman"/>
                <a:ea typeface="Calibri"/>
              </a:rPr>
              <a:t> </a:t>
            </a:r>
            <a:r>
              <a:rPr lang="en-US" sz="2000" b="1" dirty="0" err="1">
                <a:latin typeface="Times New Roman"/>
                <a:ea typeface="Calibri"/>
              </a:rPr>
              <a:t>các</a:t>
            </a:r>
            <a:r>
              <a:rPr lang="en-US" sz="2000" b="1" dirty="0">
                <a:latin typeface="Times New Roman"/>
                <a:ea typeface="Calibri"/>
              </a:rPr>
              <a:t> </a:t>
            </a:r>
            <a:r>
              <a:rPr lang="en-US" sz="2000" b="1" dirty="0" err="1">
                <a:latin typeface="Times New Roman"/>
                <a:ea typeface="Calibri"/>
              </a:rPr>
              <a:t>đường</a:t>
            </a:r>
            <a:r>
              <a:rPr lang="en-US" sz="2000" b="1" dirty="0">
                <a:latin typeface="Times New Roman"/>
                <a:ea typeface="Calibri"/>
              </a:rPr>
              <a:t> </a:t>
            </a:r>
            <a:r>
              <a:rPr lang="en-US" sz="2000" b="1" dirty="0" err="1">
                <a:latin typeface="Times New Roman"/>
                <a:ea typeface="Calibri"/>
              </a:rPr>
              <a:t>kinh</a:t>
            </a:r>
            <a:r>
              <a:rPr lang="en-US" sz="2000" b="1" dirty="0">
                <a:latin typeface="Times New Roman"/>
                <a:ea typeface="Calibri"/>
              </a:rPr>
              <a:t> </a:t>
            </a:r>
            <a:r>
              <a:rPr lang="en-US" sz="2000" b="1" dirty="0" err="1">
                <a:latin typeface="Times New Roman"/>
                <a:ea typeface="Calibri"/>
              </a:rPr>
              <a:t>tuyến</a:t>
            </a:r>
            <a:r>
              <a:rPr lang="en-US" sz="2000" b="1" dirty="0">
                <a:latin typeface="Times New Roman"/>
                <a:ea typeface="Calibri"/>
              </a:rPr>
              <a:t>, </a:t>
            </a:r>
            <a:r>
              <a:rPr lang="en-US" sz="2000" b="1" dirty="0" err="1">
                <a:latin typeface="Times New Roman"/>
                <a:ea typeface="Calibri"/>
              </a:rPr>
              <a:t>vĩ</a:t>
            </a:r>
            <a:r>
              <a:rPr lang="en-US" sz="2000" b="1" dirty="0">
                <a:latin typeface="Times New Roman"/>
                <a:ea typeface="Calibri"/>
              </a:rPr>
              <a:t> </a:t>
            </a:r>
            <a:r>
              <a:rPr lang="en-US" sz="2000" b="1" dirty="0" err="1">
                <a:latin typeface="Times New Roman"/>
                <a:ea typeface="Calibri"/>
              </a:rPr>
              <a:t>tuyến</a:t>
            </a:r>
            <a:r>
              <a:rPr lang="en-US" sz="2000" b="1" dirty="0">
                <a:latin typeface="Times New Roman"/>
                <a:ea typeface="Calibri"/>
              </a:rPr>
              <a:t> </a:t>
            </a:r>
            <a:r>
              <a:rPr lang="en-US" sz="2000" b="1" dirty="0" err="1">
                <a:latin typeface="Times New Roman"/>
                <a:ea typeface="Calibri"/>
              </a:rPr>
              <a:t>cách</a:t>
            </a:r>
            <a:r>
              <a:rPr lang="en-US" sz="2000" b="1" dirty="0">
                <a:latin typeface="Times New Roman"/>
                <a:ea typeface="Calibri"/>
              </a:rPr>
              <a:t> </a:t>
            </a:r>
            <a:r>
              <a:rPr lang="en-US" sz="2000" b="1" dirty="0" err="1">
                <a:latin typeface="Times New Roman"/>
                <a:ea typeface="Calibri"/>
              </a:rPr>
              <a:t>nhau</a:t>
            </a:r>
            <a:r>
              <a:rPr lang="en-US" sz="2000" b="1" dirty="0">
                <a:latin typeface="Times New Roman"/>
                <a:ea typeface="Calibri"/>
              </a:rPr>
              <a:t> 1</a:t>
            </a:r>
            <a:r>
              <a:rPr lang="en-US" sz="2000" b="1" baseline="30000" dirty="0">
                <a:latin typeface="Times New Roman"/>
                <a:ea typeface="Calibri"/>
              </a:rPr>
              <a:t>0</a:t>
            </a:r>
            <a:r>
              <a:rPr lang="en-US" sz="2000" b="1" dirty="0">
                <a:latin typeface="Times New Roman"/>
                <a:ea typeface="Calibri"/>
              </a:rPr>
              <a:t> </a:t>
            </a:r>
            <a:r>
              <a:rPr lang="en-US" sz="2000" b="1" dirty="0" err="1">
                <a:latin typeface="Times New Roman"/>
                <a:ea typeface="Calibri"/>
              </a:rPr>
              <a:t>thì</a:t>
            </a:r>
            <a:r>
              <a:rPr lang="en-US" sz="2000" b="1" dirty="0">
                <a:latin typeface="Times New Roman"/>
                <a:ea typeface="Calibri"/>
              </a:rPr>
              <a:t> </a:t>
            </a:r>
            <a:r>
              <a:rPr lang="en-US" sz="2000" b="1" dirty="0" err="1">
                <a:latin typeface="Times New Roman"/>
                <a:ea typeface="Calibri"/>
              </a:rPr>
              <a:t>trên</a:t>
            </a:r>
            <a:r>
              <a:rPr lang="en-US" sz="2000" b="1" dirty="0">
                <a:latin typeface="Times New Roman"/>
                <a:ea typeface="Calibri"/>
              </a:rPr>
              <a:t> </a:t>
            </a:r>
            <a:r>
              <a:rPr lang="en-US" sz="2000" b="1" dirty="0" err="1">
                <a:latin typeface="Times New Roman"/>
                <a:ea typeface="Calibri"/>
              </a:rPr>
              <a:t>quả</a:t>
            </a:r>
            <a:r>
              <a:rPr lang="en-US" sz="2000" b="1" dirty="0">
                <a:latin typeface="Times New Roman"/>
                <a:ea typeface="Calibri"/>
              </a:rPr>
              <a:t> </a:t>
            </a:r>
            <a:r>
              <a:rPr lang="en-US" sz="2000" b="1" dirty="0" err="1">
                <a:latin typeface="Times New Roman"/>
                <a:ea typeface="Calibri"/>
              </a:rPr>
              <a:t>Địa</a:t>
            </a:r>
            <a:r>
              <a:rPr lang="en-US" sz="2000" b="1" dirty="0">
                <a:latin typeface="Times New Roman"/>
                <a:ea typeface="Calibri"/>
              </a:rPr>
              <a:t> </a:t>
            </a:r>
            <a:r>
              <a:rPr lang="en-US" sz="2000" b="1" dirty="0" err="1">
                <a:latin typeface="Times New Roman"/>
                <a:ea typeface="Calibri"/>
              </a:rPr>
              <a:t>cầu</a:t>
            </a:r>
            <a:r>
              <a:rPr lang="en-US" sz="2000" b="1" dirty="0">
                <a:latin typeface="Times New Roman"/>
                <a:ea typeface="Calibri"/>
              </a:rPr>
              <a:t> </a:t>
            </a:r>
            <a:r>
              <a:rPr lang="en-US" sz="2000" b="1" dirty="0" err="1">
                <a:latin typeface="Times New Roman"/>
                <a:ea typeface="Calibri"/>
              </a:rPr>
              <a:t>có</a:t>
            </a:r>
            <a:r>
              <a:rPr lang="en-US" sz="2000" b="1" dirty="0">
                <a:latin typeface="Times New Roman"/>
                <a:ea typeface="Calibri"/>
              </a:rPr>
              <a:t> </a:t>
            </a:r>
            <a:r>
              <a:rPr lang="en-US" sz="2000" b="1" dirty="0" err="1">
                <a:latin typeface="Times New Roman"/>
                <a:ea typeface="Calibri"/>
              </a:rPr>
              <a:t>bao</a:t>
            </a:r>
            <a:r>
              <a:rPr lang="en-US" sz="2000" b="1" dirty="0">
                <a:latin typeface="Times New Roman"/>
                <a:ea typeface="Calibri"/>
              </a:rPr>
              <a:t> </a:t>
            </a:r>
            <a:r>
              <a:rPr lang="en-US" sz="2000" b="1" dirty="0" err="1">
                <a:latin typeface="Times New Roman"/>
                <a:ea typeface="Calibri"/>
              </a:rPr>
              <a:t>nhiêu</a:t>
            </a:r>
            <a:r>
              <a:rPr lang="en-US" sz="2000" b="1" dirty="0">
                <a:latin typeface="Times New Roman"/>
                <a:ea typeface="Calibri"/>
              </a:rPr>
              <a:t> </a:t>
            </a:r>
            <a:r>
              <a:rPr lang="en-US" sz="2000" b="1" dirty="0" err="1">
                <a:latin typeface="Times New Roman"/>
                <a:ea typeface="Calibri"/>
              </a:rPr>
              <a:t>kinh</a:t>
            </a:r>
            <a:r>
              <a:rPr lang="en-US" sz="2000" b="1" dirty="0">
                <a:latin typeface="Times New Roman"/>
                <a:ea typeface="Calibri"/>
              </a:rPr>
              <a:t> </a:t>
            </a:r>
            <a:r>
              <a:rPr lang="en-US" sz="2000" b="1" dirty="0" err="1">
                <a:latin typeface="Times New Roman"/>
                <a:ea typeface="Calibri"/>
              </a:rPr>
              <a:t>tuyến</a:t>
            </a:r>
            <a:r>
              <a:rPr lang="en-US" sz="2000" b="1" dirty="0">
                <a:latin typeface="Times New Roman"/>
                <a:ea typeface="Calibri"/>
              </a:rPr>
              <a:t>, </a:t>
            </a:r>
            <a:r>
              <a:rPr lang="en-US" sz="2000" b="1" dirty="0" err="1">
                <a:latin typeface="Times New Roman"/>
                <a:ea typeface="Calibri"/>
              </a:rPr>
              <a:t>vĩ</a:t>
            </a:r>
            <a:r>
              <a:rPr lang="en-US" sz="2000" b="1" dirty="0">
                <a:latin typeface="Times New Roman"/>
                <a:ea typeface="Calibri"/>
              </a:rPr>
              <a:t> </a:t>
            </a:r>
            <a:r>
              <a:rPr lang="en-US" sz="2000" b="1" dirty="0" err="1">
                <a:latin typeface="Times New Roman"/>
                <a:ea typeface="Calibri"/>
              </a:rPr>
              <a:t>tuyến</a:t>
            </a:r>
            <a:r>
              <a:rPr lang="en-US" sz="2000" b="1" dirty="0">
                <a:latin typeface="Times New Roman"/>
                <a:ea typeface="Calibri"/>
              </a:rPr>
              <a:t>?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1905000"/>
            <a:ext cx="9144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Gợi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 ý: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Đường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tròn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 360</a:t>
            </a:r>
            <a:r>
              <a:rPr lang="en-US" sz="2000" baseline="30000" dirty="0">
                <a:solidFill>
                  <a:srgbClr val="000000"/>
                </a:solidFill>
                <a:latin typeface="Times New Roman"/>
                <a:ea typeface="Calibri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Xích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đạo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 0</a:t>
            </a:r>
            <a:r>
              <a:rPr lang="en-US" sz="2000" baseline="30000" dirty="0">
                <a:solidFill>
                  <a:srgbClr val="000000"/>
                </a:solidFill>
                <a:latin typeface="Times New Roman"/>
                <a:ea typeface="Calibri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cực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 90</a:t>
            </a:r>
            <a:r>
              <a:rPr lang="en-US" sz="2000" baseline="30000" dirty="0">
                <a:solidFill>
                  <a:srgbClr val="000000"/>
                </a:solidFill>
                <a:latin typeface="Times New Roman"/>
                <a:ea typeface="Calibri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để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tính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ra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số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đường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kinh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vĩ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tuyến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  <a:endParaRPr lang="en-US" sz="2000" dirty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0" y="2971800"/>
            <a:ext cx="89153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Câu</a:t>
            </a:r>
            <a:r>
              <a:rPr kumimoji="0" lang="en-US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Ghép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kiến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thức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ở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cột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với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cột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sao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cho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phù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hợp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925923"/>
              </p:ext>
            </p:extLst>
          </p:nvPr>
        </p:nvGraphicFramePr>
        <p:xfrm>
          <a:off x="152400" y="3429000"/>
          <a:ext cx="8762999" cy="3124201"/>
        </p:xfrm>
        <a:graphic>
          <a:graphicData uri="http://schemas.openxmlformats.org/drawingml/2006/table">
            <a:tbl>
              <a:tblPr firstRow="1" firstCol="1" bandRow="1"/>
              <a:tblGrid>
                <a:gridCol w="2920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0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1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71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Cột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 A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Cột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 B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Đáp án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42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42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42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42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7913688" y="4000381"/>
            <a:ext cx="696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/>
                <a:ea typeface="Calibri"/>
              </a:rPr>
              <a:t>1-b</a:t>
            </a:r>
            <a:endParaRPr lang="en-US" sz="20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7772400" y="4697849"/>
            <a:ext cx="1001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/>
                <a:ea typeface="Calibri"/>
              </a:rPr>
              <a:t>2-d</a:t>
            </a:r>
            <a:endParaRPr lang="en-US" sz="2000" dirty="0"/>
          </a:p>
        </p:txBody>
      </p:sp>
      <p:sp>
        <p:nvSpPr>
          <p:cNvPr id="46" name="TextBox 45"/>
          <p:cNvSpPr txBox="1"/>
          <p:nvPr/>
        </p:nvSpPr>
        <p:spPr>
          <a:xfrm>
            <a:off x="7848600" y="5448181"/>
            <a:ext cx="838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/>
                <a:ea typeface="Calibri"/>
              </a:rPr>
              <a:t>3- a</a:t>
            </a:r>
            <a:endParaRPr lang="en-US" sz="2000" dirty="0"/>
          </a:p>
        </p:txBody>
      </p:sp>
      <p:sp>
        <p:nvSpPr>
          <p:cNvPr id="47" name="TextBox 46"/>
          <p:cNvSpPr txBox="1"/>
          <p:nvPr/>
        </p:nvSpPr>
        <p:spPr>
          <a:xfrm>
            <a:off x="7837489" y="6057781"/>
            <a:ext cx="77311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latin typeface="Times New Roman"/>
                <a:ea typeface="Calibri"/>
              </a:rPr>
              <a:t>4-c</a:t>
            </a:r>
            <a:endParaRPr lang="en-US" sz="2000" dirty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2400" y="3924181"/>
            <a:ext cx="1676400" cy="417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Bef>
                <a:spcPts val="600"/>
              </a:spcBef>
            </a:pPr>
            <a:r>
              <a:rPr lang="en-US" sz="2000" b="1" dirty="0">
                <a:solidFill>
                  <a:srgbClr val="000000"/>
                </a:solidFill>
                <a:latin typeface="Times New Roman"/>
                <a:ea typeface="Calibri"/>
              </a:rPr>
              <a:t>1.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Calibri"/>
              </a:rPr>
              <a:t>Kinh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Calibri"/>
              </a:rPr>
              <a:t>tuyến</a:t>
            </a:r>
            <a:endParaRPr lang="en-US" sz="2000" dirty="0">
              <a:solidFill>
                <a:srgbClr val="000000"/>
              </a:solidFill>
              <a:latin typeface="Times New Roman"/>
              <a:ea typeface="Calibri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048000" y="3695581"/>
            <a:ext cx="4724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Bef>
                <a:spcPts val="600"/>
              </a:spcBef>
            </a:pPr>
            <a:r>
              <a:rPr lang="en-US" sz="2000" b="1" dirty="0">
                <a:solidFill>
                  <a:srgbClr val="000000"/>
                </a:solidFill>
                <a:latin typeface="Times New Roman"/>
                <a:ea typeface="Calibri"/>
              </a:rPr>
              <a:t>a.</a:t>
            </a:r>
            <a:r>
              <a:rPr lang="nl-NL" sz="2000" dirty="0">
                <a:solidFill>
                  <a:srgbClr val="000000"/>
                </a:solidFill>
                <a:latin typeface="Times New Roman"/>
                <a:ea typeface="Calibri"/>
              </a:rPr>
              <a:t> là khoảng cách tính bằng độ từ kinh tuyến gốc đến kinh tuyến đi qua điểm đó.</a:t>
            </a:r>
            <a:endParaRPr lang="en-US" sz="2000" dirty="0">
              <a:solidFill>
                <a:srgbClr val="000000"/>
              </a:solidFill>
              <a:latin typeface="Times New Roman"/>
              <a:ea typeface="Calibri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52400" y="4697849"/>
            <a:ext cx="2474794" cy="417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Bef>
                <a:spcPts val="600"/>
              </a:spcBef>
            </a:pPr>
            <a:r>
              <a:rPr lang="en-US" sz="2000" b="1" dirty="0">
                <a:solidFill>
                  <a:srgbClr val="000000"/>
                </a:solidFill>
                <a:latin typeface="Times New Roman"/>
                <a:ea typeface="Calibri"/>
              </a:rPr>
              <a:t>2.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Calibri"/>
              </a:rPr>
              <a:t>Vĩ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Calibri"/>
              </a:rPr>
              <a:t>tuyến</a:t>
            </a:r>
            <a:endParaRPr lang="en-US" sz="2000" dirty="0">
              <a:solidFill>
                <a:srgbClr val="000000"/>
              </a:solidFill>
              <a:latin typeface="Times New Roman"/>
              <a:ea typeface="Calibri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047999" y="4381381"/>
            <a:ext cx="478948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Bef>
                <a:spcPts val="600"/>
              </a:spcBef>
            </a:pPr>
            <a:r>
              <a:rPr lang="en-US" sz="2000" b="1" dirty="0">
                <a:solidFill>
                  <a:srgbClr val="000000"/>
                </a:solidFill>
                <a:latin typeface="Times New Roman"/>
                <a:ea typeface="Calibri"/>
              </a:rPr>
              <a:t>b.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là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nửa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đường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tròn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nối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hai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cực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trên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bề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mặt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quả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Địa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cầu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52401" y="5448181"/>
            <a:ext cx="289559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Bef>
                <a:spcPts val="600"/>
              </a:spcBef>
            </a:pPr>
            <a:r>
              <a:rPr lang="en-US" sz="2000" b="1" dirty="0">
                <a:solidFill>
                  <a:srgbClr val="000000"/>
                </a:solidFill>
                <a:latin typeface="Times New Roman"/>
                <a:ea typeface="Calibri"/>
              </a:rPr>
              <a:t>3.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Calibri"/>
              </a:rPr>
              <a:t>Kinh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Calibri"/>
              </a:rPr>
              <a:t>độ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Calibri"/>
              </a:rPr>
              <a:t>của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Calibri"/>
              </a:rPr>
              <a:t>một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Calibri"/>
              </a:rPr>
              <a:t>điểm</a:t>
            </a:r>
            <a:endParaRPr lang="en-US" sz="2000" dirty="0">
              <a:solidFill>
                <a:srgbClr val="000000"/>
              </a:solidFill>
              <a:latin typeface="Times New Roman"/>
              <a:ea typeface="Calibri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48000" y="5143381"/>
            <a:ext cx="4724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Bef>
                <a:spcPts val="600"/>
              </a:spcBef>
            </a:pPr>
            <a:r>
              <a:rPr lang="en-US" sz="2000" b="1" dirty="0">
                <a:solidFill>
                  <a:srgbClr val="000000"/>
                </a:solidFill>
                <a:latin typeface="Times New Roman"/>
                <a:ea typeface="Calibri"/>
              </a:rPr>
              <a:t>c.</a:t>
            </a:r>
            <a:r>
              <a:rPr lang="nl-NL" sz="2000" dirty="0">
                <a:solidFill>
                  <a:srgbClr val="000000"/>
                </a:solidFill>
                <a:latin typeface="Times New Roman"/>
                <a:ea typeface="Calibri"/>
              </a:rPr>
              <a:t> là khoảng cách tính bằng độ từ Xích đạo đến vĩ tuyến đi qua điểm đó.</a:t>
            </a:r>
            <a:endParaRPr lang="en-US" sz="2000" dirty="0">
              <a:solidFill>
                <a:srgbClr val="000000"/>
              </a:solidFill>
              <a:latin typeface="Times New Roman"/>
              <a:ea typeface="Calibri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52401" y="6057781"/>
            <a:ext cx="289559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Bef>
                <a:spcPts val="600"/>
              </a:spcBef>
            </a:pPr>
            <a:r>
              <a:rPr lang="en-US" sz="2000" b="1" dirty="0">
                <a:solidFill>
                  <a:srgbClr val="000000"/>
                </a:solidFill>
                <a:latin typeface="Times New Roman"/>
                <a:ea typeface="Calibri"/>
              </a:rPr>
              <a:t>4.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Calibri"/>
              </a:rPr>
              <a:t>Vĩ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Calibri"/>
              </a:rPr>
              <a:t>độ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Calibri"/>
              </a:rPr>
              <a:t>của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Calibri"/>
              </a:rPr>
              <a:t>một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Calibri"/>
              </a:rPr>
              <a:t>điểm</a:t>
            </a:r>
            <a:endParaRPr lang="en-US" sz="2000" dirty="0">
              <a:solidFill>
                <a:srgbClr val="000000"/>
              </a:solidFill>
              <a:latin typeface="Times New Roman"/>
              <a:ea typeface="Calibri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048000" y="5829181"/>
            <a:ext cx="4724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Bef>
                <a:spcPts val="600"/>
              </a:spcBef>
            </a:pPr>
            <a:r>
              <a:rPr lang="en-US" sz="2000" b="1" dirty="0">
                <a:solidFill>
                  <a:srgbClr val="000000"/>
                </a:solidFill>
                <a:latin typeface="Times New Roman"/>
                <a:ea typeface="Calibri"/>
              </a:rPr>
              <a:t>d.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là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vòng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tròn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bao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quanh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quả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Địa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cầu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vuông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góc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với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kinh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tuyến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62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/>
      <p:bldP spid="14" grpId="0"/>
      <p:bldP spid="42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HỆ THỐNG KINH, VĨ TUYẾN. TỌA ĐỘ ĐỊA LÍ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2625725" y="8656638"/>
            <a:ext cx="5287963" cy="2838450"/>
            <a:chOff x="2487865" y="2360775"/>
            <a:chExt cx="5716270" cy="2838450"/>
          </a:xfrm>
        </p:grpSpPr>
        <p:grpSp>
          <p:nvGrpSpPr>
            <p:cNvPr id="6" name="Group 5"/>
            <p:cNvGrpSpPr/>
            <p:nvPr/>
          </p:nvGrpSpPr>
          <p:grpSpPr>
            <a:xfrm>
              <a:off x="2487865" y="2360775"/>
              <a:ext cx="5716270" cy="2838450"/>
              <a:chOff x="2487865" y="2360775"/>
              <a:chExt cx="5716270" cy="283845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2487865" y="2360775"/>
                <a:ext cx="5716250" cy="2838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indent="180340">
                  <a:lnSpc>
                    <a:spcPct val="107000"/>
                  </a:lnSpc>
                </a:pPr>
                <a:r>
                  <a:rPr lang="vi-VN" sz="1400">
                    <a:solidFill>
                      <a:prstClr val="black"/>
                    </a:solidFill>
                    <a:latin typeface="Times New Roman"/>
                    <a:ea typeface="Times New Roman"/>
                  </a:rPr>
                  <a:t> </a:t>
                </a:r>
                <a:endParaRPr lang="en-US" sz="140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2487865" y="2360775"/>
                <a:ext cx="5716270" cy="2838450"/>
                <a:chOff x="0" y="0"/>
                <a:chExt cx="5716270" cy="2838450"/>
              </a:xfrm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0" y="0"/>
                  <a:ext cx="5716250" cy="28384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indent="180340">
                    <a:lnSpc>
                      <a:spcPct val="107000"/>
                    </a:lnSpc>
                  </a:pPr>
                  <a:r>
                    <a:rPr lang="vi-VN" sz="1400">
                      <a:solidFill>
                        <a:prstClr val="black"/>
                      </a:solidFill>
                      <a:latin typeface="Times New Roman"/>
                      <a:ea typeface="Times New Roman"/>
                    </a:rPr>
                    <a:t> </a:t>
                  </a:r>
                  <a:endParaRPr lang="en-US" sz="1400">
                    <a:solidFill>
                      <a:prstClr val="black"/>
                    </a:solidFill>
                    <a:latin typeface="Times New Roman"/>
                    <a:ea typeface="Times New Roman"/>
                  </a:endParaRPr>
                </a:p>
              </p:txBody>
            </p:sp>
            <p:pic>
              <p:nvPicPr>
                <p:cNvPr id="10" name="Shape 37" descr="Káº¿t quáº£ hÃ¬nh áº£nh cho 10 largest cities in the world map have longitude and latitude"/>
                <p:cNvPicPr preferRelativeResize="0"/>
                <p:nvPr/>
              </p:nvPicPr>
              <p:blipFill rotWithShape="1">
                <a:blip r:embed="rId2">
                  <a:alphaModFix/>
                </a:blip>
                <a:srcRect/>
                <a:stretch/>
              </p:blipFill>
              <p:spPr>
                <a:xfrm>
                  <a:off x="0" y="0"/>
                  <a:ext cx="5716270" cy="283845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</p:pic>
            <p:grpSp>
              <p:nvGrpSpPr>
                <p:cNvPr id="11" name="Group 10"/>
                <p:cNvGrpSpPr/>
                <p:nvPr/>
              </p:nvGrpSpPr>
              <p:grpSpPr>
                <a:xfrm>
                  <a:off x="166332" y="27296"/>
                  <a:ext cx="5524784" cy="2770496"/>
                  <a:chOff x="0" y="0"/>
                  <a:chExt cx="5524784" cy="2770496"/>
                </a:xfrm>
              </p:grpSpPr>
              <p:cxnSp>
                <p:nvCxnSpPr>
                  <p:cNvPr id="12" name="Straight Arrow Connector 11"/>
                  <p:cNvCxnSpPr/>
                  <p:nvPr/>
                </p:nvCxnSpPr>
                <p:spPr>
                  <a:xfrm>
                    <a:off x="2770496" y="0"/>
                    <a:ext cx="0" cy="2770496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F0000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  <a:effectLst>
                    <a:outerShdw blurRad="50800" dist="63500" dir="5400000" algn="ctr" rotWithShape="0">
                      <a:srgbClr val="FF0000"/>
                    </a:outerShdw>
                  </a:effectLst>
                </p:spPr>
              </p:cxnSp>
              <p:cxnSp>
                <p:nvCxnSpPr>
                  <p:cNvPr id="13" name="Straight Arrow Connector 12"/>
                  <p:cNvCxnSpPr/>
                  <p:nvPr/>
                </p:nvCxnSpPr>
                <p:spPr>
                  <a:xfrm>
                    <a:off x="0" y="1364776"/>
                    <a:ext cx="5524784" cy="34120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F0000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  <a:effectLst>
                    <a:outerShdw blurRad="50800" dist="63500" dir="5400000" algn="ctr" rotWithShape="0">
                      <a:srgbClr val="FF0000"/>
                    </a:outerShdw>
                  </a:effectLst>
                </p:spPr>
              </p:cxnSp>
            </p:grpSp>
          </p:grpSp>
        </p:grpSp>
      </p:grpSp>
      <p:sp>
        <p:nvSpPr>
          <p:cNvPr id="16" name="TextBox 15"/>
          <p:cNvSpPr txBox="1"/>
          <p:nvPr/>
        </p:nvSpPr>
        <p:spPr>
          <a:xfrm>
            <a:off x="2779594" y="457200"/>
            <a:ext cx="2783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pic>
        <p:nvPicPr>
          <p:cNvPr id="17" name="Shape 85" descr="C:\Users\Admin\Pictures\2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58613"/>
            <a:ext cx="9144000" cy="55993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Straight Arrow Connector 13"/>
          <p:cNvCxnSpPr/>
          <p:nvPr/>
        </p:nvCxnSpPr>
        <p:spPr>
          <a:xfrm flipH="1">
            <a:off x="7528034" y="2286000"/>
            <a:ext cx="685800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715000" y="3516867"/>
            <a:ext cx="1371600" cy="3385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Bắc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15000" y="4191000"/>
            <a:ext cx="1371600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  <p:sp>
        <p:nvSpPr>
          <p:cNvPr id="21" name="TextBox 20"/>
          <p:cNvSpPr txBox="1"/>
          <p:nvPr/>
        </p:nvSpPr>
        <p:spPr>
          <a:xfrm rot="16200000">
            <a:off x="7207372" y="3869323"/>
            <a:ext cx="1523999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Đông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4311133" y="3857658"/>
            <a:ext cx="1348268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Tây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495800" y="2209800"/>
            <a:ext cx="560456" cy="10142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078344" y="1905000"/>
            <a:ext cx="560456" cy="10142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006331" y="4724400"/>
            <a:ext cx="708669" cy="838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7256194" y="4038600"/>
            <a:ext cx="558652" cy="164749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5562600" y="4800600"/>
            <a:ext cx="914400" cy="96169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549134" y="5281448"/>
            <a:ext cx="1480066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048000" y="2057400"/>
            <a:ext cx="1480066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Bắc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082534" y="1600200"/>
            <a:ext cx="1632466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Tây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256194" y="1871246"/>
            <a:ext cx="1735406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Đông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234934" y="5791200"/>
            <a:ext cx="1632466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gốc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256194" y="5715000"/>
            <a:ext cx="1632466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38200" y="4482664"/>
            <a:ext cx="2209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A04B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>
                <a:solidFill>
                  <a:srgbClr val="1A04BC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b="1" dirty="0">
                <a:solidFill>
                  <a:srgbClr val="1A04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1A04BC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b="1" dirty="0">
                <a:solidFill>
                  <a:srgbClr val="1A04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1A04BC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endParaRPr lang="en-US" b="1" dirty="0">
              <a:solidFill>
                <a:srgbClr val="1A04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38200" y="4863664"/>
            <a:ext cx="2209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A04B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>
                <a:solidFill>
                  <a:srgbClr val="1A04BC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b="1" dirty="0">
                <a:solidFill>
                  <a:srgbClr val="1A04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1A04BC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b="1" dirty="0">
                <a:solidFill>
                  <a:srgbClr val="1A04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1A04BC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endParaRPr lang="en-US" b="1" dirty="0">
              <a:solidFill>
                <a:srgbClr val="1A04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38200" y="5332532"/>
            <a:ext cx="2209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A04B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>
                <a:solidFill>
                  <a:srgbClr val="1A04BC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b="1" dirty="0">
                <a:solidFill>
                  <a:srgbClr val="1A04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1A04BC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b="1" dirty="0">
                <a:solidFill>
                  <a:srgbClr val="1A04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1A04BC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endParaRPr lang="en-US" b="1" dirty="0">
              <a:solidFill>
                <a:srgbClr val="1A04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38200" y="5778064"/>
            <a:ext cx="2209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A04B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>
                <a:solidFill>
                  <a:srgbClr val="1A04BC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b="1" dirty="0">
                <a:solidFill>
                  <a:srgbClr val="1A04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1A04BC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b="1" dirty="0">
                <a:solidFill>
                  <a:srgbClr val="1A04BC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38200" y="4101664"/>
            <a:ext cx="2209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A04B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>
                <a:solidFill>
                  <a:srgbClr val="1A04BC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b="1" dirty="0">
                <a:solidFill>
                  <a:srgbClr val="1A04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1A04BC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b="1" dirty="0">
                <a:solidFill>
                  <a:srgbClr val="1A04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1A04BC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endParaRPr lang="en-US" b="1" dirty="0">
              <a:solidFill>
                <a:srgbClr val="1A04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38200" y="3644464"/>
            <a:ext cx="2209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A04B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>
                <a:solidFill>
                  <a:srgbClr val="1A04BC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b="1" dirty="0">
                <a:solidFill>
                  <a:srgbClr val="1A04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1A04BC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b="1" dirty="0">
                <a:solidFill>
                  <a:srgbClr val="1A04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1A04BC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endParaRPr lang="en-US" b="1" dirty="0">
              <a:solidFill>
                <a:srgbClr val="1A04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38200" y="1872000"/>
            <a:ext cx="2209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A04B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>
                <a:solidFill>
                  <a:srgbClr val="1A04BC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b="1" dirty="0">
                <a:solidFill>
                  <a:srgbClr val="1A04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1A04BC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b="1" dirty="0">
                <a:solidFill>
                  <a:srgbClr val="1A04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1A04BC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endParaRPr lang="en-US" b="1" dirty="0">
              <a:solidFill>
                <a:srgbClr val="1A04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38200" y="2304396"/>
            <a:ext cx="2209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A04B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>
                <a:solidFill>
                  <a:srgbClr val="1A04BC"/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b="1" dirty="0">
                <a:solidFill>
                  <a:srgbClr val="1A04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1A04BC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b="1" dirty="0">
                <a:solidFill>
                  <a:srgbClr val="1A04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1A04BC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endParaRPr lang="en-US" b="1" dirty="0">
              <a:solidFill>
                <a:srgbClr val="1A04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38200" y="2741732"/>
            <a:ext cx="2209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A04B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>
                <a:solidFill>
                  <a:srgbClr val="1A04BC"/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b="1" dirty="0">
                <a:solidFill>
                  <a:srgbClr val="1A04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1A04BC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b="1" dirty="0">
                <a:solidFill>
                  <a:srgbClr val="1A04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1A04BC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endParaRPr lang="en-US" b="1" dirty="0">
              <a:solidFill>
                <a:srgbClr val="1A04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38200" y="3198932"/>
            <a:ext cx="2209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A04B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>
                <a:solidFill>
                  <a:srgbClr val="1A04BC"/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b="1" dirty="0">
                <a:solidFill>
                  <a:srgbClr val="1A04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1A04BC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b="1" dirty="0">
                <a:solidFill>
                  <a:srgbClr val="1A04BC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-1" y="838200"/>
            <a:ext cx="3352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000" b="1" u="sng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8343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2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625725" y="8656638"/>
            <a:ext cx="5287963" cy="2838450"/>
            <a:chOff x="2487865" y="2360775"/>
            <a:chExt cx="5716270" cy="2838450"/>
          </a:xfrm>
        </p:grpSpPr>
        <p:grpSp>
          <p:nvGrpSpPr>
            <p:cNvPr id="6" name="Group 5"/>
            <p:cNvGrpSpPr/>
            <p:nvPr/>
          </p:nvGrpSpPr>
          <p:grpSpPr>
            <a:xfrm>
              <a:off x="2487865" y="2360775"/>
              <a:ext cx="5716270" cy="2838450"/>
              <a:chOff x="2487865" y="2360775"/>
              <a:chExt cx="5716270" cy="283845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2487865" y="2360775"/>
                <a:ext cx="5716250" cy="2838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indent="180340">
                  <a:lnSpc>
                    <a:spcPct val="107000"/>
                  </a:lnSpc>
                </a:pPr>
                <a:r>
                  <a:rPr lang="vi-VN" sz="1400">
                    <a:solidFill>
                      <a:prstClr val="black"/>
                    </a:solidFill>
                    <a:latin typeface="Times New Roman"/>
                    <a:ea typeface="Times New Roman"/>
                  </a:rPr>
                  <a:t> </a:t>
                </a:r>
                <a:endParaRPr lang="en-US" sz="140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2487865" y="2360775"/>
                <a:ext cx="5716270" cy="2838450"/>
                <a:chOff x="0" y="0"/>
                <a:chExt cx="5716270" cy="2838450"/>
              </a:xfrm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0" y="0"/>
                  <a:ext cx="5716250" cy="28384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indent="180340">
                    <a:lnSpc>
                      <a:spcPct val="107000"/>
                    </a:lnSpc>
                  </a:pPr>
                  <a:r>
                    <a:rPr lang="vi-VN" sz="1400">
                      <a:solidFill>
                        <a:prstClr val="black"/>
                      </a:solidFill>
                      <a:latin typeface="Times New Roman"/>
                      <a:ea typeface="Times New Roman"/>
                    </a:rPr>
                    <a:t> </a:t>
                  </a:r>
                  <a:endParaRPr lang="en-US" sz="1400">
                    <a:solidFill>
                      <a:prstClr val="black"/>
                    </a:solidFill>
                    <a:latin typeface="Times New Roman"/>
                    <a:ea typeface="Times New Roman"/>
                  </a:endParaRPr>
                </a:p>
              </p:txBody>
            </p:sp>
            <p:pic>
              <p:nvPicPr>
                <p:cNvPr id="10" name="Shape 37" descr="Káº¿t quáº£ hÃ¬nh áº£nh cho 10 largest cities in the world map have longitude and latitude"/>
                <p:cNvPicPr preferRelativeResize="0"/>
                <p:nvPr/>
              </p:nvPicPr>
              <p:blipFill rotWithShape="1">
                <a:blip r:embed="rId2">
                  <a:alphaModFix/>
                </a:blip>
                <a:srcRect/>
                <a:stretch/>
              </p:blipFill>
              <p:spPr>
                <a:xfrm>
                  <a:off x="0" y="0"/>
                  <a:ext cx="5716270" cy="283845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</p:pic>
            <p:grpSp>
              <p:nvGrpSpPr>
                <p:cNvPr id="11" name="Group 10"/>
                <p:cNvGrpSpPr/>
                <p:nvPr/>
              </p:nvGrpSpPr>
              <p:grpSpPr>
                <a:xfrm>
                  <a:off x="166332" y="27296"/>
                  <a:ext cx="5524784" cy="2770496"/>
                  <a:chOff x="0" y="0"/>
                  <a:chExt cx="5524784" cy="2770496"/>
                </a:xfrm>
              </p:grpSpPr>
              <p:cxnSp>
                <p:nvCxnSpPr>
                  <p:cNvPr id="12" name="Straight Arrow Connector 11"/>
                  <p:cNvCxnSpPr/>
                  <p:nvPr/>
                </p:nvCxnSpPr>
                <p:spPr>
                  <a:xfrm>
                    <a:off x="2770496" y="0"/>
                    <a:ext cx="0" cy="2770496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F0000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  <a:effectLst>
                    <a:outerShdw blurRad="50800" dist="63500" dir="5400000" algn="ctr" rotWithShape="0">
                      <a:srgbClr val="FF0000"/>
                    </a:outerShdw>
                  </a:effectLst>
                </p:spPr>
              </p:cxnSp>
              <p:cxnSp>
                <p:nvCxnSpPr>
                  <p:cNvPr id="13" name="Straight Arrow Connector 12"/>
                  <p:cNvCxnSpPr/>
                  <p:nvPr/>
                </p:nvCxnSpPr>
                <p:spPr>
                  <a:xfrm>
                    <a:off x="0" y="1364776"/>
                    <a:ext cx="5524784" cy="34120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F0000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  <a:effectLst>
                    <a:outerShdw blurRad="50800" dist="63500" dir="5400000" algn="ctr" rotWithShape="0">
                      <a:srgbClr val="FF0000"/>
                    </a:outerShdw>
                  </a:effectLst>
                </p:spPr>
              </p:cxnSp>
            </p:grpSp>
          </p:grpSp>
        </p:grpSp>
      </p:grpSp>
      <p:sp>
        <p:nvSpPr>
          <p:cNvPr id="26" name="TextBox 25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HỆ THỐNG KINH, VĨ TUYẾN. TỌA ĐỘ ĐỊA LÍ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6200" y="457200"/>
            <a:ext cx="2783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3733800" y="457200"/>
            <a:ext cx="38100" cy="624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5" descr="scan0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898" y="555625"/>
            <a:ext cx="4876800" cy="607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Oval 6"/>
          <p:cNvSpPr>
            <a:spLocks noChangeArrowheads="1"/>
          </p:cNvSpPr>
          <p:nvPr/>
        </p:nvSpPr>
        <p:spPr bwMode="auto">
          <a:xfrm>
            <a:off x="4876800" y="692150"/>
            <a:ext cx="156299" cy="1460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7" name="Oval 10"/>
          <p:cNvSpPr>
            <a:spLocks noChangeArrowheads="1"/>
          </p:cNvSpPr>
          <p:nvPr/>
        </p:nvSpPr>
        <p:spPr bwMode="auto">
          <a:xfrm>
            <a:off x="4644301" y="5884641"/>
            <a:ext cx="156299" cy="135159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9" name="Oval 18"/>
          <p:cNvSpPr>
            <a:spLocks noChangeArrowheads="1"/>
          </p:cNvSpPr>
          <p:nvPr/>
        </p:nvSpPr>
        <p:spPr bwMode="auto">
          <a:xfrm>
            <a:off x="3962400" y="1007841"/>
            <a:ext cx="156299" cy="135159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0" name="Oval 14"/>
          <p:cNvSpPr>
            <a:spLocks noChangeArrowheads="1"/>
          </p:cNvSpPr>
          <p:nvPr/>
        </p:nvSpPr>
        <p:spPr bwMode="auto">
          <a:xfrm>
            <a:off x="6102350" y="4502150"/>
            <a:ext cx="146050" cy="1460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961110" y="6476998"/>
            <a:ext cx="4878090" cy="338554"/>
          </a:xfrm>
          <a:prstGeom prst="rect">
            <a:avLst/>
          </a:prstGeom>
          <a:solidFill>
            <a:srgbClr val="FFFFFF">
              <a:lumMod val="95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Bản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đồ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hành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chính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Việt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" y="990600"/>
            <a:ext cx="365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Times New Roman"/>
                <a:ea typeface="Calibri"/>
              </a:rPr>
              <a:t>Tra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cứu</a:t>
            </a:r>
            <a:r>
              <a:rPr lang="en-US" sz="2000" dirty="0">
                <a:latin typeface="Times New Roman"/>
                <a:ea typeface="Calibri"/>
              </a:rPr>
              <a:t> internet, </a:t>
            </a:r>
            <a:r>
              <a:rPr lang="en-US" sz="2000" dirty="0" err="1">
                <a:latin typeface="Times New Roman"/>
                <a:ea typeface="Calibri"/>
              </a:rPr>
              <a:t>kết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hợp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quan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sát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bản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đồ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hành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chính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Việt</a:t>
            </a:r>
            <a:r>
              <a:rPr lang="en-US" sz="2000" dirty="0">
                <a:latin typeface="Times New Roman"/>
                <a:ea typeface="Calibri"/>
              </a:rPr>
              <a:t> Nam, </a:t>
            </a:r>
            <a:r>
              <a:rPr lang="en-US" sz="2000" dirty="0" err="1">
                <a:latin typeface="Times New Roman"/>
                <a:ea typeface="Calibri"/>
              </a:rPr>
              <a:t>xác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định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toạ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độ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địa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lí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của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các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điểm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cực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phần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đất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liền</a:t>
            </a:r>
            <a:r>
              <a:rPr lang="en-US" sz="2000" b="1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của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nước</a:t>
            </a:r>
            <a:r>
              <a:rPr lang="en-US" sz="2000" dirty="0">
                <a:latin typeface="Times New Roman"/>
                <a:ea typeface="Calibri"/>
              </a:rPr>
              <a:t> ta.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2819400"/>
            <a:ext cx="2703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6200" y="3181290"/>
            <a:ext cx="2703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Nam: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6200" y="3562290"/>
            <a:ext cx="2627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6200" y="3943290"/>
            <a:ext cx="28557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91979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 animBg="1"/>
      <p:bldP spid="37" grpId="0" animBg="1"/>
      <p:bldP spid="39" grpId="0" animBg="1"/>
      <p:bldP spid="40" grpId="0" animBg="1"/>
      <p:bldP spid="41" grpId="0" animBg="1"/>
      <p:bldP spid="2" grpId="0"/>
      <p:bldP spid="4" grpId="0"/>
      <p:bldP spid="42" grpId="0"/>
      <p:bldP spid="43" grpId="0"/>
      <p:bldP spid="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scan0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55625"/>
            <a:ext cx="4343400" cy="607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66" name="Oval 6"/>
          <p:cNvSpPr>
            <a:spLocks noChangeArrowheads="1"/>
          </p:cNvSpPr>
          <p:nvPr/>
        </p:nvSpPr>
        <p:spPr bwMode="auto">
          <a:xfrm>
            <a:off x="3251200" y="692150"/>
            <a:ext cx="146050" cy="1460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 sz="2800" b="1">
              <a:solidFill>
                <a:srgbClr val="000000"/>
              </a:solidFill>
            </a:endParaRPr>
          </a:p>
        </p:txBody>
      </p:sp>
      <p:sp>
        <p:nvSpPr>
          <p:cNvPr id="194567" name="Line 7"/>
          <p:cNvSpPr>
            <a:spLocks noChangeShapeType="1"/>
          </p:cNvSpPr>
          <p:nvPr/>
        </p:nvSpPr>
        <p:spPr bwMode="auto">
          <a:xfrm flipH="1" flipV="1">
            <a:off x="3383796" y="818819"/>
            <a:ext cx="3733800" cy="705181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srgbClr val="000000"/>
              </a:solidFill>
            </a:endParaRPr>
          </a:p>
        </p:txBody>
      </p:sp>
      <p:pic>
        <p:nvPicPr>
          <p:cNvPr id="194568" name="Picture 8" descr="DongV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596" y="555625"/>
            <a:ext cx="2362200" cy="202624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69" name="Rectangle 9"/>
          <p:cNvSpPr>
            <a:spLocks noChangeArrowheads="1"/>
          </p:cNvSpPr>
          <p:nvPr/>
        </p:nvSpPr>
        <p:spPr bwMode="auto">
          <a:xfrm>
            <a:off x="6705600" y="2581870"/>
            <a:ext cx="24384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Lũng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Cú-Đồng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endParaRPr lang="en-US" altLang="en-US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(23</a:t>
            </a:r>
            <a:r>
              <a:rPr lang="en-US" altLang="en-US" b="1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23’B, 105</a:t>
            </a:r>
            <a:r>
              <a:rPr lang="en-US" altLang="en-US" b="1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20’Đ)</a:t>
            </a:r>
          </a:p>
        </p:txBody>
      </p:sp>
      <p:sp>
        <p:nvSpPr>
          <p:cNvPr id="194570" name="Oval 10"/>
          <p:cNvSpPr>
            <a:spLocks noChangeArrowheads="1"/>
          </p:cNvSpPr>
          <p:nvPr/>
        </p:nvSpPr>
        <p:spPr bwMode="auto">
          <a:xfrm>
            <a:off x="2954338" y="5905278"/>
            <a:ext cx="146050" cy="135159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 sz="2800" b="1">
              <a:solidFill>
                <a:srgbClr val="000000"/>
              </a:solidFill>
            </a:endParaRPr>
          </a:p>
        </p:txBody>
      </p:sp>
      <p:sp>
        <p:nvSpPr>
          <p:cNvPr id="194571" name="Line 11"/>
          <p:cNvSpPr>
            <a:spLocks noChangeShapeType="1"/>
          </p:cNvSpPr>
          <p:nvPr/>
        </p:nvSpPr>
        <p:spPr bwMode="auto">
          <a:xfrm>
            <a:off x="1828800" y="5167902"/>
            <a:ext cx="1143000" cy="775698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srgbClr val="000000"/>
              </a:solidFill>
            </a:endParaRPr>
          </a:p>
        </p:txBody>
      </p:sp>
      <p:pic>
        <p:nvPicPr>
          <p:cNvPr id="194572" name="Picture 12" descr="Datmu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8" y="3825875"/>
            <a:ext cx="2209800" cy="21177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73" name="Text Box 13"/>
          <p:cNvSpPr txBox="1">
            <a:spLocks noChangeArrowheads="1"/>
          </p:cNvSpPr>
          <p:nvPr/>
        </p:nvSpPr>
        <p:spPr bwMode="auto">
          <a:xfrm>
            <a:off x="0" y="5934670"/>
            <a:ext cx="235267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altLang="en-US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Nam: </a:t>
            </a:r>
            <a:r>
              <a:rPr lang="en-US" altLang="en-US" sz="1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altLang="en-US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sz="1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altLang="en-US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Hiển</a:t>
            </a:r>
            <a:r>
              <a:rPr lang="en-US" altLang="en-US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sz="1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altLang="en-US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Mau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(8</a:t>
            </a:r>
            <a:r>
              <a:rPr lang="en-US" altLang="en-US" sz="1800" b="1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en-US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34’B, 104</a:t>
            </a:r>
            <a:r>
              <a:rPr lang="en-US" altLang="en-US" sz="1800" b="1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en-US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40’Đ)</a:t>
            </a:r>
          </a:p>
        </p:txBody>
      </p:sp>
      <p:sp>
        <p:nvSpPr>
          <p:cNvPr id="194574" name="Oval 14"/>
          <p:cNvSpPr>
            <a:spLocks noChangeArrowheads="1"/>
          </p:cNvSpPr>
          <p:nvPr/>
        </p:nvSpPr>
        <p:spPr bwMode="auto">
          <a:xfrm>
            <a:off x="4254500" y="4405313"/>
            <a:ext cx="146050" cy="1460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 sz="2800" b="1">
              <a:solidFill>
                <a:srgbClr val="000000"/>
              </a:solidFill>
            </a:endParaRPr>
          </a:p>
        </p:txBody>
      </p:sp>
      <p:sp>
        <p:nvSpPr>
          <p:cNvPr id="194575" name="Line 15"/>
          <p:cNvSpPr>
            <a:spLocks noChangeShapeType="1"/>
          </p:cNvSpPr>
          <p:nvPr/>
        </p:nvSpPr>
        <p:spPr bwMode="auto">
          <a:xfrm flipH="1" flipV="1">
            <a:off x="4267200" y="4506329"/>
            <a:ext cx="3276600" cy="56414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srgbClr val="000000"/>
              </a:solidFill>
            </a:endParaRPr>
          </a:p>
        </p:txBody>
      </p:sp>
      <p:pic>
        <p:nvPicPr>
          <p:cNvPr id="194576" name="Picture 16" descr="xuyenviet2006143yc6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592512"/>
            <a:ext cx="2362200" cy="218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77" name="Text Box 17"/>
          <p:cNvSpPr txBox="1">
            <a:spLocks noChangeArrowheads="1"/>
          </p:cNvSpPr>
          <p:nvPr/>
        </p:nvSpPr>
        <p:spPr bwMode="auto">
          <a:xfrm>
            <a:off x="6553200" y="5782270"/>
            <a:ext cx="27432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altLang="en-US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altLang="en-US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1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Vạn</a:t>
            </a:r>
            <a:r>
              <a:rPr lang="en-US" altLang="en-US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Thạnh-Vạn</a:t>
            </a:r>
            <a:r>
              <a:rPr lang="en-US" altLang="en-US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altLang="en-US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sz="1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Khánh</a:t>
            </a:r>
            <a:r>
              <a:rPr lang="en-US" altLang="en-US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endParaRPr lang="en-US" altLang="en-US" sz="1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(12</a:t>
            </a:r>
            <a:r>
              <a:rPr lang="en-US" altLang="en-US" sz="1800" b="1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en-US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40’B, 109</a:t>
            </a:r>
            <a:r>
              <a:rPr lang="en-US" altLang="en-US" sz="1800" b="1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en-US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24’Đ)</a:t>
            </a:r>
          </a:p>
        </p:txBody>
      </p:sp>
      <p:sp>
        <p:nvSpPr>
          <p:cNvPr id="194578" name="Oval 18"/>
          <p:cNvSpPr>
            <a:spLocks noChangeArrowheads="1"/>
          </p:cNvSpPr>
          <p:nvPr/>
        </p:nvSpPr>
        <p:spPr bwMode="auto">
          <a:xfrm>
            <a:off x="2352675" y="931641"/>
            <a:ext cx="146050" cy="135159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 sz="2800" b="1">
              <a:solidFill>
                <a:srgbClr val="000000"/>
              </a:solidFill>
            </a:endParaRPr>
          </a:p>
        </p:txBody>
      </p:sp>
      <p:sp>
        <p:nvSpPr>
          <p:cNvPr id="194579" name="Line 19"/>
          <p:cNvSpPr>
            <a:spLocks noChangeShapeType="1"/>
          </p:cNvSpPr>
          <p:nvPr/>
        </p:nvSpPr>
        <p:spPr bwMode="auto">
          <a:xfrm flipV="1">
            <a:off x="1143000" y="1066800"/>
            <a:ext cx="1219200" cy="533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srgbClr val="000000"/>
              </a:solidFill>
            </a:endParaRPr>
          </a:p>
        </p:txBody>
      </p:sp>
      <p:pic>
        <p:nvPicPr>
          <p:cNvPr id="194580" name="Picture 20" descr="01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6" y="555625"/>
            <a:ext cx="2133600" cy="21875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81" name="Text Box 21"/>
          <p:cNvSpPr txBox="1">
            <a:spLocks noChangeArrowheads="1"/>
          </p:cNvSpPr>
          <p:nvPr/>
        </p:nvSpPr>
        <p:spPr bwMode="auto">
          <a:xfrm>
            <a:off x="8664" y="2667000"/>
            <a:ext cx="2438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altLang="en-US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altLang="en-US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1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Sín</a:t>
            </a:r>
            <a:r>
              <a:rPr lang="en-US" altLang="en-US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Thầu</a:t>
            </a:r>
            <a:r>
              <a:rPr lang="en-US" altLang="en-US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altLang="en-US" sz="1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Mường</a:t>
            </a:r>
            <a:r>
              <a:rPr lang="en-US" altLang="en-US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altLang="en-US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sz="1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endParaRPr lang="en-US" altLang="en-US" sz="1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(22</a:t>
            </a:r>
            <a:r>
              <a:rPr lang="en-US" altLang="en-US" sz="1800" b="1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en-US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22’B, 102</a:t>
            </a:r>
            <a:r>
              <a:rPr lang="en-US" altLang="en-US" sz="1800" b="1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en-US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10’Đ)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HỆ THỐNG KINH, VĨ TUYẾN. TỌA ĐỘ ĐỊA LÍ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49282" y="6476998"/>
            <a:ext cx="4326612" cy="338554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381000"/>
            <a:ext cx="91440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325019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4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4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4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4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4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4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4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4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4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4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94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9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9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6" grpId="0" animBg="1"/>
      <p:bldP spid="194567" grpId="0" animBg="1"/>
      <p:bldP spid="194569" grpId="0"/>
      <p:bldP spid="194570" grpId="0" animBg="1"/>
      <p:bldP spid="194571" grpId="0" animBg="1"/>
      <p:bldP spid="194573" grpId="0"/>
      <p:bldP spid="194574" grpId="0" animBg="1"/>
      <p:bldP spid="194575" grpId="0" animBg="1"/>
      <p:bldP spid="194577" grpId="0"/>
      <p:bldP spid="194578" grpId="0" animBg="1"/>
      <p:bldP spid="194579" grpId="0" animBg="1"/>
      <p:bldP spid="19458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3"/>
          <p:cNvSpPr txBox="1">
            <a:spLocks noChangeArrowheads="1"/>
          </p:cNvSpPr>
          <p:nvPr/>
        </p:nvSpPr>
        <p:spPr bwMode="auto">
          <a:xfrm>
            <a:off x="3020949" y="4602100"/>
            <a:ext cx="4702302" cy="275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800" b="1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717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HỆ THỐNG KINH, VĨ TUYẾN. TỌA ĐỘ ĐỊA LÍ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533400"/>
            <a:ext cx="91440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pic>
        <p:nvPicPr>
          <p:cNvPr id="27" name="Picture 2" descr="C:\Users\TIN PHAT\AppData\Local\Temp\Rar$DIa5972.9282\mau background don gian 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16280"/>
            <a:ext cx="8305800" cy="576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981200" y="1595735"/>
            <a:ext cx="5181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u="sng" dirty="0">
                <a:latin typeface="Times New Roman" pitchFamily="18" charset="0"/>
                <a:cs typeface="Times New Roman" pitchFamily="18" charset="0"/>
              </a:rPr>
              <a:t>HƯỚNG DẪN HỌC TẬP Ở NHÀ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19200" y="2514600"/>
            <a:ext cx="6781800" cy="1443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bài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làm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bài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tập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tập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bản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đồ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Đọc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trước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bài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mới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Calibri"/>
              </a:rPr>
              <a:t>: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Calibri"/>
              </a:rPr>
              <a:t>Bài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Calibri"/>
              </a:rPr>
              <a:t> 2: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Bản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đồ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Một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số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lưới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kinh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vĩ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tuyến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Phương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hướng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trên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bản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đồ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en-US" sz="2400" dirty="0">
              <a:solidFill>
                <a:srgbClr val="000000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15580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TIN PHAT\AppData\Local\Temp\Rar$DIa5972.9282\mau background don gian 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305800" cy="614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19200" y="1447800"/>
            <a:ext cx="6629400" cy="320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Calibri"/>
              </a:rPr>
              <a:t>Học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Calibri"/>
              </a:rPr>
              <a:t>xong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Calibri"/>
              </a:rPr>
              <a:t>bài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Calibri"/>
              </a:rPr>
              <a:t>này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Calibri"/>
              </a:rPr>
              <a:t>em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Calibri"/>
              </a:rPr>
              <a:t>sẽ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Calibri"/>
              </a:rPr>
              <a:t>:</a:t>
            </a:r>
            <a:endParaRPr lang="en-US" sz="24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285750" indent="-285750" algn="just" fontAlgn="base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vi-VN" sz="2400" dirty="0">
                <a:solidFill>
                  <a:srgbClr val="000000"/>
                </a:solidFill>
                <a:latin typeface="Times New Roman"/>
                <a:ea typeface="Calibri"/>
              </a:rPr>
              <a:t>Biết được kinh tuyến, vĩ tuyến, kinh tuyến gốc, vĩ tuyến gốc, các bán cầu và toạ độ</a:t>
            </a:r>
            <a:r>
              <a:rPr lang="vi-VN" sz="2400" b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Times New Roman"/>
                <a:ea typeface="Calibri"/>
              </a:rPr>
              <a:t>địa lí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</a:p>
          <a:p>
            <a:pPr marL="285750" indent="-285750" algn="just" fontAlgn="base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Xác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định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trên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bản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đồ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quả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Địa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cầu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kinh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tuyến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gốc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xích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đạo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bán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cầu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.  </a:t>
            </a:r>
          </a:p>
          <a:p>
            <a:pPr algn="just" fontAlgn="base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Ghi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tọa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độ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địa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lí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điểm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trên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bản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đồ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186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lumen-pflanzen04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1054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blumen-pflanzen11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743200" y="4733925"/>
            <a:ext cx="22860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04825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blumen-pflanzen04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7244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Whitecorner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Blue_ros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86200"/>
            <a:ext cx="14192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blumen-pflanzen04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1816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 descr="blumen-pflanzen04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1054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 descr="Blue_ros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720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82075">
            <a:off x="76200" y="4572000"/>
            <a:ext cx="60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82075">
            <a:off x="8610600" y="50292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0" name="WordArt 14"/>
          <p:cNvSpPr>
            <a:spLocks noChangeArrowheads="1" noChangeShapeType="1" noTextEdit="1"/>
          </p:cNvSpPr>
          <p:nvPr/>
        </p:nvSpPr>
        <p:spPr bwMode="auto">
          <a:xfrm>
            <a:off x="0" y="1375048"/>
            <a:ext cx="8877300" cy="3062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12700">
                  <a:solidFill>
                    <a:srgbClr val="333399"/>
                  </a:solidFill>
                  <a:round/>
                  <a:headEnd type="none" w="sm" len="sm"/>
                  <a:tailEnd type="none" w="sm" len="sm"/>
                </a:ln>
                <a:solidFill>
                  <a:srgbClr val="333399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CHÚC </a:t>
            </a:r>
            <a:endParaRPr lang="en-US" sz="3600" b="1" kern="10" dirty="0">
              <a:ln w="12700">
                <a:solidFill>
                  <a:srgbClr val="333399"/>
                </a:solidFill>
                <a:round/>
                <a:headEnd type="none" w="sm" len="sm"/>
                <a:tailEnd type="none" w="sm" len="sm"/>
              </a:ln>
              <a:solidFill>
                <a:srgbClr val="333399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12700">
                  <a:solidFill>
                    <a:srgbClr val="333399"/>
                  </a:solidFill>
                  <a:round/>
                  <a:headEnd type="none" w="sm" len="sm"/>
                  <a:tailEnd type="none" w="sm" len="sm"/>
                </a:ln>
                <a:solidFill>
                  <a:srgbClr val="333399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CÁC EM SỨC </a:t>
            </a:r>
            <a:r>
              <a:rPr lang="en-US" sz="3600" b="1" kern="10" dirty="0">
                <a:ln w="12700">
                  <a:solidFill>
                    <a:srgbClr val="333399"/>
                  </a:solidFill>
                  <a:round/>
                  <a:headEnd type="none" w="sm" len="sm"/>
                  <a:tailEnd type="none" w="sm" len="sm"/>
                </a:ln>
                <a:solidFill>
                  <a:srgbClr val="333399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KHỎE</a:t>
            </a:r>
            <a:r>
              <a:rPr lang="en-US" sz="3600" b="1" kern="10">
                <a:ln w="12700">
                  <a:solidFill>
                    <a:srgbClr val="333399"/>
                  </a:solidFill>
                  <a:round/>
                  <a:headEnd type="none" w="sm" len="sm"/>
                  <a:tailEnd type="none" w="sm" len="sm"/>
                </a:ln>
                <a:solidFill>
                  <a:srgbClr val="333399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, HẠNH PHÚC!</a:t>
            </a:r>
            <a:endParaRPr lang="en-US" sz="3600" b="1" kern="10" dirty="0">
              <a:ln w="12700">
                <a:solidFill>
                  <a:srgbClr val="333399"/>
                </a:solidFill>
                <a:round/>
                <a:headEnd type="none" w="sm" len="sm"/>
                <a:tailEnd type="none" w="sm" len="sm"/>
              </a:ln>
              <a:solidFill>
                <a:srgbClr val="333399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113" name="Picture 17" descr="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22860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18" descr="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600200"/>
            <a:ext cx="22860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90333"/>
      </p:ext>
    </p:extLst>
  </p:cSld>
  <p:clrMapOvr>
    <a:masterClrMapping/>
  </p:clrMapOvr>
  <p:transition spd="slow"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TIN PHAT\Desktop\h1-bai59-tnvxh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382000" cy="533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124200" y="6381690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479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HỆ THỐNG KINH, VĨ TUYẾN. TỌA ĐỘ ĐỊA LÍ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467600" y="5562600"/>
            <a:ext cx="1219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858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2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67600" y="5931932"/>
            <a:ext cx="1219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34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79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1: HỆ THỐNG KINH, VĨ TUYẾN. TỌA ĐỘ ĐỊA LÍ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4038600" y="914400"/>
            <a:ext cx="5029200" cy="3639244"/>
          </a:xfrm>
          <a:prstGeom prst="rect">
            <a:avLst/>
          </a:prstGeom>
        </p:spPr>
      </p:pic>
      <p:pic>
        <p:nvPicPr>
          <p:cNvPr id="9" name="Picture 8" descr="C:\Users\TIN PHAT\Desktop\h1-bai59-tnvxh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600"/>
            <a:ext cx="4191000" cy="299639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76200" y="40386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1: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Quả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Địa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cầu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2400" y="4038600"/>
            <a:ext cx="518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2: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đường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kinh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vĩ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tuyến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trên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quả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Địa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cầu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" y="4419600"/>
            <a:ext cx="89916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</a:t>
            </a:r>
            <a:r>
              <a:rPr kumimoji="0" lang="en-US" sz="19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19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9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19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9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biết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”: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Kinh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tuyến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gốc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quy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ước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kinh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tuyến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qua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đài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thiên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văn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Grin-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uých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nằm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ở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ngoại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ô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thành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phố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Luân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Đôn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thủ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đô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nước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Anh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Kinh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tuyến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gốc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cùng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kinh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tuyến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180</a:t>
            </a:r>
            <a:r>
              <a:rPr kumimoji="0" lang="en-US" sz="19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 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chia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quả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địa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cầu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thành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hai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bán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cầu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bán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cầu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Đông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bán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cầu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Tây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Vĩ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tuyến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gốc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Xích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đạo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chia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quả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Địa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cầu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thành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hai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bán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cầu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bán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cầu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Bắc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bán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cầu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Nam.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Vĩ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tuyến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23</a:t>
            </a:r>
            <a:r>
              <a:rPr kumimoji="0" lang="en-US" sz="19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27’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gọi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chí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tuyến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vĩ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tuyến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66</a:t>
            </a:r>
            <a:r>
              <a:rPr kumimoji="0" lang="en-US" sz="19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33’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gọi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vòng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cực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6096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Hệ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thống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kinh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vĩ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tuyến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180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79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HỆ THỐNG KINH, VĨ TUYẾN. TỌA ĐỘ ĐỊA LÍ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66800" y="986135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THẢO LUẬN NHÓM (5 PHÚT)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489264"/>
            <a:ext cx="91440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- </a:t>
            </a:r>
            <a:r>
              <a:rPr lang="en-US" sz="2000" b="1" u="sng" dirty="0" err="1">
                <a:solidFill>
                  <a:srgbClr val="000000"/>
                </a:solidFill>
                <a:latin typeface="Times New Roman"/>
                <a:ea typeface="Times New Roman"/>
              </a:rPr>
              <a:t>Nhóm</a:t>
            </a:r>
            <a:r>
              <a:rPr lang="en-US" sz="2000" b="1" u="sng" dirty="0">
                <a:solidFill>
                  <a:srgbClr val="000000"/>
                </a:solidFill>
                <a:latin typeface="Times New Roman"/>
                <a:ea typeface="Times New Roman"/>
              </a:rPr>
              <a:t> 1, 3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: 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Cho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biết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khái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niệm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về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kinh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tuyến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kinh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tuyến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gốc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kinh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tuyến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đông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kinh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tuyến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tây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en-US" sz="20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- </a:t>
            </a:r>
            <a:r>
              <a:rPr lang="en-US" sz="2000" b="1" u="sng" dirty="0" err="1">
                <a:solidFill>
                  <a:srgbClr val="000000"/>
                </a:solidFill>
                <a:latin typeface="Times New Roman"/>
                <a:ea typeface="Times New Roman"/>
              </a:rPr>
              <a:t>Nhóm</a:t>
            </a:r>
            <a:r>
              <a:rPr lang="en-US" sz="2000" b="1" u="sng" dirty="0">
                <a:solidFill>
                  <a:srgbClr val="000000"/>
                </a:solidFill>
                <a:latin typeface="Times New Roman"/>
                <a:ea typeface="Times New Roman"/>
              </a:rPr>
              <a:t> 2, 4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: 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Cho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biết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khái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niệm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về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vĩ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tuyến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vĩ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tuyến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gốc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vĩ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tuyến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bắc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vĩ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tuyến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nam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- </a:t>
            </a:r>
            <a:r>
              <a:rPr lang="en-US" sz="2000" b="1" u="sng" dirty="0" err="1">
                <a:solidFill>
                  <a:srgbClr val="000000"/>
                </a:solidFill>
                <a:latin typeface="Times New Roman"/>
                <a:ea typeface="Times New Roman"/>
              </a:rPr>
              <a:t>Nhóm</a:t>
            </a:r>
            <a:r>
              <a:rPr lang="en-US" sz="2000" b="1" u="sng" dirty="0">
                <a:solidFill>
                  <a:srgbClr val="000000"/>
                </a:solidFill>
                <a:latin typeface="Times New Roman"/>
                <a:ea typeface="Times New Roman"/>
              </a:rPr>
              <a:t> 5, 6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: Cho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biết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khái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niệm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về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bán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cầu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Bắc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bán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cầu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Nam,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bán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cầu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Đông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bán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cầu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Tây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nl-NL" sz="2000" dirty="0">
                <a:solidFill>
                  <a:srgbClr val="000000"/>
                </a:solidFill>
                <a:latin typeface="Times New Roman"/>
                <a:ea typeface="Calibri"/>
              </a:rPr>
              <a:t>So sánh độ dài giữa các kinh tuyến với nhau và độ dài giữa các vĩ tuyến với nhau. </a:t>
            </a:r>
            <a:endParaRPr lang="en-US" sz="2000" dirty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959583"/>
              </p:ext>
            </p:extLst>
          </p:nvPr>
        </p:nvGraphicFramePr>
        <p:xfrm>
          <a:off x="228600" y="3505202"/>
          <a:ext cx="8763001" cy="3276598"/>
        </p:xfrm>
        <a:graphic>
          <a:graphicData uri="http://schemas.openxmlformats.org/drawingml/2006/table">
            <a:tbl>
              <a:tblPr firstRow="1" firstCol="1" bandRow="1"/>
              <a:tblGrid>
                <a:gridCol w="29213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03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13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6361"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PHIẾU HỌC TẬP  SỐ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36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Nhóm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1, 3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Nhóm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2, 4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Nhóm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5, 6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361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 Kinh tuyến:…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 Vĩ tuyến:……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Bán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cầu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Bắc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:………….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361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 Kinh tuyến gốc:………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 Vĩ tuyến gốc:…………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 Bán cầu Nam:………..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361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 Kinh tuyến Đông:…….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 Vĩ tuyến Bắc:…………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Bán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cầu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Đông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:……….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361">
                <a:tc rowSpan="2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 Kinh tuyến Tây:……..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 Vĩ tuyến Nam:………..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 Bán cầu Tây:…………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784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Độ dài giữa các kinh tuyến:..............................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- Độ dài giữa các vĩ tuyến:........</a:t>
                      </a:r>
                      <a:r>
                        <a:rPr lang="nl-NL" sz="20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.......................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6096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2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438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79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HỆ THỐNG KINH, VĨ TUYẾN. TỌA ĐỘ ĐỊA LÍ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669136"/>
            <a:ext cx="4714010" cy="5579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223246" y="3790163"/>
            <a:ext cx="1768354" cy="2952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90000" tIns="46800" rIns="90000" bIns="468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Kinh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tuyến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gốc</a:t>
            </a:r>
            <a:endParaRPr kumimoji="0" lang="en-US" sz="19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 flipH="1">
            <a:off x="6853236" y="4114800"/>
            <a:ext cx="614364" cy="395019"/>
          </a:xfrm>
          <a:prstGeom prst="line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6400800" y="3459051"/>
            <a:ext cx="838200" cy="1539"/>
          </a:xfrm>
          <a:prstGeom prst="line">
            <a:avLst/>
          </a:prstGeom>
          <a:noFill/>
          <a:ln w="3810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7315200" y="3332963"/>
            <a:ext cx="533400" cy="2952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90000" tIns="46800" rIns="90000" bIns="468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Đông</a:t>
            </a:r>
            <a:endParaRPr kumimoji="0" lang="en-US" sz="19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791200" y="3332963"/>
            <a:ext cx="533400" cy="2952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90000" tIns="46800" rIns="90000" bIns="468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Tây</a:t>
            </a:r>
            <a:endParaRPr kumimoji="0" lang="en-US" sz="19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7467600" y="5650702"/>
            <a:ext cx="1524000" cy="369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90000" tIns="46800" rIns="90000" bIns="468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Kinh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tuyến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đông</a:t>
            </a:r>
            <a:endParaRPr kumimoji="0" lang="en-US" sz="19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4495800" y="5498302"/>
            <a:ext cx="1524000" cy="36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Kinh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tuyến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tây</a:t>
            </a:r>
            <a:endParaRPr kumimoji="0" lang="en-US" sz="19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 flipV="1">
            <a:off x="7305675" y="5031875"/>
            <a:ext cx="1304925" cy="599785"/>
          </a:xfrm>
          <a:prstGeom prst="line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V="1">
            <a:off x="4724400" y="4160317"/>
            <a:ext cx="1143000" cy="1402283"/>
          </a:xfrm>
          <a:prstGeom prst="line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7924800" y="1228721"/>
            <a:ext cx="1143000" cy="295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Kinh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tuyến</a:t>
            </a:r>
            <a:endParaRPr kumimoji="0" lang="en-US" sz="19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H="1">
            <a:off x="7658099" y="1493206"/>
            <a:ext cx="495301" cy="1402394"/>
          </a:xfrm>
          <a:prstGeom prst="line">
            <a:avLst/>
          </a:prstGeom>
          <a:noFill/>
          <a:ln w="38100" cap="sq">
            <a:solidFill>
              <a:srgbClr val="00206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H="1" flipV="1">
            <a:off x="6875584" y="6096000"/>
            <a:ext cx="695325" cy="304506"/>
          </a:xfrm>
          <a:prstGeom prst="line">
            <a:avLst/>
          </a:prstGeom>
          <a:noFill/>
          <a:ln w="38100" cap="sq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H="1">
            <a:off x="7010400" y="533400"/>
            <a:ext cx="847725" cy="516737"/>
          </a:xfrm>
          <a:prstGeom prst="line">
            <a:avLst/>
          </a:prstGeom>
          <a:noFill/>
          <a:ln w="38100" cap="sq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939395"/>
              </p:ext>
            </p:extLst>
          </p:nvPr>
        </p:nvGraphicFramePr>
        <p:xfrm>
          <a:off x="228600" y="1143001"/>
          <a:ext cx="4229100" cy="5664911"/>
        </p:xfrm>
        <a:graphic>
          <a:graphicData uri="http://schemas.openxmlformats.org/drawingml/2006/table">
            <a:tbl>
              <a:tblPr firstRow="1" firstCol="1" bandRow="1"/>
              <a:tblGrid>
                <a:gridCol w="422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174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PHIẾU HỌC TẬP  SỐ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74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Nhóm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1, 3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1106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Kinh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tuyến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: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6275">
                <a:tc>
                  <a:txBody>
                    <a:bodyPr/>
                    <a:lstStyle/>
                    <a:p>
                      <a:pPr marL="0" indent="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Kinh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tuyến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gốc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:</a:t>
                      </a:r>
                    </a:p>
                    <a:p>
                      <a:pPr marL="0" indent="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27396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Kinh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tuyến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Đông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:</a:t>
                      </a:r>
                      <a:r>
                        <a:rPr lang="en-US" sz="2000" b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20534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Kinh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tuyến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Tây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:</a:t>
                      </a:r>
                      <a:r>
                        <a:rPr lang="en-US" sz="2000" b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28600" y="2035314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Times New Roman"/>
                <a:ea typeface="Calibri"/>
              </a:rPr>
              <a:t>Là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nửa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đường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tròn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nối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hai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cực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trên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bề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mặt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quả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Địa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cầu</a:t>
            </a:r>
            <a:r>
              <a:rPr lang="en-US" sz="2000" dirty="0">
                <a:latin typeface="Times New Roman"/>
                <a:ea typeface="Calibri"/>
              </a:rPr>
              <a:t>.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228600" y="3050738"/>
            <a:ext cx="40767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Là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kinh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tuyến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 0</a:t>
            </a:r>
            <a:r>
              <a:rPr lang="en-US" sz="2000" baseline="30000" dirty="0">
                <a:solidFill>
                  <a:srgbClr val="000000"/>
                </a:solidFill>
                <a:latin typeface="Times New Roman"/>
                <a:ea typeface="Calibri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đi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 qua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đài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thiên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văn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 Grin-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uých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 (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ngoại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 ô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thành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phố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Luân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Đôn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nước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Anh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).</a:t>
            </a:r>
            <a:endParaRPr lang="en-US" sz="2000" dirty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600" y="4648200"/>
            <a:ext cx="407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Times New Roman"/>
                <a:ea typeface="Calibri"/>
              </a:rPr>
              <a:t>Là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những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kinh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tuyến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nằm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bên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phải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kinh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tuyến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gốc</a:t>
            </a:r>
            <a:r>
              <a:rPr lang="en-US" sz="2000" dirty="0">
                <a:latin typeface="Times New Roman"/>
                <a:ea typeface="Calibri"/>
              </a:rPr>
              <a:t>.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228600" y="5845314"/>
            <a:ext cx="407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Times New Roman"/>
                <a:ea typeface="Calibri"/>
              </a:rPr>
              <a:t>Là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những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kinh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tuyến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nằm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bên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trái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kinh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tuyến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gốc</a:t>
            </a:r>
            <a:r>
              <a:rPr lang="en-US" sz="2000" dirty="0">
                <a:latin typeface="Times New Roman"/>
                <a:ea typeface="Calibri"/>
              </a:rPr>
              <a:t>.</a:t>
            </a:r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4572000" y="6412468"/>
            <a:ext cx="452351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cầu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6096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2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438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7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79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HỆ THỐNG KINH, VĨ TUYẾN. TỌA ĐỘ ĐỊA LÍ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546" b="8511"/>
          <a:stretch>
            <a:fillRect/>
          </a:stretch>
        </p:blipFill>
        <p:spPr bwMode="auto">
          <a:xfrm>
            <a:off x="4095750" y="912812"/>
            <a:ext cx="5200650" cy="564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439811" y="3657600"/>
            <a:ext cx="960989" cy="3244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none" lIns="90000" tIns="46800" rIns="90000" bIns="468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Xích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đạo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050626" y="4323729"/>
            <a:ext cx="960989" cy="324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Vĩ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tuyến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gốc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4572000" y="4049828"/>
            <a:ext cx="621817" cy="332582"/>
          </a:xfrm>
          <a:prstGeom prst="line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7009222" y="3504868"/>
            <a:ext cx="1178" cy="940616"/>
          </a:xfrm>
          <a:prstGeom prst="line">
            <a:avLst/>
          </a:prstGeom>
          <a:noFill/>
          <a:ln w="3810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458561" y="4399929"/>
            <a:ext cx="1057088" cy="3244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90000" tIns="46800" rIns="90000" bIns="468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Nam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458561" y="3124200"/>
            <a:ext cx="1057088" cy="3244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90000" tIns="46800" rIns="90000" bIns="468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Bắc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7652094" y="1491434"/>
            <a:ext cx="1187105" cy="259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Vĩ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tuyến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Bắc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4223095" y="5638800"/>
            <a:ext cx="1187105" cy="259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Vĩ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tuyến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H="1">
            <a:off x="7490144" y="1751012"/>
            <a:ext cx="968055" cy="1127402"/>
          </a:xfrm>
          <a:prstGeom prst="line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 flipV="1">
            <a:off x="4355823" y="4613403"/>
            <a:ext cx="1300163" cy="1046419"/>
          </a:xfrm>
          <a:prstGeom prst="line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4525411" y="2494929"/>
            <a:ext cx="960989" cy="324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Vĩ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tuyến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4800600" y="2878415"/>
            <a:ext cx="890231" cy="577138"/>
          </a:xfrm>
          <a:prstGeom prst="line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H="1">
            <a:off x="8894681" y="3448672"/>
            <a:ext cx="173119" cy="445562"/>
          </a:xfrm>
          <a:prstGeom prst="line">
            <a:avLst/>
          </a:prstGeom>
          <a:noFill/>
          <a:ln w="57150" cap="sq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272057"/>
              </p:ext>
            </p:extLst>
          </p:nvPr>
        </p:nvGraphicFramePr>
        <p:xfrm>
          <a:off x="76201" y="1295401"/>
          <a:ext cx="3809999" cy="5474732"/>
        </p:xfrm>
        <a:graphic>
          <a:graphicData uri="http://schemas.openxmlformats.org/drawingml/2006/table">
            <a:tbl>
              <a:tblPr firstRow="1" firstCol="1" bandRow="1"/>
              <a:tblGrid>
                <a:gridCol w="3809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815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PHIẾU HỌC TẬP  SỐ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15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Nhóm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2, 4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1052">
                <a:tc>
                  <a:txBody>
                    <a:bodyPr/>
                    <a:lstStyle/>
                    <a:p>
                      <a:pPr marL="0" indent="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Vĩ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tuyến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:</a:t>
                      </a:r>
                    </a:p>
                    <a:p>
                      <a:pPr marL="0" indent="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3693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Vĩ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tuyến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gốc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: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2861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Vĩ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tuyến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Bắc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: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5082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Vĩ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tuyến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Nam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: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2228744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Times New Roman"/>
                <a:ea typeface="Calibri"/>
              </a:rPr>
              <a:t>Là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vòng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tròn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bao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quanh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quả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Địa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cầu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và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vuông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góc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với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các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kinh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tuyến</a:t>
            </a:r>
            <a:r>
              <a:rPr lang="en-US" sz="2000" dirty="0">
                <a:latin typeface="Times New Roman"/>
                <a:ea typeface="Calibri"/>
              </a:rPr>
              <a:t>.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76200" y="335280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Times New Roman"/>
                <a:ea typeface="Calibri"/>
              </a:rPr>
              <a:t>Là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vĩ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tuyến</a:t>
            </a:r>
            <a:r>
              <a:rPr lang="en-US" sz="2000" dirty="0">
                <a:latin typeface="Times New Roman"/>
                <a:ea typeface="Calibri"/>
              </a:rPr>
              <a:t> 0</a:t>
            </a:r>
            <a:r>
              <a:rPr lang="en-US" sz="2000" baseline="30000" dirty="0">
                <a:latin typeface="Times New Roman"/>
                <a:ea typeface="Calibri"/>
              </a:rPr>
              <a:t>0</a:t>
            </a:r>
            <a:r>
              <a:rPr lang="en-US" sz="2000" dirty="0">
                <a:latin typeface="Times New Roman"/>
                <a:ea typeface="Calibri"/>
              </a:rPr>
              <a:t>(</a:t>
            </a:r>
            <a:r>
              <a:rPr lang="en-US" sz="2000" dirty="0" err="1">
                <a:latin typeface="Times New Roman"/>
                <a:ea typeface="Calibri"/>
              </a:rPr>
              <a:t>Xích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đạo</a:t>
            </a:r>
            <a:r>
              <a:rPr lang="en-US" sz="2000" dirty="0">
                <a:latin typeface="Times New Roman"/>
                <a:ea typeface="Calibri"/>
              </a:rPr>
              <a:t>).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76200" y="43434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Times New Roman"/>
                <a:ea typeface="Calibri"/>
              </a:rPr>
              <a:t>Là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những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vĩ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tuyến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nằm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từ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xích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đạo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đến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cực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Bắc</a:t>
            </a:r>
            <a:r>
              <a:rPr lang="en-US" sz="2000" dirty="0">
                <a:latin typeface="Times New Roman"/>
                <a:ea typeface="Calibri"/>
              </a:rPr>
              <a:t>.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76200" y="54864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Times New Roman"/>
                <a:ea typeface="Calibri"/>
              </a:rPr>
              <a:t>Là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những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vĩ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tuyến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nằm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từ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xích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đạo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đến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cực</a:t>
            </a:r>
            <a:r>
              <a:rPr lang="en-US" sz="2000" dirty="0">
                <a:latin typeface="Times New Roman"/>
                <a:ea typeface="Calibri"/>
              </a:rPr>
              <a:t> Nam.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3903785" y="6400800"/>
            <a:ext cx="524021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cầu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6096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2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438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6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 animBg="1"/>
      <p:bldP spid="15" grpId="0" animBg="1"/>
      <p:bldP spid="17" grpId="0" animBg="1"/>
      <p:bldP spid="18" grpId="0" animBg="1"/>
      <p:bldP spid="3" grpId="0"/>
      <p:bldP spid="21" grpId="0"/>
      <p:bldP spid="22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79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HỆ THỐNG KINH, VĨ TUYẾN. TỌA ĐỘ ĐỊA LÍ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546" b="8511"/>
          <a:stretch>
            <a:fillRect/>
          </a:stretch>
        </p:blipFill>
        <p:spPr bwMode="auto">
          <a:xfrm>
            <a:off x="5124836" y="685800"/>
            <a:ext cx="3436717" cy="318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744611" y="2113929"/>
            <a:ext cx="960989" cy="324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Xích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đạo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613029" y="2743200"/>
            <a:ext cx="152400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Vĩ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tuyến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gốc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5334000" y="2514600"/>
            <a:ext cx="473653" cy="208929"/>
          </a:xfrm>
          <a:prstGeom prst="line">
            <a:avLst/>
          </a:prstGeom>
          <a:noFill/>
          <a:ln w="57150" cap="sq">
            <a:solidFill>
              <a:schemeClr val="accent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7009222" y="1738776"/>
            <a:ext cx="1178" cy="1307648"/>
          </a:xfrm>
          <a:prstGeom prst="line">
            <a:avLst/>
          </a:prstGeom>
          <a:noFill/>
          <a:ln w="3810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477000" y="2898429"/>
            <a:ext cx="960989" cy="431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Nam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582811" y="1320729"/>
            <a:ext cx="960989" cy="431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Bắc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C:\Users\TIN PHAT\Desktop\0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962400"/>
            <a:ext cx="3303753" cy="2895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017986"/>
              </p:ext>
            </p:extLst>
          </p:nvPr>
        </p:nvGraphicFramePr>
        <p:xfrm>
          <a:off x="158260" y="1295400"/>
          <a:ext cx="4457700" cy="4935414"/>
        </p:xfrm>
        <a:graphic>
          <a:graphicData uri="http://schemas.openxmlformats.org/drawingml/2006/table">
            <a:tbl>
              <a:tblPr firstRow="1" firstCol="1" bandRow="1"/>
              <a:tblGrid>
                <a:gridCol w="445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304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PHIẾU HỌC TẬP  SỐ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04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Nhóm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5, 6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371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-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Bán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cầu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Bắc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: 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505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-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Bán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cầu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 Nam: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8542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-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Bán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cầu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Đông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: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-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Bán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cầu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Tây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: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4" name="Straight Connector 13"/>
          <p:cNvCxnSpPr/>
          <p:nvPr/>
        </p:nvCxnSpPr>
        <p:spPr>
          <a:xfrm>
            <a:off x="4686300" y="609600"/>
            <a:ext cx="38100" cy="624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52400" y="2340114"/>
            <a:ext cx="4457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Times New Roman"/>
                <a:ea typeface="Calibri"/>
              </a:rPr>
              <a:t>Nửa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cầu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nằm</a:t>
            </a:r>
            <a:r>
              <a:rPr lang="en-US" sz="2000" dirty="0">
                <a:latin typeface="Times New Roman"/>
                <a:ea typeface="Calibri"/>
              </a:rPr>
              <a:t> ở </a:t>
            </a:r>
            <a:r>
              <a:rPr lang="en-US" sz="2000" dirty="0" err="1">
                <a:latin typeface="Times New Roman"/>
                <a:ea typeface="Calibri"/>
              </a:rPr>
              <a:t>phía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trên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đường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xích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đạo</a:t>
            </a:r>
            <a:r>
              <a:rPr lang="en-US" sz="2000" dirty="0">
                <a:latin typeface="Times New Roman"/>
                <a:ea typeface="Calibri"/>
              </a:rPr>
              <a:t>, </a:t>
            </a:r>
            <a:r>
              <a:rPr lang="en-US" sz="2000" dirty="0" err="1">
                <a:latin typeface="Times New Roman"/>
                <a:ea typeface="Calibri"/>
              </a:rPr>
              <a:t>chứa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cực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Bắc</a:t>
            </a:r>
            <a:r>
              <a:rPr lang="en-US" sz="2000" dirty="0">
                <a:latin typeface="Times New Roman"/>
                <a:ea typeface="Calibri"/>
              </a:rPr>
              <a:t>. 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152400" y="3635514"/>
            <a:ext cx="4457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Times New Roman"/>
                <a:ea typeface="Calibri"/>
              </a:rPr>
              <a:t>Nửa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cầu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nằm</a:t>
            </a:r>
            <a:r>
              <a:rPr lang="en-US" sz="2000" dirty="0">
                <a:latin typeface="Times New Roman"/>
                <a:ea typeface="Calibri"/>
              </a:rPr>
              <a:t> ở </a:t>
            </a:r>
            <a:r>
              <a:rPr lang="en-US" sz="2000" dirty="0" err="1">
                <a:latin typeface="Times New Roman"/>
                <a:ea typeface="Calibri"/>
              </a:rPr>
              <a:t>phía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dưới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đường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xích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đạo</a:t>
            </a:r>
            <a:r>
              <a:rPr lang="en-US" sz="2000" dirty="0">
                <a:latin typeface="Times New Roman"/>
                <a:ea typeface="Calibri"/>
              </a:rPr>
              <a:t>, </a:t>
            </a:r>
            <a:r>
              <a:rPr lang="en-US" sz="2000" dirty="0" err="1">
                <a:latin typeface="Times New Roman"/>
                <a:ea typeface="Calibri"/>
              </a:rPr>
              <a:t>chứa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cực</a:t>
            </a:r>
            <a:r>
              <a:rPr lang="en-US" sz="2000" dirty="0">
                <a:latin typeface="Times New Roman"/>
                <a:ea typeface="Calibri"/>
              </a:rPr>
              <a:t> Nam. 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7315200" y="3593068"/>
            <a:ext cx="111339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91400" y="6336268"/>
            <a:ext cx="111339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6096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2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43600" y="4876800"/>
            <a:ext cx="11197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943600" y="5638800"/>
            <a:ext cx="11197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791200" y="4876800"/>
            <a:ext cx="16303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Bắc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67401" y="5638800"/>
            <a:ext cx="16763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</p:spTree>
    <p:extLst>
      <p:ext uri="{BB962C8B-B14F-4D97-AF65-F5344CB8AC3E}">
        <p14:creationId xmlns:p14="http://schemas.microsoft.com/office/powerpoint/2010/main" val="148438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/>
      <p:bldP spid="11" grpId="0"/>
      <p:bldP spid="16" grpId="0"/>
      <p:bldP spid="17" grpId="0"/>
      <p:bldP spid="18" grpId="0" animBg="1"/>
      <p:bldP spid="20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79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HỆ THỐNG KINH, VĨ TUYẾN. TỌA ĐỘ ĐỊA LÍ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813983"/>
              </p:ext>
            </p:extLst>
          </p:nvPr>
        </p:nvGraphicFramePr>
        <p:xfrm>
          <a:off x="105511" y="1154013"/>
          <a:ext cx="4900244" cy="5563247"/>
        </p:xfrm>
        <a:graphic>
          <a:graphicData uri="http://schemas.openxmlformats.org/drawingml/2006/table">
            <a:tbl>
              <a:tblPr firstRow="1" firstCol="1" bandRow="1"/>
              <a:tblGrid>
                <a:gridCol w="4900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683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PHIẾU HỌC TẬP  SỐ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04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Nhóm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5, 6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790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-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Bán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cầu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Bắc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: 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-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Bán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cầu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 Nam: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-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Bán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cầu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Đông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: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- </a:t>
                      </a:r>
                      <a:r>
                        <a:rPr kumimoji="0" lang="en-US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Bán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cầu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Tây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: 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3086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14" name="Straight Connector 13"/>
          <p:cNvCxnSpPr/>
          <p:nvPr/>
        </p:nvCxnSpPr>
        <p:spPr>
          <a:xfrm>
            <a:off x="5105400" y="609600"/>
            <a:ext cx="38100" cy="624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0340" y="2274926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solidFill>
                  <a:prstClr val="black"/>
                </a:solidFill>
                <a:latin typeface="Times New Roman"/>
                <a:ea typeface="Calibri"/>
              </a:rPr>
              <a:t>Nửa</a:t>
            </a:r>
            <a:r>
              <a:rPr lang="en-US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Calibri"/>
              </a:rPr>
              <a:t>cầu</a:t>
            </a:r>
            <a:r>
              <a:rPr lang="en-US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Calibri"/>
              </a:rPr>
              <a:t>nằm</a:t>
            </a:r>
            <a:r>
              <a:rPr lang="en-US" dirty="0">
                <a:solidFill>
                  <a:prstClr val="black"/>
                </a:solidFill>
                <a:latin typeface="Times New Roman"/>
                <a:ea typeface="Calibri"/>
              </a:rPr>
              <a:t> ở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Calibri"/>
              </a:rPr>
              <a:t>phía</a:t>
            </a:r>
            <a:r>
              <a:rPr lang="en-US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Calibri"/>
              </a:rPr>
              <a:t>trên</a:t>
            </a:r>
            <a:r>
              <a:rPr lang="en-US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Calibri"/>
              </a:rPr>
              <a:t>đường</a:t>
            </a:r>
            <a:r>
              <a:rPr lang="en-US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Calibri"/>
              </a:rPr>
              <a:t>xích</a:t>
            </a:r>
            <a:r>
              <a:rPr lang="en-US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Calibri"/>
              </a:rPr>
              <a:t>đạo</a:t>
            </a:r>
            <a:r>
              <a:rPr lang="en-US" dirty="0">
                <a:solidFill>
                  <a:prstClr val="black"/>
                </a:solidFill>
                <a:latin typeface="Times New Roman"/>
                <a:ea typeface="Calibri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Calibri"/>
              </a:rPr>
              <a:t>chứa</a:t>
            </a:r>
            <a:r>
              <a:rPr lang="en-US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Calibri"/>
              </a:rPr>
              <a:t>cực</a:t>
            </a:r>
            <a:r>
              <a:rPr lang="en-US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Calibri"/>
              </a:rPr>
              <a:t>Bắc</a:t>
            </a:r>
            <a:r>
              <a:rPr lang="en-US" dirty="0">
                <a:solidFill>
                  <a:prstClr val="black"/>
                </a:solidFill>
                <a:latin typeface="Times New Roman"/>
                <a:ea typeface="Calibri"/>
              </a:rPr>
              <a:t>.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755" y="3239869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solidFill>
                  <a:prstClr val="black"/>
                </a:solidFill>
                <a:latin typeface="Times New Roman"/>
                <a:ea typeface="Calibri"/>
              </a:rPr>
              <a:t>Nửa</a:t>
            </a:r>
            <a:r>
              <a:rPr lang="en-US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Calibri"/>
              </a:rPr>
              <a:t>cầu</a:t>
            </a:r>
            <a:r>
              <a:rPr lang="en-US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Calibri"/>
              </a:rPr>
              <a:t>nằm</a:t>
            </a:r>
            <a:r>
              <a:rPr lang="en-US" dirty="0">
                <a:solidFill>
                  <a:prstClr val="black"/>
                </a:solidFill>
                <a:latin typeface="Times New Roman"/>
                <a:ea typeface="Calibri"/>
              </a:rPr>
              <a:t> ở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Calibri"/>
              </a:rPr>
              <a:t>phía</a:t>
            </a:r>
            <a:r>
              <a:rPr lang="en-US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Calibri"/>
              </a:rPr>
              <a:t>dưới</a:t>
            </a:r>
            <a:r>
              <a:rPr lang="en-US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Calibri"/>
              </a:rPr>
              <a:t>đường</a:t>
            </a:r>
            <a:r>
              <a:rPr lang="en-US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Calibri"/>
              </a:rPr>
              <a:t>xích</a:t>
            </a:r>
            <a:r>
              <a:rPr lang="en-US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Calibri"/>
              </a:rPr>
              <a:t>đạo</a:t>
            </a:r>
            <a:r>
              <a:rPr lang="en-US" dirty="0">
                <a:solidFill>
                  <a:prstClr val="black"/>
                </a:solidFill>
                <a:latin typeface="Times New Roman"/>
                <a:ea typeface="Calibri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Calibri"/>
              </a:rPr>
              <a:t>chứa</a:t>
            </a:r>
            <a:r>
              <a:rPr lang="en-US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Calibri"/>
              </a:rPr>
              <a:t>cực</a:t>
            </a:r>
            <a:r>
              <a:rPr lang="en-US" dirty="0">
                <a:solidFill>
                  <a:prstClr val="black"/>
                </a:solidFill>
                <a:latin typeface="Times New Roman"/>
                <a:ea typeface="Calibri"/>
              </a:rPr>
              <a:t> Nam. 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558" y="644770"/>
            <a:ext cx="3475162" cy="3096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7657489" y="2514600"/>
            <a:ext cx="1486511" cy="304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kern="0" dirty="0" err="1">
                <a:solidFill>
                  <a:srgbClr val="000000"/>
                </a:solidFill>
              </a:rPr>
              <a:t>Kinh</a:t>
            </a:r>
            <a:r>
              <a:rPr lang="en-US" b="1" kern="0" dirty="0">
                <a:solidFill>
                  <a:srgbClr val="000000"/>
                </a:solidFill>
              </a:rPr>
              <a:t> </a:t>
            </a:r>
            <a:r>
              <a:rPr lang="en-US" b="1" kern="0" dirty="0" err="1">
                <a:solidFill>
                  <a:srgbClr val="000000"/>
                </a:solidFill>
              </a:rPr>
              <a:t>tuyến</a:t>
            </a:r>
            <a:r>
              <a:rPr lang="en-US" b="1" kern="0" dirty="0">
                <a:solidFill>
                  <a:srgbClr val="000000"/>
                </a:solidFill>
              </a:rPr>
              <a:t> </a:t>
            </a:r>
            <a:r>
              <a:rPr lang="en-US" b="1" kern="0" dirty="0" err="1">
                <a:solidFill>
                  <a:srgbClr val="000000"/>
                </a:solidFill>
              </a:rPr>
              <a:t>gốc</a:t>
            </a:r>
            <a:endParaRPr lang="en-US" b="1" kern="0" dirty="0">
              <a:solidFill>
                <a:srgbClr val="000000"/>
              </a:solidFill>
            </a:endParaRPr>
          </a:p>
        </p:txBody>
      </p:sp>
      <p:sp>
        <p:nvSpPr>
          <p:cNvPr id="23" name="Line 3"/>
          <p:cNvSpPr>
            <a:spLocks noChangeShapeType="1"/>
          </p:cNvSpPr>
          <p:nvPr/>
        </p:nvSpPr>
        <p:spPr bwMode="auto">
          <a:xfrm flipH="1">
            <a:off x="7165174" y="2667000"/>
            <a:ext cx="454826" cy="331199"/>
          </a:xfrm>
          <a:prstGeom prst="line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4" name="Line 4"/>
          <p:cNvSpPr>
            <a:spLocks noChangeShapeType="1"/>
          </p:cNvSpPr>
          <p:nvPr/>
        </p:nvSpPr>
        <p:spPr bwMode="auto">
          <a:xfrm>
            <a:off x="6800686" y="2362200"/>
            <a:ext cx="851884" cy="1194"/>
          </a:xfrm>
          <a:prstGeom prst="line">
            <a:avLst/>
          </a:prstGeom>
          <a:noFill/>
          <a:ln w="5715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7763693" y="2209800"/>
            <a:ext cx="542107" cy="229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endParaRPr lang="en-US" sz="20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6163493" y="2209800"/>
            <a:ext cx="542107" cy="229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endParaRPr lang="en-US" sz="20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6" descr="C:\Users\TIN PHAT\Desktop\0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3573780"/>
            <a:ext cx="3543300" cy="328422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8" name="TextBox 27"/>
          <p:cNvSpPr txBox="1"/>
          <p:nvPr/>
        </p:nvSpPr>
        <p:spPr>
          <a:xfrm>
            <a:off x="6229350" y="4682490"/>
            <a:ext cx="1143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153150" y="5520690"/>
            <a:ext cx="1143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490795" y="5051822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6748095" y="3920490"/>
            <a:ext cx="26377" cy="2590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800849" y="4911090"/>
            <a:ext cx="1204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Đông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43550" y="4911090"/>
            <a:ext cx="1204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Tây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153400" y="5051822"/>
            <a:ext cx="76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0" y="6096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2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341" y="4202668"/>
            <a:ext cx="4935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/>
                <a:ea typeface="Calibri"/>
              </a:rPr>
              <a:t>Nửa</a:t>
            </a:r>
            <a:r>
              <a:rPr lang="en-US" dirty="0">
                <a:latin typeface="Times New Roman"/>
                <a:ea typeface="Calibri"/>
              </a:rPr>
              <a:t> </a:t>
            </a:r>
            <a:r>
              <a:rPr lang="en-US" dirty="0" err="1">
                <a:latin typeface="Times New Roman"/>
                <a:ea typeface="Calibri"/>
              </a:rPr>
              <a:t>cầu</a:t>
            </a:r>
            <a:r>
              <a:rPr lang="en-US" dirty="0">
                <a:latin typeface="Times New Roman"/>
                <a:ea typeface="Calibri"/>
              </a:rPr>
              <a:t> </a:t>
            </a:r>
            <a:r>
              <a:rPr lang="en-US" dirty="0" err="1">
                <a:latin typeface="Times New Roman"/>
                <a:ea typeface="Calibri"/>
              </a:rPr>
              <a:t>nằm</a:t>
            </a:r>
            <a:r>
              <a:rPr lang="en-US" dirty="0">
                <a:latin typeface="Times New Roman"/>
                <a:ea typeface="Calibri"/>
              </a:rPr>
              <a:t> </a:t>
            </a:r>
            <a:r>
              <a:rPr lang="en-US" dirty="0" err="1">
                <a:latin typeface="Times New Roman"/>
                <a:ea typeface="Calibri"/>
              </a:rPr>
              <a:t>bên</a:t>
            </a:r>
            <a:r>
              <a:rPr lang="en-US" dirty="0">
                <a:latin typeface="Times New Roman"/>
                <a:ea typeface="Calibri"/>
              </a:rPr>
              <a:t> </a:t>
            </a:r>
            <a:r>
              <a:rPr lang="en-US" dirty="0" err="1">
                <a:latin typeface="Times New Roman"/>
                <a:ea typeface="Calibri"/>
              </a:rPr>
              <a:t>phải</a:t>
            </a:r>
            <a:r>
              <a:rPr lang="en-US" dirty="0">
                <a:latin typeface="Times New Roman"/>
                <a:ea typeface="Calibri"/>
              </a:rPr>
              <a:t> </a:t>
            </a:r>
            <a:r>
              <a:rPr lang="en-US" dirty="0" err="1">
                <a:latin typeface="Times New Roman"/>
                <a:ea typeface="Calibri"/>
              </a:rPr>
              <a:t>vòng</a:t>
            </a:r>
            <a:r>
              <a:rPr lang="en-US" dirty="0">
                <a:latin typeface="Times New Roman"/>
                <a:ea typeface="Calibri"/>
              </a:rPr>
              <a:t> </a:t>
            </a:r>
            <a:r>
              <a:rPr lang="en-US" dirty="0" err="1">
                <a:latin typeface="Times New Roman"/>
                <a:ea typeface="Calibri"/>
              </a:rPr>
              <a:t>kinh</a:t>
            </a:r>
            <a:r>
              <a:rPr lang="en-US" dirty="0">
                <a:latin typeface="Times New Roman"/>
                <a:ea typeface="Calibri"/>
              </a:rPr>
              <a:t> </a:t>
            </a:r>
            <a:r>
              <a:rPr lang="en-US" dirty="0" err="1">
                <a:latin typeface="Times New Roman"/>
                <a:ea typeface="Calibri"/>
              </a:rPr>
              <a:t>tuyến</a:t>
            </a:r>
            <a:r>
              <a:rPr lang="en-US" dirty="0">
                <a:latin typeface="Times New Roman"/>
                <a:ea typeface="Calibri"/>
              </a:rPr>
              <a:t> </a:t>
            </a:r>
            <a:r>
              <a:rPr lang="en-US" dirty="0" err="1">
                <a:latin typeface="Times New Roman"/>
                <a:ea typeface="Calibri"/>
              </a:rPr>
              <a:t>gốc</a:t>
            </a:r>
            <a:r>
              <a:rPr lang="en-US" dirty="0">
                <a:latin typeface="Times New Roman"/>
                <a:ea typeface="Calibri"/>
              </a:rPr>
              <a:t>.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341" y="4964668"/>
            <a:ext cx="4935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/>
                <a:ea typeface="Calibri"/>
              </a:rPr>
              <a:t>Nửa</a:t>
            </a:r>
            <a:r>
              <a:rPr lang="en-US" dirty="0">
                <a:latin typeface="Times New Roman"/>
                <a:ea typeface="Calibri"/>
              </a:rPr>
              <a:t> </a:t>
            </a:r>
            <a:r>
              <a:rPr lang="en-US" dirty="0" err="1">
                <a:latin typeface="Times New Roman"/>
                <a:ea typeface="Calibri"/>
              </a:rPr>
              <a:t>cầu</a:t>
            </a:r>
            <a:r>
              <a:rPr lang="en-US" dirty="0">
                <a:latin typeface="Times New Roman"/>
                <a:ea typeface="Calibri"/>
              </a:rPr>
              <a:t> </a:t>
            </a:r>
            <a:r>
              <a:rPr lang="en-US" dirty="0" err="1">
                <a:latin typeface="Times New Roman"/>
                <a:ea typeface="Calibri"/>
              </a:rPr>
              <a:t>nằm</a:t>
            </a:r>
            <a:r>
              <a:rPr lang="en-US" dirty="0">
                <a:latin typeface="Times New Roman"/>
                <a:ea typeface="Calibri"/>
              </a:rPr>
              <a:t> </a:t>
            </a:r>
            <a:r>
              <a:rPr lang="en-US" dirty="0" err="1">
                <a:latin typeface="Times New Roman"/>
                <a:ea typeface="Calibri"/>
              </a:rPr>
              <a:t>bên</a:t>
            </a:r>
            <a:r>
              <a:rPr lang="en-US" dirty="0">
                <a:latin typeface="Times New Roman"/>
                <a:ea typeface="Calibri"/>
              </a:rPr>
              <a:t> </a:t>
            </a:r>
            <a:r>
              <a:rPr lang="en-US" dirty="0" err="1">
                <a:latin typeface="Times New Roman"/>
                <a:ea typeface="Calibri"/>
              </a:rPr>
              <a:t>trái</a:t>
            </a:r>
            <a:r>
              <a:rPr lang="en-US" dirty="0">
                <a:latin typeface="Times New Roman"/>
                <a:ea typeface="Calibri"/>
              </a:rPr>
              <a:t> </a:t>
            </a:r>
            <a:r>
              <a:rPr lang="en-US" dirty="0" err="1">
                <a:latin typeface="Times New Roman"/>
                <a:ea typeface="Calibri"/>
              </a:rPr>
              <a:t>vòng</a:t>
            </a:r>
            <a:r>
              <a:rPr lang="en-US" dirty="0">
                <a:latin typeface="Times New Roman"/>
                <a:ea typeface="Calibri"/>
              </a:rPr>
              <a:t> </a:t>
            </a:r>
            <a:r>
              <a:rPr lang="en-US" dirty="0" err="1">
                <a:latin typeface="Times New Roman"/>
                <a:ea typeface="Calibri"/>
              </a:rPr>
              <a:t>kinh</a:t>
            </a:r>
            <a:r>
              <a:rPr lang="en-US" dirty="0">
                <a:latin typeface="Times New Roman"/>
                <a:ea typeface="Calibri"/>
              </a:rPr>
              <a:t> </a:t>
            </a:r>
            <a:r>
              <a:rPr lang="en-US" dirty="0" err="1">
                <a:latin typeface="Times New Roman"/>
                <a:ea typeface="Calibri"/>
              </a:rPr>
              <a:t>tuyến</a:t>
            </a:r>
            <a:r>
              <a:rPr lang="en-US" dirty="0">
                <a:latin typeface="Times New Roman"/>
                <a:ea typeface="Calibri"/>
              </a:rPr>
              <a:t> </a:t>
            </a:r>
            <a:r>
              <a:rPr lang="en-US" dirty="0" err="1">
                <a:latin typeface="Times New Roman"/>
                <a:ea typeface="Calibri"/>
              </a:rPr>
              <a:t>gốc</a:t>
            </a:r>
            <a:r>
              <a:rPr lang="en-US" dirty="0">
                <a:latin typeface="Times New Roman"/>
                <a:ea typeface="Calibri"/>
              </a:rPr>
              <a:t>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24200" y="5462898"/>
            <a:ext cx="1652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199" y="6019800"/>
            <a:ext cx="4929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</a:pP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-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Độ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dài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giữa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vĩ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tuyến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: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Khác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nhau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</a:p>
        </p:txBody>
      </p:sp>
      <p:pic>
        <p:nvPicPr>
          <p:cNvPr id="3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546" b="8511"/>
          <a:stretch>
            <a:fillRect/>
          </a:stretch>
        </p:blipFill>
        <p:spPr bwMode="auto">
          <a:xfrm>
            <a:off x="5326283" y="3597949"/>
            <a:ext cx="3589117" cy="310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8009632" y="3352800"/>
            <a:ext cx="90576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009632" y="6336268"/>
            <a:ext cx="9057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199" y="5449582"/>
            <a:ext cx="3276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315200" y="3886200"/>
            <a:ext cx="285138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6324600" y="6356866"/>
            <a:ext cx="762000" cy="1544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543800" y="3657600"/>
            <a:ext cx="743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en-US" sz="20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638800" y="6305490"/>
            <a:ext cx="743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en-US" sz="20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8005394" y="4635192"/>
            <a:ext cx="901326" cy="65151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52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8" grpId="0" animBg="1"/>
      <p:bldP spid="29" grpId="0" animBg="1"/>
      <p:bldP spid="32" grpId="0"/>
      <p:bldP spid="32" grpId="1"/>
      <p:bldP spid="33" grpId="0"/>
      <p:bldP spid="33" grpId="1"/>
      <p:bldP spid="3" grpId="0"/>
      <p:bldP spid="5" grpId="0"/>
      <p:bldP spid="6" grpId="0"/>
      <p:bldP spid="7" grpId="0"/>
      <p:bldP spid="38" grpId="0" animBg="1"/>
      <p:bldP spid="39" grpId="0" animBg="1"/>
      <p:bldP spid="8" grpId="0"/>
      <p:bldP spid="20" grpId="0"/>
      <p:bldP spid="4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3&quot;/&gt;&lt;property id=&quot;20307&quot; value=&quot;256&quot;/&gt;&lt;/object&gt;&lt;object type=&quot;3&quot; unique_id=&quot;10020&quot;&gt;&lt;property id=&quot;20148&quot; value=&quot;5&quot;/&gt;&lt;property id=&quot;20300&quot; value=&quot;Slide 2&quot;/&gt;&lt;property id=&quot;20307&quot; value=&quot;257&quot;/&gt;&lt;/object&gt;&lt;object type=&quot;3&quot; unique_id=&quot;10021&quot;&gt;&lt;property id=&quot;20148&quot; value=&quot;5&quot;/&gt;&lt;property id=&quot;20300&quot; value=&quot;Slide 4&quot;/&gt;&lt;property id=&quot;20307&quot; value=&quot;258&quot;/&gt;&lt;/object&gt;&lt;object type=&quot;3&quot; unique_id=&quot;10022&quot;&gt;&lt;property id=&quot;20148&quot; value=&quot;5&quot;/&gt;&lt;property id=&quot;20300&quot; value=&quot;Slide 5&quot;/&gt;&lt;property id=&quot;20307&quot; value=&quot;259&quot;/&gt;&lt;/object&gt;&lt;object type=&quot;3&quot; unique_id=&quot;10024&quot;&gt;&lt;property id=&quot;20148&quot; value=&quot;5&quot;/&gt;&lt;property id=&quot;20300&quot; value=&quot;Slide 6&quot;/&gt;&lt;property id=&quot;20307&quot; value=&quot;261&quot;/&gt;&lt;/object&gt;&lt;object type=&quot;3&quot; unique_id=&quot;10025&quot;&gt;&lt;property id=&quot;20148&quot; value=&quot;5&quot;/&gt;&lt;property id=&quot;20300&quot; value=&quot;Slide 7&quot;/&gt;&lt;property id=&quot;20307&quot; value=&quot;262&quot;/&gt;&lt;/object&gt;&lt;object type=&quot;3&quot; unique_id=&quot;10026&quot;&gt;&lt;property id=&quot;20148&quot; value=&quot;5&quot;/&gt;&lt;property id=&quot;20300&quot; value=&quot;Slide 8&quot;/&gt;&lt;property id=&quot;20307&quot; value=&quot;263&quot;/&gt;&lt;/object&gt;&lt;object type=&quot;3&quot; unique_id=&quot;10027&quot;&gt;&lt;property id=&quot;20148&quot; value=&quot;5&quot;/&gt;&lt;property id=&quot;20300&quot; value=&quot;Slide 10&quot;/&gt;&lt;property id=&quot;20307&quot; value=&quot;264&quot;/&gt;&lt;/object&gt;&lt;object type=&quot;3&quot; unique_id=&quot;10028&quot;&gt;&lt;property id=&quot;20148&quot; value=&quot;5&quot;/&gt;&lt;property id=&quot;20300&quot; value=&quot;Slide 11&quot;/&gt;&lt;property id=&quot;20307&quot; value=&quot;265&quot;/&gt;&lt;/object&gt;&lt;object type=&quot;3&quot; unique_id=&quot;10563&quot;&gt;&lt;property id=&quot;20148&quot; value=&quot;5&quot;/&gt;&lt;property id=&quot;20300&quot; value=&quot;Slide 9&quot;/&gt;&lt;property id=&quot;20307&quot; value=&quot;271&quot;/&gt;&lt;/object&gt;&lt;object type=&quot;3&quot; unique_id=&quot;10936&quot;&gt;&lt;property id=&quot;20148&quot; value=&quot;5&quot;/&gt;&lt;property id=&quot;20300&quot; value=&quot;Slide 14&quot;/&gt;&lt;property id=&quot;20307&quot; value=&quot;272&quot;/&gt;&lt;/object&gt;&lt;object type=&quot;3&quot; unique_id=&quot;10937&quot;&gt;&lt;property id=&quot;20148&quot; value=&quot;5&quot;/&gt;&lt;property id=&quot;20300&quot; value=&quot;Slide 15&quot;/&gt;&lt;property id=&quot;20307&quot; value=&quot;273&quot;/&gt;&lt;/object&gt;&lt;object type=&quot;3&quot; unique_id=&quot;11079&quot;&gt;&lt;property id=&quot;20148&quot; value=&quot;5&quot;/&gt;&lt;property id=&quot;20300&quot; value=&quot;Slide 1&quot;/&gt;&lt;property id=&quot;20307&quot; value=&quot;276&quot;/&gt;&lt;/object&gt;&lt;object type=&quot;3&quot; unique_id=&quot;11357&quot;&gt;&lt;property id=&quot;20148&quot; value=&quot;5&quot;/&gt;&lt;property id=&quot;20300&quot; value=&quot;Slide 12&quot;/&gt;&lt;property id=&quot;20307&quot; value=&quot;277&quot;/&gt;&lt;/object&gt;&lt;object type=&quot;3&quot; unique_id=&quot;11486&quot;&gt;&lt;property id=&quot;20148&quot; value=&quot;5&quot;/&gt;&lt;property id=&quot;20300&quot; value=&quot;Slide 13&quot;/&gt;&lt;property id=&quot;20307&quot; value=&quot;280&quot;/&gt;&lt;/object&gt;&lt;object type=&quot;3&quot; unique_id=&quot;11601&quot;&gt;&lt;property id=&quot;20148&quot; value=&quot;5&quot;/&gt;&lt;property id=&quot;20300&quot; value=&quot;Slide 16&quot;/&gt;&lt;property id=&quot;20307&quot; value=&quot;282&quot;/&gt;&lt;/object&gt;&lt;object type=&quot;3&quot; unique_id=&quot;11927&quot;&gt;&lt;property id=&quot;20148&quot; value=&quot;5&quot;/&gt;&lt;property id=&quot;20300&quot; value=&quot;Slide 17&quot;/&gt;&lt;property id=&quot;20307&quot; value=&quot;283&quot;/&gt;&lt;/object&gt;&lt;object type=&quot;3&quot; unique_id=&quot;11928&quot;&gt;&lt;property id=&quot;20148&quot; value=&quot;5&quot;/&gt;&lt;property id=&quot;20300&quot; value=&quot;Slide 18&quot;/&gt;&lt;property id=&quot;20307&quot; value=&quot;286&quot;/&gt;&lt;/object&gt;&lt;object type=&quot;3&quot; unique_id=&quot;11929&quot;&gt;&lt;property id=&quot;20148&quot; value=&quot;5&quot;/&gt;&lt;property id=&quot;20300&quot; value=&quot;Slide 19&quot;/&gt;&lt;property id=&quot;20307&quot; value=&quot;285&quot;/&gt;&lt;/object&gt;&lt;object type=&quot;3&quot; unique_id=&quot;11995&quot;&gt;&lt;property id=&quot;20148&quot; value=&quot;5&quot;/&gt;&lt;property id=&quot;20300&quot; value=&quot;Slide 20&quot;/&gt;&lt;property id=&quot;20307&quot; value=&quot;28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1520</TotalTime>
  <Words>2297</Words>
  <Application>Microsoft Office PowerPoint</Application>
  <PresentationFormat>On-screen Show (4:3)</PresentationFormat>
  <Paragraphs>293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Office Theme</vt:lpstr>
      <vt:lpstr>Default Design</vt:lpstr>
      <vt:lpstr>1_Default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TIN PHAT</dc:creator>
  <cp:lastModifiedBy>Admin</cp:lastModifiedBy>
  <cp:revision>107</cp:revision>
  <dcterms:created xsi:type="dcterms:W3CDTF">2021-07-18T07:44:21Z</dcterms:created>
  <dcterms:modified xsi:type="dcterms:W3CDTF">2025-11-05T10:20:08Z</dcterms:modified>
</cp:coreProperties>
</file>