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</p:sldMasterIdLst>
  <p:notesMasterIdLst>
    <p:notesMasterId r:id="rId20"/>
  </p:notesMasterIdLst>
  <p:sldIdLst>
    <p:sldId id="258" r:id="rId2"/>
    <p:sldId id="259" r:id="rId3"/>
    <p:sldId id="261" r:id="rId4"/>
    <p:sldId id="257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4" r:id="rId16"/>
    <p:sldId id="269" r:id="rId17"/>
    <p:sldId id="270" r:id="rId18"/>
    <p:sldId id="26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5956B-BFAD-49D0-A918-FF00FAF67891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575A1-89EA-47E0-9515-8A05A0F2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4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A1FF34BD-833E-47ED-AAA9-C1DC1CD81F68}" type="slidenum">
              <a:rPr lang="en-US" altLang="en-US" sz="1200" b="0">
                <a:latin typeface="Arial" panose="020B0604020202020204" pitchFamily="34" charset="0"/>
              </a:rPr>
              <a:pPr/>
              <a:t>1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3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23/10/2025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740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44083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916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92766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897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23/10/2025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6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23/10/2025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4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23/10/2025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7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23/10/2025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9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23/10/2025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23/10/2025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8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23/10/2025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2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23/10/2025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23/10/2025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8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23/10/2025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23/10/2025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3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1752600" y="630239"/>
            <a:ext cx="8153400" cy="5519737"/>
            <a:chOff x="144" y="192"/>
            <a:chExt cx="5268" cy="3888"/>
          </a:xfrm>
        </p:grpSpPr>
        <p:pic>
          <p:nvPicPr>
            <p:cNvPr id="4103" name="Picture 5" descr="blumen-pflanzen108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344"/>
              <a:ext cx="3072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44" y="192"/>
              <a:ext cx="5268" cy="292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nUp">
                <a:avLst>
                  <a:gd name="adj" fmla="val 66667"/>
                </a:avLst>
              </a:prstTxWarp>
            </a:bodyPr>
            <a:lstStyle/>
            <a:p>
              <a:pPr algn="ctr"/>
              <a:r>
                <a:rPr lang="en-US" sz="5400" b="1" kern="10">
                  <a:solidFill>
                    <a:srgbClr val="FF0000"/>
                  </a:solidFill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 LIỆT CHÀO MỪNG </a:t>
              </a:r>
            </a:p>
            <a:p>
              <a:pPr algn="ctr"/>
              <a:r>
                <a:rPr lang="en-US" sz="5400" b="1" kern="10">
                  <a:solidFill>
                    <a:srgbClr val="FF0000"/>
                  </a:solidFill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THẦY CÔ GIÁO VỀ DỰ GIỜ</a:t>
              </a:r>
            </a:p>
            <a:p>
              <a:pPr algn="ctr"/>
              <a:r>
                <a:rPr lang="en-US" sz="5400" b="1" kern="10">
                  <a:solidFill>
                    <a:srgbClr val="FF0000"/>
                  </a:solidFill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HỌC NGÀY HÔM NAY</a:t>
              </a:r>
            </a:p>
            <a:p>
              <a:pPr algn="ctr"/>
              <a:endParaRPr lang="en-US" sz="5400" b="1" kern="10">
                <a:solidFill>
                  <a:srgbClr val="FF0000"/>
                </a:soli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5400" kern="10">
                  <a:solidFill>
                    <a:srgbClr val="0000FF"/>
                  </a:solidFill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1657350" y="19050"/>
            <a:ext cx="9010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.VnArial" panose="020B7200000000000000" pitchFamily="34" charset="0"/>
              </a:rPr>
              <a:t>                                                                                               </a:t>
            </a:r>
            <a:endParaRPr lang="en-US" altLang="en-US" sz="1600">
              <a:solidFill>
                <a:srgbClr val="0000CC"/>
              </a:solidFill>
              <a:latin typeface=".VnArial" panose="020B7200000000000000" pitchFamily="34" charset="0"/>
            </a:endParaRPr>
          </a:p>
        </p:txBody>
      </p:sp>
      <p:pic>
        <p:nvPicPr>
          <p:cNvPr id="4100" name="Picture 13" descr="Copy (12) of 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32400"/>
            <a:ext cx="18288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Copy (12) of 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097464"/>
            <a:ext cx="19812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5" descr="Copy (12) of 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274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31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8863" y="0"/>
                <a:ext cx="11746596" cy="1097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LT1: 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bình hành ABCD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AB = 4 cm; BC = 5cm. Tính số đo mỗi góc và độ dài cạnh còn lại cửa hình bình hành ABCD.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63" y="0"/>
                <a:ext cx="11746596" cy="1097095"/>
              </a:xfrm>
              <a:prstGeom prst="rect">
                <a:avLst/>
              </a:prstGeom>
              <a:blipFill rotWithShape="0">
                <a:blip r:embed="rId3"/>
                <a:stretch>
                  <a:fillRect l="-1245" t="-6111" r="-119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02968" y="9915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313516"/>
              </p:ext>
            </p:extLst>
          </p:nvPr>
        </p:nvGraphicFramePr>
        <p:xfrm>
          <a:off x="7535746" y="4083477"/>
          <a:ext cx="4656254" cy="277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381847" imgH="2010056" progId="Paint.Picture">
                  <p:embed/>
                </p:oleObj>
              </mc:Choice>
              <mc:Fallback>
                <p:oleObj name="Bitmap Image" r:id="rId4" imgW="3381847" imgH="201005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746" y="4083477"/>
                        <a:ext cx="4656254" cy="2774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84531" y="1079268"/>
            <a:ext cx="2149948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 b="1" i="1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4420" y="1531285"/>
                <a:ext cx="11504548" cy="5326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hình bình hành ABCD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AB = DC (t/c) mà AB = 4cm (gt), suy ra: DC = 4cm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 có BC = AD (t/c) mà BC = 5cm (gt)</a:t>
                </a:r>
                <a:r>
                  <a:rPr lang="en-US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AD = 5cm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(t/c) 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(gt)</a:t>
                </a:r>
                <a:r>
                  <a:rPr lang="en-US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lý tổng các góc trong tứ giác ta có: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(t/c)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200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0" y="1531285"/>
                <a:ext cx="11504548" cy="5326715"/>
              </a:xfrm>
              <a:prstGeom prst="rect">
                <a:avLst/>
              </a:prstGeom>
              <a:blipFill rotWithShape="0">
                <a:blip r:embed="rId6"/>
                <a:stretch>
                  <a:fillRect l="-1059" t="-1144" b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7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582" y="0"/>
            <a:ext cx="8911687" cy="639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Dấu hiệu nhận biết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936194"/>
              </p:ext>
            </p:extLst>
          </p:nvPr>
        </p:nvGraphicFramePr>
        <p:xfrm>
          <a:off x="602758" y="1553088"/>
          <a:ext cx="3458254" cy="246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295238" imgH="933580" progId="Paint.Picture">
                  <p:embed/>
                </p:oleObj>
              </mc:Choice>
              <mc:Fallback>
                <p:oleObj name="Bitmap Image" r:id="rId2" imgW="1295238" imgH="93358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58" y="1553088"/>
                        <a:ext cx="3458254" cy="2465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79307"/>
              </p:ext>
            </p:extLst>
          </p:nvPr>
        </p:nvGraphicFramePr>
        <p:xfrm>
          <a:off x="8855998" y="3034632"/>
          <a:ext cx="3243101" cy="257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219370" imgH="961905" progId="Paint.Picture">
                  <p:embed/>
                </p:oleObj>
              </mc:Choice>
              <mc:Fallback>
                <p:oleObj name="Bitmap Image" r:id="rId4" imgW="1219370" imgH="96190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5998" y="3034632"/>
                        <a:ext cx="3243101" cy="2577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8698" y="546116"/>
            <a:ext cx="837908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HĐ3: </a:t>
            </a:r>
            <a:r>
              <a:rPr kumimoji="0" lang="nl-NL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trang 106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Cho tứ giác ABCD có AB = CD, BC = DA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(Hình 39).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10735" y="1467411"/>
            <a:ext cx="828126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tam giác ABC và CDA có bằng nhau hay không?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đó, hãy so sánh các cặp góc: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DCA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ACB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CAD.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ABCD có phải hình bình hành hay không?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0812" y="5309842"/>
            <a:ext cx="117211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tam giác ABO và CDO có bằng nhau hay không? Từ đó, hãy so sánh các cặp góc: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DCA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CAD.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 có phải hình bình hành hay không?</a:t>
            </a:r>
            <a:endParaRPr kumimoji="0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0897" y="396229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Cho tứ giác ABCD có hai đường chéo AC và BD cắt nhau tại điểm O của mỗi đường </a:t>
            </a:r>
            <a:r>
              <a:rPr lang="nl-NL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(Hình 40).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396" y="0"/>
            <a:ext cx="1299074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>
              <a:lnSpc>
                <a:spcPct val="107000"/>
              </a:lnSpc>
              <a:spcAft>
                <a:spcPts val="800"/>
              </a:spcAft>
            </a:pPr>
            <a:r>
              <a:rPr lang="nl-NL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ý: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5396" y="561949"/>
                <a:ext cx="11421172" cy="3397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tam giác ABC và CDA có bằng nhau (theo trường hợp c.c.c), từ đó suy ra các cặp góc tương ứng bằng nhau: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𝐶𝐴𝐷</m:t>
                        </m:r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ABCD là hình bình hành (tính chất hình bình hành)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tam giác ABO và CDO có bằng nhau (theo trường hợp c.g.c), 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đó suy ra các cặp góc tương ứng bằng nhau: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𝐶𝐴𝐷</m:t>
                        </m:r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ABCD là hình bình hành (tính chất hình bình hành)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6" y="561949"/>
                <a:ext cx="11421172" cy="3397212"/>
              </a:xfrm>
              <a:prstGeom prst="rect">
                <a:avLst/>
              </a:prstGeom>
              <a:blipFill rotWithShape="0">
                <a:blip r:embed="rId2"/>
                <a:stretch>
                  <a:fillRect l="-1281" t="-2334" r="-1174" b="-3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06655"/>
              </p:ext>
            </p:extLst>
          </p:nvPr>
        </p:nvGraphicFramePr>
        <p:xfrm>
          <a:off x="1524470" y="3959161"/>
          <a:ext cx="1012209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2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5323">
                <a:tc>
                  <a:txBody>
                    <a:bodyPr/>
                    <a:lstStyle/>
                    <a:p>
                      <a:r>
                        <a:rPr lang="en-US" sz="3000" b="1" i="0" u="sng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Ghi nhớ:</a:t>
                      </a:r>
                      <a:r>
                        <a:rPr lang="en-US" sz="3000" b="1" i="0" u="none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 có những dấu hiệu nhận biết sau:</a:t>
                      </a:r>
                      <a:endParaRPr lang="en-US" sz="3000" b="1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30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các cặp cạnh đối bằng nhau là hình bình hành.</a:t>
                      </a:r>
                      <a:endParaRPr lang="en-US" sz="3000" b="1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30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hai đường chéo cắt nhau tại trung điểm của mỗi đường là hình</a:t>
                      </a:r>
                      <a:br>
                        <a:rPr lang="en-US" sz="30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30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 hành. </a:t>
                      </a:r>
                      <a:endParaRPr lang="en-US" sz="3000" b="1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300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9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611" y="0"/>
            <a:ext cx="119593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3 (SGK-tr107)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hai cạnh đối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song và bằng nhau, hai đường chéo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nhau tại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Chứng minh: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△OAB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△OCD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hành.</a:t>
            </a:r>
            <a:endParaRPr lang="en-US" sz="3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610" y="1938992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080987"/>
              </p:ext>
            </p:extLst>
          </p:nvPr>
        </p:nvGraphicFramePr>
        <p:xfrm>
          <a:off x="6645442" y="1056589"/>
          <a:ext cx="4736432" cy="2888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552792" imgH="952633" progId="Paint.Picture">
                  <p:embed/>
                </p:oleObj>
              </mc:Choice>
              <mc:Fallback>
                <p:oleObj name="Bitmap Image" r:id="rId2" imgW="1552792" imgH="9526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442" y="1056589"/>
                        <a:ext cx="4736432" cy="28887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4060" y="2500940"/>
                <a:ext cx="11616489" cy="4272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hai tam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OCD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𝑂𝐴𝐵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𝑂𝐶𝐷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(so le trong);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thiết);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𝑂𝐵𝐴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𝑂𝐷𝐶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(so le trong).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Suy ra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△OAB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△OCD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(g.c.g). </a:t>
                </a:r>
                <a:b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△OAB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△OCD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OA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(các cặp cạnh tương ứng).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hai đường chéo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 nhau tại trung điểm mỗi đường. Do đó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hành.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60" y="2500940"/>
                <a:ext cx="11616489" cy="4272323"/>
              </a:xfrm>
              <a:prstGeom prst="rect">
                <a:avLst/>
              </a:prstGeom>
              <a:blipFill rotWithShape="0">
                <a:blip r:embed="rId5"/>
                <a:stretch>
                  <a:fillRect l="-1049" t="-1427" r="-157" b="-2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9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74982"/>
              </p:ext>
            </p:extLst>
          </p:nvPr>
        </p:nvGraphicFramePr>
        <p:xfrm>
          <a:off x="277431" y="167799"/>
          <a:ext cx="11726309" cy="176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6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68578">
                <a:tc>
                  <a:txBody>
                    <a:bodyPr/>
                    <a:lstStyle/>
                    <a:p>
                      <a:r>
                        <a:rPr lang="en-US" sz="3200" b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 ý: </a:t>
                      </a:r>
                    </a:p>
                    <a:p>
                      <a:pPr lvl="0"/>
                      <a:r>
                        <a:rPr lang="en-US" sz="32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hai cạnh đối song song và bằng nhau là hình bình hành.</a:t>
                      </a:r>
                      <a:endParaRPr lang="en-US" sz="3200" b="1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các cặp cạnh đối bằng nhau là hình bình hành.</a:t>
                      </a:r>
                      <a:endParaRPr lang="en-US" sz="320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22584"/>
              </p:ext>
            </p:extLst>
          </p:nvPr>
        </p:nvGraphicFramePr>
        <p:xfrm>
          <a:off x="3291840" y="2575360"/>
          <a:ext cx="4572000" cy="69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27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TẬP  2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3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09B96A-CC33-EA4E-058B-5FAA7D60C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45" y="205740"/>
            <a:ext cx="12056455" cy="66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64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83" y="161366"/>
            <a:ext cx="5992906" cy="31627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65075" y="2521573"/>
                <a:ext cx="11566830" cy="3878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Xét tứ giác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(tổng các góc của một tứ giác).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(giả thiết)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b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⇔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b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⇔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180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75" y="2521573"/>
                <a:ext cx="11566830" cy="3878754"/>
              </a:xfrm>
              <a:prstGeom prst="rect">
                <a:avLst/>
              </a:prstGeom>
              <a:blipFill rotWithShape="0">
                <a:blip r:embed="rId3"/>
                <a:stretch>
                  <a:fillRect l="-1212" t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736" y="5697436"/>
                <a:ext cx="10973744" cy="569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Theo ý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 //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𝑥𝐴𝐷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(đồng vị).</a:t>
                </a: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6" y="5697436"/>
                <a:ext cx="10973744" cy="569515"/>
              </a:xfrm>
              <a:prstGeom prst="rect">
                <a:avLst/>
              </a:prstGeom>
              <a:blipFill rotWithShape="0">
                <a:blip r:embed="rId4"/>
                <a:stretch>
                  <a:fillRect l="-1278" t="-1075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80736" y="6266951"/>
            <a:ext cx="11983453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Ta có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//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DC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 // AD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0736" y="-3285"/>
                <a:ext cx="8325382" cy="3165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b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2800" dirty="0"/>
                  <a:t>  = 180</a:t>
                </a:r>
                <a:r>
                  <a:rPr lang="en-US" sz="2800" i="1" baseline="30000" dirty="0"/>
                  <a:t>0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𝑥𝐴𝐷</m:t>
                        </m:r>
                      </m:e>
                    </m:acc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AD // BC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6" y="-3285"/>
                <a:ext cx="8325382" cy="3165995"/>
              </a:xfrm>
              <a:prstGeom prst="rect">
                <a:avLst/>
              </a:prstGeom>
              <a:blipFill rotWithShape="0">
                <a:blip r:embed="rId5"/>
                <a:stretch>
                  <a:fillRect l="-1464" t="-1538" r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80736" y="2546256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820271" y="309282"/>
            <a:ext cx="10636623" cy="5741894"/>
          </a:xfrm>
          <a:prstGeom prst="verticalScroll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kiến thức trong bài.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bài tập trong SBT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mới: "Bài 5: Hình chữ nhật".</a:t>
            </a:r>
          </a:p>
        </p:txBody>
      </p:sp>
    </p:spTree>
    <p:extLst>
      <p:ext uri="{BB962C8B-B14F-4D97-AF65-F5344CB8AC3E}">
        <p14:creationId xmlns:p14="http://schemas.microsoft.com/office/powerpoint/2010/main" val="1625323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8" y="0"/>
            <a:ext cx="12220575" cy="6858000"/>
          </a:xfrm>
        </p:spPr>
      </p:pic>
      <p:sp>
        <p:nvSpPr>
          <p:cNvPr id="6" name="Rectangle 5"/>
          <p:cNvSpPr/>
          <p:nvPr/>
        </p:nvSpPr>
        <p:spPr>
          <a:xfrm>
            <a:off x="408044" y="2249905"/>
            <a:ext cx="1119176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3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175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8575"/>
            <a:ext cx="279241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3" y="4387850"/>
            <a:ext cx="3048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6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 trò chơi khởi động cho một buổi sinh hoạt tập thể - Sinh Viên Công Giáo  Trung C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493713"/>
            <a:ext cx="6369050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55406" y="2716326"/>
            <a:ext cx="185659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5400" b="1" dirty="0" err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547" y="315405"/>
            <a:ext cx="11654590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thiết kế tay vịn cầu thang</a:t>
            </a:r>
            <a:r>
              <a:rPr lang="en-US" sz="3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(Hình 34) 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ta thường để các cặp thanh sườn song song với nhau, các cặp thanh trụ song song với nhau, tạo nên các hình bình hành.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6838" y="1900989"/>
            <a:ext cx="184995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2858"/>
              </p:ext>
            </p:extLst>
          </p:nvPr>
        </p:nvGraphicFramePr>
        <p:xfrm>
          <a:off x="5656838" y="1900989"/>
          <a:ext cx="6535162" cy="495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761905" imgH="2866667" progId="Paint.Picture">
                  <p:embed/>
                </p:oleObj>
              </mc:Choice>
              <mc:Fallback>
                <p:oleObj name="Bitmap Image" r:id="rId2" imgW="3761905" imgH="28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838" y="1900989"/>
                        <a:ext cx="6535162" cy="4957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" y="4305803"/>
            <a:ext cx="2855396" cy="253813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502566" y="1802387"/>
            <a:ext cx="5303520" cy="3318253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368675" algn="l"/>
              </a:tabLst>
            </a:pPr>
            <a:endParaRPr lang="en-US" sz="3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3368675" algn="l"/>
              </a:tabLst>
            </a:pPr>
            <a:endParaRPr lang="en-US" sz="3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3368675" algn="l"/>
              </a:tabLst>
            </a:pPr>
            <a:r>
              <a:rPr 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“Hình bình hành có những tính chất gì? Có những dấu hiệu nào để nhận biết một tứ giác là hình bình hành”.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368675" algn="l"/>
              </a:tabLst>
            </a:pP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8700" y="1577440"/>
            <a:ext cx="9715500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 §4: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BÌNH HÀNH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0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82" y="0"/>
            <a:ext cx="8911687" cy="639914"/>
          </a:xfrm>
        </p:spPr>
        <p:txBody>
          <a:bodyPr>
            <a:normAutofit fontScale="90000"/>
          </a:bodyPr>
          <a:lstStyle/>
          <a:p>
            <a:r>
              <a:rPr lang="nl-NL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6279" y="639914"/>
            <a:ext cx="1082348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93380" y="870746"/>
            <a:ext cx="96986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biết các cặp đối AB và CD, AD và BC của tứ giác ABCD ở </a:t>
            </a:r>
            <a:r>
              <a:rPr kumimoji="0" lang="nl-NL" sz="3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35</a:t>
            </a: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song song với nhau hay không? </a:t>
            </a:r>
            <a:endParaRPr kumimoji="0" lang="nl-NL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921488"/>
              </p:ext>
            </p:extLst>
          </p:nvPr>
        </p:nvGraphicFramePr>
        <p:xfrm>
          <a:off x="266582" y="2017059"/>
          <a:ext cx="5662650" cy="396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781424" imgH="1247619" progId="Paint.Picture">
                  <p:embed/>
                </p:oleObj>
              </mc:Choice>
              <mc:Fallback>
                <p:oleObj name="Bitmap Image" r:id="rId2" imgW="1781424" imgH="124761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82" y="2017059"/>
                        <a:ext cx="5662650" cy="3966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23683" y="44212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29232" y="2161121"/>
            <a:ext cx="6096000" cy="15742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ý:</a:t>
            </a:r>
            <a:r>
              <a:rPr lang="nl-NL" sz="300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cặp đối AB và CD, AD và BC của tứ giác ABCD ở </a:t>
            </a:r>
            <a:r>
              <a:rPr lang="nl-NL" sz="30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35</a:t>
            </a:r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song song với nhau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46537"/>
              </p:ext>
            </p:extLst>
          </p:nvPr>
        </p:nvGraphicFramePr>
        <p:xfrm>
          <a:off x="5929232" y="4151131"/>
          <a:ext cx="565870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8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88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000" b="1" i="0" u="sng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Ghi nhớ:</a:t>
                      </a:r>
                      <a:r>
                        <a:rPr lang="nl-NL" sz="3000" b="1" i="0" u="none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30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bình hành là tứ giác có hai cặp cạnh đối song song. </a:t>
                      </a:r>
                      <a:endParaRPr lang="en-US" sz="3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0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33346" y="0"/>
            <a:ext cx="20335366" cy="5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803232"/>
              </p:ext>
            </p:extLst>
          </p:nvPr>
        </p:nvGraphicFramePr>
        <p:xfrm>
          <a:off x="8133345" y="0"/>
          <a:ext cx="4040211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933333" imgH="3266667" progId="Paint.Picture">
                  <p:embed/>
                </p:oleObj>
              </mc:Choice>
              <mc:Fallback>
                <p:oleObj name="Bitmap Image" r:id="rId2" imgW="1933333" imgH="32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345" y="0"/>
                        <a:ext cx="4040211" cy="6857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57223" y="0"/>
            <a:ext cx="787612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VD1:</a:t>
            </a: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hình 36, tứ giác nào là hình bình hành? Vì sao?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623" y="1080296"/>
            <a:ext cx="946093" cy="586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66026" y="1373453"/>
                <a:ext cx="7154776" cy="2430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hình 36a,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vị trí đồng vị nên MN // NP.</a:t>
                </a:r>
              </a:p>
              <a:p>
                <a:pPr marL="193040" algn="just">
                  <a:spcAft>
                    <a:spcPts val="0"/>
                  </a:spcAft>
                </a:pPr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lại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vị trí đồng vị nên MQ // NP.</a:t>
                </a:r>
              </a:p>
              <a:p>
                <a:pPr marL="193040" algn="just">
                  <a:spcAft>
                    <a:spcPts val="0"/>
                  </a:spcAft>
                </a:pPr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đó, tứ giác MNPQ là hình bình hành.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6" y="1373453"/>
                <a:ext cx="7154776" cy="2430922"/>
              </a:xfrm>
              <a:prstGeom prst="rect">
                <a:avLst/>
              </a:prstGeom>
              <a:blipFill rotWithShape="0">
                <a:blip r:embed="rId5"/>
                <a:stretch>
                  <a:fillRect l="-2044" t="-3008" r="-1959" b="-6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592531" y="389261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</a:rPr>
              <a:t>Ở hình 36b, AB và CD cắt nhau tại O nên AB và CD không song song với nhau. Do đó, tứ giác ABCD không phải là hình bình hành.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3324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582" y="0"/>
            <a:ext cx="8911687" cy="639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123" y="482351"/>
            <a:ext cx="1180887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HĐ2:</a:t>
            </a: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</a:t>
            </a:r>
            <a:r>
              <a:rPr kumimoji="0" lang="nl-NL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bình hành ABCD </a:t>
            </a:r>
            <a:r>
              <a:rPr kumimoji="0" lang="nl-NL" sz="3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(Hình 37)</a:t>
            </a: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Hai tam giác ABD và CDB có bằng nhau hay không?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đó, hãy so sánh các cặp đoạn thẳng: AB và CD; DA và BC.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So sánh các cặp góc: </a:t>
            </a:r>
            <a:r>
              <a:rPr kumimoji="0" lang="nl-NL" sz="3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DAB </a:t>
            </a: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kumimoji="0" lang="nl-NL" sz="3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BCD; ABC </a:t>
            </a: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CDA.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Hai tam giác OAB và OCD có bằng nhau hay không? Từ đó, hãy so sánh các cặp đoạn thẳng: OA và OC; OB và OD.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314824"/>
              </p:ext>
            </p:extLst>
          </p:nvPr>
        </p:nvGraphicFramePr>
        <p:xfrm>
          <a:off x="7395119" y="3509683"/>
          <a:ext cx="4796881" cy="334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95634" imgH="1057423" progId="Paint.Picture">
                  <p:embed/>
                </p:oleObj>
              </mc:Choice>
              <mc:Fallback>
                <p:oleObj name="Bitmap Image" r:id="rId2" imgW="1495634" imgH="105742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5119" y="3509683"/>
                        <a:ext cx="4796881" cy="3348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6582" y="30996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334983"/>
              </p:ext>
            </p:extLst>
          </p:nvPr>
        </p:nvGraphicFramePr>
        <p:xfrm>
          <a:off x="7557247" y="3622851"/>
          <a:ext cx="4634753" cy="323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95634" imgH="1057423" progId="Paint.Picture">
                  <p:embed/>
                </p:oleObj>
              </mc:Choice>
              <mc:Fallback>
                <p:oleObj name="Bitmap Image" r:id="rId2" imgW="1495634" imgH="1057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7247" y="3622851"/>
                        <a:ext cx="4634753" cy="3235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73386" y="-48126"/>
            <a:ext cx="1172116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000" b="1" i="1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3951" y="317749"/>
                <a:ext cx="5388967" cy="6540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hình bình hành ABCD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AB // DC (định nghĩa)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(hai góc so le trong)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 có AD // BC (định nghĩa) 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(hai góc so le trong)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∆ABD và ∆CDB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Có: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ạ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𝑢𝑛𝑔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𝐴𝐵𝐷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𝐶𝐷𝐵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𝐶𝑚𝑡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𝐴𝐷𝐵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𝐶𝐵𝐷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𝐶𝑚𝑡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∆ABD = ∆CDB (g.c.g)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AB = CD (cặp góc tương ứng)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BC = DA (cặp góc tương ứng)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51" y="317749"/>
                <a:ext cx="5388967" cy="6540252"/>
              </a:xfrm>
              <a:prstGeom prst="rect">
                <a:avLst/>
              </a:prstGeom>
              <a:blipFill rotWithShape="0">
                <a:blip r:embed="rId5"/>
                <a:stretch>
                  <a:fillRect l="-1810" t="-746" b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98458" y="302183"/>
                <a:ext cx="4203974" cy="4047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∆ABD = ∆CDB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∆ABC và ∆CDA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ạ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𝑢𝑛𝑔</m:t>
                            </m:r>
                          </m:e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𝐶𝑚𝑡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𝐷𝐴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𝐶𝑚𝑡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Suy ra: ∆ABC = ∆CDA (c.c.c)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458" y="302183"/>
                <a:ext cx="4203974" cy="4047390"/>
              </a:xfrm>
              <a:prstGeom prst="rect">
                <a:avLst/>
              </a:prstGeom>
              <a:blipFill rotWithShape="0">
                <a:blip r:embed="rId6"/>
                <a:stretch>
                  <a:fillRect l="-2174" t="-1205" r="-4493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5741894" y="232848"/>
            <a:ext cx="56564" cy="662515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89223"/>
              </p:ext>
            </p:extLst>
          </p:nvPr>
        </p:nvGraphicFramePr>
        <p:xfrm>
          <a:off x="5798458" y="4228548"/>
          <a:ext cx="6329082" cy="2535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5323">
                <a:tc>
                  <a:txBody>
                    <a:bodyPr/>
                    <a:lstStyle/>
                    <a:p>
                      <a:r>
                        <a:rPr lang="en-US" sz="2800" b="1" u="sng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 lí</a:t>
                      </a:r>
                      <a:r>
                        <a:rPr lang="en-US" sz="2800" b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="1" kern="1200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 một hình bình hành:</a:t>
                      </a:r>
                      <a:endParaRPr lang="en-US" sz="2800" b="1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a) Các cạnh đối bằng nhau;</a:t>
                      </a:r>
                      <a:endParaRPr lang="en-US" sz="2800" b="1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b) Các góc đối bằng nhau;</a:t>
                      </a:r>
                      <a:endParaRPr lang="en-US" sz="2800" b="1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c) Hai đường chéo cắt nhau tại trung điểm của mỗi đường.</a:t>
                      </a:r>
                      <a:endParaRPr lang="en-US" sz="2800" b="1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2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4695" y="0"/>
            <a:ext cx="119273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 2 (SGK- tr106</a:t>
            </a: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hai hình bình hành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BECD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(H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ình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38).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minh:</a:t>
            </a:r>
            <a:b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12CE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280520"/>
              </p:ext>
            </p:extLst>
          </p:nvPr>
        </p:nvGraphicFramePr>
        <p:xfrm>
          <a:off x="5197419" y="569023"/>
          <a:ext cx="6860111" cy="3007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476190" imgH="1095528" progId="Paint.Picture">
                  <p:embed/>
                </p:oleObj>
              </mc:Choice>
              <mc:Fallback>
                <p:oleObj name="Bitmap Image" r:id="rId2" imgW="2476190" imgH="109552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19" y="569023"/>
                        <a:ext cx="6860111" cy="3007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515272" y="3127639"/>
            <a:ext cx="155844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23135" y="3802259"/>
                <a:ext cx="10234395" cy="3072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tứ giác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hành,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tứ giác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BECD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hành, nên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Từ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suy ra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(vì cùng bằng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Từ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000" b="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suy ra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0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135" y="3802259"/>
                <a:ext cx="10234395" cy="3072123"/>
              </a:xfrm>
              <a:prstGeom prst="rect">
                <a:avLst/>
              </a:prstGeom>
              <a:blipFill rotWithShape="0">
                <a:blip r:embed="rId5"/>
                <a:stretch>
                  <a:fillRect l="-1370" t="-2579" b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6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406</TotalTime>
  <Words>1580</Words>
  <Application>Microsoft Office PowerPoint</Application>
  <PresentationFormat>Widescreen</PresentationFormat>
  <Paragraphs>106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.VnArial</vt:lpstr>
      <vt:lpstr>Arial</vt:lpstr>
      <vt:lpstr>Calibri</vt:lpstr>
      <vt:lpstr>Cambria Math</vt:lpstr>
      <vt:lpstr>Century Gothic</vt:lpstr>
      <vt:lpstr>Symbol</vt:lpstr>
      <vt:lpstr>Times New Roman</vt:lpstr>
      <vt:lpstr>Wingdings 3</vt:lpstr>
      <vt:lpstr>Wisp</vt:lpstr>
      <vt:lpstr>Bitmap Image</vt:lpstr>
      <vt:lpstr>PowerPoint Presentation</vt:lpstr>
      <vt:lpstr>PowerPoint Presentation</vt:lpstr>
      <vt:lpstr>PowerPoint Presentation</vt:lpstr>
      <vt:lpstr>PowerPoint Presentation</vt:lpstr>
      <vt:lpstr>I. Định nghĩa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CPN</dc:creator>
  <cp:lastModifiedBy>Admin</cp:lastModifiedBy>
  <cp:revision>38</cp:revision>
  <dcterms:created xsi:type="dcterms:W3CDTF">2023-06-23T17:41:37Z</dcterms:created>
  <dcterms:modified xsi:type="dcterms:W3CDTF">2025-10-23T09:34:41Z</dcterms:modified>
</cp:coreProperties>
</file>