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68" r:id="rId2"/>
    <p:sldId id="260" r:id="rId3"/>
    <p:sldId id="447" r:id="rId4"/>
    <p:sldId id="448" r:id="rId5"/>
    <p:sldId id="261" r:id="rId6"/>
    <p:sldId id="262" r:id="rId7"/>
    <p:sldId id="263" r:id="rId8"/>
    <p:sldId id="264" r:id="rId9"/>
    <p:sldId id="266" r:id="rId10"/>
    <p:sldId id="433" r:id="rId11"/>
    <p:sldId id="435" r:id="rId12"/>
    <p:sldId id="265" r:id="rId13"/>
    <p:sldId id="268" r:id="rId14"/>
    <p:sldId id="437" r:id="rId15"/>
    <p:sldId id="269" r:id="rId16"/>
    <p:sldId id="276" r:id="rId17"/>
    <p:sldId id="270" r:id="rId18"/>
    <p:sldId id="277" r:id="rId19"/>
    <p:sldId id="271" r:id="rId20"/>
    <p:sldId id="273" r:id="rId21"/>
    <p:sldId id="274" r:id="rId22"/>
    <p:sldId id="278" r:id="rId23"/>
    <p:sldId id="446" r:id="rId24"/>
    <p:sldId id="422" r:id="rId25"/>
    <p:sldId id="423" r:id="rId26"/>
    <p:sldId id="428" r:id="rId27"/>
    <p:sldId id="440" r:id="rId28"/>
    <p:sldId id="445" r:id="rId2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02"/>
    <a:srgbClr val="F2C890"/>
    <a:srgbClr val="E58450"/>
    <a:srgbClr val="CE8F43"/>
    <a:srgbClr val="55E900"/>
    <a:srgbClr val="3AA400"/>
    <a:srgbClr val="59E900"/>
    <a:srgbClr val="3A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494"/>
  </p:normalViewPr>
  <p:slideViewPr>
    <p:cSldViewPr showGuides="1">
      <p:cViewPr varScale="1">
        <p:scale>
          <a:sx n="66" d="100"/>
          <a:sy n="66" d="100"/>
        </p:scale>
        <p:origin x="9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29E7E9-FBAD-428A-8150-2E7A68CFD0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‹#›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/>
          <p:cNvSpPr txBox="1">
            <a:spLocks noChangeArrowheads="1"/>
          </p:cNvSpPr>
          <p:nvPr/>
        </p:nvSpPr>
        <p:spPr bwMode="auto">
          <a:xfrm>
            <a:off x="0" y="-804862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www.9slide.vn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29EDD-0302-4A69-83BE-6E2F8B8194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4" descr="Gạch xây không trá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609600"/>
            <a:ext cx="6145530" cy="5349875"/>
          </a:xfrm>
          <a:prstGeom prst="parallelogram">
            <a:avLst>
              <a:gd name="adj" fmla="val 14821"/>
            </a:avLst>
          </a:prstGeom>
          <a:noFill/>
          <a:ln>
            <a:noFill/>
          </a:ln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609600" y="6019800"/>
            <a:ext cx="9677400" cy="645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4031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 biết đơn vị cấu trúc nên </a:t>
            </a:r>
            <a:r>
              <a:rPr lang="en-US" altLang="vi-VN" sz="3600" dirty="0">
                <a:solidFill>
                  <a:srgbClr val="4031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 hành</a:t>
            </a:r>
            <a:r>
              <a:rPr lang="vi-VN" altLang="en-US" sz="3600" dirty="0">
                <a:solidFill>
                  <a:srgbClr val="4031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ngôi nh</a:t>
            </a:r>
            <a:r>
              <a:rPr lang="vi-VN" altLang="en-US" sz="3600" dirty="0">
                <a:solidFill>
                  <a:srgbClr val="40315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3600" dirty="0">
                <a:solidFill>
                  <a:srgbClr val="4031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3600" dirty="0">
              <a:solidFill>
                <a:srgbClr val="403152"/>
              </a:solidFill>
              <a:ea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5593080" cy="5233035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04800" y="304800"/>
            <a:ext cx="11401425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 SÁNH CẤU TẠO </a:t>
            </a: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TẾ BÀO NHÂN SƠ VÀ  TẾ BÀO NHÂN THỰC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altLang="en-US" sz="4400" u="sng" dirty="0">
                <a:latin typeface="Times New Roman" panose="02020603050405020304" pitchFamily="18" charset="0"/>
                <a:cs typeface="Arial" panose="020B0604020202020204" pitchFamily="34" charset="0"/>
              </a:rPr>
              <a:t>Giống nhau</a:t>
            </a:r>
            <a:r>
              <a:rPr lang="vi-VN" altLang="en-US" sz="44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sz="4000" dirty="0">
                <a:cs typeface="Times New Roman" panose="02020603050405020304" pitchFamily="18" charset="0"/>
              </a:rPr>
              <a:t>     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có: 1. M</a:t>
            </a:r>
            <a:r>
              <a:rPr lang="vi-VN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tế b</a:t>
            </a:r>
            <a:r>
              <a:rPr lang="vi-VN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o; 2. Chất tế b</a:t>
            </a:r>
            <a:r>
              <a:rPr lang="vi-VN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4000" dirty="0"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altLang="en-US" sz="4400" u="sng" dirty="0">
                <a:latin typeface="Times New Roman" panose="02020603050405020304" pitchFamily="18" charset="0"/>
                <a:cs typeface="Arial" panose="020B0604020202020204" pitchFamily="34" charset="0"/>
              </a:rPr>
              <a:t>Khác nhau: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vi-VN" altLang="en-US" sz="40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  <a:cs typeface="Arial" panose="020B0604020202020204" pitchFamily="34" charset="0"/>
              </a:rPr>
              <a:t>   	</a:t>
            </a:r>
            <a:endParaRPr lang="vi-VN" altLang="en-US" sz="40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12291" name="Table 12290"/>
          <p:cNvGraphicFramePr/>
          <p:nvPr/>
        </p:nvGraphicFramePr>
        <p:xfrm>
          <a:off x="485775" y="2971800"/>
          <a:ext cx="11220450" cy="1138238"/>
        </p:xfrm>
        <a:graphic>
          <a:graphicData uri="http://schemas.openxmlformats.org/drawingml/2006/table">
            <a:tbl>
              <a:tblPr/>
              <a:tblGrid>
                <a:gridCol w="56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4800" b="1" u="sng" dirty="0">
                          <a:latin typeface="Times New Roman" panose="02020603050405020304" pitchFamily="18" charset="0"/>
                        </a:rPr>
                        <a:t>Tế bào nhân sơ</a:t>
                      </a:r>
                      <a:endParaRPr lang="en-US" sz="4800" b="1" u="sng" dirty="0">
                        <a:latin typeface="Calibri" panose="020F0502020204030204" pitchFamily="34" charset="0"/>
                      </a:endParaRPr>
                    </a:p>
                  </a:txBody>
                  <a:tcPr marL="91437" marR="91437" marT="45741" marB="4574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vi-VN" altLang="x-none" sz="32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altLang="x-none" sz="4800" b="1" u="sng" dirty="0">
                          <a:latin typeface="Times New Roman" panose="02020603050405020304" pitchFamily="18" charset="0"/>
                        </a:rPr>
                        <a:t>Tế bào nhân thực</a:t>
                      </a:r>
                      <a:endParaRPr lang="en-US" sz="4800" b="1" u="sng" dirty="0">
                        <a:latin typeface="Calibri" panose="020F0502020204030204" pitchFamily="34" charset="0"/>
                      </a:endParaRPr>
                    </a:p>
                  </a:txBody>
                  <a:tcPr marL="91437" marR="91437" marT="45741" marB="4574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791200" y="3276600"/>
            <a:ext cx="0" cy="29718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1600" y="3859213"/>
            <a:ext cx="413702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có vùng nhân.</a:t>
            </a:r>
            <a:endParaRPr lang="en-US" alt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6825" y="3865563"/>
            <a:ext cx="64135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tế b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chính thức.</a:t>
            </a:r>
            <a:endParaRPr lang="en-US" alt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Table 13313"/>
          <p:cNvGraphicFramePr/>
          <p:nvPr/>
        </p:nvGraphicFramePr>
        <p:xfrm>
          <a:off x="223838" y="1317625"/>
          <a:ext cx="7319963" cy="4067366"/>
        </p:xfrm>
        <a:graphic>
          <a:graphicData uri="http://schemas.openxmlformats.org/drawingml/2006/table">
            <a:tbl>
              <a:tblPr/>
              <a:tblGrid>
                <a:gridCol w="196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vi-VN" altLang="x-none" sz="2800" b="1" dirty="0">
                          <a:latin typeface="Times New Roman" panose="02020603050405020304" pitchFamily="18" charset="0"/>
                        </a:rPr>
                        <a:t>Điểm phân biệt</a:t>
                      </a:r>
                      <a:endParaRPr lang="en-US" sz="28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vi-VN" altLang="x-none" sz="3200" b="1" dirty="0">
                          <a:latin typeface="Times New Roman" panose="02020603050405020304" pitchFamily="18" charset="0"/>
                        </a:rPr>
                        <a:t>Tế bào thực vật</a:t>
                      </a:r>
                      <a:endParaRPr lang="en-US" sz="32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vi-VN" altLang="x-none" sz="3200" b="1" dirty="0">
                          <a:latin typeface="Times New Roman" panose="02020603050405020304" pitchFamily="18" charset="0"/>
                        </a:rPr>
                        <a:t>Tế bào động vật</a:t>
                      </a:r>
                      <a:endParaRPr lang="en-US" sz="32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Font typeface="Calibri" panose="020F0502020204030204" pitchFamily="34" charset="0"/>
                        <a:buAutoNum type="arabicPeriod"/>
                      </a:pP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Font typeface="Calibri" panose="020F0502020204030204" pitchFamily="34" charset="0"/>
                        <a:buAutoNum type="arabicPeriod"/>
                      </a:pPr>
                      <a:r>
                        <a:rPr lang="vi-VN" altLang="x-none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5000"/>
                        </a:lnSpc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altLang="x-none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x-none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 lạp</a:t>
                      </a:r>
                      <a:endParaRPr lang="en-US" sz="4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buNone/>
                      </a:pP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2" name="TextBox 1"/>
          <p:cNvSpPr txBox="1"/>
          <p:nvPr/>
        </p:nvSpPr>
        <p:spPr>
          <a:xfrm>
            <a:off x="342900" y="33338"/>
            <a:ext cx="117729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Câu </a:t>
            </a:r>
            <a:r>
              <a:rPr lang="en-US" alt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hỏi: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Nêu điểm khác biệt của tế b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thực vật v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tế b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vi-VN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vật.</a:t>
            </a:r>
            <a:endParaRPr lang="vi-VN" alt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430463"/>
            <a:ext cx="18875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ts val="600"/>
              </a:spcBef>
              <a:buFontTx/>
              <a:buNone/>
            </a:pPr>
            <a:r>
              <a:rPr lang="vi-V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lục giác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735263"/>
            <a:ext cx="2590800" cy="808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ts val="600"/>
              </a:spcBef>
              <a:buFontTx/>
              <a:buNone/>
            </a:pPr>
            <a:r>
              <a:rPr lang="vi-VN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cầu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775" y="4205288"/>
            <a:ext cx="13255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0" y="4206875"/>
            <a:ext cx="19050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663" y="990600"/>
            <a:ext cx="4343400" cy="437038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4" grpId="0"/>
      <p:bldP spid="4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30"/>
          <p:cNvSpPr txBox="1"/>
          <p:nvPr/>
        </p:nvSpPr>
        <p:spPr>
          <a:xfrm>
            <a:off x="87313" y="44450"/>
            <a:ext cx="6927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eiryo UI" pitchFamily="34" charset="-128"/>
              </a:rPr>
              <a:t>I. Khái quát chung về tế bào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Meiryo UI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1713" y="2320925"/>
            <a:ext cx="10456862" cy="4387850"/>
            <a:chOff x="40182" y="2360834"/>
            <a:chExt cx="10456254" cy="4388528"/>
          </a:xfrm>
        </p:grpSpPr>
        <p:pic>
          <p:nvPicPr>
            <p:cNvPr id="14343" name="Picture 3"/>
            <p:cNvPicPr>
              <a:picLocks noChangeAspect="1"/>
            </p:cNvPicPr>
            <p:nvPr/>
          </p:nvPicPr>
          <p:blipFill>
            <a:blip r:embed="rId2"/>
            <a:srcRect l="21687" t="34158" r="47778" b="16055"/>
            <a:stretch>
              <a:fillRect/>
            </a:stretch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Picture 4"/>
            <p:cNvPicPr>
              <a:picLocks noChangeAspect="1"/>
            </p:cNvPicPr>
            <p:nvPr/>
          </p:nvPicPr>
          <p:blipFill>
            <a:blip r:embed="rId3"/>
            <a:srcRect l="21877" t="25539" r="48506" b="41055"/>
            <a:stretch>
              <a:fillRect/>
            </a:stretch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001713" y="774700"/>
            <a:ext cx="10961687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có trong tế b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thực vật m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có trong tế b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động vật?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6111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Donut 11"/>
          <p:cNvSpPr/>
          <p:nvPr/>
        </p:nvSpPr>
        <p:spPr>
          <a:xfrm>
            <a:off x="3276600" y="2971800"/>
            <a:ext cx="838200" cy="45720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" y="289560"/>
            <a:ext cx="4655820" cy="4125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259715"/>
            <a:ext cx="5273675" cy="416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25" y="3748088"/>
            <a:ext cx="44608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57288" y="5751513"/>
            <a:ext cx="19065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Lục lạp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063875" y="4776788"/>
            <a:ext cx="2816225" cy="12668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063875" y="3705225"/>
            <a:ext cx="487363" cy="23383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063875" y="2317750"/>
            <a:ext cx="4379913" cy="37258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/>
          <p:nvPr/>
        </p:nvSpPr>
        <p:spPr>
          <a:xfrm>
            <a:off x="609600" y="990600"/>
            <a:ext cx="10668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động vật v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đều l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 b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nhân thực. </a:t>
            </a:r>
            <a:endParaRPr lang="en-US" alt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TextBox 3"/>
          <p:cNvSpPr txBox="1"/>
          <p:nvPr/>
        </p:nvSpPr>
        <p:spPr>
          <a:xfrm>
            <a:off x="609600" y="2959100"/>
            <a:ext cx="11430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thực vật có b</a:t>
            </a:r>
            <a:r>
              <a:rPr lang="en-US" alt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quan lục lạp thực hiện chức năng quang hợp.</a:t>
            </a:r>
            <a:endParaRPr lang="en-US" alt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vi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18436">
            <a:off x="582613" y="-355600"/>
            <a:ext cx="1366837" cy="140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202" t="35022" r="40266" b="45314"/>
          <a:stretch>
            <a:fillRect/>
          </a:stretch>
        </p:blipFill>
        <p:spPr>
          <a:xfrm>
            <a:off x="406400" y="2816860"/>
            <a:ext cx="11759565" cy="3160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76517" y="152400"/>
            <a:ext cx="11933237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 hãy cho biết dấu hiệu n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 cho thấy sự lớn lên của tế b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110998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sz="5400" dirty="0">
                <a:solidFill>
                  <a:srgbClr val="BE630E"/>
                </a:solidFill>
                <a:latin typeface="Times New Roman" panose="02020603050405020304" pitchFamily="18" charset="0"/>
              </a:rPr>
              <a:t> T</a:t>
            </a:r>
            <a:r>
              <a:rPr lang="vi-VN" altLang="x-none" sz="5400" dirty="0">
                <a:solidFill>
                  <a:srgbClr val="BE630E"/>
                </a:solidFill>
                <a:latin typeface="Times New Roman" panose="02020603050405020304" pitchFamily="18" charset="0"/>
              </a:rPr>
              <a:t>ế bào </a:t>
            </a:r>
            <a:r>
              <a:rPr sz="5400" dirty="0">
                <a:solidFill>
                  <a:srgbClr val="BE630E"/>
                </a:solidFill>
                <a:latin typeface="Times New Roman" panose="02020603050405020304" pitchFamily="18" charset="0"/>
              </a:rPr>
              <a:t>tăng </a:t>
            </a:r>
            <a:r>
              <a:rPr lang="vi-VN" altLang="x-none" sz="5400" dirty="0">
                <a:solidFill>
                  <a:srgbClr val="BE630E"/>
                </a:solidFill>
                <a:latin typeface="Times New Roman" panose="02020603050405020304" pitchFamily="18" charset="0"/>
              </a:rPr>
              <a:t>lên về kích thước </a:t>
            </a:r>
            <a:r>
              <a:rPr sz="5400" dirty="0">
                <a:solidFill>
                  <a:srgbClr val="BE630E"/>
                </a:solidFill>
                <a:latin typeface="Times New Roman" panose="02020603050405020304" pitchFamily="18" charset="0"/>
              </a:rPr>
              <a:t>các thành phần tế bào.</a:t>
            </a:r>
            <a:endParaRPr lang="vi-VN" altLang="x-none" sz="5400" dirty="0">
              <a:solidFill>
                <a:srgbClr val="BE630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0"/>
          <p:cNvSpPr txBox="1"/>
          <p:nvPr/>
        </p:nvSpPr>
        <p:spPr>
          <a:xfrm>
            <a:off x="87313" y="4445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202" t="35022" r="40266" b="45314"/>
          <a:stretch>
            <a:fillRect/>
          </a:stretch>
        </p:blipFill>
        <p:spPr>
          <a:xfrm>
            <a:off x="1439863" y="3216275"/>
            <a:ext cx="9151937" cy="337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0350" y="768350"/>
            <a:ext cx="11933238" cy="1185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tế b</a:t>
            </a: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lớn lên được?</a:t>
            </a:r>
            <a:endParaRPr lang="en-US" altLang="en-US" sz="5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22488"/>
            <a:ext cx="10387013" cy="923925"/>
          </a:xfrm>
          <a:prstGeom prst="rect">
            <a:avLst/>
          </a:prstGeom>
          <a:noFill/>
          <a:ln>
            <a:solidFill>
              <a:srgbClr val="002E47"/>
            </a:solidFill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5400" dirty="0">
                <a:solidFill>
                  <a:srgbClr val="002E47"/>
                </a:solidFill>
                <a:latin typeface="Times New Roman" panose="02020603050405020304" pitchFamily="18" charset="0"/>
              </a:rPr>
              <a:t>Nhờ q</a:t>
            </a:r>
            <a:r>
              <a:rPr lang="vi-VN" altLang="x-none" sz="5400" dirty="0">
                <a:solidFill>
                  <a:srgbClr val="002E47"/>
                </a:solidFill>
                <a:latin typeface="Times New Roman" panose="02020603050405020304" pitchFamily="18" charset="0"/>
              </a:rPr>
              <a:t>uá trình trao đổi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596" t="18211" r="21848" b="55711"/>
          <a:stretch>
            <a:fillRect/>
          </a:stretch>
        </p:blipFill>
        <p:spPr>
          <a:xfrm>
            <a:off x="782638" y="1858963"/>
            <a:ext cx="10323512" cy="353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6388" y="915988"/>
            <a:ext cx="10990262" cy="739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 hãy chỉ ra dấu hiệu cho thấy sự sinh sản của tế b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文本框 30"/>
          <p:cNvSpPr txBox="1"/>
          <p:nvPr/>
        </p:nvSpPr>
        <p:spPr>
          <a:xfrm>
            <a:off x="87313" y="4445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405438"/>
            <a:ext cx="11963400" cy="1011238"/>
          </a:xfrm>
          <a:prstGeom prst="rect">
            <a:avLst/>
          </a:prstGeom>
          <a:solidFill>
            <a:srgbClr val="004B5F">
              <a:lumMod val="75000"/>
              <a:lumOff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buNone/>
            </a:pPr>
            <a:r>
              <a:rPr lang="vi-VN" altLang="x-none" sz="4800" dirty="0">
                <a:solidFill>
                  <a:srgbClr val="FFFFFF"/>
                </a:solidFill>
                <a:latin typeface="Times New Roman" panose="02020603050405020304" pitchFamily="18" charset="0"/>
              </a:rPr>
              <a:t>Dấu hiệu: tế bào phân chia thành tế bào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596" t="18211" r="21848" b="55711"/>
          <a:stretch>
            <a:fillRect/>
          </a:stretch>
        </p:blipFill>
        <p:spPr>
          <a:xfrm>
            <a:off x="782638" y="4062413"/>
            <a:ext cx="10323512" cy="263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9263" y="444500"/>
            <a:ext cx="10990262" cy="1068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sự phân chia của tế b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4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文本框 30"/>
          <p:cNvSpPr txBox="1"/>
          <p:nvPr/>
        </p:nvSpPr>
        <p:spPr>
          <a:xfrm>
            <a:off x="87313" y="4445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25" y="1565275"/>
            <a:ext cx="11623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4000" dirty="0">
                <a:solidFill>
                  <a:srgbClr val="002E47"/>
                </a:solidFill>
                <a:latin typeface="Times New Roman" panose="02020603050405020304" pitchFamily="18" charset="0"/>
              </a:rPr>
              <a:t>Giai đoạn 1: Tách 1 nhân thành 2 nhân tách xa nhau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725" y="2159000"/>
            <a:ext cx="8181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Giai đoạn 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: Phân chia chất tế bào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738438"/>
            <a:ext cx="8181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4000" dirty="0">
                <a:solidFill>
                  <a:srgbClr val="009DC7"/>
                </a:solidFill>
                <a:latin typeface="Times New Roman" panose="02020603050405020304" pitchFamily="18" charset="0"/>
              </a:rPr>
              <a:t>Giai đoạn </a:t>
            </a:r>
            <a:r>
              <a:rPr sz="4000" dirty="0">
                <a:solidFill>
                  <a:srgbClr val="009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x-none" sz="4000" dirty="0">
                <a:solidFill>
                  <a:srgbClr val="009DC7"/>
                </a:solidFill>
                <a:latin typeface="Times New Roman" panose="02020603050405020304" pitchFamily="18" charset="0"/>
              </a:rPr>
              <a:t>: Hình thành màng ngăn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725" y="3365500"/>
            <a:ext cx="981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4000" dirty="0">
                <a:solidFill>
                  <a:srgbClr val="002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4: Phân chia th</a:t>
            </a:r>
            <a:r>
              <a:rPr sz="4000" dirty="0">
                <a:solidFill>
                  <a:srgbClr val="002E4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002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altLang="x-none" sz="4000" dirty="0">
                <a:solidFill>
                  <a:srgbClr val="002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tế b</a:t>
            </a:r>
            <a:r>
              <a:rPr lang="vi-VN" altLang="x-none" sz="4000" dirty="0">
                <a:solidFill>
                  <a:srgbClr val="002E4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solidFill>
                  <a:srgbClr val="002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</a:t>
            </a:r>
            <a:r>
              <a:rPr sz="4000" dirty="0">
                <a:solidFill>
                  <a:srgbClr val="002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</a:t>
            </a:r>
            <a:endParaRPr lang="vi-VN" altLang="x-none" sz="4000" dirty="0">
              <a:solidFill>
                <a:srgbClr val="002E4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839" t="43382" r="42036" b="17349"/>
          <a:stretch>
            <a:fillRect/>
          </a:stretch>
        </p:blipFill>
        <p:spPr>
          <a:xfrm>
            <a:off x="3608388" y="1790700"/>
            <a:ext cx="8393112" cy="461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30"/>
          <p:cNvSpPr txBox="1"/>
          <p:nvPr/>
        </p:nvSpPr>
        <p:spPr>
          <a:xfrm>
            <a:off x="87313" y="1270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563" y="696913"/>
            <a:ext cx="10456862" cy="69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Tính số tế b</a:t>
            </a:r>
            <a:r>
              <a:rPr lang="en-US" altLang="en-US" sz="3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 con được tạo ra ở lần sinh sản thứ I, II, III.</a:t>
            </a:r>
            <a:endParaRPr lang="en-US" altLang="en-US" sz="3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860425"/>
            <a:ext cx="609600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971550" y="1133475"/>
            <a:ext cx="1150143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số tế b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 được tạo ra ở lần sinh sản thứ n.</a:t>
            </a:r>
            <a:endParaRPr lang="en-US" altLang="en-US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60600"/>
            <a:ext cx="4267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3200" dirty="0">
                <a:solidFill>
                  <a:srgbClr val="002E47"/>
                </a:solidFill>
                <a:latin typeface="Times New Roman" panose="02020603050405020304" pitchFamily="18" charset="0"/>
              </a:rPr>
              <a:t>Số tế bào được tạo ra</a:t>
            </a:r>
          </a:p>
          <a:p>
            <a:pPr algn="ctr" eaLnBrk="1" hangingPunct="1">
              <a:buNone/>
            </a:pPr>
            <a:r>
              <a:rPr lang="vi-VN" altLang="x-none" sz="3200" dirty="0">
                <a:solidFill>
                  <a:srgbClr val="002E47"/>
                </a:solidFill>
                <a:latin typeface="Times New Roman" panose="02020603050405020304" pitchFamily="18" charset="0"/>
              </a:rPr>
              <a:t>2 = 2</a:t>
            </a:r>
            <a:r>
              <a:rPr lang="vi-VN" altLang="x-none" sz="3200" baseline="30000" dirty="0">
                <a:solidFill>
                  <a:srgbClr val="002E47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3200" dirty="0">
                <a:solidFill>
                  <a:srgbClr val="002E47"/>
                </a:solidFill>
                <a:latin typeface="Times New Roman" panose="02020603050405020304" pitchFamily="18" charset="0"/>
              </a:rPr>
              <a:t> tế bào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313" y="3352800"/>
            <a:ext cx="37576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</a:pPr>
            <a:r>
              <a:rPr lang="vi-VN" altLang="x-none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Số tế bào được tạo ra</a:t>
            </a:r>
          </a:p>
          <a:p>
            <a:pPr algn="ctr">
              <a:buNone/>
            </a:pPr>
            <a:r>
              <a:rPr sz="3200" dirty="0">
                <a:solidFill>
                  <a:srgbClr val="C00000"/>
                </a:solidFill>
                <a:latin typeface="Calibri" panose="020F0502020204030204" pitchFamily="34" charset="0"/>
              </a:rPr>
              <a:t>2 x 2</a:t>
            </a:r>
            <a:r>
              <a:rPr lang="vi-VN" altLang="x-none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= 2</a:t>
            </a:r>
            <a:r>
              <a:rPr sz="320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vi-VN" altLang="x-none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 panose="020F0502020204030204" pitchFamily="34" charset="0"/>
              </a:rPr>
              <a:t>= 4 </a:t>
            </a:r>
            <a:r>
              <a:rPr lang="vi-VN" altLang="x-none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tế bào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33875"/>
            <a:ext cx="4038600" cy="107791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altLang="x-none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Số tế bào được tạo ra</a:t>
            </a:r>
          </a:p>
          <a:p>
            <a:pPr algn="ctr" eaLnBrk="1" hangingPunct="1">
              <a:buNone/>
            </a:pPr>
            <a:r>
              <a:rPr sz="3200" dirty="0">
                <a:solidFill>
                  <a:srgbClr val="0070C0"/>
                </a:solidFill>
                <a:latin typeface="Calibri" panose="020F0502020204030204" pitchFamily="34" charset="0"/>
              </a:rPr>
              <a:t>2 x 2 x 2</a:t>
            </a:r>
            <a:r>
              <a:rPr lang="vi-VN" altLang="x-none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= 2</a:t>
            </a:r>
            <a:r>
              <a:rPr sz="3200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vi-VN" altLang="x-none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70C0"/>
                </a:solidFill>
                <a:latin typeface="Calibri" panose="020F0502020204030204" pitchFamily="34" charset="0"/>
              </a:rPr>
              <a:t>= 8 </a:t>
            </a:r>
            <a:r>
              <a:rPr lang="vi-VN" altLang="x-none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tế bào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013" y="6116638"/>
            <a:ext cx="10655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ố tế bào con được tạo thành lần thứ n là: 2</a:t>
            </a:r>
            <a:r>
              <a:rPr lang="vi-VN" altLang="x-none" sz="4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tế bào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1113" y="6243638"/>
            <a:ext cx="977900" cy="48418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8310" y="1318260"/>
            <a:ext cx="11769090" cy="5306695"/>
            <a:chOff x="1702675" y="1734207"/>
            <a:chExt cx="9627432" cy="4855780"/>
          </a:xfrm>
        </p:grpSpPr>
        <p:pic>
          <p:nvPicPr>
            <p:cNvPr id="6151" name="Picture 3"/>
            <p:cNvPicPr>
              <a:picLocks noChangeAspect="1"/>
            </p:cNvPicPr>
            <p:nvPr/>
          </p:nvPicPr>
          <p:blipFill>
            <a:blip r:embed="rId2"/>
            <a:srcRect l="21928" t="35667" r="22697" b="14980"/>
            <a:stretch>
              <a:fillRect/>
            </a:stretch>
          </p:blipFill>
          <p:spPr>
            <a:xfrm>
              <a:off x="1702675" y="1765738"/>
              <a:ext cx="9627431" cy="4824249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" name="Rectangle 4"/>
            <p:cNvSpPr/>
            <p:nvPr/>
          </p:nvSpPr>
          <p:spPr>
            <a:xfrm>
              <a:off x="1702675" y="1734207"/>
              <a:ext cx="4241467" cy="1687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45846" y="5328024"/>
              <a:ext cx="2884261" cy="1261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2982" y="5126427"/>
              <a:ext cx="904804" cy="404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5775" y="1734207"/>
              <a:ext cx="1014332" cy="596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304800"/>
            <a:ext cx="109632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 hãy cho biết đơn vị cấu trúc nên cơ thể sinh vật l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0"/>
          <p:cNvSpPr txBox="1"/>
          <p:nvPr/>
        </p:nvSpPr>
        <p:spPr>
          <a:xfrm>
            <a:off x="87313" y="4445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596" t="25000" r="40923" b="34895"/>
          <a:stretch>
            <a:fillRect/>
          </a:stretch>
        </p:blipFill>
        <p:spPr>
          <a:xfrm>
            <a:off x="4840288" y="1911350"/>
            <a:ext cx="7150100" cy="494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96963" y="752475"/>
            <a:ext cx="10456862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Em bé sinh ra nặng 3kg, khi trưởng th</a:t>
            </a:r>
            <a:r>
              <a:rPr lang="en-US" altLang="en-US" sz="3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nh có thể nặng 50kg. Theo em sự thay đổi n</a:t>
            </a:r>
            <a:r>
              <a:rPr lang="en-US" altLang="en-US" sz="3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 do đâu?</a:t>
            </a:r>
            <a:endParaRPr lang="en-US" altLang="en-US" sz="3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933450"/>
            <a:ext cx="609600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47638" y="2324100"/>
            <a:ext cx="4505325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tăng lên về khối lượng v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cơ thể do sự lớn lên v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chia của tế b</a:t>
            </a:r>
            <a:r>
              <a:rPr lang="en-US" alt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0"/>
          <p:cNvSpPr txBox="1"/>
          <p:nvPr/>
        </p:nvSpPr>
        <p:spPr>
          <a:xfrm>
            <a:off x="87313" y="44450"/>
            <a:ext cx="89312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171700"/>
            <a:ext cx="60960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69963" y="671513"/>
            <a:ext cx="10456862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Thằn lằn đứt đuôi, đuôi của nó có thể được tái sinh?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933450"/>
            <a:ext cx="609600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34963" y="2554288"/>
            <a:ext cx="4662488" cy="3922713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just" eaLnBrk="1" hangingPunct="1">
              <a:buNone/>
            </a:pPr>
            <a:r>
              <a:rPr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  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Bởi vì tế b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o ở đuôi thằn lằn lớn lên v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sinh sản, giúp cho thay thế tế b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o đuôi bị chết, mọc lại th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lang="vi-VN" altLang="x-none" sz="4400" dirty="0">
                <a:solidFill>
                  <a:srgbClr val="00206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nh đuôi mới cho nó</a:t>
            </a:r>
            <a:endParaRPr lang="vi-VN" altLang="x-none" sz="44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0"/>
          <p:cNvSpPr txBox="1"/>
          <p:nvPr/>
        </p:nvSpPr>
        <p:spPr>
          <a:xfrm>
            <a:off x="0" y="234950"/>
            <a:ext cx="8929688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981200"/>
            <a:ext cx="11798300" cy="399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thực hiện trao đổi chất để lớn lên đến một kích thước nhất định. Một số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sẽ th</a:t>
            </a:r>
            <a:r>
              <a:rPr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hiện phân chia tạo ra các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 (còn gọi l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sinh sản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o).</a:t>
            </a:r>
            <a:endParaRPr lang="vi-VN" altLang="x-none" sz="54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vi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25" y="611188"/>
            <a:ext cx="1366838" cy="140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0"/>
          <p:cNvSpPr txBox="1"/>
          <p:nvPr/>
        </p:nvSpPr>
        <p:spPr>
          <a:xfrm>
            <a:off x="0" y="234950"/>
            <a:ext cx="8929688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Arial" panose="020B0604020202020204" pitchFamily="34" charset="0"/>
                <a:ea typeface="Meiryo UI" pitchFamily="34" charset="-128"/>
              </a:rPr>
              <a:t>II. Sự lớn lên và sinh sản của tế bào</a:t>
            </a:r>
            <a:endParaRPr lang="zh-CN" altLang="en-US" sz="4000" b="1" i="1" dirty="0">
              <a:solidFill>
                <a:srgbClr val="FF0000"/>
              </a:solidFill>
              <a:latin typeface="Arial" panose="020B0604020202020204" pitchFamily="34" charset="0"/>
              <a:ea typeface="Meiryo UI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75" y="1447800"/>
            <a:ext cx="1188085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None/>
            </a:pPr>
            <a:r>
              <a:rPr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v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sản  của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sở cho sự lớn lên của sinh vật; giúp thay thế các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bị tổn thương hoặc 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bị chết ở sinh vật.</a:t>
            </a:r>
          </a:p>
          <a:p>
            <a:pPr algn="just" eaLnBrk="1" hangingPunct="1">
              <a:buNone/>
            </a:pPr>
            <a:r>
              <a:rPr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vừa l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cấu trúc, vừa l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5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chức năng của mọi cơ thể sống.</a:t>
            </a:r>
            <a:endParaRPr lang="vi-VN" altLang="x-none" sz="54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viet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2589">
            <a:off x="9294813" y="238125"/>
            <a:ext cx="1366837" cy="140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114300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. Chức năng của m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ng tế b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o l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A) chứa vật chất di truyền, điều khiển mọi hoạt động sống của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B) bảo vệ v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kiểm soát các chất đi v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o, đi ra khỏi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C) chứa các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 quan, l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nơi diễn ra các hoạt động sống của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D) tham gia v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 quá trình quang hợp của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. Th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nh phần n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o có chức năng điều khiển hoạt động của tế b</a:t>
            </a:r>
            <a:r>
              <a:rPr lang="vi-VN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A) nhân.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B)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 chất.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C) m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ng tế b</a:t>
            </a:r>
            <a:r>
              <a:rPr lang="vi-VN" alt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Arial" panose="020B0604020202020204" pitchFamily="34" charset="0"/>
              </a:rPr>
              <a:t> D) lục lạp.</a:t>
            </a:r>
            <a:endParaRPr lang="en-US" altLang="en-US" sz="2800" dirty="0">
              <a:ea typeface="Arial" panose="020B0604020202020204" pitchFamily="34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495800" y="261938"/>
            <a:ext cx="228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en-US" altLang="en-US" sz="2800" b="1" dirty="0">
              <a:ea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57200" y="1676400"/>
            <a:ext cx="50958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81000" y="3390900"/>
            <a:ext cx="509588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/>
          <p:nvPr/>
        </p:nvSpPr>
        <p:spPr>
          <a:xfrm>
            <a:off x="457200" y="76200"/>
            <a:ext cx="11811000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phần chứa các 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quan, l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diễn ra các hoạt động sống của tế 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nhân.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tế b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chất.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m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tế b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lục lạp.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tế b</a:t>
            </a:r>
            <a:r>
              <a:rPr lang="vi-V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Hình cầu, hình thoi.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đĩa, hình sợi.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Hình sao, hình trụ.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Nhiều hình dạng.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09600" y="1371600"/>
            <a:ext cx="3810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33400" y="4419600"/>
            <a:ext cx="3810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0" y="228600"/>
            <a:ext cx="3352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vi-VN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Arial" panose="020B0604020202020204" pitchFamily="34" charset="0"/>
              </a:rPr>
              <a:t>VẬN DỤNG </a:t>
            </a:r>
            <a:endParaRPr lang="en-US" altLang="en-US" b="1" dirty="0">
              <a:ea typeface="Arial" panose="020B0604020202020204" pitchFamily="34" charset="0"/>
            </a:endParaRPr>
          </a:p>
        </p:txBody>
      </p:sp>
      <p:sp>
        <p:nvSpPr>
          <p:cNvPr id="29699" name="TextBox 1"/>
          <p:cNvSpPr txBox="1"/>
          <p:nvPr/>
        </p:nvSpPr>
        <p:spPr>
          <a:xfrm>
            <a:off x="762000" y="1143000"/>
            <a:ext cx="10515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S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được tế b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đơn vị cấu trúc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của cơ thể sống?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SG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được hiện tượng mọc lại đuôi ở thằn lằn?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/>
          <p:cNvSpPr/>
          <p:nvPr/>
        </p:nvSpPr>
        <p:spPr>
          <a:xfrm>
            <a:off x="3124200" y="762000"/>
            <a:ext cx="6324600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DẶN DÒ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438400"/>
            <a:ext cx="647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baseline="2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Về nhà học bài, trả lời câu hỏi SGK.</a:t>
            </a:r>
          </a:p>
          <a:p>
            <a:pPr>
              <a:buNone/>
            </a:pPr>
            <a:r>
              <a:rPr lang="en-US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baseline="2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Chuẩn bị trước bài mới:</a:t>
            </a:r>
            <a:r>
              <a:rPr lang="en-US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bài 18</a:t>
            </a:r>
            <a:endParaRPr lang="en-US" altLang="en-US" sz="2800" b="1" baseline="2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1121537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1548110" cy="6283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717" t="26617" r="40022" b="12608"/>
          <a:stretch>
            <a:fillRect/>
          </a:stretch>
        </p:blipFill>
        <p:spPr>
          <a:xfrm>
            <a:off x="-253365" y="125730"/>
            <a:ext cx="12445365" cy="657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0354" t="23383" r="39539" b="29417"/>
          <a:stretch>
            <a:fillRect/>
          </a:stretch>
        </p:blipFill>
        <p:spPr>
          <a:xfrm>
            <a:off x="-30480" y="41910"/>
            <a:ext cx="12299315" cy="6676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0"/>
          <p:cNvSpPr txBox="1"/>
          <p:nvPr/>
        </p:nvSpPr>
        <p:spPr>
          <a:xfrm>
            <a:off x="228600" y="139700"/>
            <a:ext cx="69294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eiryo UI" pitchFamily="34" charset="-128"/>
              </a:rPr>
              <a:t>I. Khái quát chung về tế bào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Meiryo UI" pitchFamily="34" charset="-128"/>
            </a:endParaRPr>
          </a:p>
        </p:txBody>
      </p:sp>
      <p:grpSp>
        <p:nvGrpSpPr>
          <p:cNvPr id="3" name="组合 47"/>
          <p:cNvGrpSpPr/>
          <p:nvPr/>
        </p:nvGrpSpPr>
        <p:grpSpPr>
          <a:xfrm flipH="1" flipV="1">
            <a:off x="7957679" y="3265184"/>
            <a:ext cx="3030657" cy="45719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4" name="直接连接符 48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9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41346" y="2789520"/>
            <a:ext cx="3993040" cy="29998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10" name="直接连接符 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8"/>
          <p:cNvGrpSpPr/>
          <p:nvPr/>
        </p:nvGrpSpPr>
        <p:grpSpPr bwMode="auto">
          <a:xfrm>
            <a:off x="3686348" y="1468725"/>
            <a:ext cx="2908893" cy="1842177"/>
            <a:chOff x="0" y="0"/>
            <a:chExt cx="2093189" cy="1416774"/>
          </a:xfrm>
          <a:solidFill>
            <a:srgbClr val="007FDE"/>
          </a:solidFill>
        </p:grpSpPr>
        <p:sp>
          <p:nvSpPr>
            <p:cNvPr id="13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14" name="文本框 20"/>
            <p:cNvSpPr>
              <a:spLocks noChangeArrowheads="1"/>
            </p:cNvSpPr>
            <p:nvPr/>
          </p:nvSpPr>
          <p:spPr bwMode="auto">
            <a:xfrm>
              <a:off x="553150" y="143584"/>
              <a:ext cx="1035299" cy="494296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Kích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thước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24"/>
          <p:cNvGrpSpPr/>
          <p:nvPr/>
        </p:nvGrpSpPr>
        <p:grpSpPr bwMode="auto">
          <a:xfrm rot="10800000">
            <a:off x="5286703" y="1831629"/>
            <a:ext cx="3074814" cy="2078216"/>
            <a:chOff x="338159" y="1019896"/>
            <a:chExt cx="1869845" cy="1568894"/>
          </a:xfrm>
          <a:solidFill>
            <a:srgbClr val="007FDE"/>
          </a:solidFill>
        </p:grpSpPr>
        <p:sp>
          <p:nvSpPr>
            <p:cNvPr id="19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338159" y="1172016"/>
              <a:ext cx="1869845" cy="1416774"/>
            </a:xfrm>
            <a:prstGeom prst="triangle">
              <a:avLst>
                <a:gd name="adj" fmla="val 50000"/>
              </a:avLst>
            </a:prstGeom>
            <a:solidFill>
              <a:srgbClr val="29B9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imSun" panose="02010600030101010101" pitchFamily="2" charset="-122"/>
              </a:endParaRPr>
            </a:p>
          </p:txBody>
        </p:sp>
        <p:sp>
          <p:nvSpPr>
            <p:cNvPr id="20" name="文本框 26"/>
            <p:cNvSpPr>
              <a:spLocks noChangeArrowheads="1"/>
            </p:cNvSpPr>
            <p:nvPr/>
          </p:nvSpPr>
          <p:spPr bwMode="auto">
            <a:xfrm rot="10800000">
              <a:off x="668907" y="1019896"/>
              <a:ext cx="1144518" cy="13727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dạng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23"/>
          <p:cNvSpPr txBox="1"/>
          <p:nvPr/>
        </p:nvSpPr>
        <p:spPr>
          <a:xfrm>
            <a:off x="1214438" y="1682750"/>
            <a:ext cx="2824162" cy="1000125"/>
          </a:xfrm>
          <a:prstGeom prst="rect">
            <a:avLst/>
          </a:prstGeom>
          <a:noFill/>
          <a:ln w="9525">
            <a:noFill/>
          </a:ln>
        </p:spPr>
        <p:txBody>
          <a:bodyPr lIns="76187" tIns="38093" rIns="76187" bIns="3809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kích thước nhỏ, đa dạng</a:t>
            </a:r>
            <a:endParaRPr lang="en-US" altLang="en-US" sz="30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TextBox 238"/>
          <p:cNvSpPr txBox="1"/>
          <p:nvPr/>
        </p:nvSpPr>
        <p:spPr>
          <a:xfrm>
            <a:off x="7923213" y="2098675"/>
            <a:ext cx="3033712" cy="1000125"/>
          </a:xfrm>
          <a:prstGeom prst="rect">
            <a:avLst/>
          </a:prstGeom>
          <a:noFill/>
          <a:ln w="9525">
            <a:noFill/>
          </a:ln>
        </p:spPr>
        <p:txBody>
          <a:bodyPr lIns="76187" tIns="38093" rIns="76187" bIns="3809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hình dạng khác nhau.</a:t>
            </a:r>
            <a:endParaRPr lang="en-US" altLang="en-US" sz="30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4738" y="4141788"/>
            <a:ext cx="10860087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Sự khác nhau về hình dạng v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kích thước của tế b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 có ý nghĩa gì đối với sinh vật.</a:t>
            </a:r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4437063"/>
            <a:ext cx="609600" cy="979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409700" y="3975100"/>
            <a:ext cx="102489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hợp với chức năng m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tế b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đảm nhiệm</a:t>
            </a:r>
            <a:endParaRPr lang="en-US" altLang="en-US" sz="54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vi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18436">
            <a:off x="544513" y="4059238"/>
            <a:ext cx="895350" cy="82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  <p:bldP spid="28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30"/>
          <p:cNvSpPr txBox="1"/>
          <p:nvPr/>
        </p:nvSpPr>
        <p:spPr>
          <a:xfrm>
            <a:off x="39688" y="44450"/>
            <a:ext cx="56673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eiryo UI" pitchFamily="34" charset="-128"/>
              </a:rPr>
              <a:t>I. Khái quát chung về tế bào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Meiryo UI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4716" t="30280" r="45476" b="47305"/>
          <a:stretch>
            <a:fillRect/>
          </a:stretch>
        </p:blipFill>
        <p:spPr>
          <a:xfrm>
            <a:off x="6165850" y="76200"/>
            <a:ext cx="5935663" cy="2509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98438" y="2281238"/>
            <a:ext cx="10455275" cy="4389437"/>
            <a:chOff x="40182" y="2360834"/>
            <a:chExt cx="10456254" cy="4388528"/>
          </a:xfrm>
        </p:grpSpPr>
        <p:pic>
          <p:nvPicPr>
            <p:cNvPr id="10254" name="Picture 5"/>
            <p:cNvPicPr>
              <a:picLocks noChangeAspect="1"/>
            </p:cNvPicPr>
            <p:nvPr/>
          </p:nvPicPr>
          <p:blipFill>
            <a:blip r:embed="rId3"/>
            <a:srcRect l="21687" t="34158" r="47778" b="16055"/>
            <a:stretch>
              <a:fillRect/>
            </a:stretch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5" name="Picture 6"/>
            <p:cNvPicPr>
              <a:picLocks noChangeAspect="1"/>
            </p:cNvPicPr>
            <p:nvPr/>
          </p:nvPicPr>
          <p:blipFill>
            <a:blip r:embed="rId4"/>
            <a:srcRect l="21877" t="25539" r="48506" b="41055"/>
            <a:stretch>
              <a:fillRect/>
            </a:stretch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Donut 11"/>
          <p:cNvSpPr/>
          <p:nvPr/>
        </p:nvSpPr>
        <p:spPr>
          <a:xfrm>
            <a:off x="7535863" y="1644650"/>
            <a:ext cx="1497013" cy="5762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86038" y="2127250"/>
            <a:ext cx="1293813" cy="44291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103938" y="2900363"/>
            <a:ext cx="1825625" cy="57150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9458325" y="200025"/>
            <a:ext cx="1497013" cy="57785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590800" y="2435225"/>
            <a:ext cx="1295400" cy="44291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778625" y="3379788"/>
            <a:ext cx="1730375" cy="441325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0580688" y="-11112"/>
            <a:ext cx="1444625" cy="420688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603500" y="2722563"/>
            <a:ext cx="1249363" cy="35560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8059738" y="2884488"/>
            <a:ext cx="1760538" cy="561975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30"/>
          <p:cNvSpPr txBox="1"/>
          <p:nvPr/>
        </p:nvSpPr>
        <p:spPr>
          <a:xfrm>
            <a:off x="87313" y="44450"/>
            <a:ext cx="6927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760730">
              <a:spcBef>
                <a:spcPct val="0"/>
              </a:spcBef>
              <a:buFontTx/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Meiryo UI" pitchFamily="34" charset="-128"/>
              </a:rPr>
              <a:t>I. Khái quát chung về tế bào</a:t>
            </a:r>
            <a:endParaRPr lang="zh-CN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Meiryo UI" pitchFamily="34" charset="-128"/>
            </a:endParaRPr>
          </a:p>
        </p:txBody>
      </p:sp>
      <p:graphicFrame>
        <p:nvGraphicFramePr>
          <p:cNvPr id="11267" name="Table 11266"/>
          <p:cNvGraphicFramePr/>
          <p:nvPr/>
        </p:nvGraphicFramePr>
        <p:xfrm>
          <a:off x="282575" y="690563"/>
          <a:ext cx="4518025" cy="5089525"/>
        </p:xfrm>
        <a:graphic>
          <a:graphicData uri="http://schemas.openxmlformats.org/drawingml/2006/table">
            <a:tbl>
              <a:tblPr/>
              <a:tblGrid>
                <a:gridCol w="45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7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A. Thành phần cấu tạo tế bào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29" marR="91429"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</a:t>
                      </a:r>
                      <a:r>
                        <a:rPr sz="4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tế b</a:t>
                      </a:r>
                      <a:r>
                        <a:rPr sz="4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9" marR="91429"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Chất tế b</a:t>
                      </a:r>
                      <a:r>
                        <a:rPr sz="4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9" marR="91429"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Nhân tế b</a:t>
                      </a:r>
                      <a:r>
                        <a:rPr sz="4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hoặc vùng nhân</a:t>
                      </a:r>
                      <a:endParaRPr lang="en-U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9" marR="91429" marT="45721" marB="45721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79" name="Table 11278"/>
          <p:cNvGraphicFramePr/>
          <p:nvPr/>
        </p:nvGraphicFramePr>
        <p:xfrm>
          <a:off x="5916613" y="209550"/>
          <a:ext cx="5975350" cy="5815013"/>
        </p:xfrm>
        <a:graphic>
          <a:graphicData uri="http://schemas.openxmlformats.org/drawingml/2006/table">
            <a:tbl>
              <a:tblPr/>
              <a:tblGrid>
                <a:gridCol w="597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7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4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B. Chức năng</a:t>
                      </a:r>
                      <a:endParaRPr lang="en-US" sz="48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3" marR="91443" marT="45726" marB="4572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Điều khiển mọi hoạt động sống của tế b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3" marR="91443" marT="45726" marB="4572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Bảo vệ v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kiểm soát các chất đi v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v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 ra khỏi tế b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3" marR="91443" marT="45726" marB="4572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L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nơi diễn ra các hoạt động sống của tế b</a:t>
                      </a:r>
                      <a:r>
                        <a:rPr sz="4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3" marR="91443" marT="45726" marB="4572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800600" y="2362200"/>
            <a:ext cx="1133475" cy="27733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37100" y="2605088"/>
            <a:ext cx="1179513" cy="8239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748088"/>
            <a:ext cx="1116013" cy="12049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1111</Words>
  <Application>Microsoft Office PowerPoint</Application>
  <PresentationFormat>Widescreen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Microsoft YaHei</vt:lpstr>
      <vt:lpstr>SimSun</vt:lpstr>
      <vt:lpstr>SimSun</vt:lpstr>
      <vt:lpstr>Arial</vt:lpstr>
      <vt:lpstr>Calibri</vt:lpstr>
      <vt:lpstr>Meiryo UI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4</cp:revision>
  <dcterms:created xsi:type="dcterms:W3CDTF">2014-09-30T15:32:23Z</dcterms:created>
  <dcterms:modified xsi:type="dcterms:W3CDTF">2025-11-16T14:02:27Z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9EF9C942692F4BBC815FB990C36109DB_12</vt:lpwstr>
  </property>
  <property fmtid="{D5CDD505-2E9C-101B-9397-08002B2CF9AE}" pid="3" name="KSOProductBuildVer">
    <vt:lpwstr>1033-12.2.0.23131</vt:lpwstr>
  </property>
</Properties>
</file>