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85" r:id="rId5"/>
    <p:sldId id="259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0B00B-47C2-4EB1-B545-5B0109C20701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D7E13-D27B-4116-BE95-B53C84B176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7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Giáo án của Thảo Nguyên 0979818956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60C2F7-290F-442B-82E2-17401517A21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249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4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34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6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78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3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9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55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6531E-89DE-40C8-A0FD-C1F76DD0954C}" type="datetimeFigureOut">
              <a:rPr lang="en-US" smtClean="0"/>
              <a:t>29/09/2024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57630-E2B5-4B9B-86F2-1A93113D2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5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65161" y="321117"/>
            <a:ext cx="960763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algn="ctr">
              <a:spcAft>
                <a:spcPts val="0"/>
              </a:spcAft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25 NÓI- NGHE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 LUẬN VỂ MỘT VẤN ĐẾ ĐÁNG QUAN TÂM TRONG ĐỜI SỐNG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 HỢP VỚI L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</a:t>
            </a:r>
            <a:r>
              <a:rPr lang="vi-VN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TUỔI (ĐUỢC GỢI RA TỪ TÁC PHẨM VĂN HỌC)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Aft>
                <a:spcPts val="0"/>
              </a:spcAft>
            </a:pPr>
            <a:r>
              <a:rPr 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Symbola"/>
                <a:cs typeface="Symbola"/>
              </a:rPr>
              <a:t> </a:t>
            </a:r>
            <a:endParaRPr lang="en-US" sz="1400" dirty="0">
              <a:effectLst/>
              <a:latin typeface="Symbola"/>
              <a:ea typeface="Symbola"/>
              <a:cs typeface="Symbol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8439" y="1666569"/>
            <a:ext cx="82725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1. Trước khi nói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a. Xác định mục đích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và người nghe.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SGK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/58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8439" y="2866898"/>
            <a:ext cx="8375561" cy="780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Times New Roman" panose="02020603050405020304" pitchFamily="18" charset="0"/>
              </a:rPr>
              <a:t>b. Chuẩn bị nội dung bài nói.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8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189" y="359054"/>
            <a:ext cx="102644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HĐ </a:t>
            </a:r>
            <a:r>
              <a:rPr lang="en-US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thảo luận thống nhất dàn ý đã chuẩn bị ở nhà.</a:t>
            </a:r>
            <a:endParaRPr lang="en-US" sz="2800" dirty="0"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trao đổi, thảo luận</a:t>
            </a:r>
            <a:endParaRPr lang="en-US" sz="2800" dirty="0"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GV quan sát, giúp đỡ hs thống nhất dàn ý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59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Symbol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3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1" y="489397"/>
            <a:ext cx="824247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vi-VN" sz="2800" b="1" dirty="0">
                <a:solidFill>
                  <a:srgbClr val="FF0000"/>
                </a:solidFill>
                <a:latin typeface="+mj-lt"/>
              </a:rPr>
              <a:t>2. Luyện nói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ts val="1800"/>
              </a:lnSpc>
            </a:pPr>
            <a:endParaRPr lang="en-US" sz="2800" b="1" dirty="0" smtClean="0">
              <a:solidFill>
                <a:srgbClr val="FF0000"/>
              </a:solidFill>
              <a:latin typeface="+mj-lt"/>
            </a:endParaRPr>
          </a:p>
          <a:p>
            <a:pPr algn="just">
              <a:lnSpc>
                <a:spcPts val="1800"/>
              </a:lnSpc>
            </a:pP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a</a:t>
            </a:r>
            <a:r>
              <a:rPr lang="vi-VN" sz="2800" b="1" dirty="0">
                <a:solidFill>
                  <a:srgbClr val="FF0000"/>
                </a:solidFill>
                <a:latin typeface="+mj-lt"/>
              </a:rPr>
              <a:t>. Nói theo nhóm</a:t>
            </a:r>
            <a:endParaRPr lang="en-US" sz="2800" dirty="0"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6264" y="1544323"/>
            <a:ext cx="2632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Symbola"/>
                <a:cs typeface="Symbola"/>
              </a:rPr>
              <a:t>b. Nói trước lớp</a:t>
            </a:r>
            <a:endParaRPr lang="en-US" sz="2800" dirty="0">
              <a:solidFill>
                <a:srgbClr val="FF0000"/>
              </a:solidFill>
              <a:effectLst/>
              <a:latin typeface="Symbola"/>
              <a:ea typeface="Symbola"/>
              <a:cs typeface="Symbola"/>
            </a:endParaRPr>
          </a:p>
        </p:txBody>
      </p:sp>
    </p:spTree>
    <p:extLst>
      <p:ext uri="{BB962C8B-B14F-4D97-AF65-F5344CB8AC3E}">
        <p14:creationId xmlns:p14="http://schemas.microsoft.com/office/powerpoint/2010/main" val="26541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37161"/>
          <a:ext cx="11887199" cy="6583681"/>
        </p:xfrm>
        <a:graphic>
          <a:graphicData uri="http://schemas.openxmlformats.org/drawingml/2006/table">
            <a:tbl>
              <a:tblPr/>
              <a:tblGrid>
                <a:gridCol w="2561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3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0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032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cuộc thảo luận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25" marR="91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25" marR="9132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9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 cầu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25" marR="91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</a:p>
                  </a:txBody>
                  <a:tcPr marL="121767" marR="121767" marT="60879" marB="6087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</a:p>
                  </a:txBody>
                  <a:tcPr marL="121767" marR="121767" marT="60879" marB="6087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75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và cách thức tổ chức thảo luận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25" marR="91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 đề thảo luận có ý nghĩa, thiết thực với cuộc sống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7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ý kiến hướng vào trọng tâm, không tản mạn; có ý kiến độc đáo, tạo điểm nhấn cho buổi thảo luận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9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Đảm bảo thời lượng dự kiến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9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khí thảo luận cởi mở, thân thiện; người nói, người nghe hưởng ứng nhiệt tình.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 sử dụng các phương tiện nghe nhìn đạt hiệu quả tốt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62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 độ giải quyết vấn đề qua các ý kiến thảo luận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25" marR="913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 quyết được vấn đề mà qua cuộc thảo luận đã đặt ra (có nhiều giải pháp thiết thực, khả thi)</a:t>
                      </a: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870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58001"/>
              </p:ext>
            </p:extLst>
          </p:nvPr>
        </p:nvGraphicFramePr>
        <p:xfrm>
          <a:off x="173084" y="824161"/>
          <a:ext cx="11598207" cy="60338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32620">
                  <a:extLst>
                    <a:ext uri="{9D8B030D-6E8A-4147-A177-3AD203B41FA5}">
                      <a16:colId xmlns:a16="http://schemas.microsoft.com/office/drawing/2014/main" val="3642678358"/>
                    </a:ext>
                  </a:extLst>
                </a:gridCol>
                <a:gridCol w="7293822">
                  <a:extLst>
                    <a:ext uri="{9D8B030D-6E8A-4147-A177-3AD203B41FA5}">
                      <a16:colId xmlns:a16="http://schemas.microsoft.com/office/drawing/2014/main" val="598100410"/>
                    </a:ext>
                  </a:extLst>
                </a:gridCol>
                <a:gridCol w="1201735">
                  <a:extLst>
                    <a:ext uri="{9D8B030D-6E8A-4147-A177-3AD203B41FA5}">
                      <a16:colId xmlns:a16="http://schemas.microsoft.com/office/drawing/2014/main" val="3513496166"/>
                    </a:ext>
                  </a:extLst>
                </a:gridCol>
                <a:gridCol w="770030">
                  <a:extLst>
                    <a:ext uri="{9D8B030D-6E8A-4147-A177-3AD203B41FA5}">
                      <a16:colId xmlns:a16="http://schemas.microsoft.com/office/drawing/2014/main" val="2351543233"/>
                    </a:ext>
                  </a:extLst>
                </a:gridCol>
              </a:tblGrid>
              <a:tr h="355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Tiêu</a:t>
                      </a:r>
                      <a:r>
                        <a:rPr lang="vi-VN" sz="2400" spc="-65">
                          <a:effectLst/>
                          <a:latin typeface="+mj-lt"/>
                        </a:rPr>
                        <a:t> </a:t>
                      </a:r>
                      <a:r>
                        <a:rPr lang="vi-VN" sz="2400">
                          <a:effectLst/>
                          <a:latin typeface="+mj-lt"/>
                        </a:rPr>
                        <a:t>chí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Đạt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825" indent="-1187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j-lt"/>
                        </a:rPr>
                        <a:t>KĐ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7979862"/>
                  </a:ext>
                </a:extLst>
              </a:tr>
              <a:tr h="342685">
                <a:tc>
                  <a:txBody>
                    <a:bodyPr/>
                    <a:lstStyle/>
                    <a:p>
                      <a:pPr marL="704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spc="-35" dirty="0">
                          <a:effectLst/>
                          <a:latin typeface="+mj-lt"/>
                        </a:rPr>
                        <a:t>Mở đầu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5" dirty="0" err="1">
                          <a:effectLst/>
                          <a:latin typeface="+mj-lt"/>
                        </a:rPr>
                        <a:t>Người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chủ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trì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nêu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được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vấn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đề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thảo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luận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đã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thống</a:t>
                      </a:r>
                      <a:r>
                        <a:rPr lang="en-US" sz="2400" spc="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5" dirty="0" err="1">
                          <a:effectLst/>
                          <a:latin typeface="+mj-lt"/>
                        </a:rPr>
                        <a:t>nhất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95088367"/>
                  </a:ext>
                </a:extLst>
              </a:tr>
              <a:tr h="35594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</a:endParaRPr>
                    </a:p>
                    <a:p>
                      <a:pPr marL="704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+mj-lt"/>
                        </a:rPr>
                        <a:t>Triển</a:t>
                      </a:r>
                      <a:r>
                        <a:rPr lang="en-US" sz="24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+mj-lt"/>
                        </a:rPr>
                        <a:t>khai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+mj-lt"/>
                        </a:rPr>
                        <a:t>Vấn đề nêu lên để thảo luận có ý nghĩa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5816556"/>
                  </a:ext>
                </a:extLst>
              </a:tr>
              <a:tr h="35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-35" dirty="0" err="1">
                          <a:effectLst/>
                          <a:latin typeface="+mj-lt"/>
                        </a:rPr>
                        <a:t>Các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ý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kiến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thảo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luận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đã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làm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rõ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các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khía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cạnh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của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vấn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đề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59613544"/>
                  </a:ext>
                </a:extLst>
              </a:tr>
              <a:tr h="711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 marR="615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-10" dirty="0" err="1">
                          <a:effectLst/>
                          <a:latin typeface="+mj-lt"/>
                        </a:rPr>
                        <a:t>Sử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dụng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ngôn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ngữ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cơ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thể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điều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chỉnh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ngữ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điệu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cho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phù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hợp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với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nội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dung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trình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bày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có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kết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hợp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phương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tiện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phi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ngôn</a:t>
                      </a:r>
                      <a:r>
                        <a:rPr lang="en-US" sz="2400" spc="-1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+mj-lt"/>
                        </a:rPr>
                        <a:t>ngữ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17927234"/>
                  </a:ext>
                </a:extLst>
              </a:tr>
              <a:tr h="5339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-35" dirty="0" err="1">
                          <a:effectLst/>
                          <a:latin typeface="+mj-lt"/>
                        </a:rPr>
                        <a:t>Thành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viên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phát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biểu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các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thành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viên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khác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lắng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nghe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ghi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chép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vắn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tắt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nội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dung,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đặt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câu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hỏi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góp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ý,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phản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biện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.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49746299"/>
                  </a:ext>
                </a:extLst>
              </a:tr>
              <a:tr h="355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 marR="571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-35" dirty="0" err="1">
                          <a:effectLst/>
                          <a:latin typeface="+mj-lt"/>
                        </a:rPr>
                        <a:t>Thư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kí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ghi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chép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nội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dung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các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ý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kiến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thành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biên</a:t>
                      </a:r>
                      <a:r>
                        <a:rPr lang="en-US" sz="2400" spc="-3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-35" dirty="0" err="1">
                          <a:effectLst/>
                          <a:latin typeface="+mj-lt"/>
                        </a:rPr>
                        <a:t>bản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98633290"/>
                  </a:ext>
                </a:extLst>
              </a:tr>
              <a:tr h="711896">
                <a:tc rowSpan="2">
                  <a:txBody>
                    <a:bodyPr/>
                    <a:lstStyle/>
                    <a:p>
                      <a:pPr marL="704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-30">
                          <a:effectLst/>
                          <a:latin typeface="+mj-lt"/>
                        </a:rPr>
                        <a:t>Kết thúc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15" dirty="0" err="1">
                          <a:effectLst/>
                          <a:latin typeface="+mj-lt"/>
                        </a:rPr>
                        <a:t>Người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chủ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trì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tổng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kết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các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nội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dung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chính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đã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thảo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luận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khẳng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định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ý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nghĩa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của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việc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thảo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luận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về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vấn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đề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400" spc="15" dirty="0" err="1">
                          <a:effectLst/>
                          <a:latin typeface="+mj-lt"/>
                        </a:rPr>
                        <a:t>trong</a:t>
                      </a:r>
                      <a:r>
                        <a:rPr lang="en-US" sz="2400" spc="15" dirty="0">
                          <a:effectLst/>
                          <a:latin typeface="+mj-lt"/>
                        </a:rPr>
                        <a:t>...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09902792"/>
                  </a:ext>
                </a:extLst>
              </a:tr>
              <a:tr h="1779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10">
                          <a:effectLst/>
                          <a:latin typeface="+mj-lt"/>
                        </a:rPr>
                        <a:t>Cảm ơn các thành viên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55048382"/>
                  </a:ext>
                </a:extLst>
              </a:tr>
              <a:tr h="177974">
                <a:tc rowSpan="2">
                  <a:txBody>
                    <a:bodyPr/>
                    <a:lstStyle/>
                    <a:p>
                      <a:pPr marL="70485" marR="615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10">
                          <a:effectLst/>
                          <a:latin typeface="+mj-lt"/>
                        </a:rPr>
                        <a:t>Cách trình bày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711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spc="-35">
                          <a:effectLst/>
                          <a:latin typeface="+mj-lt"/>
                        </a:rPr>
                        <a:t>Nói to, rõ ràng, truyền cảm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21537893"/>
                  </a:ext>
                </a:extLst>
              </a:tr>
              <a:tr h="2579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effectLst/>
                        <a:latin typeface="+mj-lt"/>
                        <a:ea typeface="Symbola"/>
                        <a:cs typeface="Symbol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03829181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20856" y="131664"/>
            <a:ext cx="7563686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 lục 1 - PHIẾU ĐÁNH GIÁ THEO TIÊU CHÍ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 ĐIỂM: ………………../10 điểm</a:t>
            </a:r>
            <a:endParaRPr kumimoji="0" lang="vi-VN" alt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ymbol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a"/>
                <a:ea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5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505</Words>
  <Application>Microsoft Office PowerPoint</Application>
  <PresentationFormat>Widescreen</PresentationFormat>
  <Paragraphs>78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Cop.</dc:creator>
  <cp:lastModifiedBy>Microsoft Cop.</cp:lastModifiedBy>
  <cp:revision>5</cp:revision>
  <dcterms:created xsi:type="dcterms:W3CDTF">2024-09-25T13:19:08Z</dcterms:created>
  <dcterms:modified xsi:type="dcterms:W3CDTF">2024-09-29T09:29:43Z</dcterms:modified>
</cp:coreProperties>
</file>