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omments/comment1.xml" ContentType="application/vnd.openxmlformats-officedocument.presentationml.comment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9.xml" ContentType="application/vnd.openxmlformats-officedocument.presentationml.notesSlide+xml"/>
  <Override PartName="/ppt/tags/tag165.xml" ContentType="application/vnd.openxmlformats-officedocument.presentationml.tags+xml"/>
  <Override PartName="/ppt/notesSlides/notesSlide1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1.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45"/>
  </p:notesMasterIdLst>
  <p:sldIdLst>
    <p:sldId id="409" r:id="rId5"/>
    <p:sldId id="531" r:id="rId6"/>
    <p:sldId id="492" r:id="rId7"/>
    <p:sldId id="493" r:id="rId8"/>
    <p:sldId id="494" r:id="rId9"/>
    <p:sldId id="495" r:id="rId10"/>
    <p:sldId id="496" r:id="rId11"/>
    <p:sldId id="497" r:id="rId12"/>
    <p:sldId id="498" r:id="rId13"/>
    <p:sldId id="499" r:id="rId14"/>
    <p:sldId id="500" r:id="rId15"/>
    <p:sldId id="384" r:id="rId16"/>
    <p:sldId id="570" r:id="rId17"/>
    <p:sldId id="472" r:id="rId18"/>
    <p:sldId id="471" r:id="rId19"/>
    <p:sldId id="618" r:id="rId20"/>
    <p:sldId id="469" r:id="rId21"/>
    <p:sldId id="596" r:id="rId22"/>
    <p:sldId id="473" r:id="rId23"/>
    <p:sldId id="481" r:id="rId24"/>
    <p:sldId id="541" r:id="rId25"/>
    <p:sldId id="474" r:id="rId26"/>
    <p:sldId id="482" r:id="rId27"/>
    <p:sldId id="483" r:id="rId28"/>
    <p:sldId id="484" r:id="rId29"/>
    <p:sldId id="485" r:id="rId30"/>
    <p:sldId id="475" r:id="rId31"/>
    <p:sldId id="486" r:id="rId32"/>
    <p:sldId id="533" r:id="rId33"/>
    <p:sldId id="535" r:id="rId34"/>
    <p:sldId id="595" r:id="rId35"/>
    <p:sldId id="476" r:id="rId36"/>
    <p:sldId id="478" r:id="rId37"/>
    <p:sldId id="477" r:id="rId38"/>
    <p:sldId id="487" r:id="rId39"/>
    <p:sldId id="479" r:id="rId40"/>
    <p:sldId id="480" r:id="rId41"/>
    <p:sldId id="642" r:id="rId42"/>
    <p:sldId id="528" r:id="rId43"/>
    <p:sldId id="529" r:id="rId44"/>
  </p:sldIdLst>
  <p:sldSz cx="18288000" cy="10287000"/>
  <p:notesSz cx="6858000" cy="9144000"/>
  <p:embeddedFontLst>
    <p:embeddedFont>
      <p:font typeface="Britannic Bold" panose="020B0903060703020204" pitchFamily="34"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Tahoma" panose="020B06040305040402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ạ Thị Mai" initials="TTM" lastIdx="2" clrIdx="0"/>
  <p:cmAuthor id="2"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4714" autoAdjust="0"/>
  </p:normalViewPr>
  <p:slideViewPr>
    <p:cSldViewPr showGuides="1">
      <p:cViewPr varScale="1">
        <p:scale>
          <a:sx n="36" d="100"/>
          <a:sy n="36" d="100"/>
        </p:scale>
        <p:origin x="1356" y="60"/>
      </p:cViewPr>
      <p:guideLst>
        <p:guide orient="horz" pos="233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6-15T22:06:38.495" idx="1">
    <p:pos x="7849" y="2526"/>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88.wmf"/><Relationship Id="rId4" Type="http://schemas.openxmlformats.org/officeDocument/2006/relationships/image" Target="../media/image10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6"/>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23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baseline="0" dirty="0"/>
          </a:p>
        </p:txBody>
      </p:sp>
      <p:sp>
        <p:nvSpPr>
          <p:cNvPr id="4" name="Slide Number Placeholder 3"/>
          <p:cNvSpPr>
            <a:spLocks noGrp="1"/>
          </p:cNvSpPr>
          <p:nvPr>
            <p:ph type="sldNum" sz="quarter" idx="10"/>
          </p:nvPr>
        </p:nvSpPr>
        <p:spPr/>
        <p:txBody>
          <a:bodyPr/>
          <a:lstStyle/>
          <a:p>
            <a:fld id="{E1299C29-D0A8-4F91-A547-30E989B71766}" type="slidenum">
              <a:rPr lang="en-US" smtClean="0"/>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0"/>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3"/>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358776" y="1038225"/>
            <a:ext cx="17827624" cy="9165432"/>
          </a:xfrm>
          <a:prstGeom prst="rect">
            <a:avLst/>
          </a:prstGeom>
          <a:noFill/>
          <a:ln w="9525">
            <a:noFill/>
          </a:ln>
        </p:spPr>
      </p:pic>
      <p:sp>
        <p:nvSpPr>
          <p:cNvPr id="10" name="Rectangle 7"/>
          <p:cNvSpPr>
            <a:spLocks noChangeArrowheads="1"/>
          </p:cNvSpPr>
          <p:nvPr/>
        </p:nvSpPr>
        <p:spPr bwMode="auto">
          <a:xfrm>
            <a:off x="3176" y="823913"/>
            <a:ext cx="18288000" cy="22669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3816350" y="3738563"/>
            <a:ext cx="11090276" cy="1833563"/>
          </a:xfrm>
        </p:spPr>
        <p:txBody>
          <a:bodyPr anchor="ctr"/>
          <a:lstStyle>
            <a:lvl1pPr marL="0" indent="0" algn="ctr">
              <a:buFontTx/>
              <a:buNone/>
              <a:defRPr/>
            </a:lvl1pPr>
          </a:lstStyle>
          <a:p>
            <a:pPr lvl="0"/>
            <a:r>
              <a:rPr lang="en-US" altLang="zh-CN" noProof="0"/>
              <a:t>Click to edit Master subtitle style</a:t>
            </a:r>
          </a:p>
        </p:txBody>
      </p:sp>
      <p:sp>
        <p:nvSpPr>
          <p:cNvPr id="2056" name="Rectangle 8"/>
          <p:cNvSpPr>
            <a:spLocks noGrp="1" noChangeArrowheads="1"/>
          </p:cNvSpPr>
          <p:nvPr>
            <p:ph type="ctrTitle"/>
          </p:nvPr>
        </p:nvSpPr>
        <p:spPr>
          <a:xfrm>
            <a:off x="1511300" y="931070"/>
            <a:ext cx="15544800" cy="2205038"/>
          </a:xfrm>
        </p:spPr>
        <p:txBody>
          <a:bodyPr/>
          <a:lstStyle>
            <a:lvl1pPr>
              <a:defRPr sz="5400"/>
            </a:lvl1pPr>
          </a:lstStyle>
          <a:p>
            <a:pPr lvl="0"/>
            <a:r>
              <a:rPr lang="en-US" altLang="zh-CN" noProof="0"/>
              <a:t>Click to edit Master title style</a:t>
            </a:r>
          </a:p>
        </p:txBody>
      </p:sp>
      <p:sp>
        <p:nvSpPr>
          <p:cNvPr id="11" name="Rectangle 4"/>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2" name="Rectangle 5"/>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3" name="Rectangle 6"/>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fld id="{9A0DB2DC-4C9A-4742-B13C-FB6460FD3503}" type="slidenum">
              <a:rPr lang="en-US" dirty="0"/>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60476"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buClrTx/>
              <a:buSzTx/>
              <a:buNone/>
            </a:pPr>
            <a:endParaRPr lang="en-US" dirty="0"/>
          </a:p>
        </p:txBody>
      </p:sp>
      <p:sp>
        <p:nvSpPr>
          <p:cNvPr id="8" name="Footer Placeholder 7"/>
          <p:cNvSpPr>
            <a:spLocks noGrp="1"/>
          </p:cNvSpPr>
          <p:nvPr>
            <p:ph type="ftr" sz="quarter" idx="11"/>
          </p:nvPr>
        </p:nvSpPr>
        <p:spPr/>
        <p:txBody>
          <a:bodyPr/>
          <a:lstStyle/>
          <a:p>
            <a:pPr lvl="0">
              <a:buClrTx/>
              <a:buSzTx/>
              <a:buNone/>
            </a:pPr>
            <a:endParaRPr lang="en-US" dirty="0"/>
          </a:p>
        </p:txBody>
      </p:sp>
      <p:sp>
        <p:nvSpPr>
          <p:cNvPr id="9" name="Slide Number Placeholder 8"/>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buClrTx/>
              <a:buSzTx/>
              <a:buNone/>
            </a:pPr>
            <a:endParaRPr lang="en-US" dirty="0"/>
          </a:p>
        </p:txBody>
      </p:sp>
      <p:sp>
        <p:nvSpPr>
          <p:cNvPr id="4" name="Footer Placeholder 3"/>
          <p:cNvSpPr>
            <a:spLocks noGrp="1"/>
          </p:cNvSpPr>
          <p:nvPr>
            <p:ph type="ftr" sz="quarter" idx="11"/>
          </p:nvPr>
        </p:nvSpPr>
        <p:spPr/>
        <p:txBody>
          <a:bodyPr/>
          <a:lstStyle/>
          <a:p>
            <a:pPr lvl="0">
              <a:buClrTx/>
              <a:buSzTx/>
              <a:buNone/>
            </a:pPr>
            <a:endParaRPr lang="en-US" dirty="0"/>
          </a:p>
        </p:txBody>
      </p:sp>
      <p:sp>
        <p:nvSpPr>
          <p:cNvPr id="5" name="Slide Number Placeholder 4"/>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buClrTx/>
              <a:buSzTx/>
              <a:buNone/>
            </a:pPr>
            <a:endParaRPr lang="en-US" dirty="0"/>
          </a:p>
        </p:txBody>
      </p:sp>
      <p:sp>
        <p:nvSpPr>
          <p:cNvPr id="3" name="Footer Placeholder 2"/>
          <p:cNvSpPr>
            <a:spLocks noGrp="1"/>
          </p:cNvSpPr>
          <p:nvPr>
            <p:ph type="ftr" sz="quarter" idx="11"/>
          </p:nvPr>
        </p:nvSpPr>
        <p:spPr/>
        <p:txBody>
          <a:bodyPr/>
          <a:lstStyle/>
          <a:p>
            <a:pPr lvl="0">
              <a:buClrTx/>
              <a:buSzTx/>
              <a:buNone/>
            </a:pPr>
            <a:endParaRPr lang="en-US" dirty="0"/>
          </a:p>
        </p:txBody>
      </p:sp>
      <p:sp>
        <p:nvSpPr>
          <p:cNvPr id="4" name="Slide Number Placeholder 3"/>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2025/5/9</a:t>
            </a:fld>
            <a:endParaRPr lang="zh-CN" altLang="en-US"/>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1"/>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C7D0EBB-87F6-418F-B326-C8B29B7DC95F}" type="datetimeFigureOut">
              <a:rPr lang="en-US" smtClean="0"/>
              <a:t>5/9/2025</a:t>
            </a:fld>
            <a:endParaRPr lang="en-US"/>
          </a:p>
        </p:txBody>
      </p:sp>
      <p:sp>
        <p:nvSpPr>
          <p:cNvPr id="5" name="Footer Placeholder 4"/>
          <p:cNvSpPr>
            <a:spLocks noGrp="1"/>
          </p:cNvSpPr>
          <p:nvPr>
            <p:ph type="ftr" sz="quarter" idx="3"/>
          </p:nvPr>
        </p:nvSpPr>
        <p:spPr>
          <a:xfrm>
            <a:off x="6057900" y="9534531"/>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1"/>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50F03A-2A00-49DC-9191-58E1A901AF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6" y="500063"/>
            <a:ext cx="18288000" cy="1514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11595100" y="6657975"/>
            <a:ext cx="6680200" cy="3500438"/>
          </a:xfrm>
          <a:prstGeom prst="rect">
            <a:avLst/>
          </a:prstGeom>
          <a:noFill/>
          <a:ln w="9525">
            <a:noFill/>
          </a:ln>
        </p:spPr>
      </p:pic>
      <p:sp>
        <p:nvSpPr>
          <p:cNvPr id="1028" name="Rectangle 4"/>
          <p:cNvSpPr>
            <a:spLocks noGrp="1"/>
          </p:cNvSpPr>
          <p:nvPr>
            <p:ph type="title"/>
          </p:nvPr>
        </p:nvSpPr>
        <p:spPr>
          <a:xfrm>
            <a:off x="914400" y="411957"/>
            <a:ext cx="16459200" cy="1714500"/>
          </a:xfrm>
          <a:prstGeom prst="rect">
            <a:avLst/>
          </a:prstGeom>
          <a:noFill/>
          <a:ln w="9525">
            <a:noFill/>
          </a:ln>
        </p:spPr>
        <p:txBody>
          <a:bodyPr anchor="ctr" anchorCtr="0"/>
          <a:lstStyle/>
          <a:p>
            <a:pPr lvl="0"/>
            <a:r>
              <a:rPr lang="en-US" altLang="zh-CN" dirty="0"/>
              <a:t>Click to edit Master title style</a:t>
            </a:r>
          </a:p>
        </p:txBody>
      </p:sp>
      <p:sp>
        <p:nvSpPr>
          <p:cNvPr id="1029" name="Rectangle 5"/>
          <p:cNvSpPr>
            <a:spLocks noGrp="1"/>
          </p:cNvSpPr>
          <p:nvPr>
            <p:ph type="body" idx="1"/>
          </p:nvPr>
        </p:nvSpPr>
        <p:spPr>
          <a:xfrm>
            <a:off x="914400" y="2400300"/>
            <a:ext cx="16459200" cy="6788945"/>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0" name="Rectangle 6"/>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pPr lvl="0">
              <a:buClrTx/>
              <a:buSzTx/>
              <a:buNone/>
            </a:pPr>
            <a:endParaRPr lang="en-US" dirty="0"/>
          </a:p>
        </p:txBody>
      </p:sp>
      <p:sp>
        <p:nvSpPr>
          <p:cNvPr id="1031" name="Rectangle 7"/>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pPr lvl="0">
              <a:buClrTx/>
              <a:buSzTx/>
              <a:buNone/>
            </a:pPr>
            <a:endParaRPr lang="en-US" dirty="0"/>
          </a:p>
        </p:txBody>
      </p:sp>
      <p:sp>
        <p:nvSpPr>
          <p:cNvPr id="1032" name="Rectangle 8"/>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pPr lvl="0">
              <a:buClrTx/>
              <a:buSzTx/>
              <a:buNone/>
            </a:pPr>
            <a:fld id="{9A0DB2DC-4C9A-4742-B13C-FB6460FD350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slideLayout" Target="../slideLayouts/slideLayout41.xml"/><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tags" Target="../tags/tag10.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tags" Target="../tags/tag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comments" Target="../comments/comment1.xml"/><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image" Target="../media/image67.png"/><Relationship Id="rId3" Type="http://schemas.openxmlformats.org/officeDocument/2006/relationships/tags" Target="../tags/tag12.xml"/><Relationship Id="rId21" Type="http://schemas.openxmlformats.org/officeDocument/2006/relationships/tags" Target="../tags/tag30.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66.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image" Target="../media/image64.wmf"/><Relationship Id="rId1" Type="http://schemas.openxmlformats.org/officeDocument/2006/relationships/vmlDrawing" Target="../drawings/vmlDrawing1.v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65.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slideLayout" Target="../slideLayouts/slideLayout7.xml"/><Relationship Id="rId28" Type="http://schemas.openxmlformats.org/officeDocument/2006/relationships/oleObject" Target="../embeddings/oleObject1.bin"/><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image" Target="../media/image68.png"/><Relationship Id="rId30" Type="http://schemas.openxmlformats.org/officeDocument/2006/relationships/image" Target="../media/image69.wmf"/></Relationships>
</file>

<file path=ppt/slides/_rels/slide15.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68.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66.png"/><Relationship Id="rId2" Type="http://schemas.openxmlformats.org/officeDocument/2006/relationships/tags" Target="../tags/tag33.xml"/><Relationship Id="rId16" Type="http://schemas.openxmlformats.org/officeDocument/2006/relationships/image" Target="../media/image70.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slideLayout" Target="../slideLayouts/slideLayout7.xml"/><Relationship Id="rId10" Type="http://schemas.openxmlformats.org/officeDocument/2006/relationships/tags" Target="../tags/tag41.xml"/><Relationship Id="rId19" Type="http://schemas.openxmlformats.org/officeDocument/2006/relationships/image" Target="../media/image67.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oleObject" Target="../embeddings/oleObject3.bin"/><Relationship Id="rId18" Type="http://schemas.openxmlformats.org/officeDocument/2006/relationships/image" Target="../media/image74.wmf"/><Relationship Id="rId26" Type="http://schemas.openxmlformats.org/officeDocument/2006/relationships/image" Target="../media/image70.png"/><Relationship Id="rId3" Type="http://schemas.openxmlformats.org/officeDocument/2006/relationships/tags" Target="../tags/tag47.xml"/><Relationship Id="rId21" Type="http://schemas.openxmlformats.org/officeDocument/2006/relationships/oleObject" Target="../embeddings/oleObject7.bin"/><Relationship Id="rId7" Type="http://schemas.openxmlformats.org/officeDocument/2006/relationships/tags" Target="../tags/tag51.xml"/><Relationship Id="rId12" Type="http://schemas.openxmlformats.org/officeDocument/2006/relationships/image" Target="../media/image71.wmf"/><Relationship Id="rId17" Type="http://schemas.openxmlformats.org/officeDocument/2006/relationships/oleObject" Target="../embeddings/oleObject5.bin"/><Relationship Id="rId25" Type="http://schemas.openxmlformats.org/officeDocument/2006/relationships/image" Target="../media/image66.png"/><Relationship Id="rId2" Type="http://schemas.openxmlformats.org/officeDocument/2006/relationships/tags" Target="../tags/tag46.xml"/><Relationship Id="rId16" Type="http://schemas.openxmlformats.org/officeDocument/2006/relationships/image" Target="../media/image73.wmf"/><Relationship Id="rId20" Type="http://schemas.openxmlformats.org/officeDocument/2006/relationships/image" Target="../media/image75.wmf"/><Relationship Id="rId29" Type="http://schemas.openxmlformats.org/officeDocument/2006/relationships/image" Target="../media/image79.png"/><Relationship Id="rId1" Type="http://schemas.openxmlformats.org/officeDocument/2006/relationships/vmlDrawing" Target="../drawings/vmlDrawing2.vml"/><Relationship Id="rId6" Type="http://schemas.openxmlformats.org/officeDocument/2006/relationships/tags" Target="../tags/tag50.xml"/><Relationship Id="rId11" Type="http://schemas.openxmlformats.org/officeDocument/2006/relationships/oleObject" Target="../embeddings/oleObject2.bin"/><Relationship Id="rId24" Type="http://schemas.openxmlformats.org/officeDocument/2006/relationships/image" Target="../media/image67.png"/><Relationship Id="rId5" Type="http://schemas.openxmlformats.org/officeDocument/2006/relationships/tags" Target="../tags/tag49.xml"/><Relationship Id="rId15" Type="http://schemas.openxmlformats.org/officeDocument/2006/relationships/oleObject" Target="../embeddings/oleObject4.bin"/><Relationship Id="rId23" Type="http://schemas.openxmlformats.org/officeDocument/2006/relationships/image" Target="../media/image77.png"/><Relationship Id="rId28" Type="http://schemas.openxmlformats.org/officeDocument/2006/relationships/image" Target="../media/image78.png"/><Relationship Id="rId10" Type="http://schemas.openxmlformats.org/officeDocument/2006/relationships/slideLayout" Target="../slideLayouts/slideLayout7.xml"/><Relationship Id="rId19" Type="http://schemas.openxmlformats.org/officeDocument/2006/relationships/oleObject" Target="../embeddings/oleObject6.bin"/><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image" Target="../media/image72.wmf"/><Relationship Id="rId22" Type="http://schemas.openxmlformats.org/officeDocument/2006/relationships/image" Target="../media/image76.wmf"/><Relationship Id="rId27"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82.png"/><Relationship Id="rId18" Type="http://schemas.openxmlformats.org/officeDocument/2006/relationships/image" Target="../media/image84.wmf"/><Relationship Id="rId3" Type="http://schemas.openxmlformats.org/officeDocument/2006/relationships/tags" Target="../tags/tag55.xml"/><Relationship Id="rId21" Type="http://schemas.openxmlformats.org/officeDocument/2006/relationships/image" Target="../media/image81.wmf"/><Relationship Id="rId7" Type="http://schemas.openxmlformats.org/officeDocument/2006/relationships/tags" Target="../tags/tag59.xml"/><Relationship Id="rId12" Type="http://schemas.openxmlformats.org/officeDocument/2006/relationships/image" Target="../media/image68.png"/><Relationship Id="rId17" Type="http://schemas.openxmlformats.org/officeDocument/2006/relationships/image" Target="../media/image80.wmf"/><Relationship Id="rId2" Type="http://schemas.openxmlformats.org/officeDocument/2006/relationships/tags" Target="../tags/tag54.xml"/><Relationship Id="rId16" Type="http://schemas.openxmlformats.org/officeDocument/2006/relationships/oleObject" Target="../embeddings/oleObject8.bin"/><Relationship Id="rId20" Type="http://schemas.openxmlformats.org/officeDocument/2006/relationships/oleObject" Target="../embeddings/oleObject9.bin"/><Relationship Id="rId1" Type="http://schemas.openxmlformats.org/officeDocument/2006/relationships/vmlDrawing" Target="../drawings/vmlDrawing3.vml"/><Relationship Id="rId6" Type="http://schemas.openxmlformats.org/officeDocument/2006/relationships/tags" Target="../tags/tag58.xml"/><Relationship Id="rId11" Type="http://schemas.openxmlformats.org/officeDocument/2006/relationships/image" Target="../media/image70.png"/><Relationship Id="rId5" Type="http://schemas.openxmlformats.org/officeDocument/2006/relationships/tags" Target="../tags/tag57.xml"/><Relationship Id="rId15" Type="http://schemas.openxmlformats.org/officeDocument/2006/relationships/image" Target="../media/image83.wmf"/><Relationship Id="rId10" Type="http://schemas.openxmlformats.org/officeDocument/2006/relationships/slideLayout" Target="../slideLayouts/slideLayout7.xml"/><Relationship Id="rId19" Type="http://schemas.openxmlformats.org/officeDocument/2006/relationships/image" Target="../media/image85.wmf"/><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64.xml"/><Relationship Id="rId7" Type="http://schemas.openxmlformats.org/officeDocument/2006/relationships/image" Target="../media/image70.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86.png"/><Relationship Id="rId5" Type="http://schemas.openxmlformats.org/officeDocument/2006/relationships/slideLayout" Target="../slideLayouts/slideLayout7.xml"/><Relationship Id="rId4" Type="http://schemas.openxmlformats.org/officeDocument/2006/relationships/tags" Target="../tags/tag65.xml"/><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67.xml"/><Relationship Id="rId7" Type="http://schemas.openxmlformats.org/officeDocument/2006/relationships/image" Target="../media/image70.png"/><Relationship Id="rId2" Type="http://schemas.openxmlformats.org/officeDocument/2006/relationships/tags" Target="../tags/tag66.xml"/><Relationship Id="rId1" Type="http://schemas.openxmlformats.org/officeDocument/2006/relationships/vmlDrawing" Target="../drawings/vmlDrawing4.vml"/><Relationship Id="rId6" Type="http://schemas.openxmlformats.org/officeDocument/2006/relationships/image" Target="../media/image88.wmf"/><Relationship Id="rId5" Type="http://schemas.openxmlformats.org/officeDocument/2006/relationships/oleObject" Target="../embeddings/oleObject10.bin"/><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slideLayout" Target="../slideLayouts/slideLayout7.xml"/><Relationship Id="rId18" Type="http://schemas.openxmlformats.org/officeDocument/2006/relationships/image" Target="../media/image90.wmf"/><Relationship Id="rId26" Type="http://schemas.openxmlformats.org/officeDocument/2006/relationships/oleObject" Target="../embeddings/oleObject17.bin"/><Relationship Id="rId3" Type="http://schemas.openxmlformats.org/officeDocument/2006/relationships/tags" Target="../tags/tag69.xml"/><Relationship Id="rId21" Type="http://schemas.openxmlformats.org/officeDocument/2006/relationships/oleObject" Target="../embeddings/oleObject14.bin"/><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oleObject" Target="../embeddings/oleObject11.bin"/><Relationship Id="rId25" Type="http://schemas.openxmlformats.org/officeDocument/2006/relationships/image" Target="../media/image91.wmf"/><Relationship Id="rId2" Type="http://schemas.openxmlformats.org/officeDocument/2006/relationships/tags" Target="../tags/tag68.xml"/><Relationship Id="rId16" Type="http://schemas.openxmlformats.org/officeDocument/2006/relationships/image" Target="../media/image95.png"/><Relationship Id="rId20" Type="http://schemas.openxmlformats.org/officeDocument/2006/relationships/oleObject" Target="../embeddings/oleObject13.bin"/><Relationship Id="rId29" Type="http://schemas.openxmlformats.org/officeDocument/2006/relationships/image" Target="../media/image93.wmf"/><Relationship Id="rId1" Type="http://schemas.openxmlformats.org/officeDocument/2006/relationships/vmlDrawing" Target="../drawings/vmlDrawing5.v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oleObject" Target="../embeddings/oleObject16.bin"/><Relationship Id="rId5" Type="http://schemas.openxmlformats.org/officeDocument/2006/relationships/tags" Target="../tags/tag71.xml"/><Relationship Id="rId15" Type="http://schemas.openxmlformats.org/officeDocument/2006/relationships/image" Target="../media/image70.png"/><Relationship Id="rId23" Type="http://schemas.openxmlformats.org/officeDocument/2006/relationships/oleObject" Target="../embeddings/oleObject15.bin"/><Relationship Id="rId28" Type="http://schemas.openxmlformats.org/officeDocument/2006/relationships/oleObject" Target="../embeddings/oleObject18.bin"/><Relationship Id="rId10" Type="http://schemas.openxmlformats.org/officeDocument/2006/relationships/tags" Target="../tags/tag76.xml"/><Relationship Id="rId19" Type="http://schemas.openxmlformats.org/officeDocument/2006/relationships/oleObject" Target="../embeddings/oleObject12.bin"/><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image" Target="../media/image94.png"/><Relationship Id="rId22" Type="http://schemas.openxmlformats.org/officeDocument/2006/relationships/image" Target="../media/image96.wmf"/><Relationship Id="rId27" Type="http://schemas.openxmlformats.org/officeDocument/2006/relationships/image" Target="../media/image92.wmf"/><Relationship Id="rId30" Type="http://schemas.openxmlformats.org/officeDocument/2006/relationships/image" Target="../media/image97.emf"/></Relationships>
</file>

<file path=ppt/slides/_rels/slide21.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94.png"/><Relationship Id="rId18" Type="http://schemas.openxmlformats.org/officeDocument/2006/relationships/oleObject" Target="../embeddings/oleObject20.bin"/><Relationship Id="rId26" Type="http://schemas.openxmlformats.org/officeDocument/2006/relationships/image" Target="../media/image104.wmf"/><Relationship Id="rId3" Type="http://schemas.openxmlformats.org/officeDocument/2006/relationships/tags" Target="../tags/tag80.xml"/><Relationship Id="rId21" Type="http://schemas.openxmlformats.org/officeDocument/2006/relationships/image" Target="../media/image99.wmf"/><Relationship Id="rId7" Type="http://schemas.openxmlformats.org/officeDocument/2006/relationships/tags" Target="../tags/tag84.xml"/><Relationship Id="rId12" Type="http://schemas.openxmlformats.org/officeDocument/2006/relationships/notesSlide" Target="../notesSlides/notesSlide2.xml"/><Relationship Id="rId17" Type="http://schemas.openxmlformats.org/officeDocument/2006/relationships/image" Target="../media/image88.wmf"/><Relationship Id="rId25" Type="http://schemas.openxmlformats.org/officeDocument/2006/relationships/image" Target="../media/image103.wmf"/><Relationship Id="rId2" Type="http://schemas.openxmlformats.org/officeDocument/2006/relationships/tags" Target="../tags/tag79.xml"/><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tags" Target="../tags/tag83.xml"/><Relationship Id="rId11" Type="http://schemas.openxmlformats.org/officeDocument/2006/relationships/slideLayout" Target="../slideLayouts/slideLayout7.xml"/><Relationship Id="rId24" Type="http://schemas.openxmlformats.org/officeDocument/2006/relationships/image" Target="../media/image102.wmf"/><Relationship Id="rId5" Type="http://schemas.openxmlformats.org/officeDocument/2006/relationships/tags" Target="../tags/tag82.xml"/><Relationship Id="rId15" Type="http://schemas.openxmlformats.org/officeDocument/2006/relationships/image" Target="../media/image95.png"/><Relationship Id="rId23" Type="http://schemas.openxmlformats.org/officeDocument/2006/relationships/image" Target="../media/image97.emf"/><Relationship Id="rId28" Type="http://schemas.openxmlformats.org/officeDocument/2006/relationships/image" Target="../media/image106.wmf"/><Relationship Id="rId10" Type="http://schemas.openxmlformats.org/officeDocument/2006/relationships/tags" Target="../tags/tag87.xml"/><Relationship Id="rId19" Type="http://schemas.openxmlformats.org/officeDocument/2006/relationships/image" Target="../media/image98.wmf"/><Relationship Id="rId31" Type="http://schemas.openxmlformats.org/officeDocument/2006/relationships/image" Target="../media/image100.wmf"/><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70.png"/><Relationship Id="rId22" Type="http://schemas.openxmlformats.org/officeDocument/2006/relationships/image" Target="../media/image101.png"/><Relationship Id="rId27" Type="http://schemas.openxmlformats.org/officeDocument/2006/relationships/image" Target="../media/image105.wmf"/><Relationship Id="rId30" Type="http://schemas.openxmlformats.org/officeDocument/2006/relationships/oleObject" Target="../embeddings/oleObject23.bin"/></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23.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notesSlide" Target="../notesSlides/notesSlide3.xml"/><Relationship Id="rId18" Type="http://schemas.openxmlformats.org/officeDocument/2006/relationships/image" Target="../media/image111.wmf"/><Relationship Id="rId3" Type="http://schemas.openxmlformats.org/officeDocument/2006/relationships/tags" Target="../tags/tag90.xml"/><Relationship Id="rId21" Type="http://schemas.openxmlformats.org/officeDocument/2006/relationships/oleObject" Target="../embeddings/oleObject25.bin"/><Relationship Id="rId7" Type="http://schemas.openxmlformats.org/officeDocument/2006/relationships/tags" Target="../tags/tag94.xml"/><Relationship Id="rId12" Type="http://schemas.openxmlformats.org/officeDocument/2006/relationships/slideLayout" Target="../slideLayouts/slideLayout7.xml"/><Relationship Id="rId17" Type="http://schemas.openxmlformats.org/officeDocument/2006/relationships/image" Target="../media/image110.emf"/><Relationship Id="rId25" Type="http://schemas.openxmlformats.org/officeDocument/2006/relationships/image" Target="../media/image86.png"/><Relationship Id="rId2" Type="http://schemas.openxmlformats.org/officeDocument/2006/relationships/tags" Target="../tags/tag89.xml"/><Relationship Id="rId16" Type="http://schemas.openxmlformats.org/officeDocument/2006/relationships/image" Target="../media/image109.png"/><Relationship Id="rId20" Type="http://schemas.openxmlformats.org/officeDocument/2006/relationships/image" Target="../media/image107.wmf"/><Relationship Id="rId1" Type="http://schemas.openxmlformats.org/officeDocument/2006/relationships/vmlDrawing" Target="../drawings/vmlDrawing7.vml"/><Relationship Id="rId6" Type="http://schemas.openxmlformats.org/officeDocument/2006/relationships/tags" Target="../tags/tag93.xml"/><Relationship Id="rId11" Type="http://schemas.openxmlformats.org/officeDocument/2006/relationships/tags" Target="../tags/tag98.xml"/><Relationship Id="rId24" Type="http://schemas.openxmlformats.org/officeDocument/2006/relationships/oleObject" Target="../embeddings/oleObject27.bin"/><Relationship Id="rId5" Type="http://schemas.openxmlformats.org/officeDocument/2006/relationships/tags" Target="../tags/tag92.xml"/><Relationship Id="rId15" Type="http://schemas.openxmlformats.org/officeDocument/2006/relationships/image" Target="../media/image95.png"/><Relationship Id="rId23" Type="http://schemas.openxmlformats.org/officeDocument/2006/relationships/oleObject" Target="../embeddings/oleObject26.bin"/><Relationship Id="rId10" Type="http://schemas.openxmlformats.org/officeDocument/2006/relationships/tags" Target="../tags/tag97.xml"/><Relationship Id="rId19" Type="http://schemas.openxmlformats.org/officeDocument/2006/relationships/oleObject" Target="../embeddings/oleObject24.bin"/><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image" Target="../media/image70.png"/><Relationship Id="rId22" Type="http://schemas.openxmlformats.org/officeDocument/2006/relationships/image" Target="../media/image108.wmf"/></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12.pn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109.png"/><Relationship Id="rId2" Type="http://schemas.openxmlformats.org/officeDocument/2006/relationships/tags" Target="../tags/tag100.xml"/><Relationship Id="rId16" Type="http://schemas.openxmlformats.org/officeDocument/2006/relationships/image" Target="../media/image94.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95.png"/><Relationship Id="rId5" Type="http://schemas.openxmlformats.org/officeDocument/2006/relationships/tags" Target="../tags/tag103.xml"/><Relationship Id="rId15" Type="http://schemas.openxmlformats.org/officeDocument/2006/relationships/image" Target="../media/image114.wmf"/><Relationship Id="rId10" Type="http://schemas.openxmlformats.org/officeDocument/2006/relationships/image" Target="../media/image70.png"/><Relationship Id="rId4" Type="http://schemas.openxmlformats.org/officeDocument/2006/relationships/tags" Target="../tags/tag102.xml"/><Relationship Id="rId9" Type="http://schemas.openxmlformats.org/officeDocument/2006/relationships/notesSlide" Target="../notesSlides/notesSlide4.xml"/><Relationship Id="rId1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87.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95.png"/><Relationship Id="rId17" Type="http://schemas.openxmlformats.org/officeDocument/2006/relationships/image" Target="../media/image118.emf"/><Relationship Id="rId2" Type="http://schemas.openxmlformats.org/officeDocument/2006/relationships/tags" Target="../tags/tag107.xml"/><Relationship Id="rId16" Type="http://schemas.openxmlformats.org/officeDocument/2006/relationships/image" Target="../media/image117.wmf"/><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86.png"/><Relationship Id="rId5" Type="http://schemas.openxmlformats.org/officeDocument/2006/relationships/tags" Target="../tags/tag110.xml"/><Relationship Id="rId15" Type="http://schemas.openxmlformats.org/officeDocument/2006/relationships/image" Target="../media/image116.wmf"/><Relationship Id="rId10" Type="http://schemas.openxmlformats.org/officeDocument/2006/relationships/notesSlide" Target="../notesSlides/notesSlide5.xml"/><Relationship Id="rId4" Type="http://schemas.openxmlformats.org/officeDocument/2006/relationships/tags" Target="../tags/tag109.xml"/><Relationship Id="rId9" Type="http://schemas.openxmlformats.org/officeDocument/2006/relationships/slideLayout" Target="../slideLayouts/slideLayout7.xml"/><Relationship Id="rId14" Type="http://schemas.openxmlformats.org/officeDocument/2006/relationships/image" Target="../media/image115.wmf"/></Relationships>
</file>

<file path=ppt/slides/_rels/slide26.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notesSlide" Target="../notesSlides/notesSlide6.xml"/><Relationship Id="rId18" Type="http://schemas.openxmlformats.org/officeDocument/2006/relationships/image" Target="../media/image120.emf"/><Relationship Id="rId3" Type="http://schemas.openxmlformats.org/officeDocument/2006/relationships/tags" Target="../tags/tag115.xml"/><Relationship Id="rId21" Type="http://schemas.openxmlformats.org/officeDocument/2006/relationships/image" Target="../media/image123.wmf"/><Relationship Id="rId7" Type="http://schemas.openxmlformats.org/officeDocument/2006/relationships/tags" Target="../tags/tag119.xml"/><Relationship Id="rId12" Type="http://schemas.openxmlformats.org/officeDocument/2006/relationships/slideLayout" Target="../slideLayouts/slideLayout7.xml"/><Relationship Id="rId17" Type="http://schemas.openxmlformats.org/officeDocument/2006/relationships/image" Target="../media/image87.png"/><Relationship Id="rId2" Type="http://schemas.openxmlformats.org/officeDocument/2006/relationships/tags" Target="../tags/tag114.xml"/><Relationship Id="rId16" Type="http://schemas.openxmlformats.org/officeDocument/2006/relationships/image" Target="../media/image95.png"/><Relationship Id="rId20" Type="http://schemas.openxmlformats.org/officeDocument/2006/relationships/image" Target="../media/image122.wmf"/><Relationship Id="rId1" Type="http://schemas.openxmlformats.org/officeDocument/2006/relationships/vmlDrawing" Target="../drawings/vmlDrawing8.v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image" Target="../media/image70.png"/><Relationship Id="rId23" Type="http://schemas.openxmlformats.org/officeDocument/2006/relationships/image" Target="../media/image119.wmf"/><Relationship Id="rId10" Type="http://schemas.openxmlformats.org/officeDocument/2006/relationships/tags" Target="../tags/tag122.xml"/><Relationship Id="rId19" Type="http://schemas.openxmlformats.org/officeDocument/2006/relationships/image" Target="../media/image121.wmf"/><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image" Target="../media/image86.png"/><Relationship Id="rId22" Type="http://schemas.openxmlformats.org/officeDocument/2006/relationships/oleObject" Target="../embeddings/oleObject28.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26.wmf"/><Relationship Id="rId3" Type="http://schemas.openxmlformats.org/officeDocument/2006/relationships/tags" Target="../tags/tag125.xml"/><Relationship Id="rId7" Type="http://schemas.openxmlformats.org/officeDocument/2006/relationships/slideLayout" Target="../slideLayouts/slideLayout7.xml"/><Relationship Id="rId12" Type="http://schemas.openxmlformats.org/officeDocument/2006/relationships/oleObject" Target="../embeddings/oleObject31.bin"/><Relationship Id="rId17" Type="http://schemas.openxmlformats.org/officeDocument/2006/relationships/image" Target="../media/image70.png"/><Relationship Id="rId2" Type="http://schemas.openxmlformats.org/officeDocument/2006/relationships/tags" Target="../tags/tag124.xml"/><Relationship Id="rId16" Type="http://schemas.openxmlformats.org/officeDocument/2006/relationships/image" Target="../media/image86.png"/><Relationship Id="rId1" Type="http://schemas.openxmlformats.org/officeDocument/2006/relationships/vmlDrawing" Target="../drawings/vmlDrawing9.vml"/><Relationship Id="rId6" Type="http://schemas.openxmlformats.org/officeDocument/2006/relationships/tags" Target="../tags/tag128.xml"/><Relationship Id="rId11" Type="http://schemas.openxmlformats.org/officeDocument/2006/relationships/image" Target="../media/image125.wmf"/><Relationship Id="rId5" Type="http://schemas.openxmlformats.org/officeDocument/2006/relationships/tags" Target="../tags/tag127.xml"/><Relationship Id="rId15" Type="http://schemas.openxmlformats.org/officeDocument/2006/relationships/image" Target="../media/image127.wmf"/><Relationship Id="rId10" Type="http://schemas.openxmlformats.org/officeDocument/2006/relationships/oleObject" Target="../embeddings/oleObject30.bin"/><Relationship Id="rId4" Type="http://schemas.openxmlformats.org/officeDocument/2006/relationships/tags" Target="../tags/tag126.xml"/><Relationship Id="rId9" Type="http://schemas.openxmlformats.org/officeDocument/2006/relationships/image" Target="../media/image124.wmf"/><Relationship Id="rId14" Type="http://schemas.openxmlformats.org/officeDocument/2006/relationships/oleObject" Target="../embeddings/oleObject32.bin"/></Relationships>
</file>

<file path=ppt/slides/_rels/slide28.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image" Target="../media/image68.pn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image" Target="../media/image70.png"/><Relationship Id="rId17" Type="http://schemas.openxmlformats.org/officeDocument/2006/relationships/image" Target="../media/image114.wmf"/><Relationship Id="rId2" Type="http://schemas.openxmlformats.org/officeDocument/2006/relationships/tags" Target="../tags/tag130.xml"/><Relationship Id="rId16" Type="http://schemas.openxmlformats.org/officeDocument/2006/relationships/image" Target="../media/image130.wmf"/><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86.png"/><Relationship Id="rId5" Type="http://schemas.openxmlformats.org/officeDocument/2006/relationships/tags" Target="../tags/tag133.xml"/><Relationship Id="rId15" Type="http://schemas.openxmlformats.org/officeDocument/2006/relationships/image" Target="../media/image129.png"/><Relationship Id="rId10" Type="http://schemas.openxmlformats.org/officeDocument/2006/relationships/notesSlide" Target="../notesSlides/notesSlide7.xml"/><Relationship Id="rId4" Type="http://schemas.openxmlformats.org/officeDocument/2006/relationships/tags" Target="../tags/tag132.xml"/><Relationship Id="rId9" Type="http://schemas.openxmlformats.org/officeDocument/2006/relationships/slideLayout" Target="../slideLayouts/slideLayout7.xml"/><Relationship Id="rId14" Type="http://schemas.openxmlformats.org/officeDocument/2006/relationships/image" Target="../media/image128.emf"/></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139.xml"/><Relationship Id="rId7" Type="http://schemas.openxmlformats.org/officeDocument/2006/relationships/slideLayout" Target="../slideLayouts/slideLayout7.xml"/><Relationship Id="rId12" Type="http://schemas.openxmlformats.org/officeDocument/2006/relationships/image" Target="../media/image131.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128.emf"/><Relationship Id="rId5" Type="http://schemas.openxmlformats.org/officeDocument/2006/relationships/tags" Target="../tags/tag141.xml"/><Relationship Id="rId10" Type="http://schemas.openxmlformats.org/officeDocument/2006/relationships/image" Target="../media/image68.png"/><Relationship Id="rId4" Type="http://schemas.openxmlformats.org/officeDocument/2006/relationships/tags" Target="../tags/tag140.xml"/><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24.xml"/><Relationship Id="rId7" Type="http://schemas.openxmlformats.org/officeDocument/2006/relationships/slide" Target="slide7.xml"/><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slide" Target="slide10.xml"/><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128.emf"/><Relationship Id="rId18" Type="http://schemas.openxmlformats.org/officeDocument/2006/relationships/image" Target="../media/image136.png"/><Relationship Id="rId3" Type="http://schemas.openxmlformats.org/officeDocument/2006/relationships/tags" Target="../tags/tag145.xml"/><Relationship Id="rId21" Type="http://schemas.openxmlformats.org/officeDocument/2006/relationships/image" Target="../media/image68.png"/><Relationship Id="rId7" Type="http://schemas.openxmlformats.org/officeDocument/2006/relationships/tags" Target="../tags/tag149.xml"/><Relationship Id="rId12" Type="http://schemas.openxmlformats.org/officeDocument/2006/relationships/notesSlide" Target="../notesSlides/notesSlide8.xml"/><Relationship Id="rId17" Type="http://schemas.openxmlformats.org/officeDocument/2006/relationships/image" Target="../media/image135.wmf"/><Relationship Id="rId25" Type="http://schemas.openxmlformats.org/officeDocument/2006/relationships/image" Target="../media/image141.wmf"/><Relationship Id="rId2" Type="http://schemas.openxmlformats.org/officeDocument/2006/relationships/tags" Target="../tags/tag144.xml"/><Relationship Id="rId16" Type="http://schemas.openxmlformats.org/officeDocument/2006/relationships/image" Target="../media/image134.wmf"/><Relationship Id="rId20" Type="http://schemas.openxmlformats.org/officeDocument/2006/relationships/image" Target="../media/image137.pn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slideLayout" Target="../slideLayouts/slideLayout7.xml"/><Relationship Id="rId24" Type="http://schemas.openxmlformats.org/officeDocument/2006/relationships/image" Target="../media/image140.wmf"/><Relationship Id="rId5" Type="http://schemas.openxmlformats.org/officeDocument/2006/relationships/tags" Target="../tags/tag147.xml"/><Relationship Id="rId15" Type="http://schemas.openxmlformats.org/officeDocument/2006/relationships/image" Target="../media/image133.wmf"/><Relationship Id="rId23" Type="http://schemas.openxmlformats.org/officeDocument/2006/relationships/image" Target="../media/image139.wmf"/><Relationship Id="rId10" Type="http://schemas.openxmlformats.org/officeDocument/2006/relationships/tags" Target="../tags/tag152.xml"/><Relationship Id="rId19" Type="http://schemas.openxmlformats.org/officeDocument/2006/relationships/image" Target="../media/image94.png"/><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media/image132.wmf"/><Relationship Id="rId22" Type="http://schemas.openxmlformats.org/officeDocument/2006/relationships/image" Target="../media/image138.wmf"/></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55.xml"/><Relationship Id="rId7" Type="http://schemas.openxmlformats.org/officeDocument/2006/relationships/image" Target="../media/image70.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86.png"/><Relationship Id="rId5" Type="http://schemas.openxmlformats.org/officeDocument/2006/relationships/slideLayout" Target="../slideLayouts/slideLayout7.xml"/><Relationship Id="rId4" Type="http://schemas.openxmlformats.org/officeDocument/2006/relationships/tags" Target="../tags/tag156.xml"/><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158.xml"/><Relationship Id="rId7" Type="http://schemas.openxmlformats.org/officeDocument/2006/relationships/slideLayout" Target="../slideLayouts/slideLayout7.xml"/><Relationship Id="rId12" Type="http://schemas.openxmlformats.org/officeDocument/2006/relationships/image" Target="../media/image142.wmf"/><Relationship Id="rId2" Type="http://schemas.openxmlformats.org/officeDocument/2006/relationships/tags" Target="../tags/tag157.xml"/><Relationship Id="rId1" Type="http://schemas.openxmlformats.org/officeDocument/2006/relationships/vmlDrawing" Target="../drawings/vmlDrawing10.vml"/><Relationship Id="rId6" Type="http://schemas.openxmlformats.org/officeDocument/2006/relationships/tags" Target="../tags/tag161.xml"/><Relationship Id="rId11" Type="http://schemas.openxmlformats.org/officeDocument/2006/relationships/oleObject" Target="../embeddings/oleObject33.bin"/><Relationship Id="rId5" Type="http://schemas.openxmlformats.org/officeDocument/2006/relationships/tags" Target="../tags/tag160.xml"/><Relationship Id="rId10" Type="http://schemas.openxmlformats.org/officeDocument/2006/relationships/image" Target="../media/image143.wmf"/><Relationship Id="rId4" Type="http://schemas.openxmlformats.org/officeDocument/2006/relationships/tags" Target="../tags/tag159.xml"/><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163.xml"/><Relationship Id="rId7" Type="http://schemas.openxmlformats.org/officeDocument/2006/relationships/image" Target="../media/image86.png"/><Relationship Id="rId12" Type="http://schemas.openxmlformats.org/officeDocument/2006/relationships/image" Target="../media/image145.wmf"/><Relationship Id="rId2" Type="http://schemas.openxmlformats.org/officeDocument/2006/relationships/tags" Target="../tags/tag162.xml"/><Relationship Id="rId1" Type="http://schemas.openxmlformats.org/officeDocument/2006/relationships/vmlDrawing" Target="../drawings/vmlDrawing11.vml"/><Relationship Id="rId6" Type="http://schemas.openxmlformats.org/officeDocument/2006/relationships/notesSlide" Target="../notesSlides/notesSlide9.xml"/><Relationship Id="rId11" Type="http://schemas.openxmlformats.org/officeDocument/2006/relationships/oleObject" Target="../embeddings/oleObject35.bin"/><Relationship Id="rId5" Type="http://schemas.openxmlformats.org/officeDocument/2006/relationships/slideLayout" Target="../slideLayouts/slideLayout7.xml"/><Relationship Id="rId10" Type="http://schemas.openxmlformats.org/officeDocument/2006/relationships/image" Target="../media/image144.wmf"/><Relationship Id="rId4" Type="http://schemas.openxmlformats.org/officeDocument/2006/relationships/tags" Target="../tags/tag164.xml"/><Relationship Id="rId9" Type="http://schemas.openxmlformats.org/officeDocument/2006/relationships/oleObject" Target="../embeddings/oleObject3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5.xml"/><Relationship Id="rId5" Type="http://schemas.openxmlformats.org/officeDocument/2006/relationships/image" Target="../media/image146.wmf"/><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149.wmf"/><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148.wmf"/><Relationship Id="rId2" Type="http://schemas.openxmlformats.org/officeDocument/2006/relationships/tags" Target="../tags/tag166.xml"/><Relationship Id="rId16" Type="http://schemas.openxmlformats.org/officeDocument/2006/relationships/image" Target="../media/image147.wmf"/><Relationship Id="rId1" Type="http://schemas.openxmlformats.org/officeDocument/2006/relationships/vmlDrawing" Target="../drawings/vmlDrawing12.vml"/><Relationship Id="rId6" Type="http://schemas.openxmlformats.org/officeDocument/2006/relationships/tags" Target="../tags/tag170.xml"/><Relationship Id="rId11" Type="http://schemas.openxmlformats.org/officeDocument/2006/relationships/image" Target="../media/image70.png"/><Relationship Id="rId5" Type="http://schemas.openxmlformats.org/officeDocument/2006/relationships/tags" Target="../tags/tag169.xml"/><Relationship Id="rId15" Type="http://schemas.openxmlformats.org/officeDocument/2006/relationships/oleObject" Target="../embeddings/oleObject36.bin"/><Relationship Id="rId10" Type="http://schemas.openxmlformats.org/officeDocument/2006/relationships/image" Target="../media/image86.png"/><Relationship Id="rId4" Type="http://schemas.openxmlformats.org/officeDocument/2006/relationships/tags" Target="../tags/tag168.xml"/><Relationship Id="rId9" Type="http://schemas.openxmlformats.org/officeDocument/2006/relationships/slideLayout" Target="../slideLayouts/slideLayout7.xml"/><Relationship Id="rId14" Type="http://schemas.openxmlformats.org/officeDocument/2006/relationships/image" Target="../media/image150.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3.xml"/><Relationship Id="rId5" Type="http://schemas.openxmlformats.org/officeDocument/2006/relationships/image" Target="../media/image89.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176.xml"/><Relationship Id="rId7" Type="http://schemas.openxmlformats.org/officeDocument/2006/relationships/image" Target="../media/image70.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86.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53.emf"/></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6.wmf"/><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image" Target="../media/image155.png"/><Relationship Id="rId2" Type="http://schemas.openxmlformats.org/officeDocument/2006/relationships/tags" Target="../tags/tag177.xml"/><Relationship Id="rId16" Type="http://schemas.openxmlformats.org/officeDocument/2006/relationships/image" Target="../media/image154.wmf"/><Relationship Id="rId1" Type="http://schemas.openxmlformats.org/officeDocument/2006/relationships/vmlDrawing" Target="../drawings/vmlDrawing13.vml"/><Relationship Id="rId6" Type="http://schemas.openxmlformats.org/officeDocument/2006/relationships/tags" Target="../tags/tag181.xml"/><Relationship Id="rId11" Type="http://schemas.openxmlformats.org/officeDocument/2006/relationships/image" Target="../media/image70.png"/><Relationship Id="rId5" Type="http://schemas.openxmlformats.org/officeDocument/2006/relationships/tags" Target="../tags/tag180.xml"/><Relationship Id="rId15" Type="http://schemas.openxmlformats.org/officeDocument/2006/relationships/oleObject" Target="../embeddings/oleObject37.bin"/><Relationship Id="rId10" Type="http://schemas.openxmlformats.org/officeDocument/2006/relationships/image" Target="../media/image86.png"/><Relationship Id="rId4" Type="http://schemas.openxmlformats.org/officeDocument/2006/relationships/tags" Target="../tags/tag179.xml"/><Relationship Id="rId9" Type="http://schemas.openxmlformats.org/officeDocument/2006/relationships/notesSlide" Target="../notesSlides/notesSlide13.xml"/><Relationship Id="rId14" Type="http://schemas.openxmlformats.org/officeDocument/2006/relationships/image" Target="../media/image157.wmf"/></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18" Type="http://schemas.openxmlformats.org/officeDocument/2006/relationships/slide" Target="slide9.xml"/><Relationship Id="rId3" Type="http://schemas.microsoft.com/office/2007/relationships/media" Target="../media/media3.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7.GIF"/><Relationship Id="rId2" Type="http://schemas.microsoft.com/office/2007/relationships/media" Target="../media/media2.wav"/><Relationship Id="rId16" Type="http://schemas.openxmlformats.org/officeDocument/2006/relationships/image" Target="../media/image16.GIF"/><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slideLayout" Target="../slideLayouts/slideLayout24.xml"/><Relationship Id="rId15" Type="http://schemas.openxmlformats.org/officeDocument/2006/relationships/slide" Target="slide5.xml"/><Relationship Id="rId10" Type="http://schemas.openxmlformats.org/officeDocument/2006/relationships/slide" Target="slide8.xml"/><Relationship Id="rId19" Type="http://schemas.openxmlformats.org/officeDocument/2006/relationships/image" Target="../media/image17.png"/><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slideLayout" Target="../slideLayouts/slideLayout25.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23.wmf"/><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401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34" name="矩形 33"/>
          <p:cNvSpPr/>
          <p:nvPr/>
        </p:nvSpPr>
        <p:spPr>
          <a:xfrm>
            <a:off x="-1230408" y="3373070"/>
            <a:ext cx="988361"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213" y="4041846"/>
            <a:ext cx="8936562" cy="3745544"/>
          </a:xfrm>
          <a:prstGeom prst="rect">
            <a:avLst/>
          </a:prstGeom>
        </p:spPr>
      </p:pic>
      <p:sp>
        <p:nvSpPr>
          <p:cNvPr id="32" name="文本框 31"/>
          <p:cNvSpPr txBox="1"/>
          <p:nvPr/>
        </p:nvSpPr>
        <p:spPr>
          <a:xfrm>
            <a:off x="2858042" y="3028797"/>
            <a:ext cx="2373630" cy="2745740"/>
          </a:xfrm>
          <a:prstGeom prst="rect">
            <a:avLst/>
          </a:prstGeom>
          <a:noFill/>
        </p:spPr>
        <p:txBody>
          <a:bodyPr wrap="none" rtlCol="0">
            <a:spAutoFit/>
          </a:bodyPr>
          <a:lstStyle/>
          <a:p>
            <a:r>
              <a:rPr lang="en-US" altLang="zh-CN"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rPr>
              <a:t>01</a:t>
            </a:r>
            <a:endParaRPr lang="zh-CN" altLang="en-US"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33" name="文本框 32"/>
          <p:cNvSpPr txBox="1"/>
          <p:nvPr/>
        </p:nvSpPr>
        <p:spPr>
          <a:xfrm>
            <a:off x="8885279" y="5002416"/>
            <a:ext cx="7579360" cy="1591310"/>
          </a:xfrm>
          <a:prstGeom prst="rect">
            <a:avLst/>
          </a:prstGeom>
          <a:noFill/>
        </p:spPr>
        <p:txBody>
          <a:bodyPr wrap="none" rtlCol="0">
            <a:spAutoFit/>
          </a:bodyPr>
          <a:lstStyle/>
          <a:p>
            <a:r>
              <a:rPr lang="en-US" altLang="zh-CN"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2923509" y="4071257"/>
            <a:ext cx="13078496" cy="25908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4183605" y="4835742"/>
            <a:ext cx="9899015" cy="1060450"/>
          </a:xfrm>
          <a:prstGeom prst="rect">
            <a:avLst/>
          </a:prstGeom>
          <a:noFill/>
        </p:spPr>
        <p:txBody>
          <a:bodyPr wrap="none" lIns="137160" tIns="68580" rIns="137160" bIns="68580">
            <a:spAutoFit/>
          </a:bodyPr>
          <a:lstStyle/>
          <a:p>
            <a:pPr algn="ctr"/>
            <a:r>
              <a:rPr 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PHẦN TIẾP THEO CỦA BÀI HỌC</a:t>
            </a:r>
            <a:endParaRPr lang="en-US" sz="6000" b="1">
              <a:ln w="12700">
                <a:solidFill>
                  <a:schemeClr val="accent3">
                    <a:lumMod val="50000"/>
                  </a:schemeClr>
                </a:solidFill>
                <a:prstDash val="solid"/>
              </a:ln>
              <a:solidFill>
                <a:srgbClr val="00B0F0"/>
              </a:solidFill>
              <a:effectLst>
                <a:innerShdw blurRad="177800">
                  <a:schemeClr val="accent3">
                    <a:lumMod val="50000"/>
                  </a:schemeClr>
                </a:inn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 calcmode="lin" valueType="num">
                                      <p:cBhvr>
                                        <p:cTn id="14"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86753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panose="020B0604020202020204"/>
                <a:ea typeface="Arial" panose="020B0604020202020204"/>
                <a:cs typeface="Arial" panose="020B0604020202020204"/>
                <a:sym typeface="Arial" panose="020B0604020202020204"/>
              </a:rPr>
              <a:t>CHƯƠNG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5</a:t>
            </a:r>
            <a:r>
              <a:rPr lang="vi-VN" sz="7700" b="1" dirty="0">
                <a:solidFill>
                  <a:schemeClr val="lt1"/>
                </a:solidFill>
                <a:latin typeface="Arial" panose="020B0604020202020204"/>
                <a:ea typeface="Arial" panose="020B0604020202020204"/>
                <a:cs typeface="Arial" panose="020B0604020202020204"/>
                <a:sym typeface="Arial" panose="020B0604020202020204"/>
              </a:rPr>
              <a:t>: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ĐƯỜNG TRÒN</a:t>
            </a:r>
          </a:p>
        </p:txBody>
      </p:sp>
      <p:sp>
        <p:nvSpPr>
          <p:cNvPr id="21" name="Google Shape;133;p3"/>
          <p:cNvSpPr/>
          <p:nvPr/>
        </p:nvSpPr>
        <p:spPr>
          <a:xfrm>
            <a:off x="3810143" y="4076851"/>
            <a:ext cx="11523694" cy="170561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000" b="1" dirty="0">
                <a:solidFill>
                  <a:srgbClr val="FFFF00"/>
                </a:solidFill>
                <a:latin typeface="Arial" panose="020B0604020202020204"/>
                <a:ea typeface="Arial" panose="020B0604020202020204"/>
                <a:cs typeface="Arial" panose="020B0604020202020204"/>
                <a:sym typeface="Arial" panose="020B0604020202020204"/>
              </a:rPr>
              <a:t>BÀI TẬP CUỐI CHƯƠNG 5</a:t>
            </a:r>
            <a:endParaRPr sz="70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1950720" y="3676015"/>
            <a:ext cx="16103600" cy="1129665"/>
          </a:xfrm>
          <a:prstGeom prst="rect">
            <a:avLst/>
          </a:prstGeom>
        </p:spPr>
        <p:txBody>
          <a:bodyPr wrap="square">
            <a:spAutoFit/>
          </a:bodyPr>
          <a:lstStyle/>
          <a:p>
            <a:pPr algn="just">
              <a:lnSpc>
                <a:spcPct val="150000"/>
              </a:lnSpc>
              <a:tabLst>
                <a:tab pos="360045" algn="l"/>
                <a:tab pos="720090" algn="l"/>
              </a:tabLst>
            </a:pPr>
            <a:r>
              <a:rPr lang="en-US" sz="4500" b="1" dirty="0">
                <a:effectLst/>
                <a:latin typeface="Arial" panose="020B0604020202020204" pitchFamily="34" charset="0"/>
                <a:ea typeface="Calibri" panose="020F0502020204030204" charset="0"/>
                <a:cs typeface="Arial" panose="020B0604020202020204" pitchFamily="34" charset="0"/>
              </a:rPr>
              <a:t>ÔN TẬP LẠI NỘI DUNG KIẾN THỨC BẰNG SƠ ĐỒ TƯ DUY</a:t>
            </a:r>
          </a:p>
        </p:txBody>
      </p:sp>
      <p:sp>
        <p:nvSpPr>
          <p:cNvPr id="15" name="Rectangle 14"/>
          <p:cNvSpPr/>
          <p:nvPr/>
        </p:nvSpPr>
        <p:spPr>
          <a:xfrm>
            <a:off x="1981069" y="5526425"/>
            <a:ext cx="34213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LUYỆN TẬP</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533414" y="3619609"/>
            <a:ext cx="1236936" cy="1155973"/>
            <a:chOff x="-1237765" y="3093334"/>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237765" y="3093334"/>
              <a:ext cx="1236936" cy="1155973"/>
            </a:xfrm>
            <a:prstGeom prst="rect">
              <a:avLst/>
            </a:prstGeom>
          </p:spPr>
        </p:pic>
        <p:sp>
          <p:nvSpPr>
            <p:cNvPr id="26" name="TextBox 15"/>
            <p:cNvSpPr txBox="1"/>
            <p:nvPr/>
          </p:nvSpPr>
          <p:spPr>
            <a:xfrm>
              <a:off x="-1137817" y="3386455"/>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533681" y="531111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4"/>
          <p:cNvSpPr/>
          <p:nvPr/>
        </p:nvSpPr>
        <p:spPr>
          <a:xfrm>
            <a:off x="1951224" y="7429520"/>
            <a:ext cx="32308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VẬN DỤNG</a:t>
            </a:r>
          </a:p>
        </p:txBody>
      </p:sp>
      <p:grpSp>
        <p:nvGrpSpPr>
          <p:cNvPr id="3" name="Group 2"/>
          <p:cNvGrpSpPr/>
          <p:nvPr/>
        </p:nvGrpSpPr>
        <p:grpSpPr>
          <a:xfrm>
            <a:off x="503836" y="7214207"/>
            <a:ext cx="1236936" cy="1155973"/>
            <a:chOff x="2315060" y="3149849"/>
            <a:chExt cx="1236936" cy="1155973"/>
          </a:xfrm>
        </p:grpSpPr>
        <p:pic>
          <p:nvPicPr>
            <p:cNvPr id="4"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p:cNvSpPr txBox="1"/>
            <p:nvPr/>
          </p:nvSpPr>
          <p:spPr>
            <a:xfrm>
              <a:off x="2411833" y="3543300"/>
              <a:ext cx="1043391" cy="56007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8" name="Picture 21537" descr="Cover"/>
          <p:cNvPicPr>
            <a:picLocks noChangeAspect="1"/>
          </p:cNvPicPr>
          <p:nvPr/>
        </p:nvPicPr>
        <p:blipFill>
          <a:blip r:embed="rId4"/>
          <a:stretch>
            <a:fillRect/>
          </a:stretch>
        </p:blipFill>
        <p:spPr>
          <a:xfrm>
            <a:off x="5369878" y="4093210"/>
            <a:ext cx="1097757" cy="509588"/>
          </a:xfrm>
          <a:prstGeom prst="rect">
            <a:avLst/>
          </a:prstGeom>
          <a:noFill/>
          <a:ln w="9525">
            <a:noFill/>
          </a:ln>
        </p:spPr>
      </p:pic>
      <p:pic>
        <p:nvPicPr>
          <p:cNvPr id="21537" name="Picture 21536" descr="Cover"/>
          <p:cNvPicPr>
            <a:picLocks noChangeAspect="1"/>
          </p:cNvPicPr>
          <p:nvPr/>
        </p:nvPicPr>
        <p:blipFill>
          <a:blip r:embed="rId5"/>
          <a:stretch>
            <a:fillRect/>
          </a:stretch>
        </p:blipFill>
        <p:spPr>
          <a:xfrm>
            <a:off x="5436553" y="3802698"/>
            <a:ext cx="1047750" cy="464345"/>
          </a:xfrm>
          <a:prstGeom prst="rect">
            <a:avLst/>
          </a:prstGeom>
          <a:noFill/>
          <a:ln w="9525">
            <a:noFill/>
          </a:ln>
        </p:spPr>
      </p:pic>
      <p:pic>
        <p:nvPicPr>
          <p:cNvPr id="21536" name="Picture 21535" descr="Cover"/>
          <p:cNvPicPr>
            <a:picLocks noChangeAspect="1"/>
          </p:cNvPicPr>
          <p:nvPr/>
        </p:nvPicPr>
        <p:blipFill>
          <a:blip r:embed="rId6"/>
          <a:stretch>
            <a:fillRect/>
          </a:stretch>
        </p:blipFill>
        <p:spPr>
          <a:xfrm>
            <a:off x="6327140" y="3576480"/>
            <a:ext cx="850107" cy="690563"/>
          </a:xfrm>
          <a:prstGeom prst="rect">
            <a:avLst/>
          </a:prstGeom>
          <a:noFill/>
          <a:ln w="9525">
            <a:noFill/>
          </a:ln>
        </p:spPr>
      </p:pic>
      <p:pic>
        <p:nvPicPr>
          <p:cNvPr id="21535" name="Picture 21534" descr="Cover"/>
          <p:cNvPicPr>
            <a:picLocks noChangeAspect="1"/>
          </p:cNvPicPr>
          <p:nvPr/>
        </p:nvPicPr>
        <p:blipFill>
          <a:blip r:embed="rId7"/>
          <a:stretch>
            <a:fillRect/>
          </a:stretch>
        </p:blipFill>
        <p:spPr>
          <a:xfrm>
            <a:off x="6291422" y="3452655"/>
            <a:ext cx="883443" cy="328613"/>
          </a:xfrm>
          <a:prstGeom prst="rect">
            <a:avLst/>
          </a:prstGeom>
          <a:noFill/>
          <a:ln w="9525">
            <a:noFill/>
          </a:ln>
        </p:spPr>
      </p:pic>
      <p:pic>
        <p:nvPicPr>
          <p:cNvPr id="21534" name="Picture 21533" descr="Cover"/>
          <p:cNvPicPr>
            <a:picLocks noChangeAspect="1"/>
          </p:cNvPicPr>
          <p:nvPr/>
        </p:nvPicPr>
        <p:blipFill>
          <a:blip r:embed="rId8"/>
          <a:stretch>
            <a:fillRect/>
          </a:stretch>
        </p:blipFill>
        <p:spPr>
          <a:xfrm>
            <a:off x="4195922" y="2864485"/>
            <a:ext cx="2021681" cy="504825"/>
          </a:xfrm>
          <a:prstGeom prst="rect">
            <a:avLst/>
          </a:prstGeom>
          <a:noFill/>
          <a:ln w="9525">
            <a:noFill/>
          </a:ln>
        </p:spPr>
      </p:pic>
      <p:pic>
        <p:nvPicPr>
          <p:cNvPr id="21533" name="Picture 21532" descr="Cover"/>
          <p:cNvPicPr>
            <a:picLocks noChangeAspect="1"/>
          </p:cNvPicPr>
          <p:nvPr/>
        </p:nvPicPr>
        <p:blipFill>
          <a:blip r:embed="rId9"/>
          <a:stretch>
            <a:fillRect/>
          </a:stretch>
        </p:blipFill>
        <p:spPr>
          <a:xfrm>
            <a:off x="6065203" y="3045460"/>
            <a:ext cx="1143000" cy="658178"/>
          </a:xfrm>
          <a:prstGeom prst="rect">
            <a:avLst/>
          </a:prstGeom>
          <a:noFill/>
          <a:ln w="9525">
            <a:noFill/>
          </a:ln>
        </p:spPr>
      </p:pic>
      <p:pic>
        <p:nvPicPr>
          <p:cNvPr id="21532" name="Picture 21531" descr="Cover"/>
          <p:cNvPicPr>
            <a:picLocks noChangeAspect="1"/>
          </p:cNvPicPr>
          <p:nvPr/>
        </p:nvPicPr>
        <p:blipFill>
          <a:blip r:embed="rId10"/>
          <a:stretch>
            <a:fillRect/>
          </a:stretch>
        </p:blipFill>
        <p:spPr>
          <a:xfrm>
            <a:off x="6948647" y="3440748"/>
            <a:ext cx="2293143" cy="2893220"/>
          </a:xfrm>
          <a:prstGeom prst="rect">
            <a:avLst/>
          </a:prstGeom>
          <a:noFill/>
          <a:ln w="9525">
            <a:noFill/>
          </a:ln>
        </p:spPr>
      </p:pic>
      <p:pic>
        <p:nvPicPr>
          <p:cNvPr id="21531" name="Picture 21530" descr="Cover"/>
          <p:cNvPicPr>
            <a:picLocks noChangeAspect="1"/>
          </p:cNvPicPr>
          <p:nvPr/>
        </p:nvPicPr>
        <p:blipFill>
          <a:blip r:embed="rId11"/>
          <a:stretch>
            <a:fillRect/>
          </a:stretch>
        </p:blipFill>
        <p:spPr>
          <a:xfrm>
            <a:off x="4605497" y="7024530"/>
            <a:ext cx="1081088" cy="838200"/>
          </a:xfrm>
          <a:prstGeom prst="rect">
            <a:avLst/>
          </a:prstGeom>
          <a:noFill/>
          <a:ln w="9525">
            <a:noFill/>
          </a:ln>
        </p:spPr>
      </p:pic>
      <p:pic>
        <p:nvPicPr>
          <p:cNvPr id="21530" name="Picture 21529" descr="Cover"/>
          <p:cNvPicPr>
            <a:picLocks noChangeAspect="1"/>
          </p:cNvPicPr>
          <p:nvPr/>
        </p:nvPicPr>
        <p:blipFill>
          <a:blip r:embed="rId12"/>
          <a:stretch>
            <a:fillRect/>
          </a:stretch>
        </p:blipFill>
        <p:spPr>
          <a:xfrm>
            <a:off x="3250565" y="7019767"/>
            <a:ext cx="1178720" cy="345281"/>
          </a:xfrm>
          <a:prstGeom prst="rect">
            <a:avLst/>
          </a:prstGeom>
          <a:noFill/>
          <a:ln w="9525">
            <a:noFill/>
          </a:ln>
        </p:spPr>
      </p:pic>
      <p:pic>
        <p:nvPicPr>
          <p:cNvPr id="21529" name="Picture 21528" descr="Cover"/>
          <p:cNvPicPr>
            <a:picLocks noChangeAspect="1"/>
          </p:cNvPicPr>
          <p:nvPr/>
        </p:nvPicPr>
        <p:blipFill>
          <a:blip r:embed="rId13"/>
          <a:stretch>
            <a:fillRect/>
          </a:stretch>
        </p:blipFill>
        <p:spPr>
          <a:xfrm>
            <a:off x="3267235" y="6657817"/>
            <a:ext cx="1183481" cy="554831"/>
          </a:xfrm>
          <a:prstGeom prst="rect">
            <a:avLst/>
          </a:prstGeom>
          <a:noFill/>
          <a:ln w="9525">
            <a:noFill/>
          </a:ln>
        </p:spPr>
      </p:pic>
      <p:pic>
        <p:nvPicPr>
          <p:cNvPr id="21528" name="Picture 21527" descr="Cover"/>
          <p:cNvPicPr>
            <a:picLocks noChangeAspect="1"/>
          </p:cNvPicPr>
          <p:nvPr/>
        </p:nvPicPr>
        <p:blipFill>
          <a:blip r:embed="rId14"/>
          <a:stretch>
            <a:fillRect/>
          </a:stretch>
        </p:blipFill>
        <p:spPr>
          <a:xfrm>
            <a:off x="4281647" y="6879273"/>
            <a:ext cx="1404938" cy="333375"/>
          </a:xfrm>
          <a:prstGeom prst="rect">
            <a:avLst/>
          </a:prstGeom>
          <a:noFill/>
          <a:ln w="9525">
            <a:noFill/>
          </a:ln>
        </p:spPr>
      </p:pic>
      <p:pic>
        <p:nvPicPr>
          <p:cNvPr id="21527" name="Picture 21526" descr="Cover"/>
          <p:cNvPicPr>
            <a:picLocks noChangeAspect="1"/>
          </p:cNvPicPr>
          <p:nvPr/>
        </p:nvPicPr>
        <p:blipFill>
          <a:blip r:embed="rId15"/>
          <a:stretch>
            <a:fillRect/>
          </a:stretch>
        </p:blipFill>
        <p:spPr>
          <a:xfrm>
            <a:off x="3098165" y="5660073"/>
            <a:ext cx="1223963" cy="492920"/>
          </a:xfrm>
          <a:prstGeom prst="rect">
            <a:avLst/>
          </a:prstGeom>
          <a:noFill/>
          <a:ln w="9525">
            <a:noFill/>
          </a:ln>
        </p:spPr>
      </p:pic>
      <p:pic>
        <p:nvPicPr>
          <p:cNvPr id="21526" name="Picture 21525" descr="Cover"/>
          <p:cNvPicPr>
            <a:picLocks noChangeAspect="1"/>
          </p:cNvPicPr>
          <p:nvPr/>
        </p:nvPicPr>
        <p:blipFill>
          <a:blip r:embed="rId16"/>
          <a:stretch>
            <a:fillRect/>
          </a:stretch>
        </p:blipFill>
        <p:spPr>
          <a:xfrm>
            <a:off x="3217228" y="5314792"/>
            <a:ext cx="1121570" cy="526256"/>
          </a:xfrm>
          <a:prstGeom prst="rect">
            <a:avLst/>
          </a:prstGeom>
          <a:noFill/>
          <a:ln w="9525">
            <a:noFill/>
          </a:ln>
        </p:spPr>
      </p:pic>
      <p:pic>
        <p:nvPicPr>
          <p:cNvPr id="21525" name="Picture 21524" descr="Cover"/>
          <p:cNvPicPr>
            <a:picLocks noChangeAspect="1"/>
          </p:cNvPicPr>
          <p:nvPr/>
        </p:nvPicPr>
        <p:blipFill>
          <a:blip r:embed="rId17"/>
          <a:stretch>
            <a:fillRect/>
          </a:stretch>
        </p:blipFill>
        <p:spPr>
          <a:xfrm>
            <a:off x="4174490" y="5520055"/>
            <a:ext cx="1557338" cy="1669733"/>
          </a:xfrm>
          <a:prstGeom prst="rect">
            <a:avLst/>
          </a:prstGeom>
          <a:noFill/>
          <a:ln w="9525">
            <a:noFill/>
          </a:ln>
        </p:spPr>
      </p:pic>
      <p:pic>
        <p:nvPicPr>
          <p:cNvPr id="21524" name="Picture 21523" descr="Cover"/>
          <p:cNvPicPr>
            <a:picLocks noChangeAspect="1"/>
          </p:cNvPicPr>
          <p:nvPr/>
        </p:nvPicPr>
        <p:blipFill>
          <a:blip r:embed="rId18"/>
          <a:stretch>
            <a:fillRect/>
          </a:stretch>
        </p:blipFill>
        <p:spPr>
          <a:xfrm>
            <a:off x="5460365" y="5972017"/>
            <a:ext cx="3767138" cy="1290638"/>
          </a:xfrm>
          <a:prstGeom prst="rect">
            <a:avLst/>
          </a:prstGeom>
          <a:noFill/>
          <a:ln w="9525">
            <a:noFill/>
          </a:ln>
        </p:spPr>
      </p:pic>
      <p:pic>
        <p:nvPicPr>
          <p:cNvPr id="21523" name="Picture 21522" descr="Cover"/>
          <p:cNvPicPr>
            <a:picLocks noChangeAspect="1"/>
          </p:cNvPicPr>
          <p:nvPr/>
        </p:nvPicPr>
        <p:blipFill>
          <a:blip r:embed="rId19"/>
          <a:stretch>
            <a:fillRect/>
          </a:stretch>
        </p:blipFill>
        <p:spPr>
          <a:xfrm>
            <a:off x="6315235" y="8510430"/>
            <a:ext cx="2162175" cy="595313"/>
          </a:xfrm>
          <a:prstGeom prst="rect">
            <a:avLst/>
          </a:prstGeom>
          <a:noFill/>
          <a:ln w="9525">
            <a:noFill/>
          </a:ln>
        </p:spPr>
      </p:pic>
      <p:pic>
        <p:nvPicPr>
          <p:cNvPr id="21522" name="Picture 21521" descr="Cover"/>
          <p:cNvPicPr>
            <a:picLocks noChangeAspect="1"/>
          </p:cNvPicPr>
          <p:nvPr/>
        </p:nvPicPr>
        <p:blipFill>
          <a:blip r:embed="rId20"/>
          <a:stretch>
            <a:fillRect/>
          </a:stretch>
        </p:blipFill>
        <p:spPr>
          <a:xfrm>
            <a:off x="5691347" y="7874635"/>
            <a:ext cx="2802731" cy="821532"/>
          </a:xfrm>
          <a:prstGeom prst="rect">
            <a:avLst/>
          </a:prstGeom>
          <a:noFill/>
          <a:ln w="9525">
            <a:noFill/>
          </a:ln>
        </p:spPr>
      </p:pic>
      <p:pic>
        <p:nvPicPr>
          <p:cNvPr id="21521" name="Picture 21520" descr="Cover"/>
          <p:cNvPicPr>
            <a:picLocks noChangeAspect="1"/>
          </p:cNvPicPr>
          <p:nvPr/>
        </p:nvPicPr>
        <p:blipFill>
          <a:blip r:embed="rId21"/>
          <a:stretch>
            <a:fillRect/>
          </a:stretch>
        </p:blipFill>
        <p:spPr>
          <a:xfrm>
            <a:off x="8348822" y="8372317"/>
            <a:ext cx="1581150" cy="566738"/>
          </a:xfrm>
          <a:prstGeom prst="rect">
            <a:avLst/>
          </a:prstGeom>
          <a:noFill/>
          <a:ln w="9525">
            <a:noFill/>
          </a:ln>
        </p:spPr>
      </p:pic>
      <p:pic>
        <p:nvPicPr>
          <p:cNvPr id="21520" name="Picture 21519" descr="Cover"/>
          <p:cNvPicPr>
            <a:picLocks noChangeAspect="1"/>
          </p:cNvPicPr>
          <p:nvPr/>
        </p:nvPicPr>
        <p:blipFill>
          <a:blip r:embed="rId22"/>
          <a:stretch>
            <a:fillRect/>
          </a:stretch>
        </p:blipFill>
        <p:spPr>
          <a:xfrm>
            <a:off x="9701372" y="7188835"/>
            <a:ext cx="2605088" cy="1659732"/>
          </a:xfrm>
          <a:prstGeom prst="rect">
            <a:avLst/>
          </a:prstGeom>
          <a:noFill/>
          <a:ln w="9525">
            <a:noFill/>
          </a:ln>
        </p:spPr>
      </p:pic>
      <p:pic>
        <p:nvPicPr>
          <p:cNvPr id="21519" name="Picture 21518" descr="Cover"/>
          <p:cNvPicPr>
            <a:picLocks noChangeAspect="1"/>
          </p:cNvPicPr>
          <p:nvPr/>
        </p:nvPicPr>
        <p:blipFill>
          <a:blip r:embed="rId23"/>
          <a:stretch>
            <a:fillRect/>
          </a:stretch>
        </p:blipFill>
        <p:spPr>
          <a:xfrm>
            <a:off x="12163585" y="7126923"/>
            <a:ext cx="3036093" cy="497682"/>
          </a:xfrm>
          <a:prstGeom prst="rect">
            <a:avLst/>
          </a:prstGeom>
          <a:noFill/>
          <a:ln w="9525">
            <a:noFill/>
          </a:ln>
        </p:spPr>
      </p:pic>
      <p:pic>
        <p:nvPicPr>
          <p:cNvPr id="21518" name="Picture 21517" descr="Cover"/>
          <p:cNvPicPr>
            <a:picLocks noChangeAspect="1"/>
          </p:cNvPicPr>
          <p:nvPr/>
        </p:nvPicPr>
        <p:blipFill>
          <a:blip r:embed="rId24"/>
          <a:stretch>
            <a:fillRect/>
          </a:stretch>
        </p:blipFill>
        <p:spPr>
          <a:xfrm>
            <a:off x="14349572" y="6436360"/>
            <a:ext cx="1052513" cy="554832"/>
          </a:xfrm>
          <a:prstGeom prst="rect">
            <a:avLst/>
          </a:prstGeom>
          <a:noFill/>
          <a:ln w="9525">
            <a:noFill/>
          </a:ln>
        </p:spPr>
      </p:pic>
      <p:pic>
        <p:nvPicPr>
          <p:cNvPr id="21517" name="Picture 21516" descr="Cover"/>
          <p:cNvPicPr>
            <a:picLocks noChangeAspect="1"/>
          </p:cNvPicPr>
          <p:nvPr/>
        </p:nvPicPr>
        <p:blipFill>
          <a:blip r:embed="rId25"/>
          <a:stretch>
            <a:fillRect/>
          </a:stretch>
        </p:blipFill>
        <p:spPr>
          <a:xfrm>
            <a:off x="12154060" y="6669723"/>
            <a:ext cx="2371725" cy="678657"/>
          </a:xfrm>
          <a:prstGeom prst="rect">
            <a:avLst/>
          </a:prstGeom>
          <a:noFill/>
          <a:ln w="9525">
            <a:noFill/>
          </a:ln>
        </p:spPr>
      </p:pic>
      <p:pic>
        <p:nvPicPr>
          <p:cNvPr id="21516" name="Picture 21515" descr="Cover"/>
          <p:cNvPicPr>
            <a:picLocks noChangeAspect="1"/>
          </p:cNvPicPr>
          <p:nvPr/>
        </p:nvPicPr>
        <p:blipFill>
          <a:blip r:embed="rId26"/>
          <a:stretch>
            <a:fillRect/>
          </a:stretch>
        </p:blipFill>
        <p:spPr>
          <a:xfrm>
            <a:off x="8908415" y="5983923"/>
            <a:ext cx="3488532" cy="1450182"/>
          </a:xfrm>
          <a:prstGeom prst="rect">
            <a:avLst/>
          </a:prstGeom>
          <a:noFill/>
          <a:ln w="9525">
            <a:noFill/>
          </a:ln>
        </p:spPr>
      </p:pic>
      <p:pic>
        <p:nvPicPr>
          <p:cNvPr id="21515" name="Picture 21514" descr="Cover"/>
          <p:cNvPicPr>
            <a:picLocks noChangeAspect="1"/>
          </p:cNvPicPr>
          <p:nvPr/>
        </p:nvPicPr>
        <p:blipFill>
          <a:blip r:embed="rId27"/>
          <a:stretch>
            <a:fillRect/>
          </a:stretch>
        </p:blipFill>
        <p:spPr>
          <a:xfrm>
            <a:off x="14685328" y="5186205"/>
            <a:ext cx="2124075" cy="492918"/>
          </a:xfrm>
          <a:prstGeom prst="rect">
            <a:avLst/>
          </a:prstGeom>
          <a:noFill/>
          <a:ln w="9525">
            <a:noFill/>
          </a:ln>
        </p:spPr>
      </p:pic>
      <p:pic>
        <p:nvPicPr>
          <p:cNvPr id="21514" name="Picture 21513" descr="Cover"/>
          <p:cNvPicPr>
            <a:picLocks noChangeAspect="1"/>
          </p:cNvPicPr>
          <p:nvPr/>
        </p:nvPicPr>
        <p:blipFill>
          <a:blip r:embed="rId28"/>
          <a:stretch>
            <a:fillRect/>
          </a:stretch>
        </p:blipFill>
        <p:spPr>
          <a:xfrm>
            <a:off x="13025597" y="5014755"/>
            <a:ext cx="1800225" cy="452438"/>
          </a:xfrm>
          <a:prstGeom prst="rect">
            <a:avLst/>
          </a:prstGeom>
          <a:noFill/>
          <a:ln w="9525">
            <a:noFill/>
          </a:ln>
        </p:spPr>
      </p:pic>
      <p:pic>
        <p:nvPicPr>
          <p:cNvPr id="21513" name="Picture 21512" descr="Cover"/>
          <p:cNvPicPr>
            <a:picLocks noChangeAspect="1"/>
          </p:cNvPicPr>
          <p:nvPr/>
        </p:nvPicPr>
        <p:blipFill>
          <a:blip r:embed="rId29"/>
          <a:stretch>
            <a:fillRect/>
          </a:stretch>
        </p:blipFill>
        <p:spPr>
          <a:xfrm>
            <a:off x="13001785" y="4471830"/>
            <a:ext cx="1607343" cy="735806"/>
          </a:xfrm>
          <a:prstGeom prst="rect">
            <a:avLst/>
          </a:prstGeom>
          <a:noFill/>
          <a:ln w="9525">
            <a:noFill/>
          </a:ln>
        </p:spPr>
      </p:pic>
      <p:pic>
        <p:nvPicPr>
          <p:cNvPr id="21512" name="Picture 21511" descr="Cover"/>
          <p:cNvPicPr>
            <a:picLocks noChangeAspect="1"/>
          </p:cNvPicPr>
          <p:nvPr/>
        </p:nvPicPr>
        <p:blipFill>
          <a:blip r:embed="rId30"/>
          <a:stretch>
            <a:fillRect/>
          </a:stretch>
        </p:blipFill>
        <p:spPr>
          <a:xfrm>
            <a:off x="8908415" y="4857592"/>
            <a:ext cx="4348163" cy="1478756"/>
          </a:xfrm>
          <a:prstGeom prst="rect">
            <a:avLst/>
          </a:prstGeom>
          <a:noFill/>
          <a:ln w="9525">
            <a:noFill/>
          </a:ln>
        </p:spPr>
      </p:pic>
      <p:pic>
        <p:nvPicPr>
          <p:cNvPr id="21511" name="Picture 21510" descr="Cover"/>
          <p:cNvPicPr>
            <a:picLocks noChangeAspect="1"/>
          </p:cNvPicPr>
          <p:nvPr/>
        </p:nvPicPr>
        <p:blipFill>
          <a:blip r:embed="rId31"/>
          <a:stretch>
            <a:fillRect/>
          </a:stretch>
        </p:blipFill>
        <p:spPr>
          <a:xfrm>
            <a:off x="10744360" y="3847942"/>
            <a:ext cx="2436018" cy="566738"/>
          </a:xfrm>
          <a:prstGeom prst="rect">
            <a:avLst/>
          </a:prstGeom>
          <a:noFill/>
          <a:ln w="9525">
            <a:noFill/>
          </a:ln>
        </p:spPr>
      </p:pic>
      <p:pic>
        <p:nvPicPr>
          <p:cNvPr id="21510" name="Picture 21509" descr="Cover"/>
          <p:cNvPicPr>
            <a:picLocks noChangeAspect="1"/>
          </p:cNvPicPr>
          <p:nvPr/>
        </p:nvPicPr>
        <p:blipFill>
          <a:blip r:embed="rId32"/>
          <a:stretch>
            <a:fillRect/>
          </a:stretch>
        </p:blipFill>
        <p:spPr>
          <a:xfrm>
            <a:off x="10737215" y="3497898"/>
            <a:ext cx="2502695" cy="538163"/>
          </a:xfrm>
          <a:prstGeom prst="rect">
            <a:avLst/>
          </a:prstGeom>
          <a:noFill/>
          <a:ln w="9525">
            <a:noFill/>
          </a:ln>
        </p:spPr>
      </p:pic>
      <p:pic>
        <p:nvPicPr>
          <p:cNvPr id="21509" name="Picture 21508" descr="Cover"/>
          <p:cNvPicPr>
            <a:picLocks noChangeAspect="1"/>
          </p:cNvPicPr>
          <p:nvPr/>
        </p:nvPicPr>
        <p:blipFill>
          <a:blip r:embed="rId33"/>
          <a:stretch>
            <a:fillRect/>
          </a:stretch>
        </p:blipFill>
        <p:spPr>
          <a:xfrm>
            <a:off x="8891747" y="3747930"/>
            <a:ext cx="2078831" cy="2593181"/>
          </a:xfrm>
          <a:prstGeom prst="rect">
            <a:avLst/>
          </a:prstGeom>
          <a:noFill/>
          <a:ln w="9525">
            <a:noFill/>
          </a:ln>
        </p:spPr>
      </p:pic>
      <p:pic>
        <p:nvPicPr>
          <p:cNvPr id="21508" name="Picture 21507" descr="Cover"/>
          <p:cNvPicPr>
            <a:picLocks noChangeAspect="1"/>
          </p:cNvPicPr>
          <p:nvPr/>
        </p:nvPicPr>
        <p:blipFill>
          <a:blip r:embed="rId34"/>
          <a:stretch>
            <a:fillRect/>
          </a:stretch>
        </p:blipFill>
        <p:spPr>
          <a:xfrm>
            <a:off x="8284528" y="5569585"/>
            <a:ext cx="1552575" cy="1200150"/>
          </a:xfrm>
          <a:prstGeom prst="rect">
            <a:avLst/>
          </a:prstGeom>
          <a:noFill/>
          <a:ln w="9525">
            <a:noFill/>
          </a:ln>
        </p:spPr>
      </p:pic>
      <p:sp>
        <p:nvSpPr>
          <p:cNvPr id="6" name="Rounded Rectangle 5"/>
          <p:cNvSpPr/>
          <p:nvPr>
            <p:custDataLst>
              <p:tags r:id="rId1"/>
            </p:custDataLst>
          </p:nvPr>
        </p:nvSpPr>
        <p:spPr>
          <a:xfrm>
            <a:off x="3124200" y="757555"/>
            <a:ext cx="12649200" cy="114300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5400" b="1" i="0" u="none" strike="noStrike" cap="none" normalizeH="0" baseline="0">
                <a:ln>
                  <a:noFill/>
                </a:ln>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SƠ ĐỒ TƯ DUY</a:t>
            </a:r>
          </a:p>
        </p:txBody>
      </p:sp>
      <p:pic>
        <p:nvPicPr>
          <p:cNvPr id="7" name="Picture 6"/>
          <p:cNvPicPr>
            <a:picLocks noChangeAspect="1"/>
          </p:cNvPicPr>
          <p:nvPr>
            <p:custDataLst>
              <p:tags r:id="rId2"/>
            </p:custDataLst>
          </p:nvPr>
        </p:nvPicPr>
        <p:blipFill>
          <a:blip r:embed="rId35"/>
          <a:stretch>
            <a:fillRect/>
          </a:stretch>
        </p:blipFill>
        <p:spPr>
          <a:xfrm>
            <a:off x="16306800" y="2095500"/>
            <a:ext cx="2994660" cy="25222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 calcmode="lin" valueType="num">
                                      <p:cBhvr additive="base">
                                        <p:cTn id="12" dur="500"/>
                                        <p:tgtEl>
                                          <p:spTgt spid="21509"/>
                                        </p:tgtEl>
                                        <p:attrNameLst>
                                          <p:attrName>ppt_y</p:attrName>
                                        </p:attrNameLst>
                                      </p:cBhvr>
                                      <p:tavLst>
                                        <p:tav tm="0">
                                          <p:val>
                                            <p:strVal val="#ppt_y+#ppt_h*1.125000"/>
                                          </p:val>
                                        </p:tav>
                                        <p:tav tm="100000">
                                          <p:val>
                                            <p:strVal val="#ppt_y"/>
                                          </p:val>
                                        </p:tav>
                                      </p:tavLst>
                                    </p:anim>
                                    <p:animEffect transition="in" filter="wipe(up)">
                                      <p:cBhvr>
                                        <p:cTn id="13" dur="500"/>
                                        <p:tgtEl>
                                          <p:spTgt spid="2150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532"/>
                                        </p:tgtEl>
                                        <p:attrNameLst>
                                          <p:attrName>style.visibility</p:attrName>
                                        </p:attrNameLst>
                                      </p:cBhvr>
                                      <p:to>
                                        <p:strVal val="visible"/>
                                      </p:to>
                                    </p:set>
                                    <p:animEffect transition="in" filter="wipe(down)">
                                      <p:cBhvr>
                                        <p:cTn id="18" dur="500"/>
                                        <p:tgtEl>
                                          <p:spTgt spid="215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1524"/>
                                        </p:tgtEl>
                                        <p:attrNameLst>
                                          <p:attrName>style.visibility</p:attrName>
                                        </p:attrNameLst>
                                      </p:cBhvr>
                                      <p:to>
                                        <p:strVal val="visible"/>
                                      </p:to>
                                    </p:set>
                                    <p:anim calcmode="lin" valueType="num">
                                      <p:cBhvr additive="base">
                                        <p:cTn id="23" dur="500"/>
                                        <p:tgtEl>
                                          <p:spTgt spid="21524"/>
                                        </p:tgtEl>
                                        <p:attrNameLst>
                                          <p:attrName>ppt_y</p:attrName>
                                        </p:attrNameLst>
                                      </p:cBhvr>
                                      <p:tavLst>
                                        <p:tav tm="0">
                                          <p:val>
                                            <p:strVal val="#ppt_y+#ppt_h*1.125000"/>
                                          </p:val>
                                        </p:tav>
                                        <p:tav tm="100000">
                                          <p:val>
                                            <p:strVal val="#ppt_y"/>
                                          </p:val>
                                        </p:tav>
                                      </p:tavLst>
                                    </p:anim>
                                    <p:animEffect transition="in" filter="wipe(up)">
                                      <p:cBhvr>
                                        <p:cTn id="24" dur="500"/>
                                        <p:tgtEl>
                                          <p:spTgt spid="215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down)">
                                      <p:cBhvr>
                                        <p:cTn id="34" dur="500"/>
                                        <p:tgtEl>
                                          <p:spTgt spid="215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down)">
                                      <p:cBhvr>
                                        <p:cTn id="39" dur="500"/>
                                        <p:tgtEl>
                                          <p:spTgt spid="215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wipe(down)">
                                      <p:cBhvr>
                                        <p:cTn id="44" dur="500"/>
                                        <p:tgtEl>
                                          <p:spTgt spid="215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533"/>
                                        </p:tgtEl>
                                        <p:attrNameLst>
                                          <p:attrName>style.visibility</p:attrName>
                                        </p:attrNameLst>
                                      </p:cBhvr>
                                      <p:to>
                                        <p:strVal val="visible"/>
                                      </p:to>
                                    </p:set>
                                    <p:animEffect transition="in" filter="wipe(down)">
                                      <p:cBhvr>
                                        <p:cTn id="49" dur="500"/>
                                        <p:tgtEl>
                                          <p:spTgt spid="215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536"/>
                                        </p:tgtEl>
                                        <p:attrNameLst>
                                          <p:attrName>style.visibility</p:attrName>
                                        </p:attrNameLst>
                                      </p:cBhvr>
                                      <p:to>
                                        <p:strVal val="visible"/>
                                      </p:to>
                                    </p:set>
                                    <p:animEffect transition="in" filter="wipe(down)">
                                      <p:cBhvr>
                                        <p:cTn id="54" dur="500"/>
                                        <p:tgtEl>
                                          <p:spTgt spid="215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1535"/>
                                        </p:tgtEl>
                                        <p:attrNameLst>
                                          <p:attrName>style.visibility</p:attrName>
                                        </p:attrNameLst>
                                      </p:cBhvr>
                                      <p:to>
                                        <p:strVal val="visible"/>
                                      </p:to>
                                    </p:set>
                                    <p:animEffect transition="in" filter="wipe(down)">
                                      <p:cBhvr>
                                        <p:cTn id="59" dur="500"/>
                                        <p:tgtEl>
                                          <p:spTgt spid="215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1534"/>
                                        </p:tgtEl>
                                        <p:attrNameLst>
                                          <p:attrName>style.visibility</p:attrName>
                                        </p:attrNameLst>
                                      </p:cBhvr>
                                      <p:to>
                                        <p:strVal val="visible"/>
                                      </p:to>
                                    </p:set>
                                    <p:anim calcmode="lin" valueType="num">
                                      <p:cBhvr additive="base">
                                        <p:cTn id="64" dur="500"/>
                                        <p:tgtEl>
                                          <p:spTgt spid="21534"/>
                                        </p:tgtEl>
                                        <p:attrNameLst>
                                          <p:attrName>ppt_y</p:attrName>
                                        </p:attrNameLst>
                                      </p:cBhvr>
                                      <p:tavLst>
                                        <p:tav tm="0">
                                          <p:val>
                                            <p:strVal val="#ppt_y+#ppt_h*1.125000"/>
                                          </p:val>
                                        </p:tav>
                                        <p:tav tm="100000">
                                          <p:val>
                                            <p:strVal val="#ppt_y"/>
                                          </p:val>
                                        </p:tav>
                                      </p:tavLst>
                                    </p:anim>
                                    <p:animEffect transition="in" filter="wipe(up)">
                                      <p:cBhvr>
                                        <p:cTn id="65" dur="500"/>
                                        <p:tgtEl>
                                          <p:spTgt spid="215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537"/>
                                        </p:tgtEl>
                                        <p:attrNameLst>
                                          <p:attrName>style.visibility</p:attrName>
                                        </p:attrNameLst>
                                      </p:cBhvr>
                                      <p:to>
                                        <p:strVal val="visible"/>
                                      </p:to>
                                    </p:set>
                                    <p:animEffect transition="in" filter="wipe(down)">
                                      <p:cBhvr>
                                        <p:cTn id="70" dur="500"/>
                                        <p:tgtEl>
                                          <p:spTgt spid="2153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1538"/>
                                        </p:tgtEl>
                                        <p:attrNameLst>
                                          <p:attrName>style.visibility</p:attrName>
                                        </p:attrNameLst>
                                      </p:cBhvr>
                                      <p:to>
                                        <p:strVal val="visible"/>
                                      </p:to>
                                    </p:set>
                                    <p:anim calcmode="lin" valueType="num">
                                      <p:cBhvr additive="base">
                                        <p:cTn id="75" dur="500"/>
                                        <p:tgtEl>
                                          <p:spTgt spid="21538"/>
                                        </p:tgtEl>
                                        <p:attrNameLst>
                                          <p:attrName>ppt_y</p:attrName>
                                        </p:attrNameLst>
                                      </p:cBhvr>
                                      <p:tavLst>
                                        <p:tav tm="0">
                                          <p:val>
                                            <p:strVal val="#ppt_y+#ppt_h*1.125000"/>
                                          </p:val>
                                        </p:tav>
                                        <p:tav tm="100000">
                                          <p:val>
                                            <p:strVal val="#ppt_y"/>
                                          </p:val>
                                        </p:tav>
                                      </p:tavLst>
                                    </p:anim>
                                    <p:animEffect transition="in" filter="wipe(up)">
                                      <p:cBhvr>
                                        <p:cTn id="76" dur="500"/>
                                        <p:tgtEl>
                                          <p:spTgt spid="215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1517"/>
                                        </p:tgtEl>
                                        <p:attrNameLst>
                                          <p:attrName>style.visibility</p:attrName>
                                        </p:attrNameLst>
                                      </p:cBhvr>
                                      <p:to>
                                        <p:strVal val="visible"/>
                                      </p:to>
                                    </p:set>
                                    <p:animEffect transition="in" filter="wipe(down)">
                                      <p:cBhvr>
                                        <p:cTn id="81" dur="500"/>
                                        <p:tgtEl>
                                          <p:spTgt spid="215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1519"/>
                                        </p:tgtEl>
                                        <p:attrNameLst>
                                          <p:attrName>style.visibility</p:attrName>
                                        </p:attrNameLst>
                                      </p:cBhvr>
                                      <p:to>
                                        <p:strVal val="visible"/>
                                      </p:to>
                                    </p:set>
                                    <p:animEffect transition="in" filter="wipe(down)">
                                      <p:cBhvr>
                                        <p:cTn id="86" dur="500"/>
                                        <p:tgtEl>
                                          <p:spTgt spid="2151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518"/>
                                        </p:tgtEl>
                                        <p:attrNameLst>
                                          <p:attrName>style.visibility</p:attrName>
                                        </p:attrNameLst>
                                      </p:cBhvr>
                                      <p:to>
                                        <p:strVal val="visible"/>
                                      </p:to>
                                    </p:set>
                                    <p:animEffect transition="in" filter="fade">
                                      <p:cBhvr>
                                        <p:cTn id="91" dur="500"/>
                                        <p:tgtEl>
                                          <p:spTgt spid="215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52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1521"/>
                                        </p:tgtEl>
                                        <p:attrNameLst>
                                          <p:attrName>style.visibility</p:attrName>
                                        </p:attrNameLst>
                                      </p:cBhvr>
                                      <p:to>
                                        <p:strVal val="visible"/>
                                      </p:to>
                                    </p:set>
                                    <p:animEffect transition="in" filter="wipe(down)">
                                      <p:cBhvr>
                                        <p:cTn id="100" dur="500"/>
                                        <p:tgtEl>
                                          <p:spTgt spid="2152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152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1523"/>
                                        </p:tgtEl>
                                        <p:attrNameLst>
                                          <p:attrName>style.visibility</p:attrName>
                                        </p:attrNameLst>
                                      </p:cBhvr>
                                      <p:to>
                                        <p:strVal val="visible"/>
                                      </p:to>
                                    </p:set>
                                    <p:animEffect transition="in" filter="fade">
                                      <p:cBhvr>
                                        <p:cTn id="109" dur="500"/>
                                        <p:tgtEl>
                                          <p:spTgt spid="21523"/>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4" fill="hold" nodeType="clickEffect">
                                  <p:stCondLst>
                                    <p:cond delay="0"/>
                                  </p:stCondLst>
                                  <p:childTnLst>
                                    <p:set>
                                      <p:cBhvr>
                                        <p:cTn id="113" dur="1" fill="hold">
                                          <p:stCondLst>
                                            <p:cond delay="0"/>
                                          </p:stCondLst>
                                        </p:cTn>
                                        <p:tgtEl>
                                          <p:spTgt spid="21525"/>
                                        </p:tgtEl>
                                        <p:attrNameLst>
                                          <p:attrName>style.visibility</p:attrName>
                                        </p:attrNameLst>
                                      </p:cBhvr>
                                      <p:to>
                                        <p:strVal val="visible"/>
                                      </p:to>
                                    </p:set>
                                    <p:anim calcmode="lin" valueType="num">
                                      <p:cBhvr additive="base">
                                        <p:cTn id="114" dur="500"/>
                                        <p:tgtEl>
                                          <p:spTgt spid="21525"/>
                                        </p:tgtEl>
                                        <p:attrNameLst>
                                          <p:attrName>ppt_y</p:attrName>
                                        </p:attrNameLst>
                                      </p:cBhvr>
                                      <p:tavLst>
                                        <p:tav tm="0">
                                          <p:val>
                                            <p:strVal val="#ppt_y+#ppt_h*1.125000"/>
                                          </p:val>
                                        </p:tav>
                                        <p:tav tm="100000">
                                          <p:val>
                                            <p:strVal val="#ppt_y"/>
                                          </p:val>
                                        </p:tav>
                                      </p:tavLst>
                                    </p:anim>
                                    <p:animEffect transition="in" filter="wipe(up)">
                                      <p:cBhvr>
                                        <p:cTn id="115" dur="500"/>
                                        <p:tgtEl>
                                          <p:spTgt spid="215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1528"/>
                                        </p:tgtEl>
                                        <p:attrNameLst>
                                          <p:attrName>style.visibility</p:attrName>
                                        </p:attrNameLst>
                                      </p:cBhvr>
                                      <p:to>
                                        <p:strVal val="visible"/>
                                      </p:to>
                                    </p:set>
                                    <p:animEffect transition="in" filter="wipe(down)">
                                      <p:cBhvr>
                                        <p:cTn id="120" dur="500"/>
                                        <p:tgtEl>
                                          <p:spTgt spid="21528"/>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4" fill="hold" nodeType="clickEffect">
                                  <p:stCondLst>
                                    <p:cond delay="0"/>
                                  </p:stCondLst>
                                  <p:childTnLst>
                                    <p:set>
                                      <p:cBhvr>
                                        <p:cTn id="124" dur="1" fill="hold">
                                          <p:stCondLst>
                                            <p:cond delay="0"/>
                                          </p:stCondLst>
                                        </p:cTn>
                                        <p:tgtEl>
                                          <p:spTgt spid="21526"/>
                                        </p:tgtEl>
                                        <p:attrNameLst>
                                          <p:attrName>style.visibility</p:attrName>
                                        </p:attrNameLst>
                                      </p:cBhvr>
                                      <p:to>
                                        <p:strVal val="visible"/>
                                      </p:to>
                                    </p:set>
                                    <p:anim calcmode="lin" valueType="num">
                                      <p:cBhvr additive="base">
                                        <p:cTn id="125" dur="500"/>
                                        <p:tgtEl>
                                          <p:spTgt spid="21526"/>
                                        </p:tgtEl>
                                        <p:attrNameLst>
                                          <p:attrName>ppt_y</p:attrName>
                                        </p:attrNameLst>
                                      </p:cBhvr>
                                      <p:tavLst>
                                        <p:tav tm="0">
                                          <p:val>
                                            <p:strVal val="#ppt_y+#ppt_h*1.125000"/>
                                          </p:val>
                                        </p:tav>
                                        <p:tav tm="100000">
                                          <p:val>
                                            <p:strVal val="#ppt_y"/>
                                          </p:val>
                                        </p:tav>
                                      </p:tavLst>
                                    </p:anim>
                                    <p:animEffect transition="in" filter="wipe(up)">
                                      <p:cBhvr>
                                        <p:cTn id="126" dur="500"/>
                                        <p:tgtEl>
                                          <p:spTgt spid="21526"/>
                                        </p:tgtEl>
                                      </p:cBhvr>
                                    </p:animEffect>
                                  </p:childTnLst>
                                </p:cTn>
                              </p:par>
                            </p:childTnLst>
                          </p:cTn>
                        </p:par>
                      </p:childTnLst>
                    </p:cTn>
                  </p:par>
                  <p:par>
                    <p:cTn id="127" fill="hold">
                      <p:stCondLst>
                        <p:cond delay="indefinite"/>
                      </p:stCondLst>
                      <p:childTnLst>
                        <p:par>
                          <p:cTn id="128" fill="hold">
                            <p:stCondLst>
                              <p:cond delay="0"/>
                            </p:stCondLst>
                            <p:childTnLst>
                              <p:par>
                                <p:cTn id="129" presetID="18" presetClass="entr" presetSubtype="12" fill="hold" nodeType="clickEffect">
                                  <p:stCondLst>
                                    <p:cond delay="0"/>
                                  </p:stCondLst>
                                  <p:childTnLst>
                                    <p:set>
                                      <p:cBhvr>
                                        <p:cTn id="130" dur="1" fill="hold">
                                          <p:stCondLst>
                                            <p:cond delay="0"/>
                                          </p:stCondLst>
                                        </p:cTn>
                                        <p:tgtEl>
                                          <p:spTgt spid="21527"/>
                                        </p:tgtEl>
                                        <p:attrNameLst>
                                          <p:attrName>style.visibility</p:attrName>
                                        </p:attrNameLst>
                                      </p:cBhvr>
                                      <p:to>
                                        <p:strVal val="visible"/>
                                      </p:to>
                                    </p:set>
                                    <p:animEffect transition="in" filter="strips(downLeft)">
                                      <p:cBhvr>
                                        <p:cTn id="131" dur="500"/>
                                        <p:tgtEl>
                                          <p:spTgt spid="21527"/>
                                        </p:tgtEl>
                                      </p:cBhvr>
                                    </p:animEffect>
                                  </p:childTnLst>
                                </p:cTn>
                              </p:par>
                            </p:childTnLst>
                          </p:cTn>
                        </p:par>
                      </p:childTnLst>
                    </p:cTn>
                  </p:par>
                  <p:par>
                    <p:cTn id="132" fill="hold">
                      <p:stCondLst>
                        <p:cond delay="indefinite"/>
                      </p:stCondLst>
                      <p:childTnLst>
                        <p:par>
                          <p:cTn id="133" fill="hold">
                            <p:stCondLst>
                              <p:cond delay="0"/>
                            </p:stCondLst>
                            <p:childTnLst>
                              <p:par>
                                <p:cTn id="134" presetID="12" presetClass="entr" presetSubtype="4" fill="hold" nodeType="clickEffect">
                                  <p:stCondLst>
                                    <p:cond delay="0"/>
                                  </p:stCondLst>
                                  <p:childTnLst>
                                    <p:set>
                                      <p:cBhvr>
                                        <p:cTn id="135" dur="1" fill="hold">
                                          <p:stCondLst>
                                            <p:cond delay="0"/>
                                          </p:stCondLst>
                                        </p:cTn>
                                        <p:tgtEl>
                                          <p:spTgt spid="21529"/>
                                        </p:tgtEl>
                                        <p:attrNameLst>
                                          <p:attrName>style.visibility</p:attrName>
                                        </p:attrNameLst>
                                      </p:cBhvr>
                                      <p:to>
                                        <p:strVal val="visible"/>
                                      </p:to>
                                    </p:set>
                                    <p:anim calcmode="lin" valueType="num">
                                      <p:cBhvr additive="base">
                                        <p:cTn id="136" dur="500"/>
                                        <p:tgtEl>
                                          <p:spTgt spid="21529"/>
                                        </p:tgtEl>
                                        <p:attrNameLst>
                                          <p:attrName>ppt_y</p:attrName>
                                        </p:attrNameLst>
                                      </p:cBhvr>
                                      <p:tavLst>
                                        <p:tav tm="0">
                                          <p:val>
                                            <p:strVal val="#ppt_y+#ppt_h*1.125000"/>
                                          </p:val>
                                        </p:tav>
                                        <p:tav tm="100000">
                                          <p:val>
                                            <p:strVal val="#ppt_y"/>
                                          </p:val>
                                        </p:tav>
                                      </p:tavLst>
                                    </p:anim>
                                    <p:animEffect transition="in" filter="wipe(up)">
                                      <p:cBhvr>
                                        <p:cTn id="137" dur="500"/>
                                        <p:tgtEl>
                                          <p:spTgt spid="21529"/>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nodeType="clickEffect">
                                  <p:stCondLst>
                                    <p:cond delay="0"/>
                                  </p:stCondLst>
                                  <p:childTnLst>
                                    <p:set>
                                      <p:cBhvr>
                                        <p:cTn id="141" dur="1" fill="hold">
                                          <p:stCondLst>
                                            <p:cond delay="0"/>
                                          </p:stCondLst>
                                        </p:cTn>
                                        <p:tgtEl>
                                          <p:spTgt spid="21530"/>
                                        </p:tgtEl>
                                        <p:attrNameLst>
                                          <p:attrName>style.visibility</p:attrName>
                                        </p:attrNameLst>
                                      </p:cBhvr>
                                      <p:to>
                                        <p:strVal val="visible"/>
                                      </p:to>
                                    </p:set>
                                    <p:animEffect transition="in" filter="strips(downLeft)">
                                      <p:cBhvr>
                                        <p:cTn id="142" dur="500"/>
                                        <p:tgtEl>
                                          <p:spTgt spid="2153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1531"/>
                                        </p:tgtEl>
                                        <p:attrNameLst>
                                          <p:attrName>style.visibility</p:attrName>
                                        </p:attrNameLst>
                                      </p:cBhvr>
                                      <p:to>
                                        <p:strVal val="visible"/>
                                      </p:to>
                                    </p:set>
                                    <p:animEffect transition="in" filter="fade">
                                      <p:cBhvr>
                                        <p:cTn id="147" dur="500"/>
                                        <p:tgtEl>
                                          <p:spTgt spid="21531"/>
                                        </p:tgtEl>
                                      </p:cBhvr>
                                    </p:animEffect>
                                  </p:childTnLst>
                                </p:cTn>
                              </p:par>
                            </p:childTnLst>
                          </p:cTn>
                        </p:par>
                      </p:childTnLst>
                    </p:cTn>
                  </p:par>
                  <p:par>
                    <p:cTn id="148" fill="hold">
                      <p:stCondLst>
                        <p:cond delay="indefinite"/>
                      </p:stCondLst>
                      <p:childTnLst>
                        <p:par>
                          <p:cTn id="149" fill="hold">
                            <p:stCondLst>
                              <p:cond delay="0"/>
                            </p:stCondLst>
                            <p:childTnLst>
                              <p:par>
                                <p:cTn id="150" presetID="12" presetClass="entr" presetSubtype="4" fill="hold" nodeType="clickEffect">
                                  <p:stCondLst>
                                    <p:cond delay="0"/>
                                  </p:stCondLst>
                                  <p:childTnLst>
                                    <p:set>
                                      <p:cBhvr>
                                        <p:cTn id="151" dur="1" fill="hold">
                                          <p:stCondLst>
                                            <p:cond delay="0"/>
                                          </p:stCondLst>
                                        </p:cTn>
                                        <p:tgtEl>
                                          <p:spTgt spid="21513"/>
                                        </p:tgtEl>
                                        <p:attrNameLst>
                                          <p:attrName>style.visibility</p:attrName>
                                        </p:attrNameLst>
                                      </p:cBhvr>
                                      <p:to>
                                        <p:strVal val="visible"/>
                                      </p:to>
                                    </p:set>
                                    <p:anim calcmode="lin" valueType="num">
                                      <p:cBhvr additive="base">
                                        <p:cTn id="152" dur="500"/>
                                        <p:tgtEl>
                                          <p:spTgt spid="21513"/>
                                        </p:tgtEl>
                                        <p:attrNameLst>
                                          <p:attrName>ppt_y</p:attrName>
                                        </p:attrNameLst>
                                      </p:cBhvr>
                                      <p:tavLst>
                                        <p:tav tm="0">
                                          <p:val>
                                            <p:strVal val="#ppt_y+#ppt_h*1.125000"/>
                                          </p:val>
                                        </p:tav>
                                        <p:tav tm="100000">
                                          <p:val>
                                            <p:strVal val="#ppt_y"/>
                                          </p:val>
                                        </p:tav>
                                      </p:tavLst>
                                    </p:anim>
                                    <p:animEffect transition="in" filter="wipe(up)">
                                      <p:cBhvr>
                                        <p:cTn id="153" dur="500"/>
                                        <p:tgtEl>
                                          <p:spTgt spid="21513"/>
                                        </p:tgtEl>
                                      </p:cBhvr>
                                    </p:animEffect>
                                  </p:childTnLst>
                                </p:cTn>
                              </p:par>
                            </p:childTnLst>
                          </p:cTn>
                        </p:par>
                      </p:childTnLst>
                    </p:cTn>
                  </p:par>
                  <p:par>
                    <p:cTn id="154" fill="hold">
                      <p:stCondLst>
                        <p:cond delay="indefinite"/>
                      </p:stCondLst>
                      <p:childTnLst>
                        <p:par>
                          <p:cTn id="155" fill="hold">
                            <p:stCondLst>
                              <p:cond delay="0"/>
                            </p:stCondLst>
                            <p:childTnLst>
                              <p:par>
                                <p:cTn id="156" presetID="12" presetClass="entr" presetSubtype="4" fill="hold" nodeType="clickEffect">
                                  <p:stCondLst>
                                    <p:cond delay="0"/>
                                  </p:stCondLst>
                                  <p:childTnLst>
                                    <p:set>
                                      <p:cBhvr>
                                        <p:cTn id="157" dur="1" fill="hold">
                                          <p:stCondLst>
                                            <p:cond delay="0"/>
                                          </p:stCondLst>
                                        </p:cTn>
                                        <p:tgtEl>
                                          <p:spTgt spid="21514"/>
                                        </p:tgtEl>
                                        <p:attrNameLst>
                                          <p:attrName>style.visibility</p:attrName>
                                        </p:attrNameLst>
                                      </p:cBhvr>
                                      <p:to>
                                        <p:strVal val="visible"/>
                                      </p:to>
                                    </p:set>
                                    <p:anim calcmode="lin" valueType="num">
                                      <p:cBhvr additive="base">
                                        <p:cTn id="158" dur="500"/>
                                        <p:tgtEl>
                                          <p:spTgt spid="21514"/>
                                        </p:tgtEl>
                                        <p:attrNameLst>
                                          <p:attrName>ppt_y</p:attrName>
                                        </p:attrNameLst>
                                      </p:cBhvr>
                                      <p:tavLst>
                                        <p:tav tm="0">
                                          <p:val>
                                            <p:strVal val="#ppt_y+#ppt_h*1.125000"/>
                                          </p:val>
                                        </p:tav>
                                        <p:tav tm="100000">
                                          <p:val>
                                            <p:strVal val="#ppt_y"/>
                                          </p:val>
                                        </p:tav>
                                      </p:tavLst>
                                    </p:anim>
                                    <p:animEffect transition="in" filter="wipe(up)">
                                      <p:cBhvr>
                                        <p:cTn id="159" dur="500"/>
                                        <p:tgtEl>
                                          <p:spTgt spid="21514"/>
                                        </p:tgtEl>
                                      </p:cBhvr>
                                    </p:animEffect>
                                  </p:childTnLst>
                                </p:cTn>
                              </p:par>
                            </p:childTnLst>
                          </p:cTn>
                        </p:par>
                      </p:childTnLst>
                    </p:cTn>
                  </p:par>
                  <p:par>
                    <p:cTn id="160" fill="hold">
                      <p:stCondLst>
                        <p:cond delay="indefinite"/>
                      </p:stCondLst>
                      <p:childTnLst>
                        <p:par>
                          <p:cTn id="161" fill="hold">
                            <p:stCondLst>
                              <p:cond delay="0"/>
                            </p:stCondLst>
                            <p:childTnLst>
                              <p:par>
                                <p:cTn id="162" presetID="12" presetClass="entr" presetSubtype="4" fill="hold" nodeType="clickEffect">
                                  <p:stCondLst>
                                    <p:cond delay="0"/>
                                  </p:stCondLst>
                                  <p:childTnLst>
                                    <p:set>
                                      <p:cBhvr>
                                        <p:cTn id="163" dur="1" fill="hold">
                                          <p:stCondLst>
                                            <p:cond delay="0"/>
                                          </p:stCondLst>
                                        </p:cTn>
                                        <p:tgtEl>
                                          <p:spTgt spid="21515"/>
                                        </p:tgtEl>
                                        <p:attrNameLst>
                                          <p:attrName>style.visibility</p:attrName>
                                        </p:attrNameLst>
                                      </p:cBhvr>
                                      <p:to>
                                        <p:strVal val="visible"/>
                                      </p:to>
                                    </p:set>
                                    <p:anim calcmode="lin" valueType="num">
                                      <p:cBhvr additive="base">
                                        <p:cTn id="164" dur="500"/>
                                        <p:tgtEl>
                                          <p:spTgt spid="21515"/>
                                        </p:tgtEl>
                                        <p:attrNameLst>
                                          <p:attrName>ppt_y</p:attrName>
                                        </p:attrNameLst>
                                      </p:cBhvr>
                                      <p:tavLst>
                                        <p:tav tm="0">
                                          <p:val>
                                            <p:strVal val="#ppt_y+#ppt_h*1.125000"/>
                                          </p:val>
                                        </p:tav>
                                        <p:tav tm="100000">
                                          <p:val>
                                            <p:strVal val="#ppt_y"/>
                                          </p:val>
                                        </p:tav>
                                      </p:tavLst>
                                    </p:anim>
                                    <p:animEffect transition="in" filter="wipe(up)">
                                      <p:cBhvr>
                                        <p:cTn id="165"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custDataLst>
              <p:tags r:id="rId2"/>
            </p:custDataLst>
          </p:nvPr>
        </p:nvSpPr>
        <p:spPr>
          <a:xfrm>
            <a:off x="1447800" y="2552700"/>
            <a:ext cx="12646025" cy="557530"/>
          </a:xfrm>
          <a:prstGeom prst="rect">
            <a:avLst/>
          </a:prstGeom>
          <a:noFill/>
          <a:ln w="9525">
            <a:noFill/>
            <a:miter lim="800000"/>
          </a:ln>
          <a:effectLst/>
        </p:spPr>
        <p:txBody>
          <a:bodyPr vert="horz" wrap="square" lIns="91440" tIns="45720" rIns="91440" bIns="45720" numCol="1" anchor="t" anchorCtr="0" compatLnSpc="1"/>
          <a:lstStyle/>
          <a:p>
            <a:pPr marL="0" indent="0" algn="just">
              <a:buNone/>
            </a:pPr>
            <a:r>
              <a:rPr lang="vi-VN" altLang="en-US" sz="3200" b="1" i="1" u="sng"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Bài tập 1</a:t>
            </a:r>
            <a:r>
              <a:rPr lang="vi-VN" altLang="en-US" sz="3200"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a:t>
            </a:r>
            <a:r>
              <a:rPr lang="vi-VN" altLang="en-US"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Nối mỗi ô cột trái với một ô cột phải để được khẳng định đúng.</a:t>
            </a:r>
            <a:endParaRPr lang="vi-VN" altLang="en-US" sz="3200" dirty="0">
              <a:effectLst>
                <a:outerShdw blurRad="38100" dist="38100" dir="2700000">
                  <a:srgbClr val="00000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8915" name="Table 38914"/>
          <p:cNvGraphicFramePr/>
          <p:nvPr>
            <p:custDataLst>
              <p:tags r:id="rId3"/>
            </p:custDataLst>
          </p:nvPr>
        </p:nvGraphicFramePr>
        <p:xfrm>
          <a:off x="1398270" y="3385820"/>
          <a:ext cx="16211550" cy="5261610"/>
        </p:xfrm>
        <a:graphic>
          <a:graphicData uri="http://schemas.openxmlformats.org/drawingml/2006/table">
            <a:tbl>
              <a:tblPr>
                <a:effectLst>
                  <a:innerShdw blurRad="63500" dist="50800" dir="13500000">
                    <a:prstClr val="black">
                      <a:alpha val="50000"/>
                    </a:prstClr>
                  </a:innerShdw>
                </a:effectLst>
                <a:tableStyleId>{5940675A-B579-460E-94D1-54222C63F5DA}</a:tableStyleId>
              </a:tblPr>
              <a:tblGrid>
                <a:gridCol w="6626225">
                  <a:extLst>
                    <a:ext uri="{9D8B030D-6E8A-4147-A177-3AD203B41FA5}">
                      <a16:colId xmlns:a16="http://schemas.microsoft.com/office/drawing/2014/main" val="20000"/>
                    </a:ext>
                  </a:extLst>
                </a:gridCol>
                <a:gridCol w="2299335">
                  <a:extLst>
                    <a:ext uri="{9D8B030D-6E8A-4147-A177-3AD203B41FA5}">
                      <a16:colId xmlns:a16="http://schemas.microsoft.com/office/drawing/2014/main" val="20001"/>
                    </a:ext>
                  </a:extLst>
                </a:gridCol>
                <a:gridCol w="7285990">
                  <a:extLst>
                    <a:ext uri="{9D8B030D-6E8A-4147-A177-3AD203B41FA5}">
                      <a16:colId xmlns:a16="http://schemas.microsoft.com/office/drawing/2014/main" val="20002"/>
                    </a:ext>
                  </a:extLst>
                </a:gridCol>
              </a:tblGrid>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1) </a:t>
                      </a:r>
                      <a:r>
                        <a:rPr lang="en-US" altLang="vi-VN" sz="2800" b="0" dirty="0">
                          <a:solidFill>
                            <a:schemeClr val="tx1"/>
                          </a:solidFill>
                          <a:latin typeface="Times New Roman" panose="02020603050405020304" pitchFamily="18" charset="0"/>
                          <a:cs typeface="Tahoma" panose="020B0604030504040204" pitchFamily="34" charset="0"/>
                        </a:rPr>
                        <a:t>Trong một đ</a:t>
                      </a:r>
                      <a:r>
                        <a:rPr lang="vi-VN" altLang="en-US" sz="2800" b="0" dirty="0">
                          <a:solidFill>
                            <a:schemeClr val="tx1"/>
                          </a:solidFill>
                          <a:latin typeface="Times New Roman" panose="02020603050405020304" pitchFamily="18" charset="0"/>
                          <a:cs typeface="Tahoma" panose="020B0604030504040204" pitchFamily="34" charset="0"/>
                        </a:rPr>
                        <a:t>ường tròn </a:t>
                      </a:r>
                      <a:r>
                        <a:rPr lang="en-US" altLang="vi-VN" sz="2800" b="0" dirty="0">
                          <a:solidFill>
                            <a:schemeClr val="tx1"/>
                          </a:solidFill>
                          <a:latin typeface="Times New Roman" panose="02020603050405020304" pitchFamily="18" charset="0"/>
                          <a:cs typeface="Tahoma" panose="020B0604030504040204" pitchFamily="34" charset="0"/>
                        </a:rPr>
                        <a:t>bán kính R, độ dài của cung tròn có số đo n</a:t>
                      </a:r>
                      <a:r>
                        <a:rPr lang="en-US" altLang="vi-VN" sz="2800" b="0" baseline="30000" dirty="0">
                          <a:solidFill>
                            <a:schemeClr val="tx1"/>
                          </a:solidFill>
                          <a:latin typeface="Times New Roman" panose="02020603050405020304" pitchFamily="18" charset="0"/>
                          <a:cs typeface="Tahoma" panose="020B0604030504040204" pitchFamily="34" charset="0"/>
                        </a:rPr>
                        <a:t>0 </a:t>
                      </a:r>
                      <a:r>
                        <a:rPr lang="en-US" altLang="vi-VN" sz="2800" b="0" dirty="0">
                          <a:solidFill>
                            <a:schemeClr val="tx1"/>
                          </a:solidFill>
                          <a:latin typeface="Times New Roman" panose="02020603050405020304" pitchFamily="18" charset="0"/>
                          <a:cs typeface="Tahoma" panose="020B0604030504040204" pitchFamily="34" charset="0"/>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rowSpan="6">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endParaRPr lang="vi-VN" altLang="en-US" sz="2000" b="0" dirty="0">
                        <a:solidFill>
                          <a:srgbClr val="FFFF00"/>
                        </a:solidFill>
                        <a:latin typeface="Times New Roman" panose="02020603050405020304" pitchFamily="18" charset="0"/>
                        <a:ea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a)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một phần hình tròn giới hạn bởi một cung tròn và hai bán kính đi qua hai mút của cung đó.</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2) </a:t>
                      </a:r>
                      <a:r>
                        <a:rPr lang="en-US" altLang="vi-VN" sz="2800" b="0" dirty="0">
                          <a:solidFill>
                            <a:schemeClr val="tx1"/>
                          </a:solidFill>
                          <a:latin typeface="Times New Roman" panose="02020603050405020304" pitchFamily="18" charset="0"/>
                          <a:cs typeface="Tahoma" panose="020B0604030504040204" pitchFamily="34" charset="0"/>
                        </a:rPr>
                        <a:t>Diện tích hình quạt tròn bán kính R, cung có số đo </a:t>
                      </a:r>
                      <a:r>
                        <a:rPr lang="en-US" altLang="vi-VN" sz="2800" dirty="0">
                          <a:solidFill>
                            <a:schemeClr val="tx1"/>
                          </a:solidFill>
                          <a:latin typeface="Times New Roman" panose="02020603050405020304" pitchFamily="18" charset="0"/>
                          <a:cs typeface="Tahoma" panose="020B0604030504040204" pitchFamily="34" charset="0"/>
                          <a:sym typeface="+mn-ea"/>
                        </a:rPr>
                        <a:t>n</a:t>
                      </a:r>
                      <a:r>
                        <a:rPr lang="en-US" altLang="vi-VN" sz="2800" baseline="30000" dirty="0">
                          <a:solidFill>
                            <a:schemeClr val="tx1"/>
                          </a:solidFill>
                          <a:latin typeface="Times New Roman" panose="02020603050405020304" pitchFamily="18" charset="0"/>
                          <a:cs typeface="Tahoma" panose="020B0604030504040204" pitchFamily="34" charset="0"/>
                          <a:sym typeface="+mn-ea"/>
                        </a:rPr>
                        <a:t>0 </a:t>
                      </a:r>
                      <a:r>
                        <a:rPr lang="en-US" altLang="vi-VN" sz="2800" dirty="0">
                          <a:solidFill>
                            <a:schemeClr val="tx1"/>
                          </a:solidFill>
                          <a:latin typeface="Times New Roman" panose="02020603050405020304" pitchFamily="18" charset="0"/>
                          <a:cs typeface="Tahoma" panose="020B0604030504040204" pitchFamily="34" charset="0"/>
                          <a:sym typeface="+mn-ea"/>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b) </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3) Tâm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c)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hình vành khuyên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4) Trục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d) chính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tâm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1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5) Hình quạt tròn (hay còn gọi tắt là hình quạt)</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e)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bất kì đường kính n</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o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6) Hình giới hạn bởi hai đường tròn cùng tâm được gọi </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g)</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12" name="Straight Connector 11"/>
          <p:cNvCxnSpPr/>
          <p:nvPr>
            <p:custDataLst>
              <p:tags r:id="rId4"/>
            </p:custDataLst>
          </p:nvPr>
        </p:nvCxnSpPr>
        <p:spPr>
          <a:xfrm flipV="1">
            <a:off x="8000683" y="5566410"/>
            <a:ext cx="2209800" cy="2559050"/>
          </a:xfrm>
          <a:prstGeom prst="line">
            <a:avLst/>
          </a:prstGeom>
          <a:noFill/>
          <a:ln w="38100" cap="flat" cmpd="sng" algn="ctr">
            <a:solidFill>
              <a:srgbClr val="FFC000"/>
            </a:solidFill>
            <a:prstDash val="solid"/>
            <a:headEnd type="none" w="med" len="med"/>
            <a:tailEnd type="arrow" w="med" len="med"/>
          </a:ln>
          <a:effectLst/>
        </p:spPr>
      </p:cxnSp>
      <p:cxnSp>
        <p:nvCxnSpPr>
          <p:cNvPr id="13" name="Straight Connector 12"/>
          <p:cNvCxnSpPr/>
          <p:nvPr>
            <p:custDataLst>
              <p:tags r:id="rId5"/>
            </p:custDataLst>
          </p:nvPr>
        </p:nvCxnSpPr>
        <p:spPr>
          <a:xfrm>
            <a:off x="8077200" y="5489893"/>
            <a:ext cx="2209800" cy="990600"/>
          </a:xfrm>
          <a:prstGeom prst="line">
            <a:avLst/>
          </a:prstGeom>
          <a:noFill/>
          <a:ln w="38100" cap="flat" cmpd="sng" algn="ctr">
            <a:solidFill>
              <a:srgbClr val="FF99CC"/>
            </a:solidFill>
            <a:prstDash val="solid"/>
            <a:headEnd type="none" w="med" len="med"/>
            <a:tailEnd type="arrow" w="med" len="med"/>
          </a:ln>
          <a:effectLst/>
        </p:spPr>
      </p:cxnSp>
      <p:cxnSp>
        <p:nvCxnSpPr>
          <p:cNvPr id="14" name="Straight Connector 13"/>
          <p:cNvCxnSpPr/>
          <p:nvPr>
            <p:custDataLst>
              <p:tags r:id="rId6"/>
            </p:custDataLst>
          </p:nvPr>
        </p:nvCxnSpPr>
        <p:spPr>
          <a:xfrm>
            <a:off x="8077200" y="4728210"/>
            <a:ext cx="2209800" cy="3200400"/>
          </a:xfrm>
          <a:prstGeom prst="line">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cxnSp>
        <p:nvCxnSpPr>
          <p:cNvPr id="16" name="Straight Connector 15"/>
          <p:cNvCxnSpPr/>
          <p:nvPr>
            <p:custDataLst>
              <p:tags r:id="rId7"/>
            </p:custDataLst>
          </p:nvPr>
        </p:nvCxnSpPr>
        <p:spPr>
          <a:xfrm flipV="1">
            <a:off x="8076883" y="3813810"/>
            <a:ext cx="2209800" cy="3407410"/>
          </a:xfrm>
          <a:prstGeom prst="line">
            <a:avLst/>
          </a:prstGeom>
          <a:noFill/>
          <a:ln w="38100" cap="flat" cmpd="sng" algn="ctr">
            <a:solidFill>
              <a:srgbClr val="FF0000"/>
            </a:solidFill>
            <a:prstDash val="solid"/>
            <a:headEnd type="none" w="med" len="med"/>
            <a:tailEnd type="arrow" w="med" len="med"/>
          </a:ln>
          <a:effectLst/>
        </p:spPr>
      </p:cxnSp>
      <p:cxnSp>
        <p:nvCxnSpPr>
          <p:cNvPr id="5" name="Straight Arrow Connector 4"/>
          <p:cNvCxnSpPr/>
          <p:nvPr>
            <p:custDataLst>
              <p:tags r:id="rId8"/>
            </p:custDataLst>
          </p:nvPr>
        </p:nvCxnSpPr>
        <p:spPr>
          <a:xfrm>
            <a:off x="8076883" y="3661410"/>
            <a:ext cx="2209800" cy="990600"/>
          </a:xfrm>
          <a:prstGeom prst="straightConnector1">
            <a:avLst/>
          </a:prstGeom>
          <a:noFill/>
          <a:ln w="38100" cap="flat" cmpd="sng" algn="ctr">
            <a:solidFill>
              <a:srgbClr val="FFFF00"/>
            </a:solidFill>
            <a:prstDash val="solid"/>
            <a:tailEnd type="arrow"/>
          </a:ln>
          <a:effectLst/>
        </p:spPr>
      </p:cxnSp>
      <p:cxnSp>
        <p:nvCxnSpPr>
          <p:cNvPr id="21" name="Straight Arrow Connector 20"/>
          <p:cNvCxnSpPr/>
          <p:nvPr>
            <p:custDataLst>
              <p:tags r:id="rId9"/>
            </p:custDataLst>
          </p:nvPr>
        </p:nvCxnSpPr>
        <p:spPr>
          <a:xfrm>
            <a:off x="8077200" y="6269038"/>
            <a:ext cx="2209800" cy="1125855"/>
          </a:xfrm>
          <a:prstGeom prst="straightConnector1">
            <a:avLst/>
          </a:prstGeom>
          <a:noFill/>
          <a:ln w="38100" cap="flat" cmpd="sng" algn="ctr">
            <a:solidFill>
              <a:srgbClr val="FFC000"/>
            </a:solidFill>
            <a:prstDash val="solid"/>
            <a:tailEnd type="arrow"/>
          </a:ln>
          <a:effectLst/>
        </p:spPr>
      </p:cxnSp>
      <p:sp>
        <p:nvSpPr>
          <p:cNvPr id="15" name="Content Placeholder 2"/>
          <p:cNvSpPr txBox="1"/>
          <p:nvPr>
            <p:custDataLst>
              <p:tags r:id="rId10"/>
            </p:custDataLst>
          </p:nvPr>
        </p:nvSpPr>
        <p:spPr bwMode="auto">
          <a:xfrm>
            <a:off x="4114483" y="9181783"/>
            <a:ext cx="2354263"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1"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Đáp án:</a:t>
            </a:r>
            <a:r>
              <a:rPr kumimoji="0" lang="vi-VN" sz="2800" b="1" i="1"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1 – b;</a:t>
            </a:r>
          </a:p>
        </p:txBody>
      </p:sp>
      <p:sp>
        <p:nvSpPr>
          <p:cNvPr id="18" name="Content Placeholder 2"/>
          <p:cNvSpPr txBox="1"/>
          <p:nvPr>
            <p:custDataLst>
              <p:tags r:id="rId11"/>
            </p:custDataLst>
          </p:nvPr>
        </p:nvSpPr>
        <p:spPr bwMode="auto">
          <a:xfrm>
            <a:off x="6407150" y="9182100"/>
            <a:ext cx="1214438"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2 – g;</a:t>
            </a:r>
          </a:p>
        </p:txBody>
      </p:sp>
      <p:sp>
        <p:nvSpPr>
          <p:cNvPr id="19" name="Content Placeholder 2"/>
          <p:cNvSpPr txBox="1"/>
          <p:nvPr>
            <p:custDataLst>
              <p:tags r:id="rId12"/>
            </p:custDataLst>
          </p:nvPr>
        </p:nvSpPr>
        <p:spPr bwMode="auto">
          <a:xfrm>
            <a:off x="7391083" y="9238933"/>
            <a:ext cx="1257300"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3 – d;</a:t>
            </a:r>
          </a:p>
        </p:txBody>
      </p:sp>
      <p:sp>
        <p:nvSpPr>
          <p:cNvPr id="22" name="Content Placeholder 2"/>
          <p:cNvSpPr txBox="1"/>
          <p:nvPr>
            <p:custDataLst>
              <p:tags r:id="rId13"/>
            </p:custDataLst>
          </p:nvPr>
        </p:nvSpPr>
        <p:spPr bwMode="auto">
          <a:xfrm>
            <a:off x="8459470" y="9259253"/>
            <a:ext cx="1371600"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4 – e;</a:t>
            </a:r>
          </a:p>
        </p:txBody>
      </p:sp>
      <p:sp>
        <p:nvSpPr>
          <p:cNvPr id="23" name="Content Placeholder 2"/>
          <p:cNvSpPr txBox="1"/>
          <p:nvPr>
            <p:custDataLst>
              <p:tags r:id="rId14"/>
            </p:custDataLst>
          </p:nvPr>
        </p:nvSpPr>
        <p:spPr bwMode="auto">
          <a:xfrm>
            <a:off x="9448800" y="9236075"/>
            <a:ext cx="1076325"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5 – a;</a:t>
            </a:r>
          </a:p>
        </p:txBody>
      </p:sp>
      <p:sp>
        <p:nvSpPr>
          <p:cNvPr id="24" name="Content Placeholder 2"/>
          <p:cNvSpPr txBox="1"/>
          <p:nvPr>
            <p:custDataLst>
              <p:tags r:id="rId15"/>
            </p:custDataLst>
          </p:nvPr>
        </p:nvSpPr>
        <p:spPr bwMode="auto">
          <a:xfrm>
            <a:off x="10439400" y="9238933"/>
            <a:ext cx="1519238"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6 - c</a:t>
            </a:r>
          </a:p>
        </p:txBody>
      </p:sp>
      <p:grpSp>
        <p:nvGrpSpPr>
          <p:cNvPr id="20" name="Group 19"/>
          <p:cNvGrpSpPr/>
          <p:nvPr/>
        </p:nvGrpSpPr>
        <p:grpSpPr>
          <a:xfrm>
            <a:off x="5193665" y="1331261"/>
            <a:ext cx="8203565" cy="1209640"/>
            <a:chOff x="5341755" y="-895634"/>
            <a:chExt cx="8203627" cy="2598389"/>
          </a:xfrm>
        </p:grpSpPr>
        <p:sp>
          <p:nvSpPr>
            <p:cNvPr id="2" name="Rounded Rectangle 1"/>
            <p:cNvSpPr/>
            <p:nvPr>
              <p:custDataLst>
                <p:tags r:id="rId21"/>
              </p:custDataLst>
            </p:nvPr>
          </p:nvSpPr>
          <p:spPr>
            <a:xfrm>
              <a:off x="5341755" y="254955"/>
              <a:ext cx="8203627" cy="1447800"/>
            </a:xfrm>
            <a:prstGeom prst="roundRect">
              <a:avLst/>
            </a:prstGeom>
            <a:solidFill>
              <a:srgbClr val="92D050"/>
            </a:solidFill>
            <a:ln w="38100" cap="flat" cmpd="sng" algn="ctr">
              <a:solidFill>
                <a:srgbClr val="4BACC6">
                  <a:lumMod val="75000"/>
                </a:srgb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5"/>
            <p:cNvSpPr txBox="1"/>
            <p:nvPr>
              <p:custDataLst>
                <p:tags r:id="rId22"/>
              </p:custDataLst>
            </p:nvPr>
          </p:nvSpPr>
          <p:spPr>
            <a:xfrm>
              <a:off x="5646557" y="-895634"/>
              <a:ext cx="7634663" cy="1998294"/>
            </a:xfrm>
            <a:prstGeom prst="rect">
              <a:avLst/>
            </a:prstGeom>
          </p:spPr>
          <p:txBody>
            <a:bodyPr wrap="square" lIns="0" tIns="0" rIns="0" bIns="0" rtlCol="0" anchor="t">
              <a:no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grpSp>
      <p:pic>
        <p:nvPicPr>
          <p:cNvPr id="6" name="Picture 5"/>
          <p:cNvPicPr>
            <a:picLocks noChangeAspect="1"/>
          </p:cNvPicPr>
          <p:nvPr>
            <p:custDataLst>
              <p:tags r:id="rId16"/>
            </p:custDataLst>
          </p:nvPr>
        </p:nvPicPr>
        <p:blipFill>
          <a:blip r:embed="rId24"/>
          <a:stretch>
            <a:fillRect/>
          </a:stretch>
        </p:blipFill>
        <p:spPr>
          <a:xfrm>
            <a:off x="16587470" y="8583295"/>
            <a:ext cx="1647190" cy="1685925"/>
          </a:xfrm>
          <a:prstGeom prst="rect">
            <a:avLst/>
          </a:prstGeom>
        </p:spPr>
      </p:pic>
      <p:pic>
        <p:nvPicPr>
          <p:cNvPr id="7" name="Picture 6"/>
          <p:cNvPicPr>
            <a:picLocks noChangeAspect="1"/>
          </p:cNvPicPr>
          <p:nvPr>
            <p:custDataLst>
              <p:tags r:id="rId17"/>
            </p:custDataLst>
          </p:nvPr>
        </p:nvPicPr>
        <p:blipFill>
          <a:blip r:embed="rId25"/>
          <a:stretch>
            <a:fillRect/>
          </a:stretch>
        </p:blipFill>
        <p:spPr>
          <a:xfrm>
            <a:off x="152400" y="8648700"/>
            <a:ext cx="1569720" cy="1409700"/>
          </a:xfrm>
          <a:prstGeom prst="rect">
            <a:avLst/>
          </a:prstGeom>
        </p:spPr>
      </p:pic>
      <p:sp>
        <p:nvSpPr>
          <p:cNvPr id="8" name="Frame 7"/>
          <p:cNvSpPr/>
          <p:nvPr>
            <p:custDataLst>
              <p:tags r:id="rId18"/>
            </p:custDataLst>
          </p:nvPr>
        </p:nvSpPr>
        <p:spPr>
          <a:xfrm>
            <a:off x="5181600" y="419100"/>
            <a:ext cx="9144000" cy="1295400"/>
          </a:xfrm>
          <a:prstGeom prst="frame">
            <a:avLst/>
          </a:prstGeom>
          <a:solidFill>
            <a:srgbClr val="4F81BD"/>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pic>
        <p:nvPicPr>
          <p:cNvPr id="9" name="Picture 8"/>
          <p:cNvPicPr>
            <a:picLocks noChangeAspect="1"/>
          </p:cNvPicPr>
          <p:nvPr>
            <p:custDataLst>
              <p:tags r:id="rId19"/>
            </p:custDataLst>
          </p:nvPr>
        </p:nvPicPr>
        <p:blipFill>
          <a:blip r:embed="rId26"/>
          <a:stretch>
            <a:fillRect/>
          </a:stretch>
        </p:blipFill>
        <p:spPr>
          <a:xfrm>
            <a:off x="152400" y="-38100"/>
            <a:ext cx="2597150" cy="2597150"/>
          </a:xfrm>
          <a:prstGeom prst="rect">
            <a:avLst/>
          </a:prstGeom>
        </p:spPr>
      </p:pic>
      <p:pic>
        <p:nvPicPr>
          <p:cNvPr id="10" name="Picture 9"/>
          <p:cNvPicPr>
            <a:picLocks noChangeAspect="1"/>
          </p:cNvPicPr>
          <p:nvPr>
            <p:custDataLst>
              <p:tags r:id="rId20"/>
            </p:custDataLst>
          </p:nvPr>
        </p:nvPicPr>
        <p:blipFill>
          <a:blip r:embed="rId27"/>
          <a:stretch>
            <a:fillRect/>
          </a:stretch>
        </p:blipFill>
        <p:spPr>
          <a:xfrm>
            <a:off x="16002000" y="38100"/>
            <a:ext cx="2240280" cy="2209800"/>
          </a:xfrm>
          <a:prstGeom prst="rect">
            <a:avLst/>
          </a:prstGeom>
        </p:spPr>
      </p:pic>
      <p:graphicFrame>
        <p:nvGraphicFramePr>
          <p:cNvPr id="11" name="Object 10"/>
          <p:cNvGraphicFramePr/>
          <p:nvPr/>
        </p:nvGraphicFramePr>
        <p:xfrm>
          <a:off x="10972800" y="4381500"/>
          <a:ext cx="1680845" cy="883920"/>
        </p:xfrm>
        <a:graphic>
          <a:graphicData uri="http://schemas.openxmlformats.org/presentationml/2006/ole">
            <mc:AlternateContent xmlns:mc="http://schemas.openxmlformats.org/markup-compatibility/2006">
              <mc:Choice xmlns:v="urn:schemas-microsoft-com:vml" Requires="v">
                <p:oleObj spid="_x0000_s1033" r:id="rId28" imgW="1452245" imgH="872490" progId="Equation.DSMT4">
                  <p:embed/>
                </p:oleObj>
              </mc:Choice>
              <mc:Fallback>
                <p:oleObj r:id="rId28" imgW="1452245" imgH="872490" progId="Equation.DSMT4">
                  <p:embed/>
                  <p:pic>
                    <p:nvPicPr>
                      <p:cNvPr id="0" name="Picture 16"/>
                      <p:cNvPicPr/>
                      <p:nvPr/>
                    </p:nvPicPr>
                    <p:blipFill>
                      <a:blip r:embed="rId29"/>
                      <a:stretch>
                        <a:fillRect/>
                      </a:stretch>
                    </p:blipFill>
                    <p:spPr>
                      <a:xfrm>
                        <a:off x="10972800" y="4381500"/>
                        <a:ext cx="1680845" cy="883920"/>
                      </a:xfrm>
                      <a:prstGeom prst="rect">
                        <a:avLst/>
                      </a:prstGeom>
                    </p:spPr>
                  </p:pic>
                </p:oleObj>
              </mc:Fallback>
            </mc:AlternateContent>
          </a:graphicData>
        </a:graphic>
      </p:graphicFrame>
      <p:pic>
        <p:nvPicPr>
          <p:cNvPr id="25" name="Picture 24"/>
          <p:cNvPicPr>
            <a:picLocks noChangeAspect="1"/>
          </p:cNvPicPr>
          <p:nvPr/>
        </p:nvPicPr>
        <p:blipFill>
          <a:blip r:embed="rId30"/>
          <a:stretch>
            <a:fillRect/>
          </a:stretch>
        </p:blipFill>
        <p:spPr>
          <a:xfrm>
            <a:off x="10896600" y="7687310"/>
            <a:ext cx="1437005" cy="895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up)">
                                      <p:cBhvr>
                                        <p:cTn id="15" dur="500"/>
                                        <p:tgtEl>
                                          <p:spTgt spid="38915"/>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18" presetClass="entr" presetSubtype="1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8" grpId="0"/>
      <p:bldP spid="19"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304800" y="2857500"/>
            <a:ext cx="18299430" cy="7222490"/>
          </a:xfrm>
          <a:prstGeom prst="rect">
            <a:avLst/>
          </a:prstGeom>
          <a:noFill/>
        </p:spPr>
        <p:txBody>
          <a:bodyPr>
            <a:noAutofit/>
          </a:bodyPr>
          <a:lstStyle/>
          <a:p>
            <a:pPr algn="just">
              <a:spcAft>
                <a:spcPts val="600"/>
              </a:spcAft>
              <a:buNone/>
            </a:pPr>
            <a:r>
              <a:rPr lang="vi-VN" altLang="x-none" sz="3600" b="1" u="sng" dirty="0">
                <a:solidFill>
                  <a:srgbClr val="FF0000"/>
                </a:solidFill>
                <a:latin typeface="Times New Roman" panose="02020603050405020304" pitchFamily="18" charset="0"/>
              </a:rPr>
              <a:t>Bài tập 2:</a:t>
            </a:r>
            <a:r>
              <a:rPr lang="vi-VN" altLang="x-none" sz="3600" b="1" dirty="0">
                <a:solidFill>
                  <a:srgbClr val="FF0000"/>
                </a:solidFill>
                <a:latin typeface="Times New Roman" panose="02020603050405020304" pitchFamily="18" charset="0"/>
              </a:rPr>
              <a:t> </a:t>
            </a:r>
            <a:r>
              <a:rPr lang="vi-VN" altLang="x-none" sz="3600" b="1" dirty="0">
                <a:latin typeface="Times New Roman" panose="02020603050405020304" pitchFamily="18" charset="0"/>
              </a:rPr>
              <a:t>Điền vào chỗ ... để được các định lí.</a:t>
            </a:r>
            <a:endParaRPr lang="vi-VN" altLang="x-none" sz="3600" dirty="0">
              <a:latin typeface="Times New Roman" panose="02020603050405020304" pitchFamily="18" charset="0"/>
            </a:endParaRPr>
          </a:p>
          <a:p>
            <a:pPr algn="just">
              <a:spcAft>
                <a:spcPts val="600"/>
              </a:spcAft>
              <a:buAutoNum type="arabicParenR"/>
            </a:pPr>
            <a:r>
              <a:rPr lang="vi-VN" altLang="x-none" sz="3600" dirty="0">
                <a:solidFill>
                  <a:schemeClr val="tx1"/>
                </a:solidFill>
                <a:latin typeface="Times New Roman" panose="02020603050405020304" pitchFamily="18" charset="0"/>
              </a:rPr>
              <a:t>Trong các dây của một đường tròn, dây lớn nhất là ...................</a:t>
            </a:r>
          </a:p>
          <a:p>
            <a:pPr algn="l">
              <a:spcAft>
                <a:spcPts val="600"/>
              </a:spcAft>
              <a:buAutoNum type="arabicParenR"/>
            </a:pPr>
            <a:r>
              <a:rPr lang="en-US" altLang="vi-VN" sz="3600" dirty="0">
                <a:solidFill>
                  <a:schemeClr val="tx1"/>
                </a:solidFill>
                <a:latin typeface="Times New Roman" panose="02020603050405020304" pitchFamily="18" charset="0"/>
              </a:rPr>
              <a:t> Nếu một đường thẳng đi qua một điểm của đường tròn và</a:t>
            </a:r>
            <a:r>
              <a:rPr lang="vi-VN" altLang="x-none" sz="3600" dirty="0">
                <a:solidFill>
                  <a:schemeClr val="tx1"/>
                </a:solidFill>
                <a:latin typeface="Times New Roman" panose="02020603050405020304" pitchFamily="18" charset="0"/>
              </a:rPr>
              <a:t> ........................................</a:t>
            </a:r>
            <a:r>
              <a:rPr lang="en-US" altLang="vi-VN" sz="3600" dirty="0">
                <a:solidFill>
                  <a:schemeClr val="tx1"/>
                </a:solidFill>
                <a:latin typeface="Times New Roman" panose="02020603050405020304" pitchFamily="18" charset="0"/>
              </a:rPr>
              <a:t>............</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thì đường thẳng ấy là tiếp tuyến của đường tròn.</a:t>
            </a:r>
            <a:endParaRPr lang="vi-VN" altLang="x-none" sz="3600" dirty="0">
              <a:solidFill>
                <a:schemeClr val="tx1"/>
              </a:solidFill>
              <a:latin typeface="Times New Roman" panose="02020603050405020304" pitchFamily="18" charset="0"/>
            </a:endParaRPr>
          </a:p>
          <a:p>
            <a:pPr algn="just">
              <a:spcAft>
                <a:spcPts val="600"/>
              </a:spcAft>
              <a:buNone/>
            </a:pPr>
            <a:r>
              <a:rPr lang="vi-VN" altLang="x-none" sz="3600" dirty="0">
                <a:solidFill>
                  <a:schemeClr val="tx1"/>
                </a:solidFill>
                <a:latin typeface="Times New Roman" panose="02020603050405020304" pitchFamily="18" charset="0"/>
              </a:rPr>
              <a:t>3) </a:t>
            </a:r>
            <a:r>
              <a:rPr lang="en-US" altLang="vi-VN" sz="3600" dirty="0">
                <a:solidFill>
                  <a:schemeClr val="tx1"/>
                </a:solidFill>
                <a:latin typeface="Times New Roman" panose="02020603050405020304" pitchFamily="18" charset="0"/>
              </a:rPr>
              <a:t>Góc có đỉnh trùng với tâm đường tròn được gọi là.................</a:t>
            </a:r>
          </a:p>
          <a:p>
            <a:pPr algn="just">
              <a:spcAft>
                <a:spcPts val="600"/>
              </a:spcAft>
              <a:buNone/>
            </a:pPr>
            <a:r>
              <a:rPr lang="en-US" altLang="vi-VN" sz="3600" dirty="0">
                <a:solidFill>
                  <a:schemeClr val="tx1"/>
                </a:solidFill>
                <a:latin typeface="Times New Roman" panose="02020603050405020304" pitchFamily="18" charset="0"/>
              </a:rPr>
              <a:t>4) Số đo của cung nhỏ bằng ..............................chắn cung đó.</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5) Số đo của cung lớn bằng.......................và ..............................(có chung hai mút với cung lớn)</a:t>
            </a:r>
            <a:endParaRPr lang="vi-VN" altLang="x-none"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6) Góc nội tiếp là ..............................................và hai cạnh chứa hai dây cung của đường tròn đó.</a:t>
            </a:r>
          </a:p>
          <a:p>
            <a:pPr algn="just">
              <a:spcAft>
                <a:spcPts val="600"/>
              </a:spcAft>
              <a:buNone/>
            </a:pPr>
            <a:r>
              <a:rPr lang="en-US" altLang="vi-VN" sz="3600" dirty="0">
                <a:solidFill>
                  <a:schemeClr val="tx1"/>
                </a:solidFill>
                <a:latin typeface="Times New Roman" panose="02020603050405020304" pitchFamily="18" charset="0"/>
              </a:rPr>
              <a:t>7) Trong một đường tròn, góc nội tiếp có số đo bằng ..................................</a:t>
            </a:r>
          </a:p>
          <a:p>
            <a:pPr algn="just">
              <a:spcAft>
                <a:spcPts val="600"/>
              </a:spcAft>
              <a:buNone/>
            </a:pPr>
            <a:r>
              <a:rPr lang="en-US" altLang="vi-VN" sz="3600" dirty="0">
                <a:solidFill>
                  <a:schemeClr val="tx1"/>
                </a:solidFill>
                <a:latin typeface="Times New Roman" panose="02020603050405020304" pitchFamily="18" charset="0"/>
              </a:rPr>
              <a:t>8).................... chắn nửa đường tròn có số đo bằng 90</a:t>
            </a:r>
            <a:r>
              <a:rPr lang="en-US" altLang="vi-VN" sz="3600" baseline="30000" dirty="0">
                <a:solidFill>
                  <a:schemeClr val="tx1"/>
                </a:solidFill>
                <a:latin typeface="Times New Roman" panose="02020603050405020304" pitchFamily="18" charset="0"/>
              </a:rPr>
              <a:t>0</a:t>
            </a:r>
          </a:p>
        </p:txBody>
      </p:sp>
      <p:sp>
        <p:nvSpPr>
          <p:cNvPr id="7" name="TextBox 6"/>
          <p:cNvSpPr txBox="1"/>
          <p:nvPr>
            <p:custDataLst>
              <p:tags r:id="rId2"/>
            </p:custDataLst>
          </p:nvPr>
        </p:nvSpPr>
        <p:spPr>
          <a:xfrm>
            <a:off x="10134600" y="3467100"/>
            <a:ext cx="3292475" cy="583565"/>
          </a:xfrm>
          <a:prstGeom prst="rect">
            <a:avLst/>
          </a:prstGeom>
          <a:noFill/>
        </p:spPr>
        <p:txBody>
          <a:bodyPr wrap="square">
            <a:spAutoFit/>
          </a:bodyPr>
          <a:lstStyle/>
          <a:p>
            <a:pPr algn="just">
              <a:buNone/>
            </a:pPr>
            <a:r>
              <a:rPr lang="vi-VN" altLang="x-none" sz="3200" b="1" dirty="0">
                <a:solidFill>
                  <a:srgbClr val="FF0000"/>
                </a:solidFill>
                <a:latin typeface="Times New Roman" panose="02020603050405020304" pitchFamily="18" charset="0"/>
              </a:rPr>
              <a:t>đường kính</a:t>
            </a:r>
          </a:p>
        </p:txBody>
      </p:sp>
      <p:sp>
        <p:nvSpPr>
          <p:cNvPr id="8" name="TextBox 7"/>
          <p:cNvSpPr txBox="1"/>
          <p:nvPr>
            <p:custDataLst>
              <p:tags r:id="rId3"/>
            </p:custDataLst>
          </p:nvPr>
        </p:nvSpPr>
        <p:spPr>
          <a:xfrm>
            <a:off x="11203305" y="4082415"/>
            <a:ext cx="6703060" cy="553085"/>
          </a:xfrm>
          <a:prstGeom prst="rect">
            <a:avLst/>
          </a:prstGeom>
          <a:noFill/>
        </p:spPr>
        <p:txBody>
          <a:bodyPr wrap="square">
            <a:spAutoFit/>
          </a:bodyPr>
          <a:lstStyle/>
          <a:p>
            <a:pPr algn="r">
              <a:buNone/>
            </a:pPr>
            <a:r>
              <a:rPr lang="en-US" altLang="vi-VN" sz="3000" b="1" dirty="0">
                <a:solidFill>
                  <a:srgbClr val="FF0000"/>
                </a:solidFill>
                <a:latin typeface="Times New Roman" panose="02020603050405020304" pitchFamily="18" charset="0"/>
              </a:rPr>
              <a:t>vuông góc với bán kính đi qua điểm đó</a:t>
            </a:r>
          </a:p>
        </p:txBody>
      </p:sp>
      <p:sp>
        <p:nvSpPr>
          <p:cNvPr id="9" name="TextBox 8"/>
          <p:cNvSpPr txBox="1"/>
          <p:nvPr>
            <p:custDataLst>
              <p:tags r:id="rId4"/>
            </p:custDataLst>
          </p:nvPr>
        </p:nvSpPr>
        <p:spPr>
          <a:xfrm>
            <a:off x="5410200" y="654494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hiệu giữa 360</a:t>
            </a:r>
            <a:r>
              <a:rPr lang="en-US" altLang="vi-VN" sz="3200" b="1" baseline="30000" dirty="0">
                <a:solidFill>
                  <a:srgbClr val="FF0000"/>
                </a:solidFill>
                <a:latin typeface="Times New Roman" panose="02020603050405020304" pitchFamily="18" charset="0"/>
              </a:rPr>
              <a:t>0</a:t>
            </a:r>
          </a:p>
        </p:txBody>
      </p:sp>
      <p:sp>
        <p:nvSpPr>
          <p:cNvPr id="10" name="TextBox 9"/>
          <p:cNvSpPr txBox="1"/>
          <p:nvPr>
            <p:custDataLst>
              <p:tags r:id="rId5"/>
            </p:custDataLst>
          </p:nvPr>
        </p:nvSpPr>
        <p:spPr>
          <a:xfrm>
            <a:off x="8534400" y="6591300"/>
            <a:ext cx="352171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của cung nhỏ</a:t>
            </a:r>
          </a:p>
        </p:txBody>
      </p:sp>
      <p:sp>
        <p:nvSpPr>
          <p:cNvPr id="11" name="TextBox 10"/>
          <p:cNvSpPr txBox="1"/>
          <p:nvPr>
            <p:custDataLst>
              <p:tags r:id="rId6"/>
            </p:custDataLst>
          </p:nvPr>
        </p:nvSpPr>
        <p:spPr>
          <a:xfrm>
            <a:off x="10134600" y="5307330"/>
            <a:ext cx="2286000" cy="583565"/>
          </a:xfrm>
          <a:prstGeom prst="rect">
            <a:avLst/>
          </a:prstGeom>
          <a:noFill/>
        </p:spPr>
        <p:txBody>
          <a:bodyPr>
            <a:spAutoFit/>
          </a:bodyPr>
          <a:lstStyle/>
          <a:p>
            <a:pPr algn="just">
              <a:buNone/>
            </a:pPr>
            <a:r>
              <a:rPr lang="en-US" altLang="vi-VN" sz="3200" b="1" dirty="0">
                <a:solidFill>
                  <a:srgbClr val="FF0000"/>
                </a:solidFill>
                <a:latin typeface="Times New Roman" panose="02020603050405020304" pitchFamily="18" charset="0"/>
              </a:rPr>
              <a:t> góc ở tâm</a:t>
            </a:r>
          </a:p>
        </p:txBody>
      </p:sp>
      <p:sp>
        <p:nvSpPr>
          <p:cNvPr id="13" name="TextBox 12"/>
          <p:cNvSpPr txBox="1"/>
          <p:nvPr>
            <p:custDataLst>
              <p:tags r:id="rId7"/>
            </p:custDataLst>
          </p:nvPr>
        </p:nvSpPr>
        <p:spPr>
          <a:xfrm>
            <a:off x="5572125" y="5946140"/>
            <a:ext cx="395795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các góc ở tâm</a:t>
            </a:r>
          </a:p>
        </p:txBody>
      </p:sp>
      <p:sp>
        <p:nvSpPr>
          <p:cNvPr id="15" name="TextBox 14"/>
          <p:cNvSpPr txBox="1"/>
          <p:nvPr>
            <p:custDataLst>
              <p:tags r:id="rId8"/>
            </p:custDataLst>
          </p:nvPr>
        </p:nvSpPr>
        <p:spPr>
          <a:xfrm>
            <a:off x="3581400" y="7200900"/>
            <a:ext cx="540639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có đỉnh thuộc đường tròn </a:t>
            </a:r>
          </a:p>
        </p:txBody>
      </p:sp>
      <p:sp>
        <p:nvSpPr>
          <p:cNvPr id="16" name="TextBox 15"/>
          <p:cNvSpPr txBox="1"/>
          <p:nvPr>
            <p:custDataLst>
              <p:tags r:id="rId9"/>
            </p:custDataLst>
          </p:nvPr>
        </p:nvSpPr>
        <p:spPr>
          <a:xfrm>
            <a:off x="10134600" y="7795260"/>
            <a:ext cx="563880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nửa số đo cung bị chắn</a:t>
            </a:r>
          </a:p>
        </p:txBody>
      </p:sp>
      <p:pic>
        <p:nvPicPr>
          <p:cNvPr id="2" name="Picture 1"/>
          <p:cNvPicPr>
            <a:picLocks noChangeAspect="1"/>
          </p:cNvPicPr>
          <p:nvPr>
            <p:custDataLst>
              <p:tags r:id="rId10"/>
            </p:custDataLst>
          </p:nvPr>
        </p:nvPicPr>
        <p:blipFill>
          <a:blip r:embed="rId16"/>
          <a:stretch>
            <a:fillRect/>
          </a:stretch>
        </p:blipFill>
        <p:spPr>
          <a:xfrm>
            <a:off x="15773400" y="8648700"/>
            <a:ext cx="2125980" cy="1325880"/>
          </a:xfrm>
          <a:prstGeom prst="rect">
            <a:avLst/>
          </a:prstGeom>
        </p:spPr>
      </p:pic>
      <p:pic>
        <p:nvPicPr>
          <p:cNvPr id="3" name="Picture 2"/>
          <p:cNvPicPr>
            <a:picLocks noChangeAspect="1"/>
          </p:cNvPicPr>
          <p:nvPr>
            <p:custDataLst>
              <p:tags r:id="rId11"/>
            </p:custDataLst>
          </p:nvPr>
        </p:nvPicPr>
        <p:blipFill>
          <a:blip r:embed="rId17"/>
          <a:stretch>
            <a:fillRect/>
          </a:stretch>
        </p:blipFill>
        <p:spPr>
          <a:xfrm>
            <a:off x="-152400" y="8877300"/>
            <a:ext cx="1569720" cy="1409700"/>
          </a:xfrm>
          <a:prstGeom prst="rect">
            <a:avLst/>
          </a:prstGeom>
        </p:spPr>
      </p:pic>
      <p:pic>
        <p:nvPicPr>
          <p:cNvPr id="4" name="Picture 3"/>
          <p:cNvPicPr>
            <a:picLocks noChangeAspect="1"/>
          </p:cNvPicPr>
          <p:nvPr>
            <p:custDataLst>
              <p:tags r:id="rId12"/>
            </p:custDataLst>
          </p:nvPr>
        </p:nvPicPr>
        <p:blipFill>
          <a:blip r:embed="rId18"/>
          <a:stretch>
            <a:fillRect/>
          </a:stretch>
        </p:blipFill>
        <p:spPr>
          <a:xfrm>
            <a:off x="16002000" y="38100"/>
            <a:ext cx="2240280" cy="2209800"/>
          </a:xfrm>
          <a:prstGeom prst="rect">
            <a:avLst/>
          </a:prstGeom>
        </p:spPr>
      </p:pic>
      <p:pic>
        <p:nvPicPr>
          <p:cNvPr id="5" name="Picture 4"/>
          <p:cNvPicPr>
            <a:picLocks noChangeAspect="1"/>
          </p:cNvPicPr>
          <p:nvPr>
            <p:custDataLst>
              <p:tags r:id="rId13"/>
            </p:custDataLst>
          </p:nvPr>
        </p:nvPicPr>
        <p:blipFill>
          <a:blip r:embed="rId19"/>
          <a:stretch>
            <a:fillRect/>
          </a:stretch>
        </p:blipFill>
        <p:spPr>
          <a:xfrm>
            <a:off x="152400" y="-38100"/>
            <a:ext cx="3238500" cy="3238500"/>
          </a:xfrm>
          <a:prstGeom prst="rect">
            <a:avLst/>
          </a:prstGeom>
        </p:spPr>
      </p:pic>
      <p:sp>
        <p:nvSpPr>
          <p:cNvPr id="12" name="Frame 11"/>
          <p:cNvSpPr/>
          <p:nvPr/>
        </p:nvSpPr>
        <p:spPr>
          <a:xfrm>
            <a:off x="5181600" y="419100"/>
            <a:ext cx="9144000" cy="1295400"/>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sp>
        <p:nvSpPr>
          <p:cNvPr id="17" name="TextBox 8"/>
          <p:cNvSpPr txBox="1"/>
          <p:nvPr>
            <p:custDataLst>
              <p:tags r:id="rId14"/>
            </p:custDataLst>
          </p:nvPr>
        </p:nvSpPr>
        <p:spPr>
          <a:xfrm>
            <a:off x="838200" y="839152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nội tiếp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Đối tượng 4"/>
          <p:cNvGraphicFramePr>
            <a:graphicFrameLocks noChangeAspect="1"/>
          </p:cNvGraphicFramePr>
          <p:nvPr>
            <p:custDataLst>
              <p:tags r:id="rId2"/>
            </p:custDataLst>
          </p:nvPr>
        </p:nvGraphicFramePr>
        <p:xfrm>
          <a:off x="8834946" y="1376012"/>
          <a:ext cx="83820" cy="54610"/>
        </p:xfrm>
        <a:graphic>
          <a:graphicData uri="http://schemas.openxmlformats.org/presentationml/2006/ole">
            <mc:AlternateContent xmlns:mc="http://schemas.openxmlformats.org/markup-compatibility/2006">
              <mc:Choice xmlns:v="urn:schemas-microsoft-com:vml" Requires="v">
                <p:oleObj spid="_x0000_s2087" name="Equation" r:id="rId11" imgW="660400" imgH="419100" progId="Equation.DSMT4">
                  <p:embed/>
                </p:oleObj>
              </mc:Choice>
              <mc:Fallback>
                <p:oleObj name="Equation" r:id="rId11" imgW="660400" imgH="419100" progId="Equation.DSMT4">
                  <p:embed/>
                  <p:pic>
                    <p:nvPicPr>
                      <p:cNvPr id="0" name="Picture 5"/>
                      <p:cNvPicPr/>
                      <p:nvPr/>
                    </p:nvPicPr>
                    <p:blipFill>
                      <a:blip r:embed="rId12"/>
                      <a:stretch>
                        <a:fillRect/>
                      </a:stretch>
                    </p:blipFill>
                    <p:spPr>
                      <a:xfrm>
                        <a:off x="8834946" y="1376012"/>
                        <a:ext cx="83820" cy="54610"/>
                      </a:xfrm>
                      <a:prstGeom prst="rect">
                        <a:avLst/>
                      </a:prstGeom>
                    </p:spPr>
                  </p:pic>
                </p:oleObj>
              </mc:Fallback>
            </mc:AlternateContent>
          </a:graphicData>
        </a:graphic>
      </p:graphicFrame>
      <p:graphicFrame>
        <p:nvGraphicFramePr>
          <p:cNvPr id="4" name="Bảng 5"/>
          <p:cNvGraphicFramePr>
            <a:graphicFrameLocks noGrp="1"/>
          </p:cNvGraphicFramePr>
          <p:nvPr/>
        </p:nvGraphicFramePr>
        <p:xfrm>
          <a:off x="2971800" y="4381740"/>
          <a:ext cx="10858500" cy="3279101"/>
        </p:xfrm>
        <a:graphic>
          <a:graphicData uri="http://schemas.openxmlformats.org/drawingml/2006/table">
            <a:tbl>
              <a:tblPr firstRow="1" bandRow="1">
                <a:tableStyleId>{5940675A-B579-460E-94D1-54222C63F5DA}</a:tableStyleId>
              </a:tblPr>
              <a:tblGrid>
                <a:gridCol w="4312595">
                  <a:extLst>
                    <a:ext uri="{9D8B030D-6E8A-4147-A177-3AD203B41FA5}">
                      <a16:colId xmlns:a16="http://schemas.microsoft.com/office/drawing/2014/main" val="20000"/>
                    </a:ext>
                  </a:extLst>
                </a:gridCol>
                <a:gridCol w="128810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092835">
                <a:tc>
                  <a:txBody>
                    <a:bodyPr/>
                    <a:lstStyle/>
                    <a:p>
                      <a:pPr algn="l"/>
                      <a:r>
                        <a:rPr lang="en-US" sz="3600" dirty="0">
                          <a:latin typeface="Times New Roman" panose="02020603050405020304" pitchFamily="18" charset="0"/>
                          <a:cs typeface="Times New Roman" panose="02020603050405020304" pitchFamily="18" charset="0"/>
                        </a:rPr>
                        <a:t>Bán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R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0"/>
                  </a:ext>
                </a:extLst>
              </a:tr>
              <a:tr h="1093133">
                <a:tc>
                  <a:txBody>
                    <a:bodyPr/>
                    <a:lstStyle/>
                    <a:p>
                      <a:pPr algn="l"/>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1"/>
                  </a:ext>
                </a:extLst>
              </a:tr>
              <a:tr h="1093133">
                <a:tc>
                  <a:txBody>
                    <a:bodyPr/>
                    <a:lstStyle/>
                    <a:p>
                      <a:pPr algn="l"/>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graphicFrame>
        <p:nvGraphicFramePr>
          <p:cNvPr id="44" name="Đối tượng 6"/>
          <p:cNvGraphicFramePr>
            <a:graphicFrameLocks noChangeAspect="1"/>
          </p:cNvGraphicFramePr>
          <p:nvPr/>
        </p:nvGraphicFramePr>
        <p:xfrm>
          <a:off x="7350125" y="6891020"/>
          <a:ext cx="1028715" cy="498475"/>
        </p:xfrm>
        <a:graphic>
          <a:graphicData uri="http://schemas.openxmlformats.org/presentationml/2006/ole">
            <mc:AlternateContent xmlns:mc="http://schemas.openxmlformats.org/markup-compatibility/2006">
              <mc:Choice xmlns:v="urn:schemas-microsoft-com:vml" Requires="v">
                <p:oleObj spid="_x0000_s2088" name="Equation" r:id="rId13" imgW="11582400" imgH="4572000" progId="Equation.DSMT4">
                  <p:embed/>
                </p:oleObj>
              </mc:Choice>
              <mc:Fallback>
                <p:oleObj name="Equation" r:id="rId13" imgW="11582400" imgH="4572000" progId="Equation.DSMT4">
                  <p:embed/>
                  <p:pic>
                    <p:nvPicPr>
                      <p:cNvPr id="0" name="Picture 44"/>
                      <p:cNvPicPr/>
                      <p:nvPr/>
                    </p:nvPicPr>
                    <p:blipFill>
                      <a:blip r:embed="rId14"/>
                      <a:stretch>
                        <a:fillRect/>
                      </a:stretch>
                    </p:blipFill>
                    <p:spPr>
                      <a:xfrm>
                        <a:off x="7350125" y="6891020"/>
                        <a:ext cx="1028715" cy="498475"/>
                      </a:xfrm>
                      <a:prstGeom prst="rect">
                        <a:avLst/>
                      </a:prstGeom>
                    </p:spPr>
                  </p:pic>
                </p:oleObj>
              </mc:Fallback>
            </mc:AlternateContent>
          </a:graphicData>
        </a:graphic>
      </p:graphicFrame>
      <p:graphicFrame>
        <p:nvGraphicFramePr>
          <p:cNvPr id="46" name="Đối tượng 10"/>
          <p:cNvGraphicFramePr>
            <a:graphicFrameLocks noChangeAspect="1"/>
          </p:cNvGraphicFramePr>
          <p:nvPr/>
        </p:nvGraphicFramePr>
        <p:xfrm>
          <a:off x="8664575" y="4736783"/>
          <a:ext cx="976313" cy="531812"/>
        </p:xfrm>
        <a:graphic>
          <a:graphicData uri="http://schemas.openxmlformats.org/presentationml/2006/ole">
            <mc:AlternateContent xmlns:mc="http://schemas.openxmlformats.org/markup-compatibility/2006">
              <mc:Choice xmlns:v="urn:schemas-microsoft-com:vml" Requires="v">
                <p:oleObj spid="_x0000_s2089" name="Equation" r:id="rId15" imgW="10668000" imgH="4876800" progId="Equation.DSMT4">
                  <p:embed/>
                </p:oleObj>
              </mc:Choice>
              <mc:Fallback>
                <p:oleObj name="Equation" r:id="rId15" imgW="10668000" imgH="4876800" progId="Equation.DSMT4">
                  <p:embed/>
                  <p:pic>
                    <p:nvPicPr>
                      <p:cNvPr id="0" name="Đối tượng 6"/>
                      <p:cNvPicPr/>
                      <p:nvPr/>
                    </p:nvPicPr>
                    <p:blipFill>
                      <a:blip r:embed="rId16"/>
                      <a:stretch>
                        <a:fillRect/>
                      </a:stretch>
                    </p:blipFill>
                    <p:spPr>
                      <a:xfrm>
                        <a:off x="8664575" y="4736783"/>
                        <a:ext cx="976313" cy="531812"/>
                      </a:xfrm>
                      <a:prstGeom prst="rect">
                        <a:avLst/>
                      </a:prstGeom>
                    </p:spPr>
                  </p:pic>
                </p:oleObj>
              </mc:Fallback>
            </mc:AlternateContent>
          </a:graphicData>
        </a:graphic>
      </p:graphicFrame>
      <p:graphicFrame>
        <p:nvGraphicFramePr>
          <p:cNvPr id="48" name="Đối tượng 19"/>
          <p:cNvGraphicFramePr>
            <a:graphicFrameLocks noChangeAspect="1"/>
          </p:cNvGraphicFramePr>
          <p:nvPr/>
        </p:nvGraphicFramePr>
        <p:xfrm>
          <a:off x="9964278" y="5746765"/>
          <a:ext cx="1036303" cy="611069"/>
        </p:xfrm>
        <a:graphic>
          <a:graphicData uri="http://schemas.openxmlformats.org/presentationml/2006/ole">
            <mc:AlternateContent xmlns:mc="http://schemas.openxmlformats.org/markup-compatibility/2006">
              <mc:Choice xmlns:v="urn:schemas-microsoft-com:vml" Requires="v">
                <p:oleObj spid="_x0000_s2090" name="Equation" r:id="rId17" imgW="457200" imgH="228600" progId="Equation.DSMT4">
                  <p:embed/>
                </p:oleObj>
              </mc:Choice>
              <mc:Fallback>
                <p:oleObj name="Equation" r:id="rId17" imgW="457200" imgH="228600" progId="Equation.DSMT4">
                  <p:embed/>
                  <p:pic>
                    <p:nvPicPr>
                      <p:cNvPr id="0" name="Đối tượng 26"/>
                      <p:cNvPicPr/>
                      <p:nvPr/>
                    </p:nvPicPr>
                    <p:blipFill>
                      <a:blip r:embed="rId18"/>
                      <a:stretch>
                        <a:fillRect/>
                      </a:stretch>
                    </p:blipFill>
                    <p:spPr>
                      <a:xfrm>
                        <a:off x="9964278" y="5746765"/>
                        <a:ext cx="1036303" cy="611069"/>
                      </a:xfrm>
                      <a:prstGeom prst="rect">
                        <a:avLst/>
                      </a:prstGeom>
                    </p:spPr>
                  </p:pic>
                </p:oleObj>
              </mc:Fallback>
            </mc:AlternateContent>
          </a:graphicData>
        </a:graphic>
      </p:graphicFrame>
      <p:graphicFrame>
        <p:nvGraphicFramePr>
          <p:cNvPr id="50" name="Đối tượng 22"/>
          <p:cNvGraphicFramePr>
            <a:graphicFrameLocks noChangeAspect="1"/>
          </p:cNvGraphicFramePr>
          <p:nvPr/>
        </p:nvGraphicFramePr>
        <p:xfrm>
          <a:off x="11201400" y="6895783"/>
          <a:ext cx="1028714" cy="517525"/>
        </p:xfrm>
        <a:graphic>
          <a:graphicData uri="http://schemas.openxmlformats.org/presentationml/2006/ole">
            <mc:AlternateContent xmlns:mc="http://schemas.openxmlformats.org/markup-compatibility/2006">
              <mc:Choice xmlns:v="urn:schemas-microsoft-com:vml" Requires="v">
                <p:oleObj spid="_x0000_s2091" name="Equation" r:id="rId19" imgW="10972800" imgH="4267200" progId="Equation.DSMT4">
                  <p:embed/>
                </p:oleObj>
              </mc:Choice>
              <mc:Fallback>
                <p:oleObj name="Equation" r:id="rId19" imgW="10972800" imgH="4267200" progId="Equation.DSMT4">
                  <p:embed/>
                  <p:pic>
                    <p:nvPicPr>
                      <p:cNvPr id="0" name="Đối tượng 27"/>
                      <p:cNvPicPr/>
                      <p:nvPr/>
                    </p:nvPicPr>
                    <p:blipFill>
                      <a:blip r:embed="rId20"/>
                      <a:stretch>
                        <a:fillRect/>
                      </a:stretch>
                    </p:blipFill>
                    <p:spPr>
                      <a:xfrm>
                        <a:off x="11201400" y="6895783"/>
                        <a:ext cx="1028714" cy="517525"/>
                      </a:xfrm>
                      <a:prstGeom prst="rect">
                        <a:avLst/>
                      </a:prstGeom>
                    </p:spPr>
                  </p:pic>
                </p:oleObj>
              </mc:Fallback>
            </mc:AlternateContent>
          </a:graphicData>
        </a:graphic>
      </p:graphicFrame>
      <p:graphicFrame>
        <p:nvGraphicFramePr>
          <p:cNvPr id="52" name="Đối tượng 29"/>
          <p:cNvGraphicFramePr>
            <a:graphicFrameLocks noChangeAspect="1"/>
          </p:cNvGraphicFramePr>
          <p:nvPr/>
        </p:nvGraphicFramePr>
        <p:xfrm>
          <a:off x="12544425" y="4759008"/>
          <a:ext cx="1017955" cy="479425"/>
        </p:xfrm>
        <a:graphic>
          <a:graphicData uri="http://schemas.openxmlformats.org/presentationml/2006/ole">
            <mc:AlternateContent xmlns:mc="http://schemas.openxmlformats.org/markup-compatibility/2006">
              <mc:Choice xmlns:v="urn:schemas-microsoft-com:vml" Requires="v">
                <p:oleObj spid="_x0000_s2092" name="Equation" r:id="rId21" imgW="14325600" imgH="4876800" progId="Equation.DSMT4">
                  <p:embed/>
                </p:oleObj>
              </mc:Choice>
              <mc:Fallback>
                <p:oleObj name="Equation" r:id="rId21" imgW="14325600" imgH="4876800" progId="Equation.DSMT4">
                  <p:embed/>
                  <p:pic>
                    <p:nvPicPr>
                      <p:cNvPr id="0" name="Đối tượng 22"/>
                      <p:cNvPicPr/>
                      <p:nvPr/>
                    </p:nvPicPr>
                    <p:blipFill>
                      <a:blip r:embed="rId22"/>
                      <a:stretch>
                        <a:fillRect/>
                      </a:stretch>
                    </p:blipFill>
                    <p:spPr>
                      <a:xfrm>
                        <a:off x="12544425" y="4759008"/>
                        <a:ext cx="1017955" cy="479425"/>
                      </a:xfrm>
                      <a:prstGeom prst="rect">
                        <a:avLst/>
                      </a:prstGeom>
                    </p:spPr>
                  </p:pic>
                </p:oleObj>
              </mc:Fallback>
            </mc:AlternateContent>
          </a:graphicData>
        </a:graphic>
      </p:graphicFrame>
      <p:pic>
        <p:nvPicPr>
          <p:cNvPr id="77" name="Picture 76"/>
          <p:cNvPicPr>
            <a:picLocks noChangeAspect="1"/>
          </p:cNvPicPr>
          <p:nvPr/>
        </p:nvPicPr>
        <p:blipFill>
          <a:blip r:embed="rId23"/>
          <a:stretch>
            <a:fillRect/>
          </a:stretch>
        </p:blipFill>
        <p:spPr>
          <a:xfrm>
            <a:off x="7467600" y="4687570"/>
            <a:ext cx="5859780" cy="2674620"/>
          </a:xfrm>
          <a:prstGeom prst="rect">
            <a:avLst/>
          </a:prstGeom>
        </p:spPr>
      </p:pic>
      <p:pic>
        <p:nvPicPr>
          <p:cNvPr id="80" name="Picture 79"/>
          <p:cNvPicPr>
            <a:picLocks noChangeAspect="1"/>
          </p:cNvPicPr>
          <p:nvPr>
            <p:custDataLst>
              <p:tags r:id="rId3"/>
            </p:custDataLst>
          </p:nvPr>
        </p:nvPicPr>
        <p:blipFill>
          <a:blip r:embed="rId24"/>
          <a:stretch>
            <a:fillRect/>
          </a:stretch>
        </p:blipFill>
        <p:spPr>
          <a:xfrm>
            <a:off x="152400" y="-38100"/>
            <a:ext cx="2597150" cy="2597150"/>
          </a:xfrm>
          <a:prstGeom prst="rect">
            <a:avLst/>
          </a:prstGeom>
        </p:spPr>
      </p:pic>
      <p:pic>
        <p:nvPicPr>
          <p:cNvPr id="81" name="Picture 80"/>
          <p:cNvPicPr>
            <a:picLocks noChangeAspect="1"/>
          </p:cNvPicPr>
          <p:nvPr>
            <p:custDataLst>
              <p:tags r:id="rId4"/>
            </p:custDataLst>
          </p:nvPr>
        </p:nvPicPr>
        <p:blipFill>
          <a:blip r:embed="rId25"/>
          <a:stretch>
            <a:fillRect/>
          </a:stretch>
        </p:blipFill>
        <p:spPr>
          <a:xfrm>
            <a:off x="-152400" y="8877300"/>
            <a:ext cx="1569720" cy="1409700"/>
          </a:xfrm>
          <a:prstGeom prst="rect">
            <a:avLst/>
          </a:prstGeom>
        </p:spPr>
      </p:pic>
      <p:pic>
        <p:nvPicPr>
          <p:cNvPr id="82" name="Picture 81"/>
          <p:cNvPicPr>
            <a:picLocks noChangeAspect="1"/>
          </p:cNvPicPr>
          <p:nvPr>
            <p:custDataLst>
              <p:tags r:id="rId5"/>
            </p:custDataLst>
          </p:nvPr>
        </p:nvPicPr>
        <p:blipFill>
          <a:blip r:embed="rId26"/>
          <a:stretch>
            <a:fillRect/>
          </a:stretch>
        </p:blipFill>
        <p:spPr>
          <a:xfrm>
            <a:off x="15773400" y="8648700"/>
            <a:ext cx="2125980" cy="1325880"/>
          </a:xfrm>
          <a:prstGeom prst="rect">
            <a:avLst/>
          </a:prstGeom>
        </p:spPr>
      </p:pic>
      <p:pic>
        <p:nvPicPr>
          <p:cNvPr id="84" name="Picture 83"/>
          <p:cNvPicPr>
            <a:picLocks noChangeAspect="1"/>
          </p:cNvPicPr>
          <p:nvPr>
            <p:custDataLst>
              <p:tags r:id="rId6"/>
            </p:custDataLst>
          </p:nvPr>
        </p:nvPicPr>
        <p:blipFill>
          <a:blip r:embed="rId27"/>
          <a:stretch>
            <a:fillRect/>
          </a:stretch>
        </p:blipFill>
        <p:spPr>
          <a:xfrm>
            <a:off x="16078200" y="-38100"/>
            <a:ext cx="2240280" cy="2209800"/>
          </a:xfrm>
          <a:prstGeom prst="rect">
            <a:avLst/>
          </a:prstGeom>
        </p:spPr>
      </p:pic>
      <p:grpSp>
        <p:nvGrpSpPr>
          <p:cNvPr id="86" name="Group 85"/>
          <p:cNvGrpSpPr/>
          <p:nvPr/>
        </p:nvGrpSpPr>
        <p:grpSpPr>
          <a:xfrm>
            <a:off x="1676400" y="3446145"/>
            <a:ext cx="15786100" cy="617220"/>
            <a:chOff x="4080" y="5354"/>
            <a:chExt cx="24860" cy="972"/>
          </a:xfrm>
        </p:grpSpPr>
        <p:sp>
          <p:nvSpPr>
            <p:cNvPr id="3" name="TextBox 1"/>
            <p:cNvSpPr txBox="1"/>
            <p:nvPr>
              <p:custDataLst>
                <p:tags r:id="rId8"/>
              </p:custDataLst>
            </p:nvPr>
          </p:nvSpPr>
          <p:spPr>
            <a:xfrm>
              <a:off x="4080" y="5387"/>
              <a:ext cx="24860" cy="939"/>
            </a:xfrm>
            <a:prstGeom prst="rect">
              <a:avLst/>
            </a:prstGeom>
            <a:noFill/>
          </p:spPr>
          <p:txBody>
            <a:bodyPr wrap="square" lIns="104296" tIns="52148" rIns="104296" bIns="52148" rtlCol="0">
              <a:spAutoFit/>
            </a:bodyPr>
            <a:lstStyle/>
            <a:p>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mười</a:t>
              </a:r>
              <a:r>
                <a:rPr lang="en-US" sz="3200" b="1" dirty="0">
                  <a:latin typeface="Times New Roman" panose="02020603050405020304" pitchFamily="18" charset="0"/>
                  <a:cs typeface="Times New Roman" panose="02020603050405020304" pitchFamily="18" charset="0"/>
                </a:rPr>
                <a:t>)</a:t>
              </a:r>
            </a:p>
          </p:txBody>
        </p:sp>
        <p:pic>
          <p:nvPicPr>
            <p:cNvPr id="85" name="Picture 84"/>
            <p:cNvPicPr>
              <a:picLocks noChangeAspect="1"/>
            </p:cNvPicPr>
            <p:nvPr>
              <p:custDataLst>
                <p:tags r:id="rId9"/>
              </p:custDataLst>
            </p:nvPr>
          </p:nvPicPr>
          <p:blipFill>
            <a:blip r:embed="rId28"/>
            <a:stretch>
              <a:fillRect/>
            </a:stretch>
          </p:blipFill>
          <p:spPr>
            <a:xfrm>
              <a:off x="15600" y="5354"/>
              <a:ext cx="2712" cy="972"/>
            </a:xfrm>
            <a:prstGeom prst="rect">
              <a:avLst/>
            </a:prstGeom>
          </p:spPr>
        </p:pic>
      </p:grpSp>
      <p:pic>
        <p:nvPicPr>
          <p:cNvPr id="87" name="Picture 86"/>
          <p:cNvPicPr>
            <a:picLocks noChangeAspect="1"/>
          </p:cNvPicPr>
          <p:nvPr>
            <p:custDataLst>
              <p:tags r:id="rId7"/>
            </p:custDataLst>
          </p:nvPr>
        </p:nvPicPr>
        <p:blipFill>
          <a:blip r:embed="rId29"/>
          <a:stretch>
            <a:fillRect/>
          </a:stretch>
        </p:blipFill>
        <p:spPr>
          <a:xfrm>
            <a:off x="4495800" y="753745"/>
            <a:ext cx="9174480" cy="1325880"/>
          </a:xfrm>
          <a:prstGeom prst="rect">
            <a:avLst/>
          </a:prstGeom>
        </p:spPr>
      </p:pic>
      <p:sp>
        <p:nvSpPr>
          <p:cNvPr id="88" name="Text Box 87"/>
          <p:cNvSpPr txBox="1"/>
          <p:nvPr/>
        </p:nvSpPr>
        <p:spPr>
          <a:xfrm>
            <a:off x="1676400" y="2705100"/>
            <a:ext cx="9144000" cy="645160"/>
          </a:xfrm>
          <a:prstGeom prst="rect">
            <a:avLst/>
          </a:prstGeom>
          <a:noFill/>
        </p:spPr>
        <p:txBody>
          <a:bodyPr wrap="square" rtlCol="0" anchor="t">
            <a:spAutoFit/>
          </a:bodyPr>
          <a:lstStyle/>
          <a:p>
            <a:r>
              <a:rPr lang="vi-VN" altLang="x-none" sz="3600" b="1" u="sng" dirty="0">
                <a:solidFill>
                  <a:srgbClr val="FF0000"/>
                </a:solidFill>
                <a:latin typeface="Times New Roman" panose="02020603050405020304" pitchFamily="18" charset="0"/>
                <a:sym typeface="+mn-ea"/>
              </a:rPr>
              <a:t>Bài tập </a:t>
            </a:r>
            <a:r>
              <a:rPr lang="en-US" altLang="vi-VN" sz="3600" b="1" u="sng" dirty="0">
                <a:solidFill>
                  <a:srgbClr val="FF0000"/>
                </a:solidFill>
                <a:latin typeface="Times New Roman" panose="02020603050405020304" pitchFamily="18" charset="0"/>
                <a:sym typeface="+mn-ea"/>
              </a:rPr>
              <a:t>3</a:t>
            </a:r>
            <a:r>
              <a:rPr lang="vi-VN" altLang="x-none" sz="3600" b="1" u="sng" dirty="0">
                <a:solidFill>
                  <a:srgbClr val="FF0000"/>
                </a:solidFill>
                <a:latin typeface="Times New Roman" panose="02020603050405020304" pitchFamily="18"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heckerboard(across)">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heckerboard(across)">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checkerboard(across)">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heckerboard(across)">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heckerboard(across)">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checkerboard(across)">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2"/>
            </p:custDataLst>
          </p:nvPr>
        </p:nvGraphicFramePr>
        <p:xfrm>
          <a:off x="3044825" y="2092325"/>
          <a:ext cx="13246735" cy="6443345"/>
        </p:xfrm>
        <a:graphic>
          <a:graphicData uri="http://schemas.openxmlformats.org/drawingml/2006/table">
            <a:tbl>
              <a:tblPr>
                <a:effectLst/>
                <a:tableStyleId>{5940675A-B579-460E-94D1-54222C63F5DA}</a:tableStyleId>
              </a:tblPr>
              <a:tblGrid>
                <a:gridCol w="8012430">
                  <a:extLst>
                    <a:ext uri="{9D8B030D-6E8A-4147-A177-3AD203B41FA5}">
                      <a16:colId xmlns:a16="http://schemas.microsoft.com/office/drawing/2014/main" val="20000"/>
                    </a:ext>
                  </a:extLst>
                </a:gridCol>
                <a:gridCol w="5234305">
                  <a:extLst>
                    <a:ext uri="{9D8B030D-6E8A-4147-A177-3AD203B41FA5}">
                      <a16:colId xmlns:a16="http://schemas.microsoft.com/office/drawing/2014/main" val="20001"/>
                    </a:ext>
                  </a:extLst>
                </a:gridCol>
              </a:tblGrid>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Vị trí tương đối của hai đường tròn</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Hệ thức giữa OO’ với R v</a:t>
                      </a:r>
                      <a:r>
                        <a:rPr lang="vi-VN" altLang="en-US" sz="2400" b="1" dirty="0">
                          <a:solidFill>
                            <a:srgbClr val="161616"/>
                          </a:solidFill>
                          <a:latin typeface="Tahoma" panose="020B0604030504040204" pitchFamily="34" charset="0"/>
                          <a:ea typeface="Tahoma" panose="020B0604030504040204" pitchFamily="34" charset="0"/>
                        </a:rPr>
                        <a:t>à</a:t>
                      </a:r>
                      <a:r>
                        <a:rPr lang="vi-VN" altLang="en-US" sz="2400" b="1" dirty="0">
                          <a:solidFill>
                            <a:srgbClr val="161616"/>
                          </a:solidFill>
                          <a:latin typeface="Tahoma" panose="020B0604030504040204" pitchFamily="34" charset="0"/>
                          <a:cs typeface="Tahoma" panose="020B0604030504040204" pitchFamily="34" charset="0"/>
                        </a:rPr>
                        <a:t> r</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53752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cắt nhau    </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ngo</a:t>
                      </a:r>
                      <a:r>
                        <a:rPr lang="vi-VN" altLang="en-US" sz="2800" dirty="0">
                          <a:solidFill>
                            <a:srgbClr val="0000A4"/>
                          </a:solidFill>
                          <a:latin typeface="Times New Roman" panose="02020603050405020304" pitchFamily="18" charset="0"/>
                          <a:ea typeface="Tahoma" panose="020B0604030504040204" pitchFamily="34" charset="0"/>
                          <a:cs typeface="Times New Roman" panose="02020603050405020304" pitchFamily="18" charset="0"/>
                        </a:rPr>
                        <a:t>à</a:t>
                      </a:r>
                      <a:r>
                        <a:rPr lang="vi-VN" altLang="en-US" sz="2800" dirty="0">
                          <a:solidFill>
                            <a:srgbClr val="0000A4"/>
                          </a:solidFill>
                          <a:latin typeface="Times New Roman" panose="02020603050405020304" pitchFamily="18" charset="0"/>
                          <a:cs typeface="Times New Roman" panose="02020603050405020304" pitchFamily="18" charset="0"/>
                        </a:rPr>
                        <a:t>i</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trong</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ahoma" panose="020B0604030504040204" pitchFamily="34" charset="0"/>
                          <a:cs typeface="Tahoma" panose="020B0604030504040204" pitchFamily="34" charset="0"/>
                        </a:rPr>
                        <a:t>...........................................</a:t>
                      </a:r>
                    </a:p>
                    <a:p>
                      <a:pPr marL="285750" lvl="0" indent="-285750" eaLnBrk="1" hangingPunct="1">
                        <a:lnSpc>
                          <a:spcPct val="200000"/>
                        </a:lnSpc>
                        <a:spcAft>
                          <a:spcPts val="1200"/>
                        </a:spcAft>
                        <a:buFont typeface="Wingdings" panose="05000000000000000000" pitchFamily="2" charset="2"/>
                        <a:buChar char="q"/>
                      </a:pPr>
                      <a:r>
                        <a:rPr lang="vi-VN" altLang="en-US" sz="2800" b="1" dirty="0">
                          <a:solidFill>
                            <a:srgbClr val="0000A4"/>
                          </a:solidFill>
                          <a:latin typeface="Times New Roman" panose="02020603050405020304" pitchFamily="18" charset="0"/>
                          <a:cs typeface="Times New Roman" panose="02020603050405020304" pitchFamily="18" charset="0"/>
                        </a:rPr>
                        <a:t>...........................................</a:t>
                      </a:r>
                      <a:r>
                        <a:rPr lang="en-US" altLang="vi-VN" sz="2800" b="1" dirty="0">
                          <a:solidFill>
                            <a:srgbClr val="0000A4"/>
                          </a:solidFill>
                          <a:latin typeface="Times New Roman" panose="02020603050405020304" pitchFamily="18" charset="0"/>
                          <a:cs typeface="Times New Roman" panose="02020603050405020304" pitchFamily="18" charset="0"/>
                        </a:rPr>
                        <a:t>........................</a:t>
                      </a:r>
                      <a:endParaRPr lang="en-US" altLang="vi-VN" sz="2800" b="1" dirty="0">
                        <a:solidFill>
                          <a:srgbClr val="0000A4"/>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solidFill>
                        <a:srgbClr val="FFFFFF"/>
                      </a:solidFill>
                      <a:prstDash val="solid"/>
                      <a:headEnd type="none" w="med" len="med"/>
                      <a:tailEnd type="none" w="med" len="med"/>
                    </a:lnL>
                    <a:lnR>
                      <a:noFill/>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lnSpc>
                          <a:spcPct val="200000"/>
                        </a:lnSpc>
                        <a:buNone/>
                      </a:pPr>
                      <a:r>
                        <a:rPr lang="vi-VN" altLang="en-US" sz="2800" b="1" dirty="0">
                          <a:solidFill>
                            <a:srgbClr val="4D4D4D"/>
                          </a:solidFill>
                          <a:latin typeface="Times New Roman" panose="02020603050405020304" pitchFamily="18" charset="0"/>
                        </a:rPr>
                        <a:t>...................................</a:t>
                      </a:r>
                      <a:r>
                        <a:rPr lang="en-US" altLang="vi-VN"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r>
                        <a:rPr lang="vi-VN" altLang="en-US" sz="2800" b="1" dirty="0">
                          <a:solidFill>
                            <a:srgbClr val="4D4D4D"/>
                          </a:solidFill>
                          <a:latin typeface="Times New Roman" panose="02020603050405020304" pitchFamily="18" charset="0"/>
                        </a:rPr>
                        <a:t>...................................</a:t>
                      </a:r>
                    </a:p>
                    <a:p>
                      <a:pPr lvl="0" algn="just" eaLnBrk="1" hangingPunct="1">
                        <a:lnSpc>
                          <a:spcPct val="200000"/>
                        </a:lnSpc>
                        <a:buNone/>
                      </a:pPr>
                      <a:r>
                        <a:rPr lang="vi-VN" altLang="en-US"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txBody>
                  <a:tcPr>
                    <a:lnL>
                      <a:noFill/>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3" name="Rounded Rectangle 2"/>
          <p:cNvSpPr/>
          <p:nvPr>
            <p:custDataLst>
              <p:tags r:id="rId3"/>
            </p:custDataLst>
          </p:nvPr>
        </p:nvSpPr>
        <p:spPr>
          <a:xfrm>
            <a:off x="5297170" y="815975"/>
            <a:ext cx="8342630" cy="990600"/>
          </a:xfrm>
          <a:prstGeom prst="roundRect">
            <a:avLst/>
          </a:prstGeom>
          <a:solidFill>
            <a:srgbClr val="FFFFFF"/>
          </a:solidFill>
          <a:ln w="25400" cap="flat" cmpd="sng" algn="ctr">
            <a:solidFill>
              <a:srgbClr val="0099CC">
                <a:shade val="50000"/>
              </a:srgbClr>
            </a:solidFill>
            <a:prstDash val="solid"/>
          </a:ln>
          <a:effectLst/>
        </p:spPr>
        <p:txBody>
          <a:bodyPr anchor="ct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ctr">
              <a:spcBef>
                <a:spcPct val="0"/>
              </a:spcBef>
              <a:buClrTx/>
              <a:buFontTx/>
              <a:buNone/>
            </a:pPr>
            <a:r>
              <a:rPr lang="vi-VN" altLang="en-US" b="1" u="sng" dirty="0">
                <a:solidFill>
                  <a:srgbClr val="7030A0"/>
                </a:solidFill>
                <a:latin typeface="Times New Roman" panose="02020603050405020304" pitchFamily="18" charset="0"/>
                <a:cs typeface="Tahoma" panose="020B0604030504040204" pitchFamily="34" charset="0"/>
              </a:rPr>
              <a:t>Bài tập 4:</a:t>
            </a:r>
            <a:endParaRPr lang="vi-VN" altLang="en-US" b="1" dirty="0">
              <a:solidFill>
                <a:srgbClr val="7030A0"/>
              </a:solidFill>
              <a:cs typeface="Tahoma" panose="020B0604030504040204" pitchFamily="34" charset="0"/>
            </a:endParaRPr>
          </a:p>
          <a:p>
            <a:pPr marL="0" lvl="0" indent="0" algn="ctr">
              <a:spcBef>
                <a:spcPct val="0"/>
              </a:spcBef>
              <a:buClrTx/>
              <a:buFontTx/>
              <a:buNone/>
            </a:pPr>
            <a:r>
              <a:rPr lang="vi-VN" altLang="en-US" b="1" dirty="0">
                <a:solidFill>
                  <a:srgbClr val="2F2FFF"/>
                </a:solidFill>
                <a:latin typeface="Times New Roman" panose="02020603050405020304" pitchFamily="18" charset="0"/>
                <a:cs typeface="Tahoma" panose="020B0604030504040204" pitchFamily="34" charset="0"/>
              </a:rPr>
              <a:t>Điền vào chỗ ...... để được các kết luận đúng</a:t>
            </a:r>
            <a:r>
              <a:rPr lang="vi-VN" altLang="en-US" sz="2000" b="1" dirty="0">
                <a:solidFill>
                  <a:srgbClr val="FFFFFF"/>
                </a:solidFill>
                <a:latin typeface="Times New Roman" panose="02020603050405020304" pitchFamily="18" charset="0"/>
                <a:cs typeface="Tahoma" panose="020B0604030504040204" pitchFamily="34" charset="0"/>
              </a:rPr>
              <a:t>:</a:t>
            </a:r>
            <a:endParaRPr lang="vi-VN" altLang="en-US" sz="2000" b="1" dirty="0">
              <a:solidFill>
                <a:srgbClr val="FFFFFF"/>
              </a:solidFill>
              <a:latin typeface="Times New Roman" panose="02020603050405020304" pitchFamily="18" charset="0"/>
              <a:ea typeface="Tahoma" panose="020B0604030504040204" pitchFamily="34" charset="0"/>
            </a:endParaRPr>
          </a:p>
        </p:txBody>
      </p:sp>
      <p:sp>
        <p:nvSpPr>
          <p:cNvPr id="29" name="Content Placeholder 2"/>
          <p:cNvSpPr txBox="1"/>
          <p:nvPr>
            <p:custDataLst>
              <p:tags r:id="rId4"/>
            </p:custDataLst>
          </p:nvPr>
        </p:nvSpPr>
        <p:spPr>
          <a:xfrm>
            <a:off x="3446780" y="6438900"/>
            <a:ext cx="4714240" cy="53657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Hai đường tròn ở ngoài nhau</a:t>
            </a:r>
            <a:endParaRPr lang="vi-VN" altLang="en-US" sz="2800" dirty="0">
              <a:solidFill>
                <a:srgbClr val="FF0000"/>
              </a:solidFill>
              <a:ea typeface="Tahoma" panose="020B0604030504040204" pitchFamily="34" charset="0"/>
              <a:cs typeface="Tahoma" panose="020B0604030504040204" pitchFamily="34" charset="0"/>
            </a:endParaRPr>
          </a:p>
        </p:txBody>
      </p:sp>
      <p:sp>
        <p:nvSpPr>
          <p:cNvPr id="30" name="Content Placeholder 2"/>
          <p:cNvSpPr txBox="1"/>
          <p:nvPr>
            <p:custDataLst>
              <p:tags r:id="rId5"/>
            </p:custDataLst>
          </p:nvPr>
        </p:nvSpPr>
        <p:spPr>
          <a:xfrm>
            <a:off x="3464560" y="7397115"/>
            <a:ext cx="6189345" cy="76644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Đường tròn lớn đựng đường tròn nhỏ</a:t>
            </a:r>
            <a:endParaRPr lang="vi-VN" altLang="en-US" sz="2800" dirty="0">
              <a:solidFill>
                <a:srgbClr val="FF0000"/>
              </a:solidFill>
              <a:ea typeface="Tahoma" panose="020B0604030504040204" pitchFamily="34" charset="0"/>
              <a:cs typeface="Tahoma" panose="020B0604030504040204" pitchFamily="34" charset="0"/>
            </a:endParaRPr>
          </a:p>
        </p:txBody>
      </p:sp>
      <p:pic>
        <p:nvPicPr>
          <p:cNvPr id="4" name="Picture 3"/>
          <p:cNvPicPr>
            <a:picLocks noChangeAspect="1"/>
          </p:cNvPicPr>
          <p:nvPr>
            <p:custDataLst>
              <p:tags r:id="rId6"/>
            </p:custDataLst>
          </p:nvPr>
        </p:nvPicPr>
        <p:blipFill>
          <a:blip r:embed="rId11"/>
          <a:stretch>
            <a:fillRect/>
          </a:stretch>
        </p:blipFill>
        <p:spPr>
          <a:xfrm>
            <a:off x="15849600" y="8821420"/>
            <a:ext cx="2125980" cy="1325880"/>
          </a:xfrm>
          <a:prstGeom prst="rect">
            <a:avLst/>
          </a:prstGeom>
        </p:spPr>
      </p:pic>
      <p:pic>
        <p:nvPicPr>
          <p:cNvPr id="5" name="Picture 4"/>
          <p:cNvPicPr>
            <a:picLocks noChangeAspect="1"/>
          </p:cNvPicPr>
          <p:nvPr>
            <p:custDataLst>
              <p:tags r:id="rId7"/>
            </p:custDataLst>
          </p:nvPr>
        </p:nvPicPr>
        <p:blipFill>
          <a:blip r:embed="rId12"/>
          <a:stretch>
            <a:fillRect/>
          </a:stretch>
        </p:blipFill>
        <p:spPr>
          <a:xfrm>
            <a:off x="16154400" y="0"/>
            <a:ext cx="2240280" cy="2209800"/>
          </a:xfrm>
          <a:prstGeom prst="rect">
            <a:avLst/>
          </a:prstGeom>
        </p:spPr>
      </p:pic>
      <p:pic>
        <p:nvPicPr>
          <p:cNvPr id="7" name="Picture 6"/>
          <p:cNvPicPr>
            <a:picLocks noChangeAspect="1"/>
          </p:cNvPicPr>
          <p:nvPr>
            <p:custDataLst>
              <p:tags r:id="rId8"/>
            </p:custDataLst>
          </p:nvPr>
        </p:nvPicPr>
        <p:blipFill>
          <a:blip r:embed="rId13"/>
          <a:stretch>
            <a:fillRect/>
          </a:stretch>
        </p:blipFill>
        <p:spPr>
          <a:xfrm>
            <a:off x="533400" y="8801100"/>
            <a:ext cx="1173480" cy="1051560"/>
          </a:xfrm>
          <a:prstGeom prst="rect">
            <a:avLst/>
          </a:prstGeom>
        </p:spPr>
      </p:pic>
      <p:pic>
        <p:nvPicPr>
          <p:cNvPr id="8" name="Picture 7"/>
          <p:cNvPicPr>
            <a:picLocks noChangeAspect="1"/>
          </p:cNvPicPr>
          <p:nvPr>
            <p:custDataLst>
              <p:tags r:id="rId9"/>
            </p:custDataLst>
          </p:nvPr>
        </p:nvPicPr>
        <p:blipFill>
          <a:blip r:embed="rId14"/>
          <a:stretch>
            <a:fillRect/>
          </a:stretch>
        </p:blipFill>
        <p:spPr>
          <a:xfrm>
            <a:off x="152400" y="-38100"/>
            <a:ext cx="3238500" cy="3238500"/>
          </a:xfrm>
          <a:prstGeom prst="rect">
            <a:avLst/>
          </a:prstGeom>
        </p:spPr>
      </p:pic>
      <p:pic>
        <p:nvPicPr>
          <p:cNvPr id="13" name="Picture 12"/>
          <p:cNvPicPr>
            <a:picLocks noChangeAspect="1"/>
          </p:cNvPicPr>
          <p:nvPr/>
        </p:nvPicPr>
        <p:blipFill>
          <a:blip r:embed="rId15"/>
          <a:stretch>
            <a:fillRect/>
          </a:stretch>
        </p:blipFill>
        <p:spPr>
          <a:xfrm>
            <a:off x="11205210" y="3314700"/>
            <a:ext cx="3599815" cy="510540"/>
          </a:xfrm>
          <a:prstGeom prst="rect">
            <a:avLst/>
          </a:prstGeom>
          <a:solidFill>
            <a:srgbClr val="FFFF00"/>
          </a:solidFill>
          <a:ln>
            <a:solidFill>
              <a:srgbClr val="FF0000"/>
            </a:solidFill>
          </a:ln>
        </p:spPr>
      </p:pic>
      <p:graphicFrame>
        <p:nvGraphicFramePr>
          <p:cNvPr id="14" name="Object 13"/>
          <p:cNvGraphicFramePr/>
          <p:nvPr/>
        </p:nvGraphicFramePr>
        <p:xfrm>
          <a:off x="11201400" y="5067300"/>
          <a:ext cx="1991360" cy="494665"/>
        </p:xfrm>
        <a:graphic>
          <a:graphicData uri="http://schemas.openxmlformats.org/presentationml/2006/ole">
            <mc:AlternateContent xmlns:mc="http://schemas.openxmlformats.org/markup-compatibility/2006">
              <mc:Choice xmlns:v="urn:schemas-microsoft-com:vml" Requires="v">
                <p:oleObj spid="_x0000_s3075" r:id="rId16" imgW="2199005" imgH="507365" progId="Equation.DSMT4">
                  <p:embed/>
                </p:oleObj>
              </mc:Choice>
              <mc:Fallback>
                <p:oleObj r:id="rId16" imgW="2199005" imgH="507365" progId="Equation.DSMT4">
                  <p:embed/>
                  <p:pic>
                    <p:nvPicPr>
                      <p:cNvPr id="0" name="Picture 14"/>
                      <p:cNvPicPr/>
                      <p:nvPr/>
                    </p:nvPicPr>
                    <p:blipFill>
                      <a:blip r:embed="rId17"/>
                      <a:stretch>
                        <a:fillRect/>
                      </a:stretch>
                    </p:blipFill>
                    <p:spPr>
                      <a:xfrm>
                        <a:off x="11201400" y="5067300"/>
                        <a:ext cx="1991360" cy="494665"/>
                      </a:xfrm>
                      <a:prstGeom prst="rect">
                        <a:avLst/>
                      </a:prstGeom>
                      <a:solidFill>
                        <a:srgbClr val="FFFF00"/>
                      </a:solidFill>
                      <a:ln>
                        <a:solidFill>
                          <a:srgbClr val="FF0000"/>
                        </a:solidFill>
                      </a:ln>
                    </p:spPr>
                  </p:pic>
                </p:oleObj>
              </mc:Fallback>
            </mc:AlternateContent>
          </a:graphicData>
        </a:graphic>
      </p:graphicFrame>
      <p:pic>
        <p:nvPicPr>
          <p:cNvPr id="16" name="Picture 15"/>
          <p:cNvPicPr>
            <a:picLocks noChangeAspect="1"/>
          </p:cNvPicPr>
          <p:nvPr/>
        </p:nvPicPr>
        <p:blipFill>
          <a:blip r:embed="rId18"/>
          <a:stretch>
            <a:fillRect/>
          </a:stretch>
        </p:blipFill>
        <p:spPr>
          <a:xfrm>
            <a:off x="11201400" y="4214495"/>
            <a:ext cx="2146300" cy="488315"/>
          </a:xfrm>
          <a:prstGeom prst="rect">
            <a:avLst/>
          </a:prstGeom>
          <a:solidFill>
            <a:srgbClr val="FFFF00"/>
          </a:solidFill>
          <a:ln>
            <a:solidFill>
              <a:srgbClr val="FF0000"/>
            </a:solidFill>
          </a:ln>
        </p:spPr>
      </p:pic>
      <p:pic>
        <p:nvPicPr>
          <p:cNvPr id="17" name="Picture 16"/>
          <p:cNvPicPr>
            <a:picLocks noChangeAspect="1"/>
          </p:cNvPicPr>
          <p:nvPr/>
        </p:nvPicPr>
        <p:blipFill>
          <a:blip r:embed="rId19"/>
          <a:stretch>
            <a:fillRect/>
          </a:stretch>
        </p:blipFill>
        <p:spPr>
          <a:xfrm>
            <a:off x="11277600" y="6210300"/>
            <a:ext cx="2497455" cy="568960"/>
          </a:xfrm>
          <a:prstGeom prst="rect">
            <a:avLst/>
          </a:prstGeom>
        </p:spPr>
      </p:pic>
      <p:graphicFrame>
        <p:nvGraphicFramePr>
          <p:cNvPr id="18" name="Object 17"/>
          <p:cNvGraphicFramePr/>
          <p:nvPr/>
        </p:nvGraphicFramePr>
        <p:xfrm>
          <a:off x="11363325" y="7277100"/>
          <a:ext cx="2698750" cy="539115"/>
        </p:xfrm>
        <a:graphic>
          <a:graphicData uri="http://schemas.openxmlformats.org/presentationml/2006/ole">
            <mc:AlternateContent xmlns:mc="http://schemas.openxmlformats.org/markup-compatibility/2006">
              <mc:Choice xmlns:v="urn:schemas-microsoft-com:vml" Requires="v">
                <p:oleObj spid="_x0000_s3076" r:id="rId20" imgW="1585595" imgH="397510" progId="Equation.DSMT4">
                  <p:embed/>
                </p:oleObj>
              </mc:Choice>
              <mc:Fallback>
                <p:oleObj r:id="rId20" imgW="1585595" imgH="397510" progId="Equation.DSMT4">
                  <p:embed/>
                  <p:pic>
                    <p:nvPicPr>
                      <p:cNvPr id="0" name="Picture 18"/>
                      <p:cNvPicPr/>
                      <p:nvPr/>
                    </p:nvPicPr>
                    <p:blipFill>
                      <a:blip r:embed="rId21"/>
                      <a:stretch>
                        <a:fillRect/>
                      </a:stretch>
                    </p:blipFill>
                    <p:spPr>
                      <a:xfrm>
                        <a:off x="11363325" y="7277100"/>
                        <a:ext cx="2698750" cy="539115"/>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b="1">
                <a:solidFill>
                  <a:srgbClr val="FF0000"/>
                </a:solidFill>
                <a:latin typeface="Times New Roman" panose="02020603050405020304" pitchFamily="18" charset="0"/>
                <a:cs typeface="Times New Roman" panose="02020603050405020304" pitchFamily="18" charset="0"/>
              </a:rPr>
              <a:t>HOẠT ĐỘNG </a:t>
            </a:r>
          </a:p>
          <a:p>
            <a:pPr algn="r"/>
            <a:r>
              <a:rPr lang="en-US" sz="80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2095500"/>
            <a:ext cx="15849600" cy="3759835"/>
          </a:xfrm>
          <a:prstGeom prst="rect">
            <a:avLst/>
          </a:prstGeom>
          <a:solidFill>
            <a:srgbClr val="160EBA"/>
          </a:solidFill>
          <a:ln>
            <a:solidFill>
              <a:srgbClr val="160EB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6" name="Group 5"/>
          <p:cNvGrpSpPr/>
          <p:nvPr/>
        </p:nvGrpSpPr>
        <p:grpSpPr>
          <a:xfrm>
            <a:off x="1905000" y="2476500"/>
            <a:ext cx="15186025" cy="3004185"/>
            <a:chOff x="3000" y="3900"/>
            <a:chExt cx="23915" cy="4731"/>
          </a:xfrm>
        </p:grpSpPr>
        <p:sp>
          <p:nvSpPr>
            <p:cNvPr id="3" name="Rounded Rectangle 2"/>
            <p:cNvSpPr/>
            <p:nvPr/>
          </p:nvSpPr>
          <p:spPr>
            <a:xfrm>
              <a:off x="3000" y="3900"/>
              <a:ext cx="23915" cy="4731"/>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Cho hình vuông ABCD cạnh r và đường cao (C;r). Giả sử M là một điểm nằm trên đường tròn (C; r) sao cho điểm M nằm trong hình vuông ABCD. Tiếp tuyến của đường tròn </a:t>
              </a:r>
              <a:r>
                <a:rPr lang="en-US" sz="2800">
                  <a:solidFill>
                    <a:schemeClr val="tx1"/>
                  </a:solidFill>
                  <a:latin typeface="Times New Roman" panose="02020603050405020304" pitchFamily="18" charset="0"/>
                  <a:cs typeface="Times New Roman" panose="02020603050405020304" pitchFamily="18" charset="0"/>
                  <a:sym typeface="+mn-ea"/>
                </a:rPr>
                <a:t>(C;r) tại tiếp điểm M cắt các đoạn thẳng AB, AD lần lượt tại N, P. Chứng minh: </a:t>
              </a:r>
            </a:p>
            <a:p>
              <a:pPr algn="just"/>
              <a:r>
                <a:rPr lang="en-US" sz="2800">
                  <a:solidFill>
                    <a:schemeClr val="tx1"/>
                  </a:solidFill>
                  <a:latin typeface="Times New Roman" panose="02020603050405020304" pitchFamily="18" charset="0"/>
                  <a:cs typeface="Times New Roman" panose="02020603050405020304" pitchFamily="18" charset="0"/>
                </a:rPr>
                <a:t>a) Các đường thẳng NB, PD là các tiếp tuyến của đường tròn (C; r);</a:t>
              </a:r>
            </a:p>
            <a:p>
              <a:pPr algn="just"/>
              <a:r>
                <a:rPr lang="en-US" sz="2800">
                  <a:solidFill>
                    <a:schemeClr val="tx1"/>
                  </a:solidFill>
                  <a:latin typeface="Times New Roman" panose="02020603050405020304" pitchFamily="18" charset="0"/>
                  <a:cs typeface="Times New Roman" panose="02020603050405020304" pitchFamily="18" charset="0"/>
                </a:rPr>
                <a:t>b) </a:t>
              </a:r>
            </a:p>
          </p:txBody>
        </p:sp>
        <p:graphicFrame>
          <p:nvGraphicFramePr>
            <p:cNvPr id="4" name="Object 3"/>
            <p:cNvGraphicFramePr/>
            <p:nvPr/>
          </p:nvGraphicFramePr>
          <p:xfrm>
            <a:off x="3960" y="7260"/>
            <a:ext cx="7554" cy="877"/>
          </p:xfrm>
          <a:graphic>
            <a:graphicData uri="http://schemas.openxmlformats.org/presentationml/2006/ole">
              <mc:AlternateContent xmlns:mc="http://schemas.openxmlformats.org/markup-compatibility/2006">
                <mc:Choice xmlns:v="urn:schemas-microsoft-com:vml" Requires="v">
                  <p:oleObj spid="_x0000_s4098" r:id="rId5" imgW="2871470" imgH="438150" progId="Equation.DSMT4">
                    <p:embed/>
                  </p:oleObj>
                </mc:Choice>
                <mc:Fallback>
                  <p:oleObj r:id="rId5" imgW="2871470" imgH="438150" progId="Equation.DSMT4">
                    <p:embed/>
                    <p:pic>
                      <p:nvPicPr>
                        <p:cNvPr id="0" name="Picture 4"/>
                        <p:cNvPicPr/>
                        <p:nvPr/>
                      </p:nvPicPr>
                      <p:blipFill>
                        <a:blip r:embed="rId6"/>
                        <a:stretch>
                          <a:fillRect/>
                        </a:stretch>
                      </p:blipFill>
                      <p:spPr>
                        <a:xfrm>
                          <a:off x="3960" y="7260"/>
                          <a:ext cx="7554" cy="877"/>
                        </a:xfrm>
                        <a:prstGeom prst="rect">
                          <a:avLst/>
                        </a:prstGeom>
                      </p:spPr>
                    </p:pic>
                  </p:oleObj>
                </mc:Fallback>
              </mc:AlternateContent>
            </a:graphicData>
          </a:graphic>
        </p:graphicFrame>
      </p:grpSp>
      <p:pic>
        <p:nvPicPr>
          <p:cNvPr id="7" name="Picture 6"/>
          <p:cNvPicPr>
            <a:picLocks noChangeAspect="1"/>
          </p:cNvPicPr>
          <p:nvPr>
            <p:custDataLst>
              <p:tags r:id="rId3"/>
            </p:custDataLst>
          </p:nvPr>
        </p:nvPicPr>
        <p:blipFill>
          <a:blip r:embed="rId7"/>
          <a:stretch>
            <a:fillRect/>
          </a:stretch>
        </p:blipFill>
        <p:spPr>
          <a:xfrm>
            <a:off x="15544800" y="8648700"/>
            <a:ext cx="2125980" cy="1325880"/>
          </a:xfrm>
          <a:prstGeom prst="rect">
            <a:avLst/>
          </a:prstGeom>
        </p:spPr>
      </p:pic>
      <p:pic>
        <p:nvPicPr>
          <p:cNvPr id="8" name="Picture 7"/>
          <p:cNvPicPr>
            <a:picLocks noChangeAspect="1"/>
          </p:cNvPicPr>
          <p:nvPr/>
        </p:nvPicPr>
        <p:blipFill>
          <a:blip r:embed="rId8"/>
          <a:stretch>
            <a:fillRect/>
          </a:stretch>
        </p:blipFill>
        <p:spPr>
          <a:xfrm>
            <a:off x="76200" y="2019300"/>
            <a:ext cx="1310640" cy="12115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custDataLst>
              <p:tags r:id="rId1"/>
            </p:custDataLst>
          </p:nvPr>
        </p:nvSpPr>
        <p:spPr>
          <a:xfrm>
            <a:off x="457200" y="419100"/>
            <a:ext cx="17373600" cy="1489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66800" y="2476500"/>
            <a:ext cx="15957550" cy="6336030"/>
          </a:xfrm>
          <a:prstGeom prst="rect">
            <a:avLst/>
          </a:prstGeom>
          <a:noFill/>
        </p:spPr>
        <p:txBody>
          <a:bodyPr wrap="square" rtlCol="0" anchor="t">
            <a:noAutofit/>
          </a:bodyPr>
          <a:lstStyle/>
          <a:p>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 1. Điều khiển: Học sinh sẽ chọn các câu hỏi toán bằng cách "thả móc câu" vào các câu hỏi (được thể hiện dưới dạng các vật phẩm như vàng, kim cương, đá, v.v.).</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 Thu thập kho báu: Khi chọn một câu hỏi, học sinh cần giải nó trong thời gian quy định. Nếu giải đúng, họ sẽ "kéo" được vật phẩm đó lên và nhận điểm tương ứng.</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3. Vật phẩm đặc biệt: Các câu hỏi khó hơn có giá trị cao hơn (giống như kim cương trong trò chơi gốc), nhưng cũng đòi hỏi nhiều kỹ năng và thời gian giải hơn. Các câu hỏi dễ hơn có giá trị thấp hơn nhưng dễ giải hơn.</a:t>
            </a:r>
          </a:p>
          <a:p>
            <a:endParaRPr 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2"/>
            </p:custDataLst>
          </p:nvPr>
        </p:nvPicPr>
        <p:blipFill>
          <a:blip r:embed="rId14"/>
          <a:stretch>
            <a:fillRect/>
          </a:stretch>
        </p:blipFill>
        <p:spPr>
          <a:xfrm>
            <a:off x="-76200" y="6559550"/>
            <a:ext cx="3939540" cy="3741420"/>
          </a:xfrm>
          <a:prstGeom prst="rect">
            <a:avLst/>
          </a:prstGeom>
        </p:spPr>
      </p:pic>
      <p:pic>
        <p:nvPicPr>
          <p:cNvPr id="4" name="Picture 3"/>
          <p:cNvPicPr>
            <a:picLocks noChangeAspect="1"/>
          </p:cNvPicPr>
          <p:nvPr>
            <p:custDataLst>
              <p:tags r:id="rId3"/>
            </p:custDataLst>
          </p:nvPr>
        </p:nvPicPr>
        <p:blipFill>
          <a:blip r:embed="rId15"/>
          <a:stretch>
            <a:fillRect/>
          </a:stretch>
        </p:blipFill>
        <p:spPr>
          <a:xfrm>
            <a:off x="15621000" y="8648700"/>
            <a:ext cx="2125980" cy="1325880"/>
          </a:xfrm>
          <a:prstGeom prst="rect">
            <a:avLst/>
          </a:prstGeom>
        </p:spPr>
      </p:pic>
      <p:pic>
        <p:nvPicPr>
          <p:cNvPr id="5" name="Picture 4"/>
          <p:cNvPicPr>
            <a:picLocks noChangeAspect="1"/>
          </p:cNvPicPr>
          <p:nvPr>
            <p:custDataLst>
              <p:tags r:id="rId4"/>
            </p:custDataLst>
          </p:nvPr>
        </p:nvPicPr>
        <p:blipFill>
          <a:blip r:embed="rId16"/>
          <a:stretch>
            <a:fillRect/>
          </a:stretch>
        </p:blipFill>
        <p:spPr>
          <a:xfrm>
            <a:off x="16764000" y="-114300"/>
            <a:ext cx="2247900" cy="1287780"/>
          </a:xfrm>
          <a:prstGeom prst="rect">
            <a:avLst/>
          </a:prstGeom>
        </p:spPr>
      </p:pic>
      <p:sp>
        <p:nvSpPr>
          <p:cNvPr id="7" name="Google Shape;322;p15"/>
          <p:cNvSpPr/>
          <p:nvPr>
            <p:custDataLst>
              <p:tags r:id="rId5"/>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31" name="Text Box 30"/>
          <p:cNvSpPr txBox="1"/>
          <p:nvPr/>
        </p:nvSpPr>
        <p:spPr>
          <a:xfrm>
            <a:off x="5181600" y="318135"/>
            <a:ext cx="1237615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a:t>
            </a:r>
            <a:endParaRPr lang="en-US" sz="3200" b="1">
              <a:solidFill>
                <a:schemeClr val="tx1"/>
              </a:solidFill>
              <a:latin typeface="Times New Roman" panose="02020603050405020304" pitchFamily="18" charset="0"/>
              <a:cs typeface="Times New Roman" panose="02020603050405020304" pitchFamily="18" charset="0"/>
              <a:sym typeface="+mn-ea"/>
            </a:endParaRPr>
          </a:p>
          <a:p>
            <a:pPr algn="just"/>
            <a:r>
              <a:rPr lang="en-US" sz="3200" b="1">
                <a:latin typeface="Times New Roman" panose="02020603050405020304" pitchFamily="18" charset="0"/>
                <a:cs typeface="Times New Roman" panose="02020603050405020304" pitchFamily="18" charset="0"/>
                <a:sym typeface="+mn-ea"/>
              </a:rPr>
              <a:t>a) Các đường thẳng NB, PD là các tiếp tuyến của đường tròn (C; r);</a:t>
            </a:r>
          </a:p>
        </p:txBody>
      </p:sp>
      <p:grpSp>
        <p:nvGrpSpPr>
          <p:cNvPr id="39" name="Group 38"/>
          <p:cNvGrpSpPr/>
          <p:nvPr/>
        </p:nvGrpSpPr>
        <p:grpSpPr>
          <a:xfrm>
            <a:off x="7239000" y="1790700"/>
            <a:ext cx="11678920" cy="1623060"/>
            <a:chOff x="12000" y="2820"/>
            <a:chExt cx="18392" cy="2556"/>
          </a:xfrm>
        </p:grpSpPr>
        <p:sp>
          <p:nvSpPr>
            <p:cNvPr id="9" name="Text Box 8"/>
            <p:cNvSpPr txBox="1"/>
            <p:nvPr/>
          </p:nvSpPr>
          <p:spPr>
            <a:xfrm>
              <a:off x="12000" y="2820"/>
              <a:ext cx="18392" cy="169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Do ABCD là hình vuông nên AB = BC = CD = AD = r; </a:t>
              </a:r>
            </a:p>
            <a:p>
              <a:r>
                <a:rPr lang="en-US" sz="3200">
                  <a:latin typeface="Times New Roman" panose="02020603050405020304" pitchFamily="18" charset="0"/>
                  <a:cs typeface="Times New Roman" panose="02020603050405020304" pitchFamily="18" charset="0"/>
                </a:rPr>
                <a:t>AB     BC hay NB    BC</a:t>
              </a:r>
            </a:p>
          </p:txBody>
        </p:sp>
        <p:sp>
          <p:nvSpPr>
            <p:cNvPr id="14" name="Text Box 13"/>
            <p:cNvSpPr txBox="1"/>
            <p:nvPr/>
          </p:nvSpPr>
          <p:spPr>
            <a:xfrm>
              <a:off x="12000" y="4554"/>
              <a:ext cx="10889" cy="82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AD      CD hay PD     CD</a:t>
              </a:r>
            </a:p>
          </p:txBody>
        </p:sp>
        <p:graphicFrame>
          <p:nvGraphicFramePr>
            <p:cNvPr id="3" name="Object 2"/>
            <p:cNvGraphicFramePr/>
            <p:nvPr/>
          </p:nvGraphicFramePr>
          <p:xfrm>
            <a:off x="13248" y="3852"/>
            <a:ext cx="558" cy="635"/>
          </p:xfrm>
          <a:graphic>
            <a:graphicData uri="http://schemas.openxmlformats.org/presentationml/2006/ole">
              <mc:AlternateContent xmlns:mc="http://schemas.openxmlformats.org/markup-compatibility/2006">
                <mc:Choice xmlns:v="urn:schemas-microsoft-com:vml" Requires="v">
                  <p:oleObj spid="_x0000_s5129" r:id="rId17" imgW="152400" imgH="165100" progId="Equation.DSMT4">
                    <p:embed/>
                  </p:oleObj>
                </mc:Choice>
                <mc:Fallback>
                  <p:oleObj r:id="rId17" imgW="152400" imgH="165100" progId="Equation.DSMT4">
                    <p:embed/>
                    <p:pic>
                      <p:nvPicPr>
                        <p:cNvPr id="0" name="Picture 9"/>
                        <p:cNvPicPr/>
                        <p:nvPr/>
                      </p:nvPicPr>
                      <p:blipFill>
                        <a:blip r:embed="rId18"/>
                        <a:stretch>
                          <a:fillRect/>
                        </a:stretch>
                      </p:blipFill>
                      <p:spPr>
                        <a:xfrm>
                          <a:off x="13248" y="3852"/>
                          <a:ext cx="558" cy="635"/>
                        </a:xfrm>
                        <a:prstGeom prst="rect">
                          <a:avLst/>
                        </a:prstGeom>
                      </p:spPr>
                    </p:pic>
                  </p:oleObj>
                </mc:Fallback>
              </mc:AlternateContent>
            </a:graphicData>
          </a:graphic>
        </p:graphicFrame>
        <p:graphicFrame>
          <p:nvGraphicFramePr>
            <p:cNvPr id="13" name="Object 12"/>
            <p:cNvGraphicFramePr/>
            <p:nvPr>
              <p:custDataLst>
                <p:tags r:id="rId10"/>
              </p:custDataLst>
            </p:nvPr>
          </p:nvGraphicFramePr>
          <p:xfrm>
            <a:off x="13248" y="4605"/>
            <a:ext cx="558" cy="722"/>
          </p:xfrm>
          <a:graphic>
            <a:graphicData uri="http://schemas.openxmlformats.org/presentationml/2006/ole">
              <mc:AlternateContent xmlns:mc="http://schemas.openxmlformats.org/markup-compatibility/2006">
                <mc:Choice xmlns:v="urn:schemas-microsoft-com:vml" Requires="v">
                  <p:oleObj spid="_x0000_s5130" r:id="rId19" imgW="152400" imgH="165100" progId="Equation.DSMT4">
                    <p:embed/>
                  </p:oleObj>
                </mc:Choice>
                <mc:Fallback>
                  <p:oleObj r:id="rId19" imgW="152400" imgH="165100" progId="Equation.DSMT4">
                    <p:embed/>
                    <p:pic>
                      <p:nvPicPr>
                        <p:cNvPr id="0" name="Picture 9"/>
                        <p:cNvPicPr/>
                        <p:nvPr/>
                      </p:nvPicPr>
                      <p:blipFill>
                        <a:blip r:embed="rId18"/>
                        <a:stretch>
                          <a:fillRect/>
                        </a:stretch>
                      </p:blipFill>
                      <p:spPr>
                        <a:xfrm>
                          <a:off x="13248" y="4605"/>
                          <a:ext cx="558" cy="722"/>
                        </a:xfrm>
                        <a:prstGeom prst="rect">
                          <a:avLst/>
                        </a:prstGeom>
                      </p:spPr>
                    </p:pic>
                  </p:oleObj>
                </mc:Fallback>
              </mc:AlternateContent>
            </a:graphicData>
          </a:graphic>
        </p:graphicFrame>
        <p:graphicFrame>
          <p:nvGraphicFramePr>
            <p:cNvPr id="17" name="Object 16"/>
            <p:cNvGraphicFramePr/>
            <p:nvPr>
              <p:custDataLst>
                <p:tags r:id="rId11"/>
              </p:custDataLst>
            </p:nvPr>
          </p:nvGraphicFramePr>
          <p:xfrm>
            <a:off x="16560" y="4676"/>
            <a:ext cx="558" cy="635"/>
          </p:xfrm>
          <a:graphic>
            <a:graphicData uri="http://schemas.openxmlformats.org/presentationml/2006/ole">
              <mc:AlternateContent xmlns:mc="http://schemas.openxmlformats.org/markup-compatibility/2006">
                <mc:Choice xmlns:v="urn:schemas-microsoft-com:vml" Requires="v">
                  <p:oleObj spid="_x0000_s5131" r:id="rId20" imgW="152400" imgH="165100" progId="Equation.DSMT4">
                    <p:embed/>
                  </p:oleObj>
                </mc:Choice>
                <mc:Fallback>
                  <p:oleObj r:id="rId20" imgW="152400" imgH="165100" progId="Equation.DSMT4">
                    <p:embed/>
                    <p:pic>
                      <p:nvPicPr>
                        <p:cNvPr id="0" name="Picture 9"/>
                        <p:cNvPicPr/>
                        <p:nvPr/>
                      </p:nvPicPr>
                      <p:blipFill>
                        <a:blip r:embed="rId18"/>
                        <a:stretch>
                          <a:fillRect/>
                        </a:stretch>
                      </p:blipFill>
                      <p:spPr>
                        <a:xfrm>
                          <a:off x="16560" y="4676"/>
                          <a:ext cx="558" cy="635"/>
                        </a:xfrm>
                        <a:prstGeom prst="rect">
                          <a:avLst/>
                        </a:prstGeom>
                      </p:spPr>
                    </p:pic>
                  </p:oleObj>
                </mc:Fallback>
              </mc:AlternateContent>
            </a:graphicData>
          </a:graphic>
        </p:graphicFrame>
        <p:graphicFrame>
          <p:nvGraphicFramePr>
            <p:cNvPr id="19" name="Object 18"/>
            <p:cNvGraphicFramePr/>
            <p:nvPr>
              <p:custDataLst>
                <p:tags r:id="rId12"/>
              </p:custDataLst>
            </p:nvPr>
          </p:nvGraphicFramePr>
          <p:xfrm>
            <a:off x="16824" y="3705"/>
            <a:ext cx="558" cy="635"/>
          </p:xfrm>
          <a:graphic>
            <a:graphicData uri="http://schemas.openxmlformats.org/presentationml/2006/ole">
              <mc:AlternateContent xmlns:mc="http://schemas.openxmlformats.org/markup-compatibility/2006">
                <mc:Choice xmlns:v="urn:schemas-microsoft-com:vml" Requires="v">
                  <p:oleObj spid="_x0000_s5132" r:id="rId21" imgW="152400" imgH="165100" progId="Equation.DSMT4">
                    <p:embed/>
                  </p:oleObj>
                </mc:Choice>
                <mc:Fallback>
                  <p:oleObj r:id="rId21" imgW="152400" imgH="165100" progId="Equation.DSMT4">
                    <p:embed/>
                    <p:pic>
                      <p:nvPicPr>
                        <p:cNvPr id="0" name="Picture 9"/>
                        <p:cNvPicPr/>
                        <p:nvPr/>
                      </p:nvPicPr>
                      <p:blipFill>
                        <a:blip r:embed="rId18"/>
                        <a:stretch>
                          <a:fillRect/>
                        </a:stretch>
                      </p:blipFill>
                      <p:spPr>
                        <a:xfrm>
                          <a:off x="16824" y="3705"/>
                          <a:ext cx="558" cy="635"/>
                        </a:xfrm>
                        <a:prstGeom prst="rect">
                          <a:avLst/>
                        </a:prstGeom>
                      </p:spPr>
                    </p:pic>
                  </p:oleObj>
                </mc:Fallback>
              </mc:AlternateContent>
            </a:graphicData>
          </a:graphic>
        </p:graphicFrame>
      </p:grpSp>
      <p:grpSp>
        <p:nvGrpSpPr>
          <p:cNvPr id="38" name="Group 37"/>
          <p:cNvGrpSpPr/>
          <p:nvPr/>
        </p:nvGrpSpPr>
        <p:grpSpPr>
          <a:xfrm>
            <a:off x="7193280" y="3714115"/>
            <a:ext cx="10902950" cy="1814830"/>
            <a:chOff x="9600" y="6780"/>
            <a:chExt cx="17170" cy="2858"/>
          </a:xfrm>
        </p:grpSpPr>
        <p:sp>
          <p:nvSpPr>
            <p:cNvPr id="15" name="Text Box 14"/>
            <p:cNvSpPr txBox="1"/>
            <p:nvPr/>
          </p:nvSpPr>
          <p:spPr>
            <a:xfrm>
              <a:off x="9600" y="6780"/>
              <a:ext cx="17170" cy="285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(C) có: </a:t>
              </a:r>
            </a:p>
            <a:p>
              <a:r>
                <a:rPr lang="en-US" sz="2800">
                  <a:latin typeface="Times New Roman" panose="02020603050405020304" pitchFamily="18" charset="0"/>
                  <a:cs typeface="Times New Roman" panose="02020603050405020304" pitchFamily="18" charset="0"/>
                </a:rPr>
                <a:t>+ B    (C); NB    BC       NB là tiếp tuyến của (C)</a:t>
              </a:r>
            </a:p>
            <a:p>
              <a:r>
                <a:rPr lang="en-US" sz="2800">
                  <a:latin typeface="Times New Roman" panose="02020603050405020304" pitchFamily="18" charset="0"/>
                  <a:cs typeface="Times New Roman" panose="02020603050405020304" pitchFamily="18" charset="0"/>
                </a:rPr>
                <a:t>+ D    </a:t>
              </a:r>
              <a:r>
                <a:rPr lang="en-US" sz="2800">
                  <a:latin typeface="Times New Roman" panose="02020603050405020304" pitchFamily="18" charset="0"/>
                  <a:cs typeface="Times New Roman" panose="02020603050405020304" pitchFamily="18" charset="0"/>
                  <a:sym typeface="+mn-ea"/>
                </a:rPr>
                <a:t>(C); PD     CD      PD là tiếp tuyến của (C)</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custDataLst>
                <p:tags r:id="rId6"/>
              </p:custDataLst>
            </p:nvPr>
          </p:nvPicPr>
          <p:blipFill>
            <a:blip r:embed="rId22"/>
            <a:stretch>
              <a:fillRect/>
            </a:stretch>
          </p:blipFill>
          <p:spPr>
            <a:xfrm flipV="1">
              <a:off x="10613" y="7595"/>
              <a:ext cx="658" cy="658"/>
            </a:xfrm>
            <a:prstGeom prst="rect">
              <a:avLst/>
            </a:prstGeom>
          </p:spPr>
        </p:pic>
        <p:pic>
          <p:nvPicPr>
            <p:cNvPr id="24" name="Picture 23"/>
            <p:cNvPicPr>
              <a:picLocks noChangeAspect="1"/>
            </p:cNvPicPr>
            <p:nvPr>
              <p:custDataLst>
                <p:tags r:id="rId7"/>
              </p:custDataLst>
            </p:nvPr>
          </p:nvPicPr>
          <p:blipFill>
            <a:blip r:embed="rId22"/>
            <a:stretch>
              <a:fillRect/>
            </a:stretch>
          </p:blipFill>
          <p:spPr>
            <a:xfrm flipV="1">
              <a:off x="10613" y="8290"/>
              <a:ext cx="658" cy="658"/>
            </a:xfrm>
            <a:prstGeom prst="rect">
              <a:avLst/>
            </a:prstGeom>
          </p:spPr>
        </p:pic>
        <p:graphicFrame>
          <p:nvGraphicFramePr>
            <p:cNvPr id="22" name="Object 21"/>
            <p:cNvGraphicFramePr/>
            <p:nvPr/>
          </p:nvGraphicFramePr>
          <p:xfrm>
            <a:off x="12950" y="7524"/>
            <a:ext cx="620" cy="635"/>
          </p:xfrm>
          <a:graphic>
            <a:graphicData uri="http://schemas.openxmlformats.org/presentationml/2006/ole">
              <mc:AlternateContent xmlns:mc="http://schemas.openxmlformats.org/markup-compatibility/2006">
                <mc:Choice xmlns:v="urn:schemas-microsoft-com:vml" Requires="v">
                  <p:oleObj spid="_x0000_s5133" r:id="rId23" imgW="152400" imgH="165100" progId="Equation.DSMT4">
                    <p:embed/>
                  </p:oleObj>
                </mc:Choice>
                <mc:Fallback>
                  <p:oleObj r:id="rId23" imgW="152400" imgH="165100" progId="Equation.DSMT4">
                    <p:embed/>
                    <p:pic>
                      <p:nvPicPr>
                        <p:cNvPr id="0" name="Picture 9"/>
                        <p:cNvPicPr/>
                        <p:nvPr/>
                      </p:nvPicPr>
                      <p:blipFill>
                        <a:blip r:embed="rId18"/>
                        <a:stretch>
                          <a:fillRect/>
                        </a:stretch>
                      </p:blipFill>
                      <p:spPr>
                        <a:xfrm>
                          <a:off x="12950" y="7524"/>
                          <a:ext cx="620" cy="635"/>
                        </a:xfrm>
                        <a:prstGeom prst="rect">
                          <a:avLst/>
                        </a:prstGeom>
                      </p:spPr>
                    </p:pic>
                  </p:oleObj>
                </mc:Fallback>
              </mc:AlternateContent>
            </a:graphicData>
          </a:graphic>
        </p:graphicFrame>
        <p:graphicFrame>
          <p:nvGraphicFramePr>
            <p:cNvPr id="29" name="Object 28"/>
            <p:cNvGraphicFramePr/>
            <p:nvPr/>
          </p:nvGraphicFramePr>
          <p:xfrm>
            <a:off x="12950" y="8173"/>
            <a:ext cx="620" cy="635"/>
          </p:xfrm>
          <a:graphic>
            <a:graphicData uri="http://schemas.openxmlformats.org/presentationml/2006/ole">
              <mc:AlternateContent xmlns:mc="http://schemas.openxmlformats.org/markup-compatibility/2006">
                <mc:Choice xmlns:v="urn:schemas-microsoft-com:vml" Requires="v">
                  <p:oleObj spid="_x0000_s5134" r:id="rId24" imgW="152400" imgH="165100" progId="Equation.DSMT4">
                    <p:embed/>
                  </p:oleObj>
                </mc:Choice>
                <mc:Fallback>
                  <p:oleObj r:id="rId24" imgW="152400" imgH="165100" progId="Equation.DSMT4">
                    <p:embed/>
                    <p:pic>
                      <p:nvPicPr>
                        <p:cNvPr id="0" name="Picture 9"/>
                        <p:cNvPicPr/>
                        <p:nvPr/>
                      </p:nvPicPr>
                      <p:blipFill>
                        <a:blip r:embed="rId25"/>
                        <a:stretch>
                          <a:fillRect/>
                        </a:stretch>
                      </p:blipFill>
                      <p:spPr>
                        <a:xfrm>
                          <a:off x="12950" y="8173"/>
                          <a:ext cx="620" cy="635"/>
                        </a:xfrm>
                        <a:prstGeom prst="rect">
                          <a:avLst/>
                        </a:prstGeom>
                      </p:spPr>
                    </p:pic>
                  </p:oleObj>
                </mc:Fallback>
              </mc:AlternateContent>
            </a:graphicData>
          </a:graphic>
        </p:graphicFrame>
        <p:graphicFrame>
          <p:nvGraphicFramePr>
            <p:cNvPr id="32" name="Object 31"/>
            <p:cNvGraphicFramePr/>
            <p:nvPr>
              <p:custDataLst>
                <p:tags r:id="rId8"/>
              </p:custDataLst>
            </p:nvPr>
          </p:nvGraphicFramePr>
          <p:xfrm>
            <a:off x="14308" y="8267"/>
            <a:ext cx="1555" cy="541"/>
          </p:xfrm>
          <a:graphic>
            <a:graphicData uri="http://schemas.openxmlformats.org/presentationml/2006/ole">
              <mc:AlternateContent xmlns:mc="http://schemas.openxmlformats.org/markup-compatibility/2006">
                <mc:Choice xmlns:v="urn:schemas-microsoft-com:vml" Requires="v">
                  <p:oleObj spid="_x0000_s5135" r:id="rId26" imgW="190500" imgH="152400" progId="Equation.DSMT4">
                    <p:embed/>
                  </p:oleObj>
                </mc:Choice>
                <mc:Fallback>
                  <p:oleObj r:id="rId26" imgW="190500" imgH="152400" progId="Equation.DSMT4">
                    <p:embed/>
                    <p:pic>
                      <p:nvPicPr>
                        <p:cNvPr id="0" name="Picture 32"/>
                        <p:cNvPicPr/>
                        <p:nvPr/>
                      </p:nvPicPr>
                      <p:blipFill>
                        <a:blip r:embed="rId27"/>
                        <a:stretch>
                          <a:fillRect/>
                        </a:stretch>
                      </p:blipFill>
                      <p:spPr>
                        <a:xfrm>
                          <a:off x="14308" y="8267"/>
                          <a:ext cx="1555" cy="541"/>
                        </a:xfrm>
                        <a:prstGeom prst="rect">
                          <a:avLst/>
                        </a:prstGeom>
                      </p:spPr>
                    </p:pic>
                  </p:oleObj>
                </mc:Fallback>
              </mc:AlternateContent>
            </a:graphicData>
          </a:graphic>
        </p:graphicFrame>
        <p:graphicFrame>
          <p:nvGraphicFramePr>
            <p:cNvPr id="34" name="Object 33"/>
            <p:cNvGraphicFramePr/>
            <p:nvPr>
              <p:custDataLst>
                <p:tags r:id="rId9"/>
              </p:custDataLst>
            </p:nvPr>
          </p:nvGraphicFramePr>
          <p:xfrm>
            <a:off x="14256" y="7524"/>
            <a:ext cx="1555" cy="541"/>
          </p:xfrm>
          <a:graphic>
            <a:graphicData uri="http://schemas.openxmlformats.org/presentationml/2006/ole">
              <mc:AlternateContent xmlns:mc="http://schemas.openxmlformats.org/markup-compatibility/2006">
                <mc:Choice xmlns:v="urn:schemas-microsoft-com:vml" Requires="v">
                  <p:oleObj spid="_x0000_s5136" r:id="rId28" imgW="190500" imgH="152400" progId="Equation.DSMT4">
                    <p:embed/>
                  </p:oleObj>
                </mc:Choice>
                <mc:Fallback>
                  <p:oleObj r:id="rId28" imgW="190500" imgH="152400" progId="Equation.DSMT4">
                    <p:embed/>
                    <p:pic>
                      <p:nvPicPr>
                        <p:cNvPr id="0" name="Picture 32"/>
                        <p:cNvPicPr/>
                        <p:nvPr/>
                      </p:nvPicPr>
                      <p:blipFill>
                        <a:blip r:embed="rId29"/>
                        <a:stretch>
                          <a:fillRect/>
                        </a:stretch>
                      </p:blipFill>
                      <p:spPr>
                        <a:xfrm>
                          <a:off x="14256" y="7524"/>
                          <a:ext cx="1555" cy="541"/>
                        </a:xfrm>
                        <a:prstGeom prst="rect">
                          <a:avLst/>
                        </a:prstGeom>
                      </p:spPr>
                    </p:pic>
                  </p:oleObj>
                </mc:Fallback>
              </mc:AlternateContent>
            </a:graphicData>
          </a:graphic>
        </p:graphicFrame>
      </p:grpSp>
      <p:pic>
        <p:nvPicPr>
          <p:cNvPr id="2" name="Picture 1"/>
          <p:cNvPicPr>
            <a:picLocks noChangeAspect="1"/>
          </p:cNvPicPr>
          <p:nvPr/>
        </p:nvPicPr>
        <p:blipFill>
          <a:blip r:embed="rId30"/>
          <a:stretch>
            <a:fillRect/>
          </a:stretch>
        </p:blipFill>
        <p:spPr>
          <a:xfrm>
            <a:off x="1447800" y="1866900"/>
            <a:ext cx="4744085" cy="4782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amond(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Left)">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2"/>
            </p:custDataLst>
          </p:nvPr>
        </p:nvPicPr>
        <p:blipFill>
          <a:blip r:embed="rId13"/>
          <a:stretch>
            <a:fillRect/>
          </a:stretch>
        </p:blipFill>
        <p:spPr>
          <a:xfrm>
            <a:off x="-76200" y="6591300"/>
            <a:ext cx="3939540" cy="3741420"/>
          </a:xfrm>
          <a:prstGeom prst="rect">
            <a:avLst/>
          </a:prstGeom>
        </p:spPr>
      </p:pic>
      <p:pic>
        <p:nvPicPr>
          <p:cNvPr id="4" name="Picture 3"/>
          <p:cNvPicPr>
            <a:picLocks noChangeAspect="1"/>
          </p:cNvPicPr>
          <p:nvPr>
            <p:custDataLst>
              <p:tags r:id="rId3"/>
            </p:custDataLst>
          </p:nvPr>
        </p:nvPicPr>
        <p:blipFill>
          <a:blip r:embed="rId14"/>
          <a:stretch>
            <a:fillRect/>
          </a:stretch>
        </p:blipFill>
        <p:spPr>
          <a:xfrm>
            <a:off x="15621000" y="8648700"/>
            <a:ext cx="2125980" cy="1325880"/>
          </a:xfrm>
          <a:prstGeom prst="rect">
            <a:avLst/>
          </a:prstGeom>
        </p:spPr>
      </p:pic>
      <p:pic>
        <p:nvPicPr>
          <p:cNvPr id="5" name="Picture 4"/>
          <p:cNvPicPr>
            <a:picLocks noChangeAspect="1"/>
          </p:cNvPicPr>
          <p:nvPr>
            <p:custDataLst>
              <p:tags r:id="rId4"/>
            </p:custDataLst>
          </p:nvPr>
        </p:nvPicPr>
        <p:blipFill>
          <a:blip r:embed="rId15"/>
          <a:stretch>
            <a:fillRect/>
          </a:stretch>
        </p:blipFill>
        <p:spPr>
          <a:xfrm>
            <a:off x="16687800" y="-244475"/>
            <a:ext cx="2247900" cy="1287780"/>
          </a:xfrm>
          <a:prstGeom prst="rect">
            <a:avLst/>
          </a:prstGeom>
        </p:spPr>
      </p:pic>
      <p:sp>
        <p:nvSpPr>
          <p:cNvPr id="7" name="Google Shape;322;p15"/>
          <p:cNvSpPr/>
          <p:nvPr>
            <p:custDataLst>
              <p:tags r:id="rId5"/>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6" name="Group 35"/>
          <p:cNvGrpSpPr/>
          <p:nvPr/>
        </p:nvGrpSpPr>
        <p:grpSpPr>
          <a:xfrm>
            <a:off x="5105400" y="571500"/>
            <a:ext cx="7387590" cy="607060"/>
            <a:chOff x="8040" y="766"/>
            <a:chExt cx="11634" cy="956"/>
          </a:xfrm>
        </p:grpSpPr>
        <p:sp>
          <p:nvSpPr>
            <p:cNvPr id="31" name="Text Box 30"/>
            <p:cNvSpPr txBox="1"/>
            <p:nvPr/>
          </p:nvSpPr>
          <p:spPr>
            <a:xfrm>
              <a:off x="8040" y="900"/>
              <a:ext cx="5839"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b) Chứng minh: </a:t>
              </a:r>
            </a:p>
          </p:txBody>
        </p:sp>
        <p:graphicFrame>
          <p:nvGraphicFramePr>
            <p:cNvPr id="34" name="Object 33"/>
            <p:cNvGraphicFramePr/>
            <p:nvPr>
              <p:custDataLst>
                <p:tags r:id="rId10"/>
              </p:custDataLst>
            </p:nvPr>
          </p:nvGraphicFramePr>
          <p:xfrm>
            <a:off x="12120" y="766"/>
            <a:ext cx="7554" cy="877"/>
          </p:xfrm>
          <a:graphic>
            <a:graphicData uri="http://schemas.openxmlformats.org/presentationml/2006/ole">
              <mc:AlternateContent xmlns:mc="http://schemas.openxmlformats.org/markup-compatibility/2006">
                <mc:Choice xmlns:v="urn:schemas-microsoft-com:vml" Requires="v">
                  <p:oleObj spid="_x0000_s6150" r:id="rId16" imgW="2871470" imgH="438150" progId="Equation.DSMT4">
                    <p:embed/>
                  </p:oleObj>
                </mc:Choice>
                <mc:Fallback>
                  <p:oleObj r:id="rId16" imgW="2871470" imgH="438150" progId="Equation.DSMT4">
                    <p:embed/>
                    <p:pic>
                      <p:nvPicPr>
                        <p:cNvPr id="0" name="Picture 4"/>
                        <p:cNvPicPr/>
                        <p:nvPr/>
                      </p:nvPicPr>
                      <p:blipFill>
                        <a:blip r:embed="rId17"/>
                        <a:stretch>
                          <a:fillRect/>
                        </a:stretch>
                      </p:blipFill>
                      <p:spPr>
                        <a:xfrm>
                          <a:off x="12120" y="766"/>
                          <a:ext cx="7554" cy="877"/>
                        </a:xfrm>
                        <a:prstGeom prst="rect">
                          <a:avLst/>
                        </a:prstGeom>
                      </p:spPr>
                    </p:pic>
                  </p:oleObj>
                </mc:Fallback>
              </mc:AlternateContent>
            </a:graphicData>
          </a:graphic>
        </p:graphicFrame>
      </p:grpSp>
      <p:grpSp>
        <p:nvGrpSpPr>
          <p:cNvPr id="2" name="Group 1"/>
          <p:cNvGrpSpPr/>
          <p:nvPr/>
        </p:nvGrpSpPr>
        <p:grpSpPr>
          <a:xfrm>
            <a:off x="4703445" y="1562100"/>
            <a:ext cx="14893925" cy="5975350"/>
            <a:chOff x="7407" y="2460"/>
            <a:chExt cx="23455" cy="9410"/>
          </a:xfrm>
        </p:grpSpPr>
        <p:sp>
          <p:nvSpPr>
            <p:cNvPr id="19" name="Text Box 18"/>
            <p:cNvSpPr txBox="1"/>
            <p:nvPr/>
          </p:nvSpPr>
          <p:spPr>
            <a:xfrm>
              <a:off x="7407" y="2460"/>
              <a:ext cx="23455" cy="9410"/>
            </a:xfrm>
            <a:prstGeom prst="rect">
              <a:avLst/>
            </a:prstGeom>
            <a:noFill/>
          </p:spPr>
          <p:txBody>
            <a:bodyPr wrap="square" rtlCol="0">
              <a:noAutofit/>
            </a:bodyPr>
            <a:lstStyle/>
            <a:p>
              <a:r>
                <a:rPr lang="en-US" sz="3200" dirty="0">
                  <a:latin typeface="Times New Roman" panose="02020603050405020304" pitchFamily="18" charset="0"/>
                  <a:cs typeface="Times New Roman" panose="02020603050405020304" pitchFamily="18" charset="0"/>
                </a:rPr>
                <a:t> Do MP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PD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CP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(1)</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MN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(2)</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Suy ra: </a:t>
              </a:r>
            </a:p>
            <a:p>
              <a:r>
                <a:rPr lang="en-US" sz="3200" dirty="0">
                  <a:latin typeface="Times New Roman" panose="02020603050405020304" pitchFamily="18" charset="0"/>
                  <a:cs typeface="Times New Roman" panose="02020603050405020304" pitchFamily="18" charset="0"/>
                </a:rPr>
                <a:t>Do đó: </a:t>
              </a:r>
            </a:p>
          </p:txBody>
        </p:sp>
        <p:graphicFrame>
          <p:nvGraphicFramePr>
            <p:cNvPr id="21" name="Object 20"/>
            <p:cNvGraphicFramePr/>
            <p:nvPr>
              <p:custDataLst>
                <p:tags r:id="rId8"/>
              </p:custDataLst>
            </p:nvPr>
          </p:nvGraphicFramePr>
          <p:xfrm>
            <a:off x="26736" y="2460"/>
            <a:ext cx="1525" cy="832"/>
          </p:xfrm>
          <a:graphic>
            <a:graphicData uri="http://schemas.openxmlformats.org/presentationml/2006/ole">
              <mc:AlternateContent xmlns:mc="http://schemas.openxmlformats.org/markup-compatibility/2006">
                <mc:Choice xmlns:v="urn:schemas-microsoft-com:vml" Requires="v">
                  <p:oleObj spid="_x0000_s6151" r:id="rId18" imgW="934085" imgH="607060" progId="Equation.DSMT4">
                    <p:embed/>
                  </p:oleObj>
                </mc:Choice>
                <mc:Fallback>
                  <p:oleObj r:id="rId18" imgW="934085" imgH="607060" progId="Equation.DSMT4">
                    <p:embed/>
                    <p:pic>
                      <p:nvPicPr>
                        <p:cNvPr id="0" name="Picture 21"/>
                        <p:cNvPicPr/>
                        <p:nvPr/>
                      </p:nvPicPr>
                      <p:blipFill>
                        <a:blip r:embed="rId19"/>
                        <a:stretch>
                          <a:fillRect/>
                        </a:stretch>
                      </p:blipFill>
                      <p:spPr>
                        <a:xfrm>
                          <a:off x="26736" y="2460"/>
                          <a:ext cx="1525" cy="832"/>
                        </a:xfrm>
                        <a:prstGeom prst="rect">
                          <a:avLst/>
                        </a:prstGeom>
                      </p:spPr>
                    </p:pic>
                  </p:oleObj>
                </mc:Fallback>
              </mc:AlternateContent>
            </a:graphicData>
          </a:graphic>
        </p:graphicFrame>
        <p:graphicFrame>
          <p:nvGraphicFramePr>
            <p:cNvPr id="25" name="Object 24"/>
            <p:cNvGraphicFramePr/>
            <p:nvPr>
              <p:custDataLst>
                <p:tags r:id="rId9"/>
              </p:custDataLst>
            </p:nvPr>
          </p:nvGraphicFramePr>
          <p:xfrm>
            <a:off x="26520" y="4725"/>
            <a:ext cx="1451" cy="916"/>
          </p:xfrm>
          <a:graphic>
            <a:graphicData uri="http://schemas.openxmlformats.org/presentationml/2006/ole">
              <mc:AlternateContent xmlns:mc="http://schemas.openxmlformats.org/markup-compatibility/2006">
                <mc:Choice xmlns:v="urn:schemas-microsoft-com:vml" Requires="v">
                  <p:oleObj spid="_x0000_s6152" r:id="rId20" imgW="789305" imgH="495300" progId="Equation.DSMT4">
                    <p:embed/>
                  </p:oleObj>
                </mc:Choice>
                <mc:Fallback>
                  <p:oleObj r:id="rId20" imgW="789305" imgH="495300" progId="Equation.DSMT4">
                    <p:embed/>
                    <p:pic>
                      <p:nvPicPr>
                        <p:cNvPr id="0" name="Picture 25"/>
                        <p:cNvPicPr/>
                        <p:nvPr/>
                      </p:nvPicPr>
                      <p:blipFill>
                        <a:blip r:embed="rId21"/>
                        <a:stretch>
                          <a:fillRect/>
                        </a:stretch>
                      </p:blipFill>
                      <p:spPr>
                        <a:xfrm>
                          <a:off x="26520" y="4725"/>
                          <a:ext cx="1451" cy="916"/>
                        </a:xfrm>
                        <a:prstGeom prst="rect">
                          <a:avLst/>
                        </a:prstGeom>
                      </p:spPr>
                    </p:pic>
                  </p:oleObj>
                </mc:Fallback>
              </mc:AlternateContent>
            </a:graphicData>
          </a:graphic>
        </p:graphicFrame>
        <p:pic>
          <p:nvPicPr>
            <p:cNvPr id="37" name="Picture 36"/>
            <p:cNvPicPr>
              <a:picLocks noChangeAspect="1"/>
            </p:cNvPicPr>
            <p:nvPr/>
          </p:nvPicPr>
          <p:blipFill>
            <a:blip r:embed="rId22"/>
            <a:stretch>
              <a:fillRect/>
            </a:stretch>
          </p:blipFill>
          <p:spPr>
            <a:xfrm>
              <a:off x="7869" y="3300"/>
              <a:ext cx="3576" cy="876"/>
            </a:xfrm>
            <a:prstGeom prst="rect">
              <a:avLst/>
            </a:prstGeom>
          </p:spPr>
        </p:pic>
      </p:grpSp>
      <p:pic>
        <p:nvPicPr>
          <p:cNvPr id="10" name="Picture 9"/>
          <p:cNvPicPr>
            <a:picLocks noChangeAspect="1"/>
          </p:cNvPicPr>
          <p:nvPr/>
        </p:nvPicPr>
        <p:blipFill>
          <a:blip r:embed="rId23"/>
          <a:stretch>
            <a:fillRect/>
          </a:stretch>
        </p:blipFill>
        <p:spPr>
          <a:xfrm>
            <a:off x="285115" y="1417320"/>
            <a:ext cx="4744085" cy="4782185"/>
          </a:xfrm>
          <a:prstGeom prst="rect">
            <a:avLst/>
          </a:prstGeom>
        </p:spPr>
      </p:pic>
      <p:pic>
        <p:nvPicPr>
          <p:cNvPr id="14" name="Picture 13"/>
          <p:cNvPicPr>
            <a:picLocks noChangeAspect="1"/>
          </p:cNvPicPr>
          <p:nvPr/>
        </p:nvPicPr>
        <p:blipFill>
          <a:blip r:embed="rId24"/>
          <a:stretch>
            <a:fillRect/>
          </a:stretch>
        </p:blipFill>
        <p:spPr>
          <a:xfrm>
            <a:off x="4909185" y="3507105"/>
            <a:ext cx="2524760" cy="556260"/>
          </a:xfrm>
          <a:prstGeom prst="rect">
            <a:avLst/>
          </a:prstGeom>
        </p:spPr>
      </p:pic>
      <p:pic>
        <p:nvPicPr>
          <p:cNvPr id="22" name="Picture 21"/>
          <p:cNvPicPr>
            <a:picLocks noChangeAspect="1"/>
          </p:cNvPicPr>
          <p:nvPr/>
        </p:nvPicPr>
        <p:blipFill>
          <a:blip r:embed="rId25"/>
          <a:stretch>
            <a:fillRect/>
          </a:stretch>
        </p:blipFill>
        <p:spPr>
          <a:xfrm>
            <a:off x="6019800" y="5448300"/>
            <a:ext cx="5103495" cy="549275"/>
          </a:xfrm>
          <a:prstGeom prst="rect">
            <a:avLst/>
          </a:prstGeom>
        </p:spPr>
      </p:pic>
      <p:pic>
        <p:nvPicPr>
          <p:cNvPr id="24" name="Picture 23"/>
          <p:cNvPicPr>
            <a:picLocks noChangeAspect="1"/>
          </p:cNvPicPr>
          <p:nvPr/>
        </p:nvPicPr>
        <p:blipFill>
          <a:blip r:embed="rId26"/>
          <a:stretch>
            <a:fillRect/>
          </a:stretch>
        </p:blipFill>
        <p:spPr>
          <a:xfrm>
            <a:off x="6172200" y="5981700"/>
            <a:ext cx="3520440" cy="715010"/>
          </a:xfrm>
          <a:prstGeom prst="rect">
            <a:avLst/>
          </a:prstGeom>
        </p:spPr>
      </p:pic>
      <p:pic>
        <p:nvPicPr>
          <p:cNvPr id="26" name="Picture 25"/>
          <p:cNvPicPr>
            <a:picLocks noChangeAspect="1"/>
          </p:cNvPicPr>
          <p:nvPr/>
        </p:nvPicPr>
        <p:blipFill>
          <a:blip r:embed="rId27"/>
          <a:stretch>
            <a:fillRect/>
          </a:stretch>
        </p:blipFill>
        <p:spPr>
          <a:xfrm>
            <a:off x="7772400" y="4991100"/>
            <a:ext cx="3181350" cy="505460"/>
          </a:xfrm>
          <a:prstGeom prst="rect">
            <a:avLst/>
          </a:prstGeom>
        </p:spPr>
      </p:pic>
      <p:pic>
        <p:nvPicPr>
          <p:cNvPr id="35" name="Picture 34"/>
          <p:cNvPicPr>
            <a:picLocks noChangeAspect="1"/>
          </p:cNvPicPr>
          <p:nvPr/>
        </p:nvPicPr>
        <p:blipFill>
          <a:blip r:embed="rId28"/>
          <a:stretch>
            <a:fillRect/>
          </a:stretch>
        </p:blipFill>
        <p:spPr>
          <a:xfrm>
            <a:off x="8153400" y="4533900"/>
            <a:ext cx="3543300" cy="457200"/>
          </a:xfrm>
          <a:prstGeom prst="rect">
            <a:avLst/>
          </a:prstGeom>
        </p:spPr>
      </p:pic>
      <p:grpSp>
        <p:nvGrpSpPr>
          <p:cNvPr id="39" name="Group 38"/>
          <p:cNvGrpSpPr/>
          <p:nvPr/>
        </p:nvGrpSpPr>
        <p:grpSpPr>
          <a:xfrm>
            <a:off x="4800600" y="7111365"/>
            <a:ext cx="5939790" cy="581025"/>
            <a:chOff x="8040" y="-575"/>
            <a:chExt cx="9354" cy="915"/>
          </a:xfrm>
        </p:grpSpPr>
        <p:sp>
          <p:nvSpPr>
            <p:cNvPr id="40" name="Text Box 39"/>
            <p:cNvSpPr txBox="1"/>
            <p:nvPr>
              <p:custDataLst>
                <p:tags r:id="rId6"/>
              </p:custDataLst>
            </p:nvPr>
          </p:nvSpPr>
          <p:spPr>
            <a:xfrm>
              <a:off x="8040" y="-575"/>
              <a:ext cx="2190"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Vậy </a:t>
              </a:r>
            </a:p>
          </p:txBody>
        </p:sp>
        <p:graphicFrame>
          <p:nvGraphicFramePr>
            <p:cNvPr id="41" name="Object 40"/>
            <p:cNvGraphicFramePr/>
            <p:nvPr>
              <p:custDataLst>
                <p:tags r:id="rId7"/>
              </p:custDataLst>
            </p:nvPr>
          </p:nvGraphicFramePr>
          <p:xfrm>
            <a:off x="9840" y="-537"/>
            <a:ext cx="7554" cy="877"/>
          </p:xfrm>
          <a:graphic>
            <a:graphicData uri="http://schemas.openxmlformats.org/presentationml/2006/ole">
              <mc:AlternateContent xmlns:mc="http://schemas.openxmlformats.org/markup-compatibility/2006">
                <mc:Choice xmlns:v="urn:schemas-microsoft-com:vml" Requires="v">
                  <p:oleObj spid="_x0000_s6153" r:id="rId29" imgW="2871470" imgH="438150" progId="Equation.DSMT4">
                    <p:embed/>
                  </p:oleObj>
                </mc:Choice>
                <mc:Fallback>
                  <p:oleObj r:id="rId29" imgW="2871470" imgH="438150" progId="Equation.DSMT4">
                    <p:embed/>
                    <p:pic>
                      <p:nvPicPr>
                        <p:cNvPr id="0" name="Picture 4"/>
                        <p:cNvPicPr/>
                        <p:nvPr/>
                      </p:nvPicPr>
                      <p:blipFill>
                        <a:blip r:embed="rId17"/>
                        <a:stretch>
                          <a:fillRect/>
                        </a:stretch>
                      </p:blipFill>
                      <p:spPr>
                        <a:xfrm>
                          <a:off x="9840" y="-537"/>
                          <a:ext cx="7554" cy="877"/>
                        </a:xfrm>
                        <a:prstGeom prst="rect">
                          <a:avLst/>
                        </a:prstGeom>
                      </p:spPr>
                    </p:pic>
                  </p:oleObj>
                </mc:Fallback>
              </mc:AlternateContent>
            </a:graphicData>
          </a:graphic>
        </p:graphicFrame>
      </p:grpSp>
      <p:graphicFrame>
        <p:nvGraphicFramePr>
          <p:cNvPr id="43" name="Object 42"/>
          <p:cNvGraphicFramePr/>
          <p:nvPr/>
        </p:nvGraphicFramePr>
        <p:xfrm>
          <a:off x="6191250" y="6543675"/>
          <a:ext cx="4290695" cy="510540"/>
        </p:xfrm>
        <a:graphic>
          <a:graphicData uri="http://schemas.openxmlformats.org/presentationml/2006/ole">
            <mc:AlternateContent xmlns:mc="http://schemas.openxmlformats.org/markup-compatibility/2006">
              <mc:Choice xmlns:v="urn:schemas-microsoft-com:vml" Requires="v">
                <p:oleObj spid="_x0000_s6154" r:id="rId30" imgW="2870835" imgH="462915" progId="Equation.DSMT4">
                  <p:embed/>
                </p:oleObj>
              </mc:Choice>
              <mc:Fallback>
                <p:oleObj r:id="rId30" imgW="2870835" imgH="462915" progId="Equation.DSMT4">
                  <p:embed/>
                  <p:pic>
                    <p:nvPicPr>
                      <p:cNvPr id="0" name="Picture 43"/>
                      <p:cNvPicPr/>
                      <p:nvPr/>
                    </p:nvPicPr>
                    <p:blipFill>
                      <a:blip r:embed="rId31"/>
                      <a:stretch>
                        <a:fillRect/>
                      </a:stretch>
                    </p:blipFill>
                    <p:spPr>
                      <a:xfrm>
                        <a:off x="6191250" y="6543675"/>
                        <a:ext cx="4290695" cy="51054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heckerboard(across)">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linds(horizontal)">
                                      <p:cBhvr>
                                        <p:cTn id="41" dur="500"/>
                                        <p:tgtEl>
                                          <p:spTgt spid="43"/>
                                        </p:tgtEl>
                                      </p:cBhvr>
                                    </p:animEffect>
                                  </p:childTnLst>
                                </p:cTn>
                              </p:par>
                              <p:par>
                                <p:cTn id="42" presetID="3" presetClass="entr" presetSubtype="1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1893570"/>
            <a:ext cx="15849600" cy="482790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905000" y="2145030"/>
            <a:ext cx="15186025" cy="4280535"/>
          </a:xfrm>
          <a:prstGeom prst="roundRect">
            <a:avLst/>
          </a:prstGeom>
          <a:solidFill>
            <a:srgbClr val="92D050"/>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minh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c)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d)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6200" y="1485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4"/>
          <a:stretch>
            <a:fillRect/>
          </a:stretch>
        </p:blipFill>
        <p:spPr>
          <a:xfrm>
            <a:off x="15468600" y="8420100"/>
            <a:ext cx="2125980" cy="1325880"/>
          </a:xfrm>
          <a:prstGeom prst="rect">
            <a:avLst/>
          </a:prstGeom>
        </p:spPr>
      </p:pic>
      <p:pic>
        <p:nvPicPr>
          <p:cNvPr id="4" name="Picture 3"/>
          <p:cNvPicPr>
            <a:picLocks noChangeAspect="1"/>
          </p:cNvPicPr>
          <p:nvPr>
            <p:custDataLst>
              <p:tags r:id="rId3"/>
            </p:custDataLst>
          </p:nvPr>
        </p:nvPicPr>
        <p:blipFill>
          <a:blip r:embed="rId15"/>
          <a:stretch>
            <a:fillRect/>
          </a:stretch>
        </p:blipFill>
        <p:spPr>
          <a:xfrm>
            <a:off x="15697200" y="266700"/>
            <a:ext cx="2247900" cy="1287780"/>
          </a:xfrm>
          <a:prstGeom prst="rect">
            <a:avLst/>
          </a:prstGeom>
        </p:spPr>
      </p:pic>
      <p:pic>
        <p:nvPicPr>
          <p:cNvPr id="5" name="Picture 4"/>
          <p:cNvPicPr>
            <a:picLocks noChangeAspect="1"/>
          </p:cNvPicPr>
          <p:nvPr>
            <p:custDataLst>
              <p:tags r:id="rId4"/>
            </p:custDataLst>
          </p:nvPr>
        </p:nvPicPr>
        <p:blipFill>
          <a:blip r:embed="rId16"/>
          <a:stretch>
            <a:fillRect/>
          </a:stretch>
        </p:blipFill>
        <p:spPr>
          <a:xfrm>
            <a:off x="158750" y="266700"/>
            <a:ext cx="2291080" cy="1688465"/>
          </a:xfrm>
          <a:prstGeom prst="rect">
            <a:avLst/>
          </a:prstGeom>
        </p:spPr>
      </p:pic>
      <p:pic>
        <p:nvPicPr>
          <p:cNvPr id="6" name="Picture 5"/>
          <p:cNvPicPr>
            <a:picLocks noChangeAspect="1"/>
          </p:cNvPicPr>
          <p:nvPr/>
        </p:nvPicPr>
        <p:blipFill>
          <a:blip r:embed="rId17"/>
          <a:stretch>
            <a:fillRect/>
          </a:stretch>
        </p:blipFill>
        <p:spPr>
          <a:xfrm>
            <a:off x="13944600" y="1991995"/>
            <a:ext cx="3296285" cy="3134995"/>
          </a:xfrm>
          <a:prstGeom prst="rect">
            <a:avLst/>
          </a:prstGeom>
        </p:spPr>
      </p:pic>
      <p:grpSp>
        <p:nvGrpSpPr>
          <p:cNvPr id="15" name="Group 14"/>
          <p:cNvGrpSpPr/>
          <p:nvPr/>
        </p:nvGrpSpPr>
        <p:grpSpPr>
          <a:xfrm>
            <a:off x="1524000" y="3924300"/>
            <a:ext cx="13098780" cy="2553335"/>
            <a:chOff x="600" y="5815"/>
            <a:chExt cx="20628" cy="4021"/>
          </a:xfrm>
        </p:grpSpPr>
        <p:sp>
          <p:nvSpPr>
            <p:cNvPr id="7" name="Text Box 6"/>
            <p:cNvSpPr txBox="1"/>
            <p:nvPr/>
          </p:nvSpPr>
          <p:spPr>
            <a:xfrm>
              <a:off x="600" y="5815"/>
              <a:ext cx="20628" cy="4021"/>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 điểm của đường kính</a:t>
              </a:r>
              <a:r>
                <a:rPr lang="en-US" sz="3200" dirty="0">
                  <a:latin typeface="Times New Roman" panose="02020603050405020304" pitchFamily="18" charset="0"/>
                  <a:cs typeface="Times New Roman" panose="02020603050405020304" pitchFamily="18" charset="0"/>
                </a:rPr>
                <a:t> AB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CD</a:t>
              </a:r>
            </a:p>
            <a:p>
              <a:r>
                <a:rPr lang="en-US" sz="3200" dirty="0">
                  <a:latin typeface="Times New Roman" panose="02020603050405020304" pitchFamily="18" charset="0"/>
                  <a:cs typeface="Times New Roman" panose="02020603050405020304" pitchFamily="18" charset="0"/>
                </a:rPr>
                <a:t>Do AB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OC = OD           OCD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O</a:t>
              </a: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OH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CD</a:t>
              </a:r>
            </a:p>
          </p:txBody>
        </p:sp>
        <p:pic>
          <p:nvPicPr>
            <p:cNvPr id="8" name="Picture 7"/>
            <p:cNvPicPr>
              <a:picLocks noChangeAspect="1"/>
            </p:cNvPicPr>
            <p:nvPr>
              <p:custDataLst>
                <p:tags r:id="rId7"/>
              </p:custDataLst>
            </p:nvPr>
          </p:nvPicPr>
          <p:blipFill>
            <a:blip r:embed="rId18"/>
            <a:stretch>
              <a:fillRect/>
            </a:stretch>
          </p:blipFill>
          <p:spPr>
            <a:xfrm>
              <a:off x="9197" y="7567"/>
              <a:ext cx="793" cy="626"/>
            </a:xfrm>
            <a:prstGeom prst="rect">
              <a:avLst/>
            </a:prstGeom>
          </p:spPr>
        </p:pic>
        <p:graphicFrame>
          <p:nvGraphicFramePr>
            <p:cNvPr id="9" name="Object 8"/>
            <p:cNvGraphicFramePr/>
            <p:nvPr>
              <p:custDataLst>
                <p:tags r:id="rId8"/>
              </p:custDataLst>
            </p:nvPr>
          </p:nvGraphicFramePr>
          <p:xfrm>
            <a:off x="10080" y="7458"/>
            <a:ext cx="975" cy="735"/>
          </p:xfrm>
          <a:graphic>
            <a:graphicData uri="http://schemas.openxmlformats.org/presentationml/2006/ole">
              <mc:AlternateContent xmlns:mc="http://schemas.openxmlformats.org/markup-compatibility/2006">
                <mc:Choice xmlns:v="urn:schemas-microsoft-com:vml" Requires="v">
                  <p:oleObj spid="_x0000_s7173" r:id="rId19" imgW="487045" imgH="447040" progId="Equation.DSMT4">
                    <p:embed/>
                  </p:oleObj>
                </mc:Choice>
                <mc:Fallback>
                  <p:oleObj r:id="rId19" imgW="487045" imgH="447040" progId="Equation.DSMT4">
                    <p:embed/>
                    <p:pic>
                      <p:nvPicPr>
                        <p:cNvPr id="0" name="Picture 9"/>
                        <p:cNvPicPr/>
                        <p:nvPr/>
                      </p:nvPicPr>
                      <p:blipFill>
                        <a:blip r:embed="rId20"/>
                        <a:stretch>
                          <a:fillRect/>
                        </a:stretch>
                      </p:blipFill>
                      <p:spPr>
                        <a:xfrm>
                          <a:off x="10080" y="7458"/>
                          <a:ext cx="975" cy="735"/>
                        </a:xfrm>
                        <a:prstGeom prst="rect">
                          <a:avLst/>
                        </a:prstGeom>
                      </p:spPr>
                    </p:pic>
                  </p:oleObj>
                </mc:Fallback>
              </mc:AlternateContent>
            </a:graphicData>
          </a:graphic>
        </p:graphicFrame>
        <p:graphicFrame>
          <p:nvGraphicFramePr>
            <p:cNvPr id="11" name="Object 10"/>
            <p:cNvGraphicFramePr/>
            <p:nvPr>
              <p:custDataLst>
                <p:tags r:id="rId9"/>
              </p:custDataLst>
            </p:nvPr>
          </p:nvGraphicFramePr>
          <p:xfrm>
            <a:off x="6355" y="6696"/>
            <a:ext cx="488" cy="719"/>
          </p:xfrm>
          <a:graphic>
            <a:graphicData uri="http://schemas.openxmlformats.org/presentationml/2006/ole">
              <mc:AlternateContent xmlns:mc="http://schemas.openxmlformats.org/markup-compatibility/2006">
                <mc:Choice xmlns:v="urn:schemas-microsoft-com:vml" Requires="v">
                  <p:oleObj spid="_x0000_s7174" r:id="rId21" imgW="389255" imgH="404495" progId="Equation.DSMT4">
                    <p:embed/>
                  </p:oleObj>
                </mc:Choice>
                <mc:Fallback>
                  <p:oleObj r:id="rId21" imgW="389255" imgH="404495" progId="Equation.DSMT4">
                    <p:embed/>
                    <p:pic>
                      <p:nvPicPr>
                        <p:cNvPr id="0" name="Picture 11"/>
                        <p:cNvPicPr/>
                        <p:nvPr/>
                      </p:nvPicPr>
                      <p:blipFill>
                        <a:blip r:embed="rId22"/>
                        <a:stretch>
                          <a:fillRect/>
                        </a:stretch>
                      </p:blipFill>
                      <p:spPr>
                        <a:xfrm>
                          <a:off x="6355" y="6696"/>
                          <a:ext cx="488" cy="719"/>
                        </a:xfrm>
                        <a:prstGeom prst="rect">
                          <a:avLst/>
                        </a:prstGeom>
                      </p:spPr>
                    </p:pic>
                  </p:oleObj>
                </mc:Fallback>
              </mc:AlternateContent>
            </a:graphicData>
          </a:graphic>
        </p:graphicFrame>
        <p:graphicFrame>
          <p:nvGraphicFramePr>
            <p:cNvPr id="13" name="Object 12"/>
            <p:cNvGraphicFramePr/>
            <p:nvPr>
              <p:custDataLst>
                <p:tags r:id="rId10"/>
              </p:custDataLst>
            </p:nvPr>
          </p:nvGraphicFramePr>
          <p:xfrm>
            <a:off x="3720" y="8095"/>
            <a:ext cx="753" cy="829"/>
          </p:xfrm>
          <a:graphic>
            <a:graphicData uri="http://schemas.openxmlformats.org/presentationml/2006/ole">
              <mc:AlternateContent xmlns:mc="http://schemas.openxmlformats.org/markup-compatibility/2006">
                <mc:Choice xmlns:v="urn:schemas-microsoft-com:vml" Requires="v">
                  <p:oleObj spid="_x0000_s7175" r:id="rId23" imgW="389255" imgH="404495" progId="Equation.DSMT4">
                    <p:embed/>
                  </p:oleObj>
                </mc:Choice>
                <mc:Fallback>
                  <p:oleObj r:id="rId23" imgW="389255" imgH="404495" progId="Equation.DSMT4">
                    <p:embed/>
                    <p:pic>
                      <p:nvPicPr>
                        <p:cNvPr id="0" name="Picture 11"/>
                        <p:cNvPicPr/>
                        <p:nvPr/>
                      </p:nvPicPr>
                      <p:blipFill>
                        <a:blip r:embed="rId22"/>
                        <a:stretch>
                          <a:fillRect/>
                        </a:stretch>
                      </p:blipFill>
                      <p:spPr>
                        <a:xfrm>
                          <a:off x="3720" y="8095"/>
                          <a:ext cx="753" cy="829"/>
                        </a:xfrm>
                        <a:prstGeom prst="rect">
                          <a:avLst/>
                        </a:prstGeom>
                      </p:spPr>
                    </p:pic>
                  </p:oleObj>
                </mc:Fallback>
              </mc:AlternateContent>
            </a:graphicData>
          </a:graphic>
        </p:graphicFrame>
        <p:graphicFrame>
          <p:nvGraphicFramePr>
            <p:cNvPr id="18" name="Object 17"/>
            <p:cNvGraphicFramePr/>
            <p:nvPr>
              <p:custDataLst>
                <p:tags r:id="rId11"/>
              </p:custDataLst>
            </p:nvPr>
          </p:nvGraphicFramePr>
          <p:xfrm>
            <a:off x="2515" y="6727"/>
            <a:ext cx="488" cy="719"/>
          </p:xfrm>
          <a:graphic>
            <a:graphicData uri="http://schemas.openxmlformats.org/presentationml/2006/ole">
              <mc:AlternateContent xmlns:mc="http://schemas.openxmlformats.org/markup-compatibility/2006">
                <mc:Choice xmlns:v="urn:schemas-microsoft-com:vml" Requires="v">
                  <p:oleObj spid="_x0000_s7176" r:id="rId24" imgW="389255" imgH="404495" progId="Equation.DSMT4">
                    <p:embed/>
                  </p:oleObj>
                </mc:Choice>
                <mc:Fallback>
                  <p:oleObj r:id="rId24" imgW="389255" imgH="404495" progId="Equation.DSMT4">
                    <p:embed/>
                    <p:pic>
                      <p:nvPicPr>
                        <p:cNvPr id="0" name="Picture 11"/>
                        <p:cNvPicPr/>
                        <p:nvPr/>
                      </p:nvPicPr>
                      <p:blipFill>
                        <a:blip r:embed="rId22"/>
                        <a:stretch>
                          <a:fillRect/>
                        </a:stretch>
                      </p:blipFill>
                      <p:spPr>
                        <a:xfrm>
                          <a:off x="2515" y="6727"/>
                          <a:ext cx="488" cy="719"/>
                        </a:xfrm>
                        <a:prstGeom prst="rect">
                          <a:avLst/>
                        </a:prstGeom>
                      </p:spPr>
                    </p:pic>
                  </p:oleObj>
                </mc:Fallback>
              </mc:AlternateContent>
            </a:graphicData>
          </a:graphic>
        </p:graphicFrame>
      </p:grpSp>
      <p:sp>
        <p:nvSpPr>
          <p:cNvPr id="16" name="Google Shape;322;p15"/>
          <p:cNvSpPr/>
          <p:nvPr>
            <p:custDataLst>
              <p:tags r:id="rId5"/>
            </p:custDataLst>
          </p:nvPr>
        </p:nvSpPr>
        <p:spPr>
          <a:xfrm>
            <a:off x="29719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Text Box 16"/>
          <p:cNvSpPr txBox="1"/>
          <p:nvPr/>
        </p:nvSpPr>
        <p:spPr>
          <a:xfrm>
            <a:off x="990600" y="2247900"/>
            <a:ext cx="13016865"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a) Đường kính vuông góc với một dây thì đi qua trung điểm của dây ấy;</a:t>
            </a:r>
          </a:p>
        </p:txBody>
      </p:sp>
      <p:pic>
        <p:nvPicPr>
          <p:cNvPr id="20" name="Picture 19"/>
          <p:cNvPicPr>
            <a:picLocks noChangeAspect="1"/>
          </p:cNvPicPr>
          <p:nvPr>
            <p:custDataLst>
              <p:tags r:id="rId6"/>
            </p:custDataLst>
          </p:nvPr>
        </p:nvPicPr>
        <p:blipFill>
          <a:blip r:embed="rId25"/>
          <a:stretch>
            <a:fillRect/>
          </a:stretch>
        </p:blipFill>
        <p:spPr>
          <a:xfrm>
            <a:off x="-152400" y="66675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0"/>
          <a:stretch>
            <a:fillRect/>
          </a:stretch>
        </p:blipFill>
        <p:spPr>
          <a:xfrm>
            <a:off x="15849600" y="8877300"/>
            <a:ext cx="2125980" cy="1325880"/>
          </a:xfrm>
          <a:prstGeom prst="rect">
            <a:avLst/>
          </a:prstGeom>
        </p:spPr>
      </p:pic>
      <p:pic>
        <p:nvPicPr>
          <p:cNvPr id="5" name="Picture 4"/>
          <p:cNvPicPr>
            <a:picLocks noChangeAspect="1"/>
          </p:cNvPicPr>
          <p:nvPr>
            <p:custDataLst>
              <p:tags r:id="rId2"/>
            </p:custDataLst>
          </p:nvPr>
        </p:nvPicPr>
        <p:blipFill>
          <a:blip r:embed="rId11"/>
          <a:stretch>
            <a:fillRect/>
          </a:stretch>
        </p:blipFill>
        <p:spPr>
          <a:xfrm>
            <a:off x="15544800" y="419100"/>
            <a:ext cx="2247900" cy="1287780"/>
          </a:xfrm>
          <a:prstGeom prst="rect">
            <a:avLst/>
          </a:prstGeom>
        </p:spPr>
      </p:pic>
      <p:pic>
        <p:nvPicPr>
          <p:cNvPr id="6" name="Picture 5"/>
          <p:cNvPicPr>
            <a:picLocks noChangeAspect="1"/>
          </p:cNvPicPr>
          <p:nvPr>
            <p:custDataLst>
              <p:tags r:id="rId3"/>
            </p:custDataLst>
          </p:nvPr>
        </p:nvPicPr>
        <p:blipFill>
          <a:blip r:embed="rId12"/>
          <a:stretch>
            <a:fillRect/>
          </a:stretch>
        </p:blipFill>
        <p:spPr>
          <a:xfrm>
            <a:off x="76200" y="114300"/>
            <a:ext cx="2207895" cy="1875790"/>
          </a:xfrm>
          <a:prstGeom prst="rect">
            <a:avLst/>
          </a:prstGeom>
        </p:spPr>
      </p:pic>
      <p:pic>
        <p:nvPicPr>
          <p:cNvPr id="7" name="Picture 6"/>
          <p:cNvPicPr>
            <a:picLocks noChangeAspect="1"/>
          </p:cNvPicPr>
          <p:nvPr/>
        </p:nvPicPr>
        <p:blipFill>
          <a:blip r:embed="rId13"/>
          <a:stretch>
            <a:fillRect/>
          </a:stretch>
        </p:blipFill>
        <p:spPr>
          <a:xfrm>
            <a:off x="13335000" y="2247900"/>
            <a:ext cx="3752850" cy="3571240"/>
          </a:xfrm>
          <a:prstGeom prst="rect">
            <a:avLst/>
          </a:prstGeom>
        </p:spPr>
      </p:pic>
      <p:grpSp>
        <p:nvGrpSpPr>
          <p:cNvPr id="14" name="Group 13"/>
          <p:cNvGrpSpPr/>
          <p:nvPr/>
        </p:nvGrpSpPr>
        <p:grpSpPr>
          <a:xfrm>
            <a:off x="4227830" y="3619500"/>
            <a:ext cx="9107170" cy="2553335"/>
            <a:chOff x="4320" y="5580"/>
            <a:chExt cx="14342" cy="4021"/>
          </a:xfrm>
        </p:grpSpPr>
        <p:sp>
          <p:nvSpPr>
            <p:cNvPr id="8" name="Text Box 7"/>
            <p:cNvSpPr txBox="1"/>
            <p:nvPr/>
          </p:nvSpPr>
          <p:spPr>
            <a:xfrm>
              <a:off x="4320" y="5580"/>
              <a:ext cx="14342" cy="402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Gọi H là trung điểm của CD</a:t>
              </a:r>
            </a:p>
            <a:p>
              <a:r>
                <a:rPr lang="en-US" sz="3200">
                  <a:latin typeface="Times New Roman" panose="02020603050405020304" pitchFamily="18" charset="0"/>
                  <a:cs typeface="Times New Roman" panose="02020603050405020304" pitchFamily="18" charset="0"/>
                </a:rPr>
                <a:t>Xét tam giác OCD </a:t>
              </a:r>
            </a:p>
            <a:p>
              <a:r>
                <a:rPr lang="en-US" sz="3200">
                  <a:latin typeface="Times New Roman" panose="02020603050405020304" pitchFamily="18" charset="0"/>
                  <a:cs typeface="Times New Roman" panose="02020603050405020304" pitchFamily="18" charset="0"/>
                </a:rPr>
                <a:t>có: OC = OD</a:t>
              </a:r>
            </a:p>
            <a:p>
              <a:r>
                <a:rPr lang="en-US" sz="3200">
                  <a:latin typeface="Times New Roman" panose="02020603050405020304" pitchFamily="18" charset="0"/>
                  <a:cs typeface="Times New Roman" panose="02020603050405020304" pitchFamily="18" charset="0"/>
                  <a:sym typeface="+mn-ea"/>
                </a:rPr>
                <a:t>         OCD cân tại O</a:t>
              </a:r>
              <a:r>
                <a:rPr lang="en-US" sz="3200"/>
                <a:t> </a:t>
              </a:r>
            </a:p>
            <a:p>
              <a:pPr algn="just"/>
              <a:endParaRPr lang="en-US" sz="3200"/>
            </a:p>
          </p:txBody>
        </p:sp>
        <p:pic>
          <p:nvPicPr>
            <p:cNvPr id="12" name="Picture 11"/>
            <p:cNvPicPr>
              <a:picLocks noChangeAspect="1"/>
            </p:cNvPicPr>
            <p:nvPr>
              <p:custDataLst>
                <p:tags r:id="rId7"/>
              </p:custDataLst>
            </p:nvPr>
          </p:nvPicPr>
          <p:blipFill>
            <a:blip r:embed="rId14"/>
            <a:stretch>
              <a:fillRect/>
            </a:stretch>
          </p:blipFill>
          <p:spPr>
            <a:xfrm>
              <a:off x="4642" y="7980"/>
              <a:ext cx="1400" cy="679"/>
            </a:xfrm>
            <a:prstGeom prst="rect">
              <a:avLst/>
            </a:prstGeom>
          </p:spPr>
        </p:pic>
      </p:grpSp>
      <p:grpSp>
        <p:nvGrpSpPr>
          <p:cNvPr id="15" name="Group 14"/>
          <p:cNvGrpSpPr/>
          <p:nvPr/>
        </p:nvGrpSpPr>
        <p:grpSpPr>
          <a:xfrm>
            <a:off x="4191000" y="5753100"/>
            <a:ext cx="9144000" cy="1543050"/>
            <a:chOff x="7560" y="13127"/>
            <a:chExt cx="14400" cy="2430"/>
          </a:xfrm>
        </p:grpSpPr>
        <p:pic>
          <p:nvPicPr>
            <p:cNvPr id="13" name="Picture 12"/>
            <p:cNvPicPr>
              <a:picLocks noChangeAspect="1"/>
            </p:cNvPicPr>
            <p:nvPr>
              <p:custDataLst>
                <p:tags r:id="rId6"/>
              </p:custDataLst>
            </p:nvPr>
          </p:nvPicPr>
          <p:blipFill>
            <a:blip r:embed="rId15"/>
            <a:stretch>
              <a:fillRect/>
            </a:stretch>
          </p:blipFill>
          <p:spPr>
            <a:xfrm>
              <a:off x="9960" y="14820"/>
              <a:ext cx="575" cy="652"/>
            </a:xfrm>
            <a:prstGeom prst="rect">
              <a:avLst/>
            </a:prstGeom>
          </p:spPr>
        </p:pic>
        <p:sp>
          <p:nvSpPr>
            <p:cNvPr id="9" name="Text Box 8"/>
            <p:cNvSpPr txBox="1"/>
            <p:nvPr/>
          </p:nvSpPr>
          <p:spPr>
            <a:xfrm>
              <a:off x="7560" y="13127"/>
              <a:ext cx="14400" cy="2430"/>
            </a:xfrm>
            <a:prstGeom prst="rect">
              <a:avLst/>
            </a:prstGeom>
            <a:noFill/>
          </p:spPr>
          <p:txBody>
            <a:bodyPr wrap="square" rtlCol="0" anchor="t">
              <a:noAutofit/>
            </a:bodyPr>
            <a:lstStyle/>
            <a:p>
              <a:pPr algn="just"/>
              <a:r>
                <a:rPr lang="en-US" sz="3200">
                  <a:latin typeface="Times New Roman" panose="02020603050405020304" pitchFamily="18" charset="0"/>
                  <a:cs typeface="Times New Roman" panose="02020603050405020304" pitchFamily="18" charset="0"/>
                  <a:sym typeface="+mn-ea"/>
                </a:rPr>
                <a:t>Lại có: OH là đường trung tuyến  của tam giác OCD </a:t>
              </a:r>
            </a:p>
            <a:p>
              <a:pPr algn="just"/>
              <a:r>
                <a:rPr lang="en-US" sz="3200">
                  <a:latin typeface="Times New Roman" panose="02020603050405020304" pitchFamily="18" charset="0"/>
                  <a:cs typeface="Times New Roman" panose="02020603050405020304" pitchFamily="18" charset="0"/>
                  <a:sym typeface="+mn-ea"/>
                </a:rPr>
                <a:t>nên OH đồng thời là đường cao của tam giác OCD</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sym typeface="+mn-ea"/>
                </a:rPr>
                <a:t>Vậy AB     CD</a:t>
              </a:r>
            </a:p>
          </p:txBody>
        </p:sp>
      </p:grpSp>
      <p:sp>
        <p:nvSpPr>
          <p:cNvPr id="10" name="Text Box 9"/>
          <p:cNvSpPr txBox="1"/>
          <p:nvPr/>
        </p:nvSpPr>
        <p:spPr>
          <a:xfrm>
            <a:off x="1524000" y="1943100"/>
            <a:ext cx="11403330" cy="1568450"/>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b) Đường kính đi qua trung điểm của một dây không đi qua tâm thì vuông góc với dây ấy;</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1" name="Picture 10"/>
          <p:cNvPicPr>
            <a:picLocks noChangeAspect="1"/>
          </p:cNvPicPr>
          <p:nvPr>
            <p:custDataLst>
              <p:tags r:id="rId5"/>
            </p:custDataLst>
          </p:nvPr>
        </p:nvPicPr>
        <p:blipFill>
          <a:blip r:embed="rId16"/>
          <a:stretch>
            <a:fillRect/>
          </a:stretch>
        </p:blipFill>
        <p:spPr>
          <a:xfrm>
            <a:off x="-76200" y="65151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1"/>
          <a:stretch>
            <a:fillRect/>
          </a:stretch>
        </p:blipFill>
        <p:spPr>
          <a:xfrm>
            <a:off x="-152400" y="6545580"/>
            <a:ext cx="3939540" cy="3741420"/>
          </a:xfrm>
          <a:prstGeom prst="rect">
            <a:avLst/>
          </a:prstGeom>
        </p:spPr>
      </p:pic>
      <p:pic>
        <p:nvPicPr>
          <p:cNvPr id="4" name="Picture 3"/>
          <p:cNvPicPr>
            <a:picLocks noChangeAspect="1"/>
          </p:cNvPicPr>
          <p:nvPr>
            <p:custDataLst>
              <p:tags r:id="rId2"/>
            </p:custDataLst>
          </p:nvPr>
        </p:nvPicPr>
        <p:blipFill>
          <a:blip r:embed="rId12"/>
          <a:stretch>
            <a:fillRect/>
          </a:stretch>
        </p:blipFill>
        <p:spPr>
          <a:xfrm>
            <a:off x="15544800" y="419100"/>
            <a:ext cx="2247900" cy="1287780"/>
          </a:xfrm>
          <a:prstGeom prst="rect">
            <a:avLst/>
          </a:prstGeom>
        </p:spPr>
      </p:pic>
      <p:sp>
        <p:nvSpPr>
          <p:cNvPr id="10" name="Text Box 9"/>
          <p:cNvSpPr txBox="1"/>
          <p:nvPr>
            <p:custDataLst>
              <p:tags r:id="rId3"/>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c) Hai dây bằng nhau thì cách đều tâm;</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5" name="Picture 4"/>
          <p:cNvPicPr>
            <a:picLocks noChangeAspect="1"/>
          </p:cNvPicPr>
          <p:nvPr>
            <p:custDataLst>
              <p:tags r:id="rId5"/>
            </p:custDataLst>
          </p:nvPr>
        </p:nvPicPr>
        <p:blipFill>
          <a:blip r:embed="rId13"/>
          <a:stretch>
            <a:fillRect/>
          </a:stretch>
        </p:blipFill>
        <p:spPr>
          <a:xfrm>
            <a:off x="76200" y="38100"/>
            <a:ext cx="2209800" cy="1882140"/>
          </a:xfrm>
          <a:prstGeom prst="rect">
            <a:avLst/>
          </a:prstGeom>
        </p:spPr>
      </p:pic>
      <p:grpSp>
        <p:nvGrpSpPr>
          <p:cNvPr id="12" name="Group 11"/>
          <p:cNvGrpSpPr/>
          <p:nvPr/>
        </p:nvGrpSpPr>
        <p:grpSpPr>
          <a:xfrm>
            <a:off x="7848600" y="1706880"/>
            <a:ext cx="10104120" cy="4522470"/>
            <a:chOff x="12360" y="2688"/>
            <a:chExt cx="15912" cy="7122"/>
          </a:xfrm>
        </p:grpSpPr>
        <p:sp>
          <p:nvSpPr>
            <p:cNvPr id="6" name="Text Box 5"/>
            <p:cNvSpPr txBox="1"/>
            <p:nvPr/>
          </p:nvSpPr>
          <p:spPr>
            <a:xfrm>
              <a:off x="12360" y="2688"/>
              <a:ext cx="15913"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a:latin typeface="Times New Roman" panose="02020603050405020304" pitchFamily="18" charset="0"/>
                  <a:cs typeface="Times New Roman" panose="02020603050405020304" pitchFamily="18" charset="0"/>
                </a:rPr>
                <a:t>Do AB = CD        AH = CK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AH = CK </a:t>
              </a:r>
            </a:p>
            <a:p>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OH = OK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6"/>
              </p:custDataLst>
            </p:nvPr>
          </p:nvPicPr>
          <p:blipFill>
            <a:blip r:embed="rId14"/>
            <a:stretch>
              <a:fillRect/>
            </a:stretch>
          </p:blipFill>
          <p:spPr>
            <a:xfrm>
              <a:off x="13800" y="5041"/>
              <a:ext cx="4284" cy="823"/>
            </a:xfrm>
            <a:prstGeom prst="rect">
              <a:avLst/>
            </a:prstGeom>
          </p:spPr>
        </p:pic>
        <p:pic>
          <p:nvPicPr>
            <p:cNvPr id="8" name="Picture 7"/>
            <p:cNvPicPr>
              <a:picLocks noChangeAspect="1"/>
            </p:cNvPicPr>
            <p:nvPr>
              <p:custDataLst>
                <p:tags r:id="rId7"/>
              </p:custDataLst>
            </p:nvPr>
          </p:nvPicPr>
          <p:blipFill>
            <a:blip r:embed="rId15"/>
            <a:stretch>
              <a:fillRect/>
            </a:stretch>
          </p:blipFill>
          <p:spPr>
            <a:xfrm>
              <a:off x="14640" y="7380"/>
              <a:ext cx="4118" cy="699"/>
            </a:xfrm>
            <a:prstGeom prst="rect">
              <a:avLst/>
            </a:prstGeom>
          </p:spPr>
        </p:pic>
        <p:pic>
          <p:nvPicPr>
            <p:cNvPr id="9" name="Picture 8"/>
            <p:cNvPicPr>
              <a:picLocks noChangeAspect="1"/>
            </p:cNvPicPr>
            <p:nvPr>
              <p:custDataLst>
                <p:tags r:id="rId8"/>
              </p:custDataLst>
            </p:nvPr>
          </p:nvPicPr>
          <p:blipFill>
            <a:blip r:embed="rId16"/>
            <a:stretch>
              <a:fillRect/>
            </a:stretch>
          </p:blipFill>
          <p:spPr>
            <a:xfrm>
              <a:off x="16080" y="3660"/>
              <a:ext cx="784" cy="619"/>
            </a:xfrm>
            <a:prstGeom prst="rect">
              <a:avLst/>
            </a:prstGeom>
          </p:spPr>
        </p:pic>
      </p:grpSp>
      <p:pic>
        <p:nvPicPr>
          <p:cNvPr id="2" name="Picture 1"/>
          <p:cNvPicPr>
            <a:picLocks noChangeAspect="1"/>
          </p:cNvPicPr>
          <p:nvPr/>
        </p:nvPicPr>
        <p:blipFill>
          <a:blip r:embed="rId17"/>
          <a:stretch>
            <a:fillRect/>
          </a:stretch>
        </p:blipFill>
        <p:spPr>
          <a:xfrm>
            <a:off x="2241550" y="1248410"/>
            <a:ext cx="4792980" cy="5297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4"/>
          <a:stretch>
            <a:fillRect/>
          </a:stretch>
        </p:blipFill>
        <p:spPr>
          <a:xfrm>
            <a:off x="228600" y="6134100"/>
            <a:ext cx="3939540" cy="3741420"/>
          </a:xfrm>
          <a:prstGeom prst="rect">
            <a:avLst/>
          </a:prstGeom>
        </p:spPr>
      </p:pic>
      <p:pic>
        <p:nvPicPr>
          <p:cNvPr id="4" name="Picture 3"/>
          <p:cNvPicPr>
            <a:picLocks noChangeAspect="1"/>
          </p:cNvPicPr>
          <p:nvPr>
            <p:custDataLst>
              <p:tags r:id="rId3"/>
            </p:custDataLst>
          </p:nvPr>
        </p:nvPicPr>
        <p:blipFill>
          <a:blip r:embed="rId15"/>
          <a:stretch>
            <a:fillRect/>
          </a:stretch>
        </p:blipFill>
        <p:spPr>
          <a:xfrm>
            <a:off x="15925800" y="8801100"/>
            <a:ext cx="2125980" cy="1325880"/>
          </a:xfrm>
          <a:prstGeom prst="rect">
            <a:avLst/>
          </a:prstGeom>
        </p:spPr>
      </p:pic>
      <p:pic>
        <p:nvPicPr>
          <p:cNvPr id="5" name="Picture 4"/>
          <p:cNvPicPr>
            <a:picLocks noChangeAspect="1"/>
          </p:cNvPicPr>
          <p:nvPr>
            <p:custDataLst>
              <p:tags r:id="rId4"/>
            </p:custDataLst>
          </p:nvPr>
        </p:nvPicPr>
        <p:blipFill>
          <a:blip r:embed="rId16"/>
          <a:stretch>
            <a:fillRect/>
          </a:stretch>
        </p:blipFill>
        <p:spPr>
          <a:xfrm>
            <a:off x="15697200" y="342900"/>
            <a:ext cx="2247900" cy="1287780"/>
          </a:xfrm>
          <a:prstGeom prst="rect">
            <a:avLst/>
          </a:prstGeom>
        </p:spPr>
      </p:pic>
      <p:sp>
        <p:nvSpPr>
          <p:cNvPr id="11" name="Text Box 10"/>
          <p:cNvSpPr txBox="1"/>
          <p:nvPr>
            <p:custDataLst>
              <p:tags r:id="rId5"/>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d) Hai dây cách đều tâm thì bằng nhau;</a:t>
            </a:r>
          </a:p>
        </p:txBody>
      </p:sp>
      <p:sp>
        <p:nvSpPr>
          <p:cNvPr id="16" name="Google Shape;322;p15"/>
          <p:cNvSpPr/>
          <p:nvPr>
            <p:custDataLst>
              <p:tags r:id="rId6"/>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2" name="Picture 11"/>
          <p:cNvPicPr>
            <a:picLocks noChangeAspect="1"/>
          </p:cNvPicPr>
          <p:nvPr>
            <p:custDataLst>
              <p:tags r:id="rId7"/>
            </p:custDataLst>
          </p:nvPr>
        </p:nvPicPr>
        <p:blipFill>
          <a:blip r:embed="rId17"/>
          <a:stretch>
            <a:fillRect/>
          </a:stretch>
        </p:blipFill>
        <p:spPr>
          <a:xfrm>
            <a:off x="76200" y="38100"/>
            <a:ext cx="2209800" cy="1882140"/>
          </a:xfrm>
          <a:prstGeom prst="rect">
            <a:avLst/>
          </a:prstGeom>
        </p:spPr>
      </p:pic>
      <p:grpSp>
        <p:nvGrpSpPr>
          <p:cNvPr id="17" name="Group 16"/>
          <p:cNvGrpSpPr/>
          <p:nvPr/>
        </p:nvGrpSpPr>
        <p:grpSpPr>
          <a:xfrm>
            <a:off x="2565400" y="1790700"/>
            <a:ext cx="3987991" cy="3799205"/>
            <a:chOff x="7560" y="8460"/>
            <a:chExt cx="4831" cy="5268"/>
          </a:xfrm>
        </p:grpSpPr>
        <p:pic>
          <p:nvPicPr>
            <p:cNvPr id="10" name="Picture 9"/>
            <p:cNvPicPr>
              <a:picLocks noChangeAspect="1"/>
            </p:cNvPicPr>
            <p:nvPr>
              <p:custDataLst>
                <p:tags r:id="rId11"/>
              </p:custDataLst>
            </p:nvPr>
          </p:nvPicPr>
          <p:blipFill>
            <a:blip r:embed="rId18"/>
            <a:stretch>
              <a:fillRect/>
            </a:stretch>
          </p:blipFill>
          <p:spPr>
            <a:xfrm>
              <a:off x="7560" y="8460"/>
              <a:ext cx="4831" cy="5268"/>
            </a:xfrm>
            <a:prstGeom prst="rect">
              <a:avLst/>
            </a:prstGeom>
          </p:spPr>
        </p:pic>
        <p:sp>
          <p:nvSpPr>
            <p:cNvPr id="13" name="Rectangles 12"/>
            <p:cNvSpPr/>
            <p:nvPr/>
          </p:nvSpPr>
          <p:spPr>
            <a:xfrm>
              <a:off x="11078" y="11050"/>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Rectangles 14"/>
            <p:cNvSpPr/>
            <p:nvPr/>
          </p:nvSpPr>
          <p:spPr>
            <a:xfrm>
              <a:off x="8741" y="11032"/>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19" name="Group 18"/>
          <p:cNvGrpSpPr/>
          <p:nvPr/>
        </p:nvGrpSpPr>
        <p:grpSpPr>
          <a:xfrm>
            <a:off x="7315200" y="2476500"/>
            <a:ext cx="9596120" cy="4523105"/>
            <a:chOff x="1560" y="3060"/>
            <a:chExt cx="15112" cy="7123"/>
          </a:xfrm>
        </p:grpSpPr>
        <p:sp>
          <p:nvSpPr>
            <p:cNvPr id="6" name="Text Box 5"/>
            <p:cNvSpPr txBox="1"/>
            <p:nvPr/>
          </p:nvSpPr>
          <p:spPr>
            <a:xfrm>
              <a:off x="1654" y="3060"/>
              <a:ext cx="15018"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OH = OK</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Vì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AB = CD</a:t>
              </a:r>
            </a:p>
          </p:txBody>
        </p:sp>
        <p:pic>
          <p:nvPicPr>
            <p:cNvPr id="7" name="Picture 6"/>
            <p:cNvPicPr>
              <a:picLocks noChangeAspect="1"/>
            </p:cNvPicPr>
            <p:nvPr>
              <p:custDataLst>
                <p:tags r:id="rId8"/>
              </p:custDataLst>
            </p:nvPr>
          </p:nvPicPr>
          <p:blipFill>
            <a:blip r:embed="rId19"/>
            <a:stretch>
              <a:fillRect/>
            </a:stretch>
          </p:blipFill>
          <p:spPr>
            <a:xfrm>
              <a:off x="1800" y="4620"/>
              <a:ext cx="4713" cy="905"/>
            </a:xfrm>
            <a:prstGeom prst="rect">
              <a:avLst/>
            </a:prstGeom>
          </p:spPr>
        </p:pic>
        <p:pic>
          <p:nvPicPr>
            <p:cNvPr id="8" name="Picture 7"/>
            <p:cNvPicPr>
              <a:picLocks noChangeAspect="1"/>
            </p:cNvPicPr>
            <p:nvPr>
              <p:custDataLst>
                <p:tags r:id="rId9"/>
              </p:custDataLst>
            </p:nvPr>
          </p:nvPicPr>
          <p:blipFill>
            <a:blip r:embed="rId20"/>
            <a:stretch>
              <a:fillRect/>
            </a:stretch>
          </p:blipFill>
          <p:spPr>
            <a:xfrm>
              <a:off x="1680" y="6994"/>
              <a:ext cx="4485" cy="758"/>
            </a:xfrm>
            <a:prstGeom prst="rect">
              <a:avLst/>
            </a:prstGeom>
          </p:spPr>
        </p:pic>
        <p:pic>
          <p:nvPicPr>
            <p:cNvPr id="18" name="Picture 17"/>
            <p:cNvPicPr>
              <a:picLocks noChangeAspect="1"/>
            </p:cNvPicPr>
            <p:nvPr>
              <p:custDataLst>
                <p:tags r:id="rId10"/>
              </p:custDataLst>
            </p:nvPr>
          </p:nvPicPr>
          <p:blipFill>
            <a:blip r:embed="rId21"/>
            <a:stretch>
              <a:fillRect/>
            </a:stretch>
          </p:blipFill>
          <p:spPr>
            <a:xfrm>
              <a:off x="1560" y="7752"/>
              <a:ext cx="3842" cy="795"/>
            </a:xfrm>
            <a:prstGeom prst="rect">
              <a:avLst/>
            </a:prstGeom>
          </p:spPr>
        </p:pic>
      </p:grpSp>
      <p:graphicFrame>
        <p:nvGraphicFramePr>
          <p:cNvPr id="2" name="Object 1"/>
          <p:cNvGraphicFramePr/>
          <p:nvPr/>
        </p:nvGraphicFramePr>
        <p:xfrm>
          <a:off x="8001000" y="6210300"/>
          <a:ext cx="4130040" cy="899160"/>
        </p:xfrm>
        <a:graphic>
          <a:graphicData uri="http://schemas.openxmlformats.org/presentationml/2006/ole">
            <mc:AlternateContent xmlns:mc="http://schemas.openxmlformats.org/markup-compatibility/2006">
              <mc:Choice xmlns:v="urn:schemas-microsoft-com:vml" Requires="v">
                <p:oleObj spid="_x0000_s8194" r:id="rId22" imgW="3551555" imgH="895985" progId="Equation.DSMT4">
                  <p:embed/>
                </p:oleObj>
              </mc:Choice>
              <mc:Fallback>
                <p:oleObj r:id="rId22" imgW="3551555" imgH="895985" progId="Equation.DSMT4">
                  <p:embed/>
                  <p:pic>
                    <p:nvPicPr>
                      <p:cNvPr id="0" name="Picture 8"/>
                      <p:cNvPicPr/>
                      <p:nvPr/>
                    </p:nvPicPr>
                    <p:blipFill>
                      <a:blip r:embed="rId23"/>
                      <a:stretch>
                        <a:fillRect/>
                      </a:stretch>
                    </p:blipFill>
                    <p:spPr>
                      <a:xfrm>
                        <a:off x="8001000" y="6210300"/>
                        <a:ext cx="4130040" cy="8991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1" presetClass="entr" presetSubtype="0" fill="hold" nodeType="click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809115" y="1893570"/>
            <a:ext cx="15564485" cy="425513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8" name="Group 7"/>
          <p:cNvGrpSpPr/>
          <p:nvPr/>
        </p:nvGrpSpPr>
        <p:grpSpPr>
          <a:xfrm>
            <a:off x="2057400" y="2026920"/>
            <a:ext cx="15186025" cy="3940175"/>
            <a:chOff x="3000" y="3300"/>
            <a:chExt cx="23915" cy="5983"/>
          </a:xfrm>
          <a:solidFill>
            <a:schemeClr val="accent3">
              <a:lumMod val="20000"/>
              <a:lumOff val="80000"/>
            </a:schemeClr>
          </a:solidFill>
        </p:grpSpPr>
        <p:sp>
          <p:nvSpPr>
            <p:cNvPr id="3" name="Rounded Rectangle 2"/>
            <p:cNvSpPr/>
            <p:nvPr>
              <p:custDataLst>
                <p:tags r:id="rId5"/>
              </p:custDataLst>
            </p:nvPr>
          </p:nvSpPr>
          <p:spPr>
            <a:xfrm>
              <a:off x="3000" y="3300"/>
              <a:ext cx="23915" cy="5983"/>
            </a:xfrm>
            <a:prstGeom prst="roundRect">
              <a:avLst/>
            </a:prstGeom>
            <a:grp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(I; r)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(K; R)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P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sym typeface="+mn-ea"/>
                </a:rPr>
                <a:t>(I; r)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(K; R)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B, a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KI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O.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qua P </a:t>
              </a:r>
              <a:r>
                <a:rPr lang="en-US" sz="2800" dirty="0" err="1">
                  <a:solidFill>
                    <a:schemeClr val="tx1"/>
                  </a:solidFill>
                  <a:latin typeface="Times New Roman" panose="02020603050405020304" pitchFamily="18" charset="0"/>
                  <a:cs typeface="Times New Roman" panose="02020603050405020304" pitchFamily="18" charset="0"/>
                  <a:sym typeface="+mn-ea"/>
                </a:rPr>
                <a:t>vuông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góc</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với</a:t>
              </a:r>
              <a:r>
                <a:rPr lang="en-US" sz="2800" dirty="0">
                  <a:solidFill>
                    <a:schemeClr val="tx1"/>
                  </a:solidFill>
                  <a:latin typeface="Times New Roman" panose="02020603050405020304" pitchFamily="18" charset="0"/>
                  <a:cs typeface="Times New Roman" panose="02020603050405020304" pitchFamily="18" charset="0"/>
                  <a:sym typeface="+mn-ea"/>
                </a:rPr>
                <a:t> IK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M. </a:t>
              </a:r>
              <a:r>
                <a:rPr lang="en-US" sz="2800" dirty="0" err="1">
                  <a:solidFill>
                    <a:schemeClr val="tx1"/>
                  </a:solidFill>
                  <a:latin typeface="Times New Roman" panose="02020603050405020304" pitchFamily="18" charset="0"/>
                  <a:cs typeface="Times New Roman" panose="02020603050405020304" pitchFamily="18" charset="0"/>
                  <a:sym typeface="+mn-ea"/>
                </a:rPr>
                <a:t>Chứng</a:t>
              </a:r>
              <a:r>
                <a:rPr lang="en-US" sz="2800" dirty="0">
                  <a:solidFill>
                    <a:schemeClr val="tx1"/>
                  </a:solidFill>
                  <a:latin typeface="Times New Roman" panose="02020603050405020304" pitchFamily="18" charset="0"/>
                  <a:cs typeface="Times New Roman" panose="02020603050405020304" pitchFamily="18" charset="0"/>
                  <a:sym typeface="+mn-ea"/>
                </a:rPr>
                <a:t> minh:</a:t>
              </a:r>
            </a:p>
            <a:p>
              <a:pPr algn="just"/>
              <a:endParaRPr lang="en-US" sz="2800" dirty="0">
                <a:solidFill>
                  <a:schemeClr val="tx1"/>
                </a:solidFill>
                <a:latin typeface="Times New Roman" panose="02020603050405020304" pitchFamily="18" charset="0"/>
                <a:cs typeface="Times New Roman" panose="02020603050405020304" pitchFamily="18" charset="0"/>
                <a:sym typeface="+mn-ea"/>
              </a:endParaRPr>
            </a:p>
            <a:p>
              <a:pPr algn="just"/>
              <a:r>
                <a:rPr lang="en-US" sz="2800" dirty="0">
                  <a:solidFill>
                    <a:schemeClr val="tx1"/>
                  </a:solidFill>
                  <a:latin typeface="Times New Roman" panose="02020603050405020304" pitchFamily="18" charset="0"/>
                  <a:cs typeface="Times New Roman" panose="02020603050405020304" pitchFamily="18" charset="0"/>
                </a:rPr>
                <a:t>a)                                    b)                                               c) </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6"/>
              </p:custDataLst>
            </p:nvPr>
          </p:nvGraphicFramePr>
          <p:xfrm>
            <a:off x="18840" y="4214"/>
            <a:ext cx="2252" cy="670"/>
          </p:xfrm>
          <a:graphic>
            <a:graphicData uri="http://schemas.openxmlformats.org/presentationml/2006/ole">
              <mc:AlternateContent xmlns:mc="http://schemas.openxmlformats.org/markup-compatibility/2006">
                <mc:Choice xmlns:v="urn:schemas-microsoft-com:vml" Requires="v">
                  <p:oleObj spid="_x0000_s9221" r:id="rId8" imgW="869315" imgH="422275" progId="Equation.DSMT4">
                    <p:embed/>
                  </p:oleObj>
                </mc:Choice>
                <mc:Fallback>
                  <p:oleObj r:id="rId8" imgW="869315" imgH="422275" progId="Equation.DSMT4">
                    <p:embed/>
                    <p:pic>
                      <p:nvPicPr>
                        <p:cNvPr id="0" name="Picture 5"/>
                        <p:cNvPicPr/>
                        <p:nvPr/>
                      </p:nvPicPr>
                      <p:blipFill>
                        <a:blip r:embed="rId9"/>
                        <a:stretch>
                          <a:fillRect/>
                        </a:stretch>
                      </p:blipFill>
                      <p:spPr>
                        <a:xfrm>
                          <a:off x="18840" y="4214"/>
                          <a:ext cx="2252" cy="670"/>
                        </a:xfrm>
                        <a:prstGeom prst="rect">
                          <a:avLst/>
                        </a:prstGeom>
                      </p:spPr>
                    </p:pic>
                  </p:oleObj>
                </mc:Fallback>
              </mc:AlternateContent>
            </a:graphicData>
          </a:graphic>
        </p:graphicFrame>
      </p:grpSp>
      <p:graphicFrame>
        <p:nvGraphicFramePr>
          <p:cNvPr id="9" name="Object 8"/>
          <p:cNvGraphicFramePr/>
          <p:nvPr/>
        </p:nvGraphicFramePr>
        <p:xfrm>
          <a:off x="2743200" y="3931920"/>
          <a:ext cx="1551940" cy="1026160"/>
        </p:xfrm>
        <a:graphic>
          <a:graphicData uri="http://schemas.openxmlformats.org/presentationml/2006/ole">
            <mc:AlternateContent xmlns:mc="http://schemas.openxmlformats.org/markup-compatibility/2006">
              <mc:Choice xmlns:v="urn:schemas-microsoft-com:vml" Requires="v">
                <p:oleObj spid="_x0000_s9222" name="Equation" r:id="rId10" imgW="1214755" imgH="887095" progId="Equation.DSMT4">
                  <p:embed/>
                </p:oleObj>
              </mc:Choice>
              <mc:Fallback>
                <p:oleObj name="Equation" r:id="rId10" imgW="1214755" imgH="887095" progId="Equation.DSMT4">
                  <p:embed/>
                  <p:pic>
                    <p:nvPicPr>
                      <p:cNvPr id="0" name="Picture 9"/>
                      <p:cNvPicPr/>
                      <p:nvPr/>
                    </p:nvPicPr>
                    <p:blipFill>
                      <a:blip r:embed="rId11"/>
                      <a:stretch>
                        <a:fillRect/>
                      </a:stretch>
                    </p:blipFill>
                    <p:spPr>
                      <a:xfrm>
                        <a:off x="2743200" y="3931920"/>
                        <a:ext cx="1551940" cy="1026160"/>
                      </a:xfrm>
                      <a:prstGeom prst="rect">
                        <a:avLst/>
                      </a:prstGeom>
                    </p:spPr>
                  </p:pic>
                </p:oleObj>
              </mc:Fallback>
            </mc:AlternateContent>
          </a:graphicData>
        </a:graphic>
      </p:graphicFrame>
      <p:graphicFrame>
        <p:nvGraphicFramePr>
          <p:cNvPr id="11" name="Object 10"/>
          <p:cNvGraphicFramePr/>
          <p:nvPr/>
        </p:nvGraphicFramePr>
        <p:xfrm>
          <a:off x="6172200" y="4381500"/>
          <a:ext cx="2219325" cy="476885"/>
        </p:xfrm>
        <a:graphic>
          <a:graphicData uri="http://schemas.openxmlformats.org/presentationml/2006/ole">
            <mc:AlternateContent xmlns:mc="http://schemas.openxmlformats.org/markup-compatibility/2006">
              <mc:Choice xmlns:v="urn:schemas-microsoft-com:vml" Requires="v">
                <p:oleObj spid="_x0000_s9223" r:id="rId12" imgW="1476375" imgH="401320" progId="Equation.DSMT4">
                  <p:embed/>
                </p:oleObj>
              </mc:Choice>
              <mc:Fallback>
                <p:oleObj r:id="rId12" imgW="1476375" imgH="401320" progId="Equation.DSMT4">
                  <p:embed/>
                  <p:pic>
                    <p:nvPicPr>
                      <p:cNvPr id="0" name="Picture 11"/>
                      <p:cNvPicPr/>
                      <p:nvPr/>
                    </p:nvPicPr>
                    <p:blipFill>
                      <a:blip r:embed="rId13"/>
                      <a:stretch>
                        <a:fillRect/>
                      </a:stretch>
                    </p:blipFill>
                    <p:spPr>
                      <a:xfrm>
                        <a:off x="6172200" y="4381500"/>
                        <a:ext cx="2219325" cy="476885"/>
                      </a:xfrm>
                      <a:prstGeom prst="rect">
                        <a:avLst/>
                      </a:prstGeom>
                    </p:spPr>
                  </p:pic>
                </p:oleObj>
              </mc:Fallback>
            </mc:AlternateContent>
          </a:graphicData>
        </a:graphic>
      </p:graphicFrame>
      <p:graphicFrame>
        <p:nvGraphicFramePr>
          <p:cNvPr id="14" name="Object 13"/>
          <p:cNvGraphicFramePr/>
          <p:nvPr/>
        </p:nvGraphicFramePr>
        <p:xfrm>
          <a:off x="10591800" y="4307840"/>
          <a:ext cx="1624330" cy="550545"/>
        </p:xfrm>
        <a:graphic>
          <a:graphicData uri="http://schemas.openxmlformats.org/presentationml/2006/ole">
            <mc:AlternateContent xmlns:mc="http://schemas.openxmlformats.org/markup-compatibility/2006">
              <mc:Choice xmlns:v="urn:schemas-microsoft-com:vml" Requires="v">
                <p:oleObj spid="_x0000_s9224" r:id="rId14" imgW="698500" imgH="228600" progId="Equation.DSMT4">
                  <p:embed/>
                </p:oleObj>
              </mc:Choice>
              <mc:Fallback>
                <p:oleObj r:id="rId14" imgW="698500" imgH="228600" progId="Equation.DSMT4">
                  <p:embed/>
                  <p:pic>
                    <p:nvPicPr>
                      <p:cNvPr id="0" name="Picture 14"/>
                      <p:cNvPicPr/>
                      <p:nvPr/>
                    </p:nvPicPr>
                    <p:blipFill>
                      <a:blip r:embed="rId15"/>
                      <a:stretch>
                        <a:fillRect/>
                      </a:stretch>
                    </p:blipFill>
                    <p:spPr>
                      <a:xfrm>
                        <a:off x="10591800" y="4307840"/>
                        <a:ext cx="1624330" cy="550545"/>
                      </a:xfrm>
                      <a:prstGeom prst="rect">
                        <a:avLst/>
                      </a:prstGeom>
                    </p:spPr>
                  </p:pic>
                </p:oleObj>
              </mc:Fallback>
            </mc:AlternateContent>
          </a:graphicData>
        </a:graphic>
      </p:graphicFrame>
      <p:pic>
        <p:nvPicPr>
          <p:cNvPr id="16" name="Picture 15"/>
          <p:cNvPicPr>
            <a:picLocks noChangeAspect="1"/>
          </p:cNvPicPr>
          <p:nvPr>
            <p:custDataLst>
              <p:tags r:id="rId3"/>
            </p:custDataLst>
          </p:nvPr>
        </p:nvPicPr>
        <p:blipFill>
          <a:blip r:embed="rId16"/>
          <a:stretch>
            <a:fillRect/>
          </a:stretch>
        </p:blipFill>
        <p:spPr>
          <a:xfrm>
            <a:off x="152400" y="6286500"/>
            <a:ext cx="3939540" cy="3741420"/>
          </a:xfrm>
          <a:prstGeom prst="rect">
            <a:avLst/>
          </a:prstGeom>
        </p:spPr>
      </p:pic>
      <p:pic>
        <p:nvPicPr>
          <p:cNvPr id="17" name="Picture 16"/>
          <p:cNvPicPr>
            <a:picLocks noChangeAspect="1"/>
          </p:cNvPicPr>
          <p:nvPr>
            <p:custDataLst>
              <p:tags r:id="rId4"/>
            </p:custDataLst>
          </p:nvPr>
        </p:nvPicPr>
        <p:blipFill>
          <a:blip r:embed="rId17"/>
          <a:stretch>
            <a:fillRect/>
          </a:stretch>
        </p:blipFill>
        <p:spPr>
          <a:xfrm>
            <a:off x="15697200" y="8648700"/>
            <a:ext cx="21259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1"/>
          <a:stretch>
            <a:fillRect/>
          </a:stretch>
        </p:blipFill>
        <p:spPr>
          <a:xfrm>
            <a:off x="22860" y="6591300"/>
            <a:ext cx="3939540" cy="3741420"/>
          </a:xfrm>
          <a:prstGeom prst="rect">
            <a:avLst/>
          </a:prstGeom>
        </p:spPr>
      </p:pic>
      <p:pic>
        <p:nvPicPr>
          <p:cNvPr id="5" name="Picture 4"/>
          <p:cNvPicPr>
            <a:picLocks noChangeAspect="1"/>
          </p:cNvPicPr>
          <p:nvPr>
            <p:custDataLst>
              <p:tags r:id="rId2"/>
            </p:custDataLst>
          </p:nvPr>
        </p:nvPicPr>
        <p:blipFill>
          <a:blip r:embed="rId12"/>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3"/>
          <a:stretch>
            <a:fillRect/>
          </a:stretch>
        </p:blipFill>
        <p:spPr>
          <a:xfrm>
            <a:off x="16230600" y="-114300"/>
            <a:ext cx="2240280" cy="2209800"/>
          </a:xfrm>
          <a:prstGeom prst="rect">
            <a:avLst/>
          </a:prstGeom>
        </p:spPr>
      </p:pic>
      <p:pic>
        <p:nvPicPr>
          <p:cNvPr id="7" name="Picture 6"/>
          <p:cNvPicPr>
            <a:picLocks noChangeAspect="1"/>
          </p:cNvPicPr>
          <p:nvPr/>
        </p:nvPicPr>
        <p:blipFill>
          <a:blip r:embed="rId14"/>
          <a:stretch>
            <a:fillRect/>
          </a:stretch>
        </p:blipFill>
        <p:spPr>
          <a:xfrm>
            <a:off x="7018655" y="266700"/>
            <a:ext cx="8633460" cy="3746500"/>
          </a:xfrm>
          <a:prstGeom prst="rect">
            <a:avLst/>
          </a:prstGeom>
        </p:spPr>
      </p:pic>
      <p:sp>
        <p:nvSpPr>
          <p:cNvPr id="11" name="Google Shape;322;p15"/>
          <p:cNvSpPr/>
          <p:nvPr>
            <p:custDataLst>
              <p:tags r:id="rId4"/>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4" name="Group 23"/>
          <p:cNvGrpSpPr/>
          <p:nvPr/>
        </p:nvGrpSpPr>
        <p:grpSpPr>
          <a:xfrm>
            <a:off x="381000" y="1562100"/>
            <a:ext cx="9144000" cy="1028700"/>
            <a:chOff x="600" y="2460"/>
            <a:chExt cx="14400" cy="1620"/>
          </a:xfrm>
        </p:grpSpPr>
        <p:sp>
          <p:nvSpPr>
            <p:cNvPr id="14" name="Text Box 13"/>
            <p:cNvSpPr txBox="1"/>
            <p:nvPr/>
          </p:nvSpPr>
          <p:spPr>
            <a:xfrm>
              <a:off x="600" y="2700"/>
              <a:ext cx="14400" cy="919"/>
            </a:xfrm>
            <a:prstGeom prst="rect">
              <a:avLst/>
            </a:prstGeom>
            <a:noFill/>
          </p:spPr>
          <p:txBody>
            <a:bodyPr wrap="square" rtlCol="0" anchor="t">
              <a:spAutoFit/>
            </a:bodyPr>
            <a:lstStyle/>
            <a:p>
              <a:pPr algn="just"/>
              <a:r>
                <a:rPr lang="en-US" sz="3200">
                  <a:latin typeface="Times New Roman" panose="02020603050405020304" pitchFamily="18" charset="0"/>
                  <a:cs typeface="Times New Roman" panose="02020603050405020304" pitchFamily="18" charset="0"/>
                  <a:sym typeface="+mn-ea"/>
                </a:rPr>
                <a:t>a) </a:t>
              </a:r>
              <a:r>
                <a:rPr lang="en-US" sz="3200" b="1">
                  <a:latin typeface="Times New Roman" panose="02020603050405020304" pitchFamily="18" charset="0"/>
                  <a:cs typeface="Times New Roman" panose="02020603050405020304" pitchFamily="18" charset="0"/>
                  <a:sym typeface="+mn-ea"/>
                </a:rPr>
                <a:t>Chứng minh:</a:t>
              </a:r>
            </a:p>
          </p:txBody>
        </p:sp>
        <p:pic>
          <p:nvPicPr>
            <p:cNvPr id="15" name="Picture 14"/>
            <p:cNvPicPr>
              <a:picLocks noChangeAspect="1"/>
            </p:cNvPicPr>
            <p:nvPr>
              <p:custDataLst>
                <p:tags r:id="rId8"/>
              </p:custDataLst>
            </p:nvPr>
          </p:nvPicPr>
          <p:blipFill>
            <a:blip r:embed="rId15"/>
            <a:stretch>
              <a:fillRect/>
            </a:stretch>
          </p:blipFill>
          <p:spPr>
            <a:xfrm>
              <a:off x="5160" y="2460"/>
              <a:ext cx="2448" cy="1620"/>
            </a:xfrm>
            <a:prstGeom prst="rect">
              <a:avLst/>
            </a:prstGeom>
          </p:spPr>
        </p:pic>
      </p:grpSp>
      <p:grpSp>
        <p:nvGrpSpPr>
          <p:cNvPr id="23" name="Group 22"/>
          <p:cNvGrpSpPr/>
          <p:nvPr/>
        </p:nvGrpSpPr>
        <p:grpSpPr>
          <a:xfrm>
            <a:off x="3862643" y="4000500"/>
            <a:ext cx="10076815" cy="5200650"/>
            <a:chOff x="8880" y="6060"/>
            <a:chExt cx="15869" cy="8190"/>
          </a:xfrm>
        </p:grpSpPr>
        <p:pic>
          <p:nvPicPr>
            <p:cNvPr id="9" name="Picture 8"/>
            <p:cNvPicPr>
              <a:picLocks noChangeAspect="1"/>
            </p:cNvPicPr>
            <p:nvPr>
              <p:custDataLst>
                <p:tags r:id="rId5"/>
              </p:custDataLst>
            </p:nvPr>
          </p:nvPicPr>
          <p:blipFill>
            <a:blip r:embed="rId16"/>
            <a:stretch>
              <a:fillRect/>
            </a:stretch>
          </p:blipFill>
          <p:spPr>
            <a:xfrm>
              <a:off x="9480" y="9540"/>
              <a:ext cx="3918" cy="1339"/>
            </a:xfrm>
            <a:prstGeom prst="rect">
              <a:avLst/>
            </a:prstGeom>
          </p:spPr>
        </p:pic>
        <p:grpSp>
          <p:nvGrpSpPr>
            <p:cNvPr id="22" name="Group 21"/>
            <p:cNvGrpSpPr/>
            <p:nvPr/>
          </p:nvGrpSpPr>
          <p:grpSpPr>
            <a:xfrm>
              <a:off x="8880" y="6060"/>
              <a:ext cx="15869" cy="8190"/>
              <a:chOff x="6240" y="6780"/>
              <a:chExt cx="15869" cy="8190"/>
            </a:xfrm>
          </p:grpSpPr>
          <p:sp>
            <p:nvSpPr>
              <p:cNvPr id="8" name="Text Box 7"/>
              <p:cNvSpPr txBox="1"/>
              <p:nvPr/>
            </p:nvSpPr>
            <p:spPr>
              <a:xfrm>
                <a:off x="6240" y="6780"/>
                <a:ext cx="15869" cy="819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Do </a:t>
                </a:r>
                <a:r>
                  <a:rPr lang="en-US" sz="3200" dirty="0">
                    <a:solidFill>
                      <a:srgbClr val="FF0000"/>
                    </a:solidFill>
                    <a:latin typeface="Times New Roman" panose="02020603050405020304" pitchFamily="18" charset="0"/>
                    <a:cs typeface="Times New Roman" panose="02020603050405020304" pitchFamily="18" charset="0"/>
                  </a:rPr>
                  <a:t>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AI      AB</a:t>
                </a:r>
              </a:p>
              <a:p>
                <a:r>
                  <a:rPr lang="en-US" sz="3200" dirty="0">
                    <a:latin typeface="Times New Roman" panose="02020603050405020304" pitchFamily="18" charset="0"/>
                    <a:cs typeface="Times New Roman" panose="02020603050405020304" pitchFamily="18" charset="0"/>
                  </a:rPr>
                  <a:t>Do 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(K)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KB    AB</a:t>
                </a: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AI // BK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OBK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AI // BK </a:t>
                </a:r>
              </a:p>
              <a:p>
                <a:r>
                  <a:rPr lang="en-US" sz="3200" dirty="0">
                    <a:latin typeface="Times New Roman" panose="02020603050405020304" pitchFamily="18" charset="0"/>
                    <a:cs typeface="Times New Roman" panose="02020603050405020304" pitchFamily="18" charset="0"/>
                    <a:sym typeface="+mn-ea"/>
                  </a:rPr>
                  <a:t>                           </a:t>
                </a: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Định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lí</a:t>
                </a:r>
                <a:r>
                  <a:rPr lang="en-US" sz="3200" dirty="0">
                    <a:latin typeface="Times New Roman" panose="02020603050405020304" pitchFamily="18" charset="0"/>
                    <a:cs typeface="Times New Roman" panose="02020603050405020304" pitchFamily="18" charset="0"/>
                    <a:sym typeface="+mn-ea"/>
                  </a:rPr>
                  <a:t> Thales)</a:t>
                </a:r>
                <a:endParaRPr lang="en-US" sz="32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custDataLst>
                  <p:tags r:id="rId6"/>
                </p:custDataLst>
              </p:nvPr>
            </p:nvPicPr>
            <p:blipFill>
              <a:blip r:embed="rId17"/>
              <a:stretch>
                <a:fillRect/>
              </a:stretch>
            </p:blipFill>
            <p:spPr>
              <a:xfrm>
                <a:off x="15440" y="6854"/>
                <a:ext cx="631" cy="716"/>
              </a:xfrm>
              <a:prstGeom prst="rect">
                <a:avLst/>
              </a:prstGeom>
            </p:spPr>
          </p:pic>
          <p:pic>
            <p:nvPicPr>
              <p:cNvPr id="21" name="Picture 20"/>
              <p:cNvPicPr>
                <a:picLocks noChangeAspect="1"/>
              </p:cNvPicPr>
              <p:nvPr>
                <p:custDataLst>
                  <p:tags r:id="rId7"/>
                </p:custDataLst>
              </p:nvPr>
            </p:nvPicPr>
            <p:blipFill>
              <a:blip r:embed="rId17"/>
              <a:stretch>
                <a:fillRect/>
              </a:stretch>
            </p:blipFill>
            <p:spPr>
              <a:xfrm>
                <a:off x="15838" y="7640"/>
                <a:ext cx="631" cy="716"/>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ppt_w</p:attrName>
                                        </p:attrNameLst>
                                      </p:cBhvr>
                                      <p:tavLst>
                                        <p:tav tm="0">
                                          <p:val>
                                            <p:fltVal val="0"/>
                                          </p:val>
                                        </p:tav>
                                        <p:tav tm="100000">
                                          <p:val>
                                            <p:strVal val="#ppt_w"/>
                                          </p:val>
                                        </p:tav>
                                      </p:tavLst>
                                    </p:anim>
                                    <p:anim calcmode="lin" valueType="num">
                                      <p:cBhvr additive="base">
                                        <p:cTn id="8" dur="500"/>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8"/>
          <a:stretch>
            <a:fillRect/>
          </a:stretch>
        </p:blipFill>
        <p:spPr>
          <a:xfrm>
            <a:off x="228600" y="6545580"/>
            <a:ext cx="3939540" cy="3741420"/>
          </a:xfrm>
          <a:prstGeom prst="rect">
            <a:avLst/>
          </a:prstGeom>
        </p:spPr>
      </p:pic>
      <p:pic>
        <p:nvPicPr>
          <p:cNvPr id="5" name="Picture 4"/>
          <p:cNvPicPr>
            <a:picLocks noChangeAspect="1"/>
          </p:cNvPicPr>
          <p:nvPr>
            <p:custDataLst>
              <p:tags r:id="rId2"/>
            </p:custDataLst>
          </p:nvPr>
        </p:nvPicPr>
        <p:blipFill>
          <a:blip r:embed="rId9"/>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0"/>
          <a:stretch>
            <a:fillRect/>
          </a:stretch>
        </p:blipFill>
        <p:spPr>
          <a:xfrm>
            <a:off x="16230600" y="-114300"/>
            <a:ext cx="2240280" cy="2209800"/>
          </a:xfrm>
          <a:prstGeom prst="rect">
            <a:avLst/>
          </a:prstGeom>
        </p:spPr>
      </p:pic>
      <p:pic>
        <p:nvPicPr>
          <p:cNvPr id="14" name="Picture 13"/>
          <p:cNvPicPr>
            <a:picLocks noChangeAspect="1"/>
          </p:cNvPicPr>
          <p:nvPr>
            <p:custDataLst>
              <p:tags r:id="rId4"/>
            </p:custDataLst>
          </p:nvPr>
        </p:nvPicPr>
        <p:blipFill>
          <a:blip r:embed="rId11"/>
          <a:stretch>
            <a:fillRect/>
          </a:stretch>
        </p:blipFill>
        <p:spPr>
          <a:xfrm>
            <a:off x="7018655" y="266700"/>
            <a:ext cx="8633460" cy="3746500"/>
          </a:xfrm>
          <a:prstGeom prst="rect">
            <a:avLst/>
          </a:prstGeom>
        </p:spPr>
      </p:pic>
      <p:sp>
        <p:nvSpPr>
          <p:cNvPr id="15" name="Google Shape;322;p15"/>
          <p:cNvSpPr/>
          <p:nvPr>
            <p:custDataLst>
              <p:tags r:id="rId5"/>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1" name="Group 20"/>
          <p:cNvGrpSpPr/>
          <p:nvPr/>
        </p:nvGrpSpPr>
        <p:grpSpPr>
          <a:xfrm>
            <a:off x="304800" y="1638300"/>
            <a:ext cx="9144000" cy="583565"/>
            <a:chOff x="480" y="2580"/>
            <a:chExt cx="14400" cy="919"/>
          </a:xfrm>
        </p:grpSpPr>
        <p:sp>
          <p:nvSpPr>
            <p:cNvPr id="16" name="Text Box 15"/>
            <p:cNvSpPr txBox="1"/>
            <p:nvPr/>
          </p:nvSpPr>
          <p:spPr>
            <a:xfrm>
              <a:off x="480" y="2580"/>
              <a:ext cx="14400" cy="919"/>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b)</a:t>
              </a:r>
              <a:r>
                <a:rPr lang="en-US" sz="3200">
                  <a:latin typeface="Times New Roman" panose="02020603050405020304" pitchFamily="18" charset="0"/>
                  <a:cs typeface="Times New Roman" panose="02020603050405020304" pitchFamily="18" charset="0"/>
                  <a:sym typeface="+mn-ea"/>
                </a:rPr>
                <a:t> </a:t>
              </a:r>
              <a:r>
                <a:rPr lang="en-US" sz="3200" b="1">
                  <a:latin typeface="Times New Roman" panose="02020603050405020304" pitchFamily="18" charset="0"/>
                  <a:cs typeface="Times New Roman" panose="02020603050405020304" pitchFamily="18" charset="0"/>
                  <a:sym typeface="+mn-ea"/>
                </a:rPr>
                <a:t>Chứng minh:</a:t>
              </a:r>
            </a:p>
          </p:txBody>
        </p:sp>
        <p:pic>
          <p:nvPicPr>
            <p:cNvPr id="20" name="Picture 19"/>
            <p:cNvPicPr>
              <a:picLocks noChangeAspect="1"/>
            </p:cNvPicPr>
            <p:nvPr>
              <p:custDataLst>
                <p:tags r:id="rId6"/>
              </p:custDataLst>
            </p:nvPr>
          </p:nvPicPr>
          <p:blipFill>
            <a:blip r:embed="rId12"/>
            <a:stretch>
              <a:fillRect/>
            </a:stretch>
          </p:blipFill>
          <p:spPr>
            <a:xfrm>
              <a:off x="5040" y="2580"/>
              <a:ext cx="3504" cy="756"/>
            </a:xfrm>
            <a:prstGeom prst="rect">
              <a:avLst/>
            </a:prstGeom>
          </p:spPr>
        </p:pic>
      </p:grpSp>
      <p:sp>
        <p:nvSpPr>
          <p:cNvPr id="22" name="Text Box 21"/>
          <p:cNvSpPr txBox="1"/>
          <p:nvPr/>
        </p:nvSpPr>
        <p:spPr>
          <a:xfrm>
            <a:off x="457200" y="2628900"/>
            <a:ext cx="9144000" cy="304609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sym typeface="+mn-ea"/>
              </a:rPr>
              <a:t> Xét (I) có MP, MA là hai tiếp tuyến cắt nhau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MA (1)</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Xét (K) có MP, MB là hai tiếp tuyến cắt nhau</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MB (2)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Từ (1) và (2) suy ra: MP + MP = MA + MB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                                         2MP = AB</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amond(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p:cNvSpPr/>
          <p:nvPr/>
        </p:nvSpPr>
        <p:spPr>
          <a:xfrm>
            <a:off x="9924681"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8521218" y="436173"/>
            <a:ext cx="6929453" cy="3615687"/>
          </a:xfrm>
          <a:prstGeom prst="rect">
            <a:avLst/>
          </a:prstGeom>
          <a:noFill/>
        </p:spPr>
        <p:txBody>
          <a:bodyPr wrap="none" lIns="137160" tIns="68580" rIns="137160" bIns="68580" numCol="1">
            <a:prstTxWarp prst="textDeflate">
              <a:avLst/>
            </a:prstTxWarp>
            <a:spAutoFit/>
          </a:bodyPr>
          <a:lstStyle/>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4"/>
            <a:ext cx="2433944" cy="2010221"/>
          </a:xfrm>
          <a:prstGeom prst="rect">
            <a:avLst/>
          </a:prstGeom>
        </p:spPr>
      </p:pic>
      <p:pic>
        <p:nvPicPr>
          <p:cNvPr id="43" name="Picture 42">
            <a:hlinkClick r:id="rId7" action="ppaction://hlinksldjump"/>
          </p:cNvPr>
          <p:cNvPicPr>
            <a:picLocks noChangeAspect="1"/>
          </p:cNvPicPr>
          <p:nvPr/>
        </p:nvPicPr>
        <p:blipFill>
          <a:blip r:embed="rId8"/>
          <a:stretch>
            <a:fillRect/>
          </a:stretch>
        </p:blipFill>
        <p:spPr>
          <a:xfrm>
            <a:off x="13608446" y="7540572"/>
            <a:ext cx="1632690" cy="1324293"/>
          </a:xfrm>
          <a:prstGeom prst="rect">
            <a:avLst/>
          </a:prstGeom>
        </p:spPr>
      </p:pic>
      <p:sp>
        <p:nvSpPr>
          <p:cNvPr id="44" name="Rectangle 43"/>
          <p:cNvSpPr/>
          <p:nvPr/>
        </p:nvSpPr>
        <p:spPr>
          <a:xfrm>
            <a:off x="10123408" y="5406041"/>
            <a:ext cx="3617595" cy="1244600"/>
          </a:xfrm>
          <a:prstGeom prst="rect">
            <a:avLst/>
          </a:prstGeom>
          <a:noFill/>
        </p:spPr>
        <p:txBody>
          <a:bodyPr wrap="none" lIns="137160" tIns="68580" rIns="137160" bIns="68580">
            <a:spAutoFit/>
          </a:bodyPr>
          <a:lstStyle/>
          <a:p>
            <a:pPr algn="ctr"/>
            <a:r>
              <a:rPr lang="en-US" sz="7200" b="1">
                <a:ln w="12700" cmpd="sng">
                  <a:noFill/>
                  <a:prstDash val="solid"/>
                </a:ln>
                <a:solidFill>
                  <a:srgbClr val="00B0F0"/>
                </a:solidFill>
              </a:rPr>
              <a:t>BẮT ĐẦU</a:t>
            </a:r>
          </a:p>
        </p:txBody>
      </p:sp>
      <p:pic>
        <p:nvPicPr>
          <p:cNvPr id="46"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1136" y="10909613"/>
            <a:ext cx="914400" cy="9144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8951" y="4594718"/>
            <a:ext cx="4508382" cy="4837596"/>
          </a:xfrm>
          <a:prstGeom prst="rect">
            <a:avLst/>
          </a:prstGeom>
        </p:spPr>
      </p:pic>
      <p:pic>
        <p:nvPicPr>
          <p:cNvPr id="48" name="Picture 4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7993" y="808799"/>
            <a:ext cx="5450297" cy="440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00">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custDataLst>
              <p:tags r:id="rId1"/>
            </p:custDataLst>
          </p:nvPr>
        </p:nvPicPr>
        <p:blipFill>
          <a:blip r:embed="rId13"/>
          <a:stretch>
            <a:fillRect/>
          </a:stretch>
        </p:blipFill>
        <p:spPr>
          <a:xfrm>
            <a:off x="6553200" y="0"/>
            <a:ext cx="8633460" cy="3746500"/>
          </a:xfrm>
          <a:prstGeom prst="rect">
            <a:avLst/>
          </a:prstGeom>
        </p:spPr>
      </p:pic>
      <p:sp>
        <p:nvSpPr>
          <p:cNvPr id="15" name="Google Shape;322;p15"/>
          <p:cNvSpPr/>
          <p:nvPr>
            <p:custDataLst>
              <p:tags r:id="rId2"/>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5638800" y="3314700"/>
            <a:ext cx="11637645" cy="6739255"/>
            <a:chOff x="8880" y="5220"/>
            <a:chExt cx="18327" cy="10613"/>
          </a:xfrm>
        </p:grpSpPr>
        <p:sp>
          <p:nvSpPr>
            <p:cNvPr id="2" name="Text Box 1"/>
            <p:cNvSpPr txBox="1"/>
            <p:nvPr/>
          </p:nvSpPr>
          <p:spPr>
            <a:xfrm>
              <a:off x="8880" y="5220"/>
              <a:ext cx="18327" cy="10613"/>
            </a:xfrm>
            <a:prstGeom prst="rect">
              <a:avLst/>
            </a:prstGeom>
            <a:noFill/>
          </p:spPr>
          <p:txBody>
            <a:bodyPr wrap="square" rtlCol="0" anchor="t">
              <a:spAutoFit/>
            </a:bodyPr>
            <a:lstStyle/>
            <a:p>
              <a:pPr>
                <a:lnSpc>
                  <a:spcPct val="150000"/>
                </a:lnSpc>
              </a:pPr>
              <a:r>
                <a:rPr lang="en-US" sz="3200" dirty="0">
                  <a:latin typeface="Times New Roman" panose="02020603050405020304" pitchFamily="18" charset="0"/>
                  <a:cs typeface="Times New Roman" panose="02020603050405020304" pitchFamily="18" charset="0"/>
                  <a:sym typeface="+mn-ea"/>
                </a:rPr>
                <a:t> Do AI // BK                          (2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đồng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Mà</a:t>
              </a:r>
              <a:r>
                <a:rPr lang="en-US" sz="3200" dirty="0">
                  <a:latin typeface="Times New Roman" panose="02020603050405020304" pitchFamily="18" charset="0"/>
                  <a:cs typeface="Times New Roman" panose="02020603050405020304" pitchFamily="18" charset="0"/>
                  <a:sym typeface="+mn-ea"/>
                </a:rPr>
                <a:t>                                          (2góc </a:t>
              </a:r>
              <a:r>
                <a:rPr lang="en-US" sz="3200" dirty="0" err="1">
                  <a:latin typeface="Times New Roman" panose="02020603050405020304" pitchFamily="18" charset="0"/>
                  <a:cs typeface="Times New Roman" panose="02020603050405020304" pitchFamily="18" charset="0"/>
                  <a:sym typeface="+mn-ea"/>
                </a:rPr>
                <a:t>kề</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bù</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nên</a:t>
              </a:r>
              <a:r>
                <a:rPr lang="en-US" sz="3200" dirty="0">
                  <a:latin typeface="Times New Roman" panose="02020603050405020304" pitchFamily="18" charset="0"/>
                  <a:cs typeface="Times New Roman" panose="02020603050405020304" pitchFamily="18" charset="0"/>
                  <a:sym typeface="+mn-ea"/>
                </a:rPr>
                <a:t>                                         (3)</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sym typeface="+mn-ea"/>
                </a:rPr>
                <a:t>Do MP, MA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sym typeface="+mn-ea"/>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IM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AIP                                         (4)</a:t>
              </a:r>
            </a:p>
            <a:p>
              <a:pPr>
                <a:lnSpc>
                  <a:spcPct val="150000"/>
                </a:lnSpc>
              </a:pPr>
              <a:r>
                <a:rPr lang="en-US" sz="3200" dirty="0">
                  <a:latin typeface="Times New Roman" panose="02020603050405020304" pitchFamily="18" charset="0"/>
                  <a:cs typeface="Times New Roman" panose="02020603050405020304" pitchFamily="18" charset="0"/>
                  <a:sym typeface="+mn-ea"/>
                </a:rPr>
                <a:t>Do MP, MB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KM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BKP                                        (5)</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Từ</a:t>
              </a:r>
              <a:r>
                <a:rPr lang="en-US" sz="3200" dirty="0">
                  <a:latin typeface="Times New Roman" panose="02020603050405020304" pitchFamily="18" charset="0"/>
                  <a:cs typeface="Times New Roman" panose="02020603050405020304" pitchFamily="18" charset="0"/>
                  <a:sym typeface="+mn-ea"/>
                </a:rPr>
                <a:t> (3), (4), (5) </a:t>
              </a: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Xét</a:t>
              </a:r>
              <a:r>
                <a:rPr lang="en-US" sz="3200" dirty="0">
                  <a:latin typeface="Times New Roman" panose="02020603050405020304" pitchFamily="18" charset="0"/>
                  <a:cs typeface="Times New Roman" panose="02020603050405020304" pitchFamily="18" charset="0"/>
                  <a:sym typeface="+mn-ea"/>
                </a:rPr>
                <a:t> tam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IMK </a:t>
              </a:r>
              <a:r>
                <a:rPr lang="en-US" sz="3200" dirty="0" err="1">
                  <a:latin typeface="Times New Roman" panose="02020603050405020304" pitchFamily="18" charset="0"/>
                  <a:cs typeface="Times New Roman" panose="02020603050405020304" pitchFamily="18" charset="0"/>
                  <a:sym typeface="+mn-ea"/>
                </a:rPr>
                <a:t>có</a:t>
              </a:r>
              <a:r>
                <a:rPr lang="en-US" sz="3200" dirty="0">
                  <a:latin typeface="Times New Roman" panose="02020603050405020304" pitchFamily="18" charset="0"/>
                  <a:cs typeface="Times New Roman" panose="02020603050405020304" pitchFamily="18" charset="0"/>
                  <a:sym typeface="+mn-ea"/>
                </a:rPr>
                <a:t>: </a:t>
              </a:r>
            </a:p>
          </p:txBody>
        </p:sp>
        <p:pic>
          <p:nvPicPr>
            <p:cNvPr id="10" name="Picture 9"/>
            <p:cNvPicPr>
              <a:picLocks noChangeAspect="1"/>
            </p:cNvPicPr>
            <p:nvPr>
              <p:custDataLst>
                <p:tags r:id="rId7"/>
              </p:custDataLst>
            </p:nvPr>
          </p:nvPicPr>
          <p:blipFill>
            <a:blip r:embed="rId14"/>
            <a:stretch>
              <a:fillRect/>
            </a:stretch>
          </p:blipFill>
          <p:spPr>
            <a:xfrm>
              <a:off x="13080" y="5460"/>
              <a:ext cx="3253" cy="917"/>
            </a:xfrm>
            <a:prstGeom prst="rect">
              <a:avLst/>
            </a:prstGeom>
          </p:spPr>
        </p:pic>
        <p:pic>
          <p:nvPicPr>
            <p:cNvPr id="13" name="Picture 12"/>
            <p:cNvPicPr>
              <a:picLocks noChangeAspect="1"/>
            </p:cNvPicPr>
            <p:nvPr>
              <p:custDataLst>
                <p:tags r:id="rId8"/>
              </p:custDataLst>
            </p:nvPr>
          </p:nvPicPr>
          <p:blipFill>
            <a:blip r:embed="rId15"/>
            <a:stretch>
              <a:fillRect/>
            </a:stretch>
          </p:blipFill>
          <p:spPr>
            <a:xfrm>
              <a:off x="10920" y="7788"/>
              <a:ext cx="4146" cy="843"/>
            </a:xfrm>
            <a:prstGeom prst="rect">
              <a:avLst/>
            </a:prstGeom>
          </p:spPr>
        </p:pic>
        <p:pic>
          <p:nvPicPr>
            <p:cNvPr id="19" name="Picture 18"/>
            <p:cNvPicPr>
              <a:picLocks noChangeAspect="1"/>
            </p:cNvPicPr>
            <p:nvPr>
              <p:custDataLst>
                <p:tags r:id="rId9"/>
              </p:custDataLst>
            </p:nvPr>
          </p:nvPicPr>
          <p:blipFill>
            <a:blip r:embed="rId16"/>
            <a:stretch>
              <a:fillRect/>
            </a:stretch>
          </p:blipFill>
          <p:spPr>
            <a:xfrm>
              <a:off x="19080" y="10020"/>
              <a:ext cx="4167" cy="1597"/>
            </a:xfrm>
            <a:prstGeom prst="rect">
              <a:avLst/>
            </a:prstGeom>
          </p:spPr>
        </p:pic>
        <p:pic>
          <p:nvPicPr>
            <p:cNvPr id="17" name="Picture 16"/>
            <p:cNvPicPr>
              <a:picLocks noChangeAspect="1"/>
            </p:cNvPicPr>
            <p:nvPr>
              <p:custDataLst>
                <p:tags r:id="rId10"/>
              </p:custDataLst>
            </p:nvPr>
          </p:nvPicPr>
          <p:blipFill>
            <a:blip r:embed="rId17"/>
            <a:stretch>
              <a:fillRect/>
            </a:stretch>
          </p:blipFill>
          <p:spPr>
            <a:xfrm>
              <a:off x="14870" y="14700"/>
              <a:ext cx="7683" cy="874"/>
            </a:xfrm>
            <a:prstGeom prst="rect">
              <a:avLst/>
            </a:prstGeom>
          </p:spPr>
        </p:pic>
      </p:grpSp>
      <p:grpSp>
        <p:nvGrpSpPr>
          <p:cNvPr id="7" name="Group 6"/>
          <p:cNvGrpSpPr/>
          <p:nvPr/>
        </p:nvGrpSpPr>
        <p:grpSpPr>
          <a:xfrm>
            <a:off x="304800" y="1562100"/>
            <a:ext cx="9144000" cy="583565"/>
            <a:chOff x="480" y="2460"/>
            <a:chExt cx="14400" cy="919"/>
          </a:xfrm>
        </p:grpSpPr>
        <p:sp>
          <p:nvSpPr>
            <p:cNvPr id="5" name="Text Box 4"/>
            <p:cNvSpPr txBox="1"/>
            <p:nvPr/>
          </p:nvSpPr>
          <p:spPr>
            <a:xfrm>
              <a:off x="480" y="2460"/>
              <a:ext cx="14400" cy="919"/>
            </a:xfrm>
            <a:prstGeom prst="rect">
              <a:avLst/>
            </a:prstGeom>
            <a:noFill/>
          </p:spPr>
          <p:txBody>
            <a:bodyPr wrap="square" rtlCol="0" anchor="t">
              <a:spAutoFit/>
            </a:bodyPr>
            <a:lstStyle/>
            <a:p>
              <a:r>
                <a:rPr lang="en-US" sz="3200" b="1">
                  <a:latin typeface="Times New Roman" panose="02020603050405020304" pitchFamily="18" charset="0"/>
                  <a:cs typeface="Times New Roman" panose="02020603050405020304" pitchFamily="18" charset="0"/>
                  <a:sym typeface="+mn-ea"/>
                </a:rPr>
                <a:t>c) Chứng minh:</a:t>
              </a:r>
            </a:p>
          </p:txBody>
        </p:sp>
        <p:pic>
          <p:nvPicPr>
            <p:cNvPr id="6" name="Picture 5"/>
            <p:cNvPicPr>
              <a:picLocks noChangeAspect="1"/>
            </p:cNvPicPr>
            <p:nvPr>
              <p:custDataLst>
                <p:tags r:id="rId6"/>
              </p:custDataLst>
            </p:nvPr>
          </p:nvPicPr>
          <p:blipFill>
            <a:blip r:embed="rId18"/>
            <a:stretch>
              <a:fillRect/>
            </a:stretch>
          </p:blipFill>
          <p:spPr>
            <a:xfrm>
              <a:off x="5040" y="2460"/>
              <a:ext cx="2568" cy="876"/>
            </a:xfrm>
            <a:prstGeom prst="rect">
              <a:avLst/>
            </a:prstGeom>
          </p:spPr>
        </p:pic>
      </p:grpSp>
      <p:pic>
        <p:nvPicPr>
          <p:cNvPr id="8" name="Picture 7"/>
          <p:cNvPicPr>
            <a:picLocks noChangeAspect="1"/>
          </p:cNvPicPr>
          <p:nvPr>
            <p:custDataLst>
              <p:tags r:id="rId3"/>
            </p:custDataLst>
          </p:nvPr>
        </p:nvPicPr>
        <p:blipFill>
          <a:blip r:embed="rId19"/>
          <a:stretch>
            <a:fillRect/>
          </a:stretch>
        </p:blipFill>
        <p:spPr>
          <a:xfrm>
            <a:off x="-152400" y="6591300"/>
            <a:ext cx="3939540" cy="3741420"/>
          </a:xfrm>
          <a:prstGeom prst="rect">
            <a:avLst/>
          </a:prstGeom>
        </p:spPr>
      </p:pic>
      <p:pic>
        <p:nvPicPr>
          <p:cNvPr id="9" name="Picture 8"/>
          <p:cNvPicPr>
            <a:picLocks noChangeAspect="1"/>
          </p:cNvPicPr>
          <p:nvPr>
            <p:custDataLst>
              <p:tags r:id="rId4"/>
            </p:custDataLst>
          </p:nvPr>
        </p:nvPicPr>
        <p:blipFill>
          <a:blip r:embed="rId20"/>
          <a:stretch>
            <a:fillRect/>
          </a:stretch>
        </p:blipFill>
        <p:spPr>
          <a:xfrm>
            <a:off x="16611600" y="9029700"/>
            <a:ext cx="2125980" cy="1325880"/>
          </a:xfrm>
          <a:prstGeom prst="rect">
            <a:avLst/>
          </a:prstGeom>
        </p:spPr>
      </p:pic>
      <p:pic>
        <p:nvPicPr>
          <p:cNvPr id="11" name="Picture 10"/>
          <p:cNvPicPr>
            <a:picLocks noChangeAspect="1"/>
          </p:cNvPicPr>
          <p:nvPr>
            <p:custDataLst>
              <p:tags r:id="rId5"/>
            </p:custDataLst>
          </p:nvPr>
        </p:nvPicPr>
        <p:blipFill>
          <a:blip r:embed="rId21"/>
          <a:stretch>
            <a:fillRect/>
          </a:stretch>
        </p:blipFill>
        <p:spPr>
          <a:xfrm>
            <a:off x="16230600" y="-114300"/>
            <a:ext cx="2240280" cy="2209800"/>
          </a:xfrm>
          <a:prstGeom prst="rect">
            <a:avLst/>
          </a:prstGeom>
        </p:spPr>
      </p:pic>
      <p:pic>
        <p:nvPicPr>
          <p:cNvPr id="16" name="Picture 15"/>
          <p:cNvPicPr>
            <a:picLocks noChangeAspect="1"/>
          </p:cNvPicPr>
          <p:nvPr/>
        </p:nvPicPr>
        <p:blipFill>
          <a:blip r:embed="rId22"/>
          <a:stretch>
            <a:fillRect/>
          </a:stretch>
        </p:blipFill>
        <p:spPr>
          <a:xfrm>
            <a:off x="6858000" y="4229100"/>
            <a:ext cx="3007360" cy="616585"/>
          </a:xfrm>
          <a:prstGeom prst="rect">
            <a:avLst/>
          </a:prstGeom>
        </p:spPr>
      </p:pic>
      <p:pic>
        <p:nvPicPr>
          <p:cNvPr id="12" name="Picture 11"/>
          <p:cNvPicPr>
            <a:picLocks noChangeAspect="1"/>
          </p:cNvPicPr>
          <p:nvPr/>
        </p:nvPicPr>
        <p:blipFill>
          <a:blip r:embed="rId23"/>
          <a:stretch>
            <a:fillRect/>
          </a:stretch>
        </p:blipFill>
        <p:spPr>
          <a:xfrm>
            <a:off x="12115800" y="7810500"/>
            <a:ext cx="2205355" cy="766445"/>
          </a:xfrm>
          <a:prstGeom prst="rect">
            <a:avLst/>
          </a:prstGeom>
        </p:spPr>
      </p:pic>
      <p:pic>
        <p:nvPicPr>
          <p:cNvPr id="20" name="Picture 19"/>
          <p:cNvPicPr>
            <a:picLocks noChangeAspect="1"/>
          </p:cNvPicPr>
          <p:nvPr/>
        </p:nvPicPr>
        <p:blipFill>
          <a:blip r:embed="rId24"/>
          <a:stretch>
            <a:fillRect/>
          </a:stretch>
        </p:blipFill>
        <p:spPr>
          <a:xfrm>
            <a:off x="9525000" y="8496300"/>
            <a:ext cx="4396740" cy="924560"/>
          </a:xfrm>
          <a:prstGeom prst="rect">
            <a:avLst/>
          </a:prstGeom>
        </p:spPr>
      </p:pic>
      <p:pic>
        <p:nvPicPr>
          <p:cNvPr id="21" name="Picture 20"/>
          <p:cNvPicPr>
            <a:picLocks noChangeAspect="1"/>
          </p:cNvPicPr>
          <p:nvPr/>
        </p:nvPicPr>
        <p:blipFill>
          <a:blip r:embed="rId25"/>
          <a:stretch>
            <a:fillRect/>
          </a:stretch>
        </p:blipFill>
        <p:spPr>
          <a:xfrm>
            <a:off x="14020800" y="8576945"/>
            <a:ext cx="3366770" cy="58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a:solidFill>
                  <a:srgbClr val="FF0000"/>
                </a:solidFill>
                <a:latin typeface="Times New Roman" panose="02020603050405020304" pitchFamily="18" charset="0"/>
                <a:cs typeface="Times New Roman" panose="02020603050405020304" pitchFamily="18" charset="0"/>
              </a:rPr>
              <a:t>HOẠT ĐỘNG </a:t>
            </a:r>
          </a:p>
          <a:p>
            <a:pPr algn="r"/>
            <a:r>
              <a:rPr lang="en-US" sz="800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6:</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3"/>
            </p:custDataLst>
          </p:nvPr>
        </p:nvPicPr>
        <p:blipFill>
          <a:blip r:embed="rId8"/>
          <a:stretch>
            <a:fillRect/>
          </a:stretch>
        </p:blipFill>
        <p:spPr>
          <a:xfrm>
            <a:off x="228600" y="6134100"/>
            <a:ext cx="3939540" cy="3741420"/>
          </a:xfrm>
          <a:prstGeom prst="rect">
            <a:avLst/>
          </a:prstGeom>
        </p:spPr>
      </p:pic>
      <p:pic>
        <p:nvPicPr>
          <p:cNvPr id="7" name="Picture 6"/>
          <p:cNvPicPr>
            <a:picLocks noChangeAspect="1"/>
          </p:cNvPicPr>
          <p:nvPr>
            <p:custDataLst>
              <p:tags r:id="rId4"/>
            </p:custDataLst>
          </p:nvPr>
        </p:nvPicPr>
        <p:blipFill>
          <a:blip r:embed="rId9"/>
          <a:stretch>
            <a:fillRect/>
          </a:stretch>
        </p:blipFill>
        <p:spPr>
          <a:xfrm>
            <a:off x="15773400" y="8724900"/>
            <a:ext cx="2125980" cy="1325880"/>
          </a:xfrm>
          <a:prstGeom prst="rect">
            <a:avLst/>
          </a:prstGeom>
        </p:spPr>
      </p:pic>
      <p:grpSp>
        <p:nvGrpSpPr>
          <p:cNvPr id="10" name="Group 9"/>
          <p:cNvGrpSpPr/>
          <p:nvPr/>
        </p:nvGrpSpPr>
        <p:grpSpPr>
          <a:xfrm>
            <a:off x="6096000" y="6376670"/>
            <a:ext cx="7552690" cy="1479550"/>
            <a:chOff x="9600" y="10042"/>
            <a:chExt cx="11894" cy="2330"/>
          </a:xfrm>
        </p:grpSpPr>
        <p:pic>
          <p:nvPicPr>
            <p:cNvPr id="8" name="Picture 7"/>
            <p:cNvPicPr>
              <a:picLocks noChangeAspect="1"/>
            </p:cNvPicPr>
            <p:nvPr>
              <p:custDataLst>
                <p:tags r:id="rId6"/>
              </p:custDataLst>
            </p:nvPr>
          </p:nvPicPr>
          <p:blipFill>
            <a:blip r:embed="rId10"/>
            <a:stretch>
              <a:fillRect/>
            </a:stretch>
          </p:blipFill>
          <p:spPr>
            <a:xfrm>
              <a:off x="9600" y="11100"/>
              <a:ext cx="11895" cy="1273"/>
            </a:xfrm>
            <a:prstGeom prst="rect">
              <a:avLst/>
            </a:prstGeom>
          </p:spPr>
        </p:pic>
        <p:sp>
          <p:nvSpPr>
            <p:cNvPr id="9" name="Text Box 8"/>
            <p:cNvSpPr txBox="1"/>
            <p:nvPr/>
          </p:nvSpPr>
          <p:spPr>
            <a:xfrm>
              <a:off x="9649" y="10042"/>
              <a:ext cx="10991"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vành khuyên đó có diện tích bằng:</a:t>
              </a:r>
            </a:p>
          </p:txBody>
        </p:sp>
      </p:grpSp>
      <p:grpSp>
        <p:nvGrpSpPr>
          <p:cNvPr id="12" name="Group 11"/>
          <p:cNvGrpSpPr/>
          <p:nvPr/>
        </p:nvGrpSpPr>
        <p:grpSpPr>
          <a:xfrm>
            <a:off x="526415" y="2019300"/>
            <a:ext cx="16877030" cy="3850640"/>
            <a:chOff x="829" y="3180"/>
            <a:chExt cx="26578" cy="6064"/>
          </a:xfrm>
        </p:grpSpPr>
        <p:sp>
          <p:nvSpPr>
            <p:cNvPr id="2" name="Rectangles 1"/>
            <p:cNvSpPr/>
            <p:nvPr/>
          </p:nvSpPr>
          <p:spPr>
            <a:xfrm>
              <a:off x="829" y="3180"/>
              <a:ext cx="26579" cy="6064"/>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200" y="3831"/>
              <a:ext cx="17687" cy="448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Mặt đĩa CD ở Hình 93 có dạng hình vành khuyên giới hạn bởi hai đường tròn có bán kính lần lượt là 1,5cm và 6cm. Hình vành khuyên đó có diện tích bằng băng nhiêu centimét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5"/>
              </p:custDataLst>
            </p:nvPr>
          </p:nvGraphicFramePr>
          <p:xfrm>
            <a:off x="20520" y="3540"/>
            <a:ext cx="5188" cy="5248"/>
          </p:xfrm>
          <a:graphic>
            <a:graphicData uri="http://schemas.openxmlformats.org/presentationml/2006/ole">
              <mc:AlternateContent xmlns:mc="http://schemas.openxmlformats.org/markup-compatibility/2006">
                <mc:Choice xmlns:v="urn:schemas-microsoft-com:vml" Requires="v">
                  <p:oleObj spid="_x0000_s10242" r:id="rId11" imgW="3291840" imgH="3329940" progId="Paint.Picture">
                    <p:embed/>
                  </p:oleObj>
                </mc:Choice>
                <mc:Fallback>
                  <p:oleObj r:id="rId11" imgW="3291840" imgH="3329940" progId="Paint.Picture">
                    <p:embed/>
                    <p:pic>
                      <p:nvPicPr>
                        <p:cNvPr id="0" name="Picture 10"/>
                        <p:cNvPicPr/>
                        <p:nvPr/>
                      </p:nvPicPr>
                      <p:blipFill>
                        <a:blip r:embed="rId12"/>
                        <a:stretch>
                          <a:fillRect/>
                        </a:stretch>
                      </p:blipFill>
                      <p:spPr>
                        <a:xfrm>
                          <a:off x="20520" y="3540"/>
                          <a:ext cx="5188" cy="5248"/>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752757" y="26740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7:</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3"/>
            </p:custDataLst>
          </p:nvPr>
        </p:nvPicPr>
        <p:blipFill>
          <a:blip r:embed="rId7"/>
          <a:stretch>
            <a:fillRect/>
          </a:stretch>
        </p:blipFill>
        <p:spPr>
          <a:xfrm>
            <a:off x="228600" y="6210300"/>
            <a:ext cx="3939540" cy="3741420"/>
          </a:xfrm>
          <a:prstGeom prst="rect">
            <a:avLst/>
          </a:prstGeom>
        </p:spPr>
      </p:pic>
      <p:pic>
        <p:nvPicPr>
          <p:cNvPr id="7" name="Picture 6"/>
          <p:cNvPicPr>
            <a:picLocks noChangeAspect="1"/>
          </p:cNvPicPr>
          <p:nvPr>
            <p:custDataLst>
              <p:tags r:id="rId4"/>
            </p:custDataLst>
          </p:nvPr>
        </p:nvPicPr>
        <p:blipFill>
          <a:blip r:embed="rId8"/>
          <a:stretch>
            <a:fillRect/>
          </a:stretch>
        </p:blipFill>
        <p:spPr>
          <a:xfrm>
            <a:off x="15925800" y="8801100"/>
            <a:ext cx="2125980" cy="1325880"/>
          </a:xfrm>
          <a:prstGeom prst="rect">
            <a:avLst/>
          </a:prstGeom>
        </p:spPr>
      </p:pic>
      <p:sp>
        <p:nvSpPr>
          <p:cNvPr id="8" name="Text Box 7"/>
          <p:cNvSpPr txBox="1"/>
          <p:nvPr/>
        </p:nvSpPr>
        <p:spPr>
          <a:xfrm>
            <a:off x="8077200" y="5403215"/>
            <a:ext cx="6144895" cy="1630045"/>
          </a:xfrm>
          <a:prstGeom prst="rect">
            <a:avLst/>
          </a:prstGeom>
          <a:noFill/>
        </p:spPr>
        <p:txBody>
          <a:bodyPr wrap="square" rtlCol="0">
            <a:noAutofit/>
          </a:bodyPr>
          <a:lstStyle/>
          <a:p>
            <a:r>
              <a:rPr lang="en-US" sz="3200">
                <a:latin typeface="Times New Roman" panose="02020603050405020304" pitchFamily="18" charset="0"/>
                <a:cs typeface="Times New Roman" panose="02020603050405020304" pitchFamily="18" charset="0"/>
              </a:rPr>
              <a:t>Diện tích hình vành khuyên là:</a:t>
            </a: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685800" y="1562100"/>
            <a:ext cx="16422370" cy="3454400"/>
            <a:chOff x="1080" y="2460"/>
            <a:chExt cx="25862" cy="5440"/>
          </a:xfrm>
        </p:grpSpPr>
        <p:sp>
          <p:nvSpPr>
            <p:cNvPr id="2" name="Rectangles 1"/>
            <p:cNvSpPr/>
            <p:nvPr/>
          </p:nvSpPr>
          <p:spPr>
            <a:xfrm>
              <a:off x="1080" y="2460"/>
              <a:ext cx="25862" cy="54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320" y="2700"/>
              <a:ext cx="19170" cy="470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Hình 94 mô tả mảnh vải có dạng một phần tư hình vành khuyên, trong đó hình vành khuyên giới hạn bởi hai đường tròn cùng tâm và có các bán kính lần lượt là 3dm và 5dm. Diện tích của mảnh vải đó bằng bao nhiêu decimét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nvGraphicFramePr>
          <p:xfrm>
            <a:off x="21360" y="2940"/>
            <a:ext cx="4516" cy="4239"/>
          </p:xfrm>
          <a:graphic>
            <a:graphicData uri="http://schemas.openxmlformats.org/presentationml/2006/ole">
              <mc:AlternateContent xmlns:mc="http://schemas.openxmlformats.org/markup-compatibility/2006">
                <mc:Choice xmlns:v="urn:schemas-microsoft-com:vml" Requires="v">
                  <p:oleObj spid="_x0000_s11267" r:id="rId9" imgW="2865120" imgH="2689860" progId="Paint.Picture">
                    <p:embed/>
                  </p:oleObj>
                </mc:Choice>
                <mc:Fallback>
                  <p:oleObj r:id="rId9" imgW="2865120" imgH="2689860" progId="Paint.Picture">
                    <p:embed/>
                    <p:pic>
                      <p:nvPicPr>
                        <p:cNvPr id="0" name="Picture 18"/>
                        <p:cNvPicPr/>
                        <p:nvPr/>
                      </p:nvPicPr>
                      <p:blipFill>
                        <a:blip r:embed="rId10"/>
                        <a:stretch>
                          <a:fillRect/>
                        </a:stretch>
                      </p:blipFill>
                      <p:spPr>
                        <a:xfrm>
                          <a:off x="21360" y="2940"/>
                          <a:ext cx="4516" cy="4239"/>
                        </a:xfrm>
                        <a:prstGeom prst="rect">
                          <a:avLst/>
                        </a:prstGeom>
                      </p:spPr>
                    </p:pic>
                  </p:oleObj>
                </mc:Fallback>
              </mc:AlternateContent>
            </a:graphicData>
          </a:graphic>
        </p:graphicFrame>
      </p:grpSp>
      <p:graphicFrame>
        <p:nvGraphicFramePr>
          <p:cNvPr id="19" name="Object 18"/>
          <p:cNvGraphicFramePr/>
          <p:nvPr/>
        </p:nvGraphicFramePr>
        <p:xfrm>
          <a:off x="8077200" y="5953760"/>
          <a:ext cx="7338060" cy="1079500"/>
        </p:xfrm>
        <a:graphic>
          <a:graphicData uri="http://schemas.openxmlformats.org/presentationml/2006/ole">
            <mc:AlternateContent xmlns:mc="http://schemas.openxmlformats.org/markup-compatibility/2006">
              <mc:Choice xmlns:v="urn:schemas-microsoft-com:vml" Requires="v">
                <p:oleObj spid="_x0000_s11268" r:id="rId11" imgW="5470525" imgH="1012825" progId="Equation.DSMT4">
                  <p:embed/>
                </p:oleObj>
              </mc:Choice>
              <mc:Fallback>
                <p:oleObj r:id="rId11" imgW="5470525" imgH="1012825" progId="Equation.DSMT4">
                  <p:embed/>
                  <p:pic>
                    <p:nvPicPr>
                      <p:cNvPr id="0" name="Picture 20"/>
                      <p:cNvPicPr/>
                      <p:nvPr/>
                    </p:nvPicPr>
                    <p:blipFill>
                      <a:blip r:embed="rId12"/>
                      <a:stretch>
                        <a:fillRect/>
                      </a:stretch>
                    </p:blipFill>
                    <p:spPr>
                      <a:xfrm>
                        <a:off x="8077200" y="5953760"/>
                        <a:ext cx="7338060" cy="107950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52400" y="1866900"/>
            <a:ext cx="1310640" cy="1211580"/>
          </a:xfrm>
          <a:prstGeom prst="rect">
            <a:avLst/>
          </a:prstGeom>
        </p:spPr>
      </p:pic>
      <p:grpSp>
        <p:nvGrpSpPr>
          <p:cNvPr id="8" name="Group 7"/>
          <p:cNvGrpSpPr/>
          <p:nvPr/>
        </p:nvGrpSpPr>
        <p:grpSpPr>
          <a:xfrm>
            <a:off x="1697355" y="1790700"/>
            <a:ext cx="15764510" cy="5497830"/>
            <a:chOff x="2673" y="2820"/>
            <a:chExt cx="24826" cy="8658"/>
          </a:xfrm>
        </p:grpSpPr>
        <p:sp>
          <p:nvSpPr>
            <p:cNvPr id="2" name="Rectangles 1"/>
            <p:cNvSpPr/>
            <p:nvPr/>
          </p:nvSpPr>
          <p:spPr>
            <a:xfrm>
              <a:off x="2673" y="2820"/>
              <a:ext cx="24826" cy="8659"/>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3120" y="3180"/>
              <a:ext cx="18210" cy="7459"/>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latin typeface="Times New Roman" panose="02020603050405020304" pitchFamily="18" charset="0"/>
                  <a:cs typeface="Times New Roman" panose="02020603050405020304" pitchFamily="18" charset="0"/>
                </a:rPr>
                <a:t>Logo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95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8cm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60</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centimét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mười</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logo;</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logo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21960" y="3660"/>
              <a:ext cx="5025" cy="576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nodeType="click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0"/>
          <a:stretch>
            <a:fillRect/>
          </a:stretch>
        </p:blipFill>
        <p:spPr>
          <a:xfrm>
            <a:off x="76200" y="6362700"/>
            <a:ext cx="3939540" cy="3741420"/>
          </a:xfrm>
          <a:prstGeom prst="rect">
            <a:avLst/>
          </a:prstGeom>
        </p:spPr>
      </p:pic>
      <p:pic>
        <p:nvPicPr>
          <p:cNvPr id="4" name="Picture 3"/>
          <p:cNvPicPr>
            <a:picLocks noChangeAspect="1"/>
          </p:cNvPicPr>
          <p:nvPr>
            <p:custDataLst>
              <p:tags r:id="rId3"/>
            </p:custDataLst>
          </p:nvPr>
        </p:nvPicPr>
        <p:blipFill>
          <a:blip r:embed="rId11"/>
          <a:stretch>
            <a:fillRect/>
          </a:stretch>
        </p:blipFill>
        <p:spPr>
          <a:xfrm>
            <a:off x="15621000" y="8572500"/>
            <a:ext cx="2125980" cy="1325880"/>
          </a:xfrm>
          <a:prstGeom prst="rect">
            <a:avLst/>
          </a:prstGeom>
        </p:spPr>
      </p:pic>
      <p:grpSp>
        <p:nvGrpSpPr>
          <p:cNvPr id="17" name="Group 16"/>
          <p:cNvGrpSpPr/>
          <p:nvPr/>
        </p:nvGrpSpPr>
        <p:grpSpPr>
          <a:xfrm>
            <a:off x="5943600" y="3162300"/>
            <a:ext cx="5208270" cy="1513840"/>
            <a:chOff x="9360" y="4980"/>
            <a:chExt cx="8202" cy="2384"/>
          </a:xfrm>
        </p:grpSpPr>
        <p:sp>
          <p:nvSpPr>
            <p:cNvPr id="5" name="Text Box 4"/>
            <p:cNvSpPr txBox="1"/>
            <p:nvPr/>
          </p:nvSpPr>
          <p:spPr>
            <a:xfrm>
              <a:off x="9360" y="4980"/>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Diện tích toàn bộ logo là:</a:t>
              </a:r>
            </a:p>
          </p:txBody>
        </p:sp>
        <p:pic>
          <p:nvPicPr>
            <p:cNvPr id="7" name="Picture 6"/>
            <p:cNvPicPr>
              <a:picLocks noChangeAspect="1"/>
            </p:cNvPicPr>
            <p:nvPr>
              <p:custDataLst>
                <p:tags r:id="rId8"/>
              </p:custDataLst>
            </p:nvPr>
          </p:nvPicPr>
          <p:blipFill>
            <a:blip r:embed="rId12"/>
            <a:stretch>
              <a:fillRect/>
            </a:stretch>
          </p:blipFill>
          <p:spPr>
            <a:xfrm>
              <a:off x="9960" y="5850"/>
              <a:ext cx="7603" cy="1514"/>
            </a:xfrm>
            <a:prstGeom prst="rect">
              <a:avLst/>
            </a:prstGeom>
          </p:spPr>
        </p:pic>
      </p:grpSp>
      <p:grpSp>
        <p:nvGrpSpPr>
          <p:cNvPr id="18" name="Group 17"/>
          <p:cNvGrpSpPr/>
          <p:nvPr/>
        </p:nvGrpSpPr>
        <p:grpSpPr>
          <a:xfrm>
            <a:off x="5867400" y="4678045"/>
            <a:ext cx="5106670" cy="1804035"/>
            <a:chOff x="9240" y="7367"/>
            <a:chExt cx="8042" cy="2841"/>
          </a:xfrm>
        </p:grpSpPr>
        <p:sp>
          <p:nvSpPr>
            <p:cNvPr id="8" name="Text Box 7"/>
            <p:cNvSpPr txBox="1"/>
            <p:nvPr/>
          </p:nvSpPr>
          <p:spPr>
            <a:xfrm>
              <a:off x="9240" y="7367"/>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Diện tích tam giác xanh là:</a:t>
              </a:r>
            </a:p>
          </p:txBody>
        </p:sp>
        <p:pic>
          <p:nvPicPr>
            <p:cNvPr id="11" name="Picture 10"/>
            <p:cNvPicPr>
              <a:picLocks noChangeAspect="1"/>
            </p:cNvPicPr>
            <p:nvPr>
              <p:custDataLst>
                <p:tags r:id="rId7"/>
              </p:custDataLst>
            </p:nvPr>
          </p:nvPicPr>
          <p:blipFill>
            <a:blip r:embed="rId13"/>
            <a:stretch>
              <a:fillRect/>
            </a:stretch>
          </p:blipFill>
          <p:spPr>
            <a:xfrm>
              <a:off x="10200" y="8580"/>
              <a:ext cx="5394" cy="1629"/>
            </a:xfrm>
            <a:prstGeom prst="rect">
              <a:avLst/>
            </a:prstGeom>
          </p:spPr>
        </p:pic>
      </p:grpSp>
      <p:grpSp>
        <p:nvGrpSpPr>
          <p:cNvPr id="19" name="Group 18"/>
          <p:cNvGrpSpPr/>
          <p:nvPr/>
        </p:nvGrpSpPr>
        <p:grpSpPr>
          <a:xfrm>
            <a:off x="5824855" y="6669405"/>
            <a:ext cx="5904230" cy="1758315"/>
            <a:chOff x="9173" y="10503"/>
            <a:chExt cx="9298" cy="2769"/>
          </a:xfrm>
        </p:grpSpPr>
        <p:sp>
          <p:nvSpPr>
            <p:cNvPr id="9" name="Text Box 8"/>
            <p:cNvSpPr txBox="1"/>
            <p:nvPr/>
          </p:nvSpPr>
          <p:spPr>
            <a:xfrm>
              <a:off x="9173" y="10503"/>
              <a:ext cx="9299"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phần logo màu đỏ là:</a:t>
              </a:r>
            </a:p>
          </p:txBody>
        </p:sp>
        <p:pic>
          <p:nvPicPr>
            <p:cNvPr id="12" name="Picture 11"/>
            <p:cNvPicPr>
              <a:picLocks noChangeAspect="1"/>
            </p:cNvPicPr>
            <p:nvPr>
              <p:custDataLst>
                <p:tags r:id="rId6"/>
              </p:custDataLst>
            </p:nvPr>
          </p:nvPicPr>
          <p:blipFill>
            <a:blip r:embed="rId14"/>
            <a:stretch>
              <a:fillRect/>
            </a:stretch>
          </p:blipFill>
          <p:spPr>
            <a:xfrm>
              <a:off x="10080" y="11700"/>
              <a:ext cx="5866" cy="1572"/>
            </a:xfrm>
            <a:prstGeom prst="rect">
              <a:avLst/>
            </a:prstGeom>
          </p:spPr>
        </p:pic>
      </p:grpSp>
      <p:sp>
        <p:nvSpPr>
          <p:cNvPr id="14" name="Text Box 13"/>
          <p:cNvSpPr txBox="1"/>
          <p:nvPr/>
        </p:nvSpPr>
        <p:spPr>
          <a:xfrm>
            <a:off x="838200" y="1621155"/>
            <a:ext cx="914400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a) Tính diện tích toàn bộ logo;</a:t>
            </a:r>
          </a:p>
        </p:txBody>
      </p:sp>
      <p:sp>
        <p:nvSpPr>
          <p:cNvPr id="15" name="Text Box 14"/>
          <p:cNvSpPr txBox="1"/>
          <p:nvPr/>
        </p:nvSpPr>
        <p:spPr>
          <a:xfrm>
            <a:off x="838200" y="2324100"/>
            <a:ext cx="1089152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b) Tính diện tích</a:t>
            </a:r>
            <a:r>
              <a:rPr lang="en-US" sz="3200">
                <a:latin typeface="Times New Roman" panose="02020603050405020304" pitchFamily="18" charset="0"/>
                <a:cs typeface="Times New Roman" panose="02020603050405020304" pitchFamily="18" charset="0"/>
                <a:sym typeface="+mn-ea"/>
              </a:rPr>
              <a:t> </a:t>
            </a:r>
            <a:r>
              <a:rPr lang="en-US" sz="3200">
                <a:solidFill>
                  <a:srgbClr val="160EBA"/>
                </a:solidFill>
                <a:latin typeface="Times New Roman" panose="02020603050405020304" pitchFamily="18" charset="0"/>
                <a:cs typeface="Times New Roman" panose="02020603050405020304" pitchFamily="18" charset="0"/>
                <a:sym typeface="+mn-ea"/>
              </a:rPr>
              <a:t>phần logo màu đỏ có dạng hình viên phấn.</a:t>
            </a:r>
          </a:p>
        </p:txBody>
      </p:sp>
      <p:sp>
        <p:nvSpPr>
          <p:cNvPr id="16" name="Google Shape;322;p15"/>
          <p:cNvSpPr/>
          <p:nvPr>
            <p:custDataLst>
              <p:tags r:id="rId4"/>
            </p:custDataLst>
          </p:nvPr>
        </p:nvSpPr>
        <p:spPr>
          <a:xfrm>
            <a:off x="9145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aphicFrame>
        <p:nvGraphicFramePr>
          <p:cNvPr id="2" name="Object 1"/>
          <p:cNvGraphicFramePr/>
          <p:nvPr>
            <p:custDataLst>
              <p:tags r:id="rId5"/>
            </p:custDataLst>
          </p:nvPr>
        </p:nvGraphicFramePr>
        <p:xfrm>
          <a:off x="13716000" y="1028700"/>
          <a:ext cx="3195320" cy="3667760"/>
        </p:xfrm>
        <a:graphic>
          <a:graphicData uri="http://schemas.openxmlformats.org/presentationml/2006/ole">
            <mc:AlternateContent xmlns:mc="http://schemas.openxmlformats.org/markup-compatibility/2006">
              <mc:Choice xmlns:v="urn:schemas-microsoft-com:vml" Requires="v">
                <p:oleObj spid="_x0000_s12290" r:id="rId15" imgW="3192780" imgH="3665220" progId="Paint.Picture">
                  <p:embed/>
                </p:oleObj>
              </mc:Choice>
              <mc:Fallback>
                <p:oleObj r:id="rId15" imgW="3192780" imgH="3665220" progId="Paint.Picture">
                  <p:embed/>
                  <p:pic>
                    <p:nvPicPr>
                      <p:cNvPr id="0" name="Picture 5"/>
                      <p:cNvPicPr/>
                      <p:nvPr/>
                    </p:nvPicPr>
                    <p:blipFill>
                      <a:blip r:embed="rId16"/>
                      <a:stretch>
                        <a:fillRect/>
                      </a:stretch>
                    </p:blipFill>
                    <p:spPr>
                      <a:xfrm>
                        <a:off x="13716000" y="1028700"/>
                        <a:ext cx="3195320" cy="36677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1402715" y="1943100"/>
            <a:ext cx="16621125" cy="66141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ounded Rectangle 4"/>
          <p:cNvSpPr/>
          <p:nvPr/>
        </p:nvSpPr>
        <p:spPr>
          <a:xfrm>
            <a:off x="1697355" y="2171700"/>
            <a:ext cx="11113770" cy="571500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96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AmB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245</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kilomét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 1609m, </a:t>
            </a:r>
          </a:p>
          <a:p>
            <a:pPr algn="just"/>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 hải đăng (theo đơn vị dặm </a:t>
            </a:r>
            <a:r>
              <a:rPr lang="en-US" sz="3200" dirty="0" err="1">
                <a:latin typeface="Times New Roman" panose="02020603050405020304" pitchFamily="18" charset="0"/>
                <a:cs typeface="Times New Roman" panose="02020603050405020304" pitchFamily="18" charset="0"/>
                <a:sym typeface="+mn-ea"/>
              </a:rPr>
              <a:t>làm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tròn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kết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quả</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hàng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đơn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3045440" y="2400300"/>
            <a:ext cx="4843780" cy="4590415"/>
          </a:xfrm>
          <a:prstGeom prst="rect">
            <a:avLst/>
          </a:prstGeom>
        </p:spPr>
      </p:pic>
      <p:pic>
        <p:nvPicPr>
          <p:cNvPr id="7" name="Picture 6"/>
          <p:cNvPicPr>
            <a:picLocks noChangeAspect="1"/>
          </p:cNvPicPr>
          <p:nvPr/>
        </p:nvPicPr>
        <p:blipFill>
          <a:blip r:embed="rId5"/>
          <a:stretch>
            <a:fillRect/>
          </a:stretch>
        </p:blipFill>
        <p:spPr>
          <a:xfrm>
            <a:off x="152400" y="1104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6"/>
          <a:stretch>
            <a:fillRect/>
          </a:stretch>
        </p:blipFill>
        <p:spPr>
          <a:xfrm>
            <a:off x="-304800" y="7810500"/>
            <a:ext cx="3939540" cy="3741420"/>
          </a:xfrm>
          <a:prstGeom prst="rect">
            <a:avLst/>
          </a:prstGeom>
        </p:spPr>
      </p:pic>
      <p:pic>
        <p:nvPicPr>
          <p:cNvPr id="4" name="Picture 3"/>
          <p:cNvPicPr>
            <a:picLocks noChangeAspect="1"/>
          </p:cNvPicPr>
          <p:nvPr>
            <p:custDataLst>
              <p:tags r:id="rId2"/>
            </p:custDataLst>
          </p:nvPr>
        </p:nvPicPr>
        <p:blipFill>
          <a:blip r:embed="rId7"/>
          <a:stretch>
            <a:fillRect/>
          </a:stretch>
        </p:blipFill>
        <p:spPr>
          <a:xfrm>
            <a:off x="15697200" y="8496300"/>
            <a:ext cx="2125980" cy="1325880"/>
          </a:xfrm>
          <a:prstGeom prst="rect">
            <a:avLst/>
          </a:prstGeom>
        </p:spPr>
      </p:pic>
      <p:sp>
        <p:nvSpPr>
          <p:cNvPr id="5" name="Text Box 4"/>
          <p:cNvSpPr txBox="1"/>
          <p:nvPr/>
        </p:nvSpPr>
        <p:spPr>
          <a:xfrm>
            <a:off x="1066800" y="4686300"/>
            <a:ext cx="1058926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vùng biển có thể nhìn thấy ánh sáng từ hải đăng là:</a:t>
            </a:r>
          </a:p>
        </p:txBody>
      </p:sp>
      <p:pic>
        <p:nvPicPr>
          <p:cNvPr id="12" name="Picture 11"/>
          <p:cNvPicPr>
            <a:picLocks noChangeAspect="1"/>
          </p:cNvPicPr>
          <p:nvPr/>
        </p:nvPicPr>
        <p:blipFill>
          <a:blip r:embed="rId8"/>
          <a:stretch>
            <a:fillRect/>
          </a:stretch>
        </p:blipFill>
        <p:spPr>
          <a:xfrm>
            <a:off x="13030200" y="723900"/>
            <a:ext cx="4846320" cy="4594860"/>
          </a:xfrm>
          <a:prstGeom prst="rect">
            <a:avLst/>
          </a:prstGeom>
        </p:spPr>
      </p:pic>
      <p:sp>
        <p:nvSpPr>
          <p:cNvPr id="13" name="Text Box 12"/>
          <p:cNvSpPr txBox="1"/>
          <p:nvPr/>
        </p:nvSpPr>
        <p:spPr>
          <a:xfrm>
            <a:off x="762000" y="1409700"/>
            <a:ext cx="12350115" cy="1568450"/>
          </a:xfrm>
          <a:prstGeom prst="rect">
            <a:avLst/>
          </a:prstGeom>
          <a:noFill/>
        </p:spPr>
        <p:txBody>
          <a:bodyPr wrap="square" rtlCol="0" anchor="t">
            <a:spAutoFit/>
          </a:bodyPr>
          <a:lstStyle/>
          <a:p>
            <a:pPr algn="just"/>
            <a:r>
              <a:rPr lang="en-US" sz="3200" b="1">
                <a:solidFill>
                  <a:srgbClr val="160EBA"/>
                </a:solidFill>
                <a:latin typeface="Times New Roman" panose="02020603050405020304" pitchFamily="18" charset="0"/>
                <a:cs typeface="Times New Roman" panose="02020603050405020304" pitchFamily="18" charset="0"/>
                <a:sym typeface="+mn-ea"/>
              </a:rPr>
              <a:t>a) Hãy tính diện tích vùng biển có thể nhìn thấy ánh sáng từ hải đăng theo đơn vị kilomét vuông (lấy 1 dặm = 1609m, </a:t>
            </a:r>
            <a:endParaRPr lang="en-US" sz="3200" b="1">
              <a:solidFill>
                <a:srgbClr val="160EBA"/>
              </a:solidFill>
              <a:latin typeface="Times New Roman" panose="02020603050405020304" pitchFamily="18" charset="0"/>
              <a:cs typeface="Times New Roman" panose="02020603050405020304" pitchFamily="18" charset="0"/>
            </a:endParaRPr>
          </a:p>
          <a:p>
            <a:pPr algn="just"/>
            <a:r>
              <a:rPr lang="en-US" sz="3200" b="1">
                <a:solidFill>
                  <a:srgbClr val="160EBA"/>
                </a:solidFill>
                <a:latin typeface="Times New Roman" panose="02020603050405020304" pitchFamily="18" charset="0"/>
                <a:cs typeface="Times New Roman" panose="02020603050405020304" pitchFamily="18" charset="0"/>
                <a:sym typeface="+mn-ea"/>
              </a:rPr>
              <a:t>(pi = 3,14) và làm tròn kết quả đến hàng đơn vị). </a:t>
            </a:r>
          </a:p>
        </p:txBody>
      </p:sp>
      <p:sp>
        <p:nvSpPr>
          <p:cNvPr id="14" name="Google Shape;322;p15"/>
          <p:cNvSpPr/>
          <p:nvPr>
            <p:custDataLst>
              <p:tags r:id="rId3"/>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2209800" y="3777615"/>
            <a:ext cx="6825615" cy="583565"/>
          </a:xfrm>
          <a:prstGeom prst="rect">
            <a:avLst/>
          </a:prstGeom>
        </p:spPr>
        <p:txBody>
          <a:bodyPr wrap="square">
            <a:spAutoFit/>
          </a:bodyPr>
          <a:lstStyle/>
          <a:p>
            <a:pPr marL="0" indent="0" algn="just"/>
            <a:r>
              <a:rPr sz="3200" b="0" i="0">
                <a:solidFill>
                  <a:srgbClr val="000000"/>
                </a:solidFill>
                <a:latin typeface="Times New Roman" panose="02020603050405020304" pitchFamily="18" charset="0"/>
                <a:ea typeface="Open Sans"/>
                <a:cs typeface="Times New Roman" panose="02020603050405020304" pitchFamily="18" charset="0"/>
              </a:rPr>
              <a:t>Đổi1 dặm = 1 609 m = 1,609 km.</a:t>
            </a:r>
          </a:p>
        </p:txBody>
      </p:sp>
      <p:pic>
        <p:nvPicPr>
          <p:cNvPr id="6" name="Picture 5"/>
          <p:cNvPicPr>
            <a:picLocks noChangeAspect="1"/>
          </p:cNvPicPr>
          <p:nvPr/>
        </p:nvPicPr>
        <p:blipFill>
          <a:blip r:embed="rId9"/>
          <a:stretch>
            <a:fillRect/>
          </a:stretch>
        </p:blipFill>
        <p:spPr>
          <a:xfrm>
            <a:off x="2115185" y="5269865"/>
            <a:ext cx="8491855" cy="142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0"/>
          <a:stretch>
            <a:fillRect/>
          </a:stretch>
        </p:blipFill>
        <p:spPr>
          <a:xfrm>
            <a:off x="-304800" y="7810500"/>
            <a:ext cx="3939540" cy="3741420"/>
          </a:xfrm>
          <a:prstGeom prst="rect">
            <a:avLst/>
          </a:prstGeom>
        </p:spPr>
      </p:pic>
      <p:pic>
        <p:nvPicPr>
          <p:cNvPr id="4" name="Picture 3"/>
          <p:cNvPicPr>
            <a:picLocks noChangeAspect="1"/>
          </p:cNvPicPr>
          <p:nvPr>
            <p:custDataLst>
              <p:tags r:id="rId3"/>
            </p:custDataLst>
          </p:nvPr>
        </p:nvPicPr>
        <p:blipFill>
          <a:blip r:embed="rId11"/>
          <a:stretch>
            <a:fillRect/>
          </a:stretch>
        </p:blipFill>
        <p:spPr>
          <a:xfrm>
            <a:off x="15697200" y="8496300"/>
            <a:ext cx="2125980" cy="1325880"/>
          </a:xfrm>
          <a:prstGeom prst="rect">
            <a:avLst/>
          </a:prstGeom>
        </p:spPr>
      </p:pic>
      <p:sp>
        <p:nvSpPr>
          <p:cNvPr id="14" name="Google Shape;322;p15"/>
          <p:cNvSpPr/>
          <p:nvPr>
            <p:custDataLst>
              <p:tags r:id="rId4"/>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Text Box 15"/>
          <p:cNvSpPr txBox="1"/>
          <p:nvPr/>
        </p:nvSpPr>
        <p:spPr>
          <a:xfrm>
            <a:off x="365125" y="1638300"/>
            <a:ext cx="17254220" cy="1568450"/>
          </a:xfrm>
          <a:prstGeom prst="rect">
            <a:avLst/>
          </a:prstGeom>
          <a:noFill/>
        </p:spPr>
        <p:txBody>
          <a:bodyPr wrap="square" rtlCol="0" anchor="t">
            <a:spAutoFit/>
          </a:bodyPr>
          <a:lstStyle/>
          <a:p>
            <a:pPr algn="just"/>
            <a:r>
              <a:rPr lang="en-US" sz="3200" dirty="0">
                <a:solidFill>
                  <a:srgbClr val="160EBA"/>
                </a:solidFill>
                <a:latin typeface="Times New Roman" panose="02020603050405020304" pitchFamily="18" charset="0"/>
                <a:cs typeface="Times New Roman" panose="02020603050405020304" pitchFamily="18" charset="0"/>
                <a:sym typeface="+mn-ea"/>
              </a:rPr>
              <a:t>b) </a:t>
            </a:r>
            <a:r>
              <a:rPr lang="en-US" sz="3200" dirty="0" err="1">
                <a:solidFill>
                  <a:srgbClr val="160EBA"/>
                </a:solidFill>
                <a:latin typeface="Times New Roman" panose="02020603050405020304" pitchFamily="18" charset="0"/>
                <a:cs typeface="Times New Roman" panose="02020603050405020304" pitchFamily="18" charset="0"/>
                <a:sym typeface="+mn-ea"/>
              </a:rPr>
              <a:t>Giả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sử</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một</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di </a:t>
            </a:r>
            <a:r>
              <a:rPr lang="en-US" sz="3200" dirty="0" err="1">
                <a:solidFill>
                  <a:srgbClr val="160EBA"/>
                </a:solidFill>
                <a:latin typeface="Times New Roman" panose="02020603050405020304" pitchFamily="18" charset="0"/>
                <a:cs typeface="Times New Roman" panose="02020603050405020304" pitchFamily="18" charset="0"/>
                <a:sym typeface="+mn-ea"/>
              </a:rPr>
              <a:t>chuyển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dọc</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theo</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dây</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cung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có</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độ</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dài</a:t>
            </a:r>
            <a:r>
              <a:rPr lang="en-US" sz="3200" dirty="0">
                <a:solidFill>
                  <a:srgbClr val="160EBA"/>
                </a:solidFill>
                <a:latin typeface="Times New Roman" panose="02020603050405020304" pitchFamily="18" charset="0"/>
                <a:cs typeface="Times New Roman" panose="02020603050405020304" pitchFamily="18" charset="0"/>
                <a:sym typeface="+mn-ea"/>
              </a:rPr>
              <a:t> 28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đường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với</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là</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hình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quạt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bán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kính</a:t>
            </a:r>
            <a:r>
              <a:rPr lang="en-US" sz="3200" dirty="0">
                <a:solidFill>
                  <a:srgbClr val="160EBA"/>
                </a:solidFill>
                <a:latin typeface="Times New Roman" panose="02020603050405020304" pitchFamily="18" charset="0"/>
                <a:cs typeface="Times New Roman" panose="02020603050405020304" pitchFamily="18" charset="0"/>
                <a:sym typeface="+mn-ea"/>
              </a:rPr>
              <a:t> 18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Tính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khoảng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cách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nhỏ</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nhất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từ</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 hải đăng (theo đơn vị dặm làm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kết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hàng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vị</a:t>
            </a:r>
            <a:r>
              <a:rPr lang="en-US" sz="3200" dirty="0">
                <a:solidFill>
                  <a:srgbClr val="160EBA"/>
                </a:solidFill>
                <a:latin typeface="Times New Roman" panose="02020603050405020304" pitchFamily="18" charset="0"/>
                <a:cs typeface="Times New Roman" panose="02020603050405020304" pitchFamily="18" charset="0"/>
                <a:sym typeface="+mn-ea"/>
              </a:rPr>
              <a:t>). </a:t>
            </a:r>
          </a:p>
        </p:txBody>
      </p:sp>
      <p:pic>
        <p:nvPicPr>
          <p:cNvPr id="2" name="Picture 1"/>
          <p:cNvPicPr>
            <a:picLocks noChangeAspect="1"/>
          </p:cNvPicPr>
          <p:nvPr/>
        </p:nvPicPr>
        <p:blipFill>
          <a:blip r:embed="rId12"/>
          <a:stretch>
            <a:fillRect/>
          </a:stretch>
        </p:blipFill>
        <p:spPr>
          <a:xfrm>
            <a:off x="13411200" y="3619500"/>
            <a:ext cx="4524375" cy="3973830"/>
          </a:xfrm>
          <a:prstGeom prst="rect">
            <a:avLst/>
          </a:prstGeom>
        </p:spPr>
      </p:pic>
      <p:grpSp>
        <p:nvGrpSpPr>
          <p:cNvPr id="22" name="Group 21"/>
          <p:cNvGrpSpPr/>
          <p:nvPr/>
        </p:nvGrpSpPr>
        <p:grpSpPr>
          <a:xfrm>
            <a:off x="1644650" y="3295015"/>
            <a:ext cx="12325350" cy="4599305"/>
            <a:chOff x="2226" y="6540"/>
            <a:chExt cx="19410" cy="7243"/>
          </a:xfrm>
        </p:grpSpPr>
        <p:sp>
          <p:nvSpPr>
            <p:cNvPr id="9" name="Text Box 8"/>
            <p:cNvSpPr txBox="1"/>
            <p:nvPr/>
          </p:nvSpPr>
          <p:spPr>
            <a:xfrm>
              <a:off x="2226" y="6660"/>
              <a:ext cx="19410" cy="712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Xét đường tròn (O) có OH     CD tại H , ta có: H là trung điểm của CD</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Khi đó:                                     (dặm)</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Xét tam giác OHC vuông tại H, theo định lí Pythagore, ta có:</a:t>
              </a:r>
            </a:p>
            <a:p>
              <a:r>
                <a:rPr lang="en-US" sz="3200">
                  <a:latin typeface="Times New Roman" panose="02020603050405020304" pitchFamily="18" charset="0"/>
                  <a:cs typeface="Times New Roman" panose="02020603050405020304" pitchFamily="18" charset="0"/>
                </a:rPr>
                <a:t>OC</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OH</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CH</a:t>
              </a:r>
              <a:r>
                <a:rPr lang="en-US" sz="3200" baseline="30000">
                  <a:latin typeface="Times New Roman" panose="02020603050405020304" pitchFamily="18" charset="0"/>
                  <a:cs typeface="Times New Roman" panose="02020603050405020304" pitchFamily="18" charset="0"/>
                </a:rPr>
                <a:t>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Suy ra: </a:t>
              </a:r>
              <a:r>
                <a:rPr lang="en-US" sz="3200">
                  <a:latin typeface="Times New Roman" panose="02020603050405020304" pitchFamily="18" charset="0"/>
                  <a:cs typeface="Times New Roman" panose="02020603050405020304" pitchFamily="18" charset="0"/>
                  <a:sym typeface="+mn-ea"/>
                </a:rPr>
                <a:t>OH</a:t>
              </a:r>
              <a:r>
                <a:rPr lang="en-US" sz="3200" baseline="30000">
                  <a:latin typeface="Times New Roman" panose="02020603050405020304" pitchFamily="18" charset="0"/>
                  <a:cs typeface="Times New Roman" panose="02020603050405020304" pitchFamily="18" charset="0"/>
                  <a:sym typeface="+mn-ea"/>
                </a:rPr>
                <a:t>2</a:t>
              </a:r>
              <a:r>
                <a:rPr lang="en-US" sz="3200">
                  <a:latin typeface="Times New Roman" panose="02020603050405020304" pitchFamily="18" charset="0"/>
                  <a:cs typeface="Times New Roman" panose="02020603050405020304" pitchFamily="18" charset="0"/>
                  <a:sym typeface="+mn-ea"/>
                </a:rPr>
                <a:t> = OC</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sym typeface="+mn-ea"/>
                </a:rPr>
                <a:t>- CH</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rPr>
                <a:t>= 18</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- 14</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128</a:t>
              </a:r>
              <a:endParaRPr lang="en-US" sz="3200" baseline="300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Do đó:                           (dặm)</a:t>
              </a:r>
            </a:p>
            <a:p>
              <a:r>
                <a:rPr lang="en-US" sz="3200">
                  <a:latin typeface="Times New Roman" panose="02020603050405020304" pitchFamily="18" charset="0"/>
                  <a:cs typeface="Times New Roman" panose="02020603050405020304" pitchFamily="18" charset="0"/>
                </a:rPr>
                <a:t>Vậy khoảng cách nhỏ nhất từ thuyền đến ngọn hải đăng khoảng 11 dặm</a:t>
              </a:r>
            </a:p>
          </p:txBody>
        </p:sp>
        <p:pic>
          <p:nvPicPr>
            <p:cNvPr id="18" name="Picture 17"/>
            <p:cNvPicPr>
              <a:picLocks noChangeAspect="1"/>
            </p:cNvPicPr>
            <p:nvPr>
              <p:custDataLst>
                <p:tags r:id="rId5"/>
              </p:custDataLst>
            </p:nvPr>
          </p:nvPicPr>
          <p:blipFill>
            <a:blip r:embed="rId13"/>
            <a:stretch>
              <a:fillRect/>
            </a:stretch>
          </p:blipFill>
          <p:spPr>
            <a:xfrm>
              <a:off x="4320" y="12060"/>
              <a:ext cx="3928" cy="865"/>
            </a:xfrm>
            <a:prstGeom prst="rect">
              <a:avLst/>
            </a:prstGeom>
          </p:spPr>
        </p:pic>
        <p:pic>
          <p:nvPicPr>
            <p:cNvPr id="19" name="Picture 18"/>
            <p:cNvPicPr>
              <a:picLocks noChangeAspect="1"/>
            </p:cNvPicPr>
            <p:nvPr>
              <p:custDataLst>
                <p:tags r:id="rId6"/>
              </p:custDataLst>
            </p:nvPr>
          </p:nvPicPr>
          <p:blipFill>
            <a:blip r:embed="rId14"/>
            <a:stretch>
              <a:fillRect/>
            </a:stretch>
          </p:blipFill>
          <p:spPr>
            <a:xfrm>
              <a:off x="4586" y="7904"/>
              <a:ext cx="5349" cy="1661"/>
            </a:xfrm>
            <a:prstGeom prst="rect">
              <a:avLst/>
            </a:prstGeom>
          </p:spPr>
        </p:pic>
        <p:graphicFrame>
          <p:nvGraphicFramePr>
            <p:cNvPr id="20" name="Object 19"/>
            <p:cNvGraphicFramePr/>
            <p:nvPr>
              <p:custDataLst>
                <p:tags r:id="rId7"/>
              </p:custDataLst>
            </p:nvPr>
          </p:nvGraphicFramePr>
          <p:xfrm>
            <a:off x="9061" y="6540"/>
            <a:ext cx="1471" cy="1025"/>
          </p:xfrm>
          <a:graphic>
            <a:graphicData uri="http://schemas.openxmlformats.org/presentationml/2006/ole">
              <mc:AlternateContent xmlns:mc="http://schemas.openxmlformats.org/markup-compatibility/2006">
                <mc:Choice xmlns:v="urn:schemas-microsoft-com:vml" Requires="v">
                  <p:oleObj spid="_x0000_s13314" r:id="rId15" imgW="377190" imgH="327660" progId="Equation.DSMT4">
                    <p:embed/>
                  </p:oleObj>
                </mc:Choice>
                <mc:Fallback>
                  <p:oleObj r:id="rId15" imgW="377190" imgH="327660" progId="Equation.DSMT4">
                    <p:embed/>
                    <p:pic>
                      <p:nvPicPr>
                        <p:cNvPr id="0" name="Picture 20"/>
                        <p:cNvPicPr/>
                        <p:nvPr/>
                      </p:nvPicPr>
                      <p:blipFill>
                        <a:blip r:embed="rId16"/>
                        <a:stretch>
                          <a:fillRect/>
                        </a:stretch>
                      </p:blipFill>
                      <p:spPr>
                        <a:xfrm>
                          <a:off x="9061" y="6540"/>
                          <a:ext cx="1471" cy="1025"/>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51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a:t>
              </a:r>
              <a:r>
                <a:rPr lang="en-US" sz="4000" dirty="0" err="1">
                  <a:solidFill>
                    <a:schemeClr val="dk1"/>
                  </a:solidFill>
                  <a:latin typeface="Arial" panose="020B0604020202020204"/>
                  <a:ea typeface="Arial" panose="020B0604020202020204"/>
                  <a:cs typeface="Arial" panose="020B0604020202020204"/>
                  <a:sym typeface="Arial" panose="020B0604020202020204"/>
                </a:rPr>
                <a:t>thành</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tập</a:t>
              </a:r>
              <a:r>
                <a:rPr lang="en-US" sz="4000" dirty="0">
                  <a:solidFill>
                    <a:schemeClr val="dk1"/>
                  </a:solidFill>
                  <a:latin typeface="Arial" panose="020B0604020202020204"/>
                  <a:ea typeface="Arial" panose="020B0604020202020204"/>
                  <a:cs typeface="Arial" panose="020B0604020202020204"/>
                  <a:sym typeface="Arial" panose="020B0604020202020204"/>
                </a:rPr>
                <a:t>  SGK </a:t>
              </a:r>
              <a:r>
                <a:rPr lang="en-US" sz="4000" dirty="0" err="1">
                  <a:solidFill>
                    <a:schemeClr val="dk1"/>
                  </a:solidFill>
                  <a:latin typeface="Arial" panose="020B0604020202020204"/>
                  <a:ea typeface="Arial" panose="020B0604020202020204"/>
                  <a:cs typeface="Arial" panose="020B0604020202020204"/>
                  <a:sym typeface="Arial" panose="020B0604020202020204"/>
                </a:rPr>
                <a:t>trang</a:t>
              </a:r>
              <a:r>
                <a:rPr lang="en-US" sz="4000" dirty="0">
                  <a:solidFill>
                    <a:schemeClr val="dk1"/>
                  </a:solidFill>
                  <a:latin typeface="Arial" panose="020B0604020202020204"/>
                  <a:ea typeface="Arial" panose="020B0604020202020204"/>
                  <a:cs typeface="Arial" panose="020B0604020202020204"/>
                  <a:sym typeface="Arial" panose="020B0604020202020204"/>
                </a:rPr>
                <a:t> 124, 125.</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995670" cy="4554855"/>
            <a:chOff x="12263298" y="3009914"/>
            <a:chExt cx="5435193" cy="4565184"/>
          </a:xfrm>
        </p:grpSpPr>
        <p:sp>
          <p:nvSpPr>
            <p:cNvPr id="24" name="Google Shape;1106;p63"/>
            <p:cNvSpPr/>
            <p:nvPr/>
          </p:nvSpPr>
          <p:spPr>
            <a:xfrm rot="10800000">
              <a:off x="12263298" y="3009914"/>
              <a:ext cx="5435193" cy="456518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255" y="3507610"/>
              <a:ext cx="5225660" cy="3900104"/>
            </a:xfrm>
            <a:prstGeom prst="rect">
              <a:avLst/>
            </a:prstGeom>
            <a:noFill/>
            <a:ln>
              <a:noFill/>
            </a:ln>
          </p:spPr>
          <p:txBody>
            <a:bodyPr spcFirstLastPara="1" wrap="square" lIns="91425" tIns="45700" rIns="91425" bIns="45700" anchor="t" anchorCtr="0">
              <a:spAutoFit/>
            </a:bodyPr>
            <a:lstStyle/>
            <a:p>
              <a:pPr algn="just">
                <a:buNone/>
              </a:pPr>
              <a:endParaRPr lang="vi-VN" altLang="x-none" sz="3800" b="1" i="1" dirty="0">
                <a:solidFill>
                  <a:srgbClr val="FF0000"/>
                </a:solidFill>
                <a:latin typeface="Times New Roman" panose="02020603050405020304" pitchFamily="18" charset="0"/>
                <a:sym typeface="+mn-ea"/>
              </a:endParaRPr>
            </a:p>
            <a:p>
              <a:pPr algn="just">
                <a:buNone/>
              </a:pPr>
              <a:r>
                <a:rPr lang="vi-VN" altLang="x-none" sz="3800" b="1" i="1" dirty="0">
                  <a:solidFill>
                    <a:srgbClr val="FF0000"/>
                  </a:solidFill>
                  <a:latin typeface="Times New Roman" panose="02020603050405020304" pitchFamily="18" charset="0"/>
                  <a:sym typeface="+mn-ea"/>
                </a:rPr>
                <a:t>- </a:t>
              </a:r>
              <a:r>
                <a:rPr lang="en-US" altLang="vi-VN" sz="3800" b="1" i="1" dirty="0">
                  <a:solidFill>
                    <a:srgbClr val="FF0000"/>
                  </a:solidFill>
                  <a:latin typeface="Times New Roman" panose="02020603050405020304" pitchFamily="18" charset="0"/>
                  <a:sym typeface="+mn-ea"/>
                </a:rPr>
                <a:t>Chuẩn bị bài “Đường tròn ngoại tiếp tam giác. Đường tròn nội tiếp tam giác”</a:t>
              </a:r>
            </a:p>
            <a:p>
              <a:pPr lvl="0" algn="ctr">
                <a:lnSpc>
                  <a:spcPct val="150000"/>
                </a:lnSpc>
              </a:pP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
        <p:nvSpPr>
          <p:cNvPr id="2" name="Text Box 1"/>
          <p:cNvSpPr txBox="1"/>
          <p:nvPr/>
        </p:nvSpPr>
        <p:spPr>
          <a:xfrm>
            <a:off x="11443335" y="8753475"/>
            <a:ext cx="6096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p:nvPr/>
        </p:nvCxnSpPr>
        <p:spPr>
          <a:xfrm flipH="1">
            <a:off x="3710823"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5273515" y="10808247"/>
            <a:ext cx="914400" cy="914400"/>
          </a:xfrm>
          <a:prstGeom prst="rect">
            <a:avLst/>
          </a:prstGeom>
        </p:spPr>
      </p:pic>
      <p:pic>
        <p:nvPicPr>
          <p:cNvPr id="5" name="magi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26262" y="7314822"/>
            <a:ext cx="914400" cy="914400"/>
          </a:xfrm>
          <a:prstGeom prst="rect">
            <a:avLst/>
          </a:prstGeom>
        </p:spPr>
      </p:pic>
      <p:cxnSp>
        <p:nvCxnSpPr>
          <p:cNvPr id="55" name="Straight Connector 54"/>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10" action="ppaction://hlinksldjump"/>
          </p:cNvPr>
          <p:cNvSpPr txBox="1"/>
          <p:nvPr/>
        </p:nvSpPr>
        <p:spPr>
          <a:xfrm>
            <a:off x="2453778" y="4060637"/>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p>
        </p:txBody>
      </p:sp>
      <p:sp>
        <p:nvSpPr>
          <p:cNvPr id="59" name="TextBox 58"/>
          <p:cNvSpPr txBox="1"/>
          <p:nvPr/>
        </p:nvSpPr>
        <p:spPr>
          <a:xfrm>
            <a:off x="9964260" y="1652369"/>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p:cNvPr>
          <p:cNvSpPr txBox="1"/>
          <p:nvPr/>
        </p:nvSpPr>
        <p:spPr>
          <a:xfrm>
            <a:off x="4305839" y="6720393"/>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p>
        </p:txBody>
      </p:sp>
      <p:sp>
        <p:nvSpPr>
          <p:cNvPr id="61" name="TextBox 60"/>
          <p:cNvSpPr txBox="1"/>
          <p:nvPr/>
        </p:nvSpPr>
        <p:spPr>
          <a:xfrm>
            <a:off x="10464404" y="1652369"/>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p:cNvCxnSpPr/>
          <p:nvPr/>
        </p:nvCxnSpPr>
        <p:spPr>
          <a:xfrm>
            <a:off x="8865030" y="2110866"/>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3" action="ppaction://hlinksldjump"/>
          </p:cNvPr>
          <p:cNvSpPr txBox="1"/>
          <p:nvPr/>
        </p:nvSpPr>
        <p:spPr>
          <a:xfrm>
            <a:off x="8311872" y="6647582"/>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p>
        </p:txBody>
      </p:sp>
      <p:sp>
        <p:nvSpPr>
          <p:cNvPr id="69" name="TextBox 68"/>
          <p:cNvSpPr txBox="1"/>
          <p:nvPr/>
        </p:nvSpPr>
        <p:spPr>
          <a:xfrm>
            <a:off x="10464404" y="1652369"/>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p:cNvSpPr txBox="1"/>
          <p:nvPr/>
        </p:nvSpPr>
        <p:spPr>
          <a:xfrm>
            <a:off x="9995520" y="16523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5" action="ppaction://hlinksldjump"/>
          </p:cNvPr>
          <p:cNvSpPr txBox="1"/>
          <p:nvPr/>
        </p:nvSpPr>
        <p:spPr>
          <a:xfrm>
            <a:off x="13894627" y="3998858"/>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p>
        </p:txBody>
      </p:sp>
      <p:sp>
        <p:nvSpPr>
          <p:cNvPr id="101" name="TextBox 100"/>
          <p:cNvSpPr txBox="1"/>
          <p:nvPr/>
        </p:nvSpPr>
        <p:spPr>
          <a:xfrm>
            <a:off x="10466802" y="1652369"/>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p>
        </p:txBody>
      </p:sp>
      <p:pic>
        <p:nvPicPr>
          <p:cNvPr id="15" name="Picture 14"/>
          <p:cNvPicPr>
            <a:picLocks noChangeAspect="1"/>
          </p:cNvPicPr>
          <p:nvPr/>
        </p:nvPicPr>
        <p:blipFill>
          <a:blip r:embed="rId16"/>
          <a:stretch>
            <a:fillRect/>
          </a:stretch>
        </p:blipFill>
        <p:spPr>
          <a:xfrm flipH="1">
            <a:off x="5377002" y="609030"/>
            <a:ext cx="1760123" cy="1868286"/>
          </a:xfrm>
          <a:prstGeom prst="rect">
            <a:avLst/>
          </a:prstGeom>
        </p:spPr>
      </p:pic>
      <p:pic>
        <p:nvPicPr>
          <p:cNvPr id="17" name="Picture 16">
            <a:hlinkClick r:id="rId11" action="ppaction://hlinksldjump"/>
          </p:cNvPr>
          <p:cNvPicPr>
            <a:picLocks noChangeAspect="1"/>
          </p:cNvPicPr>
          <p:nvPr/>
        </p:nvPicPr>
        <p:blipFill>
          <a:blip r:embed="rId17"/>
          <a:stretch>
            <a:fillRect/>
          </a:stretch>
        </p:blipFill>
        <p:spPr>
          <a:xfrm>
            <a:off x="12143460" y="1652375"/>
            <a:ext cx="1213449" cy="984242"/>
          </a:xfrm>
          <a:prstGeom prst="rect">
            <a:avLst/>
          </a:prstGeom>
        </p:spPr>
      </p:pic>
      <p:sp>
        <p:nvSpPr>
          <p:cNvPr id="72" name="TextBox 71">
            <a:hlinkClick r:id="rId18" action="ppaction://hlinksldjump"/>
          </p:cNvPr>
          <p:cNvSpPr txBox="1"/>
          <p:nvPr/>
        </p:nvSpPr>
        <p:spPr>
          <a:xfrm>
            <a:off x="12778359" y="62874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65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65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65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65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49"/>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49"/>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3"/>
          <a:stretch>
            <a:fillRect/>
          </a:stretch>
        </p:blipFill>
        <p:spPr>
          <a:xfrm>
            <a:off x="0" y="5886138"/>
            <a:ext cx="6096000" cy="5880713"/>
          </a:xfrm>
          <a:prstGeom prst="rect">
            <a:avLst/>
          </a:prstGeom>
        </p:spPr>
      </p:pic>
      <p:pic>
        <p:nvPicPr>
          <p:cNvPr id="10" name="Picture 6"/>
          <p:cNvPicPr>
            <a:picLocks noChangeAspect="1"/>
          </p:cNvPicPr>
          <p:nvPr/>
        </p:nvPicPr>
        <p:blipFill>
          <a:blip r:embed="rId4">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5"/>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8" name="Rectangle 7"/>
            <p:cNvSpPr/>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3600" b="1" u="sng" dirty="0" err="1">
                  <a:latin typeface="Times New Roman" panose="02020603050405020304" pitchFamily="18" charset="0"/>
                  <a:cs typeface="Times New Roman" panose="02020603050405020304" pitchFamily="18" charset="0"/>
                </a:rPr>
                <a:t>Câu</a:t>
              </a:r>
              <a:r>
                <a:rPr lang="en-US" sz="3600" b="1" u="sng" dirty="0">
                  <a:latin typeface="Times New Roman" panose="02020603050405020304" pitchFamily="18" charset="0"/>
                  <a:cs typeface="Times New Roman" panose="02020603050405020304" pitchFamily="18" charset="0"/>
                </a:rPr>
                <a:t> 1:</a:t>
              </a:r>
            </a:p>
            <a:p>
              <a:pPr algn="l"/>
              <a:r>
                <a:rPr lang="en-US" sz="3600" b="1"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3600" b="1" dirty="0">
                  <a:latin typeface="Times New Roman" panose="02020603050405020304" pitchFamily="18" charset="0"/>
                  <a:cs typeface="Times New Roman" panose="02020603050405020304" pitchFamily="18" charset="0"/>
                </a:rPr>
                <a:t>Số đo góc BOC là: </a:t>
              </a:r>
            </a:p>
          </p:txBody>
        </p:sp>
        <p:pic>
          <p:nvPicPr>
            <p:cNvPr id="2" name="Picture 1"/>
            <p:cNvPicPr>
              <a:picLocks noChangeAspect="1"/>
            </p:cNvPicPr>
            <p:nvPr>
              <p:custDataLst>
                <p:tags r:id="rId1"/>
              </p:custDataLst>
            </p:nvPr>
          </p:nvPicPr>
          <p:blipFill>
            <a:blip r:embed="rId7"/>
            <a:stretch>
              <a:fillRect/>
            </a:stretch>
          </p:blipFill>
          <p:spPr>
            <a:xfrm>
              <a:off x="22200" y="1020"/>
              <a:ext cx="5331" cy="6074"/>
            </a:xfrm>
            <a:prstGeom prst="rect">
              <a:avLst/>
            </a:prstGeom>
          </p:spPr>
        </p:pic>
      </p:grpSp>
      <p:grpSp>
        <p:nvGrpSpPr>
          <p:cNvPr id="7" name="Group 6"/>
          <p:cNvGrpSpPr/>
          <p:nvPr/>
        </p:nvGrpSpPr>
        <p:grpSpPr>
          <a:xfrm>
            <a:off x="6858000" y="6134100"/>
            <a:ext cx="9126220" cy="1365250"/>
            <a:chOff x="10800" y="9660"/>
            <a:chExt cx="14372" cy="2150"/>
          </a:xfrm>
        </p:grpSpPr>
        <p:sp>
          <p:nvSpPr>
            <p:cNvPr id="5" name="Rectangle 4"/>
            <p:cNvSpPr/>
            <p:nvPr/>
          </p:nvSpPr>
          <p:spPr>
            <a:xfrm>
              <a:off x="10800" y="9660"/>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5800" dirty="0">
                  <a:solidFill>
                    <a:srgbClr val="FF0000"/>
                  </a:solidFill>
                  <a:latin typeface="Times New Roman" panose="02020603050405020304" pitchFamily="18" charset="0"/>
                  <a:cs typeface="Times New Roman" panose="02020603050405020304" pitchFamily="18" charset="0"/>
                </a:rPr>
                <a:t>2</a:t>
              </a:r>
              <a:r>
                <a:rPr lang="en-US" sz="7200" dirty="0">
                  <a:solidFill>
                    <a:srgbClr val="FF0000"/>
                  </a:solidFill>
                </a:rPr>
                <a:t> </a:t>
              </a:r>
            </a:p>
          </p:txBody>
        </p:sp>
        <p:pic>
          <p:nvPicPr>
            <p:cNvPr id="6" name="Picture 5" descr="a"/>
            <p:cNvPicPr>
              <a:picLocks noChangeAspect="1"/>
            </p:cNvPicPr>
            <p:nvPr/>
          </p:nvPicPr>
          <p:blipFill>
            <a:blip r:embed="rId8"/>
            <a:stretch>
              <a:fillRect/>
            </a:stretch>
          </p:blipFill>
          <p:spPr>
            <a:xfrm>
              <a:off x="18125" y="10500"/>
              <a:ext cx="895" cy="82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2" name="Rectangle 7"/>
            <p:cNvSpPr/>
            <p:nvPr>
              <p:custDataLst>
                <p:tags r:id="rId1"/>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2:</a:t>
              </a:r>
            </a:p>
            <a:p>
              <a:pPr algn="l"/>
              <a:r>
                <a:rPr lang="en-US" sz="4000"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4000" dirty="0">
                  <a:latin typeface="Times New Roman" panose="02020603050405020304" pitchFamily="18" charset="0"/>
                  <a:cs typeface="Times New Roman" panose="02020603050405020304" pitchFamily="18" charset="0"/>
                </a:rPr>
                <a:t>Số đo góc BDC là:</a:t>
              </a:r>
              <a:r>
                <a:rPr lang="en-US" sz="36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custDataLst>
                <p:tags r:id="rId2"/>
              </p:custDataLst>
            </p:nvPr>
          </p:nvPicPr>
          <p:blipFill>
            <a:blip r:embed="rId8"/>
            <a:stretch>
              <a:fillRect/>
            </a:stretch>
          </p:blipFill>
          <p:spPr>
            <a:xfrm>
              <a:off x="22200" y="1020"/>
              <a:ext cx="5331" cy="6074"/>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solidFill>
                    <a:srgbClr val="FF0000"/>
                  </a:solidFill>
                </a:rPr>
                <a:t> </a:t>
              </a:r>
            </a:p>
          </p:txBody>
        </p:sp>
        <p:pic>
          <p:nvPicPr>
            <p:cNvPr id="6" name="Picture 5" descr="a"/>
            <p:cNvPicPr>
              <a:picLocks noChangeAspect="1"/>
            </p:cNvPicPr>
            <p:nvPr/>
          </p:nvPicPr>
          <p:blipFill>
            <a:blip r:embed="rId9"/>
            <a:stretch>
              <a:fillRect/>
            </a:stretch>
          </p:blipFill>
          <p:spPr>
            <a:xfrm>
              <a:off x="16080" y="9540"/>
              <a:ext cx="1000" cy="9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30065"/>
            <a:chOff x="600" y="660"/>
            <a:chExt cx="27234" cy="6819"/>
          </a:xfrm>
        </p:grpSpPr>
        <p:sp>
          <p:nvSpPr>
            <p:cNvPr id="2" name="Rectangle 7"/>
            <p:cNvSpPr/>
            <p:nvPr>
              <p:custDataLst>
                <p:tags r:id="rId1"/>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3:</a:t>
              </a:r>
            </a:p>
            <a:p>
              <a:pPr algn="l"/>
              <a:r>
                <a:rPr lang="en-US" sz="4000" b="1"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4000" b="1" dirty="0">
                  <a:latin typeface="Times New Roman" panose="02020603050405020304" pitchFamily="18" charset="0"/>
                  <a:cs typeface="Times New Roman" panose="02020603050405020304" pitchFamily="18" charset="0"/>
                </a:rPr>
                <a:t>Số đo góc BEC là:</a:t>
              </a:r>
              <a:r>
                <a:rPr lang="en-US" sz="3600" b="1"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custDataLst>
                <p:tags r:id="rId2"/>
              </p:custDataLst>
            </p:nvPr>
          </p:nvPicPr>
          <p:blipFill>
            <a:blip r:embed="rId8"/>
            <a:stretch>
              <a:fillRect/>
            </a:stretch>
          </p:blipFill>
          <p:spPr>
            <a:xfrm>
              <a:off x="22408" y="1105"/>
              <a:ext cx="5123" cy="5838"/>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solidFill>
                    <a:srgbClr val="FF0000"/>
                  </a:solidFill>
                </a:rPr>
                <a:t> </a:t>
              </a:r>
            </a:p>
          </p:txBody>
        </p:sp>
        <p:pic>
          <p:nvPicPr>
            <p:cNvPr id="6" name="Picture 5" descr="180 -A"/>
            <p:cNvPicPr>
              <a:picLocks noChangeAspect="1"/>
            </p:cNvPicPr>
            <p:nvPr/>
          </p:nvPicPr>
          <p:blipFill>
            <a:blip r:embed="rId9"/>
            <a:stretch>
              <a:fillRect/>
            </a:stretch>
          </p:blipFill>
          <p:spPr>
            <a:xfrm>
              <a:off x="15840" y="9300"/>
              <a:ext cx="3018" cy="10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21690" y="952500"/>
            <a:ext cx="16415385" cy="308229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 4: Độ dài cung tròn có số đo 30</a:t>
            </a:r>
            <a:r>
              <a:rPr lang="en-US" sz="5400" b="1" baseline="30000" dirty="0" err="1">
                <a:solidFill>
                  <a:prstClr val="white"/>
                </a:solidFill>
                <a:latin typeface="Times New Roman" panose="02020603050405020304" pitchFamily="18" charset="0"/>
                <a:cs typeface="Times New Roman" panose="02020603050405020304" pitchFamily="18" charset="0"/>
              </a:rPr>
              <a:t>0 </a:t>
            </a:r>
            <a:r>
              <a:rPr lang="en-US" sz="5400" b="1" dirty="0" err="1">
                <a:solidFill>
                  <a:prstClr val="white"/>
                </a:solidFill>
                <a:latin typeface="Times New Roman" panose="02020603050405020304" pitchFamily="18" charset="0"/>
                <a:cs typeface="Times New Roman" panose="02020603050405020304" pitchFamily="18" charset="0"/>
              </a:rPr>
              <a:t>của đường tròn bán kính R là:</a:t>
            </a:r>
          </a:p>
        </p:txBody>
      </p:sp>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3" name="Group 2"/>
          <p:cNvGrpSpPr/>
          <p:nvPr/>
        </p:nvGrpSpPr>
        <p:grpSpPr>
          <a:xfrm>
            <a:off x="6805295" y="5177790"/>
            <a:ext cx="9126220" cy="1785620"/>
            <a:chOff x="10717" y="8154"/>
            <a:chExt cx="14372" cy="2812"/>
          </a:xfrm>
        </p:grpSpPr>
        <p:sp>
          <p:nvSpPr>
            <p:cNvPr id="2" name="Rectangle 4"/>
            <p:cNvSpPr/>
            <p:nvPr>
              <p:custDataLst>
                <p:tags r:id="rId1"/>
              </p:custDataLst>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
            <p:cNvPicPr>
              <a:picLocks noChangeAspect="1"/>
            </p:cNvPicPr>
            <p:nvPr>
              <p:custDataLst>
                <p:tags r:id="rId2"/>
              </p:custDataLst>
            </p:nvPr>
          </p:nvPicPr>
          <p:blipFill>
            <a:blip r:embed="rId8"/>
            <a:stretch>
              <a:fillRect/>
            </a:stretch>
          </p:blipFill>
          <p:spPr>
            <a:xfrm>
              <a:off x="17280" y="8578"/>
              <a:ext cx="1443" cy="213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3" y="974423"/>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5: Diện tích hình quạt tròn tâm O, bán kính R, cung có số đo 45</a:t>
            </a:r>
            <a:r>
              <a:rPr lang="en-US" sz="5400" b="1" baseline="30000" dirty="0">
                <a:solidFill>
                  <a:prstClr val="white"/>
                </a:solidFill>
                <a:latin typeface="Times New Roman" panose="02020603050405020304" pitchFamily="18" charset="0"/>
                <a:cs typeface="Times New Roman" panose="02020603050405020304" pitchFamily="18" charset="0"/>
              </a:rPr>
              <a:t>0</a:t>
            </a:r>
            <a:endParaRPr lang="en-US" sz="5400" b="1" dirty="0">
              <a:solidFill>
                <a:prstClr val="white"/>
              </a:solidFill>
              <a:latin typeface="Times New Roman" panose="02020603050405020304" pitchFamily="18" charset="0"/>
              <a:cs typeface="Times New Roman" panose="02020603050405020304" pitchFamily="18" charset="0"/>
            </a:endParaRPr>
          </a:p>
          <a:p>
            <a:pPr lvl="0" algn="ct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7" name="Group 6"/>
          <p:cNvGrpSpPr/>
          <p:nvPr/>
        </p:nvGrpSpPr>
        <p:grpSpPr>
          <a:xfrm>
            <a:off x="6805295" y="5177790"/>
            <a:ext cx="9126220" cy="1785620"/>
            <a:chOff x="10717" y="8154"/>
            <a:chExt cx="14372" cy="2812"/>
          </a:xfrm>
        </p:grpSpPr>
        <p:sp>
          <p:nvSpPr>
            <p:cNvPr id="5" name="Rectangle 4"/>
            <p:cNvSpPr/>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B"/>
            <p:cNvPicPr>
              <a:picLocks noChangeAspect="1"/>
            </p:cNvPicPr>
            <p:nvPr/>
          </p:nvPicPr>
          <p:blipFill>
            <a:blip r:embed="rId6"/>
            <a:stretch>
              <a:fillRect/>
            </a:stretch>
          </p:blipFill>
          <p:spPr>
            <a:xfrm>
              <a:off x="16680" y="8460"/>
              <a:ext cx="1832" cy="22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235*350"/>
  <p:tag name="TABLE_ENDDRAG_RECT" val="12*138*1235*350"/>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043*507"/>
  <p:tag name="TABLE_ENDDRAG_RECT" val="239*164*1043*507"/>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2513</Words>
  <Application>Microsoft Office PowerPoint</Application>
  <PresentationFormat>Custom</PresentationFormat>
  <Paragraphs>289</Paragraphs>
  <Slides>40</Slides>
  <Notes>13</Notes>
  <HiddenSlides>0</HiddenSlides>
  <MMClips>3</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3</vt:i4>
      </vt:variant>
      <vt:variant>
        <vt:lpstr>Slide Titles</vt:lpstr>
      </vt:variant>
      <vt:variant>
        <vt:i4>40</vt:i4>
      </vt:variant>
    </vt:vector>
  </HeadingPairs>
  <TitlesOfParts>
    <vt:vector size="54" baseType="lpstr">
      <vt:lpstr>Arial</vt:lpstr>
      <vt:lpstr>Times New Roman</vt:lpstr>
      <vt:lpstr>Britannic Bold</vt:lpstr>
      <vt:lpstr>Wingdings</vt:lpstr>
      <vt:lpstr>Calibri</vt:lpstr>
      <vt:lpstr>Calibri Light</vt:lpstr>
      <vt:lpstr>Tahoma</vt:lpstr>
      <vt:lpstr>Office Theme</vt:lpstr>
      <vt:lpstr>Office 主题</vt:lpstr>
      <vt:lpstr>1_Office Theme</vt:lpstr>
      <vt:lpstr>Business Cooperate</vt:lpstr>
      <vt:lpstr>MathType 6.0 Equation</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81</cp:revision>
  <dcterms:created xsi:type="dcterms:W3CDTF">2006-08-16T00:00:00Z</dcterms:created>
  <dcterms:modified xsi:type="dcterms:W3CDTF">2025-05-09T07:57:33Z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9A508C3BFF4944B79BE628E13052AC66_13</vt:lpwstr>
  </property>
  <property fmtid="{D5CDD505-2E9C-101B-9397-08002B2CF9AE}" pid="3" name="KSOProductBuildVer">
    <vt:lpwstr>1033-12.2.0.17153</vt:lpwstr>
  </property>
</Properties>
</file>