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0" r:id="rId2"/>
    <p:sldId id="261" r:id="rId3"/>
    <p:sldId id="279" r:id="rId4"/>
    <p:sldId id="294" r:id="rId5"/>
    <p:sldId id="282" r:id="rId6"/>
    <p:sldId id="283" r:id="rId7"/>
    <p:sldId id="277" r:id="rId8"/>
    <p:sldId id="286" r:id="rId9"/>
    <p:sldId id="293" r:id="rId10"/>
    <p:sldId id="289" r:id="rId11"/>
    <p:sldId id="291" r:id="rId1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3C738-DBC3-4810-897B-6512F2DF3F32}" type="datetimeFigureOut">
              <a:rPr lang="vi-VN" smtClean="0"/>
              <a:t>31/10/2024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1627D-7516-40A2-BB28-88AED0215898}" type="slidenum">
              <a:rPr lang="vi-VN" smtClean="0"/>
              <a:t>‹#›</a:t>
            </a:fld>
            <a:endParaRPr lang="vi-VN"/>
          </a:p>
        </p:txBody>
      </p:sp>
    </p:spTree>
    <p:extLst>
      <p:ext uri="{BB962C8B-B14F-4D97-AF65-F5344CB8AC3E}">
        <p14:creationId xmlns:p14="http://schemas.microsoft.com/office/powerpoint/2010/main" val="122812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9E450643-B056-44D9-9FB6-6AB62DC3B6F9}" type="slidenum">
              <a:rPr lang="en-US" smtClean="0"/>
              <a:t>1</a:t>
            </a:fld>
            <a:endParaRPr lang="en-US"/>
          </a:p>
        </p:txBody>
      </p:sp>
    </p:spTree>
    <p:extLst>
      <p:ext uri="{BB962C8B-B14F-4D97-AF65-F5344CB8AC3E}">
        <p14:creationId xmlns:p14="http://schemas.microsoft.com/office/powerpoint/2010/main" val="381840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20C2DD2E-4C23-4B8A-8026-5C099922E3B8}" type="datetimeFigureOut">
              <a:rPr lang="vi-VN" smtClean="0"/>
              <a:t>31/10/2024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341155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0C2DD2E-4C23-4B8A-8026-5C099922E3B8}" type="datetimeFigureOut">
              <a:rPr lang="vi-VN" smtClean="0"/>
              <a:t>31/10/2024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3159514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0C2DD2E-4C23-4B8A-8026-5C099922E3B8}" type="datetimeFigureOut">
              <a:rPr lang="vi-VN" smtClean="0"/>
              <a:t>31/10/2024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33480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0C2DD2E-4C23-4B8A-8026-5C099922E3B8}" type="datetimeFigureOut">
              <a:rPr lang="vi-VN" smtClean="0"/>
              <a:t>31/10/2024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94777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C2DD2E-4C23-4B8A-8026-5C099922E3B8}" type="datetimeFigureOut">
              <a:rPr lang="vi-VN" smtClean="0"/>
              <a:t>31/10/2024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4133122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20C2DD2E-4C23-4B8A-8026-5C099922E3B8}" type="datetimeFigureOut">
              <a:rPr lang="vi-VN" smtClean="0"/>
              <a:t>31/10/2024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295096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20C2DD2E-4C23-4B8A-8026-5C099922E3B8}" type="datetimeFigureOut">
              <a:rPr lang="vi-VN" smtClean="0"/>
              <a:t>31/10/2024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222941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20C2DD2E-4C23-4B8A-8026-5C099922E3B8}" type="datetimeFigureOut">
              <a:rPr lang="vi-VN" smtClean="0"/>
              <a:t>31/10/2024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3901530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C2DD2E-4C23-4B8A-8026-5C099922E3B8}" type="datetimeFigureOut">
              <a:rPr lang="vi-VN" smtClean="0"/>
              <a:t>31/10/2024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375671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C2DD2E-4C23-4B8A-8026-5C099922E3B8}" type="datetimeFigureOut">
              <a:rPr lang="vi-VN" smtClean="0"/>
              <a:t>31/10/2024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292053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C2DD2E-4C23-4B8A-8026-5C099922E3B8}" type="datetimeFigureOut">
              <a:rPr lang="vi-VN" smtClean="0"/>
              <a:t>31/10/2024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689E2B3-E3E8-4280-A77B-16A03EAAAAB3}" type="slidenum">
              <a:rPr lang="vi-VN" smtClean="0"/>
              <a:t>‹#›</a:t>
            </a:fld>
            <a:endParaRPr lang="vi-VN"/>
          </a:p>
        </p:txBody>
      </p:sp>
    </p:spTree>
    <p:extLst>
      <p:ext uri="{BB962C8B-B14F-4D97-AF65-F5344CB8AC3E}">
        <p14:creationId xmlns:p14="http://schemas.microsoft.com/office/powerpoint/2010/main" val="380125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2DD2E-4C23-4B8A-8026-5C099922E3B8}" type="datetimeFigureOut">
              <a:rPr lang="vi-VN" smtClean="0"/>
              <a:t>31/10/2024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9E2B3-E3E8-4280-A77B-16A03EAAAAB3}" type="slidenum">
              <a:rPr lang="vi-VN" smtClean="0"/>
              <a:t>‹#›</a:t>
            </a:fld>
            <a:endParaRPr lang="vi-VN"/>
          </a:p>
        </p:txBody>
      </p:sp>
    </p:spTree>
    <p:extLst>
      <p:ext uri="{BB962C8B-B14F-4D97-AF65-F5344CB8AC3E}">
        <p14:creationId xmlns:p14="http://schemas.microsoft.com/office/powerpoint/2010/main" val="394412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gif"/><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gif"/><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gif"/><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gif"/><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42452" y="1052513"/>
            <a:ext cx="11159613" cy="1141338"/>
          </a:xfrm>
          <a:prstGeom prst="rect">
            <a:avLst/>
          </a:prstGeom>
          <a:solidFill>
            <a:schemeClr val="accent3">
              <a:lumMod val="20000"/>
              <a:lumOff val="80000"/>
            </a:schemeClr>
          </a:solidFill>
          <a:ln w="9525">
            <a:solidFill>
              <a:srgbClr val="002060"/>
            </a:solidFill>
            <a:miter lim="800000"/>
            <a:headEnd/>
            <a:tailEnd/>
          </a:ln>
          <a:extLst/>
        </p:spPr>
        <p:txBody>
          <a:bodyPr wrap="square" lIns="68580" tIns="34290" rIns="68580" bIns="3429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ts val="100"/>
              </a:spcBef>
              <a:spcAft>
                <a:spcPts val="100"/>
              </a:spcAft>
              <a:buFont typeface="Wingdings" panose="05000000000000000000" pitchFamily="2" charset="2"/>
              <a:buChar char="Ø"/>
            </a:pPr>
            <a:r>
              <a:rPr lang="en-US" altLang="vi-VN" sz="3400" b="1" dirty="0" smtClean="0">
                <a:solidFill>
                  <a:srgbClr val="C00000"/>
                </a:solidFill>
                <a:latin typeface="Times New Roman" panose="02020603050405020304" pitchFamily="18" charset="0"/>
                <a:cs typeface="Times New Roman" panose="02020603050405020304" pitchFamily="18" charset="0"/>
              </a:rPr>
              <a:t>  Theo </a:t>
            </a:r>
            <a:r>
              <a:rPr lang="en-US" altLang="vi-VN" sz="3400" b="1" dirty="0" err="1" smtClean="0">
                <a:solidFill>
                  <a:srgbClr val="C00000"/>
                </a:solidFill>
                <a:latin typeface="Times New Roman" panose="02020603050405020304" pitchFamily="18" charset="0"/>
                <a:cs typeface="Times New Roman" panose="02020603050405020304" pitchFamily="18" charset="0"/>
              </a:rPr>
              <a:t>dõi</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đoạn</a:t>
            </a:r>
            <a:r>
              <a:rPr lang="en-US" altLang="vi-VN" sz="3400" b="1" dirty="0" smtClean="0">
                <a:solidFill>
                  <a:srgbClr val="C00000"/>
                </a:solidFill>
                <a:latin typeface="Times New Roman" panose="02020603050405020304" pitchFamily="18" charset="0"/>
                <a:cs typeface="Times New Roman" panose="02020603050405020304" pitchFamily="18" charset="0"/>
              </a:rPr>
              <a:t> video </a:t>
            </a:r>
            <a:r>
              <a:rPr lang="en-US" altLang="vi-VN" sz="3400" b="1" dirty="0" err="1" smtClean="0">
                <a:solidFill>
                  <a:srgbClr val="C00000"/>
                </a:solidFill>
                <a:latin typeface="Times New Roman" panose="02020603050405020304" pitchFamily="18" charset="0"/>
                <a:cs typeface="Times New Roman" panose="02020603050405020304" pitchFamily="18" charset="0"/>
              </a:rPr>
              <a:t>và</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trả</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lời</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câu</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hỏi</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sau</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vi-VN" altLang="vi-VN" sz="3400" b="1" dirty="0" smtClean="0">
                <a:solidFill>
                  <a:srgbClr val="C00000"/>
                </a:solidFill>
                <a:latin typeface="Times New Roman" panose="02020603050405020304" pitchFamily="18" charset="0"/>
                <a:cs typeface="Times New Roman" panose="02020603050405020304" pitchFamily="18" charset="0"/>
              </a:rPr>
              <a:t>:</a:t>
            </a:r>
            <a:endParaRPr lang="en-US" altLang="vi-VN" sz="3400" b="1" dirty="0" smtClean="0">
              <a:solidFill>
                <a:srgbClr val="C00000"/>
              </a:solidFill>
              <a:latin typeface="Times New Roman" panose="02020603050405020304" pitchFamily="18" charset="0"/>
              <a:cs typeface="Times New Roman" panose="02020603050405020304" pitchFamily="18" charset="0"/>
            </a:endParaRPr>
          </a:p>
          <a:p>
            <a:pPr marL="0" indent="0" algn="just" eaLnBrk="0" fontAlgn="base" hangingPunct="0">
              <a:spcBef>
                <a:spcPts val="100"/>
              </a:spcBef>
              <a:spcAft>
                <a:spcPts val="100"/>
              </a:spcAft>
              <a:buNone/>
            </a:pPr>
            <a:r>
              <a:rPr lang="en-US" altLang="vi-VN" sz="3400" b="1" dirty="0" smtClean="0">
                <a:solidFill>
                  <a:srgbClr val="C00000"/>
                </a:solidFill>
                <a:latin typeface="Times New Roman" panose="02020603050405020304" pitchFamily="18" charset="0"/>
                <a:cs typeface="Times New Roman" panose="02020603050405020304" pitchFamily="18" charset="0"/>
              </a:rPr>
              <a:t>H: Chia </a:t>
            </a:r>
            <a:r>
              <a:rPr lang="en-US" altLang="vi-VN" sz="3400" b="1" dirty="0" err="1" smtClean="0">
                <a:solidFill>
                  <a:srgbClr val="C00000"/>
                </a:solidFill>
                <a:latin typeface="Times New Roman" panose="02020603050405020304" pitchFamily="18" charset="0"/>
                <a:cs typeface="Times New Roman" panose="02020603050405020304" pitchFamily="18" charset="0"/>
              </a:rPr>
              <a:t>sẻ</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hiểu</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biết</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của</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em</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về</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chúa</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Nguyễn</a:t>
            </a:r>
            <a:r>
              <a:rPr lang="en-US" altLang="vi-VN" sz="3400" b="1" dirty="0" smtClean="0">
                <a:solidFill>
                  <a:srgbClr val="C00000"/>
                </a:solidFill>
                <a:latin typeface="Times New Roman" panose="02020603050405020304" pitchFamily="18" charset="0"/>
                <a:cs typeface="Times New Roman" panose="02020603050405020304" pitchFamily="18" charset="0"/>
              </a:rPr>
              <a:t> </a:t>
            </a:r>
            <a:r>
              <a:rPr lang="en-US" altLang="vi-VN" sz="3400" b="1" dirty="0" err="1" smtClean="0">
                <a:solidFill>
                  <a:srgbClr val="C00000"/>
                </a:solidFill>
                <a:latin typeface="Times New Roman" panose="02020603050405020304" pitchFamily="18" charset="0"/>
                <a:cs typeface="Times New Roman" panose="02020603050405020304" pitchFamily="18" charset="0"/>
              </a:rPr>
              <a:t>Hoàng</a:t>
            </a:r>
            <a:r>
              <a:rPr lang="en-US" altLang="vi-VN" sz="3400" b="1" dirty="0" smtClean="0">
                <a:solidFill>
                  <a:srgbClr val="C00000"/>
                </a:solidFill>
                <a:latin typeface="Times New Roman" panose="02020603050405020304" pitchFamily="18" charset="0"/>
                <a:cs typeface="Times New Roman" panose="02020603050405020304" pitchFamily="18" charset="0"/>
              </a:rPr>
              <a:t> ? </a:t>
            </a:r>
            <a:endParaRPr lang="en-US" altLang="vi-VN" sz="3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231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8"/>
          <p:cNvSpPr txBox="1">
            <a:spLocks noChangeArrowheads="1"/>
          </p:cNvSpPr>
          <p:nvPr/>
        </p:nvSpPr>
        <p:spPr bwMode="auto">
          <a:xfrm>
            <a:off x="5049838" y="59418"/>
            <a:ext cx="2151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err="1">
                <a:solidFill>
                  <a:srgbClr val="000000"/>
                </a:solidFill>
                <a:latin typeface="Times New Roman" pitchFamily="18" charset="0"/>
                <a:cs typeface="Times New Roman" pitchFamily="18" charset="0"/>
              </a:rPr>
              <a:t>Câu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hỏi</a:t>
            </a:r>
            <a:r>
              <a:rPr lang="en-US" sz="2400" b="1" dirty="0">
                <a:solidFill>
                  <a:srgbClr val="000000"/>
                </a:solidFill>
                <a:latin typeface="Times New Roman" pitchFamily="18" charset="0"/>
                <a:cs typeface="Times New Roman" pitchFamily="18" charset="0"/>
              </a:rPr>
              <a:t> </a:t>
            </a:r>
            <a:r>
              <a:rPr lang="vi-VN" sz="2400" b="1" dirty="0">
                <a:solidFill>
                  <a:srgbClr val="000000"/>
                </a:solidFill>
                <a:latin typeface="Times New Roman" pitchFamily="18" charset="0"/>
                <a:cs typeface="Times New Roman" pitchFamily="18" charset="0"/>
              </a:rPr>
              <a:t>3</a:t>
            </a:r>
            <a:endParaRPr lang="en-US" sz="2400" b="1" dirty="0">
              <a:solidFill>
                <a:srgbClr val="000000"/>
              </a:solidFill>
              <a:latin typeface="Times New Roman" pitchFamily="18" charset="0"/>
              <a:cs typeface="Times New Roman" pitchFamily="18" charset="0"/>
            </a:endParaRPr>
          </a:p>
        </p:txBody>
      </p:sp>
      <p:grpSp>
        <p:nvGrpSpPr>
          <p:cNvPr id="22531" name="Group 9"/>
          <p:cNvGrpSpPr>
            <a:grpSpLocks/>
          </p:cNvGrpSpPr>
          <p:nvPr/>
        </p:nvGrpSpPr>
        <p:grpSpPr bwMode="auto">
          <a:xfrm>
            <a:off x="9245600" y="6053138"/>
            <a:ext cx="2082800" cy="565150"/>
            <a:chOff x="4512" y="3792"/>
            <a:chExt cx="984" cy="356"/>
          </a:xfrm>
        </p:grpSpPr>
        <p:pic>
          <p:nvPicPr>
            <p:cNvPr id="22555" name="Picture 10" descr="ani3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6" name="Text Box 11">
              <a:hlinkClick r:id="rId6" action="ppaction://hlinksldjump" tooltip="Trở lại chọn câu hỏi"/>
            </p:cNvPr>
            <p:cNvSpPr txBox="1">
              <a:spLocks noChangeArrowheads="1"/>
            </p:cNvSpPr>
            <p:nvPr/>
          </p:nvSpPr>
          <p:spPr bwMode="auto">
            <a:xfrm>
              <a:off x="4752" y="3896"/>
              <a:ext cx="74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solidFill>
                    <a:srgbClr val="000000"/>
                  </a:solidFill>
                  <a:latin typeface="Times New Roman" pitchFamily="18" charset="0"/>
                  <a:cs typeface="Times New Roman" pitchFamily="18" charset="0"/>
                </a:rPr>
                <a:t>Home</a:t>
              </a:r>
            </a:p>
          </p:txBody>
        </p:sp>
      </p:grpSp>
      <p:sp>
        <p:nvSpPr>
          <p:cNvPr id="4112" name="Text Box 16"/>
          <p:cNvSpPr txBox="1">
            <a:spLocks noChangeArrowheads="1"/>
          </p:cNvSpPr>
          <p:nvPr/>
        </p:nvSpPr>
        <p:spPr bwMode="auto">
          <a:xfrm>
            <a:off x="482341" y="761423"/>
            <a:ext cx="1117600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nSpc>
                <a:spcPct val="90000"/>
              </a:lnSpc>
              <a:spcBef>
                <a:spcPts val="1000"/>
              </a:spcBef>
              <a:buFont typeface="Arial" charset="0"/>
              <a:buNone/>
              <a:defRPr/>
            </a:pPr>
            <a:r>
              <a:rPr lang="vi-VN" sz="2800" b="1" dirty="0" smtClean="0">
                <a:latin typeface="Times New Roman" pitchFamily="18" charset="0"/>
                <a:cs typeface="Times New Roman" pitchFamily="18" charset="0"/>
              </a:rPr>
              <a:t>Câu 3.Quá </a:t>
            </a:r>
            <a:r>
              <a:rPr lang="vi-VN" sz="2800" b="1" dirty="0">
                <a:latin typeface="Times New Roman" pitchFamily="18" charset="0"/>
                <a:cs typeface="Times New Roman" pitchFamily="18" charset="0"/>
              </a:rPr>
              <a:t>trình khai hoang, lập ấp của người Việt tại các vùng đất thuộc khu vực Nam Bộ của Việt Nam hiện nay được thúc đẩy nhanh hơn sau cuộc hôn nhân giữa</a:t>
            </a:r>
            <a:endParaRPr lang="en-US" sz="2800" b="1" dirty="0" smtClean="0">
              <a:latin typeface="Times New Roman" pitchFamily="18" charset="0"/>
              <a:cs typeface="Times New Roman" pitchFamily="18" charset="0"/>
            </a:endParaRPr>
          </a:p>
        </p:txBody>
      </p:sp>
      <p:sp>
        <p:nvSpPr>
          <p:cNvPr id="4114" name="Text Box 18"/>
          <p:cNvSpPr txBox="1">
            <a:spLocks noChangeArrowheads="1"/>
          </p:cNvSpPr>
          <p:nvPr/>
        </p:nvSpPr>
        <p:spPr bwMode="auto">
          <a:xfrm>
            <a:off x="2417763" y="6130925"/>
            <a:ext cx="2230437" cy="523875"/>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p:spPr>
        <p:txBody>
          <a:bodyPr>
            <a:spAutoFit/>
            <a:flatTx/>
          </a:bodyPr>
          <a:lstStyle/>
          <a:p>
            <a:pPr eaLnBrk="1" hangingPunct="1">
              <a:defRPr/>
            </a:pPr>
            <a:r>
              <a:rPr lang="en-US" sz="2800" b="1" dirty="0" err="1">
                <a:solidFill>
                  <a:srgbClr val="000000"/>
                </a:solidFill>
                <a:effectLst>
                  <a:outerShdw blurRad="38100" dist="38100" dir="2700000" algn="tl">
                    <a:srgbClr val="FFFFFF"/>
                  </a:outerShdw>
                </a:effectLst>
                <a:latin typeface="Times New Roman" pitchFamily="18" charset="0"/>
                <a:cs typeface="Times New Roman" pitchFamily="18" charset="0"/>
              </a:rPr>
              <a:t>Đáp</a:t>
            </a:r>
            <a:r>
              <a:rPr lang="en-US" sz="2800" b="1"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sz="2800" b="1" dirty="0" err="1">
                <a:solidFill>
                  <a:srgbClr val="000000"/>
                </a:solidFill>
                <a:effectLst>
                  <a:outerShdw blurRad="38100" dist="38100" dir="2700000" algn="tl">
                    <a:srgbClr val="FFFFFF"/>
                  </a:outerShdw>
                </a:effectLst>
                <a:latin typeface="Times New Roman" pitchFamily="18" charset="0"/>
                <a:cs typeface="Times New Roman" pitchFamily="18" charset="0"/>
              </a:rPr>
              <a:t>án</a:t>
            </a:r>
            <a:endParaRPr lang="en-US" sz="2800" b="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grpSp>
        <p:nvGrpSpPr>
          <p:cNvPr id="3" name="Group 19"/>
          <p:cNvGrpSpPr>
            <a:grpSpLocks/>
          </p:cNvGrpSpPr>
          <p:nvPr/>
        </p:nvGrpSpPr>
        <p:grpSpPr bwMode="auto">
          <a:xfrm>
            <a:off x="10263188" y="5029200"/>
            <a:ext cx="1827212" cy="1295400"/>
            <a:chOff x="4574" y="3342"/>
            <a:chExt cx="960" cy="912"/>
          </a:xfrm>
        </p:grpSpPr>
        <p:sp>
          <p:nvSpPr>
            <p:cNvPr id="22553"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2554" name="Text Box 21"/>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1</a:t>
              </a:r>
            </a:p>
          </p:txBody>
        </p:sp>
      </p:grpSp>
      <p:grpSp>
        <p:nvGrpSpPr>
          <p:cNvPr id="4" name="Group 22"/>
          <p:cNvGrpSpPr>
            <a:grpSpLocks/>
          </p:cNvGrpSpPr>
          <p:nvPr/>
        </p:nvGrpSpPr>
        <p:grpSpPr bwMode="auto">
          <a:xfrm>
            <a:off x="10263188" y="5029200"/>
            <a:ext cx="1827212" cy="1295400"/>
            <a:chOff x="4574" y="3342"/>
            <a:chExt cx="960" cy="912"/>
          </a:xfrm>
        </p:grpSpPr>
        <p:sp>
          <p:nvSpPr>
            <p:cNvPr id="22551"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2552" name="Text Box 24"/>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2</a:t>
              </a:r>
            </a:p>
          </p:txBody>
        </p:sp>
      </p:grpSp>
      <p:grpSp>
        <p:nvGrpSpPr>
          <p:cNvPr id="5" name="Group 25"/>
          <p:cNvGrpSpPr>
            <a:grpSpLocks/>
          </p:cNvGrpSpPr>
          <p:nvPr/>
        </p:nvGrpSpPr>
        <p:grpSpPr bwMode="auto">
          <a:xfrm>
            <a:off x="10263188" y="5029200"/>
            <a:ext cx="1827212" cy="1295400"/>
            <a:chOff x="4574" y="3342"/>
            <a:chExt cx="960" cy="912"/>
          </a:xfrm>
        </p:grpSpPr>
        <p:sp>
          <p:nvSpPr>
            <p:cNvPr id="22549"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2550" name="Text Box 27"/>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3</a:t>
              </a:r>
            </a:p>
          </p:txBody>
        </p:sp>
      </p:grpSp>
      <p:grpSp>
        <p:nvGrpSpPr>
          <p:cNvPr id="6" name="Group 28"/>
          <p:cNvGrpSpPr>
            <a:grpSpLocks/>
          </p:cNvGrpSpPr>
          <p:nvPr/>
        </p:nvGrpSpPr>
        <p:grpSpPr bwMode="auto">
          <a:xfrm>
            <a:off x="10263188" y="5029200"/>
            <a:ext cx="1827212" cy="1295400"/>
            <a:chOff x="4574" y="3342"/>
            <a:chExt cx="960" cy="912"/>
          </a:xfrm>
        </p:grpSpPr>
        <p:sp>
          <p:nvSpPr>
            <p:cNvPr id="22547"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2548" name="Text Box 30"/>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4</a:t>
              </a:r>
            </a:p>
          </p:txBody>
        </p:sp>
      </p:grpSp>
      <p:grpSp>
        <p:nvGrpSpPr>
          <p:cNvPr id="7" name="Group 31"/>
          <p:cNvGrpSpPr>
            <a:grpSpLocks/>
          </p:cNvGrpSpPr>
          <p:nvPr/>
        </p:nvGrpSpPr>
        <p:grpSpPr bwMode="auto">
          <a:xfrm>
            <a:off x="10263188" y="5029200"/>
            <a:ext cx="1827212" cy="1295400"/>
            <a:chOff x="4574" y="3342"/>
            <a:chExt cx="960" cy="912"/>
          </a:xfrm>
        </p:grpSpPr>
        <p:sp>
          <p:nvSpPr>
            <p:cNvPr id="22545"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2546" name="Text Box 33"/>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5</a:t>
              </a:r>
            </a:p>
          </p:txBody>
        </p:sp>
      </p:grpSp>
      <p:grpSp>
        <p:nvGrpSpPr>
          <p:cNvPr id="12" name="Group 46"/>
          <p:cNvGrpSpPr>
            <a:grpSpLocks/>
          </p:cNvGrpSpPr>
          <p:nvPr/>
        </p:nvGrpSpPr>
        <p:grpSpPr bwMode="auto">
          <a:xfrm>
            <a:off x="10287000" y="5029200"/>
            <a:ext cx="1828800" cy="1295400"/>
            <a:chOff x="4574" y="3342"/>
            <a:chExt cx="960" cy="912"/>
          </a:xfrm>
        </p:grpSpPr>
        <p:sp>
          <p:nvSpPr>
            <p:cNvPr id="225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2544" name="Text Box 48"/>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000" b="1">
                  <a:solidFill>
                    <a:srgbClr val="FFFFFF"/>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5892800" y="6096000"/>
            <a:ext cx="111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5s</a:t>
            </a:r>
          </a:p>
        </p:txBody>
      </p:sp>
      <p:sp>
        <p:nvSpPr>
          <p:cNvPr id="4148" name="AutoShape 52"/>
          <p:cNvSpPr>
            <a:spLocks noChangeArrowheads="1"/>
          </p:cNvSpPr>
          <p:nvPr/>
        </p:nvSpPr>
        <p:spPr bwMode="auto">
          <a:xfrm>
            <a:off x="776288" y="1987550"/>
            <a:ext cx="9486900" cy="522288"/>
          </a:xfrm>
          <a:prstGeom prst="roundRect">
            <a:avLst>
              <a:gd name="adj" fmla="val 16667"/>
            </a:avLst>
          </a:prstGeom>
          <a:solidFill>
            <a:srgbClr val="FFCC00"/>
          </a:solidFill>
          <a:ln w="9525" algn="ctr">
            <a:solidFill>
              <a:schemeClr val="tx1"/>
            </a:solidFill>
            <a:round/>
            <a:headEnd/>
            <a:tailEnd/>
          </a:ln>
        </p:spPr>
        <p:txBody>
          <a:bodyPr wrap="none" anchor="ctr"/>
          <a:lstStyle/>
          <a:p>
            <a:pPr algn="ctr" eaLnBrk="1" hangingPunct="1"/>
            <a:endParaRPr lang="en-US" b="1">
              <a:solidFill>
                <a:srgbClr val="000000"/>
              </a:solidFill>
            </a:endParaRPr>
          </a:p>
        </p:txBody>
      </p:sp>
      <p:sp>
        <p:nvSpPr>
          <p:cNvPr id="4146" name="Text Box 50"/>
          <p:cNvSpPr txBox="1">
            <a:spLocks noChangeArrowheads="1"/>
          </p:cNvSpPr>
          <p:nvPr/>
        </p:nvSpPr>
        <p:spPr bwMode="auto">
          <a:xfrm>
            <a:off x="776288" y="1987390"/>
            <a:ext cx="9625806" cy="282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50000"/>
              </a:spcBef>
              <a:buNone/>
              <a:defRPr/>
            </a:pPr>
            <a:r>
              <a:rPr lang="en-US" sz="2400" dirty="0" smtClean="0">
                <a:latin typeface="Times New Roman" panose="02020603050405020304" pitchFamily="18" charset="0"/>
                <a:cs typeface="Times New Roman" panose="02020603050405020304" pitchFamily="18" charset="0"/>
              </a:rPr>
              <a: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Cam-</a:t>
            </a:r>
            <a:r>
              <a:rPr lang="en-US" sz="2400" dirty="0" err="1">
                <a:latin typeface="Times New Roman" pitchFamily="18" charset="0"/>
                <a:cs typeface="Times New Roman" pitchFamily="18" charset="0"/>
              </a:rPr>
              <a:t>pu</a:t>
            </a:r>
            <a:r>
              <a:rPr lang="en-US" sz="2400" dirty="0">
                <a:latin typeface="Times New Roman" pitchFamily="18" charset="0"/>
                <a:cs typeface="Times New Roman" pitchFamily="18" charset="0"/>
              </a:rPr>
              <a:t>-chia.</a:t>
            </a:r>
            <a:r>
              <a:rPr lang="vi-VN" sz="2400" dirty="0">
                <a:latin typeface="Times New Roman" pitchFamily="18" charset="0"/>
                <a:cs typeface="Times New Roman" pitchFamily="18" charset="0"/>
              </a:rPr>
              <a:t> </a:t>
            </a:r>
            <a:r>
              <a:rPr lang="en-US" sz="2400" dirty="0" smtClean="0">
                <a:latin typeface="Times New Roman" panose="02020603050405020304" pitchFamily="18" charset="0"/>
                <a:cs typeface="Times New Roman" panose="02020603050405020304" pitchFamily="18" charset="0"/>
              </a:rPr>
              <a:t>.  </a:t>
            </a:r>
          </a:p>
          <a:p>
            <a:pPr marL="0" indent="0">
              <a:buNone/>
              <a:defRPr/>
            </a:pPr>
            <a:r>
              <a:rPr lang="vi-VN" sz="2400" dirty="0" smtClean="0">
                <a:solidFill>
                  <a:srgbClr val="000000"/>
                </a:solidFill>
                <a:latin typeface="Times New Roman" panose="02020603050405020304" pitchFamily="18" charset="0"/>
                <a:cs typeface="Times New Roman" panose="02020603050405020304" pitchFamily="18" charset="0"/>
              </a:rPr>
              <a:t>B.</a:t>
            </a:r>
            <a:r>
              <a:rPr lang="vi-VN" sz="2400" dirty="0">
                <a:latin typeface="Times New Roman" pitchFamily="18" charset="0"/>
                <a:cs typeface="Times New Roman" pitchFamily="18" charset="0"/>
              </a:rPr>
              <a:t> công chúa Huyền Trân và vua Chăm-pa.</a:t>
            </a:r>
            <a:r>
              <a:rPr lang="en-US" sz="2400" dirty="0" smtClean="0">
                <a:latin typeface="Times New Roman" pitchFamily="18" charset="0"/>
                <a:cs typeface="Times New Roman" pitchFamily="18" charset="0"/>
              </a:rPr>
              <a:t>.</a:t>
            </a:r>
            <a:endParaRPr lang="en-US" sz="2400" dirty="0" smtClean="0">
              <a:solidFill>
                <a:srgbClr val="000000"/>
              </a:solidFill>
              <a:latin typeface="Times New Roman" panose="02020603050405020304" pitchFamily="18" charset="0"/>
              <a:cs typeface="Times New Roman" panose="02020603050405020304" pitchFamily="18" charset="0"/>
            </a:endParaRPr>
          </a:p>
          <a:p>
            <a:pPr marL="0" indent="0">
              <a:buNone/>
              <a:defRPr/>
            </a:pPr>
            <a:r>
              <a:rPr lang="vi-VN" sz="2400" dirty="0" smtClean="0">
                <a:solidFill>
                  <a:srgbClr val="000000"/>
                </a:solidFill>
                <a:latin typeface="Times New Roman" panose="02020603050405020304" pitchFamily="18" charset="0"/>
                <a:cs typeface="Times New Roman" panose="02020603050405020304" pitchFamily="18" charset="0"/>
              </a:rPr>
              <a:t>C.</a:t>
            </a:r>
            <a:r>
              <a:rPr lang="vi-VN"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công </a:t>
            </a:r>
            <a:r>
              <a:rPr lang="vi-VN" sz="2400" dirty="0">
                <a:latin typeface="Times New Roman" pitchFamily="18" charset="0"/>
                <a:cs typeface="Times New Roman" pitchFamily="18" charset="0"/>
              </a:rPr>
              <a:t>chúa An Tư và tướng Thoát Hoan</a:t>
            </a:r>
            <a:r>
              <a:rPr lang="en-US" sz="2400" dirty="0" smtClean="0">
                <a:latin typeface="Times New Roman" pitchFamily="18" charset="0"/>
                <a:cs typeface="Times New Roman" pitchFamily="18" charset="0"/>
              </a:rPr>
              <a:t>.</a:t>
            </a:r>
            <a:endParaRPr lang="vi-VN" sz="2400" dirty="0" smtClean="0">
              <a:latin typeface="Times New Roman" pitchFamily="18" charset="0"/>
              <a:cs typeface="Times New Roman" pitchFamily="18" charset="0"/>
            </a:endParaRPr>
          </a:p>
          <a:p>
            <a:pPr marL="0" indent="0">
              <a:buNone/>
              <a:defRPr/>
            </a:pPr>
            <a:r>
              <a:rPr lang="vi-VN" sz="2400" dirty="0" smtClean="0">
                <a:solidFill>
                  <a:srgbClr val="000000"/>
                </a:solidFill>
                <a:latin typeface="Times New Roman" panose="02020603050405020304" pitchFamily="18" charset="0"/>
                <a:cs typeface="Times New Roman" panose="02020603050405020304" pitchFamily="18" charset="0"/>
              </a:rPr>
              <a:t>D.</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chúa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Thiềm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Nộn</a:t>
            </a:r>
            <a:r>
              <a:rPr lang="en-US" sz="2400" dirty="0" smtClean="0">
                <a:solidFill>
                  <a:srgbClr val="000000"/>
                </a:solidFill>
                <a:latin typeface="Times New Roman" panose="02020603050405020304" pitchFamily="18" charset="0"/>
                <a:cs typeface="Times New Roman" panose="02020603050405020304" pitchFamily="18" charset="0"/>
              </a:rPr>
              <a:t>.</a:t>
            </a:r>
            <a:endParaRPr lang="en-US" sz="2400" dirty="0">
              <a:latin typeface="Times New Roman" pitchFamily="18" charset="0"/>
              <a:cs typeface="Times New Roman" pitchFamily="18" charset="0"/>
            </a:endParaRPr>
          </a:p>
          <a:p>
            <a:pPr marL="0" indent="0">
              <a:buFont typeface="Arial" panose="020B0604020202020204" pitchFamily="34" charset="0"/>
              <a:buNone/>
              <a:defRPr/>
            </a:pPr>
            <a:r>
              <a:rPr lang="en-US" sz="2400" dirty="0" smtClean="0">
                <a:latin typeface="Times New Roman" pitchFamily="18" charset="0"/>
                <a:cs typeface="Times New Roman"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806282"/>
      </p:ext>
    </p:extLst>
  </p:cSld>
  <p:clrMapOvr>
    <a:masterClrMapping/>
  </p:clrMapOvr>
  <p:transition spd="slow" advClick="0">
    <p:zoom/>
    <p:sndAc>
      <p:stSnd>
        <p:snd r:embed="rId2" name="FELIZ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5" restart="whenNotActive" fill="hold" evtFilter="cancelBubble" nodeType="interactiveSeq">
                <p:stCondLst>
                  <p:cond evt="onClick" delay="0">
                    <p:tgtEl>
                      <p:spTgt spid="411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 presetClass="entr" presetSubtype="10" fill="hold" grpId="0" nodeType="withEffect">
                                  <p:stCondLst>
                                    <p:cond delay="0"/>
                                  </p:stCondLst>
                                  <p:childTnLst>
                                    <p:set>
                                      <p:cBhvr>
                                        <p:cTn id="39" dur="1" fill="hold">
                                          <p:stCondLst>
                                            <p:cond delay="0"/>
                                          </p:stCondLst>
                                        </p:cTn>
                                        <p:tgtEl>
                                          <p:spTgt spid="4148"/>
                                        </p:tgtEl>
                                        <p:attrNameLst>
                                          <p:attrName>style.visibility</p:attrName>
                                        </p:attrNameLst>
                                      </p:cBhvr>
                                      <p:to>
                                        <p:strVal val="visible"/>
                                      </p:to>
                                    </p:set>
                                    <p:animEffect transition="in" filter="blinds(horizontal)">
                                      <p:cBhvr>
                                        <p:cTn id="40" dur="500"/>
                                        <p:tgtEl>
                                          <p:spTgt spid="4148"/>
                                        </p:tgtEl>
                                      </p:cBhvr>
                                    </p:animEffect>
                                  </p:childTnLst>
                                </p:cTn>
                              </p:par>
                              <p:par>
                                <p:cTn id="41" presetID="22" presetClass="emph" presetSubtype="0" repeatCount="10000" fill="remove" grpId="1" nodeType="withEffect">
                                  <p:stCondLst>
                                    <p:cond delay="0"/>
                                  </p:stCondLst>
                                  <p:childTnLst>
                                    <p:animClr clrSpc="hsl" dir="cw">
                                      <p:cBhvr override="childStyle">
                                        <p:cTn id="42" dur="500" fill="hold"/>
                                        <p:tgtEl>
                                          <p:spTgt spid="4148"/>
                                        </p:tgtEl>
                                        <p:attrNameLst>
                                          <p:attrName>style.color</p:attrName>
                                        </p:attrNameLst>
                                      </p:cBhvr>
                                      <p:by>
                                        <p:hsl h="-7200000" s="0" l="0"/>
                                      </p:by>
                                    </p:animClr>
                                    <p:animClr clrSpc="hsl" dir="cw">
                                      <p:cBhvr>
                                        <p:cTn id="43" dur="500" fill="hold"/>
                                        <p:tgtEl>
                                          <p:spTgt spid="4148"/>
                                        </p:tgtEl>
                                        <p:attrNameLst>
                                          <p:attrName>fillcolor</p:attrName>
                                        </p:attrNameLst>
                                      </p:cBhvr>
                                      <p:by>
                                        <p:hsl h="-7200000" s="0" l="0"/>
                                      </p:by>
                                    </p:animClr>
                                    <p:animClr clrSpc="hsl" dir="cw">
                                      <p:cBhvr>
                                        <p:cTn id="44" dur="500" fill="hold"/>
                                        <p:tgtEl>
                                          <p:spTgt spid="4148"/>
                                        </p:tgtEl>
                                        <p:attrNameLst>
                                          <p:attrName>stroke.color</p:attrName>
                                        </p:attrNameLst>
                                      </p:cBhvr>
                                      <p:by>
                                        <p:hsl h="-7200000" s="0" l="0"/>
                                      </p:by>
                                    </p:animClr>
                                    <p:set>
                                      <p:cBhvr>
                                        <p:cTn id="45" dur="500" fill="hold"/>
                                        <p:tgtEl>
                                          <p:spTgt spid="4148"/>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8" grpId="0" animBg="1"/>
      <p:bldP spid="414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5049838" y="523875"/>
            <a:ext cx="2151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err="1">
                <a:solidFill>
                  <a:srgbClr val="000000"/>
                </a:solidFill>
                <a:latin typeface="Times New Roman" pitchFamily="18" charset="0"/>
                <a:cs typeface="Times New Roman" pitchFamily="18" charset="0"/>
              </a:rPr>
              <a:t>Câu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hỏi</a:t>
            </a:r>
            <a:r>
              <a:rPr lang="en-US" sz="2400" b="1" dirty="0">
                <a:solidFill>
                  <a:srgbClr val="000000"/>
                </a:solidFill>
                <a:latin typeface="Times New Roman" pitchFamily="18" charset="0"/>
                <a:cs typeface="Times New Roman" pitchFamily="18" charset="0"/>
              </a:rPr>
              <a:t> </a:t>
            </a:r>
            <a:r>
              <a:rPr lang="vi-VN" sz="2400" b="1" dirty="0" smtClean="0">
                <a:solidFill>
                  <a:srgbClr val="000000"/>
                </a:solidFill>
                <a:latin typeface="Times New Roman" pitchFamily="18" charset="0"/>
                <a:cs typeface="Times New Roman" pitchFamily="18" charset="0"/>
              </a:rPr>
              <a:t>4</a:t>
            </a:r>
            <a:endParaRPr lang="en-US" sz="2400" b="1" dirty="0">
              <a:solidFill>
                <a:srgbClr val="000000"/>
              </a:solidFill>
              <a:latin typeface="Times New Roman" pitchFamily="18" charset="0"/>
              <a:cs typeface="Times New Roman" pitchFamily="18" charset="0"/>
            </a:endParaRPr>
          </a:p>
        </p:txBody>
      </p:sp>
      <p:grpSp>
        <p:nvGrpSpPr>
          <p:cNvPr id="19459" name="Group 9"/>
          <p:cNvGrpSpPr>
            <a:grpSpLocks/>
          </p:cNvGrpSpPr>
          <p:nvPr/>
        </p:nvGrpSpPr>
        <p:grpSpPr bwMode="auto">
          <a:xfrm>
            <a:off x="9245600" y="6053138"/>
            <a:ext cx="2082800" cy="565150"/>
            <a:chOff x="4512" y="3792"/>
            <a:chExt cx="984" cy="356"/>
          </a:xfrm>
        </p:grpSpPr>
        <p:pic>
          <p:nvPicPr>
            <p:cNvPr id="19483" name="Picture 10" descr="ani3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4" name="Text Box 11">
              <a:hlinkClick r:id="rId6" action="ppaction://hlinksldjump" tooltip="Trở lại chọn câu hỏi"/>
            </p:cNvPr>
            <p:cNvSpPr txBox="1">
              <a:spLocks noChangeArrowheads="1"/>
            </p:cNvSpPr>
            <p:nvPr/>
          </p:nvSpPr>
          <p:spPr bwMode="auto">
            <a:xfrm>
              <a:off x="4752" y="3896"/>
              <a:ext cx="74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solidFill>
                    <a:srgbClr val="000000"/>
                  </a:solidFill>
                  <a:latin typeface="Times New Roman" pitchFamily="18" charset="0"/>
                  <a:cs typeface="Times New Roman" pitchFamily="18" charset="0"/>
                </a:rPr>
                <a:t>Home</a:t>
              </a:r>
            </a:p>
          </p:txBody>
        </p:sp>
      </p:grpSp>
      <p:sp>
        <p:nvSpPr>
          <p:cNvPr id="4112" name="Text Box 16"/>
          <p:cNvSpPr txBox="1">
            <a:spLocks noChangeArrowheads="1"/>
          </p:cNvSpPr>
          <p:nvPr/>
        </p:nvSpPr>
        <p:spPr bwMode="auto">
          <a:xfrm>
            <a:off x="217713" y="1251631"/>
            <a:ext cx="109847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r>
              <a:rPr lang="vi-VN" sz="2800" b="1" dirty="0" smtClean="0">
                <a:latin typeface="+mj-lt"/>
              </a:rPr>
              <a:t>Câu 4. Phủ </a:t>
            </a:r>
            <a:r>
              <a:rPr lang="vi-VN" sz="2800" b="1" dirty="0">
                <a:latin typeface="+mj-lt"/>
              </a:rPr>
              <a:t>Gia Định (gồm: Đồng Nai, Bà Rịa - Vũng Tàu, Bình Dương, Bình Phước, Long An, Tây Ninh, Tiền Giang và Thành phố Hồ Chí Minh ngày nay) được thành lập vào thời gian nào?</a:t>
            </a:r>
            <a:endParaRPr lang="en-US" sz="2800" b="1" dirty="0">
              <a:latin typeface="+mj-lt"/>
              <a:cs typeface="Times New Roman" pitchFamily="18" charset="0"/>
            </a:endParaRPr>
          </a:p>
        </p:txBody>
      </p:sp>
      <p:sp>
        <p:nvSpPr>
          <p:cNvPr id="4114" name="Text Box 18"/>
          <p:cNvSpPr txBox="1">
            <a:spLocks noChangeArrowheads="1"/>
          </p:cNvSpPr>
          <p:nvPr/>
        </p:nvSpPr>
        <p:spPr bwMode="auto">
          <a:xfrm>
            <a:off x="2417763" y="6130925"/>
            <a:ext cx="2230437" cy="523875"/>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p:spPr>
        <p:txBody>
          <a:bodyPr>
            <a:spAutoFit/>
            <a:flatTx/>
          </a:bodyPr>
          <a:lstStyle/>
          <a:p>
            <a:pPr eaLnBrk="1" hangingPunct="1">
              <a:defRPr/>
            </a:pPr>
            <a:r>
              <a:rPr lang="en-US" sz="2800" b="1" dirty="0" err="1">
                <a:solidFill>
                  <a:srgbClr val="000000"/>
                </a:solidFill>
                <a:effectLst>
                  <a:outerShdw blurRad="38100" dist="38100" dir="2700000" algn="tl">
                    <a:srgbClr val="FFFFFF"/>
                  </a:outerShdw>
                </a:effectLst>
                <a:latin typeface="Times New Roman" pitchFamily="18" charset="0"/>
                <a:cs typeface="Times New Roman" pitchFamily="18" charset="0"/>
              </a:rPr>
              <a:t>Đáp</a:t>
            </a:r>
            <a:r>
              <a:rPr lang="en-US" sz="2800" b="1"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sz="2800" b="1" dirty="0" err="1">
                <a:solidFill>
                  <a:srgbClr val="000000"/>
                </a:solidFill>
                <a:effectLst>
                  <a:outerShdw blurRad="38100" dist="38100" dir="2700000" algn="tl">
                    <a:srgbClr val="FFFFFF"/>
                  </a:outerShdw>
                </a:effectLst>
                <a:latin typeface="Times New Roman" pitchFamily="18" charset="0"/>
                <a:cs typeface="Times New Roman" pitchFamily="18" charset="0"/>
              </a:rPr>
              <a:t>án</a:t>
            </a:r>
            <a:endParaRPr lang="en-US" sz="2800" b="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grpSp>
        <p:nvGrpSpPr>
          <p:cNvPr id="3" name="Group 19"/>
          <p:cNvGrpSpPr>
            <a:grpSpLocks/>
          </p:cNvGrpSpPr>
          <p:nvPr/>
        </p:nvGrpSpPr>
        <p:grpSpPr bwMode="auto">
          <a:xfrm>
            <a:off x="10263188" y="5029200"/>
            <a:ext cx="1827212" cy="1295400"/>
            <a:chOff x="4574" y="3342"/>
            <a:chExt cx="960" cy="912"/>
          </a:xfrm>
        </p:grpSpPr>
        <p:sp>
          <p:nvSpPr>
            <p:cNvPr id="19481"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82" name="Text Box 21"/>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1</a:t>
              </a:r>
            </a:p>
          </p:txBody>
        </p:sp>
      </p:grpSp>
      <p:grpSp>
        <p:nvGrpSpPr>
          <p:cNvPr id="4" name="Group 22"/>
          <p:cNvGrpSpPr>
            <a:grpSpLocks/>
          </p:cNvGrpSpPr>
          <p:nvPr/>
        </p:nvGrpSpPr>
        <p:grpSpPr bwMode="auto">
          <a:xfrm>
            <a:off x="10263188" y="5029200"/>
            <a:ext cx="1827212" cy="1295400"/>
            <a:chOff x="4574" y="3342"/>
            <a:chExt cx="960" cy="912"/>
          </a:xfrm>
        </p:grpSpPr>
        <p:sp>
          <p:nvSpPr>
            <p:cNvPr id="1947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80" name="Text Box 24"/>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2</a:t>
              </a:r>
            </a:p>
          </p:txBody>
        </p:sp>
      </p:grpSp>
      <p:grpSp>
        <p:nvGrpSpPr>
          <p:cNvPr id="5" name="Group 25"/>
          <p:cNvGrpSpPr>
            <a:grpSpLocks/>
          </p:cNvGrpSpPr>
          <p:nvPr/>
        </p:nvGrpSpPr>
        <p:grpSpPr bwMode="auto">
          <a:xfrm>
            <a:off x="10263188" y="5029200"/>
            <a:ext cx="1827212" cy="1295400"/>
            <a:chOff x="4574" y="3342"/>
            <a:chExt cx="960" cy="912"/>
          </a:xfrm>
        </p:grpSpPr>
        <p:sp>
          <p:nvSpPr>
            <p:cNvPr id="19477"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78" name="Text Box 27"/>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3</a:t>
              </a:r>
            </a:p>
          </p:txBody>
        </p:sp>
      </p:grpSp>
      <p:grpSp>
        <p:nvGrpSpPr>
          <p:cNvPr id="6" name="Group 28"/>
          <p:cNvGrpSpPr>
            <a:grpSpLocks/>
          </p:cNvGrpSpPr>
          <p:nvPr/>
        </p:nvGrpSpPr>
        <p:grpSpPr bwMode="auto">
          <a:xfrm>
            <a:off x="10263188" y="5029200"/>
            <a:ext cx="1827212" cy="1295400"/>
            <a:chOff x="4574" y="3342"/>
            <a:chExt cx="960" cy="912"/>
          </a:xfrm>
        </p:grpSpPr>
        <p:sp>
          <p:nvSpPr>
            <p:cNvPr id="1947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76" name="Text Box 30"/>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4</a:t>
              </a:r>
            </a:p>
          </p:txBody>
        </p:sp>
      </p:grpSp>
      <p:grpSp>
        <p:nvGrpSpPr>
          <p:cNvPr id="7" name="Group 31"/>
          <p:cNvGrpSpPr>
            <a:grpSpLocks/>
          </p:cNvGrpSpPr>
          <p:nvPr/>
        </p:nvGrpSpPr>
        <p:grpSpPr bwMode="auto">
          <a:xfrm>
            <a:off x="10263188" y="5029200"/>
            <a:ext cx="1827212" cy="1295400"/>
            <a:chOff x="4574" y="3342"/>
            <a:chExt cx="960" cy="912"/>
          </a:xfrm>
        </p:grpSpPr>
        <p:sp>
          <p:nvSpPr>
            <p:cNvPr id="19473"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74" name="Text Box 33"/>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5</a:t>
              </a:r>
            </a:p>
          </p:txBody>
        </p:sp>
      </p:grpSp>
      <p:grpSp>
        <p:nvGrpSpPr>
          <p:cNvPr id="12" name="Group 46"/>
          <p:cNvGrpSpPr>
            <a:grpSpLocks/>
          </p:cNvGrpSpPr>
          <p:nvPr/>
        </p:nvGrpSpPr>
        <p:grpSpPr bwMode="auto">
          <a:xfrm>
            <a:off x="10287000" y="5029200"/>
            <a:ext cx="1828800" cy="1295400"/>
            <a:chOff x="4574" y="3342"/>
            <a:chExt cx="960" cy="912"/>
          </a:xfrm>
        </p:grpSpPr>
        <p:sp>
          <p:nvSpPr>
            <p:cNvPr id="19471"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72" name="Text Box 48"/>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000" b="1">
                  <a:solidFill>
                    <a:srgbClr val="FFFFFF"/>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5892800" y="6096000"/>
            <a:ext cx="111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5s</a:t>
            </a:r>
          </a:p>
        </p:txBody>
      </p:sp>
      <p:sp>
        <p:nvSpPr>
          <p:cNvPr id="4148" name="AutoShape 52"/>
          <p:cNvSpPr>
            <a:spLocks noChangeArrowheads="1"/>
          </p:cNvSpPr>
          <p:nvPr/>
        </p:nvSpPr>
        <p:spPr bwMode="auto">
          <a:xfrm>
            <a:off x="903288" y="3808413"/>
            <a:ext cx="4586287" cy="371475"/>
          </a:xfrm>
          <a:prstGeom prst="roundRect">
            <a:avLst>
              <a:gd name="adj" fmla="val 16667"/>
            </a:avLst>
          </a:prstGeom>
          <a:solidFill>
            <a:srgbClr val="FFCC00"/>
          </a:solidFill>
          <a:ln w="9525" algn="ctr">
            <a:solidFill>
              <a:schemeClr val="tx1"/>
            </a:solidFill>
            <a:round/>
            <a:headEnd/>
            <a:tailEnd/>
          </a:ln>
        </p:spPr>
        <p:txBody>
          <a:bodyPr wrap="none" anchor="ctr"/>
          <a:lstStyle/>
          <a:p>
            <a:pPr algn="ctr" eaLnBrk="1" hangingPunct="1"/>
            <a:endParaRPr lang="en-US" b="1">
              <a:solidFill>
                <a:srgbClr val="000000"/>
              </a:solidFill>
            </a:endParaRPr>
          </a:p>
        </p:txBody>
      </p:sp>
      <p:sp>
        <p:nvSpPr>
          <p:cNvPr id="4146" name="Text Box 50"/>
          <p:cNvSpPr txBox="1">
            <a:spLocks noChangeArrowheads="1"/>
          </p:cNvSpPr>
          <p:nvPr/>
        </p:nvSpPr>
        <p:spPr bwMode="auto">
          <a:xfrm>
            <a:off x="884238" y="3205806"/>
            <a:ext cx="6316662" cy="239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50000"/>
              </a:spcBef>
              <a:buNone/>
              <a:defRPr/>
            </a:pPr>
            <a:r>
              <a:rPr lang="en-US" sz="2400" dirty="0" smtClean="0">
                <a:latin typeface="Times New Roman" panose="02020603050405020304" pitchFamily="18" charset="0"/>
                <a:cs typeface="Times New Roman" panose="02020603050405020304" pitchFamily="18" charset="0"/>
              </a:rPr>
              <a:t>A.</a:t>
            </a:r>
            <a:r>
              <a:rPr lang="vi-VN"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1611.</a:t>
            </a:r>
          </a:p>
          <a:p>
            <a:pPr eaLnBrk="1" hangingPunct="1">
              <a:lnSpc>
                <a:spcPct val="100000"/>
              </a:lnSpc>
              <a:spcBef>
                <a:spcPct val="50000"/>
              </a:spcBef>
              <a:buFontTx/>
              <a:buNone/>
              <a:defRPr/>
            </a:pPr>
            <a:r>
              <a:rPr lang="vi-VN" sz="2400" dirty="0" smtClean="0">
                <a:solidFill>
                  <a:srgbClr val="000000"/>
                </a:solidFill>
                <a:latin typeface="Times New Roman" panose="02020603050405020304" pitchFamily="18" charset="0"/>
                <a:cs typeface="Times New Roman" panose="02020603050405020304" pitchFamily="18" charset="0"/>
              </a:rPr>
              <a:t>B</a:t>
            </a:r>
            <a:r>
              <a:rPr lang="vi-VN" sz="2400" dirty="0" smtClean="0">
                <a:latin typeface="Times New Roman" pitchFamily="18" charset="0"/>
                <a:cs typeface="Times New Roman" pitchFamily="18" charset="0"/>
              </a:rPr>
              <a:t>.1698.</a:t>
            </a:r>
            <a:endParaRPr lang="en-US" sz="2400" dirty="0">
              <a:latin typeface="Times New Roman" pitchFamily="18" charset="0"/>
              <a:cs typeface="Times New Roman" pitchFamily="18" charset="0"/>
            </a:endParaRPr>
          </a:p>
          <a:p>
            <a:pPr marL="0" indent="0">
              <a:buNone/>
              <a:defRPr/>
            </a:pPr>
            <a:r>
              <a:rPr lang="vi-VN" sz="2400" dirty="0" smtClean="0">
                <a:solidFill>
                  <a:srgbClr val="000000"/>
                </a:solidFill>
                <a:latin typeface="Times New Roman" panose="02020603050405020304" pitchFamily="18" charset="0"/>
                <a:cs typeface="Times New Roman" panose="02020603050405020304" pitchFamily="18" charset="0"/>
              </a:rPr>
              <a:t>C.1653 </a:t>
            </a:r>
            <a:r>
              <a:rPr lang="en-US" sz="2400" dirty="0" smtClean="0">
                <a:latin typeface="Times New Roman" pitchFamily="18" charset="0"/>
                <a:cs typeface="Times New Roman" pitchFamily="18" charset="0"/>
              </a:rPr>
              <a:t>.</a:t>
            </a:r>
            <a:endParaRPr lang="vi-VN" sz="2400" dirty="0" smtClean="0">
              <a:latin typeface="Times New Roman" pitchFamily="18" charset="0"/>
              <a:cs typeface="Times New Roman" pitchFamily="18" charset="0"/>
            </a:endParaRPr>
          </a:p>
          <a:p>
            <a:pPr marL="0" indent="0">
              <a:buNone/>
              <a:defRPr/>
            </a:pPr>
            <a:r>
              <a:rPr lang="vi-VN" sz="2400" dirty="0" smtClean="0">
                <a:solidFill>
                  <a:srgbClr val="000000"/>
                </a:solidFill>
                <a:latin typeface="Times New Roman" panose="02020603050405020304" pitchFamily="18" charset="0"/>
                <a:cs typeface="Times New Roman" panose="02020603050405020304" pitchFamily="18" charset="0"/>
              </a:rPr>
              <a:t>D</a:t>
            </a:r>
            <a:r>
              <a:rPr lang="en-US" sz="2400" dirty="0" smtClean="0">
                <a:solidFill>
                  <a:srgbClr val="000000"/>
                </a:solidFill>
                <a:latin typeface="Times New Roman" panose="02020603050405020304" pitchFamily="18" charset="0"/>
                <a:cs typeface="Times New Roman" panose="02020603050405020304" pitchFamily="18" charset="0"/>
              </a:rPr>
              <a:t>.</a:t>
            </a:r>
            <a:r>
              <a:rPr lang="vi-VN" sz="2400" dirty="0" smtClean="0">
                <a:latin typeface="Times New Roman" pitchFamily="18" charset="0"/>
                <a:cs typeface="Times New Roman" pitchFamily="18" charset="0"/>
              </a:rPr>
              <a:t>1757</a:t>
            </a:r>
            <a:r>
              <a:rPr lang="en-US" sz="2400" dirty="0" smtClean="0">
                <a:latin typeface="Times New Roman" pitchFamily="18" charset="0"/>
                <a:cs typeface="Times New Roman"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4829"/>
      </p:ext>
    </p:extLst>
  </p:cSld>
  <p:clrMapOvr>
    <a:masterClrMapping/>
  </p:clrMapOvr>
  <p:transition spd="slow" advClick="0">
    <p:zoom/>
    <p:sndAc>
      <p:stSnd>
        <p:snd r:embed="rId2" name="FELIZ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5" restart="whenNotActive" fill="hold" evtFilter="cancelBubble" nodeType="interactiveSeq">
                <p:stCondLst>
                  <p:cond evt="onClick" delay="0">
                    <p:tgtEl>
                      <p:spTgt spid="411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 presetClass="entr" presetSubtype="10" fill="hold" grpId="0" nodeType="withEffect">
                                  <p:stCondLst>
                                    <p:cond delay="0"/>
                                  </p:stCondLst>
                                  <p:childTnLst>
                                    <p:set>
                                      <p:cBhvr>
                                        <p:cTn id="39" dur="1" fill="hold">
                                          <p:stCondLst>
                                            <p:cond delay="0"/>
                                          </p:stCondLst>
                                        </p:cTn>
                                        <p:tgtEl>
                                          <p:spTgt spid="4148"/>
                                        </p:tgtEl>
                                        <p:attrNameLst>
                                          <p:attrName>style.visibility</p:attrName>
                                        </p:attrNameLst>
                                      </p:cBhvr>
                                      <p:to>
                                        <p:strVal val="visible"/>
                                      </p:to>
                                    </p:set>
                                    <p:animEffect transition="in" filter="blinds(horizontal)">
                                      <p:cBhvr>
                                        <p:cTn id="40" dur="500"/>
                                        <p:tgtEl>
                                          <p:spTgt spid="4148"/>
                                        </p:tgtEl>
                                      </p:cBhvr>
                                    </p:animEffect>
                                  </p:childTnLst>
                                </p:cTn>
                              </p:par>
                              <p:par>
                                <p:cTn id="41" presetID="22" presetClass="emph" presetSubtype="0" repeatCount="10000" fill="remove" grpId="1" nodeType="withEffect">
                                  <p:stCondLst>
                                    <p:cond delay="0"/>
                                  </p:stCondLst>
                                  <p:childTnLst>
                                    <p:animClr clrSpc="hsl" dir="cw">
                                      <p:cBhvr override="childStyle">
                                        <p:cTn id="42" dur="500" fill="hold"/>
                                        <p:tgtEl>
                                          <p:spTgt spid="4148"/>
                                        </p:tgtEl>
                                        <p:attrNameLst>
                                          <p:attrName>style.color</p:attrName>
                                        </p:attrNameLst>
                                      </p:cBhvr>
                                      <p:by>
                                        <p:hsl h="-7200000" s="0" l="0"/>
                                      </p:by>
                                    </p:animClr>
                                    <p:animClr clrSpc="hsl" dir="cw">
                                      <p:cBhvr>
                                        <p:cTn id="43" dur="500" fill="hold"/>
                                        <p:tgtEl>
                                          <p:spTgt spid="4148"/>
                                        </p:tgtEl>
                                        <p:attrNameLst>
                                          <p:attrName>fillcolor</p:attrName>
                                        </p:attrNameLst>
                                      </p:cBhvr>
                                      <p:by>
                                        <p:hsl h="-7200000" s="0" l="0"/>
                                      </p:by>
                                    </p:animClr>
                                    <p:animClr clrSpc="hsl" dir="cw">
                                      <p:cBhvr>
                                        <p:cTn id="44" dur="500" fill="hold"/>
                                        <p:tgtEl>
                                          <p:spTgt spid="4148"/>
                                        </p:tgtEl>
                                        <p:attrNameLst>
                                          <p:attrName>stroke.color</p:attrName>
                                        </p:attrNameLst>
                                      </p:cBhvr>
                                      <p:by>
                                        <p:hsl h="-7200000" s="0" l="0"/>
                                      </p:by>
                                    </p:animClr>
                                    <p:set>
                                      <p:cBhvr>
                                        <p:cTn id="45" dur="500" fill="hold"/>
                                        <p:tgtEl>
                                          <p:spTgt spid="4148"/>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8" grpId="0" animBg="1"/>
      <p:bldP spid="414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t vọng non sông- Lời trăn trối của chúa Nguyễn Hoàng - Video đã phát trên VTV1 - VTV.V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28575">
            <a:solidFill>
              <a:schemeClr val="tx1"/>
            </a:solidFill>
          </a:ln>
        </p:spPr>
      </p:pic>
      <p:pic>
        <p:nvPicPr>
          <p:cNvPr id="3" name="Khát vọng non sông- Lời trăn trối của chúa Nguyễn Hoàng - Video đã phát trên VTV1 - VTV.V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344400" cy="7010400"/>
          </a:xfrm>
          <a:prstGeom prst="rect">
            <a:avLst/>
          </a:prstGeom>
          <a:ln w="28575">
            <a:solidFill>
              <a:schemeClr val="tx1"/>
            </a:solidFill>
          </a:ln>
        </p:spPr>
      </p:pic>
    </p:spTree>
    <p:extLst>
      <p:ext uri="{BB962C8B-B14F-4D97-AF65-F5344CB8AC3E}">
        <p14:creationId xmlns:p14="http://schemas.microsoft.com/office/powerpoint/2010/main" val="38207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120" fill="hold"/>
                                        <p:tgtEl>
                                          <p:spTgt spid="2"/>
                                        </p:tgtEl>
                                      </p:cBhvr>
                                    </p:cmd>
                                  </p:childTnLst>
                                </p:cTn>
                              </p:par>
                            </p:childTnLst>
                          </p:cTn>
                        </p:par>
                        <p:par>
                          <p:cTn id="7" fill="hold">
                            <p:stCondLst>
                              <p:cond delay="205120"/>
                            </p:stCondLst>
                            <p:childTnLst>
                              <p:par>
                                <p:cTn id="8" presetID="1" presetClass="mediacall" presetSubtype="0" fill="hold" nodeType="afterEffect">
                                  <p:stCondLst>
                                    <p:cond delay="0"/>
                                  </p:stCondLst>
                                  <p:childTnLst>
                                    <p:cmd type="call" cmd="playFrom(0.0)">
                                      <p:cBhvr>
                                        <p:cTn id="9" dur="20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p:cNvPicPr/>
          <p:nvPr/>
        </p:nvPicPr>
        <p:blipFill>
          <a:blip r:embed="rId2"/>
          <a:stretch>
            <a:fillRect/>
          </a:stretch>
        </p:blipFill>
        <p:spPr>
          <a:xfrm>
            <a:off x="0" y="0"/>
            <a:ext cx="11434915" cy="6858000"/>
          </a:xfrm>
          <a:prstGeom prst="rect">
            <a:avLst/>
          </a:prstGeom>
        </p:spPr>
      </p:pic>
      <p:sp>
        <p:nvSpPr>
          <p:cNvPr id="4" name="TextBox 3"/>
          <p:cNvSpPr txBox="1"/>
          <p:nvPr/>
        </p:nvSpPr>
        <p:spPr>
          <a:xfrm>
            <a:off x="6901543" y="3536702"/>
            <a:ext cx="2808129" cy="1138773"/>
          </a:xfrm>
          <a:prstGeom prst="rect">
            <a:avLst/>
          </a:prstGeom>
          <a:solidFill>
            <a:schemeClr val="bg1"/>
          </a:solid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00FF"/>
                </a:solidFill>
                <a:effectLst/>
                <a:uLnTx/>
                <a:uFillTx/>
                <a:latin typeface="Times New Roman" panose="02020603050405020304" pitchFamily="18" charset="0"/>
                <a:ea typeface="+mn-ea"/>
                <a:cs typeface="Times New Roman" panose="02020603050405020304" pitchFamily="18" charset="0"/>
              </a:rPr>
              <a:t>Phủ Gia</a:t>
            </a:r>
            <a:r>
              <a:rPr kumimoji="0" lang="en-US" sz="3400" b="1" i="0" u="none" strike="noStrike" kern="1200" cap="none" spc="0" normalizeH="0" noProof="0" dirty="0" smtClean="0">
                <a:ln>
                  <a:noFill/>
                </a:ln>
                <a:solidFill>
                  <a:srgbClr val="FF00FF"/>
                </a:solidFill>
                <a:effectLst/>
                <a:uLnTx/>
                <a:uFillTx/>
                <a:latin typeface="Times New Roman" panose="02020603050405020304" pitchFamily="18" charset="0"/>
                <a:ea typeface="+mn-ea"/>
                <a:cs typeface="Times New Roman" panose="02020603050405020304" pitchFamily="18" charset="0"/>
              </a:rPr>
              <a:t> Định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baseline="0" dirty="0" smtClean="0">
                <a:solidFill>
                  <a:srgbClr val="FF00FF"/>
                </a:solidFill>
                <a:latin typeface="Times New Roman" panose="02020603050405020304" pitchFamily="18" charset="0"/>
                <a:cs typeface="Times New Roman" panose="02020603050405020304" pitchFamily="18" charset="0"/>
              </a:rPr>
              <a:t>(1698)</a:t>
            </a:r>
            <a:endParaRPr kumimoji="0" lang="en-US" sz="3400" b="1" i="0" u="none" strike="noStrike" kern="1200" cap="none" spc="0" normalizeH="0" baseline="0" noProof="0" dirty="0">
              <a:ln>
                <a:noFill/>
              </a:ln>
              <a:solidFill>
                <a:srgbClr val="660033"/>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Arrow Connector 5"/>
          <p:cNvCxnSpPr>
            <a:stCxn id="4" idx="1"/>
          </p:cNvCxnSpPr>
          <p:nvPr/>
        </p:nvCxnSpPr>
        <p:spPr>
          <a:xfrm flipH="1" flipV="1">
            <a:off x="4841687" y="4014355"/>
            <a:ext cx="2059856" cy="9173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1"/>
          </p:cNvCxnSpPr>
          <p:nvPr/>
        </p:nvCxnSpPr>
        <p:spPr>
          <a:xfrm flipH="1" flipV="1">
            <a:off x="4731073" y="3730841"/>
            <a:ext cx="2170470" cy="375248"/>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973378" y="3695710"/>
            <a:ext cx="2840904" cy="420112"/>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1"/>
          </p:cNvCxnSpPr>
          <p:nvPr/>
        </p:nvCxnSpPr>
        <p:spPr>
          <a:xfrm flipH="1" flipV="1">
            <a:off x="4556551" y="3444969"/>
            <a:ext cx="2344992" cy="66112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922378" y="3873837"/>
            <a:ext cx="2854420" cy="221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330593" y="3928842"/>
            <a:ext cx="3564192" cy="1876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3448580" y="3555986"/>
            <a:ext cx="3328218" cy="5280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566567" y="441425"/>
            <a:ext cx="2364828" cy="830997"/>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THUẬN HÓA</a:t>
            </a:r>
          </a:p>
          <a:p>
            <a:pPr algn="ctr"/>
            <a:r>
              <a:rPr lang="en-US" sz="2400" b="1" dirty="0" smtClean="0">
                <a:solidFill>
                  <a:srgbClr val="FF0000"/>
                </a:solidFill>
                <a:latin typeface="Times New Roman" panose="02020603050405020304" pitchFamily="18" charset="0"/>
                <a:cs typeface="Times New Roman" panose="02020603050405020304" pitchFamily="18" charset="0"/>
              </a:rPr>
              <a:t>(1558)</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641524" y="1586179"/>
            <a:ext cx="2274770" cy="830997"/>
          </a:xfrm>
          <a:prstGeom prst="rect">
            <a:avLst/>
          </a:prstGeom>
          <a:noFill/>
        </p:spPr>
        <p:txBody>
          <a:bodyPr wrap="square" rtlCol="0">
            <a:spAutoFit/>
          </a:bodyPr>
          <a:lstStyle/>
          <a:p>
            <a:pPr algn="ctr"/>
            <a:r>
              <a:rPr lang="en-US" sz="2400" b="1" dirty="0" smtClean="0">
                <a:solidFill>
                  <a:schemeClr val="bg1"/>
                </a:solidFill>
                <a:latin typeface="Times New Roman" panose="02020603050405020304" pitchFamily="18" charset="0"/>
                <a:cs typeface="Times New Roman" panose="02020603050405020304" pitchFamily="18" charset="0"/>
              </a:rPr>
              <a:t>QUẢNG NAM</a:t>
            </a:r>
          </a:p>
          <a:p>
            <a:pPr algn="ctr"/>
            <a:r>
              <a:rPr lang="en-US" sz="2400" b="1" dirty="0" smtClean="0">
                <a:solidFill>
                  <a:schemeClr val="bg1"/>
                </a:solidFill>
                <a:latin typeface="Times New Roman" panose="02020603050405020304" pitchFamily="18" charset="0"/>
                <a:cs typeface="Times New Roman" panose="02020603050405020304" pitchFamily="18" charset="0"/>
              </a:rPr>
              <a:t>(1570)</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144728" y="2703686"/>
            <a:ext cx="2457217" cy="830997"/>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PHÚ YÊN</a:t>
            </a:r>
          </a:p>
          <a:p>
            <a:pPr algn="ctr"/>
            <a:r>
              <a:rPr lang="en-US" sz="2400" b="1" dirty="0" smtClean="0">
                <a:solidFill>
                  <a:srgbClr val="FF0000"/>
                </a:solidFill>
                <a:latin typeface="Times New Roman" panose="02020603050405020304" pitchFamily="18" charset="0"/>
                <a:cs typeface="Times New Roman" panose="02020603050405020304" pitchFamily="18" charset="0"/>
              </a:rPr>
              <a:t>(1611)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84458" y="4121646"/>
            <a:ext cx="2031024" cy="830997"/>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HÀ TIÊN</a:t>
            </a:r>
          </a:p>
          <a:p>
            <a:pPr algn="ctr"/>
            <a:r>
              <a:rPr lang="en-US" sz="2400" b="1" dirty="0" smtClean="0">
                <a:solidFill>
                  <a:srgbClr val="FF0000"/>
                </a:solidFill>
                <a:latin typeface="Times New Roman" panose="02020603050405020304" pitchFamily="18" charset="0"/>
                <a:cs typeface="Times New Roman" panose="02020603050405020304" pitchFamily="18" charset="0"/>
              </a:rPr>
              <a:t>(1708)</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22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
          <p:cNvPicPr/>
          <p:nvPr/>
        </p:nvPicPr>
        <p:blipFill>
          <a:blip r:embed="rId2"/>
          <a:stretch>
            <a:fillRect/>
          </a:stretch>
        </p:blipFill>
        <p:spPr>
          <a:xfrm>
            <a:off x="0" y="0"/>
            <a:ext cx="7079226" cy="6858000"/>
          </a:xfrm>
          <a:prstGeom prst="rect">
            <a:avLst/>
          </a:prstGeom>
        </p:spPr>
      </p:pic>
      <p:sp>
        <p:nvSpPr>
          <p:cNvPr id="5" name="TextBox 4"/>
          <p:cNvSpPr txBox="1"/>
          <p:nvPr/>
        </p:nvSpPr>
        <p:spPr>
          <a:xfrm>
            <a:off x="7843234" y="1140203"/>
            <a:ext cx="3925975" cy="4524315"/>
          </a:xfrm>
          <a:prstGeom prst="rect">
            <a:avLst/>
          </a:prstGeom>
          <a:noFill/>
          <a:ln w="19050">
            <a:solidFill>
              <a:schemeClr val="tx1"/>
            </a:solidFill>
          </a:ln>
        </p:spPr>
        <p:txBody>
          <a:bodyPr wrap="square" rtlCol="0">
            <a:spAutoFit/>
          </a:bodyPr>
          <a:lstStyle/>
          <a:p>
            <a:pPr algn="just"/>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Xứ</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Thuận</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Quảng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vùng</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đất</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bình</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yên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kinh</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tế</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phát</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triển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dân</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cư</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tụ</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về</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ngày</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càng</a:t>
            </a:r>
            <a:r>
              <a:rPr lang="en-US" sz="3200" b="1" dirty="0">
                <a:solidFill>
                  <a:srgbClr val="FF00FF"/>
                </a:solidFill>
                <a:latin typeface="Times New Roman" panose="02020603050405020304" pitchFamily="18" charset="0"/>
                <a:cs typeface="Times New Roman" panose="02020603050405020304" pitchFamily="18" charset="0"/>
              </a:rPr>
              <a:t> </a:t>
            </a:r>
            <a:r>
              <a:rPr lang="en-US" sz="3200" b="1" dirty="0" err="1">
                <a:solidFill>
                  <a:srgbClr val="FF00FF"/>
                </a:solidFill>
                <a:latin typeface="Times New Roman" panose="02020603050405020304" pitchFamily="18" charset="0"/>
                <a:cs typeface="Times New Roman" panose="02020603050405020304" pitchFamily="18" charset="0"/>
              </a:rPr>
              <a:t>đông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tiềm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tiếp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tục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xuôi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nam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phá</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vùng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mới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hoang</a:t>
            </a:r>
            <a:r>
              <a:rPr lang="en-US" sz="3200" b="1" dirty="0">
                <a:solidFill>
                  <a:srgbClr val="0000FF"/>
                </a:solidFill>
                <a:latin typeface="Times New Roman" panose="02020603050405020304" pitchFamily="18" charset="0"/>
                <a:cs typeface="Times New Roman" panose="02020603050405020304" pitchFamily="18" charset="0"/>
              </a:rPr>
              <a:t> vu.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728154" y="1724977"/>
            <a:ext cx="4046457" cy="584775"/>
          </a:xfrm>
          <a:prstGeom prst="rect">
            <a:avLst/>
          </a:prstGeom>
          <a:noFill/>
        </p:spPr>
        <p:txBody>
          <a:bodyPr wrap="square" rtlCol="0">
            <a:spAutoFit/>
          </a:bodyPr>
          <a:lstStyle/>
          <a:p>
            <a:pPr lvl="0" algn="just"/>
            <a:r>
              <a:rPr lang="en-US" sz="3200" b="1" dirty="0" smtClean="0">
                <a:solidFill>
                  <a:srgbClr val="002060"/>
                </a:solidFill>
                <a:latin typeface="Times New Roman" panose="02020603050405020304" pitchFamily="18" charset="0"/>
                <a:cs typeface="Times New Roman" panose="02020603050405020304" pitchFamily="18" charset="0"/>
              </a:rPr>
              <a:t>   </a:t>
            </a:r>
          </a:p>
        </p:txBody>
      </p:sp>
      <p:sp>
        <p:nvSpPr>
          <p:cNvPr id="7" name="Right Arrow 6"/>
          <p:cNvSpPr/>
          <p:nvPr/>
        </p:nvSpPr>
        <p:spPr>
          <a:xfrm flipV="1">
            <a:off x="7079226" y="3200461"/>
            <a:ext cx="648929" cy="45707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04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951629" y="120101"/>
            <a:ext cx="8598089" cy="333755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FF0000"/>
                </a:solidFill>
                <a:latin typeface="Times New Roman" panose="02020603050405020304" pitchFamily="18" charset="0"/>
                <a:cs typeface="Times New Roman" panose="02020603050405020304" pitchFamily="18" charset="0"/>
              </a:rPr>
              <a:t>Hãy </a:t>
            </a:r>
            <a:r>
              <a:rPr lang="vi-VN" sz="2800" b="1" dirty="0">
                <a:solidFill>
                  <a:srgbClr val="FF0000"/>
                </a:solidFill>
                <a:latin typeface="Times New Roman" panose="02020603050405020304" pitchFamily="18" charset="0"/>
                <a:cs typeface="Times New Roman" panose="02020603050405020304" pitchFamily="18" charset="0"/>
              </a:rPr>
              <a:t>đánh giá về vai trò của các chúa Nguyễn trong việc mở rộng lãnh thổ nước ta về phía </a:t>
            </a:r>
            <a:r>
              <a:rPr lang="vi-VN" sz="2800" b="1" dirty="0" smtClean="0">
                <a:solidFill>
                  <a:srgbClr val="FF0000"/>
                </a:solidFill>
                <a:latin typeface="Times New Roman" panose="02020603050405020304" pitchFamily="18" charset="0"/>
                <a:cs typeface="Times New Roman" panose="02020603050405020304" pitchFamily="18" charset="0"/>
              </a:rPr>
              <a:t>Nam</a:t>
            </a:r>
            <a:r>
              <a:rPr lang="vi-VN"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42075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vi-VN" sz="3600" dirty="0">
                <a:latin typeface="+mj-lt"/>
              </a:rPr>
              <a:t>Mở đất, xây dựng chính </a:t>
            </a:r>
            <a:r>
              <a:rPr lang="vi-VN" sz="3600" dirty="0" smtClean="0">
                <a:latin typeface="+mj-lt"/>
              </a:rPr>
              <a:t>quyền</a:t>
            </a:r>
            <a:r>
              <a:rPr lang="en-US" sz="3600" dirty="0" smtClean="0">
                <a:latin typeface="+mj-lt"/>
              </a:rPr>
              <a:t>, </a:t>
            </a:r>
            <a:r>
              <a:rPr lang="en-US" sz="3600" dirty="0" err="1" smtClean="0">
                <a:latin typeface="Times New Roman" pitchFamily="18" charset="0"/>
                <a:cs typeface="Times New Roman" pitchFamily="18" charset="0"/>
              </a:rPr>
              <a:t>phát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triển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hội</a:t>
            </a:r>
            <a:r>
              <a:rPr lang="en-US" sz="3600" dirty="0" smtClean="0">
                <a:latin typeface="Times New Roman" pitchFamily="18" charset="0"/>
                <a:cs typeface="Times New Roman" pitchFamily="18" charset="0"/>
              </a:rPr>
              <a:t>.</a:t>
            </a:r>
          </a:p>
          <a:p>
            <a:r>
              <a:rPr lang="vi-VN" sz="3600" dirty="0">
                <a:latin typeface="+mj-lt"/>
              </a:rPr>
              <a:t>Xác lập chủ quyền biển đảo Việt Nam</a:t>
            </a:r>
          </a:p>
          <a:p>
            <a:endParaRPr lang="vi-VN" sz="3600" dirty="0">
              <a:latin typeface="+mj-lt"/>
            </a:endParaRPr>
          </a:p>
          <a:p>
            <a:endParaRPr lang="en-US" dirty="0"/>
          </a:p>
        </p:txBody>
      </p:sp>
    </p:spTree>
    <p:extLst>
      <p:ext uri="{BB962C8B-B14F-4D97-AF65-F5344CB8AC3E}">
        <p14:creationId xmlns:p14="http://schemas.microsoft.com/office/powerpoint/2010/main" val="1778694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28799" y="228600"/>
            <a:ext cx="977537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5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en-US" altLang="vi-VN" sz="25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ảng</a:t>
            </a:r>
            <a:r>
              <a:rPr lang="en-US" altLang="vi-VN" sz="25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tóm </a:t>
            </a:r>
            <a:r>
              <a:rPr lang="en-US" altLang="vi-VN" sz="25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tắt</a:t>
            </a:r>
            <a:r>
              <a:rPr lang="en-US" altLang="vi-VN" sz="2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5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nét</a:t>
            </a:r>
            <a:r>
              <a:rPr lang="en-US" altLang="vi-VN" sz="25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5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altLang="vi-VN" sz="25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5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vi-VN" sz="25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 cuộc khai phá vùng đất phía Nam trong các thế kỉ XVI - </a:t>
            </a:r>
            <a:r>
              <a:rPr lang="en-US" altLang="vi-VN" sz="25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XVIII</a:t>
            </a:r>
            <a:endParaRPr lang="vi-VN" altLang="vi-VN" sz="2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4272675"/>
              </p:ext>
            </p:extLst>
          </p:nvPr>
        </p:nvGraphicFramePr>
        <p:xfrm>
          <a:off x="783771" y="1090375"/>
          <a:ext cx="11016343" cy="5502514"/>
        </p:xfrm>
        <a:graphic>
          <a:graphicData uri="http://schemas.openxmlformats.org/drawingml/2006/table">
            <a:tbl>
              <a:tblPr/>
              <a:tblGrid>
                <a:gridCol w="3236050">
                  <a:extLst>
                    <a:ext uri="{9D8B030D-6E8A-4147-A177-3AD203B41FA5}">
                      <a16:colId xmlns:a16="http://schemas.microsoft.com/office/drawing/2014/main" xmlns="" val="752567446"/>
                    </a:ext>
                  </a:extLst>
                </a:gridCol>
                <a:gridCol w="7780293">
                  <a:extLst>
                    <a:ext uri="{9D8B030D-6E8A-4147-A177-3AD203B41FA5}">
                      <a16:colId xmlns:a16="http://schemas.microsoft.com/office/drawing/2014/main" xmlns="" val="2133416634"/>
                    </a:ext>
                  </a:extLst>
                </a:gridCol>
              </a:tblGrid>
              <a:tr h="655386">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ctr"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ctr"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Thời gian</a:t>
                      </a:r>
                      <a:endParaRPr kumimoji="0" lang="vi-VN" altLang="vi-VN" sz="2500" b="1" i="0" u="none" strike="noStrike" cap="none" normalizeH="0" baseline="0" dirty="0" smtClean="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ctr"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ctr"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Sự kiện chính</a:t>
                      </a:r>
                      <a:endParaRPr kumimoji="0" lang="vi-VN" altLang="vi-VN" sz="2500" b="1" i="0" u="none" strike="noStrike" cap="none" normalizeH="0" baseline="0" dirty="0" smtClean="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2703673678"/>
                  </a:ext>
                </a:extLst>
              </a:tr>
              <a:tr h="655386">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rPr>
                        <a:t>Năm 1558</a:t>
                      </a:r>
                      <a:endParaRPr kumimoji="0" lang="vi-VN" altLang="vi-VN" sz="2500" b="1" i="0" u="none" strike="noStrike" cap="none" normalizeH="0" baseline="0" smtClean="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Nguyễn Hoàng vào trấn thủ Thuận Hóa</a:t>
                      </a:r>
                      <a:endParaRPr kumimoji="0" lang="vi-VN" altLang="vi-VN" sz="25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3799792890"/>
                  </a:ext>
                </a:extLst>
              </a:tr>
              <a:tr h="655386">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rPr>
                        <a:t>Năm 1611</a:t>
                      </a:r>
                      <a:endParaRPr kumimoji="0" lang="vi-VN" altLang="vi-VN" sz="2500" b="1" i="0" u="none" strike="noStrike" cap="none" normalizeH="0" baseline="0" smtClean="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Nguyễn Hoàng lập phủ Phú Yên</a:t>
                      </a:r>
                      <a:endParaRPr kumimoji="0" lang="vi-VN" altLang="vi-VN" sz="25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4137319191"/>
                  </a:ext>
                </a:extLst>
              </a:tr>
              <a:tr h="684401">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rPr>
                        <a:t>Năm 1653</a:t>
                      </a:r>
                      <a:endParaRPr kumimoji="0" lang="vi-VN" altLang="vi-VN" sz="2500" b="1" i="0" u="none" strike="noStrike" cap="none" normalizeH="0" baseline="0" smtClean="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Dinh Thái Khang (Khánh Hòa ngày nay) được thành lập.</a:t>
                      </a:r>
                      <a:endParaRPr kumimoji="0" lang="vi-VN" altLang="vi-VN" sz="25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4125888240"/>
                  </a:ext>
                </a:extLst>
              </a:tr>
              <a:tr h="655386">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rPr>
                        <a:t>Năm 1698</a:t>
                      </a:r>
                      <a:endParaRPr kumimoji="0" lang="vi-VN" altLang="vi-VN" sz="2500" b="1" i="0" u="none" strike="noStrike" cap="none" normalizeH="0" baseline="0" smtClean="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Phủ Gia Định được thành lập</a:t>
                      </a:r>
                      <a:endParaRPr kumimoji="0" lang="vi-VN" altLang="vi-VN" sz="25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2718988595"/>
                  </a:ext>
                </a:extLst>
              </a:tr>
              <a:tr h="942118">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rPr>
                        <a:t>Năm 1757</a:t>
                      </a:r>
                      <a:endParaRPr kumimoji="0" lang="vi-VN" altLang="vi-VN" sz="2500" b="1" i="0" u="none" strike="noStrike" cap="none" normalizeH="0" baseline="0" smtClean="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Chúa Nguyễn hoàn thiện hệ thống chính quyền trên vùng đất Nam Bộ tương đương như ngày nay</a:t>
                      </a:r>
                      <a:endParaRPr kumimoji="0" lang="vi-VN" altLang="vi-VN" sz="25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280315770"/>
                  </a:ext>
                </a:extLst>
              </a:tr>
              <a:tr h="1254451">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smtClean="0">
                          <a:ln>
                            <a:noFill/>
                          </a:ln>
                          <a:solidFill>
                            <a:srgbClr val="FFFFFF"/>
                          </a:solidFill>
                          <a:effectLst/>
                          <a:latin typeface="Times New Roman" panose="02020603050405020304" pitchFamily="18" charset="0"/>
                          <a:cs typeface="Times New Roman" panose="02020603050405020304" pitchFamily="18" charset="0"/>
                        </a:rPr>
                        <a:t>Cuối thế kỉ XVIII</a:t>
                      </a:r>
                      <a:endParaRPr kumimoji="0" lang="vi-VN" altLang="vi-VN" sz="2500" b="1" i="0" u="none" strike="noStrike" cap="none" normalizeH="0" baseline="0" smtClean="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Chúa Nguyễn đã làm chủ một vùng đất rộng lớn từ phía nam dải Hoành Sơn đến mũi Cà Mau, bao gồm cả các đảo, quần đảo ở Biển Đông và vịnh Thái Lan.</a:t>
                      </a:r>
                      <a:endParaRPr kumimoji="0" lang="vi-VN" altLang="vi-VN" sz="25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3692264559"/>
                  </a:ext>
                </a:extLst>
              </a:tr>
            </a:tbl>
          </a:graphicData>
        </a:graphic>
      </p:graphicFrame>
    </p:spTree>
    <p:extLst>
      <p:ext uri="{BB962C8B-B14F-4D97-AF65-F5344CB8AC3E}">
        <p14:creationId xmlns:p14="http://schemas.microsoft.com/office/powerpoint/2010/main" val="347910557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8"/>
          <p:cNvSpPr txBox="1">
            <a:spLocks noChangeArrowheads="1"/>
          </p:cNvSpPr>
          <p:nvPr/>
        </p:nvSpPr>
        <p:spPr bwMode="auto">
          <a:xfrm>
            <a:off x="5049838" y="523875"/>
            <a:ext cx="2151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err="1">
                <a:solidFill>
                  <a:srgbClr val="000000"/>
                </a:solidFill>
                <a:latin typeface="Times New Roman" pitchFamily="18" charset="0"/>
                <a:cs typeface="Times New Roman" pitchFamily="18" charset="0"/>
              </a:rPr>
              <a:t>Câu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hỏi</a:t>
            </a:r>
            <a:r>
              <a:rPr lang="en-US" sz="2400" b="1" dirty="0">
                <a:solidFill>
                  <a:srgbClr val="000000"/>
                </a:solidFill>
                <a:latin typeface="Times New Roman" pitchFamily="18" charset="0"/>
                <a:cs typeface="Times New Roman" pitchFamily="18" charset="0"/>
              </a:rPr>
              <a:t> </a:t>
            </a:r>
            <a:r>
              <a:rPr lang="vi-VN" sz="2400" b="1" dirty="0" smtClean="0">
                <a:solidFill>
                  <a:srgbClr val="000000"/>
                </a:solidFill>
                <a:latin typeface="Times New Roman" pitchFamily="18" charset="0"/>
                <a:cs typeface="Times New Roman" pitchFamily="18" charset="0"/>
              </a:rPr>
              <a:t>1</a:t>
            </a:r>
            <a:endParaRPr lang="en-US" sz="2400" b="1" dirty="0">
              <a:solidFill>
                <a:srgbClr val="000000"/>
              </a:solidFill>
              <a:latin typeface="Times New Roman" pitchFamily="18" charset="0"/>
              <a:cs typeface="Times New Roman" pitchFamily="18" charset="0"/>
            </a:endParaRPr>
          </a:p>
        </p:txBody>
      </p:sp>
      <p:grpSp>
        <p:nvGrpSpPr>
          <p:cNvPr id="20483" name="Group 9"/>
          <p:cNvGrpSpPr>
            <a:grpSpLocks/>
          </p:cNvGrpSpPr>
          <p:nvPr/>
        </p:nvGrpSpPr>
        <p:grpSpPr bwMode="auto">
          <a:xfrm>
            <a:off x="9245600" y="6053138"/>
            <a:ext cx="2082800" cy="565150"/>
            <a:chOff x="4512" y="3792"/>
            <a:chExt cx="984" cy="356"/>
          </a:xfrm>
        </p:grpSpPr>
        <p:pic>
          <p:nvPicPr>
            <p:cNvPr id="20507" name="Picture 10" descr="ani3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8" name="Text Box 11">
              <a:hlinkClick r:id="rId6" action="ppaction://hlinksldjump" tooltip="Trở lại chọn câu hỏi"/>
            </p:cNvPr>
            <p:cNvSpPr txBox="1">
              <a:spLocks noChangeArrowheads="1"/>
            </p:cNvSpPr>
            <p:nvPr/>
          </p:nvSpPr>
          <p:spPr bwMode="auto">
            <a:xfrm>
              <a:off x="4752" y="3896"/>
              <a:ext cx="74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solidFill>
                    <a:srgbClr val="000000"/>
                  </a:solidFill>
                  <a:latin typeface="Times New Roman" pitchFamily="18" charset="0"/>
                  <a:cs typeface="Times New Roman" pitchFamily="18" charset="0"/>
                </a:rPr>
                <a:t>Home</a:t>
              </a:r>
            </a:p>
          </p:txBody>
        </p:sp>
      </p:grpSp>
      <p:sp>
        <p:nvSpPr>
          <p:cNvPr id="4112" name="Text Box 16"/>
          <p:cNvSpPr txBox="1">
            <a:spLocks noChangeArrowheads="1"/>
          </p:cNvSpPr>
          <p:nvPr/>
        </p:nvSpPr>
        <p:spPr bwMode="auto">
          <a:xfrm>
            <a:off x="560388" y="1195388"/>
            <a:ext cx="1117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r>
              <a:rPr lang="vi-VN" sz="2800" b="1" dirty="0">
                <a:latin typeface="+mj-lt"/>
              </a:rPr>
              <a:t>Câu </a:t>
            </a:r>
            <a:r>
              <a:rPr lang="vi-VN" sz="2800" b="1" dirty="0" smtClean="0">
                <a:latin typeface="+mj-lt"/>
              </a:rPr>
              <a:t>1.</a:t>
            </a:r>
            <a:r>
              <a:rPr lang="vi-VN" sz="2800" b="1" dirty="0">
                <a:latin typeface="+mj-lt"/>
              </a:rPr>
              <a:t> Năm 1558, Nguyễn Hoàng được cử vào trấn thủ vùng đất nào?</a:t>
            </a:r>
            <a:endParaRPr lang="en-US" sz="2800" b="1" dirty="0">
              <a:latin typeface="+mj-lt"/>
              <a:cs typeface="Times New Roman" pitchFamily="18" charset="0"/>
            </a:endParaRPr>
          </a:p>
        </p:txBody>
      </p:sp>
      <p:sp>
        <p:nvSpPr>
          <p:cNvPr id="4114" name="Text Box 18"/>
          <p:cNvSpPr txBox="1">
            <a:spLocks noChangeArrowheads="1"/>
          </p:cNvSpPr>
          <p:nvPr/>
        </p:nvSpPr>
        <p:spPr bwMode="auto">
          <a:xfrm>
            <a:off x="2417763" y="6130925"/>
            <a:ext cx="2230437" cy="523875"/>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p:spPr>
        <p:txBody>
          <a:bodyPr>
            <a:spAutoFit/>
            <a:flatTx/>
          </a:bodyPr>
          <a:lstStyle/>
          <a:p>
            <a:pPr eaLnBrk="1" hangingPunct="1">
              <a:defRPr/>
            </a:pPr>
            <a:r>
              <a:rPr lang="en-US" sz="2800" b="1" dirty="0" err="1">
                <a:solidFill>
                  <a:srgbClr val="000000"/>
                </a:solidFill>
                <a:effectLst>
                  <a:outerShdw blurRad="38100" dist="38100" dir="2700000" algn="tl">
                    <a:srgbClr val="FFFFFF"/>
                  </a:outerShdw>
                </a:effectLst>
                <a:latin typeface="Times New Roman" pitchFamily="18" charset="0"/>
                <a:cs typeface="Times New Roman" pitchFamily="18" charset="0"/>
              </a:rPr>
              <a:t>Đáp</a:t>
            </a:r>
            <a:r>
              <a:rPr lang="en-US" sz="2800" b="1"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sz="2800" b="1" dirty="0" err="1">
                <a:solidFill>
                  <a:srgbClr val="000000"/>
                </a:solidFill>
                <a:effectLst>
                  <a:outerShdw blurRad="38100" dist="38100" dir="2700000" algn="tl">
                    <a:srgbClr val="FFFFFF"/>
                  </a:outerShdw>
                </a:effectLst>
                <a:latin typeface="Times New Roman" pitchFamily="18" charset="0"/>
                <a:cs typeface="Times New Roman" pitchFamily="18" charset="0"/>
              </a:rPr>
              <a:t>án</a:t>
            </a:r>
            <a:endParaRPr lang="en-US" sz="2800" b="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grpSp>
        <p:nvGrpSpPr>
          <p:cNvPr id="3" name="Group 19"/>
          <p:cNvGrpSpPr>
            <a:grpSpLocks/>
          </p:cNvGrpSpPr>
          <p:nvPr/>
        </p:nvGrpSpPr>
        <p:grpSpPr bwMode="auto">
          <a:xfrm>
            <a:off x="10263188" y="5029200"/>
            <a:ext cx="1827212" cy="1295400"/>
            <a:chOff x="4574" y="3342"/>
            <a:chExt cx="960" cy="912"/>
          </a:xfrm>
        </p:grpSpPr>
        <p:sp>
          <p:nvSpPr>
            <p:cNvPr id="20505"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0506" name="Text Box 21"/>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1</a:t>
              </a:r>
            </a:p>
          </p:txBody>
        </p:sp>
      </p:grpSp>
      <p:grpSp>
        <p:nvGrpSpPr>
          <p:cNvPr id="4" name="Group 22"/>
          <p:cNvGrpSpPr>
            <a:grpSpLocks/>
          </p:cNvGrpSpPr>
          <p:nvPr/>
        </p:nvGrpSpPr>
        <p:grpSpPr bwMode="auto">
          <a:xfrm>
            <a:off x="10263188" y="5029200"/>
            <a:ext cx="1827212" cy="1295400"/>
            <a:chOff x="4574" y="3342"/>
            <a:chExt cx="960" cy="912"/>
          </a:xfrm>
        </p:grpSpPr>
        <p:sp>
          <p:nvSpPr>
            <p:cNvPr id="20503"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0504" name="Text Box 24"/>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2</a:t>
              </a:r>
            </a:p>
          </p:txBody>
        </p:sp>
      </p:grpSp>
      <p:grpSp>
        <p:nvGrpSpPr>
          <p:cNvPr id="5" name="Group 25"/>
          <p:cNvGrpSpPr>
            <a:grpSpLocks/>
          </p:cNvGrpSpPr>
          <p:nvPr/>
        </p:nvGrpSpPr>
        <p:grpSpPr bwMode="auto">
          <a:xfrm>
            <a:off x="10263188" y="5029200"/>
            <a:ext cx="1827212" cy="1295400"/>
            <a:chOff x="4574" y="3342"/>
            <a:chExt cx="960" cy="912"/>
          </a:xfrm>
        </p:grpSpPr>
        <p:sp>
          <p:nvSpPr>
            <p:cNvPr id="20501"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0502" name="Text Box 27"/>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3</a:t>
              </a:r>
            </a:p>
          </p:txBody>
        </p:sp>
      </p:grpSp>
      <p:grpSp>
        <p:nvGrpSpPr>
          <p:cNvPr id="6" name="Group 28"/>
          <p:cNvGrpSpPr>
            <a:grpSpLocks/>
          </p:cNvGrpSpPr>
          <p:nvPr/>
        </p:nvGrpSpPr>
        <p:grpSpPr bwMode="auto">
          <a:xfrm>
            <a:off x="10263188" y="5029200"/>
            <a:ext cx="1827212" cy="1295400"/>
            <a:chOff x="4574" y="3342"/>
            <a:chExt cx="960" cy="912"/>
          </a:xfrm>
        </p:grpSpPr>
        <p:sp>
          <p:nvSpPr>
            <p:cNvPr id="20499"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0500" name="Text Box 30"/>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4</a:t>
              </a:r>
            </a:p>
          </p:txBody>
        </p:sp>
      </p:grpSp>
      <p:grpSp>
        <p:nvGrpSpPr>
          <p:cNvPr id="7" name="Group 31"/>
          <p:cNvGrpSpPr>
            <a:grpSpLocks/>
          </p:cNvGrpSpPr>
          <p:nvPr/>
        </p:nvGrpSpPr>
        <p:grpSpPr bwMode="auto">
          <a:xfrm>
            <a:off x="10263188" y="5029200"/>
            <a:ext cx="1827212" cy="1295400"/>
            <a:chOff x="4574" y="3342"/>
            <a:chExt cx="960" cy="912"/>
          </a:xfrm>
        </p:grpSpPr>
        <p:sp>
          <p:nvSpPr>
            <p:cNvPr id="20497"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0498" name="Text Box 33"/>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5</a:t>
              </a:r>
            </a:p>
          </p:txBody>
        </p:sp>
      </p:grpSp>
      <p:grpSp>
        <p:nvGrpSpPr>
          <p:cNvPr id="12" name="Group 46"/>
          <p:cNvGrpSpPr>
            <a:grpSpLocks/>
          </p:cNvGrpSpPr>
          <p:nvPr/>
        </p:nvGrpSpPr>
        <p:grpSpPr bwMode="auto">
          <a:xfrm>
            <a:off x="10287000" y="5029200"/>
            <a:ext cx="1828800" cy="1295400"/>
            <a:chOff x="4574" y="3342"/>
            <a:chExt cx="960" cy="912"/>
          </a:xfrm>
        </p:grpSpPr>
        <p:sp>
          <p:nvSpPr>
            <p:cNvPr id="20495"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20496" name="Text Box 48"/>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000" b="1">
                  <a:solidFill>
                    <a:srgbClr val="FFFFFF"/>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5892800" y="6096000"/>
            <a:ext cx="111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5s</a:t>
            </a:r>
          </a:p>
        </p:txBody>
      </p:sp>
      <p:sp>
        <p:nvSpPr>
          <p:cNvPr id="4148" name="AutoShape 52"/>
          <p:cNvSpPr>
            <a:spLocks noChangeArrowheads="1"/>
          </p:cNvSpPr>
          <p:nvPr/>
        </p:nvSpPr>
        <p:spPr bwMode="auto">
          <a:xfrm>
            <a:off x="1030514" y="3105150"/>
            <a:ext cx="7191603" cy="523875"/>
          </a:xfrm>
          <a:prstGeom prst="roundRect">
            <a:avLst>
              <a:gd name="adj" fmla="val 16667"/>
            </a:avLst>
          </a:prstGeom>
          <a:solidFill>
            <a:srgbClr val="FFCC00"/>
          </a:solidFill>
          <a:ln w="9525" algn="ctr">
            <a:solidFill>
              <a:schemeClr val="tx1"/>
            </a:solidFill>
            <a:round/>
            <a:headEnd/>
            <a:tailEnd/>
          </a:ln>
        </p:spPr>
        <p:txBody>
          <a:bodyPr wrap="none" anchor="ctr"/>
          <a:lstStyle/>
          <a:p>
            <a:pPr algn="ctr" eaLnBrk="1" hangingPunct="1"/>
            <a:endParaRPr lang="en-US" b="1">
              <a:solidFill>
                <a:srgbClr val="000000"/>
              </a:solidFill>
            </a:endParaRPr>
          </a:p>
        </p:txBody>
      </p:sp>
      <p:sp>
        <p:nvSpPr>
          <p:cNvPr id="4146" name="Text Box 50"/>
          <p:cNvSpPr txBox="1">
            <a:spLocks noChangeArrowheads="1"/>
          </p:cNvSpPr>
          <p:nvPr/>
        </p:nvSpPr>
        <p:spPr bwMode="auto">
          <a:xfrm>
            <a:off x="1132114" y="2214976"/>
            <a:ext cx="9131074" cy="276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50000"/>
              </a:spcBef>
              <a:buNone/>
              <a:defRPr/>
            </a:pPr>
            <a:r>
              <a:rPr lang="en-US" sz="2400" dirty="0" smtClean="0">
                <a:latin typeface="Times New Roman" panose="02020603050405020304" pitchFamily="18" charset="0"/>
                <a:cs typeface="Times New Roman" panose="02020603050405020304" pitchFamily="18" charset="0"/>
              </a:rPr>
              <a:t>A.</a:t>
            </a:r>
            <a:r>
              <a:rPr lang="en-US"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Phú Yên</a:t>
            </a:r>
            <a:r>
              <a:rPr lang="en-US" sz="2400" dirty="0" smtClean="0">
                <a:latin typeface="Times New Roman" pitchFamily="18" charset="0"/>
                <a:cs typeface="Times New Roman" pitchFamily="18" charset="0"/>
              </a:rPr>
              <a:t>. </a:t>
            </a:r>
          </a:p>
          <a:p>
            <a:pPr marL="0" indent="0">
              <a:buFont typeface="Arial" panose="020B0604020202020204" pitchFamily="34" charset="0"/>
              <a:buNone/>
              <a:defRPr/>
            </a:pPr>
            <a:r>
              <a:rPr lang="vi-VN" sz="2400" dirty="0" smtClean="0">
                <a:solidFill>
                  <a:srgbClr val="000000"/>
                </a:solidFill>
                <a:latin typeface="Times New Roman" panose="02020603050405020304" pitchFamily="18" charset="0"/>
                <a:cs typeface="Times New Roman" panose="02020603050405020304" pitchFamily="18" charset="0"/>
              </a:rPr>
              <a:t>B. Khánh Hòa</a:t>
            </a:r>
            <a:r>
              <a:rPr lang="vi-VN" sz="2400" dirty="0" smtClean="0">
                <a:latin typeface="Times New Roman" pitchFamily="18" charset="0"/>
                <a:cs typeface="Times New Roman" pitchFamily="18" charset="0"/>
              </a:rPr>
              <a:t>.</a:t>
            </a:r>
            <a:endParaRPr lang="en-US" sz="2400" dirty="0" smtClean="0">
              <a:solidFill>
                <a:srgbClr val="000000"/>
              </a:solidFill>
              <a:latin typeface="Times New Roman" panose="02020603050405020304" pitchFamily="18" charset="0"/>
              <a:cs typeface="Times New Roman" panose="02020603050405020304" pitchFamily="18" charset="0"/>
            </a:endParaRPr>
          </a:p>
          <a:p>
            <a:pPr marL="0" indent="0">
              <a:buNone/>
              <a:defRPr/>
            </a:pPr>
            <a:r>
              <a:rPr lang="vi-VN" sz="2400" dirty="0" smtClean="0">
                <a:solidFill>
                  <a:srgbClr val="000000"/>
                </a:solidFill>
                <a:latin typeface="Times New Roman" panose="02020603050405020304" pitchFamily="18" charset="0"/>
                <a:cs typeface="Times New Roman" panose="02020603050405020304" pitchFamily="18" charset="0"/>
              </a:rPr>
              <a:t>C.</a:t>
            </a:r>
            <a:r>
              <a:rPr lang="vi-VN"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Thuận Hóa</a:t>
            </a:r>
            <a:r>
              <a:rPr lang="en-US" sz="2400" dirty="0" smtClean="0">
                <a:latin typeface="Times New Roman" pitchFamily="18" charset="0"/>
                <a:cs typeface="Times New Roman" pitchFamily="18" charset="0"/>
              </a:rPr>
              <a:t>.</a:t>
            </a:r>
          </a:p>
          <a:p>
            <a:pPr marL="0" indent="0">
              <a:buNone/>
              <a:defRPr/>
            </a:pPr>
            <a:r>
              <a:rPr lang="vi-VN" sz="2400" dirty="0" smtClean="0">
                <a:solidFill>
                  <a:srgbClr val="000000"/>
                </a:solidFill>
                <a:latin typeface="Times New Roman" panose="02020603050405020304" pitchFamily="18" charset="0"/>
                <a:cs typeface="Times New Roman" panose="02020603050405020304" pitchFamily="18" charset="0"/>
              </a:rPr>
              <a:t>D</a:t>
            </a:r>
            <a:r>
              <a:rPr lang="en-US" sz="2400" dirty="0" smtClean="0">
                <a:solidFill>
                  <a:srgbClr val="000000"/>
                </a:solidFill>
                <a:latin typeface="Times New Roman" panose="02020603050405020304" pitchFamily="18" charset="0"/>
                <a:cs typeface="Times New Roman" panose="02020603050405020304" pitchFamily="18" charset="0"/>
              </a:rPr>
              <a:t>.</a:t>
            </a:r>
            <a:r>
              <a:rPr lang="en-US"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Quảng Nam</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marL="0" indent="0">
              <a:buFont typeface="Arial" panose="020B0604020202020204" pitchFamily="34" charset="0"/>
              <a:buNone/>
              <a:defRPr/>
            </a:pPr>
            <a:endParaRPr lang="en-US" sz="2400" dirty="0">
              <a:solidFill>
                <a:srgbClr val="0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155031"/>
      </p:ext>
    </p:extLst>
  </p:cSld>
  <p:clrMapOvr>
    <a:masterClrMapping/>
  </p:clrMapOvr>
  <p:transition spd="slow" advClick="0">
    <p:zoom/>
    <p:sndAc>
      <p:stSnd>
        <p:snd r:embed="rId2" name="FELIZ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5" restart="whenNotActive" fill="hold" evtFilter="cancelBubble" nodeType="interactiveSeq">
                <p:stCondLst>
                  <p:cond evt="onClick" delay="0">
                    <p:tgtEl>
                      <p:spTgt spid="411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 presetClass="entr" presetSubtype="10" fill="hold" grpId="0" nodeType="withEffect">
                                  <p:stCondLst>
                                    <p:cond delay="0"/>
                                  </p:stCondLst>
                                  <p:childTnLst>
                                    <p:set>
                                      <p:cBhvr>
                                        <p:cTn id="39" dur="1" fill="hold">
                                          <p:stCondLst>
                                            <p:cond delay="0"/>
                                          </p:stCondLst>
                                        </p:cTn>
                                        <p:tgtEl>
                                          <p:spTgt spid="4148"/>
                                        </p:tgtEl>
                                        <p:attrNameLst>
                                          <p:attrName>style.visibility</p:attrName>
                                        </p:attrNameLst>
                                      </p:cBhvr>
                                      <p:to>
                                        <p:strVal val="visible"/>
                                      </p:to>
                                    </p:set>
                                    <p:animEffect transition="in" filter="blinds(horizontal)">
                                      <p:cBhvr>
                                        <p:cTn id="40" dur="500"/>
                                        <p:tgtEl>
                                          <p:spTgt spid="4148"/>
                                        </p:tgtEl>
                                      </p:cBhvr>
                                    </p:animEffect>
                                  </p:childTnLst>
                                </p:cTn>
                              </p:par>
                              <p:par>
                                <p:cTn id="41" presetID="22" presetClass="emph" presetSubtype="0" repeatCount="10000" fill="remove" grpId="1" nodeType="withEffect">
                                  <p:stCondLst>
                                    <p:cond delay="0"/>
                                  </p:stCondLst>
                                  <p:childTnLst>
                                    <p:animClr clrSpc="hsl" dir="cw">
                                      <p:cBhvr override="childStyle">
                                        <p:cTn id="42" dur="500" fill="hold"/>
                                        <p:tgtEl>
                                          <p:spTgt spid="4148"/>
                                        </p:tgtEl>
                                        <p:attrNameLst>
                                          <p:attrName>style.color</p:attrName>
                                        </p:attrNameLst>
                                      </p:cBhvr>
                                      <p:by>
                                        <p:hsl h="-7200000" s="0" l="0"/>
                                      </p:by>
                                    </p:animClr>
                                    <p:animClr clrSpc="hsl" dir="cw">
                                      <p:cBhvr>
                                        <p:cTn id="43" dur="500" fill="hold"/>
                                        <p:tgtEl>
                                          <p:spTgt spid="4148"/>
                                        </p:tgtEl>
                                        <p:attrNameLst>
                                          <p:attrName>fillcolor</p:attrName>
                                        </p:attrNameLst>
                                      </p:cBhvr>
                                      <p:by>
                                        <p:hsl h="-7200000" s="0" l="0"/>
                                      </p:by>
                                    </p:animClr>
                                    <p:animClr clrSpc="hsl" dir="cw">
                                      <p:cBhvr>
                                        <p:cTn id="44" dur="500" fill="hold"/>
                                        <p:tgtEl>
                                          <p:spTgt spid="4148"/>
                                        </p:tgtEl>
                                        <p:attrNameLst>
                                          <p:attrName>stroke.color</p:attrName>
                                        </p:attrNameLst>
                                      </p:cBhvr>
                                      <p:by>
                                        <p:hsl h="-7200000" s="0" l="0"/>
                                      </p:by>
                                    </p:animClr>
                                    <p:set>
                                      <p:cBhvr>
                                        <p:cTn id="45" dur="500" fill="hold"/>
                                        <p:tgtEl>
                                          <p:spTgt spid="4148"/>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8" grpId="0" animBg="1"/>
      <p:bldP spid="414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5049838" y="523875"/>
            <a:ext cx="2151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err="1">
                <a:solidFill>
                  <a:srgbClr val="000000"/>
                </a:solidFill>
                <a:latin typeface="Times New Roman" pitchFamily="18" charset="0"/>
                <a:cs typeface="Times New Roman" pitchFamily="18" charset="0"/>
              </a:rPr>
              <a:t>Câu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hỏi</a:t>
            </a:r>
            <a:r>
              <a:rPr lang="en-US" sz="2400" b="1" dirty="0">
                <a:solidFill>
                  <a:srgbClr val="000000"/>
                </a:solidFill>
                <a:latin typeface="Times New Roman" pitchFamily="18" charset="0"/>
                <a:cs typeface="Times New Roman" pitchFamily="18" charset="0"/>
              </a:rPr>
              <a:t> </a:t>
            </a:r>
            <a:r>
              <a:rPr lang="vi-VN" sz="2400" b="1" dirty="0" smtClean="0">
                <a:solidFill>
                  <a:srgbClr val="000000"/>
                </a:solidFill>
                <a:latin typeface="Times New Roman" pitchFamily="18" charset="0"/>
                <a:cs typeface="Times New Roman" pitchFamily="18" charset="0"/>
              </a:rPr>
              <a:t>2</a:t>
            </a:r>
            <a:endParaRPr lang="en-US" sz="2400" b="1" dirty="0">
              <a:solidFill>
                <a:srgbClr val="000000"/>
              </a:solidFill>
              <a:latin typeface="Times New Roman" pitchFamily="18" charset="0"/>
              <a:cs typeface="Times New Roman" pitchFamily="18" charset="0"/>
            </a:endParaRPr>
          </a:p>
        </p:txBody>
      </p:sp>
      <p:grpSp>
        <p:nvGrpSpPr>
          <p:cNvPr id="19459" name="Group 9"/>
          <p:cNvGrpSpPr>
            <a:grpSpLocks/>
          </p:cNvGrpSpPr>
          <p:nvPr/>
        </p:nvGrpSpPr>
        <p:grpSpPr bwMode="auto">
          <a:xfrm>
            <a:off x="9245600" y="6053138"/>
            <a:ext cx="2082800" cy="565150"/>
            <a:chOff x="4512" y="3792"/>
            <a:chExt cx="984" cy="356"/>
          </a:xfrm>
        </p:grpSpPr>
        <p:pic>
          <p:nvPicPr>
            <p:cNvPr id="19483" name="Picture 10" descr="ani3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4" name="Text Box 11">
              <a:hlinkClick r:id="rId6" action="ppaction://hlinksldjump" tooltip="Trở lại chọn câu hỏi"/>
            </p:cNvPr>
            <p:cNvSpPr txBox="1">
              <a:spLocks noChangeArrowheads="1"/>
            </p:cNvSpPr>
            <p:nvPr/>
          </p:nvSpPr>
          <p:spPr bwMode="auto">
            <a:xfrm>
              <a:off x="4752" y="3896"/>
              <a:ext cx="74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solidFill>
                    <a:srgbClr val="000000"/>
                  </a:solidFill>
                  <a:latin typeface="Times New Roman" pitchFamily="18" charset="0"/>
                  <a:cs typeface="Times New Roman" pitchFamily="18" charset="0"/>
                </a:rPr>
                <a:t>Home</a:t>
              </a:r>
            </a:p>
          </p:txBody>
        </p:sp>
      </p:grpSp>
      <p:sp>
        <p:nvSpPr>
          <p:cNvPr id="4112" name="Text Box 16"/>
          <p:cNvSpPr txBox="1">
            <a:spLocks noChangeArrowheads="1"/>
          </p:cNvSpPr>
          <p:nvPr/>
        </p:nvSpPr>
        <p:spPr bwMode="auto">
          <a:xfrm>
            <a:off x="217713" y="1251631"/>
            <a:ext cx="10984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r>
              <a:rPr lang="vi-VN" sz="2800" b="1" dirty="0">
                <a:latin typeface="+mj-lt"/>
              </a:rPr>
              <a:t>Câu </a:t>
            </a:r>
            <a:r>
              <a:rPr lang="vi-VN" sz="2800" b="1" dirty="0" smtClean="0">
                <a:latin typeface="+mj-lt"/>
              </a:rPr>
              <a:t>2.</a:t>
            </a:r>
            <a:r>
              <a:rPr lang="vi-VN" sz="2800" b="1" dirty="0">
                <a:latin typeface="+mj-lt"/>
              </a:rPr>
              <a:t> Năm 1611, Nguyễn Hoàng lập ra phủ nào sau đây</a:t>
            </a:r>
            <a:endParaRPr lang="en-US" sz="2800" b="1" dirty="0">
              <a:latin typeface="+mj-lt"/>
              <a:cs typeface="Times New Roman" pitchFamily="18" charset="0"/>
            </a:endParaRPr>
          </a:p>
        </p:txBody>
      </p:sp>
      <p:sp>
        <p:nvSpPr>
          <p:cNvPr id="4114" name="Text Box 18"/>
          <p:cNvSpPr txBox="1">
            <a:spLocks noChangeArrowheads="1"/>
          </p:cNvSpPr>
          <p:nvPr/>
        </p:nvSpPr>
        <p:spPr bwMode="auto">
          <a:xfrm>
            <a:off x="2417763" y="6130925"/>
            <a:ext cx="2230437" cy="523875"/>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p:spPr>
        <p:txBody>
          <a:bodyPr>
            <a:spAutoFit/>
            <a:flatTx/>
          </a:bodyPr>
          <a:lstStyle/>
          <a:p>
            <a:pPr eaLnBrk="1" hangingPunct="1">
              <a:defRPr/>
            </a:pPr>
            <a:r>
              <a:rPr lang="en-US" sz="2800" b="1" dirty="0" err="1">
                <a:solidFill>
                  <a:srgbClr val="000000"/>
                </a:solidFill>
                <a:effectLst>
                  <a:outerShdw blurRad="38100" dist="38100" dir="2700000" algn="tl">
                    <a:srgbClr val="FFFFFF"/>
                  </a:outerShdw>
                </a:effectLst>
                <a:latin typeface="Times New Roman" pitchFamily="18" charset="0"/>
                <a:cs typeface="Times New Roman" pitchFamily="18" charset="0"/>
              </a:rPr>
              <a:t>Đáp</a:t>
            </a:r>
            <a:r>
              <a:rPr lang="en-US" sz="2800" b="1"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sz="2800" b="1" dirty="0" err="1">
                <a:solidFill>
                  <a:srgbClr val="000000"/>
                </a:solidFill>
                <a:effectLst>
                  <a:outerShdw blurRad="38100" dist="38100" dir="2700000" algn="tl">
                    <a:srgbClr val="FFFFFF"/>
                  </a:outerShdw>
                </a:effectLst>
                <a:latin typeface="Times New Roman" pitchFamily="18" charset="0"/>
                <a:cs typeface="Times New Roman" pitchFamily="18" charset="0"/>
              </a:rPr>
              <a:t>án</a:t>
            </a:r>
            <a:endParaRPr lang="en-US" sz="2800" b="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grpSp>
        <p:nvGrpSpPr>
          <p:cNvPr id="3" name="Group 19"/>
          <p:cNvGrpSpPr>
            <a:grpSpLocks/>
          </p:cNvGrpSpPr>
          <p:nvPr/>
        </p:nvGrpSpPr>
        <p:grpSpPr bwMode="auto">
          <a:xfrm>
            <a:off x="10263188" y="5029200"/>
            <a:ext cx="1827212" cy="1295400"/>
            <a:chOff x="4574" y="3342"/>
            <a:chExt cx="960" cy="912"/>
          </a:xfrm>
        </p:grpSpPr>
        <p:sp>
          <p:nvSpPr>
            <p:cNvPr id="19481"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82" name="Text Box 21"/>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1</a:t>
              </a:r>
            </a:p>
          </p:txBody>
        </p:sp>
      </p:grpSp>
      <p:grpSp>
        <p:nvGrpSpPr>
          <p:cNvPr id="4" name="Group 22"/>
          <p:cNvGrpSpPr>
            <a:grpSpLocks/>
          </p:cNvGrpSpPr>
          <p:nvPr/>
        </p:nvGrpSpPr>
        <p:grpSpPr bwMode="auto">
          <a:xfrm>
            <a:off x="10263188" y="5029200"/>
            <a:ext cx="1827212" cy="1295400"/>
            <a:chOff x="4574" y="3342"/>
            <a:chExt cx="960" cy="912"/>
          </a:xfrm>
        </p:grpSpPr>
        <p:sp>
          <p:nvSpPr>
            <p:cNvPr id="1947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80" name="Text Box 24"/>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2</a:t>
              </a:r>
            </a:p>
          </p:txBody>
        </p:sp>
      </p:grpSp>
      <p:grpSp>
        <p:nvGrpSpPr>
          <p:cNvPr id="5" name="Group 25"/>
          <p:cNvGrpSpPr>
            <a:grpSpLocks/>
          </p:cNvGrpSpPr>
          <p:nvPr/>
        </p:nvGrpSpPr>
        <p:grpSpPr bwMode="auto">
          <a:xfrm>
            <a:off x="10263188" y="5029200"/>
            <a:ext cx="1827212" cy="1295400"/>
            <a:chOff x="4574" y="3342"/>
            <a:chExt cx="960" cy="912"/>
          </a:xfrm>
        </p:grpSpPr>
        <p:sp>
          <p:nvSpPr>
            <p:cNvPr id="19477"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78" name="Text Box 27"/>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3</a:t>
              </a:r>
            </a:p>
          </p:txBody>
        </p:sp>
      </p:grpSp>
      <p:grpSp>
        <p:nvGrpSpPr>
          <p:cNvPr id="6" name="Group 28"/>
          <p:cNvGrpSpPr>
            <a:grpSpLocks/>
          </p:cNvGrpSpPr>
          <p:nvPr/>
        </p:nvGrpSpPr>
        <p:grpSpPr bwMode="auto">
          <a:xfrm>
            <a:off x="10263188" y="5029200"/>
            <a:ext cx="1827212" cy="1295400"/>
            <a:chOff x="4574" y="3342"/>
            <a:chExt cx="960" cy="912"/>
          </a:xfrm>
        </p:grpSpPr>
        <p:sp>
          <p:nvSpPr>
            <p:cNvPr id="1947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76" name="Text Box 30"/>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4</a:t>
              </a:r>
            </a:p>
          </p:txBody>
        </p:sp>
      </p:grpSp>
      <p:grpSp>
        <p:nvGrpSpPr>
          <p:cNvPr id="7" name="Group 31"/>
          <p:cNvGrpSpPr>
            <a:grpSpLocks/>
          </p:cNvGrpSpPr>
          <p:nvPr/>
        </p:nvGrpSpPr>
        <p:grpSpPr bwMode="auto">
          <a:xfrm>
            <a:off x="10263188" y="5029200"/>
            <a:ext cx="1827212" cy="1295400"/>
            <a:chOff x="4574" y="3342"/>
            <a:chExt cx="960" cy="912"/>
          </a:xfrm>
        </p:grpSpPr>
        <p:sp>
          <p:nvSpPr>
            <p:cNvPr id="19473"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74" name="Text Box 33"/>
            <p:cNvSpPr txBox="1">
              <a:spLocks noChangeArrowheads="1"/>
            </p:cNvSpPr>
            <p:nvPr/>
          </p:nvSpPr>
          <p:spPr bwMode="auto">
            <a:xfrm>
              <a:off x="4828" y="3591"/>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a:solidFill>
                    <a:srgbClr val="FFFFFF"/>
                  </a:solidFill>
                  <a:latin typeface=".VnTime" pitchFamily="34" charset="0"/>
                </a:rPr>
                <a:t>5</a:t>
              </a:r>
            </a:p>
          </p:txBody>
        </p:sp>
      </p:grpSp>
      <p:grpSp>
        <p:nvGrpSpPr>
          <p:cNvPr id="12" name="Group 46"/>
          <p:cNvGrpSpPr>
            <a:grpSpLocks/>
          </p:cNvGrpSpPr>
          <p:nvPr/>
        </p:nvGrpSpPr>
        <p:grpSpPr bwMode="auto">
          <a:xfrm>
            <a:off x="10287000" y="5029200"/>
            <a:ext cx="1828800" cy="1295400"/>
            <a:chOff x="4574" y="3342"/>
            <a:chExt cx="960" cy="912"/>
          </a:xfrm>
        </p:grpSpPr>
        <p:sp>
          <p:nvSpPr>
            <p:cNvPr id="19471"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p>
              <a:pPr algn="ctr" eaLnBrk="1" hangingPunct="1"/>
              <a:endParaRPr lang="en-US" b="1">
                <a:solidFill>
                  <a:srgbClr val="000000"/>
                </a:solidFill>
              </a:endParaRPr>
            </a:p>
          </p:txBody>
        </p:sp>
        <p:sp>
          <p:nvSpPr>
            <p:cNvPr id="19472" name="Text Box 48"/>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000" b="1">
                  <a:solidFill>
                    <a:srgbClr val="FFFFFF"/>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5892800" y="6096000"/>
            <a:ext cx="111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5s</a:t>
            </a:r>
          </a:p>
        </p:txBody>
      </p:sp>
      <p:sp>
        <p:nvSpPr>
          <p:cNvPr id="4148" name="AutoShape 52"/>
          <p:cNvSpPr>
            <a:spLocks noChangeArrowheads="1"/>
          </p:cNvSpPr>
          <p:nvPr/>
        </p:nvSpPr>
        <p:spPr bwMode="auto">
          <a:xfrm>
            <a:off x="903288" y="3808413"/>
            <a:ext cx="4586287" cy="371475"/>
          </a:xfrm>
          <a:prstGeom prst="roundRect">
            <a:avLst>
              <a:gd name="adj" fmla="val 16667"/>
            </a:avLst>
          </a:prstGeom>
          <a:solidFill>
            <a:srgbClr val="FFCC00"/>
          </a:solidFill>
          <a:ln w="9525" algn="ctr">
            <a:solidFill>
              <a:schemeClr val="tx1"/>
            </a:solidFill>
            <a:round/>
            <a:headEnd/>
            <a:tailEnd/>
          </a:ln>
        </p:spPr>
        <p:txBody>
          <a:bodyPr wrap="none" anchor="ctr"/>
          <a:lstStyle/>
          <a:p>
            <a:pPr algn="ctr" eaLnBrk="1" hangingPunct="1"/>
            <a:endParaRPr lang="en-US" b="1">
              <a:solidFill>
                <a:srgbClr val="000000"/>
              </a:solidFill>
            </a:endParaRPr>
          </a:p>
        </p:txBody>
      </p:sp>
      <p:sp>
        <p:nvSpPr>
          <p:cNvPr id="4146" name="Text Box 50"/>
          <p:cNvSpPr txBox="1">
            <a:spLocks noChangeArrowheads="1"/>
          </p:cNvSpPr>
          <p:nvPr/>
        </p:nvSpPr>
        <p:spPr bwMode="auto">
          <a:xfrm>
            <a:off x="884238" y="3205806"/>
            <a:ext cx="6316662" cy="239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50000"/>
              </a:spcBef>
              <a:buNone/>
              <a:defRPr/>
            </a:pPr>
            <a:r>
              <a:rPr lang="en-US" sz="2400" dirty="0" smtClean="0">
                <a:latin typeface="Times New Roman" panose="02020603050405020304" pitchFamily="18" charset="0"/>
                <a:cs typeface="Times New Roman" panose="02020603050405020304" pitchFamily="18" charset="0"/>
              </a:rPr>
              <a:t>A.</a:t>
            </a:r>
            <a:r>
              <a:rPr lang="vi-VN"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Gia Định</a:t>
            </a:r>
          </a:p>
          <a:p>
            <a:pPr eaLnBrk="1" hangingPunct="1">
              <a:lnSpc>
                <a:spcPct val="100000"/>
              </a:lnSpc>
              <a:spcBef>
                <a:spcPct val="50000"/>
              </a:spcBef>
              <a:buFontTx/>
              <a:buNone/>
              <a:defRPr/>
            </a:pPr>
            <a:r>
              <a:rPr lang="vi-VN" sz="2400" dirty="0" smtClean="0">
                <a:solidFill>
                  <a:srgbClr val="000000"/>
                </a:solidFill>
                <a:latin typeface="Times New Roman" panose="02020603050405020304" pitchFamily="18" charset="0"/>
                <a:cs typeface="Times New Roman" panose="02020603050405020304" pitchFamily="18" charset="0"/>
              </a:rPr>
              <a:t>B</a:t>
            </a: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Phú Yên</a:t>
            </a:r>
            <a:endParaRPr lang="en-US" sz="2400" dirty="0">
              <a:latin typeface="Times New Roman" pitchFamily="18" charset="0"/>
              <a:cs typeface="Times New Roman" pitchFamily="18" charset="0"/>
            </a:endParaRPr>
          </a:p>
          <a:p>
            <a:pPr marL="0" indent="0">
              <a:buNone/>
              <a:defRPr/>
            </a:pPr>
            <a:r>
              <a:rPr lang="vi-VN" sz="2400" dirty="0" smtClean="0">
                <a:solidFill>
                  <a:srgbClr val="000000"/>
                </a:solidFill>
                <a:latin typeface="Times New Roman" panose="02020603050405020304" pitchFamily="18" charset="0"/>
                <a:cs typeface="Times New Roman" panose="02020603050405020304" pitchFamily="18" charset="0"/>
              </a:rPr>
              <a:t>C.</a:t>
            </a:r>
            <a:r>
              <a:rPr lang="vi-VN" sz="2400" dirty="0" smtClean="0">
                <a:latin typeface="Times New Roman" pitchFamily="18" charset="0"/>
                <a:cs typeface="Times New Roman" pitchFamily="18" charset="0"/>
              </a:rPr>
              <a:t>Thái Khang</a:t>
            </a:r>
            <a:r>
              <a:rPr lang="en-US" sz="2400" dirty="0" smtClean="0">
                <a:latin typeface="Times New Roman" pitchFamily="18" charset="0"/>
                <a:cs typeface="Times New Roman" pitchFamily="18" charset="0"/>
              </a:rPr>
              <a:t>.</a:t>
            </a:r>
            <a:endParaRPr lang="vi-VN" sz="2400" dirty="0" smtClean="0">
              <a:latin typeface="Times New Roman" pitchFamily="18" charset="0"/>
              <a:cs typeface="Times New Roman" pitchFamily="18" charset="0"/>
            </a:endParaRPr>
          </a:p>
          <a:p>
            <a:pPr marL="0" indent="0">
              <a:buNone/>
              <a:defRPr/>
            </a:pPr>
            <a:r>
              <a:rPr lang="vi-VN" sz="2400" dirty="0" smtClean="0">
                <a:solidFill>
                  <a:srgbClr val="000000"/>
                </a:solidFill>
                <a:latin typeface="Times New Roman" panose="02020603050405020304" pitchFamily="18" charset="0"/>
                <a:cs typeface="Times New Roman" panose="02020603050405020304" pitchFamily="18" charset="0"/>
              </a:rPr>
              <a:t>D</a:t>
            </a:r>
            <a:r>
              <a:rPr lang="en-US" sz="2400" dirty="0" smtClean="0">
                <a:solidFill>
                  <a:srgbClr val="000000"/>
                </a:solidFill>
                <a:latin typeface="Times New Roman" panose="02020603050405020304" pitchFamily="18" charset="0"/>
                <a:cs typeface="Times New Roman" panose="02020603050405020304" pitchFamily="18" charset="0"/>
              </a:rPr>
              <a:t>.</a:t>
            </a:r>
            <a:r>
              <a:rPr lang="vi-VN" sz="2400" dirty="0" smtClean="0">
                <a:latin typeface="Times New Roman" pitchFamily="18" charset="0"/>
                <a:cs typeface="Times New Roman" pitchFamily="18" charset="0"/>
              </a:rPr>
              <a:t>Quảng Nam </a:t>
            </a:r>
            <a:r>
              <a:rPr lang="en-US" sz="2400" dirty="0" smtClean="0">
                <a:latin typeface="Times New Roman" pitchFamily="18" charset="0"/>
                <a:cs typeface="Times New Roman"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966286"/>
      </p:ext>
    </p:extLst>
  </p:cSld>
  <p:clrMapOvr>
    <a:masterClrMapping/>
  </p:clrMapOvr>
  <p:transition spd="slow" advClick="0">
    <p:zoom/>
    <p:sndAc>
      <p:stSnd>
        <p:snd r:embed="rId2" name="FELIZ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nodeType="clickEffect">
                                  <p:stCondLst>
                                    <p:cond delay="1000"/>
                                  </p:stCondLst>
                                  <p:childTnLst>
                                    <p:set>
                                      <p:cBhvr>
                                        <p:cTn id="19"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nodeType="afterGroup">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nodeType="afterGroup">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5" restart="whenNotActive" fill="hold" evtFilter="cancelBubble" nodeType="interactiveSeq">
                <p:stCondLst>
                  <p:cond evt="onClick" delay="0">
                    <p:tgtEl>
                      <p:spTgt spid="411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 presetClass="entr" presetSubtype="10" fill="hold" grpId="0" nodeType="withEffect">
                                  <p:stCondLst>
                                    <p:cond delay="0"/>
                                  </p:stCondLst>
                                  <p:childTnLst>
                                    <p:set>
                                      <p:cBhvr>
                                        <p:cTn id="39" dur="1" fill="hold">
                                          <p:stCondLst>
                                            <p:cond delay="0"/>
                                          </p:stCondLst>
                                        </p:cTn>
                                        <p:tgtEl>
                                          <p:spTgt spid="4148"/>
                                        </p:tgtEl>
                                        <p:attrNameLst>
                                          <p:attrName>style.visibility</p:attrName>
                                        </p:attrNameLst>
                                      </p:cBhvr>
                                      <p:to>
                                        <p:strVal val="visible"/>
                                      </p:to>
                                    </p:set>
                                    <p:animEffect transition="in" filter="blinds(horizontal)">
                                      <p:cBhvr>
                                        <p:cTn id="40" dur="500"/>
                                        <p:tgtEl>
                                          <p:spTgt spid="4148"/>
                                        </p:tgtEl>
                                      </p:cBhvr>
                                    </p:animEffect>
                                  </p:childTnLst>
                                </p:cTn>
                              </p:par>
                              <p:par>
                                <p:cTn id="41" presetID="22" presetClass="emph" presetSubtype="0" repeatCount="10000" fill="remove" grpId="1" nodeType="withEffect">
                                  <p:stCondLst>
                                    <p:cond delay="0"/>
                                  </p:stCondLst>
                                  <p:childTnLst>
                                    <p:animClr clrSpc="hsl" dir="cw">
                                      <p:cBhvr override="childStyle">
                                        <p:cTn id="42" dur="500" fill="hold"/>
                                        <p:tgtEl>
                                          <p:spTgt spid="4148"/>
                                        </p:tgtEl>
                                        <p:attrNameLst>
                                          <p:attrName>style.color</p:attrName>
                                        </p:attrNameLst>
                                      </p:cBhvr>
                                      <p:by>
                                        <p:hsl h="-7200000" s="0" l="0"/>
                                      </p:by>
                                    </p:animClr>
                                    <p:animClr clrSpc="hsl" dir="cw">
                                      <p:cBhvr>
                                        <p:cTn id="43" dur="500" fill="hold"/>
                                        <p:tgtEl>
                                          <p:spTgt spid="4148"/>
                                        </p:tgtEl>
                                        <p:attrNameLst>
                                          <p:attrName>fillcolor</p:attrName>
                                        </p:attrNameLst>
                                      </p:cBhvr>
                                      <p:by>
                                        <p:hsl h="-7200000" s="0" l="0"/>
                                      </p:by>
                                    </p:animClr>
                                    <p:animClr clrSpc="hsl" dir="cw">
                                      <p:cBhvr>
                                        <p:cTn id="44" dur="500" fill="hold"/>
                                        <p:tgtEl>
                                          <p:spTgt spid="4148"/>
                                        </p:tgtEl>
                                        <p:attrNameLst>
                                          <p:attrName>stroke.color</p:attrName>
                                        </p:attrNameLst>
                                      </p:cBhvr>
                                      <p:by>
                                        <p:hsl h="-7200000" s="0" l="0"/>
                                      </p:by>
                                    </p:animClr>
                                    <p:set>
                                      <p:cBhvr>
                                        <p:cTn id="45" dur="500" fill="hold"/>
                                        <p:tgtEl>
                                          <p:spTgt spid="4148"/>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8" grpId="0" animBg="1"/>
      <p:bldP spid="4148"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468</Words>
  <Application>Microsoft Office PowerPoint</Application>
  <PresentationFormat>Custom</PresentationFormat>
  <Paragraphs>108</Paragraphs>
  <Slides>11</Slides>
  <Notes>1</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Administrator</cp:lastModifiedBy>
  <cp:revision>36</cp:revision>
  <dcterms:created xsi:type="dcterms:W3CDTF">2023-10-21T11:09:49Z</dcterms:created>
  <dcterms:modified xsi:type="dcterms:W3CDTF">2024-10-31T13:16:53Z</dcterms:modified>
</cp:coreProperties>
</file>