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7" r:id="rId3"/>
    <p:sldId id="271" r:id="rId4"/>
    <p:sldId id="258" r:id="rId5"/>
    <p:sldId id="272" r:id="rId6"/>
    <p:sldId id="318" r:id="rId7"/>
    <p:sldId id="319" r:id="rId8"/>
    <p:sldId id="309" r:id="rId9"/>
    <p:sldId id="330" r:id="rId10"/>
    <p:sldId id="310" r:id="rId11"/>
    <p:sldId id="332" r:id="rId12"/>
    <p:sldId id="311" r:id="rId13"/>
    <p:sldId id="312" r:id="rId14"/>
    <p:sldId id="313" r:id="rId15"/>
    <p:sldId id="321" r:id="rId16"/>
    <p:sldId id="333" r:id="rId17"/>
    <p:sldId id="322" r:id="rId18"/>
    <p:sldId id="323" r:id="rId19"/>
    <p:sldId id="334" r:id="rId20"/>
    <p:sldId id="324" r:id="rId21"/>
    <p:sldId id="315" r:id="rId22"/>
    <p:sldId id="335" r:id="rId23"/>
    <p:sldId id="325" r:id="rId24"/>
  </p:sldIdLst>
  <p:sldSz cx="18288000" cy="10287000"/>
  <p:notesSz cx="6858000" cy="9144000"/>
  <p:embeddedFontLst>
    <p:embeddedFont>
      <p:font typeface="#9Slide04 Spectral Bold" panose="020B0604020202020204" charset="0"/>
      <p:bold r:id="rId26"/>
    </p:embeddedFont>
    <p:embeddedFont>
      <p:font typeface="#9Slide04 Vollkorn Bold" panose="020B0604020202020204" charset="0"/>
      <p:bold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15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216" autoAdjust="0"/>
  </p:normalViewPr>
  <p:slideViewPr>
    <p:cSldViewPr>
      <p:cViewPr varScale="1">
        <p:scale>
          <a:sx n="46" d="100"/>
          <a:sy n="46" d="100"/>
        </p:scale>
        <p:origin x="77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2FB48-B5FC-444B-B9D0-92F7B23EC229}"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302F1D-DF2A-4C7B-B7E5-5BB91B25CE7A}" type="slidenum">
              <a:rPr lang="en-US" smtClean="0"/>
              <a:t>‹#›</a:t>
            </a:fld>
            <a:endParaRPr lang="en-US"/>
          </a:p>
        </p:txBody>
      </p:sp>
    </p:spTree>
    <p:extLst>
      <p:ext uri="{BB962C8B-B14F-4D97-AF65-F5344CB8AC3E}">
        <p14:creationId xmlns:p14="http://schemas.microsoft.com/office/powerpoint/2010/main" val="3085374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302F1D-DF2A-4C7B-B7E5-5BB91B25CE7A}" type="slidenum">
              <a:rPr lang="en-US" smtClean="0"/>
              <a:t>1</a:t>
            </a:fld>
            <a:endParaRPr lang="en-US"/>
          </a:p>
        </p:txBody>
      </p:sp>
    </p:spTree>
    <p:extLst>
      <p:ext uri="{BB962C8B-B14F-4D97-AF65-F5344CB8AC3E}">
        <p14:creationId xmlns:p14="http://schemas.microsoft.com/office/powerpoint/2010/main" val="1464957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13</a:t>
            </a:fld>
            <a:endParaRPr lang="en-US"/>
          </a:p>
        </p:txBody>
      </p:sp>
    </p:spTree>
    <p:extLst>
      <p:ext uri="{BB962C8B-B14F-4D97-AF65-F5344CB8AC3E}">
        <p14:creationId xmlns:p14="http://schemas.microsoft.com/office/powerpoint/2010/main" val="2550799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14</a:t>
            </a:fld>
            <a:endParaRPr lang="en-US"/>
          </a:p>
        </p:txBody>
      </p:sp>
    </p:spTree>
    <p:extLst>
      <p:ext uri="{BB962C8B-B14F-4D97-AF65-F5344CB8AC3E}">
        <p14:creationId xmlns:p14="http://schemas.microsoft.com/office/powerpoint/2010/main" val="447482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937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932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010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733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3863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558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21</a:t>
            </a:fld>
            <a:endParaRPr lang="en-US"/>
          </a:p>
        </p:txBody>
      </p:sp>
    </p:spTree>
    <p:extLst>
      <p:ext uri="{BB962C8B-B14F-4D97-AF65-F5344CB8AC3E}">
        <p14:creationId xmlns:p14="http://schemas.microsoft.com/office/powerpoint/2010/main" val="1962202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711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2</a:t>
            </a:fld>
            <a:endParaRPr lang="en-US"/>
          </a:p>
        </p:txBody>
      </p:sp>
    </p:spTree>
    <p:extLst>
      <p:ext uri="{BB962C8B-B14F-4D97-AF65-F5344CB8AC3E}">
        <p14:creationId xmlns:p14="http://schemas.microsoft.com/office/powerpoint/2010/main" val="2625190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06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0" i="1" kern="1200" dirty="0">
                <a:solidFill>
                  <a:schemeClr val="tx1"/>
                </a:solidFill>
                <a:effectLst/>
                <a:latin typeface="+mn-lt"/>
                <a:ea typeface="+mn-ea"/>
                <a:cs typeface="+mn-cs"/>
              </a:rPr>
              <a:t>Một</a:t>
            </a:r>
            <a:r>
              <a:rPr lang="en-US" sz="1200" b="0" i="1" kern="1200" baseline="0" dirty="0">
                <a:solidFill>
                  <a:schemeClr val="tx1"/>
                </a:solidFill>
                <a:effectLst/>
                <a:latin typeface="+mn-lt"/>
                <a:ea typeface="+mn-ea"/>
                <a:cs typeface="+mn-cs"/>
              </a:rPr>
              <a:t> </a:t>
            </a:r>
            <a:r>
              <a:rPr lang="vi-VN" sz="1200" b="0" i="1" kern="1200" dirty="0">
                <a:solidFill>
                  <a:schemeClr val="tx1"/>
                </a:solidFill>
                <a:effectLst/>
                <a:latin typeface="+mn-lt"/>
                <a:ea typeface="+mn-ea"/>
                <a:cs typeface="+mn-cs"/>
              </a:rPr>
              <a:t>bài văn nghị luận phân</a:t>
            </a:r>
            <a:r>
              <a:rPr lang="en-US" sz="1200" b="0" i="1" kern="1200" baseline="0" dirty="0">
                <a:solidFill>
                  <a:schemeClr val="tx1"/>
                </a:solidFill>
                <a:effectLst/>
                <a:latin typeface="+mn-lt"/>
                <a:ea typeface="+mn-ea"/>
                <a:cs typeface="+mn-cs"/>
              </a:rPr>
              <a:t> </a:t>
            </a:r>
            <a:r>
              <a:rPr lang="vi-VN" sz="1200" b="0" i="1" kern="1200" dirty="0">
                <a:solidFill>
                  <a:schemeClr val="tx1"/>
                </a:solidFill>
                <a:effectLst/>
                <a:latin typeface="+mn-lt"/>
                <a:ea typeface="+mn-ea"/>
                <a:cs typeface="+mn-cs"/>
              </a:rPr>
              <a:t>tích một tác phẩm văn</a:t>
            </a:r>
            <a:r>
              <a:rPr lang="en-US" sz="1200" b="0" i="1" kern="1200" baseline="0" dirty="0">
                <a:solidFill>
                  <a:schemeClr val="tx1"/>
                </a:solidFill>
                <a:effectLst/>
                <a:latin typeface="+mn-lt"/>
                <a:ea typeface="+mn-ea"/>
                <a:cs typeface="+mn-cs"/>
              </a:rPr>
              <a:t> </a:t>
            </a:r>
            <a:r>
              <a:rPr lang="vi-VN" sz="1200" b="0" i="1" kern="1200" dirty="0">
                <a:solidFill>
                  <a:schemeClr val="tx1"/>
                </a:solidFill>
                <a:effectLst/>
                <a:latin typeface="+mn-lt"/>
                <a:ea typeface="+mn-ea"/>
                <a:cs typeface="+mn-cs"/>
              </a:rPr>
              <a:t>học (thơ song thất lục</a:t>
            </a:r>
            <a:r>
              <a:rPr lang="en-US" sz="1200" b="0" i="1" kern="1200" baseline="0" dirty="0">
                <a:solidFill>
                  <a:schemeClr val="tx1"/>
                </a:solidFill>
                <a:effectLst/>
                <a:latin typeface="+mn-lt"/>
                <a:ea typeface="+mn-ea"/>
                <a:cs typeface="+mn-cs"/>
              </a:rPr>
              <a:t> </a:t>
            </a:r>
            <a:r>
              <a:rPr lang="vi-VN" sz="1200" b="0" i="1" kern="1200" dirty="0">
                <a:solidFill>
                  <a:schemeClr val="tx1"/>
                </a:solidFill>
                <a:effectLst/>
                <a:latin typeface="+mn-lt"/>
                <a:ea typeface="+mn-ea"/>
                <a:cs typeface="+mn-cs"/>
              </a:rPr>
              <a:t>bát) cần đáp ứng được</a:t>
            </a:r>
            <a:r>
              <a:rPr lang="en-US" sz="1200" b="0" i="1" kern="1200" baseline="0" dirty="0">
                <a:solidFill>
                  <a:schemeClr val="tx1"/>
                </a:solidFill>
                <a:effectLst/>
                <a:latin typeface="+mn-lt"/>
                <a:ea typeface="+mn-ea"/>
                <a:cs typeface="+mn-cs"/>
              </a:rPr>
              <a:t> </a:t>
            </a:r>
            <a:r>
              <a:rPr lang="vi-VN" sz="1200" b="0" i="1" kern="1200" dirty="0">
                <a:solidFill>
                  <a:schemeClr val="tx1"/>
                </a:solidFill>
                <a:effectLst/>
                <a:latin typeface="+mn-lt"/>
                <a:ea typeface="+mn-ea"/>
                <a:cs typeface="+mn-cs"/>
              </a:rPr>
              <a:t>những yêu cầu gì?</a:t>
            </a:r>
            <a:r>
              <a:rPr lang="vi-VN" dirty="0"/>
              <a:t> </a:t>
            </a:r>
            <a:br>
              <a:rPr lang="vi-VN" dirty="0"/>
            </a:br>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3</a:t>
            </a:fld>
            <a:endParaRPr lang="en-US"/>
          </a:p>
        </p:txBody>
      </p:sp>
    </p:spTree>
    <p:extLst>
      <p:ext uri="{BB962C8B-B14F-4D97-AF65-F5344CB8AC3E}">
        <p14:creationId xmlns:p14="http://schemas.microsoft.com/office/powerpoint/2010/main" val="3866628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4</a:t>
            </a:fld>
            <a:endParaRPr lang="en-US"/>
          </a:p>
        </p:txBody>
      </p:sp>
    </p:spTree>
    <p:extLst>
      <p:ext uri="{BB962C8B-B14F-4D97-AF65-F5344CB8AC3E}">
        <p14:creationId xmlns:p14="http://schemas.microsoft.com/office/powerpoint/2010/main" val="200991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5</a:t>
            </a:fld>
            <a:endParaRPr lang="en-US"/>
          </a:p>
        </p:txBody>
      </p:sp>
    </p:spTree>
    <p:extLst>
      <p:ext uri="{BB962C8B-B14F-4D97-AF65-F5344CB8AC3E}">
        <p14:creationId xmlns:p14="http://schemas.microsoft.com/office/powerpoint/2010/main" val="2150523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8</a:t>
            </a:fld>
            <a:endParaRPr lang="en-US"/>
          </a:p>
        </p:txBody>
      </p:sp>
    </p:spTree>
    <p:extLst>
      <p:ext uri="{BB962C8B-B14F-4D97-AF65-F5344CB8AC3E}">
        <p14:creationId xmlns:p14="http://schemas.microsoft.com/office/powerpoint/2010/main" val="3458632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Gv</a:t>
            </a:r>
            <a:r>
              <a:rPr lang="en-US" baseline="0" dirty="0"/>
              <a:t> chia 5 </a:t>
            </a:r>
            <a:r>
              <a:rPr lang="en-US" baseline="0" dirty="0" err="1"/>
              <a:t>nhóm</a:t>
            </a:r>
            <a:r>
              <a:rPr lang="en-US" baseline="0" dirty="0"/>
              <a:t>, </a:t>
            </a:r>
            <a:r>
              <a:rPr lang="en-US" baseline="0" dirty="0" err="1"/>
              <a:t>đại</a:t>
            </a:r>
            <a:r>
              <a:rPr lang="en-US" baseline="0" dirty="0"/>
              <a:t> </a:t>
            </a:r>
            <a:r>
              <a:rPr lang="en-US" baseline="0" dirty="0" err="1"/>
              <a:t>diện</a:t>
            </a:r>
            <a:r>
              <a:rPr lang="en-US" baseline="0" dirty="0"/>
              <a:t> 5 </a:t>
            </a:r>
            <a:r>
              <a:rPr lang="en-US" baseline="0" dirty="0" err="1"/>
              <a:t>nhóm</a:t>
            </a:r>
            <a:r>
              <a:rPr lang="en-US" baseline="0" dirty="0"/>
              <a:t> </a:t>
            </a:r>
            <a:r>
              <a:rPr lang="en-US" baseline="0" dirty="0" err="1"/>
              <a:t>lên</a:t>
            </a:r>
            <a:r>
              <a:rPr lang="en-US" baseline="0" dirty="0"/>
              <a:t> </a:t>
            </a:r>
            <a:r>
              <a:rPr lang="en-US" baseline="0" dirty="0" err="1"/>
              <a:t>bốc</a:t>
            </a:r>
            <a:r>
              <a:rPr lang="en-US" baseline="0" dirty="0"/>
              <a:t> </a:t>
            </a:r>
            <a:r>
              <a:rPr lang="en-US" baseline="0" dirty="0" err="1"/>
              <a:t>đề</a:t>
            </a:r>
            <a:r>
              <a:rPr lang="en-US" baseline="0" dirty="0"/>
              <a:t> </a:t>
            </a:r>
            <a:r>
              <a:rPr lang="en-US" baseline="0" dirty="0" err="1"/>
              <a:t>bài</a:t>
            </a:r>
            <a:endParaRPr lang="en-US" baseline="0" dirty="0"/>
          </a:p>
          <a:p>
            <a:r>
              <a:rPr lang="en-US" baseline="0" dirty="0" err="1"/>
              <a:t>Thời</a:t>
            </a:r>
            <a:r>
              <a:rPr lang="en-US" baseline="0" dirty="0"/>
              <a:t> </a:t>
            </a:r>
            <a:r>
              <a:rPr lang="en-US" baseline="0" dirty="0" err="1"/>
              <a:t>gian</a:t>
            </a:r>
            <a:r>
              <a:rPr lang="en-US" baseline="0" dirty="0"/>
              <a:t> </a:t>
            </a:r>
            <a:r>
              <a:rPr lang="en-US" baseline="0" dirty="0" err="1"/>
              <a:t>thảo</a:t>
            </a:r>
            <a:r>
              <a:rPr lang="en-US" baseline="0" dirty="0"/>
              <a:t> </a:t>
            </a:r>
            <a:r>
              <a:rPr lang="en-US" baseline="0" dirty="0" err="1"/>
              <a:t>luận</a:t>
            </a:r>
            <a:r>
              <a:rPr lang="en-US" baseline="0" dirty="0"/>
              <a:t>: 10 </a:t>
            </a:r>
            <a:r>
              <a:rPr lang="en-US" baseline="0" dirty="0" err="1"/>
              <a:t>phút</a:t>
            </a:r>
            <a:r>
              <a:rPr lang="en-US" baseline="0" dirty="0"/>
              <a:t>, </a:t>
            </a:r>
            <a:r>
              <a:rPr lang="en-US" baseline="0" dirty="0" err="1"/>
              <a:t>thời</a:t>
            </a:r>
            <a:r>
              <a:rPr lang="en-US" baseline="0" dirty="0"/>
              <a:t> </a:t>
            </a:r>
            <a:r>
              <a:rPr lang="en-US" baseline="0" dirty="0" err="1"/>
              <a:t>gian</a:t>
            </a:r>
            <a:r>
              <a:rPr lang="en-US" baseline="0" dirty="0"/>
              <a:t> </a:t>
            </a:r>
            <a:r>
              <a:rPr lang="en-US" baseline="0" dirty="0" err="1"/>
              <a:t>báo</a:t>
            </a:r>
            <a:r>
              <a:rPr lang="en-US" baseline="0" dirty="0"/>
              <a:t> </a:t>
            </a:r>
            <a:r>
              <a:rPr lang="en-US" baseline="0" dirty="0" err="1"/>
              <a:t>cáo</a:t>
            </a:r>
            <a:r>
              <a:rPr lang="en-US" baseline="0" dirty="0"/>
              <a:t>: 5 </a:t>
            </a:r>
            <a:r>
              <a:rPr lang="en-US" baseline="0" dirty="0" err="1"/>
              <a:t>phút</a:t>
            </a:r>
            <a:r>
              <a:rPr lang="en-US" baseline="0" dirty="0"/>
              <a:t>/</a:t>
            </a:r>
            <a:r>
              <a:rPr lang="en-US" baseline="0" dirty="0" err="1"/>
              <a:t>nhóm</a:t>
            </a:r>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9</a:t>
            </a:fld>
            <a:endParaRPr lang="en-US"/>
          </a:p>
        </p:txBody>
      </p:sp>
    </p:spTree>
    <p:extLst>
      <p:ext uri="{BB962C8B-B14F-4D97-AF65-F5344CB8AC3E}">
        <p14:creationId xmlns:p14="http://schemas.microsoft.com/office/powerpoint/2010/main" val="1294349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10</a:t>
            </a:fld>
            <a:endParaRPr lang="en-US"/>
          </a:p>
        </p:txBody>
      </p:sp>
    </p:spTree>
    <p:extLst>
      <p:ext uri="{BB962C8B-B14F-4D97-AF65-F5344CB8AC3E}">
        <p14:creationId xmlns:p14="http://schemas.microsoft.com/office/powerpoint/2010/main" val="3536859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12</a:t>
            </a:fld>
            <a:endParaRPr lang="en-US"/>
          </a:p>
        </p:txBody>
      </p:sp>
    </p:spTree>
    <p:extLst>
      <p:ext uri="{BB962C8B-B14F-4D97-AF65-F5344CB8AC3E}">
        <p14:creationId xmlns:p14="http://schemas.microsoft.com/office/powerpoint/2010/main" val="354776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3EA">
            <a:alpha val="3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1640800" cy="10972800"/>
          </a:xfrm>
        </p:grpSpPr>
        <p:sp>
          <p:nvSpPr>
            <p:cNvPr id="3" name="Freeform 3"/>
            <p:cNvSpPr/>
            <p:nvPr/>
          </p:nvSpPr>
          <p:spPr>
            <a:xfrm>
              <a:off x="0" y="0"/>
              <a:ext cx="21640800" cy="10972800"/>
            </a:xfrm>
            <a:custGeom>
              <a:avLst/>
              <a:gdLst/>
              <a:ahLst/>
              <a:cxnLst/>
              <a:rect l="l" t="t" r="r" b="b"/>
              <a:pathLst>
                <a:path w="21640800" h="10972800">
                  <a:moveTo>
                    <a:pt x="0" y="0"/>
                  </a:moveTo>
                  <a:lnTo>
                    <a:pt x="21640800" y="0"/>
                  </a:lnTo>
                  <a:lnTo>
                    <a:pt x="21640800" y="10972800"/>
                  </a:lnTo>
                  <a:lnTo>
                    <a:pt x="0" y="10972800"/>
                  </a:lnTo>
                  <a:lnTo>
                    <a:pt x="0" y="0"/>
                  </a:lnTo>
                  <a:close/>
                </a:path>
              </a:pathLst>
            </a:custGeom>
            <a:blipFill>
              <a:blip r:embed="rId3">
                <a:lum bright="70000" contrast="-70000"/>
              </a:blip>
              <a:stretch>
                <a:fillRect t="-19002" b="-77972"/>
              </a:stretch>
            </a:blipFill>
            <a:ln w="57150" cap="sq">
              <a:solidFill>
                <a:srgbClr val="7C5338"/>
              </a:solidFill>
              <a:prstDash val="solid"/>
              <a:miter/>
            </a:ln>
          </p:spPr>
        </p:sp>
        <p:sp>
          <p:nvSpPr>
            <p:cNvPr id="4" name="AutoShape 4"/>
            <p:cNvSpPr/>
            <p:nvPr/>
          </p:nvSpPr>
          <p:spPr>
            <a:xfrm>
              <a:off x="762229" y="959161"/>
              <a:ext cx="20116343" cy="0"/>
            </a:xfrm>
            <a:prstGeom prst="line">
              <a:avLst/>
            </a:prstGeom>
            <a:ln w="50800" cap="flat">
              <a:solidFill>
                <a:srgbClr val="F5F3EA">
                  <a:alpha val="14902"/>
                </a:srgbClr>
              </a:solidFill>
              <a:prstDash val="sysDot"/>
              <a:headEnd type="none" w="sm" len="sm"/>
              <a:tailEnd type="none" w="sm" len="sm"/>
            </a:ln>
          </p:spPr>
        </p:sp>
        <p:sp>
          <p:nvSpPr>
            <p:cNvPr id="5" name="AutoShape 5"/>
            <p:cNvSpPr/>
            <p:nvPr/>
          </p:nvSpPr>
          <p:spPr>
            <a:xfrm>
              <a:off x="762229" y="1965214"/>
              <a:ext cx="20116343" cy="0"/>
            </a:xfrm>
            <a:prstGeom prst="line">
              <a:avLst/>
            </a:prstGeom>
            <a:ln w="50800" cap="flat">
              <a:solidFill>
                <a:srgbClr val="F5F3EA">
                  <a:alpha val="14902"/>
                </a:srgbClr>
              </a:solidFill>
              <a:prstDash val="sysDot"/>
              <a:headEnd type="none" w="sm" len="sm"/>
              <a:tailEnd type="none" w="sm" len="sm"/>
            </a:ln>
          </p:spPr>
        </p:sp>
        <p:sp>
          <p:nvSpPr>
            <p:cNvPr id="6" name="AutoShape 6"/>
            <p:cNvSpPr/>
            <p:nvPr/>
          </p:nvSpPr>
          <p:spPr>
            <a:xfrm>
              <a:off x="762229" y="2971267"/>
              <a:ext cx="20116343" cy="0"/>
            </a:xfrm>
            <a:prstGeom prst="line">
              <a:avLst/>
            </a:prstGeom>
            <a:ln w="50800" cap="flat">
              <a:solidFill>
                <a:srgbClr val="F5F3EA">
                  <a:alpha val="14902"/>
                </a:srgbClr>
              </a:solidFill>
              <a:prstDash val="sysDot"/>
              <a:headEnd type="none" w="sm" len="sm"/>
              <a:tailEnd type="none" w="sm" len="sm"/>
            </a:ln>
          </p:spPr>
        </p:sp>
        <p:sp>
          <p:nvSpPr>
            <p:cNvPr id="7" name="AutoShape 7"/>
            <p:cNvSpPr/>
            <p:nvPr/>
          </p:nvSpPr>
          <p:spPr>
            <a:xfrm>
              <a:off x="762229" y="3977320"/>
              <a:ext cx="20116343" cy="0"/>
            </a:xfrm>
            <a:prstGeom prst="line">
              <a:avLst/>
            </a:prstGeom>
            <a:ln w="50800" cap="flat">
              <a:solidFill>
                <a:srgbClr val="F5F3EA">
                  <a:alpha val="14902"/>
                </a:srgbClr>
              </a:solidFill>
              <a:prstDash val="sysDot"/>
              <a:headEnd type="none" w="sm" len="sm"/>
              <a:tailEnd type="none" w="sm" len="sm"/>
            </a:ln>
          </p:spPr>
        </p:sp>
        <p:sp>
          <p:nvSpPr>
            <p:cNvPr id="8" name="AutoShape 8"/>
            <p:cNvSpPr/>
            <p:nvPr/>
          </p:nvSpPr>
          <p:spPr>
            <a:xfrm>
              <a:off x="762229" y="4983373"/>
              <a:ext cx="20116343" cy="0"/>
            </a:xfrm>
            <a:prstGeom prst="line">
              <a:avLst/>
            </a:prstGeom>
            <a:ln w="50800" cap="flat">
              <a:solidFill>
                <a:srgbClr val="F5F3EA">
                  <a:alpha val="14902"/>
                </a:srgbClr>
              </a:solidFill>
              <a:prstDash val="sysDot"/>
              <a:headEnd type="none" w="sm" len="sm"/>
              <a:tailEnd type="none" w="sm" len="sm"/>
            </a:ln>
          </p:spPr>
        </p:sp>
        <p:sp>
          <p:nvSpPr>
            <p:cNvPr id="9" name="AutoShape 9"/>
            <p:cNvSpPr/>
            <p:nvPr/>
          </p:nvSpPr>
          <p:spPr>
            <a:xfrm>
              <a:off x="762229" y="5989427"/>
              <a:ext cx="20116343" cy="0"/>
            </a:xfrm>
            <a:prstGeom prst="line">
              <a:avLst/>
            </a:prstGeom>
            <a:ln w="50800" cap="flat">
              <a:solidFill>
                <a:srgbClr val="F5F3EA">
                  <a:alpha val="14902"/>
                </a:srgbClr>
              </a:solidFill>
              <a:prstDash val="sysDot"/>
              <a:headEnd type="none" w="sm" len="sm"/>
              <a:tailEnd type="none" w="sm" len="sm"/>
            </a:ln>
          </p:spPr>
        </p:sp>
        <p:sp>
          <p:nvSpPr>
            <p:cNvPr id="10" name="AutoShape 10"/>
            <p:cNvSpPr/>
            <p:nvPr/>
          </p:nvSpPr>
          <p:spPr>
            <a:xfrm>
              <a:off x="762229" y="6995480"/>
              <a:ext cx="20116343" cy="0"/>
            </a:xfrm>
            <a:prstGeom prst="line">
              <a:avLst/>
            </a:prstGeom>
            <a:ln w="50800" cap="flat">
              <a:solidFill>
                <a:srgbClr val="F5F3EA">
                  <a:alpha val="14902"/>
                </a:srgbClr>
              </a:solidFill>
              <a:prstDash val="sysDot"/>
              <a:headEnd type="none" w="sm" len="sm"/>
              <a:tailEnd type="none" w="sm" len="sm"/>
            </a:ln>
          </p:spPr>
        </p:sp>
        <p:sp>
          <p:nvSpPr>
            <p:cNvPr id="11" name="AutoShape 11"/>
            <p:cNvSpPr/>
            <p:nvPr/>
          </p:nvSpPr>
          <p:spPr>
            <a:xfrm>
              <a:off x="762229" y="8001533"/>
              <a:ext cx="20116343" cy="0"/>
            </a:xfrm>
            <a:prstGeom prst="line">
              <a:avLst/>
            </a:prstGeom>
            <a:ln w="50800" cap="flat">
              <a:solidFill>
                <a:srgbClr val="F5F3EA">
                  <a:alpha val="14902"/>
                </a:srgbClr>
              </a:solidFill>
              <a:prstDash val="sysDot"/>
              <a:headEnd type="none" w="sm" len="sm"/>
              <a:tailEnd type="none" w="sm" len="sm"/>
            </a:ln>
          </p:spPr>
        </p:sp>
        <p:sp>
          <p:nvSpPr>
            <p:cNvPr id="12" name="AutoShape 12"/>
            <p:cNvSpPr/>
            <p:nvPr/>
          </p:nvSpPr>
          <p:spPr>
            <a:xfrm>
              <a:off x="762229" y="9007586"/>
              <a:ext cx="20116343" cy="0"/>
            </a:xfrm>
            <a:prstGeom prst="line">
              <a:avLst/>
            </a:prstGeom>
            <a:ln w="50800" cap="flat">
              <a:solidFill>
                <a:srgbClr val="F5F3EA">
                  <a:alpha val="14902"/>
                </a:srgbClr>
              </a:solidFill>
              <a:prstDash val="sysDot"/>
              <a:headEnd type="none" w="sm" len="sm"/>
              <a:tailEnd type="none" w="sm" len="sm"/>
            </a:ln>
          </p:spPr>
        </p:sp>
        <p:sp>
          <p:nvSpPr>
            <p:cNvPr id="13" name="AutoShape 13"/>
            <p:cNvSpPr/>
            <p:nvPr/>
          </p:nvSpPr>
          <p:spPr>
            <a:xfrm>
              <a:off x="762229" y="10013639"/>
              <a:ext cx="20116343" cy="0"/>
            </a:xfrm>
            <a:prstGeom prst="line">
              <a:avLst/>
            </a:prstGeom>
            <a:ln w="50800" cap="flat">
              <a:solidFill>
                <a:srgbClr val="F5F3EA">
                  <a:alpha val="14902"/>
                </a:srgbClr>
              </a:solidFill>
              <a:prstDash val="sysDot"/>
              <a:headEnd type="none" w="sm" len="sm"/>
              <a:tailEnd type="none" w="sm" len="sm"/>
            </a:ln>
          </p:spPr>
        </p:sp>
      </p:grpSp>
      <p:sp>
        <p:nvSpPr>
          <p:cNvPr id="19" name="Rectangle 18">
            <a:extLst>
              <a:ext uri="{FF2B5EF4-FFF2-40B4-BE49-F238E27FC236}">
                <a16:creationId xmlns:a16="http://schemas.microsoft.com/office/drawing/2014/main" id="{AA891B22-B5F2-36C7-2BCA-40A728B5767F}"/>
              </a:ext>
            </a:extLst>
          </p:cNvPr>
          <p:cNvSpPr/>
          <p:nvPr/>
        </p:nvSpPr>
        <p:spPr>
          <a:xfrm>
            <a:off x="381000" y="3162300"/>
            <a:ext cx="17907000" cy="2123658"/>
          </a:xfrm>
          <a:prstGeom prst="rect">
            <a:avLst/>
          </a:prstGeom>
        </p:spPr>
        <p:txBody>
          <a:bodyPr wrap="square">
            <a:spAutoFit/>
          </a:bodyPr>
          <a:lstStyle/>
          <a:p>
            <a:pPr algn="ctr"/>
            <a:r>
              <a:rPr lang="vi-VN" sz="6600" b="1" dirty="0">
                <a:solidFill>
                  <a:srgbClr val="00B050"/>
                </a:solidFill>
                <a:latin typeface="Times New Roman" panose="02020603050405020304" pitchFamily="18" charset="0"/>
                <a:cs typeface="Times New Roman" panose="02020603050405020304" pitchFamily="18" charset="0"/>
              </a:rPr>
              <a:t>Viết bài văn nghị luận </a:t>
            </a:r>
            <a:r>
              <a:rPr lang="en-US" sz="6600" b="1" dirty="0" err="1">
                <a:solidFill>
                  <a:srgbClr val="00B050"/>
                </a:solidFill>
                <a:latin typeface="Times New Roman" panose="02020603050405020304" pitchFamily="18" charset="0"/>
                <a:cs typeface="Times New Roman" panose="02020603050405020304" pitchFamily="18" charset="0"/>
              </a:rPr>
              <a:t>phân</a:t>
            </a:r>
            <a:r>
              <a:rPr lang="en-US" sz="6600" b="1" dirty="0">
                <a:solidFill>
                  <a:srgbClr val="00B050"/>
                </a:solidFill>
                <a:latin typeface="Times New Roman" panose="02020603050405020304" pitchFamily="18" charset="0"/>
                <a:cs typeface="Times New Roman" panose="02020603050405020304" pitchFamily="18" charset="0"/>
              </a:rPr>
              <a:t> </a:t>
            </a:r>
            <a:r>
              <a:rPr lang="en-US" sz="6600" b="1" dirty="0" err="1">
                <a:solidFill>
                  <a:srgbClr val="00B050"/>
                </a:solidFill>
                <a:latin typeface="Times New Roman" panose="02020603050405020304" pitchFamily="18" charset="0"/>
                <a:cs typeface="Times New Roman" panose="02020603050405020304" pitchFamily="18" charset="0"/>
              </a:rPr>
              <a:t>tích</a:t>
            </a:r>
            <a:r>
              <a:rPr lang="en-US" sz="6600" b="1" dirty="0">
                <a:solidFill>
                  <a:srgbClr val="00B050"/>
                </a:solidFill>
                <a:latin typeface="Times New Roman" panose="02020603050405020304" pitchFamily="18" charset="0"/>
                <a:cs typeface="Times New Roman" panose="02020603050405020304" pitchFamily="18" charset="0"/>
              </a:rPr>
              <a:t> </a:t>
            </a:r>
            <a:r>
              <a:rPr lang="en-US" sz="6600" b="1" dirty="0" err="1">
                <a:solidFill>
                  <a:srgbClr val="00B050"/>
                </a:solidFill>
                <a:latin typeface="Times New Roman" panose="02020603050405020304" pitchFamily="18" charset="0"/>
                <a:cs typeface="Times New Roman" panose="02020603050405020304" pitchFamily="18" charset="0"/>
              </a:rPr>
              <a:t>một</a:t>
            </a:r>
            <a:r>
              <a:rPr lang="en-US" sz="6600" b="1" dirty="0">
                <a:solidFill>
                  <a:srgbClr val="00B050"/>
                </a:solidFill>
                <a:latin typeface="Times New Roman" panose="02020603050405020304" pitchFamily="18" charset="0"/>
                <a:cs typeface="Times New Roman" panose="02020603050405020304" pitchFamily="18" charset="0"/>
              </a:rPr>
              <a:t> </a:t>
            </a:r>
            <a:r>
              <a:rPr lang="en-US" sz="6600" b="1" dirty="0" err="1">
                <a:solidFill>
                  <a:srgbClr val="00B050"/>
                </a:solidFill>
                <a:latin typeface="Times New Roman" panose="02020603050405020304" pitchFamily="18" charset="0"/>
                <a:cs typeface="Times New Roman" panose="02020603050405020304" pitchFamily="18" charset="0"/>
              </a:rPr>
              <a:t>tác</a:t>
            </a:r>
            <a:r>
              <a:rPr lang="en-US" sz="6600" b="1" dirty="0">
                <a:solidFill>
                  <a:srgbClr val="00B050"/>
                </a:solidFill>
                <a:latin typeface="Times New Roman" panose="02020603050405020304" pitchFamily="18" charset="0"/>
                <a:cs typeface="Times New Roman" panose="02020603050405020304" pitchFamily="18" charset="0"/>
              </a:rPr>
              <a:t> </a:t>
            </a:r>
            <a:r>
              <a:rPr lang="en-US" sz="6600" b="1" dirty="0" err="1">
                <a:solidFill>
                  <a:srgbClr val="00B050"/>
                </a:solidFill>
                <a:latin typeface="Times New Roman" panose="02020603050405020304" pitchFamily="18" charset="0"/>
                <a:cs typeface="Times New Roman" panose="02020603050405020304" pitchFamily="18" charset="0"/>
              </a:rPr>
              <a:t>phẩm</a:t>
            </a:r>
            <a:r>
              <a:rPr lang="en-US" sz="6600" b="1" dirty="0">
                <a:solidFill>
                  <a:srgbClr val="00B050"/>
                </a:solidFill>
                <a:latin typeface="Times New Roman" panose="02020603050405020304" pitchFamily="18" charset="0"/>
                <a:cs typeface="Times New Roman" panose="02020603050405020304" pitchFamily="18" charset="0"/>
              </a:rPr>
              <a:t> </a:t>
            </a:r>
          </a:p>
          <a:p>
            <a:pPr algn="ctr"/>
            <a:r>
              <a:rPr lang="en-US" sz="6600" b="1" dirty="0" err="1">
                <a:solidFill>
                  <a:srgbClr val="00B050"/>
                </a:solidFill>
                <a:latin typeface="Times New Roman" panose="02020603050405020304" pitchFamily="18" charset="0"/>
                <a:cs typeface="Times New Roman" panose="02020603050405020304" pitchFamily="18" charset="0"/>
              </a:rPr>
              <a:t>văn</a:t>
            </a:r>
            <a:r>
              <a:rPr lang="en-US" sz="6600" b="1" dirty="0">
                <a:solidFill>
                  <a:srgbClr val="00B050"/>
                </a:solidFill>
                <a:latin typeface="Times New Roman" panose="02020603050405020304" pitchFamily="18" charset="0"/>
                <a:cs typeface="Times New Roman" panose="02020603050405020304" pitchFamily="18" charset="0"/>
              </a:rPr>
              <a:t> </a:t>
            </a:r>
            <a:r>
              <a:rPr lang="en-US" sz="6600" b="1" dirty="0" err="1">
                <a:solidFill>
                  <a:srgbClr val="00B050"/>
                </a:solidFill>
                <a:latin typeface="Times New Roman" panose="02020603050405020304" pitchFamily="18" charset="0"/>
                <a:cs typeface="Times New Roman" panose="02020603050405020304" pitchFamily="18" charset="0"/>
              </a:rPr>
              <a:t>học</a:t>
            </a:r>
            <a:r>
              <a:rPr lang="vi-VN" sz="6600" b="1" dirty="0">
                <a:solidFill>
                  <a:srgbClr val="00B050"/>
                </a:solidFill>
                <a:latin typeface="Times New Roman" panose="02020603050405020304" pitchFamily="18" charset="0"/>
                <a:cs typeface="Times New Roman" panose="02020603050405020304" pitchFamily="18" charset="0"/>
              </a:rPr>
              <a:t> (</a:t>
            </a:r>
            <a:r>
              <a:rPr lang="en-US" sz="6600" b="1" dirty="0" err="1">
                <a:solidFill>
                  <a:srgbClr val="00B050"/>
                </a:solidFill>
                <a:latin typeface="Times New Roman" panose="02020603050405020304" pitchFamily="18" charset="0"/>
                <a:cs typeface="Times New Roman" panose="02020603050405020304" pitchFamily="18" charset="0"/>
              </a:rPr>
              <a:t>thơ</a:t>
            </a:r>
            <a:r>
              <a:rPr lang="en-US" sz="6600" b="1" dirty="0">
                <a:solidFill>
                  <a:srgbClr val="00B050"/>
                </a:solidFill>
                <a:latin typeface="Times New Roman" panose="02020603050405020304" pitchFamily="18" charset="0"/>
                <a:cs typeface="Times New Roman" panose="02020603050405020304" pitchFamily="18" charset="0"/>
              </a:rPr>
              <a:t> song </a:t>
            </a:r>
            <a:r>
              <a:rPr lang="en-US" sz="6600" b="1" dirty="0" err="1">
                <a:solidFill>
                  <a:srgbClr val="00B050"/>
                </a:solidFill>
                <a:latin typeface="Times New Roman" panose="02020603050405020304" pitchFamily="18" charset="0"/>
                <a:cs typeface="Times New Roman" panose="02020603050405020304" pitchFamily="18" charset="0"/>
              </a:rPr>
              <a:t>thất</a:t>
            </a:r>
            <a:r>
              <a:rPr lang="en-US" sz="6600" b="1" dirty="0">
                <a:solidFill>
                  <a:srgbClr val="00B050"/>
                </a:solidFill>
                <a:latin typeface="Times New Roman" panose="02020603050405020304" pitchFamily="18" charset="0"/>
                <a:cs typeface="Times New Roman" panose="02020603050405020304" pitchFamily="18" charset="0"/>
              </a:rPr>
              <a:t> </a:t>
            </a:r>
            <a:r>
              <a:rPr lang="en-US" sz="6600" b="1" dirty="0" err="1">
                <a:solidFill>
                  <a:srgbClr val="00B050"/>
                </a:solidFill>
                <a:latin typeface="Times New Roman" panose="02020603050405020304" pitchFamily="18" charset="0"/>
                <a:cs typeface="Times New Roman" panose="02020603050405020304" pitchFamily="18" charset="0"/>
              </a:rPr>
              <a:t>lục</a:t>
            </a:r>
            <a:r>
              <a:rPr lang="en-US" sz="6600" b="1" dirty="0">
                <a:solidFill>
                  <a:srgbClr val="00B050"/>
                </a:solidFill>
                <a:latin typeface="Times New Roman" panose="02020603050405020304" pitchFamily="18" charset="0"/>
                <a:cs typeface="Times New Roman" panose="02020603050405020304" pitchFamily="18" charset="0"/>
              </a:rPr>
              <a:t> </a:t>
            </a:r>
            <a:r>
              <a:rPr lang="en-US" sz="6600" b="1" dirty="0" err="1">
                <a:solidFill>
                  <a:srgbClr val="00B050"/>
                </a:solidFill>
                <a:latin typeface="Times New Roman" panose="02020603050405020304" pitchFamily="18" charset="0"/>
                <a:cs typeface="Times New Roman" panose="02020603050405020304" pitchFamily="18" charset="0"/>
              </a:rPr>
              <a:t>bát</a:t>
            </a:r>
            <a:r>
              <a:rPr lang="vi-VN" sz="6600" b="1" dirty="0">
                <a:solidFill>
                  <a:srgbClr val="00B050"/>
                </a:solidFill>
                <a:latin typeface="Times New Roman" panose="02020603050405020304" pitchFamily="18" charset="0"/>
                <a:cs typeface="Times New Roman" panose="02020603050405020304" pitchFamily="18" charset="0"/>
              </a:rPr>
              <a:t>)</a:t>
            </a:r>
            <a:endParaRPr lang="vi-VN" sz="6600" b="1" i="0" dirty="0">
              <a:solidFill>
                <a:srgbClr val="00B050"/>
              </a:solidFill>
              <a:effectLst/>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1653CFD1-629A-56B1-DCBE-C957B6A176BC}"/>
              </a:ext>
            </a:extLst>
          </p:cNvPr>
          <p:cNvSpPr/>
          <p:nvPr/>
        </p:nvSpPr>
        <p:spPr>
          <a:xfrm>
            <a:off x="3200400" y="1794237"/>
            <a:ext cx="12344400" cy="1107996"/>
          </a:xfrm>
          <a:prstGeom prst="rect">
            <a:avLst/>
          </a:prstGeom>
        </p:spPr>
        <p:txBody>
          <a:bodyPr wrap="square">
            <a:spAutoFit/>
          </a:bodyPr>
          <a:lstStyle/>
          <a:p>
            <a:pPr algn="ctr"/>
            <a:r>
              <a:rPr lang="en-US" sz="6600" b="1" dirty="0" err="1">
                <a:solidFill>
                  <a:srgbClr val="FF0000"/>
                </a:solidFill>
                <a:latin typeface="Times New Roman" panose="02020603050405020304" pitchFamily="18" charset="0"/>
                <a:cs typeface="Times New Roman" panose="02020603050405020304" pitchFamily="18" charset="0"/>
              </a:rPr>
              <a:t>Tiết</a:t>
            </a:r>
            <a:r>
              <a:rPr lang="en-US" sz="6600" b="1" dirty="0">
                <a:solidFill>
                  <a:srgbClr val="FF0000"/>
                </a:solidFill>
                <a:latin typeface="Times New Roman" panose="02020603050405020304" pitchFamily="18" charset="0"/>
                <a:cs typeface="Times New Roman" panose="02020603050405020304" pitchFamily="18" charset="0"/>
              </a:rPr>
              <a:t> 21,22,23. </a:t>
            </a:r>
            <a:r>
              <a:rPr lang="en-US" sz="6600" b="1" dirty="0" err="1">
                <a:solidFill>
                  <a:srgbClr val="FF0000"/>
                </a:solidFill>
                <a:latin typeface="Times New Roman" panose="02020603050405020304" pitchFamily="18" charset="0"/>
                <a:cs typeface="Times New Roman" panose="02020603050405020304" pitchFamily="18" charset="0"/>
              </a:rPr>
              <a:t>Viết</a:t>
            </a:r>
            <a:endParaRPr lang="vi-VN" sz="6600" b="1" i="0" dirty="0">
              <a:solidFill>
                <a:srgbClr val="FF0000"/>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ED59F8-920B-3940-F9F3-F1CDA1B810E4}"/>
              </a:ext>
            </a:extLst>
          </p:cNvPr>
          <p:cNvSpPr/>
          <p:nvPr/>
        </p:nvSpPr>
        <p:spPr>
          <a:xfrm>
            <a:off x="381000" y="-5613"/>
            <a:ext cx="15621000" cy="1015663"/>
          </a:xfrm>
          <a:prstGeom prst="rect">
            <a:avLst/>
          </a:prstGeom>
        </p:spPr>
        <p:txBody>
          <a:bodyPr wrap="square">
            <a:spAutoFit/>
          </a:bodyPr>
          <a:lstStyle/>
          <a:p>
            <a:pPr algn="just"/>
            <a:r>
              <a:rPr lang="vi-VN" sz="6000" b="1" dirty="0">
                <a:solidFill>
                  <a:srgbClr val="00B050"/>
                </a:solidFill>
                <a:latin typeface="+mj-lt"/>
              </a:rPr>
              <a:t>b. Tìm ý</a:t>
            </a:r>
            <a:endParaRPr lang="vi-VN" sz="6000" dirty="0">
              <a:solidFill>
                <a:srgbClr val="00B050"/>
              </a:solidFill>
              <a:latin typeface="+mj-lt"/>
            </a:endParaRPr>
          </a:p>
        </p:txBody>
      </p:sp>
      <p:sp>
        <p:nvSpPr>
          <p:cNvPr id="3" name="Rectangle 2"/>
          <p:cNvSpPr/>
          <p:nvPr/>
        </p:nvSpPr>
        <p:spPr>
          <a:xfrm>
            <a:off x="27709" y="1010050"/>
            <a:ext cx="18288000" cy="2585323"/>
          </a:xfrm>
          <a:prstGeom prst="rect">
            <a:avLst/>
          </a:prstGeom>
        </p:spPr>
        <p:txBody>
          <a:bodyPr wrap="square">
            <a:spAutoFit/>
          </a:bodyPr>
          <a:lstStyle/>
          <a:p>
            <a:pPr algn="just"/>
            <a:r>
              <a:rPr lang="vi-VN" sz="5400" b="1" dirty="0">
                <a:latin typeface="Times New Roman" panose="02020603050405020304" pitchFamily="18" charset="0"/>
                <a:cs typeface="Times New Roman" panose="02020603050405020304" pitchFamily="18" charset="0"/>
              </a:rPr>
              <a:t>- Tìm hiểu thông tin về tác giả, hoàn cảnh ra đời của tác phẩm (nếu có) và những thông tin khác có liên quan để viết phần Mở bài và liên hệ, mở rộng khi phân tích.</a:t>
            </a:r>
          </a:p>
        </p:txBody>
      </p:sp>
      <p:sp>
        <p:nvSpPr>
          <p:cNvPr id="6" name="Rectangle 5">
            <a:extLst>
              <a:ext uri="{FF2B5EF4-FFF2-40B4-BE49-F238E27FC236}">
                <a16:creationId xmlns:a16="http://schemas.microsoft.com/office/drawing/2014/main" id="{FA89F5FF-62EA-905D-88FB-74948C337E0F}"/>
              </a:ext>
            </a:extLst>
          </p:cNvPr>
          <p:cNvSpPr/>
          <p:nvPr/>
        </p:nvSpPr>
        <p:spPr>
          <a:xfrm>
            <a:off x="27710" y="8428878"/>
            <a:ext cx="18287999" cy="1754326"/>
          </a:xfrm>
          <a:prstGeom prst="rect">
            <a:avLst/>
          </a:prstGeom>
        </p:spPr>
        <p:txBody>
          <a:bodyPr wrap="square">
            <a:spAutoFit/>
          </a:bodyPr>
          <a:lstStyle/>
          <a:p>
            <a:pPr algn="just"/>
            <a:r>
              <a:rPr lang="en-US" sz="5400" b="1" dirty="0" err="1">
                <a:solidFill>
                  <a:srgbClr val="00B050"/>
                </a:solidFill>
                <a:latin typeface="Times New Roman" panose="02020603050405020304" pitchFamily="18" charset="0"/>
                <a:cs typeface="Times New Roman" panose="02020603050405020304" pitchFamily="18" charset="0"/>
              </a:rPr>
              <a:t>Lưu</a:t>
            </a:r>
            <a:r>
              <a:rPr lang="en-US" sz="5400" b="1" dirty="0">
                <a:solidFill>
                  <a:srgbClr val="00B050"/>
                </a:solidFill>
                <a:latin typeface="Times New Roman" panose="02020603050405020304" pitchFamily="18" charset="0"/>
                <a:cs typeface="Times New Roman" panose="02020603050405020304" pitchFamily="18" charset="0"/>
              </a:rPr>
              <a:t> ý: </a:t>
            </a:r>
            <a:r>
              <a:rPr lang="vi-VN" sz="5400" b="1" dirty="0">
                <a:latin typeface="Times New Roman" panose="02020603050405020304" pitchFamily="18" charset="0"/>
                <a:cs typeface="Times New Roman" panose="02020603050405020304" pitchFamily="18" charset="0"/>
              </a:rPr>
              <a:t>Nghị luận về một tác phẩm thơ song thất lục bát, bài viết nên kết hợp phân tích nội dung và nghệ thuật</a:t>
            </a:r>
          </a:p>
        </p:txBody>
      </p:sp>
      <p:sp>
        <p:nvSpPr>
          <p:cNvPr id="7" name="Rectangle 6">
            <a:extLst>
              <a:ext uri="{FF2B5EF4-FFF2-40B4-BE49-F238E27FC236}">
                <a16:creationId xmlns:a16="http://schemas.microsoft.com/office/drawing/2014/main" id="{22957DB9-38E7-220F-E589-3594432F5D0E}"/>
              </a:ext>
            </a:extLst>
          </p:cNvPr>
          <p:cNvSpPr/>
          <p:nvPr/>
        </p:nvSpPr>
        <p:spPr>
          <a:xfrm>
            <a:off x="108782" y="3616471"/>
            <a:ext cx="18125854" cy="923330"/>
          </a:xfrm>
          <a:prstGeom prst="rect">
            <a:avLst/>
          </a:prstGeom>
        </p:spPr>
        <p:txBody>
          <a:bodyPr wrap="square">
            <a:spAutoFit/>
          </a:bodyPr>
          <a:lstStyle/>
          <a:p>
            <a:pPr algn="just"/>
            <a:r>
              <a:rPr lang="vi-VN" sz="5400" b="1" dirty="0">
                <a:latin typeface="Times New Roman" panose="02020603050405020304" pitchFamily="18" charset="0"/>
                <a:cs typeface="Times New Roman" panose="02020603050405020304" pitchFamily="18" charset="0"/>
              </a:rPr>
              <a:t>- Xác định bố cục và nội dung chính từng phần</a:t>
            </a:r>
            <a:r>
              <a:rPr lang="vi-VN" sz="5400" b="1" dirty="0">
                <a:solidFill>
                  <a:prstClr val="black"/>
                </a:solidFill>
                <a:latin typeface="Times New Roman" panose="02020603050405020304" pitchFamily="18" charset="0"/>
                <a:cs typeface="Times New Roman" panose="02020603050405020304" pitchFamily="18" charset="0"/>
              </a:rPr>
              <a:t> của tác phẩm </a:t>
            </a:r>
            <a:endParaRPr lang="vi-VN" sz="54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668CD24-ED72-D6C7-B57B-E5A28D50C6B2}"/>
              </a:ext>
            </a:extLst>
          </p:cNvPr>
          <p:cNvSpPr/>
          <p:nvPr/>
        </p:nvSpPr>
        <p:spPr>
          <a:xfrm>
            <a:off x="27709" y="4621766"/>
            <a:ext cx="18125854" cy="1754326"/>
          </a:xfrm>
          <a:prstGeom prst="rect">
            <a:avLst/>
          </a:prstGeom>
        </p:spPr>
        <p:txBody>
          <a:bodyPr wrap="square">
            <a:spAutoFit/>
          </a:bodyPr>
          <a:lstStyle/>
          <a:p>
            <a:pPr algn="just"/>
            <a:r>
              <a:rPr lang="vi-VN" sz="5400" b="1" dirty="0">
                <a:latin typeface="Times New Roman" panose="02020603050405020304" pitchFamily="18" charset="0"/>
                <a:cs typeface="Times New Roman" panose="02020603050405020304" pitchFamily="18" charset="0"/>
              </a:rPr>
              <a:t>- Xác định những nỗi niềm tâm tư, xúc cảm chủ đạo trong tác phẩm.</a:t>
            </a:r>
          </a:p>
        </p:txBody>
      </p:sp>
      <p:sp>
        <p:nvSpPr>
          <p:cNvPr id="9" name="Rectangle 8">
            <a:extLst>
              <a:ext uri="{FF2B5EF4-FFF2-40B4-BE49-F238E27FC236}">
                <a16:creationId xmlns:a16="http://schemas.microsoft.com/office/drawing/2014/main" id="{3E2E8169-DE21-6C3D-BEDC-36DB47345AA0}"/>
              </a:ext>
            </a:extLst>
          </p:cNvPr>
          <p:cNvSpPr/>
          <p:nvPr/>
        </p:nvSpPr>
        <p:spPr>
          <a:xfrm>
            <a:off x="189855" y="6525322"/>
            <a:ext cx="18125854" cy="1754326"/>
          </a:xfrm>
          <a:prstGeom prst="rect">
            <a:avLst/>
          </a:prstGeom>
        </p:spPr>
        <p:txBody>
          <a:bodyPr wrap="square">
            <a:spAutoFit/>
          </a:bodyPr>
          <a:lstStyle/>
          <a:p>
            <a:pPr algn="just"/>
            <a:r>
              <a:rPr lang="en-US" sz="5400" b="1" dirty="0">
                <a:latin typeface="Times New Roman" panose="02020603050405020304" pitchFamily="18" charset="0"/>
                <a:cs typeface="Times New Roman" panose="02020603050405020304" pitchFamily="18" charset="0"/>
              </a:rPr>
              <a:t>- </a:t>
            </a:r>
            <a:r>
              <a:rPr lang="vi-VN" sz="5400" b="1" dirty="0">
                <a:latin typeface="Times New Roman" panose="02020603050405020304" pitchFamily="18" charset="0"/>
                <a:cs typeface="Times New Roman" panose="02020603050405020304" pitchFamily="18" charset="0"/>
              </a:rPr>
              <a:t>Tìm hiểu các yếu tố nghệ thuật mà tác giả đã sử dụng để truyền tải nội dung chủ đề</a:t>
            </a:r>
          </a:p>
        </p:txBody>
      </p:sp>
    </p:spTree>
    <p:extLst>
      <p:ext uri="{BB962C8B-B14F-4D97-AF65-F5344CB8AC3E}">
        <p14:creationId xmlns:p14="http://schemas.microsoft.com/office/powerpoint/2010/main" val="43216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4B4280-BCAD-4A84-1BF0-ACD67CCD4CEF}"/>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267362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8DBC83-4C52-5651-96E1-2F01F154D1B5}"/>
              </a:ext>
            </a:extLst>
          </p:cNvPr>
          <p:cNvSpPr/>
          <p:nvPr/>
        </p:nvSpPr>
        <p:spPr>
          <a:xfrm>
            <a:off x="228600" y="31173"/>
            <a:ext cx="17068800" cy="1015663"/>
          </a:xfrm>
          <a:prstGeom prst="rect">
            <a:avLst/>
          </a:prstGeom>
        </p:spPr>
        <p:txBody>
          <a:bodyPr wrap="square">
            <a:spAutoFit/>
          </a:bodyPr>
          <a:lstStyle/>
          <a:p>
            <a:pPr algn="just"/>
            <a:r>
              <a:rPr lang="vi-VN" sz="6000" b="1" dirty="0">
                <a:solidFill>
                  <a:srgbClr val="00B050"/>
                </a:solidFill>
                <a:latin typeface="Times New Roman" panose="02020603050405020304" pitchFamily="18" charset="0"/>
                <a:cs typeface="Times New Roman" panose="02020603050405020304" pitchFamily="18" charset="0"/>
              </a:rPr>
              <a:t>c. Lập dàn ý</a:t>
            </a:r>
            <a:endParaRPr lang="vi-VN" sz="6000" dirty="0">
              <a:solidFill>
                <a:srgbClr val="00B05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7CA6221D-6139-023F-0B62-2877198BCD69}"/>
              </a:ext>
            </a:extLst>
          </p:cNvPr>
          <p:cNvSpPr/>
          <p:nvPr/>
        </p:nvSpPr>
        <p:spPr>
          <a:xfrm>
            <a:off x="27709" y="1289138"/>
            <a:ext cx="18288000" cy="8956298"/>
          </a:xfrm>
          <a:prstGeom prst="rect">
            <a:avLst/>
          </a:prstGeom>
          <a:solidFill>
            <a:schemeClr val="bg1"/>
          </a:solidFill>
        </p:spPr>
        <p:txBody>
          <a:bodyPr wrap="square">
            <a:spAutoFit/>
          </a:bodyPr>
          <a:lstStyle/>
          <a:p>
            <a:pPr algn="just"/>
            <a:r>
              <a:rPr lang="vi-VN" sz="4800" b="1" i="1" dirty="0">
                <a:solidFill>
                  <a:srgbClr val="FF0000"/>
                </a:solidFill>
                <a:latin typeface="Times New Roman" panose="02020603050405020304" pitchFamily="18" charset="0"/>
                <a:cs typeface="Times New Roman" panose="02020603050405020304" pitchFamily="18" charset="0"/>
              </a:rPr>
              <a:t>- Mở bài:</a:t>
            </a:r>
            <a:r>
              <a:rPr lang="vi-VN" sz="4800" b="1" i="1" dirty="0">
                <a:latin typeface="Times New Roman" panose="02020603050405020304" pitchFamily="18" charset="0"/>
                <a:cs typeface="Times New Roman" panose="02020603050405020304" pitchFamily="18" charset="0"/>
              </a:rPr>
              <a:t> </a:t>
            </a:r>
            <a:r>
              <a:rPr lang="vi-VN" sz="4800" b="1" dirty="0">
                <a:latin typeface="Times New Roman" panose="02020603050405020304" pitchFamily="18" charset="0"/>
                <a:cs typeface="Times New Roman" panose="02020603050405020304" pitchFamily="18" charset="0"/>
              </a:rPr>
              <a:t>Giới thiệu khái quát về tác phẩm thơ song thất lục bát (nhan đề, tên tác giả) và nêu ý kiến chung về tác phẩm.</a:t>
            </a:r>
          </a:p>
          <a:p>
            <a:pPr algn="just"/>
            <a:r>
              <a:rPr lang="vi-VN" sz="4800" b="1" i="1" dirty="0">
                <a:solidFill>
                  <a:srgbClr val="FF0000"/>
                </a:solidFill>
                <a:latin typeface="Times New Roman" panose="02020603050405020304" pitchFamily="18" charset="0"/>
                <a:cs typeface="Times New Roman" panose="02020603050405020304" pitchFamily="18" charset="0"/>
              </a:rPr>
              <a:t>- Thân bài:</a:t>
            </a:r>
            <a:r>
              <a:rPr lang="vi-VN" sz="4800" b="1" i="1" dirty="0">
                <a:latin typeface="Times New Roman" panose="02020603050405020304" pitchFamily="18" charset="0"/>
                <a:cs typeface="Times New Roman" panose="02020603050405020304" pitchFamily="18" charset="0"/>
              </a:rPr>
              <a:t> </a:t>
            </a:r>
            <a:r>
              <a:rPr lang="vi-VN" sz="4800" b="1" dirty="0">
                <a:latin typeface="Times New Roman" panose="02020603050405020304" pitchFamily="18" charset="0"/>
                <a:cs typeface="Times New Roman" panose="02020603050405020304" pitchFamily="18" charset="0"/>
              </a:rPr>
              <a:t>Lần lượt phân tích các phần theo bố cục tác phẩm thơ:</a:t>
            </a:r>
          </a:p>
          <a:p>
            <a:pPr algn="just"/>
            <a:r>
              <a:rPr lang="vi-VN" sz="4800" b="1" dirty="0">
                <a:latin typeface="Times New Roman" panose="02020603050405020304" pitchFamily="18" charset="0"/>
                <a:cs typeface="Times New Roman" panose="02020603050405020304" pitchFamily="18" charset="0"/>
              </a:rPr>
              <a:t>+ Phần 1 (từ câu…đến câu…): phân tích những tâm tư, nỗi niềm, khát vọng,…và một số nét đặc sắc về nghệ thuật.</a:t>
            </a:r>
          </a:p>
          <a:p>
            <a:pPr algn="just"/>
            <a:r>
              <a:rPr lang="vi-VN" sz="4800" b="1" dirty="0">
                <a:latin typeface="Times New Roman" panose="02020603050405020304" pitchFamily="18" charset="0"/>
                <a:cs typeface="Times New Roman" panose="02020603050405020304" pitchFamily="18" charset="0"/>
              </a:rPr>
              <a:t>+ Phần 2 (từ câu…đến câu…): phân tích những tâm tư, nỗi niềm, khát vọng,…và một số nét đặc sắc về nghệ thuật.</a:t>
            </a:r>
          </a:p>
          <a:p>
            <a:pPr algn="just"/>
            <a:r>
              <a:rPr lang="vi-VN" sz="4800" b="1" dirty="0">
                <a:latin typeface="Times New Roman" panose="02020603050405020304" pitchFamily="18" charset="0"/>
                <a:cs typeface="Times New Roman" panose="02020603050405020304" pitchFamily="18" charset="0"/>
              </a:rPr>
              <a:t>+…</a:t>
            </a:r>
          </a:p>
          <a:p>
            <a:pPr algn="just"/>
            <a:r>
              <a:rPr lang="vi-VN" sz="4800" b="1" dirty="0">
                <a:latin typeface="Times New Roman" panose="02020603050405020304" pitchFamily="18" charset="0"/>
                <a:cs typeface="Times New Roman" panose="02020603050405020304" pitchFamily="18" charset="0"/>
              </a:rPr>
              <a:t>Ngoài cách phân tích tác phẩm theo bố cục, có thể phân tích theo lần lượt đi từ nội dung đến hình thức nghệ thuật hoặc ngược lại.</a:t>
            </a:r>
          </a:p>
          <a:p>
            <a:pPr algn="just"/>
            <a:r>
              <a:rPr lang="vi-VN" sz="4800" b="1" i="1" dirty="0">
                <a:solidFill>
                  <a:srgbClr val="FF0000"/>
                </a:solidFill>
                <a:latin typeface="Times New Roman" panose="02020603050405020304" pitchFamily="18" charset="0"/>
                <a:cs typeface="Times New Roman" panose="02020603050405020304" pitchFamily="18" charset="0"/>
              </a:rPr>
              <a:t>- Kết bài:</a:t>
            </a:r>
            <a:r>
              <a:rPr lang="en-US" sz="4800" b="1" dirty="0">
                <a:solidFill>
                  <a:srgbClr val="FF0000"/>
                </a:solidFill>
                <a:latin typeface="Times New Roman" panose="02020603050405020304" pitchFamily="18" charset="0"/>
                <a:cs typeface="Times New Roman" panose="02020603050405020304" pitchFamily="18" charset="0"/>
              </a:rPr>
              <a:t> </a:t>
            </a:r>
            <a:r>
              <a:rPr lang="vi-VN" sz="4800" b="1" dirty="0">
                <a:latin typeface="Times New Roman" panose="02020603050405020304" pitchFamily="18" charset="0"/>
                <a:cs typeface="Times New Roman" panose="02020603050405020304" pitchFamily="18" charset="0"/>
              </a:rPr>
              <a:t>Khẳng định ý nghĩa, giá trị nội dung và nghệ thuật của tác phẩm thơ.</a:t>
            </a:r>
          </a:p>
        </p:txBody>
      </p:sp>
    </p:spTree>
    <p:extLst>
      <p:ext uri="{BB962C8B-B14F-4D97-AF65-F5344CB8AC3E}">
        <p14:creationId xmlns:p14="http://schemas.microsoft.com/office/powerpoint/2010/main" val="210158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2E0FB8-FC86-BC5B-B2FB-F81B6B18D20D}"/>
              </a:ext>
            </a:extLst>
          </p:cNvPr>
          <p:cNvSpPr/>
          <p:nvPr/>
        </p:nvSpPr>
        <p:spPr>
          <a:xfrm>
            <a:off x="990600" y="0"/>
            <a:ext cx="15621000" cy="1107996"/>
          </a:xfrm>
          <a:prstGeom prst="rect">
            <a:avLst/>
          </a:prstGeom>
        </p:spPr>
        <p:txBody>
          <a:bodyPr wrap="square">
            <a:spAutoFit/>
          </a:bodyPr>
          <a:lstStyle/>
          <a:p>
            <a:pPr algn="ctr"/>
            <a:r>
              <a:rPr lang="en-US" sz="6600" b="1" dirty="0">
                <a:solidFill>
                  <a:srgbClr val="FF0000"/>
                </a:solidFill>
                <a:latin typeface="Times New Roman" panose="02020603050405020304" pitchFamily="18" charset="0"/>
                <a:cs typeface="Times New Roman" panose="02020603050405020304" pitchFamily="18" charset="0"/>
              </a:rPr>
              <a:t>2.</a:t>
            </a:r>
            <a:r>
              <a:rPr lang="vi-VN"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Viết</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bài</a:t>
            </a:r>
            <a:endParaRPr lang="vi-VN" sz="66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7708" y="1139169"/>
            <a:ext cx="18260291" cy="9233297"/>
          </a:xfrm>
          <a:prstGeom prst="rect">
            <a:avLst/>
          </a:prstGeom>
        </p:spPr>
        <p:txBody>
          <a:bodyPr wrap="square">
            <a:spAutoFit/>
          </a:bodyPr>
          <a:lstStyle/>
          <a:p>
            <a:pPr algn="just"/>
            <a:r>
              <a:rPr lang="en-US" sz="5400" b="1" dirty="0">
                <a:solidFill>
                  <a:srgbClr val="000000"/>
                </a:solidFill>
                <a:latin typeface="Times New Roman" panose="02020603050405020304" pitchFamily="18" charset="0"/>
                <a:cs typeface="Times New Roman" panose="02020603050405020304" pitchFamily="18" charset="0"/>
              </a:rPr>
              <a:t>- T</a:t>
            </a:r>
            <a:r>
              <a:rPr lang="vi-VN" sz="5400" b="1" dirty="0">
                <a:solidFill>
                  <a:srgbClr val="000000"/>
                </a:solidFill>
                <a:latin typeface="Times New Roman" panose="02020603050405020304" pitchFamily="18" charset="0"/>
                <a:cs typeface="Times New Roman" panose="02020603050405020304" pitchFamily="18" charset="0"/>
              </a:rPr>
              <a:t>riển khai đầy đủ các ý đã có trong dàn ý. </a:t>
            </a:r>
            <a:endParaRPr lang="en-US" sz="5400" b="1" dirty="0">
              <a:solidFill>
                <a:srgbClr val="000000"/>
              </a:solidFill>
              <a:latin typeface="Times New Roman" panose="02020603050405020304" pitchFamily="18" charset="0"/>
              <a:cs typeface="Times New Roman" panose="02020603050405020304" pitchFamily="18" charset="0"/>
            </a:endParaRPr>
          </a:p>
          <a:p>
            <a:pPr algn="just"/>
            <a:r>
              <a:rPr lang="en-US" sz="5400" b="1" dirty="0">
                <a:solidFill>
                  <a:srgbClr val="000000"/>
                </a:solidFill>
                <a:latin typeface="Times New Roman" panose="02020603050405020304" pitchFamily="18" charset="0"/>
                <a:cs typeface="Times New Roman" panose="02020603050405020304" pitchFamily="18" charset="0"/>
              </a:rPr>
              <a:t>- </a:t>
            </a:r>
            <a:r>
              <a:rPr lang="vi-VN" sz="5400" b="1" dirty="0">
                <a:solidFill>
                  <a:srgbClr val="000000"/>
                </a:solidFill>
                <a:latin typeface="Times New Roman" panose="02020603050405020304" pitchFamily="18" charset="0"/>
                <a:cs typeface="Times New Roman" panose="02020603050405020304" pitchFamily="18" charset="0"/>
              </a:rPr>
              <a:t>Mỗi ý trong phần Thân bài được viết thành một đoạn văn. </a:t>
            </a:r>
            <a:endParaRPr lang="en-US" sz="5400" b="1" dirty="0">
              <a:solidFill>
                <a:srgbClr val="000000"/>
              </a:solidFill>
              <a:latin typeface="Times New Roman" panose="02020603050405020304" pitchFamily="18" charset="0"/>
              <a:cs typeface="Times New Roman" panose="02020603050405020304" pitchFamily="18" charset="0"/>
            </a:endParaRPr>
          </a:p>
          <a:p>
            <a:pPr algn="just"/>
            <a:r>
              <a:rPr lang="en-US" sz="5400" b="1" dirty="0">
                <a:solidFill>
                  <a:srgbClr val="000000"/>
                </a:solidFill>
                <a:latin typeface="Times New Roman" panose="02020603050405020304" pitchFamily="18" charset="0"/>
                <a:cs typeface="Times New Roman" panose="02020603050405020304" pitchFamily="18" charset="0"/>
              </a:rPr>
              <a:t>- </a:t>
            </a:r>
            <a:r>
              <a:rPr lang="vi-VN" sz="5400" b="1" dirty="0">
                <a:solidFill>
                  <a:srgbClr val="000000"/>
                </a:solidFill>
                <a:latin typeface="Times New Roman" panose="02020603050405020304" pitchFamily="18" charset="0"/>
                <a:cs typeface="Times New Roman" panose="02020603050405020304" pitchFamily="18" charset="0"/>
              </a:rPr>
              <a:t>Khi viết, lựa chọn từ ngữ chính xác, phù hợp, thể hiện được quan điểm và tình cảm của người viết, tránh sử dụng những từ ngữ sáo rỗng, cầu kì. </a:t>
            </a:r>
            <a:endParaRPr lang="en-US" sz="5400" b="1" dirty="0">
              <a:solidFill>
                <a:srgbClr val="000000"/>
              </a:solidFill>
              <a:latin typeface="Times New Roman" panose="02020603050405020304" pitchFamily="18" charset="0"/>
              <a:cs typeface="Times New Roman" panose="02020603050405020304" pitchFamily="18" charset="0"/>
            </a:endParaRPr>
          </a:p>
          <a:p>
            <a:pPr algn="just"/>
            <a:r>
              <a:rPr lang="en-US" sz="5400" b="1" dirty="0">
                <a:solidFill>
                  <a:srgbClr val="000000"/>
                </a:solidFill>
                <a:latin typeface="Times New Roman" panose="02020603050405020304" pitchFamily="18" charset="0"/>
                <a:cs typeface="Times New Roman" panose="02020603050405020304" pitchFamily="18" charset="0"/>
              </a:rPr>
              <a:t>- S</a:t>
            </a:r>
            <a:r>
              <a:rPr lang="vi-VN" sz="5400" b="1" dirty="0">
                <a:solidFill>
                  <a:srgbClr val="000000"/>
                </a:solidFill>
                <a:latin typeface="Times New Roman" panose="02020603050405020304" pitchFamily="18" charset="0"/>
                <a:cs typeface="Times New Roman" panose="02020603050405020304" pitchFamily="18" charset="0"/>
              </a:rPr>
              <a:t>ử dụng hiệu quả các thông tin ngoài tác phẩm giúp cho việc phân tích giá trị của tác phẩm được rõ ràng, nổi bật hơn.</a:t>
            </a:r>
          </a:p>
          <a:p>
            <a:pPr algn="just"/>
            <a:r>
              <a:rPr lang="en-US" sz="5400" b="1" dirty="0">
                <a:solidFill>
                  <a:srgbClr val="000000"/>
                </a:solidFill>
                <a:latin typeface="Times New Roman" panose="02020603050405020304" pitchFamily="18" charset="0"/>
                <a:cs typeface="Times New Roman" panose="02020603050405020304" pitchFamily="18" charset="0"/>
              </a:rPr>
              <a:t>- </a:t>
            </a:r>
            <a:r>
              <a:rPr lang="vi-VN" sz="5400" b="1" dirty="0">
                <a:solidFill>
                  <a:srgbClr val="000000"/>
                </a:solidFill>
                <a:latin typeface="Times New Roman" panose="02020603050405020304" pitchFamily="18" charset="0"/>
                <a:cs typeface="Times New Roman" panose="02020603050405020304" pitchFamily="18" charset="0"/>
              </a:rPr>
              <a:t>Lưu ý: Với trường hợp tác phẩm thơ dài, có thể trích dẫn ở mỗi phần những câu thơ, đoạn thơ quan trong và phân tích sâu. Tùy điều kiện, thời gian làm bài để có cách xử lí thích hợp.</a:t>
            </a:r>
          </a:p>
        </p:txBody>
      </p:sp>
    </p:spTree>
    <p:extLst>
      <p:ext uri="{BB962C8B-B14F-4D97-AF65-F5344CB8AC3E}">
        <p14:creationId xmlns:p14="http://schemas.microsoft.com/office/powerpoint/2010/main" val="101762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arn(inVertic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 calcmode="lin" valueType="num">
                                      <p:cBhvr>
                                        <p:cTn id="32"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34" dur="1000" fill="hold"/>
                                        <p:tgtEl>
                                          <p:spTgt spid="8">
                                            <p:txEl>
                                              <p:pRg st="4" end="4"/>
                                            </p:txEl>
                                          </p:spTgt>
                                        </p:tgtEl>
                                        <p:attrNameLst>
                                          <p:attrName>style.rotation</p:attrName>
                                        </p:attrNameLst>
                                      </p:cBhvr>
                                      <p:tavLst>
                                        <p:tav tm="0">
                                          <p:val>
                                            <p:fltVal val="90"/>
                                          </p:val>
                                        </p:tav>
                                        <p:tav tm="100000">
                                          <p:val>
                                            <p:fltVal val="0"/>
                                          </p:val>
                                        </p:tav>
                                      </p:tavLst>
                                    </p:anim>
                                    <p:animEffect transition="in" filter="fade">
                                      <p:cBhvr>
                                        <p:cTn id="35"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D21080-05E9-0233-4FF2-7F55010A4FD5}"/>
              </a:ext>
            </a:extLst>
          </p:cNvPr>
          <p:cNvSpPr/>
          <p:nvPr/>
        </p:nvSpPr>
        <p:spPr>
          <a:xfrm>
            <a:off x="1143000" y="-17318"/>
            <a:ext cx="15621000" cy="1107996"/>
          </a:xfrm>
          <a:prstGeom prst="rect">
            <a:avLst/>
          </a:prstGeom>
        </p:spPr>
        <p:txBody>
          <a:bodyPr wrap="square">
            <a:spAutoFit/>
          </a:bodyPr>
          <a:lstStyle/>
          <a:p>
            <a:pPr algn="ctr"/>
            <a:r>
              <a:rPr lang="en-US" sz="6600" b="1" dirty="0">
                <a:solidFill>
                  <a:srgbClr val="FF0000"/>
                </a:solidFill>
                <a:latin typeface="Times New Roman" panose="02020603050405020304" pitchFamily="18" charset="0"/>
                <a:cs typeface="Times New Roman" panose="02020603050405020304" pitchFamily="18" charset="0"/>
              </a:rPr>
              <a:t>3. </a:t>
            </a:r>
            <a:r>
              <a:rPr lang="en-US" sz="6600" b="1" dirty="0" err="1">
                <a:solidFill>
                  <a:srgbClr val="FF0000"/>
                </a:solidFill>
                <a:latin typeface="Times New Roman" panose="02020603050405020304" pitchFamily="18" charset="0"/>
                <a:cs typeface="Times New Roman" panose="02020603050405020304" pitchFamily="18" charset="0"/>
              </a:rPr>
              <a:t>Chỉnh</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sửa</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bài</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viết</a:t>
            </a:r>
            <a:endParaRPr lang="vi-VN" sz="6600"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8A7F1FD-91D9-4DF8-8CE9-439F1801324D}"/>
              </a:ext>
            </a:extLst>
          </p:cNvPr>
          <p:cNvGraphicFramePr>
            <a:graphicFrameLocks noGrp="1"/>
          </p:cNvGraphicFramePr>
          <p:nvPr>
            <p:extLst>
              <p:ext uri="{D42A27DB-BD31-4B8C-83A1-F6EECF244321}">
                <p14:modId xmlns:p14="http://schemas.microsoft.com/office/powerpoint/2010/main" val="2865623713"/>
              </p:ext>
            </p:extLst>
          </p:nvPr>
        </p:nvGraphicFramePr>
        <p:xfrm>
          <a:off x="190500" y="1257300"/>
          <a:ext cx="17907000" cy="8621411"/>
        </p:xfrm>
        <a:graphic>
          <a:graphicData uri="http://schemas.openxmlformats.org/drawingml/2006/table">
            <a:tbl>
              <a:tblPr>
                <a:tableStyleId>{5940675A-B579-460E-94D1-54222C63F5DA}</a:tableStyleId>
              </a:tblPr>
              <a:tblGrid>
                <a:gridCol w="1735480">
                  <a:extLst>
                    <a:ext uri="{9D8B030D-6E8A-4147-A177-3AD203B41FA5}">
                      <a16:colId xmlns:a16="http://schemas.microsoft.com/office/drawing/2014/main" val="2654333046"/>
                    </a:ext>
                  </a:extLst>
                </a:gridCol>
                <a:gridCol w="13568300">
                  <a:extLst>
                    <a:ext uri="{9D8B030D-6E8A-4147-A177-3AD203B41FA5}">
                      <a16:colId xmlns:a16="http://schemas.microsoft.com/office/drawing/2014/main" val="1717692926"/>
                    </a:ext>
                  </a:extLst>
                </a:gridCol>
                <a:gridCol w="867740">
                  <a:extLst>
                    <a:ext uri="{9D8B030D-6E8A-4147-A177-3AD203B41FA5}">
                      <a16:colId xmlns:a16="http://schemas.microsoft.com/office/drawing/2014/main" val="1157573505"/>
                    </a:ext>
                  </a:extLst>
                </a:gridCol>
                <a:gridCol w="788854">
                  <a:extLst>
                    <a:ext uri="{9D8B030D-6E8A-4147-A177-3AD203B41FA5}">
                      <a16:colId xmlns:a16="http://schemas.microsoft.com/office/drawing/2014/main" val="292076627"/>
                    </a:ext>
                  </a:extLst>
                </a:gridCol>
                <a:gridCol w="946626">
                  <a:extLst>
                    <a:ext uri="{9D8B030D-6E8A-4147-A177-3AD203B41FA5}">
                      <a16:colId xmlns:a16="http://schemas.microsoft.com/office/drawing/2014/main" val="889162966"/>
                    </a:ext>
                  </a:extLst>
                </a:gridCol>
              </a:tblGrid>
              <a:tr h="762000">
                <a:tc>
                  <a:txBody>
                    <a:bodyPr/>
                    <a:lstStyle/>
                    <a:p>
                      <a:pPr algn="ctr"/>
                      <a:r>
                        <a:rPr lang="vi-VN" sz="2400" dirty="0">
                          <a:solidFill>
                            <a:schemeClr val="tx1">
                              <a:lumMod val="95000"/>
                              <a:lumOff val="5000"/>
                            </a:schemeClr>
                          </a:solidFill>
                          <a:effectLst/>
                          <a:latin typeface="Times New Roman" panose="02020603050405020304" pitchFamily="18" charset="0"/>
                          <a:cs typeface="Times New Roman" panose="02020603050405020304" pitchFamily="18" charset="0"/>
                        </a:rPr>
                        <a:t>Phương diện kiểm tra</a:t>
                      </a:r>
                    </a:p>
                  </a:txBody>
                  <a:tcPr marL="34030" marR="34030" marT="17015" marB="17015">
                    <a:solidFill>
                      <a:schemeClr val="bg2"/>
                    </a:solidFill>
                  </a:tcPr>
                </a:tc>
                <a:tc>
                  <a:txBody>
                    <a:bodyPr/>
                    <a:lstStyle/>
                    <a:p>
                      <a:pPr algn="ct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Câu</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hỏi</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kiểm</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tra</a:t>
                      </a:r>
                      <a:endPar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2"/>
                    </a:solidFill>
                  </a:tcPr>
                </a:tc>
                <a:tc>
                  <a:txBody>
                    <a:bodyPr/>
                    <a:lstStyle/>
                    <a:p>
                      <a:pPr algn="ct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Đạt</a:t>
                      </a:r>
                      <a:endPar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2"/>
                    </a:solidFill>
                  </a:tcPr>
                </a:tc>
                <a:tc>
                  <a:txBody>
                    <a:bodyPr/>
                    <a:lstStyle/>
                    <a:p>
                      <a:pPr algn="ct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Chưa</a:t>
                      </a:r>
                      <a:r>
                        <a:rPr lang="en-US" sz="240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aseline="0" dirty="0" err="1">
                          <a:solidFill>
                            <a:schemeClr val="tx1">
                              <a:lumMod val="95000"/>
                              <a:lumOff val="5000"/>
                            </a:schemeClr>
                          </a:solidFill>
                          <a:effectLst/>
                          <a:latin typeface="Times New Roman" panose="02020603050405020304" pitchFamily="18" charset="0"/>
                          <a:cs typeface="Times New Roman" panose="02020603050405020304" pitchFamily="18" charset="0"/>
                        </a:rPr>
                        <a:t>đạt</a:t>
                      </a:r>
                      <a:endPar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2"/>
                    </a:solidFill>
                  </a:tcPr>
                </a:tc>
                <a:tc>
                  <a:txBody>
                    <a:bodyPr/>
                    <a:lstStyle/>
                    <a:p>
                      <a:pPr algn="ct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Góp</a:t>
                      </a:r>
                      <a:r>
                        <a:rPr lang="en-US" sz="240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ý</a:t>
                      </a:r>
                      <a:endPar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2"/>
                    </a:solidFill>
                  </a:tcPr>
                </a:tc>
                <a:extLst>
                  <a:ext uri="{0D108BD9-81ED-4DB2-BD59-A6C34878D82A}">
                    <a16:rowId xmlns:a16="http://schemas.microsoft.com/office/drawing/2014/main" val="1889409100"/>
                  </a:ext>
                </a:extLst>
              </a:tr>
              <a:tr h="5105561">
                <a:tc>
                  <a:txBody>
                    <a:bodyPr/>
                    <a:lstStyle/>
                    <a:p>
                      <a:pPr algn="ctr"/>
                      <a:r>
                        <a:rPr lang="en-US" sz="3200" dirty="0" err="1">
                          <a:solidFill>
                            <a:schemeClr val="tx1">
                              <a:lumMod val="95000"/>
                              <a:lumOff val="5000"/>
                            </a:schemeClr>
                          </a:solidFill>
                          <a:effectLst/>
                          <a:latin typeface="Times New Roman" panose="02020603050405020304" pitchFamily="18" charset="0"/>
                          <a:cs typeface="Times New Roman" panose="02020603050405020304" pitchFamily="18" charset="0"/>
                        </a:rPr>
                        <a:t>Nội</a:t>
                      </a:r>
                      <a:r>
                        <a:rPr lang="en-US" sz="3200" dirty="0">
                          <a:solidFill>
                            <a:schemeClr val="tx1">
                              <a:lumMod val="95000"/>
                              <a:lumOff val="5000"/>
                            </a:schemeClr>
                          </a:solidFill>
                          <a:effectLst/>
                          <a:latin typeface="Times New Roman" panose="02020603050405020304" pitchFamily="18" charset="0"/>
                          <a:cs typeface="Times New Roman" panose="02020603050405020304" pitchFamily="18" charset="0"/>
                        </a:rPr>
                        <a:t> dung</a:t>
                      </a:r>
                    </a:p>
                  </a:txBody>
                  <a:tcPr marL="34030" marR="34030" marT="17015" marB="17015" anchor="ctr">
                    <a:solidFill>
                      <a:schemeClr val="bg2"/>
                    </a:solidFill>
                  </a:tcPr>
                </a:tc>
                <a:tc>
                  <a:txBody>
                    <a:bodyPr/>
                    <a:lstStyle/>
                    <a:p>
                      <a:pPr algn="just"/>
                      <a:r>
                        <a:rPr lang="vi-VN" sz="2800" b="1" dirty="0">
                          <a:solidFill>
                            <a:schemeClr val="tx1">
                              <a:lumMod val="95000"/>
                              <a:lumOff val="5000"/>
                            </a:schemeClr>
                          </a:solidFill>
                          <a:effectLst/>
                          <a:latin typeface="Times New Roman" panose="02020603050405020304" pitchFamily="18" charset="0"/>
                          <a:cs typeface="Times New Roman" panose="02020603050405020304" pitchFamily="18" charset="0"/>
                        </a:rPr>
                        <a:t>Mở bài:</a:t>
                      </a:r>
                      <a:r>
                        <a:rPr lang="en-US" sz="2800" b="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b="0" baseline="0" dirty="0" err="1">
                          <a:solidFill>
                            <a:schemeClr val="tx1">
                              <a:lumMod val="95000"/>
                              <a:lumOff val="5000"/>
                            </a:schemeClr>
                          </a:solidFill>
                          <a:effectLst/>
                          <a:latin typeface="Times New Roman" panose="02020603050405020304" pitchFamily="18" charset="0"/>
                          <a:cs typeface="Times New Roman" panose="02020603050405020304" pitchFamily="18" charset="0"/>
                        </a:rPr>
                        <a:t>G</a:t>
                      </a:r>
                      <a:r>
                        <a:rPr lang="en-US" sz="2800" baseline="0" dirty="0" err="1">
                          <a:solidFill>
                            <a:schemeClr val="tx1"/>
                          </a:solidFill>
                          <a:effectLst/>
                          <a:latin typeface="Times New Roman" panose="02020603050405020304" pitchFamily="18" charset="0"/>
                          <a:cs typeface="Times New Roman" panose="02020603050405020304" pitchFamily="18" charset="0"/>
                        </a:rPr>
                        <a:t>iới</a:t>
                      </a:r>
                      <a:r>
                        <a:rPr lang="vi-VN" sz="2800" dirty="0">
                          <a:latin typeface="Times New Roman" panose="02020603050405020304" pitchFamily="18" charset="0"/>
                          <a:cs typeface="Times New Roman" panose="02020603050405020304" pitchFamily="18" charset="0"/>
                        </a:rPr>
                        <a:t> thiệu khái quát về tác phẩm thơ song thất lục bát (nhan đề, tên tác giả) và nêu ý kiến chung về tác phẩm</a:t>
                      </a:r>
                      <a:r>
                        <a:rPr lang="en-US" sz="2800" dirty="0">
                          <a:latin typeface="Times New Roman" panose="02020603050405020304" pitchFamily="18" charset="0"/>
                          <a:cs typeface="Times New Roman" panose="02020603050405020304" pitchFamily="18" charset="0"/>
                        </a:rPr>
                        <a:t>.</a:t>
                      </a:r>
                      <a:endParaRPr lang="vi-VN" sz="28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just">
                        <a:lnSpc>
                          <a:spcPct val="100000"/>
                        </a:lnSpc>
                      </a:pPr>
                      <a:r>
                        <a:rPr lang="vi-VN" sz="2800" b="1" dirty="0">
                          <a:solidFill>
                            <a:schemeClr val="tx1"/>
                          </a:solidFill>
                          <a:effectLst/>
                          <a:latin typeface="Times New Roman" panose="02020603050405020304" pitchFamily="18" charset="0"/>
                          <a:cs typeface="Times New Roman" panose="02020603050405020304" pitchFamily="18" charset="0"/>
                        </a:rPr>
                        <a:t>Thân bài:</a:t>
                      </a:r>
                    </a:p>
                    <a:p>
                      <a:pPr algn="l">
                        <a:lnSpc>
                          <a:spcPct val="100000"/>
                        </a:lnSpc>
                        <a:defRPr/>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nội</a:t>
                      </a:r>
                      <a:r>
                        <a:rPr lang="en-US" sz="2800" dirty="0">
                          <a:solidFill>
                            <a:schemeClr val="tx1"/>
                          </a:solidFill>
                          <a:latin typeface="Times New Roman" panose="02020603050405020304" pitchFamily="18" charset="0"/>
                          <a:cs typeface="Times New Roman" panose="02020603050405020304" pitchFamily="18" charset="0"/>
                        </a:rPr>
                        <a:t> dung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endParaRPr lang="en-US" sz="2800" dirty="0">
                        <a:solidFill>
                          <a:schemeClr val="tx1"/>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lượt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theo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r>
                        <a:rPr lang="en-US" sz="2800" dirty="0">
                          <a:solidFill>
                            <a:schemeClr val="tx1"/>
                          </a:solidFill>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tình</a:t>
                      </a:r>
                      <a:endParaRPr lang="en-US" sz="28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nét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sắc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yếu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thơ</a:t>
                      </a:r>
                      <a:r>
                        <a:rPr lang="en-US" sz="2800" dirty="0">
                          <a:solidFill>
                            <a:schemeClr val="tx1"/>
                          </a:solidFill>
                          <a:latin typeface="Times New Roman" panose="02020603050405020304" pitchFamily="18" charset="0"/>
                          <a:cs typeface="Times New Roman" panose="02020603050405020304" pitchFamily="18" charset="0"/>
                        </a:rPr>
                        <a:t> STLB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nội</a:t>
                      </a:r>
                      <a:r>
                        <a:rPr lang="en-US" sz="2800" dirty="0">
                          <a:solidFill>
                            <a:schemeClr val="tx1"/>
                          </a:solidFill>
                          <a:latin typeface="Times New Roman" panose="02020603050405020304" pitchFamily="18" charset="0"/>
                          <a:cs typeface="Times New Roman" panose="02020603050405020304" pitchFamily="18" charset="0"/>
                        </a:rPr>
                        <a:t> dung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r>
                        <a:rPr lang="en-US" sz="2800" dirty="0">
                          <a:solidFill>
                            <a:schemeClr val="tx1"/>
                          </a:solidFill>
                          <a:latin typeface="Times New Roman" panose="02020603050405020304" pitchFamily="18" charset="0"/>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ngôn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cấu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thơ</a:t>
                      </a:r>
                      <a:r>
                        <a:rPr lang="en-US" sz="2800" dirty="0">
                          <a:solidFill>
                            <a:schemeClr val="tx1"/>
                          </a:solidFill>
                          <a:latin typeface="Times New Roman" panose="02020603050405020304" pitchFamily="18" charset="0"/>
                          <a:cs typeface="Times New Roman" panose="02020603050405020304" pitchFamily="18" charset="0"/>
                        </a:rPr>
                        <a:t>, BPTT...)</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sự</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mở</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rộng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liên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hệ</a:t>
                      </a:r>
                      <a:endParaRPr lang="en-US" sz="28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vi-VN" sz="2800" b="1" dirty="0">
                          <a:solidFill>
                            <a:schemeClr val="tx1"/>
                          </a:solidFill>
                          <a:effectLst/>
                          <a:latin typeface="Times New Roman" panose="02020603050405020304" pitchFamily="18" charset="0"/>
                          <a:cs typeface="Times New Roman" panose="02020603050405020304" pitchFamily="18" charset="0"/>
                        </a:rPr>
                        <a:t>Kết bài:</a:t>
                      </a:r>
                      <a:r>
                        <a:rPr lang="en-US" sz="2800" b="1" baseline="0" dirty="0">
                          <a:solidFill>
                            <a:schemeClr val="tx1"/>
                          </a:solidFill>
                          <a:effectLst/>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Khẳng định ý nghĩa, giá trị nội dung và nghệ thuật của tác phẩm thơ.</a:t>
                      </a:r>
                    </a:p>
                  </a:txBody>
                  <a:tcPr marL="34030" marR="34030" marT="17015" marB="17015">
                    <a:solidFill>
                      <a:schemeClr val="bg1"/>
                    </a:solidFill>
                  </a:tcPr>
                </a:tc>
                <a:tc>
                  <a:txBody>
                    <a:bodyPr/>
                    <a:lstStyle/>
                    <a:p>
                      <a:pPr algn="just"/>
                      <a:endParaRPr lang="vi-VN" sz="240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1"/>
                    </a:solidFill>
                  </a:tcPr>
                </a:tc>
                <a:tc>
                  <a:txBody>
                    <a:bodyPr/>
                    <a:lstStyle/>
                    <a:p>
                      <a:pPr algn="just"/>
                      <a:endParaRPr lang="vi-VN" sz="240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1"/>
                    </a:solidFill>
                  </a:tcPr>
                </a:tc>
                <a:tc>
                  <a:txBody>
                    <a:bodyPr/>
                    <a:lstStyle/>
                    <a:p>
                      <a:pPr algn="just"/>
                      <a:endParaRPr lang="vi-VN" sz="2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1"/>
                    </a:solidFill>
                  </a:tcPr>
                </a:tc>
                <a:extLst>
                  <a:ext uri="{0D108BD9-81ED-4DB2-BD59-A6C34878D82A}">
                    <a16:rowId xmlns:a16="http://schemas.microsoft.com/office/drawing/2014/main" val="609027814"/>
                  </a:ext>
                </a:extLst>
              </a:tr>
              <a:tr h="811811">
                <a:tc>
                  <a:txBody>
                    <a:bodyPr/>
                    <a:lstStyle/>
                    <a:p>
                      <a:pPr algn="ctr"/>
                      <a:r>
                        <a:rPr lang="en-US" sz="32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effectLst/>
                          <a:latin typeface="Times New Roman" panose="02020603050405020304" pitchFamily="18" charset="0"/>
                          <a:cs typeface="Times New Roman" panose="02020603050405020304" pitchFamily="18" charset="0"/>
                        </a:rPr>
                        <a:t>Hình</a:t>
                      </a:r>
                      <a:r>
                        <a:rPr lang="en-US" sz="32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effectLst/>
                          <a:latin typeface="Times New Roman" panose="02020603050405020304" pitchFamily="18" charset="0"/>
                          <a:cs typeface="Times New Roman" panose="02020603050405020304" pitchFamily="18" charset="0"/>
                        </a:rPr>
                        <a:t>thức</a:t>
                      </a:r>
                      <a:endParaRPr lang="en-US" sz="32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2"/>
                    </a:solidFill>
                  </a:tcPr>
                </a:tc>
                <a:tc>
                  <a:txBody>
                    <a:bodyPr/>
                    <a:lstStyle/>
                    <a:p>
                      <a:pPr algn="just"/>
                      <a:r>
                        <a:rPr lang="vi-VN" sz="2800" dirty="0">
                          <a:solidFill>
                            <a:schemeClr val="tx1">
                              <a:lumMod val="95000"/>
                              <a:lumOff val="5000"/>
                            </a:schemeClr>
                          </a:solidFill>
                          <a:effectLst/>
                          <a:latin typeface="Times New Roman" panose="02020603050405020304" pitchFamily="18" charset="0"/>
                          <a:cs typeface="Times New Roman" panose="02020603050405020304" pitchFamily="18" charset="0"/>
                        </a:rPr>
                        <a:t>+ Bài viết đã có đủ ba phần chưa? Độ dài của các phần có cân đối không?</a:t>
                      </a:r>
                    </a:p>
                    <a:p>
                      <a:pPr algn="just"/>
                      <a:r>
                        <a:rPr lang="vi-VN" sz="2800" dirty="0">
                          <a:solidFill>
                            <a:schemeClr val="tx1">
                              <a:lumMod val="95000"/>
                              <a:lumOff val="5000"/>
                            </a:schemeClr>
                          </a:solidFill>
                          <a:effectLst/>
                          <a:latin typeface="Times New Roman" panose="02020603050405020304" pitchFamily="18" charset="0"/>
                          <a:cs typeface="Times New Roman" panose="02020603050405020304" pitchFamily="18" charset="0"/>
                        </a:rPr>
                        <a:t>+ Bài viết còn mắc những lỗi gì về trình bày, trích dẫn, dùng từ, đặt câu, chính tả...?</a:t>
                      </a:r>
                    </a:p>
                  </a:txBody>
                  <a:tcPr marL="34030" marR="34030" marT="17015" marB="17015">
                    <a:solidFill>
                      <a:schemeClr val="bg1"/>
                    </a:solidFill>
                  </a:tcPr>
                </a:tc>
                <a:tc>
                  <a:txBody>
                    <a:bodyPr/>
                    <a:lstStyle/>
                    <a:p>
                      <a:pPr algn="just"/>
                      <a:endParaRPr lang="vi-VN" sz="240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1"/>
                    </a:solidFill>
                  </a:tcPr>
                </a:tc>
                <a:tc>
                  <a:txBody>
                    <a:bodyPr/>
                    <a:lstStyle/>
                    <a:p>
                      <a:pPr algn="just"/>
                      <a:endParaRPr lang="vi-VN" sz="240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1"/>
                    </a:solidFill>
                  </a:tcPr>
                </a:tc>
                <a:tc>
                  <a:txBody>
                    <a:bodyPr/>
                    <a:lstStyle/>
                    <a:p>
                      <a:pPr algn="just"/>
                      <a:endParaRPr lang="vi-VN" sz="240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1"/>
                    </a:solidFill>
                  </a:tcPr>
                </a:tc>
                <a:extLst>
                  <a:ext uri="{0D108BD9-81ED-4DB2-BD59-A6C34878D82A}">
                    <a16:rowId xmlns:a16="http://schemas.microsoft.com/office/drawing/2014/main" val="3647911034"/>
                  </a:ext>
                </a:extLst>
              </a:tr>
              <a:tr h="1592493">
                <a:tc>
                  <a:txBody>
                    <a:bodyPr/>
                    <a:lstStyle/>
                    <a:p>
                      <a:pPr algn="ctr"/>
                      <a:r>
                        <a:rPr lang="en-US" sz="32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effectLst/>
                          <a:latin typeface="Times New Roman" panose="02020603050405020304" pitchFamily="18" charset="0"/>
                          <a:cs typeface="Times New Roman" panose="02020603050405020304" pitchFamily="18" charset="0"/>
                        </a:rPr>
                        <a:t>Đánh</a:t>
                      </a:r>
                      <a:r>
                        <a:rPr lang="en-US" sz="32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effectLst/>
                          <a:latin typeface="Times New Roman" panose="02020603050405020304" pitchFamily="18" charset="0"/>
                          <a:cs typeface="Times New Roman" panose="02020603050405020304" pitchFamily="18" charset="0"/>
                        </a:rPr>
                        <a:t>giá</a:t>
                      </a:r>
                      <a:r>
                        <a:rPr lang="en-US" sz="32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effectLst/>
                          <a:latin typeface="Times New Roman" panose="02020603050405020304" pitchFamily="18" charset="0"/>
                          <a:cs typeface="Times New Roman" panose="02020603050405020304" pitchFamily="18" charset="0"/>
                        </a:rPr>
                        <a:t>chung</a:t>
                      </a:r>
                      <a:endParaRPr lang="en-US" sz="32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2"/>
                    </a:solidFill>
                  </a:tcPr>
                </a:tc>
                <a:tc>
                  <a:txBody>
                    <a:bodyPr/>
                    <a:lstStyle/>
                    <a:p>
                      <a:pPr algn="just"/>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Bài</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viết</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đáp</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ứng</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yêu</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cầu</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ở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mức</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độ</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nào</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a:t>
                      </a:r>
                    </a:p>
                    <a:p>
                      <a:pPr algn="just"/>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Em</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thấy</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thuận</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lợi</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hoặc</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khó</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khăn</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khi</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thực</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hiện</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nào</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trong</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khi</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thực</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hành</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viết</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Vì</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sao</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a:t>
                      </a:r>
                    </a:p>
                    <a:p>
                      <a:pPr algn="just"/>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Thành</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công</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bài</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viết</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gì</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a:t>
                      </a:r>
                    </a:p>
                  </a:txBody>
                  <a:tcPr marL="34030" marR="34030" marT="17015" marB="17015">
                    <a:solidFill>
                      <a:schemeClr val="bg1"/>
                    </a:solidFill>
                  </a:tcPr>
                </a:tc>
                <a:tc>
                  <a:txBody>
                    <a:bodyPr/>
                    <a:lstStyle/>
                    <a:p>
                      <a:pPr algn="just"/>
                      <a:endPar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1"/>
                    </a:solidFill>
                  </a:tcPr>
                </a:tc>
                <a:tc>
                  <a:txBody>
                    <a:bodyPr/>
                    <a:lstStyle/>
                    <a:p>
                      <a:pPr algn="just"/>
                      <a:endPar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1"/>
                    </a:solidFill>
                  </a:tcPr>
                </a:tc>
                <a:tc>
                  <a:txBody>
                    <a:bodyPr/>
                    <a:lstStyle/>
                    <a:p>
                      <a:pPr algn="just"/>
                      <a:endPar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4030" marR="34030" marT="17015" marB="17015">
                    <a:solidFill>
                      <a:schemeClr val="bg1"/>
                    </a:solidFill>
                  </a:tcPr>
                </a:tc>
                <a:extLst>
                  <a:ext uri="{0D108BD9-81ED-4DB2-BD59-A6C34878D82A}">
                    <a16:rowId xmlns:a16="http://schemas.microsoft.com/office/drawing/2014/main" val="3665809064"/>
                  </a:ext>
                </a:extLst>
              </a:tr>
            </a:tbl>
          </a:graphicData>
        </a:graphic>
      </p:graphicFrame>
    </p:spTree>
    <p:extLst>
      <p:ext uri="{BB962C8B-B14F-4D97-AF65-F5344CB8AC3E}">
        <p14:creationId xmlns:p14="http://schemas.microsoft.com/office/powerpoint/2010/main" val="365269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09" y="0"/>
            <a:ext cx="18288000" cy="10433625"/>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effectLst/>
                <a:uLnTx/>
                <a:uFillTx/>
                <a:latin typeface="Calibri"/>
                <a:ea typeface="+mn-ea"/>
                <a:cs typeface="+mn-cs"/>
              </a:rPr>
              <a:t>           </a:t>
            </a:r>
            <a:r>
              <a:rPr kumimoji="0" lang="vi-VN" sz="4800" b="1" i="0" u="none" strike="noStrike" kern="1200" cap="none" spc="0" normalizeH="0" baseline="0" noProof="0" dirty="0">
                <a:ln>
                  <a:noFill/>
                </a:ln>
                <a:effectLst/>
                <a:uLnTx/>
                <a:uFillTx/>
                <a:latin typeface="Times New Roman" panose="02020603050405020304" pitchFamily="18" charset="0"/>
                <a:ea typeface="+mn-ea"/>
                <a:cs typeface="+mn-cs"/>
              </a:rPr>
              <a:t>Đã từ lâu, tình bạn đã được đề cập đến trong các tác phẩm văn học. Nguyễn Khuyến là nhà văn sở hữu số lượng lớn các bài thơ mang chủ đề rất quen thuộc trong đời sống hàng ngày như thế. Nếu như trong </a:t>
            </a:r>
            <a:r>
              <a:rPr kumimoji="0" lang="vi-VN" sz="4800" b="1" i="1" u="none" strike="noStrike" kern="1200" cap="none" spc="0" normalizeH="0" baseline="0" noProof="0" dirty="0">
                <a:ln>
                  <a:noFill/>
                </a:ln>
                <a:effectLst/>
                <a:uLnTx/>
                <a:uFillTx/>
                <a:latin typeface="Times New Roman" panose="02020603050405020304" pitchFamily="18" charset="0"/>
                <a:ea typeface="+mn-ea"/>
                <a:cs typeface="+mn-cs"/>
              </a:rPr>
              <a:t>Bạn đến chơi nhà</a:t>
            </a:r>
            <a:r>
              <a:rPr kumimoji="0" lang="vi-VN" sz="4800" b="1" i="0" u="none" strike="noStrike" kern="1200" cap="none" spc="0" normalizeH="0" baseline="0" noProof="0" dirty="0">
                <a:ln>
                  <a:noFill/>
                </a:ln>
                <a:effectLst/>
                <a:uLnTx/>
                <a:uFillTx/>
                <a:latin typeface="Times New Roman" panose="02020603050405020304" pitchFamily="18" charset="0"/>
                <a:ea typeface="+mn-ea"/>
                <a:cs typeface="+mn-cs"/>
              </a:rPr>
              <a:t>, ông dùng giọng văn hóm hỉnh, khôi hài để nói về tình bạn không màng vật chất, thì sang bài thơ </a:t>
            </a:r>
            <a:r>
              <a:rPr kumimoji="0" lang="vi-VN" sz="4800" b="1" i="1" u="none" strike="noStrike" kern="1200" cap="none" spc="0" normalizeH="0" baseline="0" noProof="0" dirty="0">
                <a:ln>
                  <a:noFill/>
                </a:ln>
                <a:effectLst/>
                <a:uLnTx/>
                <a:uFillTx/>
                <a:latin typeface="Times New Roman" panose="02020603050405020304" pitchFamily="18" charset="0"/>
                <a:ea typeface="+mn-ea"/>
                <a:cs typeface="+mn-cs"/>
              </a:rPr>
              <a:t>Khóc Dương Khuê</a:t>
            </a:r>
            <a:r>
              <a:rPr kumimoji="0" lang="vi-VN" sz="4800" b="1" i="0" u="none" strike="noStrike" kern="1200" cap="none" spc="0" normalizeH="0" baseline="0" noProof="0" dirty="0">
                <a:ln>
                  <a:noFill/>
                </a:ln>
                <a:effectLst/>
                <a:uLnTx/>
                <a:uFillTx/>
                <a:latin typeface="Times New Roman" panose="02020603050405020304" pitchFamily="18" charset="0"/>
                <a:ea typeface="+mn-ea"/>
                <a:cs typeface="+mn-cs"/>
              </a:rPr>
              <a:t>, giọng thơ đã thay đổi hẳn. Cả bài thơ như tiếng khóc nấc lên trong sự buồn bã của Nguyến Khuyến khi đến đám tang của người bạn Dương Khuê. Đặc biệt trong 16 câu thơ cuối: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effectLst/>
                <a:uLnTx/>
                <a:uFillTx/>
                <a:latin typeface="Times New Roman" panose="02020603050405020304" pitchFamily="18" charset="0"/>
                <a:ea typeface="+mn-ea"/>
                <a:cs typeface="+mn-cs"/>
              </a:rPr>
              <a:t>“</a:t>
            </a:r>
            <a:r>
              <a:rPr kumimoji="0" lang="vi-VN" sz="4800" b="1" i="1" u="none" strike="noStrike" kern="1200" cap="none" spc="0" normalizeH="0" baseline="0" noProof="0" dirty="0">
                <a:ln>
                  <a:noFill/>
                </a:ln>
                <a:effectLst/>
                <a:uLnTx/>
                <a:uFillTx/>
                <a:latin typeface="Times New Roman" panose="02020603050405020304" pitchFamily="18" charset="0"/>
                <a:ea typeface="+mn-ea"/>
                <a:cs typeface="+mn-cs"/>
              </a:rPr>
              <a:t>Kể tuổi tôi còn hơn tuổi bác,</a:t>
            </a:r>
            <a:endParaRPr kumimoji="0" lang="vi-VN" sz="4800" b="1" i="0" u="none" strike="noStrike" kern="1200" cap="none" spc="0" normalizeH="0" baseline="0" noProof="0" dirty="0">
              <a:ln>
                <a:noFill/>
              </a:ln>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1" u="none" strike="noStrike" kern="1200" cap="none" spc="0" normalizeH="0" baseline="0" noProof="0" dirty="0">
                <a:ln>
                  <a:noFill/>
                </a:ln>
                <a:effectLst/>
                <a:uLnTx/>
                <a:uFillTx/>
                <a:latin typeface="Times New Roman" panose="02020603050405020304" pitchFamily="18" charset="0"/>
                <a:ea typeface="+mn-ea"/>
                <a:cs typeface="+mn-cs"/>
              </a:rPr>
              <a:t>Tôi lại đau trước bác mấy ngày</a:t>
            </a:r>
            <a:r>
              <a:rPr kumimoji="0" lang="vi-VN" sz="4800" b="1" i="0" u="none" strike="noStrike" kern="1200" cap="none" spc="0" normalizeH="0" baseline="0" noProof="0" dirty="0">
                <a:ln>
                  <a:noFill/>
                </a:ln>
                <a:effectLst/>
                <a:uLnTx/>
                <a:uFillTx/>
                <a:latin typeface="Times New Roman" panose="02020603050405020304" pitchFamily="18"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effectLst/>
                <a:uLnTx/>
                <a:uFillTx/>
                <a:latin typeface="Times New Roman" panose="02020603050405020304" pitchFamily="18"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1" u="none" strike="noStrike" kern="1200" cap="none" spc="0" normalizeH="0" baseline="0" noProof="0" dirty="0">
                <a:ln>
                  <a:noFill/>
                </a:ln>
                <a:effectLst/>
                <a:uLnTx/>
                <a:uFillTx/>
                <a:latin typeface="Times New Roman" panose="02020603050405020304" pitchFamily="18" charset="0"/>
                <a:ea typeface="+mn-ea"/>
                <a:cs typeface="+mn-cs"/>
              </a:rPr>
              <a:t>Tuổi già hạt lệ như sương,</a:t>
            </a:r>
            <a:endParaRPr kumimoji="0" lang="vi-VN" sz="4800" b="1" i="0" u="none" strike="noStrike" kern="1200" cap="none" spc="0" normalizeH="0" baseline="0" noProof="0" dirty="0">
              <a:ln>
                <a:noFill/>
              </a:ln>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1" u="none" strike="noStrike" kern="1200" cap="none" spc="0" normalizeH="0" baseline="0" noProof="0" dirty="0">
                <a:ln>
                  <a:noFill/>
                </a:ln>
                <a:effectLst/>
                <a:uLnTx/>
                <a:uFillTx/>
                <a:latin typeface="Times New Roman" panose="02020603050405020304" pitchFamily="18" charset="0"/>
                <a:ea typeface="+mn-ea"/>
                <a:cs typeface="+mn-cs"/>
              </a:rPr>
              <a:t>Hơi đâu ép lấy hai hàng chứa chan!</a:t>
            </a:r>
            <a:r>
              <a:rPr kumimoji="0" lang="vi-VN" sz="4800" b="1" i="0" u="none" strike="noStrike" kern="1200" cap="none" spc="0" normalizeH="0" baseline="0" noProof="0" dirty="0">
                <a:ln>
                  <a:noFill/>
                </a:ln>
                <a:effectLst/>
                <a:uLnTx/>
                <a:uFillTx/>
                <a:latin typeface="Times New Roman" panose="02020603050405020304" pitchFamily="18" charset="0"/>
                <a:ea typeface="+mn-ea"/>
                <a:cs typeface="+mn-cs"/>
              </a:rPr>
              <a:t>”</a:t>
            </a:r>
            <a:endParaRPr kumimoji="0" lang="en-US" sz="4800" b="1" i="0" u="none" strike="noStrike" kern="1200" cap="none" spc="0" normalizeH="0" baseline="0" noProof="0" dirty="0">
              <a:ln>
                <a:noFill/>
              </a:ln>
              <a:effectLst/>
              <a:uLnTx/>
              <a:uFillTx/>
              <a:latin typeface="Times New Roman" panose="02020603050405020304" pitchFamily="18" charset="0"/>
              <a:ea typeface="+mn-ea"/>
              <a:cs typeface="+mn-cs"/>
            </a:endParaRPr>
          </a:p>
          <a:p>
            <a:pPr lvl="0" algn="just"/>
            <a:r>
              <a:rPr lang="en-US" sz="4800" b="1" dirty="0">
                <a:solidFill>
                  <a:srgbClr val="000000"/>
                </a:solidFill>
              </a:rPr>
              <a:t> </a:t>
            </a:r>
            <a:r>
              <a:rPr lang="vi-VN" sz="4800" b="1" dirty="0">
                <a:solidFill>
                  <a:srgbClr val="000000"/>
                </a:solidFill>
                <a:latin typeface="Times New Roman" panose="02020603050405020304" pitchFamily="18" charset="0"/>
              </a:rPr>
              <a:t>Nỗi xót thương cho người bạn quá cố càng được thể hiện đậm nét.</a:t>
            </a:r>
            <a:endParaRPr kumimoji="0" lang="vi-VN" sz="48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4692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57300"/>
            <a:ext cx="18288000" cy="8402300"/>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5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Nguyễn Khuyến xuất thân là nhà nho, có tài văn chương, đỗ đầu cả ba kỳ thi nên còn được gọi là Tam Nguyên Yên Đổ. Ông thường viết về gia đình, bạn bè, quê hương và châm biếm bọn thực dân. Bài thơ Khóc Dương Khuê ban đầu được viết bằng chữ Hán, sau được Nguyễn Khuyến dịch lại bằng chữ Nôm. Dương Khuê là bạn của Nguyễn Khuyến, mặc dù kém tuổi nhưng Dương Khuê cũng đỗ chức tước cao, trở thành tri âm của Nguyễn Khuyến. Mười sáu câu thơ cuối là nỗi đau đáu, thương xót của Nguyễn Khuyến trước sự ra đi đột ngột của bạn.</a:t>
            </a:r>
            <a:endPar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9435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76300"/>
            <a:ext cx="18288000" cy="7571303"/>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rgbClr val="000000"/>
                </a:solidFill>
                <a:latin typeface="Times New Roman" panose="02020603050405020304" pitchFamily="18" charset="0"/>
                <a:cs typeface="Times New Roman" panose="02020603050405020304" pitchFamily="18" charset="0"/>
              </a:rPr>
              <a:t>	   </a:t>
            </a:r>
            <a:r>
              <a:rPr lang="vi-VN" sz="5400" b="1" dirty="0">
                <a:solidFill>
                  <a:srgbClr val="000000"/>
                </a:solidFill>
                <a:latin typeface="Times New Roman" panose="02020603050405020304" pitchFamily="18" charset="0"/>
                <a:cs typeface="Times New Roman" panose="02020603050405020304" pitchFamily="18" charset="0"/>
              </a:rPr>
              <a:t>Hai câu thơ mở đầu được nhà thơ viết bằng giọng văn khôi hài, nhưng chua xót, bộc lộ sự đau lòng của ông:</a:t>
            </a:r>
          </a:p>
          <a:p>
            <a:pPr algn="ctr"/>
            <a:r>
              <a:rPr lang="vi-VN" sz="5400" b="1" dirty="0">
                <a:solidFill>
                  <a:srgbClr val="000000"/>
                </a:solidFill>
                <a:latin typeface="Times New Roman" panose="02020603050405020304" pitchFamily="18" charset="0"/>
                <a:cs typeface="Times New Roman" panose="02020603050405020304" pitchFamily="18" charset="0"/>
              </a:rPr>
              <a:t>“</a:t>
            </a:r>
            <a:r>
              <a:rPr lang="vi-VN" sz="5400" b="1" i="1" dirty="0">
                <a:solidFill>
                  <a:srgbClr val="000000"/>
                </a:solidFill>
                <a:latin typeface="Times New Roman" panose="02020603050405020304" pitchFamily="18" charset="0"/>
                <a:cs typeface="Times New Roman" panose="02020603050405020304" pitchFamily="18" charset="0"/>
              </a:rPr>
              <a:t>Kể tuổi tôi còn hơn tuổi bác,</a:t>
            </a:r>
            <a:endParaRPr lang="vi-VN" sz="5400" b="1" dirty="0">
              <a:solidFill>
                <a:srgbClr val="000000"/>
              </a:solidFill>
              <a:latin typeface="Times New Roman" panose="02020603050405020304" pitchFamily="18" charset="0"/>
              <a:cs typeface="Times New Roman" panose="02020603050405020304" pitchFamily="18" charset="0"/>
            </a:endParaRPr>
          </a:p>
          <a:p>
            <a:pPr algn="ctr"/>
            <a:r>
              <a:rPr lang="vi-VN" sz="5400" b="1" i="1" dirty="0">
                <a:solidFill>
                  <a:srgbClr val="000000"/>
                </a:solidFill>
                <a:latin typeface="Times New Roman" panose="02020603050405020304" pitchFamily="18" charset="0"/>
                <a:cs typeface="Times New Roman" panose="02020603050405020304" pitchFamily="18" charset="0"/>
              </a:rPr>
              <a:t>Tôi lại đau trước bác mấy ngày</a:t>
            </a:r>
            <a:r>
              <a:rPr lang="vi-VN" sz="5400" b="1" dirty="0">
                <a:solidFill>
                  <a:srgbClr val="000000"/>
                </a:solidFill>
                <a:latin typeface="Times New Roman" panose="02020603050405020304" pitchFamily="18" charset="0"/>
                <a:cs typeface="Times New Roman" panose="02020603050405020304" pitchFamily="18" charset="0"/>
              </a:rPr>
              <a:t>.”</a:t>
            </a:r>
          </a:p>
          <a:p>
            <a:pPr algn="just"/>
            <a:r>
              <a:rPr lang="vi-VN" sz="5400" b="1" dirty="0">
                <a:solidFill>
                  <a:srgbClr val="000000"/>
                </a:solidFill>
                <a:latin typeface="Times New Roman" panose="02020603050405020304" pitchFamily="18" charset="0"/>
                <a:cs typeface="Times New Roman" panose="02020603050405020304" pitchFamily="18" charset="0"/>
              </a:rPr>
              <a:t>Quả thật, Nguyễn Khuyến hơn Dương Khuê bốn tuổi, nhưng Nguyễn Khuyến vẫn gọi Dương Khuê bằng giọng thân mật “</a:t>
            </a:r>
            <a:r>
              <a:rPr lang="vi-VN" sz="5400" b="1" i="1" dirty="0">
                <a:solidFill>
                  <a:srgbClr val="000000"/>
                </a:solidFill>
                <a:latin typeface="Times New Roman" panose="02020603050405020304" pitchFamily="18" charset="0"/>
                <a:cs typeface="Times New Roman" panose="02020603050405020304" pitchFamily="18" charset="0"/>
              </a:rPr>
              <a:t>tôi - bác</a:t>
            </a:r>
            <a:r>
              <a:rPr lang="vi-VN" sz="5400" b="1" dirty="0">
                <a:solidFill>
                  <a:srgbClr val="000000"/>
                </a:solidFill>
                <a:latin typeface="Times New Roman" panose="02020603050405020304" pitchFamily="18" charset="0"/>
                <a:cs typeface="Times New Roman" panose="02020603050405020304" pitchFamily="18" charset="0"/>
              </a:rPr>
              <a:t>”. Câu thơ “đau trước bác mấy ngày” sử dụng biện pháp ẩn dụ, ý chỉ sự ra đi của Dương Khuê quá đột ngột, khiến tác giả không thôi giật mình và đau đớn.</a:t>
            </a:r>
          </a:p>
        </p:txBody>
      </p:sp>
    </p:spTree>
    <p:extLst>
      <p:ext uri="{BB962C8B-B14F-4D97-AF65-F5344CB8AC3E}">
        <p14:creationId xmlns:p14="http://schemas.microsoft.com/office/powerpoint/2010/main" val="118610168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
            <a:ext cx="18288000" cy="10433625"/>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Calibri"/>
                <a:ea typeface="+mn-ea"/>
                <a:cs typeface="+mn-cs"/>
              </a:rPr>
              <a:t>          </a:t>
            </a:r>
            <a:r>
              <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Trong bốn câu thơ tiếp theo, nhà thơ tiếp tục mạch cảm xúc trầm lắng, đau thắt lòng: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vi-VN"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Làm sao bác vội về ngay,</a:t>
            </a:r>
            <a:endPar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Chợt nghe, tôi bỗng chân tay rụng rời.</a:t>
            </a:r>
            <a:endPar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Ai chẳng biết chán đời là phải,</a:t>
            </a:r>
            <a:endPar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Sao vội vàng mà mải lên tiên</a:t>
            </a:r>
            <a:r>
              <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Tác giả sử dụng biện pháp nói giảm, nói tránh và biện pháp nói quá rất khéo léo,, ý nhị. Để chỉ sự ra đi của người bạn thân, ông dùng những từ “</a:t>
            </a:r>
            <a:r>
              <a:rPr kumimoji="0" lang="vi-VN"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vội về ngay</a:t>
            </a:r>
            <a:r>
              <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vi-VN"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chán đời</a:t>
            </a:r>
            <a:r>
              <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vi-VN"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vội vàng</a:t>
            </a:r>
            <a:r>
              <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vi-VN"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lên tiên</a:t>
            </a:r>
            <a:r>
              <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với mục đích để giảm đi sự đau thương, nhưng sao câu thơ vẫn đau bội phần như vậy. Nói tránh đi sự ra đi của bạn, Nguyễn Khuyến phóng đại nỗi đau của mình “</a:t>
            </a:r>
            <a:r>
              <a:rPr kumimoji="0" lang="vi-VN"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chân tay rụng rời</a:t>
            </a:r>
            <a:r>
              <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Chắc hẳn, vì quá bất ngờ, ông đã không kìm được cảm xúc mà suy sụp, đau như “</a:t>
            </a:r>
            <a:r>
              <a:rPr kumimoji="0" lang="vi-VN"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chân tay rụng rời</a:t>
            </a:r>
            <a:r>
              <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244659066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96019"/>
            <a:ext cx="18288000" cy="9694962"/>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a:ea typeface="+mn-ea"/>
                <a:cs typeface="+mn-cs"/>
              </a:rPr>
              <a:t>          </a:t>
            </a:r>
            <a:r>
              <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Trước kia, tất cả những thú vui trên đời đều có ông và Dương Khuê hưởng thụ. Nay, những niềm vui đó bỗng trở nên chán chường, vô nghĩa bởi đã mất bạn rồi:</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vi-VN"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Rượu ngon không có bạn hiền,</a:t>
            </a:r>
            <a:endPar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vi-VN"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Không mua không phải không tiền không mua.</a:t>
            </a:r>
            <a:endPar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vi-VN"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Câu thơ nghĩ đắn đo không viết,</a:t>
            </a:r>
            <a:endPar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vi-VN"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Viết đưa ai, ai biết mà đưa;</a:t>
            </a:r>
            <a:endPar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vi-VN"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Giường kia treo cũng hững hờ,</a:t>
            </a:r>
            <a:endPar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vi-VN"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Đàn kia gãy củng ngẩn ngơ tiếng đàn</a:t>
            </a:r>
            <a:r>
              <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Rượu là thức uống yêu thích của thi nhân, thế nên mới có </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vi-VN"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thi tửu</a:t>
            </a:r>
            <a:r>
              <a:rPr kumimoji="0" lang="en-US"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Nhưng rượu chỉ ngon khi uống cùng bạn hiền. Biện pháp điệp từ “</a:t>
            </a:r>
            <a:r>
              <a:rPr kumimoji="0" lang="vi-VN" sz="4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không</a:t>
            </a:r>
            <a:r>
              <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4</a:t>
            </a:r>
            <a:r>
              <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lần trong một câu thơ như nhân lên </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4</a:t>
            </a:r>
            <a:r>
              <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lần sự vô vị, không ham muốn thi tửu của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tác</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giả</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khi không có bạn. Hôm nay không mua rượu, không phải do không có tiền, mà là do không còn tri âm.</a:t>
            </a:r>
          </a:p>
        </p:txBody>
      </p:sp>
    </p:spTree>
    <p:extLst>
      <p:ext uri="{BB962C8B-B14F-4D97-AF65-F5344CB8AC3E}">
        <p14:creationId xmlns:p14="http://schemas.microsoft.com/office/powerpoint/2010/main" val="231654602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
            <a:extLst>
              <a:ext uri="{FF2B5EF4-FFF2-40B4-BE49-F238E27FC236}">
                <a16:creationId xmlns:a16="http://schemas.microsoft.com/office/drawing/2014/main" id="{C01F3C05-EAFC-AF9E-4725-A1E8E57C230D}"/>
              </a:ext>
            </a:extLst>
          </p:cNvPr>
          <p:cNvGrpSpPr/>
          <p:nvPr/>
        </p:nvGrpSpPr>
        <p:grpSpPr>
          <a:xfrm>
            <a:off x="19050" y="0"/>
            <a:ext cx="18268950" cy="10096500"/>
            <a:chOff x="0" y="0"/>
            <a:chExt cx="21640800" cy="10972800"/>
          </a:xfrm>
        </p:grpSpPr>
        <p:sp>
          <p:nvSpPr>
            <p:cNvPr id="15" name="Freeform 3">
              <a:extLst>
                <a:ext uri="{FF2B5EF4-FFF2-40B4-BE49-F238E27FC236}">
                  <a16:creationId xmlns:a16="http://schemas.microsoft.com/office/drawing/2014/main" id="{E848A43A-196E-2D4A-A896-8500DE411006}"/>
                </a:ext>
              </a:extLst>
            </p:cNvPr>
            <p:cNvSpPr/>
            <p:nvPr/>
          </p:nvSpPr>
          <p:spPr>
            <a:xfrm>
              <a:off x="0" y="0"/>
              <a:ext cx="21640800" cy="10972800"/>
            </a:xfrm>
            <a:custGeom>
              <a:avLst/>
              <a:gdLst/>
              <a:ahLst/>
              <a:cxnLst/>
              <a:rect l="l" t="t" r="r" b="b"/>
              <a:pathLst>
                <a:path w="21640800" h="10972800">
                  <a:moveTo>
                    <a:pt x="0" y="0"/>
                  </a:moveTo>
                  <a:lnTo>
                    <a:pt x="21640800" y="0"/>
                  </a:lnTo>
                  <a:lnTo>
                    <a:pt x="21640800" y="10972800"/>
                  </a:lnTo>
                  <a:lnTo>
                    <a:pt x="0" y="10972800"/>
                  </a:lnTo>
                  <a:lnTo>
                    <a:pt x="0" y="0"/>
                  </a:lnTo>
                  <a:close/>
                </a:path>
              </a:pathLst>
            </a:custGeom>
            <a:blipFill>
              <a:blip r:embed="rId3">
                <a:lum bright="70000" contrast="-70000"/>
              </a:blip>
              <a:stretch>
                <a:fillRect t="-19002" b="-77972"/>
              </a:stretch>
            </a:blipFill>
            <a:ln w="57150" cap="sq">
              <a:solidFill>
                <a:srgbClr val="7C5338"/>
              </a:solidFill>
              <a:prstDash val="solid"/>
              <a:miter/>
            </a:ln>
          </p:spPr>
        </p:sp>
        <p:sp>
          <p:nvSpPr>
            <p:cNvPr id="16" name="AutoShape 4">
              <a:extLst>
                <a:ext uri="{FF2B5EF4-FFF2-40B4-BE49-F238E27FC236}">
                  <a16:creationId xmlns:a16="http://schemas.microsoft.com/office/drawing/2014/main" id="{521280C5-BD21-4954-6701-0CEC5C98A9CC}"/>
                </a:ext>
              </a:extLst>
            </p:cNvPr>
            <p:cNvSpPr/>
            <p:nvPr/>
          </p:nvSpPr>
          <p:spPr>
            <a:xfrm>
              <a:off x="762229" y="959161"/>
              <a:ext cx="20116343" cy="0"/>
            </a:xfrm>
            <a:prstGeom prst="line">
              <a:avLst/>
            </a:prstGeom>
            <a:ln w="50800" cap="flat">
              <a:solidFill>
                <a:srgbClr val="F5F3EA">
                  <a:alpha val="14902"/>
                </a:srgbClr>
              </a:solidFill>
              <a:prstDash val="sysDot"/>
              <a:headEnd type="none" w="sm" len="sm"/>
              <a:tailEnd type="none" w="sm" len="sm"/>
            </a:ln>
          </p:spPr>
        </p:sp>
        <p:sp>
          <p:nvSpPr>
            <p:cNvPr id="18" name="AutoShape 5">
              <a:extLst>
                <a:ext uri="{FF2B5EF4-FFF2-40B4-BE49-F238E27FC236}">
                  <a16:creationId xmlns:a16="http://schemas.microsoft.com/office/drawing/2014/main" id="{54E38C62-388B-5A00-14CC-69C36B67046C}"/>
                </a:ext>
              </a:extLst>
            </p:cNvPr>
            <p:cNvSpPr/>
            <p:nvPr/>
          </p:nvSpPr>
          <p:spPr>
            <a:xfrm>
              <a:off x="762229" y="1965214"/>
              <a:ext cx="20116343" cy="0"/>
            </a:xfrm>
            <a:prstGeom prst="line">
              <a:avLst/>
            </a:prstGeom>
            <a:ln w="50800" cap="flat">
              <a:solidFill>
                <a:srgbClr val="F5F3EA">
                  <a:alpha val="14902"/>
                </a:srgbClr>
              </a:solidFill>
              <a:prstDash val="sysDot"/>
              <a:headEnd type="none" w="sm" len="sm"/>
              <a:tailEnd type="none" w="sm" len="sm"/>
            </a:ln>
          </p:spPr>
        </p:sp>
        <p:sp>
          <p:nvSpPr>
            <p:cNvPr id="19" name="AutoShape 6">
              <a:extLst>
                <a:ext uri="{FF2B5EF4-FFF2-40B4-BE49-F238E27FC236}">
                  <a16:creationId xmlns:a16="http://schemas.microsoft.com/office/drawing/2014/main" id="{9BB9E4A5-DFA1-A866-63B7-8B42182AA01E}"/>
                </a:ext>
              </a:extLst>
            </p:cNvPr>
            <p:cNvSpPr/>
            <p:nvPr/>
          </p:nvSpPr>
          <p:spPr>
            <a:xfrm>
              <a:off x="762229" y="2971267"/>
              <a:ext cx="20116343" cy="0"/>
            </a:xfrm>
            <a:prstGeom prst="line">
              <a:avLst/>
            </a:prstGeom>
            <a:ln w="50800" cap="flat">
              <a:solidFill>
                <a:srgbClr val="F5F3EA">
                  <a:alpha val="14902"/>
                </a:srgbClr>
              </a:solidFill>
              <a:prstDash val="sysDot"/>
              <a:headEnd type="none" w="sm" len="sm"/>
              <a:tailEnd type="none" w="sm" len="sm"/>
            </a:ln>
          </p:spPr>
        </p:sp>
        <p:sp>
          <p:nvSpPr>
            <p:cNvPr id="20" name="AutoShape 7">
              <a:extLst>
                <a:ext uri="{FF2B5EF4-FFF2-40B4-BE49-F238E27FC236}">
                  <a16:creationId xmlns:a16="http://schemas.microsoft.com/office/drawing/2014/main" id="{26CA0A0C-8824-22D1-B7EA-D87E62149264}"/>
                </a:ext>
              </a:extLst>
            </p:cNvPr>
            <p:cNvSpPr/>
            <p:nvPr/>
          </p:nvSpPr>
          <p:spPr>
            <a:xfrm>
              <a:off x="762229" y="3977320"/>
              <a:ext cx="20116343" cy="0"/>
            </a:xfrm>
            <a:prstGeom prst="line">
              <a:avLst/>
            </a:prstGeom>
            <a:ln w="50800" cap="flat">
              <a:solidFill>
                <a:srgbClr val="F5F3EA">
                  <a:alpha val="14902"/>
                </a:srgbClr>
              </a:solidFill>
              <a:prstDash val="sysDot"/>
              <a:headEnd type="none" w="sm" len="sm"/>
              <a:tailEnd type="none" w="sm" len="sm"/>
            </a:ln>
          </p:spPr>
        </p:sp>
        <p:sp>
          <p:nvSpPr>
            <p:cNvPr id="21" name="AutoShape 8">
              <a:extLst>
                <a:ext uri="{FF2B5EF4-FFF2-40B4-BE49-F238E27FC236}">
                  <a16:creationId xmlns:a16="http://schemas.microsoft.com/office/drawing/2014/main" id="{7AACCB05-7DED-22FD-EBF2-1D1739D35B9D}"/>
                </a:ext>
              </a:extLst>
            </p:cNvPr>
            <p:cNvSpPr/>
            <p:nvPr/>
          </p:nvSpPr>
          <p:spPr>
            <a:xfrm>
              <a:off x="762229" y="4983373"/>
              <a:ext cx="20116343" cy="0"/>
            </a:xfrm>
            <a:prstGeom prst="line">
              <a:avLst/>
            </a:prstGeom>
            <a:ln w="50800" cap="flat">
              <a:solidFill>
                <a:srgbClr val="F5F3EA">
                  <a:alpha val="14902"/>
                </a:srgbClr>
              </a:solidFill>
              <a:prstDash val="sysDot"/>
              <a:headEnd type="none" w="sm" len="sm"/>
              <a:tailEnd type="none" w="sm" len="sm"/>
            </a:ln>
          </p:spPr>
        </p:sp>
        <p:sp>
          <p:nvSpPr>
            <p:cNvPr id="22" name="AutoShape 9">
              <a:extLst>
                <a:ext uri="{FF2B5EF4-FFF2-40B4-BE49-F238E27FC236}">
                  <a16:creationId xmlns:a16="http://schemas.microsoft.com/office/drawing/2014/main" id="{3F5B7989-C00A-85DD-C540-BA4F65873B74}"/>
                </a:ext>
              </a:extLst>
            </p:cNvPr>
            <p:cNvSpPr/>
            <p:nvPr/>
          </p:nvSpPr>
          <p:spPr>
            <a:xfrm>
              <a:off x="762229" y="5989427"/>
              <a:ext cx="20116343" cy="0"/>
            </a:xfrm>
            <a:prstGeom prst="line">
              <a:avLst/>
            </a:prstGeom>
            <a:ln w="50800" cap="flat">
              <a:solidFill>
                <a:srgbClr val="F5F3EA">
                  <a:alpha val="14902"/>
                </a:srgbClr>
              </a:solidFill>
              <a:prstDash val="sysDot"/>
              <a:headEnd type="none" w="sm" len="sm"/>
              <a:tailEnd type="none" w="sm" len="sm"/>
            </a:ln>
          </p:spPr>
        </p:sp>
        <p:sp>
          <p:nvSpPr>
            <p:cNvPr id="23" name="AutoShape 10">
              <a:extLst>
                <a:ext uri="{FF2B5EF4-FFF2-40B4-BE49-F238E27FC236}">
                  <a16:creationId xmlns:a16="http://schemas.microsoft.com/office/drawing/2014/main" id="{EF00B528-5D0D-6815-F707-14AF9B23A712}"/>
                </a:ext>
              </a:extLst>
            </p:cNvPr>
            <p:cNvSpPr/>
            <p:nvPr/>
          </p:nvSpPr>
          <p:spPr>
            <a:xfrm>
              <a:off x="762229" y="6995480"/>
              <a:ext cx="20116343" cy="0"/>
            </a:xfrm>
            <a:prstGeom prst="line">
              <a:avLst/>
            </a:prstGeom>
            <a:ln w="50800" cap="flat">
              <a:solidFill>
                <a:srgbClr val="F5F3EA">
                  <a:alpha val="14902"/>
                </a:srgbClr>
              </a:solidFill>
              <a:prstDash val="sysDot"/>
              <a:headEnd type="none" w="sm" len="sm"/>
              <a:tailEnd type="none" w="sm" len="sm"/>
            </a:ln>
          </p:spPr>
        </p:sp>
        <p:sp>
          <p:nvSpPr>
            <p:cNvPr id="24" name="AutoShape 11">
              <a:extLst>
                <a:ext uri="{FF2B5EF4-FFF2-40B4-BE49-F238E27FC236}">
                  <a16:creationId xmlns:a16="http://schemas.microsoft.com/office/drawing/2014/main" id="{CCDBB7BF-139C-B9D4-18C8-1F63B7835038}"/>
                </a:ext>
              </a:extLst>
            </p:cNvPr>
            <p:cNvSpPr/>
            <p:nvPr/>
          </p:nvSpPr>
          <p:spPr>
            <a:xfrm>
              <a:off x="762229" y="8001533"/>
              <a:ext cx="20116343" cy="0"/>
            </a:xfrm>
            <a:prstGeom prst="line">
              <a:avLst/>
            </a:prstGeom>
            <a:ln w="50800" cap="flat">
              <a:solidFill>
                <a:srgbClr val="F5F3EA">
                  <a:alpha val="14902"/>
                </a:srgbClr>
              </a:solidFill>
              <a:prstDash val="sysDot"/>
              <a:headEnd type="none" w="sm" len="sm"/>
              <a:tailEnd type="none" w="sm" len="sm"/>
            </a:ln>
          </p:spPr>
        </p:sp>
        <p:sp>
          <p:nvSpPr>
            <p:cNvPr id="25" name="AutoShape 12">
              <a:extLst>
                <a:ext uri="{FF2B5EF4-FFF2-40B4-BE49-F238E27FC236}">
                  <a16:creationId xmlns:a16="http://schemas.microsoft.com/office/drawing/2014/main" id="{9D01B427-3DAC-18BB-06AC-253255769199}"/>
                </a:ext>
              </a:extLst>
            </p:cNvPr>
            <p:cNvSpPr/>
            <p:nvPr/>
          </p:nvSpPr>
          <p:spPr>
            <a:xfrm>
              <a:off x="762229" y="9007586"/>
              <a:ext cx="20116343" cy="0"/>
            </a:xfrm>
            <a:prstGeom prst="line">
              <a:avLst/>
            </a:prstGeom>
            <a:ln w="50800" cap="flat">
              <a:solidFill>
                <a:srgbClr val="F5F3EA">
                  <a:alpha val="14902"/>
                </a:srgbClr>
              </a:solidFill>
              <a:prstDash val="sysDot"/>
              <a:headEnd type="none" w="sm" len="sm"/>
              <a:tailEnd type="none" w="sm" len="sm"/>
            </a:ln>
          </p:spPr>
        </p:sp>
        <p:sp>
          <p:nvSpPr>
            <p:cNvPr id="26" name="AutoShape 13">
              <a:extLst>
                <a:ext uri="{FF2B5EF4-FFF2-40B4-BE49-F238E27FC236}">
                  <a16:creationId xmlns:a16="http://schemas.microsoft.com/office/drawing/2014/main" id="{963368E7-77DE-25B8-AD72-92CAABF010A5}"/>
                </a:ext>
              </a:extLst>
            </p:cNvPr>
            <p:cNvSpPr/>
            <p:nvPr/>
          </p:nvSpPr>
          <p:spPr>
            <a:xfrm>
              <a:off x="762229" y="10013639"/>
              <a:ext cx="20116343" cy="0"/>
            </a:xfrm>
            <a:prstGeom prst="line">
              <a:avLst/>
            </a:prstGeom>
            <a:ln w="50800" cap="flat">
              <a:solidFill>
                <a:srgbClr val="F5F3EA">
                  <a:alpha val="14902"/>
                </a:srgbClr>
              </a:solidFill>
              <a:prstDash val="sysDot"/>
              <a:headEnd type="none" w="sm" len="sm"/>
              <a:tailEnd type="none" w="sm" len="sm"/>
            </a:ln>
          </p:spPr>
        </p:sp>
      </p:grpSp>
      <p:sp>
        <p:nvSpPr>
          <p:cNvPr id="17" name="Rectangle 16">
            <a:extLst>
              <a:ext uri="{FF2B5EF4-FFF2-40B4-BE49-F238E27FC236}">
                <a16:creationId xmlns:a16="http://schemas.microsoft.com/office/drawing/2014/main" id="{7B009030-4141-20A8-3E5F-B4EC95C07041}"/>
              </a:ext>
            </a:extLst>
          </p:cNvPr>
          <p:cNvSpPr/>
          <p:nvPr/>
        </p:nvSpPr>
        <p:spPr>
          <a:xfrm>
            <a:off x="643466" y="3009900"/>
            <a:ext cx="17001068" cy="1938992"/>
          </a:xfrm>
          <a:prstGeom prst="rect">
            <a:avLst/>
          </a:prstGeom>
        </p:spPr>
        <p:txBody>
          <a:bodyPr wrap="square">
            <a:spAutoFit/>
          </a:bodyPr>
          <a:lstStyle/>
          <a:p>
            <a:pPr algn="just"/>
            <a:r>
              <a:rPr lang="en-US" sz="6000" b="1" dirty="0">
                <a:latin typeface="Times New Roman" panose="02020603050405020304" pitchFamily="18" charset="0"/>
                <a:cs typeface="Times New Roman" panose="02020603050405020304" pitchFamily="18" charset="0"/>
              </a:rPr>
              <a:t>I.  </a:t>
            </a:r>
            <a:r>
              <a:rPr lang="vi-VN" sz="6000" b="1" dirty="0">
                <a:latin typeface="Times New Roman" panose="02020603050405020304" pitchFamily="18" charset="0"/>
                <a:cs typeface="Times New Roman" panose="02020603050405020304" pitchFamily="18" charset="0"/>
              </a:rPr>
              <a:t>Yêu cầu khi </a:t>
            </a:r>
            <a:r>
              <a:rPr lang="en-US" sz="6000" b="1" dirty="0">
                <a:latin typeface="Times New Roman" panose="02020603050405020304" pitchFamily="18" charset="0"/>
                <a:cs typeface="Times New Roman" panose="02020603050405020304" pitchFamily="18" charset="0"/>
              </a:rPr>
              <a:t>v</a:t>
            </a:r>
            <a:r>
              <a:rPr lang="vi-VN" sz="6000" b="1" dirty="0">
                <a:latin typeface="Times New Roman" panose="02020603050405020304" pitchFamily="18" charset="0"/>
                <a:cs typeface="Times New Roman" panose="02020603050405020304" pitchFamily="18" charset="0"/>
              </a:rPr>
              <a:t>iết bài văn nghị luận </a:t>
            </a:r>
            <a:r>
              <a:rPr lang="en-US" sz="6000" b="1" dirty="0" err="1">
                <a:latin typeface="Times New Roman" panose="02020603050405020304" pitchFamily="18" charset="0"/>
                <a:cs typeface="Times New Roman" panose="02020603050405020304" pitchFamily="18" charset="0"/>
              </a:rPr>
              <a:t>phân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tích</a:t>
            </a:r>
            <a:r>
              <a:rPr lang="en-US" sz="6000" b="1" dirty="0">
                <a:latin typeface="Times New Roman" panose="02020603050405020304" pitchFamily="18" charset="0"/>
                <a:cs typeface="Times New Roman" panose="02020603050405020304" pitchFamily="18" charset="0"/>
              </a:rPr>
              <a:t> </a:t>
            </a:r>
          </a:p>
          <a:p>
            <a:pPr algn="just"/>
            <a:r>
              <a:rPr lang="en-US" sz="6000" b="1" dirty="0" err="1">
                <a:latin typeface="Times New Roman" panose="02020603050405020304" pitchFamily="18" charset="0"/>
                <a:cs typeface="Times New Roman" panose="02020603050405020304" pitchFamily="18" charset="0"/>
              </a:rPr>
              <a:t>một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tác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phẩm</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văn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học</a:t>
            </a:r>
            <a:r>
              <a:rPr lang="vi-VN"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thơ</a:t>
            </a:r>
            <a:r>
              <a:rPr lang="en-US" sz="6000" b="1" dirty="0">
                <a:latin typeface="Times New Roman" panose="02020603050405020304" pitchFamily="18" charset="0"/>
                <a:cs typeface="Times New Roman" panose="02020603050405020304" pitchFamily="18" charset="0"/>
              </a:rPr>
              <a:t> song </a:t>
            </a:r>
            <a:r>
              <a:rPr lang="en-US" sz="6000" b="1" dirty="0" err="1">
                <a:latin typeface="Times New Roman" panose="02020603050405020304" pitchFamily="18" charset="0"/>
                <a:cs typeface="Times New Roman" panose="02020603050405020304" pitchFamily="18" charset="0"/>
              </a:rPr>
              <a:t>thất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lục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bát</a:t>
            </a:r>
            <a:r>
              <a:rPr lang="vi-VN" sz="6000" b="1"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0500"/>
            <a:ext cx="18288000" cy="9233297"/>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vi-VN" sz="6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Bài thơ vẫn còn dang dở, chưa viết xong, bởi với ông, mất bạn rồi thì còn ai để đọc. Một lần nữa, biện pháp điệp ngữ lại xuất hiện, điệp từ “</a:t>
            </a:r>
            <a:r>
              <a:rPr kumimoji="0" lang="vi-VN" sz="66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ai</a:t>
            </a:r>
            <a:r>
              <a:rPr kumimoji="0" lang="vi-VN" sz="6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và”</a:t>
            </a:r>
            <a:r>
              <a:rPr kumimoji="0" lang="vi-VN" sz="66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đưa</a:t>
            </a:r>
            <a:r>
              <a:rPr kumimoji="0" lang="vi-VN" sz="6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hai lần, kết hợp với biện pháp chơi chữ “</a:t>
            </a:r>
            <a:r>
              <a:rPr kumimoji="0" lang="vi-VN" sz="66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viết đưa ai</a:t>
            </a:r>
            <a:r>
              <a:rPr kumimoji="0" lang="vi-VN" sz="6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a:t>
            </a:r>
            <a:r>
              <a:rPr kumimoji="0" lang="vi-VN" sz="66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ai biết mà đưa</a:t>
            </a:r>
            <a:r>
              <a:rPr kumimoji="0" lang="vi-VN" sz="6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Đây như một vòng luẩn quẩn, viết xong cũng không biết đưa cho ai, mà cũng không có ai để đưa. Mất đi Dương Khuê, Nguyễn Khuyến gần như mất đi cả một người đọc tri kỉ của mình</a:t>
            </a:r>
          </a:p>
        </p:txBody>
      </p:sp>
    </p:spTree>
    <p:extLst>
      <p:ext uri="{BB962C8B-B14F-4D97-AF65-F5344CB8AC3E}">
        <p14:creationId xmlns:p14="http://schemas.microsoft.com/office/powerpoint/2010/main" val="84333687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
            <a:ext cx="18288000" cy="9941183"/>
          </a:xfrm>
          <a:prstGeom prst="rect">
            <a:avLst/>
          </a:prstGeom>
        </p:spPr>
        <p:txBody>
          <a:bodyPr wrap="square">
            <a:spAutoFit/>
          </a:bodyPr>
          <a:lstStyle/>
          <a:p>
            <a:pPr algn="just"/>
            <a:r>
              <a:rPr lang="en-US" sz="4000" b="1" dirty="0">
                <a:solidFill>
                  <a:srgbClr val="000000"/>
                </a:solidFill>
                <a:latin typeface="Times New Roman" panose="02020603050405020304" pitchFamily="18" charset="0"/>
                <a:cs typeface="Times New Roman" panose="02020603050405020304" pitchFamily="18" charset="0"/>
              </a:rPr>
              <a:t>          </a:t>
            </a:r>
            <a:r>
              <a:rPr lang="vi-VN" sz="4000" b="1" dirty="0">
                <a:solidFill>
                  <a:srgbClr val="000000"/>
                </a:solidFill>
                <a:latin typeface="Times New Roman" panose="02020603050405020304" pitchFamily="18" charset="0"/>
                <a:cs typeface="Times New Roman" panose="02020603050405020304" pitchFamily="18" charset="0"/>
              </a:rPr>
              <a:t>Các sự vật tạo niềm vui khác như giường, đàn cũng mất đi sự sống, trở nên “</a:t>
            </a:r>
            <a:r>
              <a:rPr lang="vi-VN" sz="4000" b="1" i="1" dirty="0">
                <a:solidFill>
                  <a:srgbClr val="000000"/>
                </a:solidFill>
                <a:latin typeface="Times New Roman" panose="02020603050405020304" pitchFamily="18" charset="0"/>
                <a:cs typeface="Times New Roman" panose="02020603050405020304" pitchFamily="18" charset="0"/>
              </a:rPr>
              <a:t>hững hờ</a:t>
            </a:r>
            <a:r>
              <a:rPr lang="vi-VN" sz="4000" b="1" dirty="0">
                <a:solidFill>
                  <a:srgbClr val="000000"/>
                </a:solidFill>
                <a:latin typeface="Times New Roman" panose="02020603050405020304" pitchFamily="18" charset="0"/>
                <a:cs typeface="Times New Roman" panose="02020603050405020304" pitchFamily="18" charset="0"/>
              </a:rPr>
              <a:t>” và “</a:t>
            </a:r>
            <a:r>
              <a:rPr lang="vi-VN" sz="4000" b="1" i="1" dirty="0">
                <a:solidFill>
                  <a:srgbClr val="000000"/>
                </a:solidFill>
                <a:latin typeface="Times New Roman" panose="02020603050405020304" pitchFamily="18" charset="0"/>
                <a:cs typeface="Times New Roman" panose="02020603050405020304" pitchFamily="18" charset="0"/>
              </a:rPr>
              <a:t>ngẩn ngơ</a:t>
            </a:r>
            <a:r>
              <a:rPr lang="vi-VN" sz="4000" b="1" dirty="0">
                <a:solidFill>
                  <a:srgbClr val="000000"/>
                </a:solidFill>
                <a:latin typeface="Times New Roman" panose="02020603050405020304" pitchFamily="18" charset="0"/>
                <a:cs typeface="Times New Roman" panose="02020603050405020304" pitchFamily="18" charset="0"/>
              </a:rPr>
              <a:t>”. Đây là hai từ láy rất đặc sắc trong đoạn thơ, đồng thời là hai từ ngữ nhân hóa, khiến các sự vật tưởng như vô cảm ấy cũng đang hòa dần với nỗi đau mất mát bạn của nhà thơ. Sau cùng, thú vui để thưởng ngoạn với bạn, mất bạn rồi, thú vui cùng dần trở thành nỗi buồn sâu lắng.</a:t>
            </a:r>
          </a:p>
          <a:p>
            <a:pPr algn="just"/>
            <a:r>
              <a:rPr lang="en-US" sz="4000" b="1" dirty="0">
                <a:solidFill>
                  <a:srgbClr val="000000"/>
                </a:solidFill>
                <a:latin typeface="Times New Roman" panose="02020603050405020304" pitchFamily="18" charset="0"/>
                <a:cs typeface="Times New Roman" panose="02020603050405020304" pitchFamily="18" charset="0"/>
              </a:rPr>
              <a:t>         </a:t>
            </a:r>
            <a:r>
              <a:rPr lang="vi-VN" sz="4000" b="1" dirty="0">
                <a:solidFill>
                  <a:srgbClr val="000000"/>
                </a:solidFill>
                <a:latin typeface="Times New Roman" panose="02020603050405020304" pitchFamily="18" charset="0"/>
                <a:cs typeface="Times New Roman" panose="02020603050405020304" pitchFamily="18" charset="0"/>
              </a:rPr>
              <a:t>Đau đớn là vậy, xót thương là vậy, nhưng Nguyễn Khuyến cũng đành chấp nhận sự thật rằng bạn đã đi xa:</a:t>
            </a:r>
          </a:p>
          <a:p>
            <a:pPr algn="ctr"/>
            <a:r>
              <a:rPr lang="vi-VN" sz="4000" b="1" dirty="0">
                <a:solidFill>
                  <a:srgbClr val="000000"/>
                </a:solidFill>
                <a:latin typeface="Times New Roman" panose="02020603050405020304" pitchFamily="18" charset="0"/>
                <a:cs typeface="Times New Roman" panose="02020603050405020304" pitchFamily="18" charset="0"/>
              </a:rPr>
              <a:t>“</a:t>
            </a:r>
            <a:r>
              <a:rPr lang="vi-VN" sz="4000" b="1" i="1" dirty="0">
                <a:solidFill>
                  <a:srgbClr val="000000"/>
                </a:solidFill>
                <a:latin typeface="Times New Roman" panose="02020603050405020304" pitchFamily="18" charset="0"/>
                <a:cs typeface="Times New Roman" panose="02020603050405020304" pitchFamily="18" charset="0"/>
              </a:rPr>
              <a:t>Bác chẳng ở dẫu van chẳng ở,</a:t>
            </a:r>
            <a:endParaRPr lang="vi-VN" sz="4000" b="1" dirty="0">
              <a:solidFill>
                <a:srgbClr val="000000"/>
              </a:solidFill>
              <a:latin typeface="Times New Roman" panose="02020603050405020304" pitchFamily="18" charset="0"/>
              <a:cs typeface="Times New Roman" panose="02020603050405020304" pitchFamily="18" charset="0"/>
            </a:endParaRPr>
          </a:p>
          <a:p>
            <a:pPr algn="ctr"/>
            <a:r>
              <a:rPr lang="vi-VN" sz="4000" b="1" i="1" dirty="0">
                <a:solidFill>
                  <a:srgbClr val="000000"/>
                </a:solidFill>
                <a:latin typeface="Times New Roman" panose="02020603050405020304" pitchFamily="18" charset="0"/>
                <a:cs typeface="Times New Roman" panose="02020603050405020304" pitchFamily="18" charset="0"/>
              </a:rPr>
              <a:t>Tôi tuy thương, lấy nhớ làm thương.</a:t>
            </a:r>
            <a:endParaRPr lang="vi-VN" sz="4000" b="1" dirty="0">
              <a:solidFill>
                <a:srgbClr val="000000"/>
              </a:solidFill>
              <a:latin typeface="Times New Roman" panose="02020603050405020304" pitchFamily="18" charset="0"/>
              <a:cs typeface="Times New Roman" panose="02020603050405020304" pitchFamily="18" charset="0"/>
            </a:endParaRPr>
          </a:p>
          <a:p>
            <a:pPr algn="ctr"/>
            <a:r>
              <a:rPr lang="vi-VN" sz="4000" b="1" i="1" dirty="0">
                <a:solidFill>
                  <a:srgbClr val="000000"/>
                </a:solidFill>
                <a:latin typeface="Times New Roman" panose="02020603050405020304" pitchFamily="18" charset="0"/>
                <a:cs typeface="Times New Roman" panose="02020603050405020304" pitchFamily="18" charset="0"/>
              </a:rPr>
              <a:t>Tuổi già hạt lệ như sương,</a:t>
            </a:r>
            <a:endParaRPr lang="vi-VN" sz="4000" b="1" dirty="0">
              <a:solidFill>
                <a:srgbClr val="000000"/>
              </a:solidFill>
              <a:latin typeface="Times New Roman" panose="02020603050405020304" pitchFamily="18" charset="0"/>
              <a:cs typeface="Times New Roman" panose="02020603050405020304" pitchFamily="18" charset="0"/>
            </a:endParaRPr>
          </a:p>
          <a:p>
            <a:pPr algn="ctr"/>
            <a:r>
              <a:rPr lang="vi-VN" sz="4000" b="1" i="1" dirty="0">
                <a:solidFill>
                  <a:srgbClr val="000000"/>
                </a:solidFill>
                <a:latin typeface="Times New Roman" panose="02020603050405020304" pitchFamily="18" charset="0"/>
                <a:cs typeface="Times New Roman" panose="02020603050405020304" pitchFamily="18" charset="0"/>
              </a:rPr>
              <a:t>Hơi đâu ép lấy hai hàng chứa chan!</a:t>
            </a:r>
            <a:r>
              <a:rPr lang="vi-VN" sz="4000" b="1" dirty="0">
                <a:solidFill>
                  <a:srgbClr val="000000"/>
                </a:solidFill>
                <a:latin typeface="Times New Roman" panose="02020603050405020304" pitchFamily="18" charset="0"/>
                <a:cs typeface="Times New Roman" panose="02020603050405020304" pitchFamily="18" charset="0"/>
              </a:rPr>
              <a:t>”</a:t>
            </a:r>
          </a:p>
          <a:p>
            <a:pPr algn="just"/>
            <a:r>
              <a:rPr lang="vi-VN" sz="4000" b="1" dirty="0">
                <a:solidFill>
                  <a:srgbClr val="000000"/>
                </a:solidFill>
                <a:latin typeface="Times New Roman" panose="02020603050405020304" pitchFamily="18" charset="0"/>
                <a:cs typeface="Times New Roman" panose="02020603050405020304" pitchFamily="18" charset="0"/>
              </a:rPr>
              <a:t>Nguyễn Khuyến trách móc, hờn dỗi bạn khi “</a:t>
            </a:r>
            <a:r>
              <a:rPr lang="vi-VN" sz="4000" b="1" i="1" dirty="0">
                <a:solidFill>
                  <a:srgbClr val="000000"/>
                </a:solidFill>
                <a:latin typeface="Times New Roman" panose="02020603050405020304" pitchFamily="18" charset="0"/>
                <a:cs typeface="Times New Roman" panose="02020603050405020304" pitchFamily="18" charset="0"/>
              </a:rPr>
              <a:t>Bác chẳng ở dẫu van chẳng ở</a:t>
            </a:r>
            <a:r>
              <a:rPr lang="vi-VN" sz="4000" b="1" dirty="0">
                <a:solidFill>
                  <a:srgbClr val="000000"/>
                </a:solidFill>
                <a:latin typeface="Times New Roman" panose="02020603050405020304" pitchFamily="18" charset="0"/>
                <a:cs typeface="Times New Roman" panose="02020603050405020304" pitchFamily="18" charset="0"/>
              </a:rPr>
              <a:t>”. Đây là một điều vô lý nhưng hết sức hợp lý. Vô lý bởi Dương Khuê mất do tuổi già, nên cho dù nhà thơ có trách móc, van nài thì Dương Khuê cũng đâu thể nghe thấy được. Nhưng hợp lý là bởi, Nguyễn Khuyến quá nhớ thương Dương Khuê, mong muốn bạn ở lại với mình, nên mới buông lời mà trách nhẹ nhàng thế.</a:t>
            </a:r>
          </a:p>
        </p:txBody>
      </p:sp>
    </p:spTree>
    <p:extLst>
      <p:ext uri="{BB962C8B-B14F-4D97-AF65-F5344CB8AC3E}">
        <p14:creationId xmlns:p14="http://schemas.microsoft.com/office/powerpoint/2010/main" val="254929217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2706"/>
            <a:ext cx="18288000" cy="10064294"/>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kumimoji="0" lang="en-US" sz="5400" b="0"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kumimoji="0" lang="vi-VN" sz="5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Mãi đến tận cuối bài thơ, ta mới thấy xuất hiện giọt nước mắt của nhà thơ. Nhưng sao giọt nước mắt ấy lại “</a:t>
            </a:r>
            <a:r>
              <a:rPr kumimoji="0" lang="vi-VN" sz="5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như sương</a:t>
            </a:r>
            <a:r>
              <a:rPr kumimoji="0" lang="vi-VN" sz="5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mà còn phải ‘</a:t>
            </a:r>
            <a:r>
              <a:rPr kumimoji="0" lang="vi-VN" sz="5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ép</a:t>
            </a:r>
            <a:r>
              <a:rPr kumimoji="0" lang="vi-VN" sz="5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mới ra? Đọc đến đây, ta chợt nhớ lại giọt nước mắt cũng phải “</a:t>
            </a:r>
            <a:r>
              <a:rPr kumimoji="0" lang="vi-VN" sz="5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ép</a:t>
            </a:r>
            <a:r>
              <a:rPr kumimoji="0" lang="vi-VN" sz="5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mới ra của Lão Hạc trong tác phẩm của Nam Cao. Một phần cũng là do tuổi cao nên khó chảy nước mắt. Nhưng phần nhiều, do lão quá đau khổ vì mất cậu Vàng, nên không thể khóc thành dòng được nữa. Cũng như vậy, Nguyễn Khuyến cũng nói một phần do “</a:t>
            </a:r>
            <a:r>
              <a:rPr kumimoji="0" lang="vi-VN" sz="5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tuổi già</a:t>
            </a:r>
            <a:r>
              <a:rPr kumimoji="0" lang="vi-VN" sz="5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nhưng thật ra, sâu trong thâm tâm, ông đau lòng đến độ thật khó để có “</a:t>
            </a:r>
            <a:r>
              <a:rPr kumimoji="0" lang="vi-VN" sz="5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hai hàng chứa chan</a:t>
            </a:r>
            <a:r>
              <a:rPr kumimoji="0" lang="vi-VN" sz="5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Nước mắt chảy ngược vào trong, như thể ông đang “nuốt” cái thương bạn vào trong bụng.</a:t>
            </a:r>
          </a:p>
        </p:txBody>
      </p:sp>
    </p:spTree>
    <p:extLst>
      <p:ext uri="{BB962C8B-B14F-4D97-AF65-F5344CB8AC3E}">
        <p14:creationId xmlns:p14="http://schemas.microsoft.com/office/powerpoint/2010/main" val="318762906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685"/>
            <a:ext cx="18288000" cy="9233297"/>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vi-VN" sz="6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Bằng những câu thơ sử dụng ngôn ngữ bình dân mộc mạc, gần gũi, từng câu thơ chất chứa cảm xúc mãnh liệt, sử dụng tài tình biện pháp nhân hóa, phép điệp ngữ, biện pháp so sánh, Nguyễn Khuyến đã bộc lộ lòng thương bạn, đau đớn muôn phần khi mất bạn, nhưng đồng thời cũng thể hiện thái độ chấp nhận sự thật. Đọc bài thơ, ta càng thêm trân trọng hơn những tình bạn đẹp đẽ, trong sáng giữa đời thường.</a:t>
            </a:r>
          </a:p>
        </p:txBody>
      </p:sp>
    </p:spTree>
    <p:extLst>
      <p:ext uri="{BB962C8B-B14F-4D97-AF65-F5344CB8AC3E}">
        <p14:creationId xmlns:p14="http://schemas.microsoft.com/office/powerpoint/2010/main" val="423814334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491781" y="5143500"/>
            <a:ext cx="5334000" cy="4832092"/>
          </a:xfrm>
          <a:prstGeom prst="rect">
            <a:avLst/>
          </a:prstGeom>
        </p:spPr>
        <p:txBody>
          <a:bodyPr wrap="square">
            <a:spAutoFit/>
          </a:bodyPr>
          <a:lstStyle/>
          <a:p>
            <a:pPr algn="just"/>
            <a:r>
              <a:rPr lang="vi-VN" sz="4400" dirty="0">
                <a:latin typeface="+mj-lt"/>
              </a:rPr>
              <a:t>- Triển khai được hệ thống luận điểm chặt chẽ; sử dụng lí lẽ, bằng chứng xác đáng từ tác phẩm để làm sáng tỏ ý kiến nêu trong bài viết.</a:t>
            </a:r>
          </a:p>
        </p:txBody>
      </p:sp>
      <p:sp>
        <p:nvSpPr>
          <p:cNvPr id="2" name="Freeform 2">
            <a:extLst>
              <a:ext uri="{FF2B5EF4-FFF2-40B4-BE49-F238E27FC236}">
                <a16:creationId xmlns:a16="http://schemas.microsoft.com/office/drawing/2014/main" id="{BE62008D-938C-F71A-FC09-27C017717D4A}"/>
              </a:ext>
            </a:extLst>
          </p:cNvPr>
          <p:cNvSpPr/>
          <p:nvPr/>
        </p:nvSpPr>
        <p:spPr>
          <a:xfrm rot="-5276432">
            <a:off x="6569740" y="3434215"/>
            <a:ext cx="8115300" cy="3418570"/>
          </a:xfrm>
          <a:custGeom>
            <a:avLst/>
            <a:gdLst/>
            <a:ahLst/>
            <a:cxnLst/>
            <a:rect l="l" t="t" r="r" b="b"/>
            <a:pathLst>
              <a:path w="8115300" h="3418570">
                <a:moveTo>
                  <a:pt x="0" y="0"/>
                </a:moveTo>
                <a:lnTo>
                  <a:pt x="8115300" y="0"/>
                </a:lnTo>
                <a:lnTo>
                  <a:pt x="8115300" y="3418570"/>
                </a:lnTo>
                <a:lnTo>
                  <a:pt x="0" y="3418570"/>
                </a:lnTo>
                <a:lnTo>
                  <a:pt x="0" y="0"/>
                </a:lnTo>
                <a:close/>
              </a:path>
            </a:pathLst>
          </a:custGeom>
          <a:blipFill>
            <a:blip r:embed="rId3"/>
            <a:stretch>
              <a:fillRect/>
            </a:stretch>
          </a:blipFill>
        </p:spPr>
      </p:sp>
      <p:sp>
        <p:nvSpPr>
          <p:cNvPr id="3" name="Rectangle 2">
            <a:extLst>
              <a:ext uri="{FF2B5EF4-FFF2-40B4-BE49-F238E27FC236}">
                <a16:creationId xmlns:a16="http://schemas.microsoft.com/office/drawing/2014/main" id="{04BBF5A0-25D1-B382-3ABE-FF38B218E943}"/>
              </a:ext>
            </a:extLst>
          </p:cNvPr>
          <p:cNvSpPr/>
          <p:nvPr/>
        </p:nvSpPr>
        <p:spPr>
          <a:xfrm>
            <a:off x="533399" y="266700"/>
            <a:ext cx="8229599" cy="2800767"/>
          </a:xfrm>
          <a:prstGeom prst="rect">
            <a:avLst/>
          </a:prstGeom>
        </p:spPr>
        <p:txBody>
          <a:bodyPr wrap="square">
            <a:spAutoFit/>
          </a:bodyPr>
          <a:lstStyle/>
          <a:p>
            <a:pPr algn="just"/>
            <a:r>
              <a:rPr lang="vi-VN" sz="4400" dirty="0">
                <a:latin typeface="+mj-lt"/>
              </a:rPr>
              <a:t>- Giới thiệu khái quát về tác phẩm thơ song thất lục bát (tên tác phẩm, tên tác giả), nêu được nhận định chung của người viết về tác phẩm.</a:t>
            </a:r>
          </a:p>
        </p:txBody>
      </p:sp>
      <p:sp>
        <p:nvSpPr>
          <p:cNvPr id="4" name="Rectangle 3">
            <a:extLst>
              <a:ext uri="{FF2B5EF4-FFF2-40B4-BE49-F238E27FC236}">
                <a16:creationId xmlns:a16="http://schemas.microsoft.com/office/drawing/2014/main" id="{6A1F87A6-5889-6FE3-BE01-8D4ECC4DB317}"/>
              </a:ext>
            </a:extLst>
          </p:cNvPr>
          <p:cNvSpPr/>
          <p:nvPr/>
        </p:nvSpPr>
        <p:spPr>
          <a:xfrm>
            <a:off x="12491781" y="2098477"/>
            <a:ext cx="4953001" cy="2123658"/>
          </a:xfrm>
          <a:prstGeom prst="rect">
            <a:avLst/>
          </a:prstGeom>
        </p:spPr>
        <p:txBody>
          <a:bodyPr wrap="square">
            <a:spAutoFit/>
          </a:bodyPr>
          <a:lstStyle/>
          <a:p>
            <a:pPr algn="just"/>
            <a:r>
              <a:rPr lang="vi-VN" sz="4400" dirty="0">
                <a:latin typeface="+mj-lt"/>
              </a:rPr>
              <a:t>- Làm rõ được nội dung chủ đề tác phẩm.</a:t>
            </a:r>
          </a:p>
        </p:txBody>
      </p:sp>
      <p:sp>
        <p:nvSpPr>
          <p:cNvPr id="6" name="Rectangle 5">
            <a:extLst>
              <a:ext uri="{FF2B5EF4-FFF2-40B4-BE49-F238E27FC236}">
                <a16:creationId xmlns:a16="http://schemas.microsoft.com/office/drawing/2014/main" id="{B80558BB-20C4-19F1-AABA-016F4A6C5935}"/>
              </a:ext>
            </a:extLst>
          </p:cNvPr>
          <p:cNvSpPr/>
          <p:nvPr/>
        </p:nvSpPr>
        <p:spPr>
          <a:xfrm>
            <a:off x="353291" y="3198350"/>
            <a:ext cx="8361217" cy="4832092"/>
          </a:xfrm>
          <a:prstGeom prst="rect">
            <a:avLst/>
          </a:prstGeom>
        </p:spPr>
        <p:txBody>
          <a:bodyPr wrap="square">
            <a:spAutoFit/>
          </a:bodyPr>
          <a:lstStyle/>
          <a:p>
            <a:pPr algn="just"/>
            <a:r>
              <a:rPr lang="vi-VN" sz="4400" dirty="0">
                <a:latin typeface="+mj-lt"/>
              </a:rPr>
              <a:t>- Phân tích được những nét đặc sắc về hình thức nghệ thuật của tác phẩm, tập trung vào những yếu tố đặc trưng của thể thơ song thất lục bát và tác dụng của thể thơ này trong việc thể hiện nội dung của tác phẩm.</a:t>
            </a:r>
          </a:p>
        </p:txBody>
      </p:sp>
      <p:sp>
        <p:nvSpPr>
          <p:cNvPr id="7" name="Rectangle 6">
            <a:extLst>
              <a:ext uri="{FF2B5EF4-FFF2-40B4-BE49-F238E27FC236}">
                <a16:creationId xmlns:a16="http://schemas.microsoft.com/office/drawing/2014/main" id="{997FEFBB-279D-1F5A-855D-3DFB972BA8BA}"/>
              </a:ext>
            </a:extLst>
          </p:cNvPr>
          <p:cNvSpPr/>
          <p:nvPr/>
        </p:nvSpPr>
        <p:spPr>
          <a:xfrm>
            <a:off x="533399" y="8112836"/>
            <a:ext cx="8181109" cy="1446550"/>
          </a:xfrm>
          <a:prstGeom prst="rect">
            <a:avLst/>
          </a:prstGeom>
        </p:spPr>
        <p:txBody>
          <a:bodyPr wrap="square">
            <a:spAutoFit/>
          </a:bodyPr>
          <a:lstStyle/>
          <a:p>
            <a:pPr algn="just"/>
            <a:r>
              <a:rPr lang="en-US" sz="4400" dirty="0">
                <a:latin typeface="+mj-lt"/>
              </a:rPr>
              <a:t>- </a:t>
            </a:r>
            <a:r>
              <a:rPr lang="vi-VN" sz="4400" dirty="0">
                <a:latin typeface="+mj-lt"/>
              </a:rPr>
              <a:t>Khẳng định được ý nghĩa, giá trị của tác phẩm.</a:t>
            </a:r>
          </a:p>
        </p:txBody>
      </p:sp>
    </p:spTree>
    <p:extLst>
      <p:ext uri="{BB962C8B-B14F-4D97-AF65-F5344CB8AC3E}">
        <p14:creationId xmlns:p14="http://schemas.microsoft.com/office/powerpoint/2010/main" val="71395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
            <a:extLst>
              <a:ext uri="{FF2B5EF4-FFF2-40B4-BE49-F238E27FC236}">
                <a16:creationId xmlns:a16="http://schemas.microsoft.com/office/drawing/2014/main" id="{2F22DF1E-4C60-34B9-F78E-391F066E168E}"/>
              </a:ext>
            </a:extLst>
          </p:cNvPr>
          <p:cNvGrpSpPr/>
          <p:nvPr/>
        </p:nvGrpSpPr>
        <p:grpSpPr>
          <a:xfrm>
            <a:off x="0" y="-114300"/>
            <a:ext cx="18268950" cy="9982200"/>
            <a:chOff x="0" y="0"/>
            <a:chExt cx="21640800" cy="10972800"/>
          </a:xfrm>
        </p:grpSpPr>
        <p:sp>
          <p:nvSpPr>
            <p:cNvPr id="15" name="Freeform 3">
              <a:extLst>
                <a:ext uri="{FF2B5EF4-FFF2-40B4-BE49-F238E27FC236}">
                  <a16:creationId xmlns:a16="http://schemas.microsoft.com/office/drawing/2014/main" id="{94334A49-9921-5E8A-913D-9DB986101918}"/>
                </a:ext>
              </a:extLst>
            </p:cNvPr>
            <p:cNvSpPr/>
            <p:nvPr/>
          </p:nvSpPr>
          <p:spPr>
            <a:xfrm>
              <a:off x="0" y="0"/>
              <a:ext cx="21640800" cy="10972800"/>
            </a:xfrm>
            <a:custGeom>
              <a:avLst/>
              <a:gdLst/>
              <a:ahLst/>
              <a:cxnLst/>
              <a:rect l="l" t="t" r="r" b="b"/>
              <a:pathLst>
                <a:path w="21640800" h="10972800">
                  <a:moveTo>
                    <a:pt x="0" y="0"/>
                  </a:moveTo>
                  <a:lnTo>
                    <a:pt x="21640800" y="0"/>
                  </a:lnTo>
                  <a:lnTo>
                    <a:pt x="21640800" y="10972800"/>
                  </a:lnTo>
                  <a:lnTo>
                    <a:pt x="0" y="10972800"/>
                  </a:lnTo>
                  <a:lnTo>
                    <a:pt x="0" y="0"/>
                  </a:lnTo>
                  <a:close/>
                </a:path>
              </a:pathLst>
            </a:custGeom>
            <a:blipFill>
              <a:blip r:embed="rId3">
                <a:lum bright="70000" contrast="-70000"/>
              </a:blip>
              <a:stretch>
                <a:fillRect t="-19002" b="-77972"/>
              </a:stretch>
            </a:blipFill>
            <a:ln w="57150" cap="sq">
              <a:solidFill>
                <a:srgbClr val="7C5338"/>
              </a:solidFill>
              <a:prstDash val="solid"/>
              <a:miter/>
            </a:ln>
          </p:spPr>
        </p:sp>
        <p:sp>
          <p:nvSpPr>
            <p:cNvPr id="16" name="AutoShape 4">
              <a:extLst>
                <a:ext uri="{FF2B5EF4-FFF2-40B4-BE49-F238E27FC236}">
                  <a16:creationId xmlns:a16="http://schemas.microsoft.com/office/drawing/2014/main" id="{C78505FB-C4CC-AE11-5772-5A75872704BE}"/>
                </a:ext>
              </a:extLst>
            </p:cNvPr>
            <p:cNvSpPr/>
            <p:nvPr/>
          </p:nvSpPr>
          <p:spPr>
            <a:xfrm>
              <a:off x="762229" y="959161"/>
              <a:ext cx="20116343" cy="0"/>
            </a:xfrm>
            <a:prstGeom prst="line">
              <a:avLst/>
            </a:prstGeom>
            <a:ln w="50800" cap="flat">
              <a:solidFill>
                <a:srgbClr val="F5F3EA">
                  <a:alpha val="14902"/>
                </a:srgbClr>
              </a:solidFill>
              <a:prstDash val="sysDot"/>
              <a:headEnd type="none" w="sm" len="sm"/>
              <a:tailEnd type="none" w="sm" len="sm"/>
            </a:ln>
          </p:spPr>
        </p:sp>
        <p:sp>
          <p:nvSpPr>
            <p:cNvPr id="18" name="AutoShape 5">
              <a:extLst>
                <a:ext uri="{FF2B5EF4-FFF2-40B4-BE49-F238E27FC236}">
                  <a16:creationId xmlns:a16="http://schemas.microsoft.com/office/drawing/2014/main" id="{8E33D608-1236-238B-53B9-668644B55290}"/>
                </a:ext>
              </a:extLst>
            </p:cNvPr>
            <p:cNvSpPr/>
            <p:nvPr/>
          </p:nvSpPr>
          <p:spPr>
            <a:xfrm>
              <a:off x="762229" y="1965214"/>
              <a:ext cx="20116343" cy="0"/>
            </a:xfrm>
            <a:prstGeom prst="line">
              <a:avLst/>
            </a:prstGeom>
            <a:ln w="50800" cap="flat">
              <a:solidFill>
                <a:srgbClr val="F5F3EA">
                  <a:alpha val="14902"/>
                </a:srgbClr>
              </a:solidFill>
              <a:prstDash val="sysDot"/>
              <a:headEnd type="none" w="sm" len="sm"/>
              <a:tailEnd type="none" w="sm" len="sm"/>
            </a:ln>
          </p:spPr>
        </p:sp>
        <p:sp>
          <p:nvSpPr>
            <p:cNvPr id="19" name="AutoShape 6">
              <a:extLst>
                <a:ext uri="{FF2B5EF4-FFF2-40B4-BE49-F238E27FC236}">
                  <a16:creationId xmlns:a16="http://schemas.microsoft.com/office/drawing/2014/main" id="{6ABAA5AA-37C6-5318-0297-751ABA73E863}"/>
                </a:ext>
              </a:extLst>
            </p:cNvPr>
            <p:cNvSpPr/>
            <p:nvPr/>
          </p:nvSpPr>
          <p:spPr>
            <a:xfrm>
              <a:off x="762229" y="2971267"/>
              <a:ext cx="20116343" cy="0"/>
            </a:xfrm>
            <a:prstGeom prst="line">
              <a:avLst/>
            </a:prstGeom>
            <a:ln w="50800" cap="flat">
              <a:solidFill>
                <a:srgbClr val="F5F3EA">
                  <a:alpha val="14902"/>
                </a:srgbClr>
              </a:solidFill>
              <a:prstDash val="sysDot"/>
              <a:headEnd type="none" w="sm" len="sm"/>
              <a:tailEnd type="none" w="sm" len="sm"/>
            </a:ln>
          </p:spPr>
        </p:sp>
        <p:sp>
          <p:nvSpPr>
            <p:cNvPr id="20" name="AutoShape 7">
              <a:extLst>
                <a:ext uri="{FF2B5EF4-FFF2-40B4-BE49-F238E27FC236}">
                  <a16:creationId xmlns:a16="http://schemas.microsoft.com/office/drawing/2014/main" id="{FB32E59F-2665-9CBB-8420-7E8700111B6A}"/>
                </a:ext>
              </a:extLst>
            </p:cNvPr>
            <p:cNvSpPr/>
            <p:nvPr/>
          </p:nvSpPr>
          <p:spPr>
            <a:xfrm>
              <a:off x="762229" y="3977320"/>
              <a:ext cx="20116343" cy="0"/>
            </a:xfrm>
            <a:prstGeom prst="line">
              <a:avLst/>
            </a:prstGeom>
            <a:ln w="50800" cap="flat">
              <a:solidFill>
                <a:srgbClr val="F5F3EA">
                  <a:alpha val="14902"/>
                </a:srgbClr>
              </a:solidFill>
              <a:prstDash val="sysDot"/>
              <a:headEnd type="none" w="sm" len="sm"/>
              <a:tailEnd type="none" w="sm" len="sm"/>
            </a:ln>
          </p:spPr>
        </p:sp>
        <p:sp>
          <p:nvSpPr>
            <p:cNvPr id="21" name="AutoShape 8">
              <a:extLst>
                <a:ext uri="{FF2B5EF4-FFF2-40B4-BE49-F238E27FC236}">
                  <a16:creationId xmlns:a16="http://schemas.microsoft.com/office/drawing/2014/main" id="{37B853DC-DD1E-31C4-9FA7-906793319111}"/>
                </a:ext>
              </a:extLst>
            </p:cNvPr>
            <p:cNvSpPr/>
            <p:nvPr/>
          </p:nvSpPr>
          <p:spPr>
            <a:xfrm>
              <a:off x="762229" y="4983373"/>
              <a:ext cx="20116343" cy="0"/>
            </a:xfrm>
            <a:prstGeom prst="line">
              <a:avLst/>
            </a:prstGeom>
            <a:ln w="50800" cap="flat">
              <a:solidFill>
                <a:srgbClr val="F5F3EA">
                  <a:alpha val="14902"/>
                </a:srgbClr>
              </a:solidFill>
              <a:prstDash val="sysDot"/>
              <a:headEnd type="none" w="sm" len="sm"/>
              <a:tailEnd type="none" w="sm" len="sm"/>
            </a:ln>
          </p:spPr>
        </p:sp>
        <p:sp>
          <p:nvSpPr>
            <p:cNvPr id="22" name="AutoShape 9">
              <a:extLst>
                <a:ext uri="{FF2B5EF4-FFF2-40B4-BE49-F238E27FC236}">
                  <a16:creationId xmlns:a16="http://schemas.microsoft.com/office/drawing/2014/main" id="{367C67BF-A334-489C-4B99-83A2FB237626}"/>
                </a:ext>
              </a:extLst>
            </p:cNvPr>
            <p:cNvSpPr/>
            <p:nvPr/>
          </p:nvSpPr>
          <p:spPr>
            <a:xfrm>
              <a:off x="762229" y="5989427"/>
              <a:ext cx="20116343" cy="0"/>
            </a:xfrm>
            <a:prstGeom prst="line">
              <a:avLst/>
            </a:prstGeom>
            <a:ln w="50800" cap="flat">
              <a:solidFill>
                <a:srgbClr val="F5F3EA">
                  <a:alpha val="14902"/>
                </a:srgbClr>
              </a:solidFill>
              <a:prstDash val="sysDot"/>
              <a:headEnd type="none" w="sm" len="sm"/>
              <a:tailEnd type="none" w="sm" len="sm"/>
            </a:ln>
          </p:spPr>
        </p:sp>
        <p:sp>
          <p:nvSpPr>
            <p:cNvPr id="23" name="AutoShape 10">
              <a:extLst>
                <a:ext uri="{FF2B5EF4-FFF2-40B4-BE49-F238E27FC236}">
                  <a16:creationId xmlns:a16="http://schemas.microsoft.com/office/drawing/2014/main" id="{B50A6817-780F-C3F0-C272-E8338615B748}"/>
                </a:ext>
              </a:extLst>
            </p:cNvPr>
            <p:cNvSpPr/>
            <p:nvPr/>
          </p:nvSpPr>
          <p:spPr>
            <a:xfrm>
              <a:off x="762229" y="6995480"/>
              <a:ext cx="20116343" cy="0"/>
            </a:xfrm>
            <a:prstGeom prst="line">
              <a:avLst/>
            </a:prstGeom>
            <a:ln w="50800" cap="flat">
              <a:solidFill>
                <a:srgbClr val="F5F3EA">
                  <a:alpha val="14902"/>
                </a:srgbClr>
              </a:solidFill>
              <a:prstDash val="sysDot"/>
              <a:headEnd type="none" w="sm" len="sm"/>
              <a:tailEnd type="none" w="sm" len="sm"/>
            </a:ln>
          </p:spPr>
        </p:sp>
        <p:sp>
          <p:nvSpPr>
            <p:cNvPr id="24" name="AutoShape 11">
              <a:extLst>
                <a:ext uri="{FF2B5EF4-FFF2-40B4-BE49-F238E27FC236}">
                  <a16:creationId xmlns:a16="http://schemas.microsoft.com/office/drawing/2014/main" id="{0431811A-6A87-754A-E1FF-D0E490014B94}"/>
                </a:ext>
              </a:extLst>
            </p:cNvPr>
            <p:cNvSpPr/>
            <p:nvPr/>
          </p:nvSpPr>
          <p:spPr>
            <a:xfrm>
              <a:off x="762229" y="8001533"/>
              <a:ext cx="20116343" cy="0"/>
            </a:xfrm>
            <a:prstGeom prst="line">
              <a:avLst/>
            </a:prstGeom>
            <a:ln w="50800" cap="flat">
              <a:solidFill>
                <a:srgbClr val="F5F3EA">
                  <a:alpha val="14902"/>
                </a:srgbClr>
              </a:solidFill>
              <a:prstDash val="sysDot"/>
              <a:headEnd type="none" w="sm" len="sm"/>
              <a:tailEnd type="none" w="sm" len="sm"/>
            </a:ln>
          </p:spPr>
        </p:sp>
        <p:sp>
          <p:nvSpPr>
            <p:cNvPr id="25" name="AutoShape 12">
              <a:extLst>
                <a:ext uri="{FF2B5EF4-FFF2-40B4-BE49-F238E27FC236}">
                  <a16:creationId xmlns:a16="http://schemas.microsoft.com/office/drawing/2014/main" id="{9962D131-00F9-85D0-1D1A-CA51E5315149}"/>
                </a:ext>
              </a:extLst>
            </p:cNvPr>
            <p:cNvSpPr/>
            <p:nvPr/>
          </p:nvSpPr>
          <p:spPr>
            <a:xfrm>
              <a:off x="762229" y="9007586"/>
              <a:ext cx="20116343" cy="0"/>
            </a:xfrm>
            <a:prstGeom prst="line">
              <a:avLst/>
            </a:prstGeom>
            <a:ln w="50800" cap="flat">
              <a:solidFill>
                <a:srgbClr val="F5F3EA">
                  <a:alpha val="14902"/>
                </a:srgbClr>
              </a:solidFill>
              <a:prstDash val="sysDot"/>
              <a:headEnd type="none" w="sm" len="sm"/>
              <a:tailEnd type="none" w="sm" len="sm"/>
            </a:ln>
          </p:spPr>
        </p:sp>
        <p:sp>
          <p:nvSpPr>
            <p:cNvPr id="26" name="AutoShape 13">
              <a:extLst>
                <a:ext uri="{FF2B5EF4-FFF2-40B4-BE49-F238E27FC236}">
                  <a16:creationId xmlns:a16="http://schemas.microsoft.com/office/drawing/2014/main" id="{83F22E9D-DD80-B771-EA3A-80AFD0552DB6}"/>
                </a:ext>
              </a:extLst>
            </p:cNvPr>
            <p:cNvSpPr/>
            <p:nvPr/>
          </p:nvSpPr>
          <p:spPr>
            <a:xfrm>
              <a:off x="762229" y="10013639"/>
              <a:ext cx="20116343" cy="0"/>
            </a:xfrm>
            <a:prstGeom prst="line">
              <a:avLst/>
            </a:prstGeom>
            <a:ln w="50800" cap="flat">
              <a:solidFill>
                <a:srgbClr val="F5F3EA">
                  <a:alpha val="14902"/>
                </a:srgbClr>
              </a:solidFill>
              <a:prstDash val="sysDot"/>
              <a:headEnd type="none" w="sm" len="sm"/>
              <a:tailEnd type="none" w="sm" len="sm"/>
            </a:ln>
          </p:spPr>
        </p:sp>
      </p:grpSp>
      <p:sp>
        <p:nvSpPr>
          <p:cNvPr id="17" name="Rectangle 16">
            <a:extLst>
              <a:ext uri="{FF2B5EF4-FFF2-40B4-BE49-F238E27FC236}">
                <a16:creationId xmlns:a16="http://schemas.microsoft.com/office/drawing/2014/main" id="{22D5C327-AEA4-65A9-1630-3F4945A24768}"/>
              </a:ext>
            </a:extLst>
          </p:cNvPr>
          <p:cNvSpPr/>
          <p:nvPr/>
        </p:nvSpPr>
        <p:spPr>
          <a:xfrm>
            <a:off x="2618963" y="2892186"/>
            <a:ext cx="14602237" cy="2308324"/>
          </a:xfrm>
          <a:prstGeom prst="rect">
            <a:avLst/>
          </a:prstGeom>
        </p:spPr>
        <p:txBody>
          <a:bodyPr wrap="square">
            <a:spAutoFit/>
          </a:bodyPr>
          <a:lstStyle/>
          <a:p>
            <a:pPr algn="ctr"/>
            <a:r>
              <a:rPr lang="en-US" sz="7200" b="1" dirty="0">
                <a:solidFill>
                  <a:srgbClr val="00B050"/>
                </a:solidFill>
                <a:latin typeface="#9Slide04 Spectral Bold" panose="02020802060000000000" pitchFamily="18" charset="0"/>
                <a:cs typeface="Times New Roman" panose="02020603050405020304" pitchFamily="18" charset="0"/>
              </a:rPr>
              <a:t>II. </a:t>
            </a:r>
          </a:p>
          <a:p>
            <a:pPr algn="ctr"/>
            <a:r>
              <a:rPr lang="en-US" sz="7200" b="1" dirty="0" err="1">
                <a:solidFill>
                  <a:srgbClr val="00B050"/>
                </a:solidFill>
                <a:latin typeface="#9Slide04 Spectral Bold" panose="02020802060000000000" pitchFamily="18" charset="0"/>
                <a:cs typeface="Times New Roman" panose="02020603050405020304" pitchFamily="18" charset="0"/>
              </a:rPr>
              <a:t>Phân</a:t>
            </a:r>
            <a:r>
              <a:rPr lang="en-US" sz="7200" b="1" dirty="0">
                <a:solidFill>
                  <a:srgbClr val="00B050"/>
                </a:solidFill>
                <a:latin typeface="#9Slide04 Spectral Bold" panose="02020802060000000000" pitchFamily="18" charset="0"/>
                <a:cs typeface="Times New Roman" panose="02020603050405020304" pitchFamily="18" charset="0"/>
              </a:rPr>
              <a:t> </a:t>
            </a:r>
            <a:r>
              <a:rPr lang="en-US" sz="7200" b="1" dirty="0" err="1">
                <a:solidFill>
                  <a:srgbClr val="00B050"/>
                </a:solidFill>
                <a:latin typeface="#9Slide04 Spectral Bold" panose="02020802060000000000" pitchFamily="18" charset="0"/>
                <a:cs typeface="Times New Roman" panose="02020603050405020304" pitchFamily="18" charset="0"/>
              </a:rPr>
              <a:t>tích</a:t>
            </a:r>
            <a:r>
              <a:rPr lang="en-US" sz="7200" b="1" dirty="0">
                <a:solidFill>
                  <a:srgbClr val="00B050"/>
                </a:solidFill>
                <a:latin typeface="#9Slide04 Spectral Bold" panose="02020802060000000000" pitchFamily="18" charset="0"/>
                <a:cs typeface="Times New Roman" panose="02020603050405020304" pitchFamily="18" charset="0"/>
              </a:rPr>
              <a:t> </a:t>
            </a:r>
            <a:r>
              <a:rPr lang="en-US" sz="7200" b="1" dirty="0" err="1">
                <a:solidFill>
                  <a:srgbClr val="00B050"/>
                </a:solidFill>
                <a:latin typeface="#9Slide04 Spectral Bold" panose="02020802060000000000" pitchFamily="18" charset="0"/>
                <a:cs typeface="Times New Roman" panose="02020603050405020304" pitchFamily="18" charset="0"/>
              </a:rPr>
              <a:t>bài</a:t>
            </a:r>
            <a:r>
              <a:rPr lang="en-US" sz="7200" b="1" dirty="0">
                <a:solidFill>
                  <a:srgbClr val="00B050"/>
                </a:solidFill>
                <a:latin typeface="#9Slide04 Spectral Bold" panose="02020802060000000000" pitchFamily="18" charset="0"/>
                <a:cs typeface="Times New Roman" panose="02020603050405020304" pitchFamily="18" charset="0"/>
              </a:rPr>
              <a:t> </a:t>
            </a:r>
            <a:r>
              <a:rPr lang="en-US" sz="7200" b="1" dirty="0" err="1">
                <a:solidFill>
                  <a:srgbClr val="00B050"/>
                </a:solidFill>
                <a:latin typeface="#9Slide04 Spectral Bold" panose="02020802060000000000" pitchFamily="18" charset="0"/>
                <a:cs typeface="Times New Roman" panose="02020603050405020304" pitchFamily="18" charset="0"/>
              </a:rPr>
              <a:t>viết</a:t>
            </a:r>
            <a:r>
              <a:rPr lang="en-US" sz="7200" b="1" dirty="0">
                <a:solidFill>
                  <a:srgbClr val="00B050"/>
                </a:solidFill>
                <a:latin typeface="#9Slide04 Spectral Bold" panose="02020802060000000000" pitchFamily="18" charset="0"/>
                <a:cs typeface="Times New Roman" panose="02020603050405020304" pitchFamily="18" charset="0"/>
              </a:rPr>
              <a:t> </a:t>
            </a:r>
            <a:r>
              <a:rPr lang="en-US" sz="7200" b="1" dirty="0" err="1">
                <a:solidFill>
                  <a:srgbClr val="00B050"/>
                </a:solidFill>
                <a:latin typeface="#9Slide04 Spectral Bold" panose="02020802060000000000" pitchFamily="18" charset="0"/>
                <a:cs typeface="Times New Roman" panose="02020603050405020304" pitchFamily="18" charset="0"/>
              </a:rPr>
              <a:t>tham</a:t>
            </a:r>
            <a:r>
              <a:rPr lang="en-US" sz="7200" b="1" dirty="0">
                <a:solidFill>
                  <a:srgbClr val="00B050"/>
                </a:solidFill>
                <a:latin typeface="#9Slide04 Spectral Bold" panose="02020802060000000000" pitchFamily="18" charset="0"/>
                <a:cs typeface="Times New Roman" panose="02020603050405020304" pitchFamily="18" charset="0"/>
              </a:rPr>
              <a:t> </a:t>
            </a:r>
            <a:r>
              <a:rPr lang="en-US" sz="7200" b="1" dirty="0" err="1">
                <a:solidFill>
                  <a:srgbClr val="00B050"/>
                </a:solidFill>
                <a:latin typeface="#9Slide04 Spectral Bold" panose="02020802060000000000" pitchFamily="18" charset="0"/>
                <a:cs typeface="Times New Roman" panose="02020603050405020304" pitchFamily="18" charset="0"/>
              </a:rPr>
              <a:t>khảo</a:t>
            </a:r>
            <a:endParaRPr lang="en-US" sz="7200" dirty="0">
              <a:solidFill>
                <a:srgbClr val="00B050"/>
              </a:solidFill>
              <a:latin typeface="#9Slide04 Spectral Bold" panose="02020802060000000000"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4">
            <a:extLst>
              <a:ext uri="{FF2B5EF4-FFF2-40B4-BE49-F238E27FC236}">
                <a16:creationId xmlns:a16="http://schemas.microsoft.com/office/drawing/2014/main" id="{4A3ADB75-CAEC-0617-336A-CA89050B67A6}"/>
              </a:ext>
            </a:extLst>
          </p:cNvPr>
          <p:cNvSpPr/>
          <p:nvPr/>
        </p:nvSpPr>
        <p:spPr>
          <a:xfrm>
            <a:off x="0" y="2212896"/>
            <a:ext cx="18440399" cy="6664404"/>
          </a:xfrm>
          <a:custGeom>
            <a:avLst/>
            <a:gdLst/>
            <a:ahLst/>
            <a:cxnLst/>
            <a:rect l="l" t="t" r="r" b="b"/>
            <a:pathLst>
              <a:path w="5190401" h="4114800">
                <a:moveTo>
                  <a:pt x="0" y="0"/>
                </a:moveTo>
                <a:lnTo>
                  <a:pt x="5190401" y="0"/>
                </a:lnTo>
                <a:lnTo>
                  <a:pt x="519040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 name="Rectangle 1">
            <a:extLst>
              <a:ext uri="{FF2B5EF4-FFF2-40B4-BE49-F238E27FC236}">
                <a16:creationId xmlns:a16="http://schemas.microsoft.com/office/drawing/2014/main" id="{0EF4E28D-9401-648D-9A5A-1F8B0E01FF55}"/>
              </a:ext>
            </a:extLst>
          </p:cNvPr>
          <p:cNvSpPr/>
          <p:nvPr/>
        </p:nvSpPr>
        <p:spPr>
          <a:xfrm>
            <a:off x="0" y="1104900"/>
            <a:ext cx="18440398" cy="1107996"/>
          </a:xfrm>
          <a:prstGeom prst="rect">
            <a:avLst/>
          </a:prstGeom>
        </p:spPr>
        <p:txBody>
          <a:bodyPr wrap="square">
            <a:spAutoFit/>
          </a:bodyPr>
          <a:lstStyle/>
          <a:p>
            <a:pPr algn="ctr"/>
            <a:r>
              <a:rPr lang="vi-VN" sz="6600" b="1" dirty="0">
                <a:solidFill>
                  <a:srgbClr val="00B050"/>
                </a:solidFill>
                <a:latin typeface="#9Slide04 Vollkorn Bold" panose="00000800000000000000" pitchFamily="2" charset="0"/>
                <a:ea typeface="#9Slide04 Vollkorn Bold" panose="00000800000000000000" pitchFamily="2" charset="0"/>
                <a:cs typeface="Times New Roman" panose="02020603050405020304" pitchFamily="18" charset="0"/>
              </a:rPr>
              <a:t>Văn bản: </a:t>
            </a:r>
            <a:r>
              <a:rPr lang="en-US" sz="6600" b="1" dirty="0">
                <a:solidFill>
                  <a:srgbClr val="00B050"/>
                </a:solidFill>
                <a:latin typeface="#9Slide04 Vollkorn Bold" panose="00000800000000000000" pitchFamily="2" charset="0"/>
                <a:ea typeface="#9Slide04 Vollkorn Bold" panose="00000800000000000000" pitchFamily="2" charset="0"/>
                <a:cs typeface="Times New Roman" panose="02020603050405020304" pitchFamily="18" charset="0"/>
              </a:rPr>
              <a:t>“</a:t>
            </a:r>
            <a:r>
              <a:rPr lang="en-US" sz="6600" b="1" i="1" dirty="0" err="1">
                <a:solidFill>
                  <a:srgbClr val="00B050"/>
                </a:solidFill>
                <a:latin typeface="#9Slide04 Vollkorn Bold" panose="00000800000000000000" pitchFamily="2" charset="0"/>
                <a:ea typeface="#9Slide04 Vollkorn Bold" panose="00000800000000000000" pitchFamily="2" charset="0"/>
                <a:cs typeface="Times New Roman" panose="02020603050405020304" pitchFamily="18" charset="0"/>
              </a:rPr>
              <a:t>Hồn</a:t>
            </a:r>
            <a:r>
              <a:rPr lang="en-US" sz="6600" b="1" i="1" dirty="0">
                <a:solidFill>
                  <a:srgbClr val="00B050"/>
                </a:solidFill>
                <a:latin typeface="#9Slide04 Vollkorn Bold" panose="00000800000000000000" pitchFamily="2" charset="0"/>
                <a:ea typeface="#9Slide04 Vollkorn Bold" panose="00000800000000000000" pitchFamily="2" charset="0"/>
                <a:cs typeface="Times New Roman" panose="02020603050405020304" pitchFamily="18" charset="0"/>
              </a:rPr>
              <a:t> </a:t>
            </a:r>
            <a:r>
              <a:rPr lang="en-US" sz="6600" b="1" i="1" dirty="0" err="1">
                <a:solidFill>
                  <a:srgbClr val="00B050"/>
                </a:solidFill>
                <a:latin typeface="#9Slide04 Vollkorn Bold" panose="00000800000000000000" pitchFamily="2" charset="0"/>
                <a:ea typeface="#9Slide04 Vollkorn Bold" panose="00000800000000000000" pitchFamily="2" charset="0"/>
                <a:cs typeface="Times New Roman" panose="02020603050405020304" pitchFamily="18" charset="0"/>
              </a:rPr>
              <a:t>tôi</a:t>
            </a:r>
            <a:r>
              <a:rPr lang="en-US" sz="6600" b="1" i="1" dirty="0">
                <a:solidFill>
                  <a:srgbClr val="00B050"/>
                </a:solidFill>
                <a:latin typeface="#9Slide04 Vollkorn Bold" panose="00000800000000000000" pitchFamily="2" charset="0"/>
                <a:ea typeface="#9Slide04 Vollkorn Bold" panose="00000800000000000000" pitchFamily="2" charset="0"/>
                <a:cs typeface="Times New Roman" panose="02020603050405020304" pitchFamily="18" charset="0"/>
              </a:rPr>
              <a:t> </a:t>
            </a:r>
            <a:r>
              <a:rPr lang="en-US" sz="6600" b="1" i="1" dirty="0" err="1">
                <a:solidFill>
                  <a:srgbClr val="00B050"/>
                </a:solidFill>
                <a:latin typeface="#9Slide04 Vollkorn Bold" panose="00000800000000000000" pitchFamily="2" charset="0"/>
                <a:ea typeface="#9Slide04 Vollkorn Bold" panose="00000800000000000000" pitchFamily="2" charset="0"/>
                <a:cs typeface="Times New Roman" panose="02020603050405020304" pitchFamily="18" charset="0"/>
              </a:rPr>
              <a:t>vang</a:t>
            </a:r>
            <a:r>
              <a:rPr lang="en-US" sz="6600" b="1" i="1" dirty="0">
                <a:solidFill>
                  <a:srgbClr val="00B050"/>
                </a:solidFill>
                <a:latin typeface="#9Slide04 Vollkorn Bold" panose="00000800000000000000" pitchFamily="2" charset="0"/>
                <a:ea typeface="#9Slide04 Vollkorn Bold" panose="00000800000000000000" pitchFamily="2" charset="0"/>
                <a:cs typeface="Times New Roman" panose="02020603050405020304" pitchFamily="18" charset="0"/>
              </a:rPr>
              <a:t> </a:t>
            </a:r>
            <a:r>
              <a:rPr lang="en-US" sz="6600" b="1" i="1" dirty="0" err="1">
                <a:solidFill>
                  <a:srgbClr val="00B050"/>
                </a:solidFill>
                <a:latin typeface="#9Slide04 Vollkorn Bold" panose="00000800000000000000" pitchFamily="2" charset="0"/>
                <a:ea typeface="#9Slide04 Vollkorn Bold" panose="00000800000000000000" pitchFamily="2" charset="0"/>
                <a:cs typeface="Times New Roman" panose="02020603050405020304" pitchFamily="18" charset="0"/>
              </a:rPr>
              <a:t>tiếng</a:t>
            </a:r>
            <a:r>
              <a:rPr lang="en-US" sz="6600" b="1" i="1" dirty="0">
                <a:solidFill>
                  <a:srgbClr val="00B050"/>
                </a:solidFill>
                <a:latin typeface="#9Slide04 Vollkorn Bold" panose="00000800000000000000" pitchFamily="2" charset="0"/>
                <a:ea typeface="#9Slide04 Vollkorn Bold" panose="00000800000000000000" pitchFamily="2" charset="0"/>
                <a:cs typeface="Times New Roman" panose="02020603050405020304" pitchFamily="18" charset="0"/>
              </a:rPr>
              <a:t> </a:t>
            </a:r>
            <a:r>
              <a:rPr lang="en-US" sz="6600" b="1" i="1" dirty="0" err="1">
                <a:solidFill>
                  <a:srgbClr val="00B050"/>
                </a:solidFill>
                <a:latin typeface="#9Slide04 Vollkorn Bold" panose="00000800000000000000" pitchFamily="2" charset="0"/>
                <a:ea typeface="#9Slide04 Vollkorn Bold" panose="00000800000000000000" pitchFamily="2" charset="0"/>
                <a:cs typeface="Times New Roman" panose="02020603050405020304" pitchFamily="18" charset="0"/>
              </a:rPr>
              <a:t>trống</a:t>
            </a:r>
            <a:r>
              <a:rPr lang="en-US" sz="6600" b="1" i="1" dirty="0">
                <a:solidFill>
                  <a:srgbClr val="00B050"/>
                </a:solidFill>
                <a:latin typeface="#9Slide04 Vollkorn Bold" panose="00000800000000000000" pitchFamily="2" charset="0"/>
                <a:ea typeface="#9Slide04 Vollkorn Bold" panose="00000800000000000000" pitchFamily="2" charset="0"/>
                <a:cs typeface="Times New Roman" panose="02020603050405020304" pitchFamily="18" charset="0"/>
              </a:rPr>
              <a:t> </a:t>
            </a:r>
            <a:r>
              <a:rPr lang="en-US" sz="6600" b="1" i="1" dirty="0" err="1">
                <a:solidFill>
                  <a:srgbClr val="00B050"/>
                </a:solidFill>
                <a:latin typeface="#9Slide04 Vollkorn Bold" panose="00000800000000000000" pitchFamily="2" charset="0"/>
                <a:ea typeface="#9Slide04 Vollkorn Bold" panose="00000800000000000000" pitchFamily="2" charset="0"/>
                <a:cs typeface="Times New Roman" panose="02020603050405020304" pitchFamily="18" charset="0"/>
              </a:rPr>
              <a:t>trường</a:t>
            </a:r>
            <a:r>
              <a:rPr lang="en-US" sz="6600" b="1" dirty="0">
                <a:solidFill>
                  <a:srgbClr val="00B050"/>
                </a:solidFill>
                <a:latin typeface="#9Slide04 Vollkorn Bold" panose="00000800000000000000" pitchFamily="2" charset="0"/>
                <a:ea typeface="#9Slide04 Vollkorn Bold" panose="00000800000000000000" pitchFamily="2" charset="0"/>
                <a:cs typeface="Times New Roman" panose="02020603050405020304" pitchFamily="18" charset="0"/>
              </a:rPr>
              <a:t>”</a:t>
            </a:r>
            <a:endParaRPr lang="vi-VN" sz="6600" b="0" i="0" dirty="0">
              <a:solidFill>
                <a:srgbClr val="00B050"/>
              </a:solidFill>
              <a:effectLst/>
              <a:latin typeface="#9Slide04 Vollkorn Bold" panose="00000800000000000000" pitchFamily="2" charset="0"/>
              <a:ea typeface="#9Slide04 Vollkorn Bold" panose="00000800000000000000" pitchFamily="2" charset="0"/>
              <a:cs typeface="Times New Roman" panose="02020603050405020304" pitchFamily="18" charset="0"/>
            </a:endParaRPr>
          </a:p>
        </p:txBody>
      </p:sp>
      <p:sp>
        <p:nvSpPr>
          <p:cNvPr id="5" name="Rectangle 4"/>
          <p:cNvSpPr/>
          <p:nvPr/>
        </p:nvSpPr>
        <p:spPr>
          <a:xfrm>
            <a:off x="723899" y="3695700"/>
            <a:ext cx="16992600" cy="3139321"/>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6600" b="1" u="none" strike="noStrike" kern="1200" cap="none" spc="0" normalizeH="0" baseline="0" noProof="0" dirty="0">
                <a:ln>
                  <a:noFill/>
                </a:ln>
                <a:solidFill>
                  <a:prstClr val="black"/>
                </a:solidFill>
                <a:effectLst/>
                <a:uLnTx/>
                <a:uFillTx/>
                <a:latin typeface="Times New Roman" panose="02020603050405020304" pitchFamily="18" charset="0"/>
              </a:rPr>
              <a:t>1. </a:t>
            </a:r>
            <a:r>
              <a:rPr kumimoji="0" lang="en-US" sz="6600" b="1" u="none" strike="noStrike" kern="1200" cap="none" spc="0" normalizeH="0" baseline="0" noProof="0" dirty="0" err="1">
                <a:ln>
                  <a:noFill/>
                </a:ln>
                <a:solidFill>
                  <a:prstClr val="black"/>
                </a:solidFill>
                <a:effectLst/>
                <a:uLnTx/>
                <a:uFillTx/>
                <a:latin typeface="Times New Roman" panose="02020603050405020304" pitchFamily="18" charset="0"/>
              </a:rPr>
              <a:t>Phần</a:t>
            </a:r>
            <a:r>
              <a:rPr kumimoji="0" lang="en-US" sz="6600" b="1" u="none" strike="noStrike" kern="1200" cap="none" spc="0" normalizeH="0" noProof="0" dirty="0">
                <a:ln>
                  <a:noFill/>
                </a:ln>
                <a:solidFill>
                  <a:prstClr val="black"/>
                </a:solidFill>
                <a:effectLst/>
                <a:uLnTx/>
                <a:uFillTx/>
                <a:latin typeface="Times New Roman" panose="02020603050405020304" pitchFamily="18" charset="0"/>
              </a:rPr>
              <a:t> </a:t>
            </a:r>
            <a:r>
              <a:rPr kumimoji="0" lang="en-US" sz="6600" b="1" u="none" strike="noStrike" kern="1200" cap="none" spc="0" normalizeH="0" noProof="0" dirty="0" err="1">
                <a:ln>
                  <a:noFill/>
                </a:ln>
                <a:solidFill>
                  <a:prstClr val="black"/>
                </a:solidFill>
                <a:effectLst/>
                <a:uLnTx/>
                <a:uFillTx/>
                <a:latin typeface="Times New Roman" panose="02020603050405020304" pitchFamily="18" charset="0"/>
              </a:rPr>
              <a:t>mở</a:t>
            </a:r>
            <a:r>
              <a:rPr kumimoji="0" lang="en-US" sz="6600" b="1" u="none" strike="noStrike" kern="1200" cap="none" spc="0" normalizeH="0" noProof="0" dirty="0">
                <a:ln>
                  <a:noFill/>
                </a:ln>
                <a:solidFill>
                  <a:prstClr val="black"/>
                </a:solidFill>
                <a:effectLst/>
                <a:uLnTx/>
                <a:uFillTx/>
                <a:latin typeface="Times New Roman" panose="02020603050405020304" pitchFamily="18" charset="0"/>
              </a:rPr>
              <a:t> </a:t>
            </a:r>
            <a:r>
              <a:rPr kumimoji="0" lang="en-US" sz="6600" b="1" u="none" strike="noStrike" kern="1200" cap="none" spc="0" normalizeH="0" noProof="0" dirty="0" err="1">
                <a:ln>
                  <a:noFill/>
                </a:ln>
                <a:solidFill>
                  <a:prstClr val="black"/>
                </a:solidFill>
                <a:effectLst/>
                <a:uLnTx/>
                <a:uFillTx/>
                <a:latin typeface="Times New Roman" panose="02020603050405020304" pitchFamily="18" charset="0"/>
              </a:rPr>
              <a:t>bài</a:t>
            </a:r>
            <a:r>
              <a:rPr kumimoji="0" lang="en-US" sz="6600" b="1" u="none" strike="noStrike" kern="1200" cap="none" spc="0" normalizeH="0" noProof="0" dirty="0">
                <a:ln>
                  <a:noFill/>
                </a:ln>
                <a:solidFill>
                  <a:prstClr val="black"/>
                </a:solidFill>
                <a:effectLst/>
                <a:uLnTx/>
                <a:uFillTx/>
                <a:latin typeface="Times New Roman" panose="02020603050405020304" pitchFamily="18" charset="0"/>
              </a:rPr>
              <a:t> </a:t>
            </a:r>
            <a:r>
              <a:rPr kumimoji="0" lang="en-US" sz="6600" b="1" u="none" strike="noStrike" kern="1200" cap="none" spc="0" normalizeH="0" noProof="0" dirty="0" err="1">
                <a:ln>
                  <a:noFill/>
                </a:ln>
                <a:solidFill>
                  <a:prstClr val="black"/>
                </a:solidFill>
                <a:effectLst/>
                <a:uLnTx/>
                <a:uFillTx/>
                <a:latin typeface="Times New Roman" panose="02020603050405020304" pitchFamily="18" charset="0"/>
              </a:rPr>
              <a:t>nêu</a:t>
            </a:r>
            <a:r>
              <a:rPr kumimoji="0" lang="en-US" sz="6600" b="1" u="none" strike="noStrike" kern="1200" cap="none" spc="0" normalizeH="0" noProof="0" dirty="0">
                <a:ln>
                  <a:noFill/>
                </a:ln>
                <a:solidFill>
                  <a:prstClr val="black"/>
                </a:solidFill>
                <a:effectLst/>
                <a:uLnTx/>
                <a:uFillTx/>
                <a:latin typeface="Times New Roman" panose="02020603050405020304" pitchFamily="18" charset="0"/>
              </a:rPr>
              <a:t> </a:t>
            </a:r>
            <a:r>
              <a:rPr kumimoji="0" lang="en-US" sz="6600" b="1" u="none" strike="noStrike" kern="1200" cap="none" spc="0" normalizeH="0" noProof="0" dirty="0" err="1">
                <a:ln>
                  <a:noFill/>
                </a:ln>
                <a:solidFill>
                  <a:prstClr val="black"/>
                </a:solidFill>
                <a:effectLst/>
                <a:uLnTx/>
                <a:uFillTx/>
                <a:latin typeface="Times New Roman" panose="02020603050405020304" pitchFamily="18" charset="0"/>
              </a:rPr>
              <a:t>nhữn</a:t>
            </a:r>
            <a:r>
              <a:rPr lang="en-US" sz="6600" b="1" dirty="0">
                <a:solidFill>
                  <a:prstClr val="black"/>
                </a:solidFill>
                <a:latin typeface="Times New Roman" panose="02020603050405020304" pitchFamily="18" charset="0"/>
              </a:rPr>
              <a:t>g </a:t>
            </a:r>
            <a:r>
              <a:rPr lang="en-US" sz="6600" b="1" dirty="0" err="1">
                <a:solidFill>
                  <a:prstClr val="black"/>
                </a:solidFill>
                <a:latin typeface="Times New Roman" panose="02020603050405020304" pitchFamily="18" charset="0"/>
              </a:rPr>
              <a:t>nội</a:t>
            </a:r>
            <a:r>
              <a:rPr lang="en-US" sz="6600" b="1" dirty="0">
                <a:solidFill>
                  <a:prstClr val="black"/>
                </a:solidFill>
                <a:latin typeface="Times New Roman" panose="02020603050405020304" pitchFamily="18" charset="0"/>
              </a:rPr>
              <a:t> dung </a:t>
            </a:r>
            <a:r>
              <a:rPr lang="en-US" sz="6600" b="1" dirty="0" err="1">
                <a:solidFill>
                  <a:prstClr val="black"/>
                </a:solidFill>
                <a:latin typeface="Times New Roman" panose="02020603050405020304" pitchFamily="18" charset="0"/>
              </a:rPr>
              <a:t>gì</a:t>
            </a:r>
            <a:r>
              <a:rPr lang="en-US" sz="6600" b="1" dirty="0">
                <a:solidFill>
                  <a:prstClr val="black"/>
                </a:solidFill>
                <a:latin typeface="Times New Roman" panose="02020603050405020304" pitchFamily="18" charset="0"/>
              </a:rPr>
              <a:t>?</a:t>
            </a:r>
          </a:p>
          <a:p>
            <a:pPr algn="just">
              <a:defRPr/>
            </a:pPr>
            <a:r>
              <a:rPr lang="en-US" sz="6600" b="1" dirty="0">
                <a:solidFill>
                  <a:prstClr val="black"/>
                </a:solidFill>
                <a:latin typeface="Times New Roman" panose="02020603050405020304" pitchFamily="18" charset="0"/>
              </a:rPr>
              <a:t>2. </a:t>
            </a:r>
            <a:r>
              <a:rPr lang="en-US" sz="6600" b="1" dirty="0" err="1">
                <a:solidFill>
                  <a:prstClr val="black"/>
                </a:solidFill>
                <a:latin typeface="Times New Roman" panose="02020603050405020304" pitchFamily="18" charset="0"/>
              </a:rPr>
              <a:t>Phần</a:t>
            </a:r>
            <a:r>
              <a:rPr lang="en-US" sz="6600" b="1" dirty="0">
                <a:solidFill>
                  <a:prstClr val="black"/>
                </a:solidFill>
                <a:latin typeface="Times New Roman" panose="02020603050405020304" pitchFamily="18" charset="0"/>
              </a:rPr>
              <a:t> </a:t>
            </a:r>
            <a:r>
              <a:rPr lang="en-US" sz="6600" b="1" dirty="0" err="1">
                <a:solidFill>
                  <a:prstClr val="black"/>
                </a:solidFill>
                <a:latin typeface="Times New Roman" panose="02020603050405020304" pitchFamily="18" charset="0"/>
              </a:rPr>
              <a:t>thân</a:t>
            </a:r>
            <a:r>
              <a:rPr lang="en-US" sz="6600" b="1" dirty="0">
                <a:solidFill>
                  <a:prstClr val="black"/>
                </a:solidFill>
                <a:latin typeface="Times New Roman" panose="02020603050405020304" pitchFamily="18" charset="0"/>
              </a:rPr>
              <a:t> </a:t>
            </a:r>
            <a:r>
              <a:rPr lang="en-US" sz="6600" b="1" dirty="0" err="1">
                <a:solidFill>
                  <a:prstClr val="black"/>
                </a:solidFill>
                <a:latin typeface="Times New Roman" panose="02020603050405020304" pitchFamily="18" charset="0"/>
              </a:rPr>
              <a:t>bài</a:t>
            </a:r>
            <a:r>
              <a:rPr lang="en-US" sz="6600" b="1" dirty="0">
                <a:solidFill>
                  <a:prstClr val="black"/>
                </a:solidFill>
                <a:latin typeface="Times New Roman" panose="02020603050405020304" pitchFamily="18" charset="0"/>
              </a:rPr>
              <a:t> </a:t>
            </a:r>
            <a:r>
              <a:rPr lang="en-US" sz="6600" b="1" dirty="0" err="1">
                <a:solidFill>
                  <a:prstClr val="black"/>
                </a:solidFill>
                <a:latin typeface="Times New Roman" panose="02020603050405020304" pitchFamily="18" charset="0"/>
              </a:rPr>
              <a:t>triển</a:t>
            </a:r>
            <a:r>
              <a:rPr lang="en-US" sz="6600" b="1" dirty="0">
                <a:solidFill>
                  <a:prstClr val="black"/>
                </a:solidFill>
                <a:latin typeface="Times New Roman" panose="02020603050405020304" pitchFamily="18" charset="0"/>
              </a:rPr>
              <a:t> </a:t>
            </a:r>
            <a:r>
              <a:rPr lang="en-US" sz="6600" b="1" dirty="0" err="1">
                <a:solidFill>
                  <a:prstClr val="black"/>
                </a:solidFill>
                <a:latin typeface="Times New Roman" panose="02020603050405020304" pitchFamily="18" charset="0"/>
              </a:rPr>
              <a:t>khai</a:t>
            </a:r>
            <a:r>
              <a:rPr lang="en-US" sz="6600" b="1" dirty="0">
                <a:solidFill>
                  <a:prstClr val="black"/>
                </a:solidFill>
                <a:latin typeface="Times New Roman" panose="02020603050405020304" pitchFamily="18" charset="0"/>
              </a:rPr>
              <a:t> </a:t>
            </a:r>
            <a:r>
              <a:rPr lang="en-US" sz="6600" b="1" dirty="0" err="1">
                <a:solidFill>
                  <a:prstClr val="black"/>
                </a:solidFill>
                <a:latin typeface="Times New Roman" panose="02020603050405020304" pitchFamily="18" charset="0"/>
              </a:rPr>
              <a:t>như</a:t>
            </a:r>
            <a:r>
              <a:rPr lang="en-US" sz="6600" b="1" dirty="0">
                <a:solidFill>
                  <a:prstClr val="black"/>
                </a:solidFill>
                <a:latin typeface="Times New Roman" panose="02020603050405020304" pitchFamily="18" charset="0"/>
              </a:rPr>
              <a:t> </a:t>
            </a:r>
            <a:r>
              <a:rPr lang="en-US" sz="6600" b="1" dirty="0" err="1">
                <a:solidFill>
                  <a:prstClr val="black"/>
                </a:solidFill>
                <a:latin typeface="Times New Roman" panose="02020603050405020304" pitchFamily="18" charset="0"/>
              </a:rPr>
              <a:t>thế</a:t>
            </a:r>
            <a:r>
              <a:rPr lang="en-US" sz="6600" b="1" dirty="0">
                <a:solidFill>
                  <a:prstClr val="black"/>
                </a:solidFill>
                <a:latin typeface="Times New Roman" panose="02020603050405020304" pitchFamily="18" charset="0"/>
              </a:rPr>
              <a:t> </a:t>
            </a:r>
            <a:r>
              <a:rPr lang="en-US" sz="6600" b="1" dirty="0" err="1">
                <a:solidFill>
                  <a:prstClr val="black"/>
                </a:solidFill>
                <a:latin typeface="Times New Roman" panose="02020603050405020304" pitchFamily="18" charset="0"/>
              </a:rPr>
              <a:t>nào</a:t>
            </a:r>
            <a:r>
              <a:rPr lang="en-US" sz="6600" b="1" dirty="0">
                <a:solidFill>
                  <a:prstClr val="black"/>
                </a:solidFill>
                <a:latin typeface="Times New Roman" panose="02020603050405020304" pitchFamily="18" charset="0"/>
              </a:rPr>
              <a:t>?</a:t>
            </a:r>
            <a:endParaRPr lang="vi-VN" sz="6600" b="1" dirty="0">
              <a:solidFill>
                <a:prstClr val="black"/>
              </a:solidFill>
              <a:latin typeface="Times New Roman" panose="02020603050405020304" pitchFamily="18" charset="0"/>
            </a:endParaRPr>
          </a:p>
          <a:p>
            <a:pPr algn="just">
              <a:defRPr/>
            </a:pPr>
            <a:r>
              <a:rPr lang="en-US" sz="6600" b="1" dirty="0">
                <a:latin typeface="Times New Roman" panose="02020603050405020304" pitchFamily="18" charset="0"/>
                <a:cs typeface="Times New Roman" panose="02020603050405020304" pitchFamily="18" charset="0"/>
              </a:rPr>
              <a:t>3. </a:t>
            </a:r>
            <a:r>
              <a:rPr lang="en-US" sz="6600" b="1" dirty="0" err="1">
                <a:latin typeface="Times New Roman" panose="02020603050405020304" pitchFamily="18" charset="0"/>
                <a:cs typeface="Times New Roman" panose="02020603050405020304" pitchFamily="18" charset="0"/>
              </a:rPr>
              <a:t>Phần</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kết</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bài</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khẳng</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định</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điều</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gì</a:t>
            </a:r>
            <a:r>
              <a:rPr lang="en-US" sz="6600" b="1" dirty="0">
                <a:latin typeface="Times New Roman" panose="02020603050405020304" pitchFamily="18" charset="0"/>
                <a:cs typeface="Times New Roman" panose="02020603050405020304" pitchFamily="18" charset="0"/>
              </a:rPr>
              <a:t>?</a:t>
            </a:r>
            <a:endParaRPr lang="vi-VN" sz="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78252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42900"/>
            <a:ext cx="1501140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Phần</a:t>
            </a:r>
            <a:r>
              <a:rPr kumimoji="0" lang="en-US" sz="6000" b="1"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6000" b="1"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mở</a:t>
            </a:r>
            <a:r>
              <a:rPr kumimoji="0" lang="en-US" sz="6000" b="1"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6000" b="1"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bài</a:t>
            </a:r>
            <a:r>
              <a:rPr kumimoji="0" lang="en-US" sz="6000" b="1"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6000" b="1"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nêu</a:t>
            </a:r>
            <a:r>
              <a:rPr kumimoji="0" lang="en-US" sz="6000" b="1"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6000" b="1"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nhữn</a:t>
            </a:r>
            <a:r>
              <a:rPr lang="en-US" sz="6000" b="1" dirty="0">
                <a:solidFill>
                  <a:srgbClr val="C00000"/>
                </a:solidFill>
                <a:latin typeface="Times New Roman" panose="02020603050405020304" pitchFamily="18" charset="0"/>
              </a:rPr>
              <a:t>g </a:t>
            </a:r>
            <a:r>
              <a:rPr lang="en-US" sz="6000" b="1" dirty="0" err="1">
                <a:solidFill>
                  <a:srgbClr val="C00000"/>
                </a:solidFill>
                <a:latin typeface="Times New Roman" panose="02020603050405020304" pitchFamily="18" charset="0"/>
              </a:rPr>
              <a:t>nội</a:t>
            </a:r>
            <a:r>
              <a:rPr lang="en-US" sz="6000" b="1" dirty="0">
                <a:solidFill>
                  <a:srgbClr val="C00000"/>
                </a:solidFill>
                <a:latin typeface="Times New Roman" panose="02020603050405020304" pitchFamily="18" charset="0"/>
              </a:rPr>
              <a:t> dung </a:t>
            </a:r>
            <a:r>
              <a:rPr lang="en-US" sz="6000" b="1" dirty="0" err="1">
                <a:solidFill>
                  <a:srgbClr val="C00000"/>
                </a:solidFill>
                <a:latin typeface="Times New Roman" panose="02020603050405020304" pitchFamily="18" charset="0"/>
              </a:rPr>
              <a:t>gì</a:t>
            </a:r>
            <a:r>
              <a:rPr lang="en-US" sz="6000" b="1" dirty="0">
                <a:solidFill>
                  <a:srgbClr val="C00000"/>
                </a:solidFill>
                <a:latin typeface="Times New Roman" panose="02020603050405020304" pitchFamily="18" charset="0"/>
              </a:rPr>
              <a:t>?</a:t>
            </a:r>
            <a:endParaRPr kumimoji="0" lang="vi-VN" sz="6000" b="0" i="0" u="none" strike="noStrike" kern="1200" cap="none" spc="0" normalizeH="0" baseline="0" noProof="0" dirty="0">
              <a:ln>
                <a:noFill/>
              </a:ln>
              <a:solidFill>
                <a:srgbClr val="C00000"/>
              </a:solidFill>
              <a:effectLst/>
              <a:uLnTx/>
              <a:uFillTx/>
              <a:latin typeface="Times New Roman" panose="02020603050405020304" pitchFamily="18" charset="0"/>
            </a:endParaRPr>
          </a:p>
        </p:txBody>
      </p:sp>
      <p:sp>
        <p:nvSpPr>
          <p:cNvPr id="3" name="Rectangle 2">
            <a:extLst>
              <a:ext uri="{FF2B5EF4-FFF2-40B4-BE49-F238E27FC236}">
                <a16:creationId xmlns:a16="http://schemas.microsoft.com/office/drawing/2014/main" id="{77E4C9B0-6EC5-B3F6-860D-68CCAAEAC24A}"/>
              </a:ext>
            </a:extLst>
          </p:cNvPr>
          <p:cNvSpPr/>
          <p:nvPr/>
        </p:nvSpPr>
        <p:spPr>
          <a:xfrm>
            <a:off x="266700" y="2019300"/>
            <a:ext cx="17754599" cy="747897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6000" b="1" dirty="0">
                <a:solidFill>
                  <a:srgbClr val="00B050"/>
                </a:solidFill>
                <a:latin typeface="Times New Roman" panose="02020603050405020304" pitchFamily="18" charset="0"/>
              </a:rPr>
              <a:t>*</a:t>
            </a:r>
            <a:r>
              <a:rPr lang="en-US" sz="6000" b="1" dirty="0" err="1">
                <a:solidFill>
                  <a:srgbClr val="00B050"/>
                </a:solidFill>
                <a:latin typeface="Times New Roman" panose="02020603050405020304" pitchFamily="18" charset="0"/>
              </a:rPr>
              <a:t>Mở</a:t>
            </a:r>
            <a:r>
              <a:rPr lang="en-US" sz="6000" b="1" dirty="0">
                <a:solidFill>
                  <a:srgbClr val="00B050"/>
                </a:solidFill>
                <a:latin typeface="Times New Roman" panose="02020603050405020304" pitchFamily="18" charset="0"/>
              </a:rPr>
              <a:t> </a:t>
            </a:r>
            <a:r>
              <a:rPr lang="en-US" sz="6000" b="1" dirty="0" err="1">
                <a:solidFill>
                  <a:srgbClr val="00B050"/>
                </a:solidFill>
                <a:latin typeface="Times New Roman" panose="02020603050405020304" pitchFamily="18" charset="0"/>
              </a:rPr>
              <a:t>bài</a:t>
            </a:r>
            <a:r>
              <a:rPr lang="en-US" sz="6000" b="1" dirty="0">
                <a:solidFill>
                  <a:srgbClr val="00B050"/>
                </a:solidFill>
                <a:latin typeface="Times New Roman" panose="02020603050405020304" pitchFamily="18" charset="0"/>
              </a:rPr>
              <a:t>: </a:t>
            </a:r>
            <a:r>
              <a:rPr kumimoji="0" lang="vi-VN" sz="6000" b="1" u="none" strike="noStrike" kern="1200" cap="none" spc="0" normalizeH="0" baseline="0" noProof="0" dirty="0">
                <a:ln>
                  <a:noFill/>
                </a:ln>
                <a:solidFill>
                  <a:srgbClr val="00B050"/>
                </a:solidFill>
                <a:effectLst/>
                <a:uLnTx/>
                <a:uFillTx/>
                <a:latin typeface="Times New Roman" panose="02020603050405020304" pitchFamily="18" charset="0"/>
              </a:rPr>
              <a:t>Giới thiệu khái quát về tác phẩm</a:t>
            </a:r>
            <a:r>
              <a:rPr kumimoji="0" lang="en-US" sz="6000" b="1" u="none" strike="noStrike" kern="1200" cap="none" spc="0" normalizeH="0" baseline="0" noProof="0" dirty="0">
                <a:ln>
                  <a:noFill/>
                </a:ln>
                <a:solidFill>
                  <a:srgbClr val="00B050"/>
                </a:solidFill>
                <a:effectLst/>
                <a:uLnTx/>
                <a:uFillTx/>
                <a:latin typeface="Times New Roman" panose="02020603050405020304" pitchFamily="18" charset="0"/>
              </a:rPr>
              <a:t> </a:t>
            </a:r>
            <a:r>
              <a:rPr kumimoji="0" lang="en-US" sz="6000" b="1" u="none" strike="noStrike" kern="1200" cap="none" spc="0" normalizeH="0" baseline="0" noProof="0" dirty="0" err="1">
                <a:ln>
                  <a:noFill/>
                </a:ln>
                <a:solidFill>
                  <a:srgbClr val="00B050"/>
                </a:solidFill>
                <a:effectLst/>
                <a:uLnTx/>
                <a:uFillTx/>
                <a:latin typeface="Times New Roman" panose="02020603050405020304" pitchFamily="18" charset="0"/>
              </a:rPr>
              <a:t>thơ</a:t>
            </a:r>
            <a:r>
              <a:rPr kumimoji="0" lang="en-US" sz="6000" b="1" u="none" strike="noStrike" kern="1200" cap="none" spc="0" normalizeH="0" baseline="0" noProof="0" dirty="0">
                <a:ln>
                  <a:noFill/>
                </a:ln>
                <a:solidFill>
                  <a:srgbClr val="00B050"/>
                </a:solidFill>
                <a:effectLst/>
                <a:uLnTx/>
                <a:uFillTx/>
                <a:latin typeface="Times New Roman" panose="02020603050405020304" pitchFamily="18" charset="0"/>
              </a:rPr>
              <a:t> song </a:t>
            </a:r>
            <a:r>
              <a:rPr kumimoji="0" lang="en-US" sz="6000" b="1" u="none" strike="noStrike" kern="1200" cap="none" spc="0" normalizeH="0" baseline="0" noProof="0" dirty="0" err="1">
                <a:ln>
                  <a:noFill/>
                </a:ln>
                <a:solidFill>
                  <a:srgbClr val="00B050"/>
                </a:solidFill>
                <a:effectLst/>
                <a:uLnTx/>
                <a:uFillTx/>
                <a:latin typeface="Times New Roman" panose="02020603050405020304" pitchFamily="18" charset="0"/>
              </a:rPr>
              <a:t>thất</a:t>
            </a:r>
            <a:r>
              <a:rPr kumimoji="0" lang="en-US" sz="6000" b="1" u="none" strike="noStrike" kern="1200" cap="none" spc="0" normalizeH="0" noProof="0" dirty="0">
                <a:ln>
                  <a:noFill/>
                </a:ln>
                <a:solidFill>
                  <a:srgbClr val="00B050"/>
                </a:solidFill>
                <a:effectLst/>
                <a:uLnTx/>
                <a:uFillTx/>
                <a:latin typeface="Times New Roman" panose="02020603050405020304" pitchFamily="18" charset="0"/>
              </a:rPr>
              <a:t> </a:t>
            </a:r>
            <a:r>
              <a:rPr kumimoji="0" lang="en-US" sz="6000" b="1" u="none" strike="noStrike" kern="1200" cap="none" spc="0" normalizeH="0" noProof="0" dirty="0" err="1">
                <a:ln>
                  <a:noFill/>
                </a:ln>
                <a:solidFill>
                  <a:srgbClr val="00B050"/>
                </a:solidFill>
                <a:effectLst/>
                <a:uLnTx/>
                <a:uFillTx/>
                <a:latin typeface="Times New Roman" panose="02020603050405020304" pitchFamily="18" charset="0"/>
              </a:rPr>
              <a:t>lục</a:t>
            </a:r>
            <a:r>
              <a:rPr kumimoji="0" lang="en-US" sz="6000" b="1" u="none" strike="noStrike" kern="1200" cap="none" spc="0" normalizeH="0" noProof="0" dirty="0">
                <a:ln>
                  <a:noFill/>
                </a:ln>
                <a:solidFill>
                  <a:srgbClr val="00B050"/>
                </a:solidFill>
                <a:effectLst/>
                <a:uLnTx/>
                <a:uFillTx/>
                <a:latin typeface="Times New Roman" panose="02020603050405020304" pitchFamily="18" charset="0"/>
              </a:rPr>
              <a:t> </a:t>
            </a:r>
            <a:r>
              <a:rPr kumimoji="0" lang="en-US" sz="6000" b="1" u="none" strike="noStrike" kern="1200" cap="none" spc="0" normalizeH="0" noProof="0" dirty="0" err="1">
                <a:ln>
                  <a:noFill/>
                </a:ln>
                <a:solidFill>
                  <a:srgbClr val="00B050"/>
                </a:solidFill>
                <a:effectLst/>
                <a:uLnTx/>
                <a:uFillTx/>
                <a:latin typeface="Times New Roman" panose="02020603050405020304" pitchFamily="18" charset="0"/>
              </a:rPr>
              <a:t>bát</a:t>
            </a:r>
            <a:r>
              <a:rPr kumimoji="0" lang="en-US" sz="6000" b="1" u="none" strike="noStrike" kern="1200" cap="none" spc="0" normalizeH="0" noProof="0" dirty="0">
                <a:ln>
                  <a:noFill/>
                </a:ln>
                <a:solidFill>
                  <a:srgbClr val="00B050"/>
                </a:solidFill>
                <a:effectLst/>
                <a:uLnTx/>
                <a:uFillTx/>
                <a:latin typeface="Times New Roman" panose="02020603050405020304" pitchFamily="18" charset="0"/>
              </a:rPr>
              <a:t> (</a:t>
            </a:r>
            <a:r>
              <a:rPr kumimoji="0" lang="en-US" sz="6000" b="1" u="none" strike="noStrike" kern="1200" cap="none" spc="0" normalizeH="0" noProof="0" dirty="0" err="1">
                <a:ln>
                  <a:noFill/>
                </a:ln>
                <a:solidFill>
                  <a:srgbClr val="00B050"/>
                </a:solidFill>
                <a:effectLst/>
                <a:uLnTx/>
                <a:uFillTx/>
                <a:latin typeface="Times New Roman" panose="02020603050405020304" pitchFamily="18" charset="0"/>
              </a:rPr>
              <a:t>nhan</a:t>
            </a:r>
            <a:r>
              <a:rPr kumimoji="0" lang="en-US" sz="6000" b="1" u="none" strike="noStrike" kern="1200" cap="none" spc="0" normalizeH="0" noProof="0" dirty="0">
                <a:ln>
                  <a:noFill/>
                </a:ln>
                <a:solidFill>
                  <a:srgbClr val="00B050"/>
                </a:solidFill>
                <a:effectLst/>
                <a:uLnTx/>
                <a:uFillTx/>
                <a:latin typeface="Times New Roman" panose="02020603050405020304" pitchFamily="18" charset="0"/>
              </a:rPr>
              <a:t> </a:t>
            </a:r>
            <a:r>
              <a:rPr kumimoji="0" lang="en-US" sz="6000" b="1" u="none" strike="noStrike" kern="1200" cap="none" spc="0" normalizeH="0" noProof="0" dirty="0" err="1">
                <a:ln>
                  <a:noFill/>
                </a:ln>
                <a:solidFill>
                  <a:srgbClr val="00B050"/>
                </a:solidFill>
                <a:effectLst/>
                <a:uLnTx/>
                <a:uFillTx/>
                <a:latin typeface="Times New Roman" panose="02020603050405020304" pitchFamily="18" charset="0"/>
              </a:rPr>
              <a:t>đề</a:t>
            </a:r>
            <a:r>
              <a:rPr kumimoji="0" lang="en-US" sz="6000" b="1" u="none" strike="noStrike" kern="1200" cap="none" spc="0" normalizeH="0" noProof="0" dirty="0">
                <a:ln>
                  <a:noFill/>
                </a:ln>
                <a:solidFill>
                  <a:srgbClr val="00B050"/>
                </a:solidFill>
                <a:effectLst/>
                <a:uLnTx/>
                <a:uFillTx/>
                <a:latin typeface="Times New Roman" panose="02020603050405020304" pitchFamily="18" charset="0"/>
              </a:rPr>
              <a:t>, </a:t>
            </a:r>
            <a:r>
              <a:rPr kumimoji="0" lang="en-US" sz="6000" b="1" u="none" strike="noStrike" kern="1200" cap="none" spc="0" normalizeH="0" noProof="0" dirty="0" err="1">
                <a:ln>
                  <a:noFill/>
                </a:ln>
                <a:solidFill>
                  <a:srgbClr val="00B050"/>
                </a:solidFill>
                <a:effectLst/>
                <a:uLnTx/>
                <a:uFillTx/>
                <a:latin typeface="Times New Roman" panose="02020603050405020304" pitchFamily="18" charset="0"/>
              </a:rPr>
              <a:t>tên</a:t>
            </a:r>
            <a:r>
              <a:rPr kumimoji="0" lang="en-US" sz="6000" b="1" u="none" strike="noStrike" kern="1200" cap="none" spc="0" normalizeH="0" noProof="0" dirty="0">
                <a:ln>
                  <a:noFill/>
                </a:ln>
                <a:solidFill>
                  <a:srgbClr val="00B050"/>
                </a:solidFill>
                <a:effectLst/>
                <a:uLnTx/>
                <a:uFillTx/>
                <a:latin typeface="Times New Roman" panose="02020603050405020304" pitchFamily="18" charset="0"/>
              </a:rPr>
              <a:t> </a:t>
            </a:r>
            <a:r>
              <a:rPr kumimoji="0" lang="en-US" sz="6000" b="1" u="none" strike="noStrike" kern="1200" cap="none" spc="0" normalizeH="0" noProof="0" dirty="0" err="1">
                <a:ln>
                  <a:noFill/>
                </a:ln>
                <a:solidFill>
                  <a:srgbClr val="00B050"/>
                </a:solidFill>
                <a:effectLst/>
                <a:uLnTx/>
                <a:uFillTx/>
                <a:latin typeface="Times New Roman" panose="02020603050405020304" pitchFamily="18" charset="0"/>
              </a:rPr>
              <a:t>tác</a:t>
            </a:r>
            <a:r>
              <a:rPr kumimoji="0" lang="en-US" sz="6000" b="1" u="none" strike="noStrike" kern="1200" cap="none" spc="0" normalizeH="0" noProof="0" dirty="0">
                <a:ln>
                  <a:noFill/>
                </a:ln>
                <a:solidFill>
                  <a:srgbClr val="00B050"/>
                </a:solidFill>
                <a:effectLst/>
                <a:uLnTx/>
                <a:uFillTx/>
                <a:latin typeface="Times New Roman" panose="02020603050405020304" pitchFamily="18" charset="0"/>
              </a:rPr>
              <a:t> </a:t>
            </a:r>
            <a:r>
              <a:rPr kumimoji="0" lang="en-US" sz="6000" b="1" u="none" strike="noStrike" kern="1200" cap="none" spc="0" normalizeH="0" noProof="0" dirty="0" err="1">
                <a:ln>
                  <a:noFill/>
                </a:ln>
                <a:solidFill>
                  <a:srgbClr val="00B050"/>
                </a:solidFill>
                <a:effectLst/>
                <a:uLnTx/>
                <a:uFillTx/>
                <a:latin typeface="Times New Roman" panose="02020603050405020304" pitchFamily="18" charset="0"/>
              </a:rPr>
              <a:t>giả</a:t>
            </a:r>
            <a:r>
              <a:rPr kumimoji="0" lang="en-US" sz="6000" b="1" u="none" strike="noStrike" kern="1200" cap="none" spc="0" normalizeH="0" noProof="0" dirty="0">
                <a:ln>
                  <a:noFill/>
                </a:ln>
                <a:solidFill>
                  <a:srgbClr val="00B050"/>
                </a:solidFill>
                <a:effectLst/>
                <a:uLnTx/>
                <a:uFillTx/>
                <a:latin typeface="Times New Roman" panose="02020603050405020304" pitchFamily="18" charset="0"/>
              </a:rPr>
              <a:t>)</a:t>
            </a:r>
            <a:r>
              <a:rPr kumimoji="0" lang="vi-VN" sz="6000" b="1" u="none" strike="noStrike" kern="1200" cap="none" spc="0" normalizeH="0" baseline="0" noProof="0" dirty="0">
                <a:ln>
                  <a:noFill/>
                </a:ln>
                <a:solidFill>
                  <a:srgbClr val="00B050"/>
                </a:solidFill>
                <a:effectLst/>
                <a:uLnTx/>
                <a:uFillTx/>
                <a:latin typeface="Times New Roman" panose="02020603050405020304" pitchFamily="18" charset="0"/>
              </a:rPr>
              <a:t> </a:t>
            </a:r>
            <a:r>
              <a:rPr kumimoji="0" lang="en-US" sz="6000" b="1" u="none" strike="noStrike" kern="1200" cap="none" spc="0" normalizeH="0" baseline="0" noProof="0" dirty="0">
                <a:ln>
                  <a:noFill/>
                </a:ln>
                <a:solidFill>
                  <a:srgbClr val="00B050"/>
                </a:solidFill>
                <a:effectLst/>
                <a:uLnTx/>
                <a:uFillTx/>
                <a:latin typeface="Times New Roman" panose="02020603050405020304" pitchFamily="18" charset="0"/>
              </a:rPr>
              <a:t> </a:t>
            </a:r>
            <a:r>
              <a:rPr kumimoji="0" lang="en-US" sz="6000" b="1" u="none" strike="noStrike" kern="1200" cap="none" spc="0" normalizeH="0" baseline="0" noProof="0" dirty="0" err="1">
                <a:ln>
                  <a:noFill/>
                </a:ln>
                <a:solidFill>
                  <a:srgbClr val="00B050"/>
                </a:solidFill>
                <a:effectLst/>
                <a:uLnTx/>
                <a:uFillTx/>
                <a:latin typeface="Times New Roman" panose="02020603050405020304" pitchFamily="18" charset="0"/>
              </a:rPr>
              <a:t>và</a:t>
            </a:r>
            <a:r>
              <a:rPr kumimoji="0" lang="en-US" sz="6000" b="1" u="none" strike="noStrike" kern="1200" cap="none" spc="0" normalizeH="0" noProof="0" dirty="0">
                <a:ln>
                  <a:noFill/>
                </a:ln>
                <a:solidFill>
                  <a:srgbClr val="00B050"/>
                </a:solidFill>
                <a:effectLst/>
                <a:uLnTx/>
                <a:uFillTx/>
                <a:latin typeface="Times New Roman" panose="02020603050405020304" pitchFamily="18" charset="0"/>
              </a:rPr>
              <a:t> </a:t>
            </a:r>
            <a:r>
              <a:rPr kumimoji="0" lang="vi-VN" sz="6000" b="1" u="none" strike="noStrike" kern="1200" cap="none" spc="0" normalizeH="0" baseline="0" noProof="0" dirty="0">
                <a:ln>
                  <a:noFill/>
                </a:ln>
                <a:solidFill>
                  <a:srgbClr val="00B050"/>
                </a:solidFill>
                <a:effectLst/>
                <a:uLnTx/>
                <a:uFillTx/>
                <a:latin typeface="Times New Roman" panose="02020603050405020304" pitchFamily="18" charset="0"/>
              </a:rPr>
              <a:t>nêu nhận định chung về tác phẩm.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Times New Roman" panose="02020603050405020304" pitchFamily="18" charset="0"/>
              </a:rPr>
              <a:t>- Tác giả Hồ Dzếnh (1916 - 1991), là tác giả đã khẳng định được tên tuổi từ phong trào thơ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Times New Roman" panose="02020603050405020304" pitchFamily="18" charset="0"/>
              </a:rPr>
              <a:t>- Bài thơ </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rPr>
              <a:t>”</a:t>
            </a:r>
            <a:r>
              <a:rPr kumimoji="0" lang="vi-VN" sz="6000" b="1" i="1" u="none" strike="noStrike" kern="1200" cap="none" spc="0" normalizeH="0" baseline="0" noProof="0" dirty="0">
                <a:ln>
                  <a:noFill/>
                </a:ln>
                <a:solidFill>
                  <a:prstClr val="black"/>
                </a:solidFill>
                <a:effectLst/>
                <a:uLnTx/>
                <a:uFillTx/>
                <a:latin typeface="Times New Roman" panose="02020603050405020304" pitchFamily="18" charset="0"/>
              </a:rPr>
              <a:t>Trưa vắng</a:t>
            </a:r>
            <a:r>
              <a:rPr kumimoji="0" lang="en-US" sz="6000" b="1" i="1" u="none" strike="noStrike" kern="1200" cap="none" spc="0" normalizeH="0" baseline="0" noProof="0" dirty="0">
                <a:ln>
                  <a:noFill/>
                </a:ln>
                <a:solidFill>
                  <a:prstClr val="black"/>
                </a:solidFill>
                <a:effectLst/>
                <a:uLnTx/>
                <a:uFillTx/>
                <a:latin typeface="Times New Roman" panose="02020603050405020304" pitchFamily="18" charset="0"/>
              </a:rPr>
              <a:t>”</a:t>
            </a:r>
            <a:r>
              <a:rPr kumimoji="0" lang="vi-VN" sz="6000" b="1" i="0" u="none" strike="noStrike" kern="1200" cap="none" spc="0" normalizeH="0" baseline="0" noProof="0" dirty="0">
                <a:ln>
                  <a:noFill/>
                </a:ln>
                <a:solidFill>
                  <a:prstClr val="black"/>
                </a:solidFill>
                <a:effectLst/>
                <a:uLnTx/>
                <a:uFillTx/>
                <a:latin typeface="Times New Roman" panose="02020603050405020304" pitchFamily="18" charset="0"/>
              </a:rPr>
              <a:t> in trong tập thơ </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rPr>
              <a:t>”</a:t>
            </a:r>
            <a:r>
              <a:rPr kumimoji="0" lang="vi-VN" sz="6000" b="1" i="1" u="none" strike="noStrike" kern="1200" cap="none" spc="0" normalizeH="0" baseline="0" noProof="0" dirty="0">
                <a:ln>
                  <a:noFill/>
                </a:ln>
                <a:solidFill>
                  <a:prstClr val="black"/>
                </a:solidFill>
                <a:effectLst/>
                <a:uLnTx/>
                <a:uFillTx/>
                <a:latin typeface="Times New Roman" panose="02020603050405020304" pitchFamily="18" charset="0"/>
              </a:rPr>
              <a:t>Quê ngoại</a:t>
            </a:r>
            <a:r>
              <a:rPr kumimoji="0" lang="en-US" sz="6000" b="1" i="1" u="none" strike="noStrike" kern="1200" cap="none" spc="0" normalizeH="0" baseline="0" noProof="0" dirty="0">
                <a:ln>
                  <a:noFill/>
                </a:ln>
                <a:solidFill>
                  <a:prstClr val="black"/>
                </a:solidFill>
                <a:effectLst/>
                <a:uLnTx/>
                <a:uFillTx/>
                <a:latin typeface="Times New Roman" panose="02020603050405020304" pitchFamily="18" charset="0"/>
              </a:rPr>
              <a:t>”</a:t>
            </a:r>
            <a:r>
              <a:rPr kumimoji="0" lang="vi-VN" sz="6000" b="1" i="0" u="none" strike="noStrike" kern="1200" cap="none" spc="0" normalizeH="0" baseline="0" noProof="0" dirty="0">
                <a:ln>
                  <a:noFill/>
                </a:ln>
                <a:solidFill>
                  <a:prstClr val="black"/>
                </a:solidFill>
                <a:effectLst/>
                <a:uLnTx/>
                <a:uFillTx/>
                <a:latin typeface="Times New Roman" panose="02020603050405020304" pitchFamily="18" charset="0"/>
              </a:rPr>
              <a:t> (1942) là một </a:t>
            </a:r>
            <a:r>
              <a:rPr lang="en-US" sz="6000" b="1" dirty="0" err="1">
                <a:solidFill>
                  <a:prstClr val="black"/>
                </a:solidFill>
                <a:latin typeface="Times New Roman" panose="02020603050405020304" pitchFamily="18" charset="0"/>
              </a:rPr>
              <a:t>sáng</a:t>
            </a:r>
            <a:r>
              <a:rPr kumimoji="0" lang="vi-VN" sz="6000" b="1" i="0" u="none" strike="noStrike" kern="1200" cap="none" spc="0" normalizeH="0" baseline="0" noProof="0" dirty="0">
                <a:ln>
                  <a:noFill/>
                </a:ln>
                <a:solidFill>
                  <a:prstClr val="black"/>
                </a:solidFill>
                <a:effectLst/>
                <a:uLnTx/>
                <a:uFillTx/>
                <a:latin typeface="Times New Roman" panose="02020603050405020304" pitchFamily="18" charset="0"/>
              </a:rPr>
              <a:t> tác tiêu biểu cho giọng thơ, hồn thơ của thi sĩ.</a:t>
            </a:r>
          </a:p>
        </p:txBody>
      </p:sp>
    </p:spTree>
    <p:extLst>
      <p:ext uri="{BB962C8B-B14F-4D97-AF65-F5344CB8AC3E}">
        <p14:creationId xmlns:p14="http://schemas.microsoft.com/office/powerpoint/2010/main" val="363325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9" y="-7614"/>
            <a:ext cx="18135600"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Phần</a:t>
            </a:r>
            <a:r>
              <a:rPr kumimoji="0" lang="en-US" sz="66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66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thân</a:t>
            </a:r>
            <a:r>
              <a:rPr kumimoji="0" lang="en-US" sz="66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66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bài</a:t>
            </a:r>
            <a:r>
              <a:rPr kumimoji="0" lang="en-US" sz="66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66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triển</a:t>
            </a:r>
            <a:r>
              <a:rPr kumimoji="0" lang="en-US" sz="66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66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khai</a:t>
            </a:r>
            <a:r>
              <a:rPr kumimoji="0" lang="en-US" sz="66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66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như</a:t>
            </a:r>
            <a:r>
              <a:rPr kumimoji="0" lang="en-US" sz="66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66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thế</a:t>
            </a:r>
            <a:r>
              <a:rPr kumimoji="0" lang="en-US" sz="66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6600" b="1"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nào</a:t>
            </a:r>
            <a:r>
              <a:rPr kumimoji="0" lang="en-US" sz="6600" b="1" u="none" strike="noStrike" kern="1200" cap="none" spc="0" normalizeH="0" noProof="0" dirty="0">
                <a:ln>
                  <a:noFill/>
                </a:ln>
                <a:solidFill>
                  <a:prstClr val="black"/>
                </a:solidFill>
                <a:effectLst/>
                <a:uLnTx/>
                <a:uFillTx/>
                <a:latin typeface="Times New Roman" panose="02020603050405020304" pitchFamily="18" charset="0"/>
                <a:ea typeface="+mn-ea"/>
                <a:cs typeface="+mn-cs"/>
              </a:rPr>
              <a:t>?</a:t>
            </a:r>
            <a:endParaRPr kumimoji="0" lang="vi-VN" sz="6600" b="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3" name="Rectangle 2">
            <a:extLst>
              <a:ext uri="{FF2B5EF4-FFF2-40B4-BE49-F238E27FC236}">
                <a16:creationId xmlns:a16="http://schemas.microsoft.com/office/drawing/2014/main" id="{E87ED584-45DD-E2B1-0D9E-941A8D4C0706}"/>
              </a:ext>
            </a:extLst>
          </p:cNvPr>
          <p:cNvSpPr/>
          <p:nvPr/>
        </p:nvSpPr>
        <p:spPr>
          <a:xfrm>
            <a:off x="83127" y="994644"/>
            <a:ext cx="18211800" cy="10156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B050"/>
                </a:solidFill>
                <a:effectLst/>
                <a:uLnTx/>
                <a:uFillTx/>
                <a:latin typeface="Times New Roman" panose="02020603050405020304" pitchFamily="18" charset="0"/>
              </a:rPr>
              <a:t>*</a:t>
            </a:r>
            <a:r>
              <a:rPr kumimoji="0" lang="en-US" sz="6000" b="1" i="0" u="none" strike="noStrike" kern="1200" cap="none" spc="0" normalizeH="0" baseline="0" noProof="0" dirty="0" err="1">
                <a:ln>
                  <a:noFill/>
                </a:ln>
                <a:solidFill>
                  <a:srgbClr val="00B050"/>
                </a:solidFill>
                <a:effectLst/>
                <a:uLnTx/>
                <a:uFillTx/>
                <a:latin typeface="Times New Roman" panose="02020603050405020304" pitchFamily="18" charset="0"/>
              </a:rPr>
              <a:t>Thân</a:t>
            </a:r>
            <a:r>
              <a:rPr kumimoji="0" lang="en-US" sz="6000" b="1" i="0" u="none" strike="noStrike" kern="1200" cap="none" spc="0" normalizeH="0" noProof="0" dirty="0">
                <a:ln>
                  <a:noFill/>
                </a:ln>
                <a:solidFill>
                  <a:srgbClr val="00B050"/>
                </a:solidFill>
                <a:effectLst/>
                <a:uLnTx/>
                <a:uFillTx/>
                <a:latin typeface="Times New Roman" panose="02020603050405020304" pitchFamily="18" charset="0"/>
              </a:rPr>
              <a:t> </a:t>
            </a:r>
            <a:r>
              <a:rPr kumimoji="0" lang="en-US" sz="6000" b="1" i="0" u="none" strike="noStrike" kern="1200" cap="none" spc="0" normalizeH="0" noProof="0" dirty="0" err="1">
                <a:ln>
                  <a:noFill/>
                </a:ln>
                <a:solidFill>
                  <a:srgbClr val="00B050"/>
                </a:solidFill>
                <a:effectLst/>
                <a:uLnTx/>
                <a:uFillTx/>
                <a:latin typeface="Times New Roman" panose="02020603050405020304" pitchFamily="18" charset="0"/>
              </a:rPr>
              <a:t>bài</a:t>
            </a:r>
            <a:r>
              <a:rPr kumimoji="0" lang="en-US" sz="6000" b="1" i="0" u="none" strike="noStrike" kern="1200" cap="none" spc="0" normalizeH="0" noProof="0" dirty="0">
                <a:ln>
                  <a:noFill/>
                </a:ln>
                <a:solidFill>
                  <a:srgbClr val="00B050"/>
                </a:solidFill>
                <a:effectLst/>
                <a:uLnTx/>
                <a:uFillTx/>
                <a:latin typeface="Times New Roman" panose="02020603050405020304" pitchFamily="18" charset="0"/>
              </a:rPr>
              <a:t>: </a:t>
            </a:r>
            <a:r>
              <a:rPr kumimoji="0" lang="en-US" sz="6000" b="1" i="0" u="none" strike="noStrike" kern="1200" cap="none" spc="0" normalizeH="0" baseline="0" noProof="0" dirty="0" err="1">
                <a:ln>
                  <a:noFill/>
                </a:ln>
                <a:solidFill>
                  <a:srgbClr val="00B050"/>
                </a:solidFill>
                <a:effectLst/>
                <a:uLnTx/>
                <a:uFillTx/>
                <a:latin typeface="Times New Roman" panose="02020603050405020304" pitchFamily="18" charset="0"/>
              </a:rPr>
              <a:t>Lần</a:t>
            </a:r>
            <a:r>
              <a:rPr kumimoji="0" lang="en-US" sz="6000" b="1" i="0" u="none" strike="noStrike" kern="1200" cap="none" spc="0" normalizeH="0" baseline="0" noProof="0" dirty="0">
                <a:ln>
                  <a:noFill/>
                </a:ln>
                <a:solidFill>
                  <a:srgbClr val="00B050"/>
                </a:solidFill>
                <a:effectLst/>
                <a:uLnTx/>
                <a:uFillTx/>
                <a:latin typeface="Times New Roman" panose="02020603050405020304" pitchFamily="18" charset="0"/>
              </a:rPr>
              <a:t> </a:t>
            </a:r>
            <a:r>
              <a:rPr kumimoji="0" lang="en-US" sz="6000" b="1" i="0" u="none" strike="noStrike" kern="1200" cap="none" spc="0" normalizeH="0" baseline="0" noProof="0" dirty="0" err="1">
                <a:ln>
                  <a:noFill/>
                </a:ln>
                <a:solidFill>
                  <a:srgbClr val="00B050"/>
                </a:solidFill>
                <a:effectLst/>
                <a:uLnTx/>
                <a:uFillTx/>
                <a:latin typeface="Times New Roman" panose="02020603050405020304" pitchFamily="18" charset="0"/>
              </a:rPr>
              <a:t>lượt</a:t>
            </a:r>
            <a:r>
              <a:rPr kumimoji="0" lang="en-US" sz="6000" b="1" i="0" u="none" strike="noStrike" kern="1200" cap="none" spc="0" normalizeH="0" noProof="0" dirty="0">
                <a:ln>
                  <a:noFill/>
                </a:ln>
                <a:solidFill>
                  <a:srgbClr val="00B050"/>
                </a:solidFill>
                <a:effectLst/>
                <a:uLnTx/>
                <a:uFillTx/>
                <a:latin typeface="Times New Roman" panose="02020603050405020304" pitchFamily="18" charset="0"/>
              </a:rPr>
              <a:t> </a:t>
            </a:r>
            <a:r>
              <a:rPr kumimoji="0" lang="en-US" sz="6000" b="1" i="0" u="none" strike="noStrike" kern="1200" cap="none" spc="0" normalizeH="0" noProof="0" dirty="0" err="1">
                <a:ln>
                  <a:noFill/>
                </a:ln>
                <a:solidFill>
                  <a:srgbClr val="00B050"/>
                </a:solidFill>
                <a:effectLst/>
                <a:uLnTx/>
                <a:uFillTx/>
                <a:latin typeface="Times New Roman" panose="02020603050405020304" pitchFamily="18" charset="0"/>
              </a:rPr>
              <a:t>phâ</a:t>
            </a:r>
            <a:r>
              <a:rPr lang="en-US" sz="6000" b="1" dirty="0">
                <a:solidFill>
                  <a:srgbClr val="00B050"/>
                </a:solidFill>
                <a:latin typeface="Times New Roman" panose="02020603050405020304" pitchFamily="18" charset="0"/>
              </a:rPr>
              <a:t>n </a:t>
            </a:r>
            <a:r>
              <a:rPr lang="en-US" sz="6000" b="1" dirty="0" err="1">
                <a:solidFill>
                  <a:srgbClr val="00B050"/>
                </a:solidFill>
                <a:latin typeface="Times New Roman" panose="02020603050405020304" pitchFamily="18" charset="0"/>
              </a:rPr>
              <a:t>tích</a:t>
            </a:r>
            <a:r>
              <a:rPr lang="en-US" sz="6000" b="1" dirty="0">
                <a:solidFill>
                  <a:srgbClr val="00B050"/>
                </a:solidFill>
                <a:latin typeface="Times New Roman" panose="02020603050405020304" pitchFamily="18" charset="0"/>
              </a:rPr>
              <a:t> </a:t>
            </a:r>
            <a:r>
              <a:rPr lang="en-US" sz="6000" b="1" dirty="0" err="1">
                <a:solidFill>
                  <a:srgbClr val="00B050"/>
                </a:solidFill>
                <a:latin typeface="Times New Roman" panose="02020603050405020304" pitchFamily="18" charset="0"/>
              </a:rPr>
              <a:t>bài</a:t>
            </a:r>
            <a:r>
              <a:rPr lang="en-US" sz="6000" b="1" dirty="0">
                <a:solidFill>
                  <a:srgbClr val="00B050"/>
                </a:solidFill>
                <a:latin typeface="Times New Roman" panose="02020603050405020304" pitchFamily="18" charset="0"/>
              </a:rPr>
              <a:t> </a:t>
            </a:r>
            <a:r>
              <a:rPr lang="en-US" sz="6000" b="1" dirty="0" err="1">
                <a:solidFill>
                  <a:srgbClr val="00B050"/>
                </a:solidFill>
                <a:latin typeface="Times New Roman" panose="02020603050405020304" pitchFamily="18" charset="0"/>
              </a:rPr>
              <a:t>thơ</a:t>
            </a:r>
            <a:r>
              <a:rPr lang="en-US" sz="6000" b="1" dirty="0">
                <a:solidFill>
                  <a:srgbClr val="00B050"/>
                </a:solidFill>
                <a:latin typeface="Times New Roman" panose="02020603050405020304" pitchFamily="18" charset="0"/>
              </a:rPr>
              <a:t> </a:t>
            </a:r>
            <a:r>
              <a:rPr lang="en-US" sz="6000" b="1" dirty="0" err="1">
                <a:solidFill>
                  <a:srgbClr val="00B050"/>
                </a:solidFill>
                <a:latin typeface="Times New Roman" panose="02020603050405020304" pitchFamily="18" charset="0"/>
              </a:rPr>
              <a:t>theo</a:t>
            </a:r>
            <a:r>
              <a:rPr lang="en-US" sz="6000" b="1" dirty="0">
                <a:solidFill>
                  <a:srgbClr val="00B050"/>
                </a:solidFill>
                <a:latin typeface="Times New Roman" panose="02020603050405020304" pitchFamily="18" charset="0"/>
              </a:rPr>
              <a:t> </a:t>
            </a:r>
            <a:r>
              <a:rPr lang="en-US" sz="6000" b="1" dirty="0" err="1">
                <a:solidFill>
                  <a:srgbClr val="00B050"/>
                </a:solidFill>
                <a:latin typeface="Times New Roman" panose="02020603050405020304" pitchFamily="18" charset="0"/>
              </a:rPr>
              <a:t>bố</a:t>
            </a:r>
            <a:r>
              <a:rPr lang="en-US" sz="6000" b="1" dirty="0">
                <a:solidFill>
                  <a:srgbClr val="00B050"/>
                </a:solidFill>
                <a:latin typeface="Times New Roman" panose="02020603050405020304" pitchFamily="18" charset="0"/>
              </a:rPr>
              <a:t> </a:t>
            </a:r>
            <a:r>
              <a:rPr lang="en-US" sz="6000" b="1" dirty="0" err="1">
                <a:solidFill>
                  <a:srgbClr val="00B050"/>
                </a:solidFill>
                <a:latin typeface="Times New Roman" panose="02020603050405020304" pitchFamily="18" charset="0"/>
              </a:rPr>
              <a:t>cục</a:t>
            </a:r>
            <a:r>
              <a:rPr lang="en-US" sz="6000" b="1" dirty="0">
                <a:solidFill>
                  <a:srgbClr val="00B050"/>
                </a:solidFill>
                <a:latin typeface="Times New Roman" panose="02020603050405020304" pitchFamily="18" charset="0"/>
              </a:rPr>
              <a:t>:</a:t>
            </a:r>
            <a:endParaRPr kumimoji="0" lang="vi-VN" sz="6000" b="1" i="0" u="none" strike="noStrike" kern="1200" cap="none" spc="0" normalizeH="0" baseline="0" noProof="0" dirty="0">
              <a:ln>
                <a:noFill/>
              </a:ln>
              <a:solidFill>
                <a:srgbClr val="00B050"/>
              </a:solidFill>
              <a:effectLst/>
              <a:uLnTx/>
              <a:uFillTx/>
              <a:latin typeface="Times New Roman" panose="02020603050405020304" pitchFamily="18" charset="0"/>
            </a:endParaRPr>
          </a:p>
        </p:txBody>
      </p:sp>
      <p:sp>
        <p:nvSpPr>
          <p:cNvPr id="6" name="Rectangle 5">
            <a:extLst>
              <a:ext uri="{FF2B5EF4-FFF2-40B4-BE49-F238E27FC236}">
                <a16:creationId xmlns:a16="http://schemas.microsoft.com/office/drawing/2014/main" id="{52B3A9A4-3C4E-9F2D-8963-6D82760CBC1A}"/>
              </a:ext>
            </a:extLst>
          </p:cNvPr>
          <p:cNvSpPr/>
          <p:nvPr/>
        </p:nvSpPr>
        <p:spPr>
          <a:xfrm>
            <a:off x="-24741" y="3852039"/>
            <a:ext cx="18135600"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5400" b="1" baseline="0" dirty="0">
                <a:solidFill>
                  <a:srgbClr val="0070C0"/>
                </a:solidFill>
                <a:latin typeface="Times New Roman" panose="02020603050405020304" pitchFamily="18" charset="0"/>
              </a:rPr>
              <a:t>+</a:t>
            </a:r>
            <a:r>
              <a:rPr lang="en-US" sz="5400" b="1" dirty="0">
                <a:solidFill>
                  <a:srgbClr val="0070C0"/>
                </a:solidFill>
                <a:latin typeface="Times New Roman" panose="02020603050405020304" pitchFamily="18" charset="0"/>
              </a:rPr>
              <a:t> </a:t>
            </a:r>
            <a:r>
              <a:rPr lang="en-US" sz="5400" b="1" dirty="0" err="1">
                <a:solidFill>
                  <a:srgbClr val="0070C0"/>
                </a:solidFill>
                <a:latin typeface="Times New Roman" panose="02020603050405020304" pitchFamily="18" charset="0"/>
              </a:rPr>
              <a:t>Phân</a:t>
            </a:r>
            <a:r>
              <a:rPr lang="en-US" sz="5400" b="1" dirty="0">
                <a:solidFill>
                  <a:srgbClr val="0070C0"/>
                </a:solidFill>
                <a:latin typeface="Times New Roman" panose="02020603050405020304" pitchFamily="18" charset="0"/>
              </a:rPr>
              <a:t> </a:t>
            </a:r>
            <a:r>
              <a:rPr lang="en-US" sz="5400" b="1" dirty="0" err="1">
                <a:solidFill>
                  <a:srgbClr val="0070C0"/>
                </a:solidFill>
                <a:latin typeface="Times New Roman" panose="02020603050405020304" pitchFamily="18" charset="0"/>
              </a:rPr>
              <a:t>tích</a:t>
            </a:r>
            <a:r>
              <a:rPr lang="en-US" sz="5400" b="1" dirty="0">
                <a:solidFill>
                  <a:srgbClr val="0070C0"/>
                </a:solidFill>
                <a:latin typeface="Times New Roman" panose="02020603050405020304" pitchFamily="18" charset="0"/>
              </a:rPr>
              <a:t> </a:t>
            </a:r>
            <a:r>
              <a:rPr lang="en-US" sz="5400" b="1" dirty="0" err="1">
                <a:solidFill>
                  <a:srgbClr val="0070C0"/>
                </a:solidFill>
                <a:latin typeface="Times New Roman" panose="02020603050405020304" pitchFamily="18" charset="0"/>
              </a:rPr>
              <a:t>một</a:t>
            </a:r>
            <a:r>
              <a:rPr lang="en-US" sz="5400" b="1" dirty="0">
                <a:solidFill>
                  <a:srgbClr val="0070C0"/>
                </a:solidFill>
                <a:latin typeface="Times New Roman" panose="02020603050405020304" pitchFamily="18" charset="0"/>
              </a:rPr>
              <a:t> </a:t>
            </a:r>
            <a:r>
              <a:rPr lang="en-US" sz="5400" b="1" dirty="0" err="1">
                <a:solidFill>
                  <a:srgbClr val="0070C0"/>
                </a:solidFill>
                <a:latin typeface="Times New Roman" panose="02020603050405020304" pitchFamily="18" charset="0"/>
              </a:rPr>
              <a:t>số</a:t>
            </a:r>
            <a:r>
              <a:rPr lang="en-US" sz="5400" b="1" dirty="0">
                <a:solidFill>
                  <a:srgbClr val="0070C0"/>
                </a:solidFill>
                <a:latin typeface="Times New Roman" panose="02020603050405020304" pitchFamily="18" charset="0"/>
              </a:rPr>
              <a:t> </a:t>
            </a:r>
            <a:r>
              <a:rPr lang="en-US" sz="5400" b="1" dirty="0" err="1">
                <a:solidFill>
                  <a:srgbClr val="0070C0"/>
                </a:solidFill>
                <a:latin typeface="Times New Roman" panose="02020603050405020304" pitchFamily="18" charset="0"/>
              </a:rPr>
              <a:t>nét</a:t>
            </a:r>
            <a:r>
              <a:rPr lang="en-US" sz="5400" b="1" dirty="0">
                <a:solidFill>
                  <a:srgbClr val="0070C0"/>
                </a:solidFill>
                <a:latin typeface="Times New Roman" panose="02020603050405020304" pitchFamily="18" charset="0"/>
              </a:rPr>
              <a:t> </a:t>
            </a:r>
            <a:r>
              <a:rPr lang="en-US" sz="5400" b="1" dirty="0" err="1">
                <a:solidFill>
                  <a:srgbClr val="0070C0"/>
                </a:solidFill>
                <a:latin typeface="Times New Roman" panose="02020603050405020304" pitchFamily="18" charset="0"/>
              </a:rPr>
              <a:t>đặc</a:t>
            </a:r>
            <a:r>
              <a:rPr lang="en-US" sz="5400" b="1" dirty="0">
                <a:solidFill>
                  <a:srgbClr val="0070C0"/>
                </a:solidFill>
                <a:latin typeface="Times New Roman" panose="02020603050405020304" pitchFamily="18" charset="0"/>
              </a:rPr>
              <a:t> </a:t>
            </a:r>
            <a:r>
              <a:rPr lang="en-US" sz="5400" b="1" dirty="0" err="1">
                <a:solidFill>
                  <a:srgbClr val="0070C0"/>
                </a:solidFill>
                <a:latin typeface="Times New Roman" panose="02020603050405020304" pitchFamily="18" charset="0"/>
              </a:rPr>
              <a:t>sắc</a:t>
            </a:r>
            <a:r>
              <a:rPr lang="en-US" sz="5400" b="1" dirty="0">
                <a:solidFill>
                  <a:srgbClr val="0070C0"/>
                </a:solidFill>
                <a:latin typeface="Times New Roman" panose="02020603050405020304" pitchFamily="18" charset="0"/>
              </a:rPr>
              <a:t> </a:t>
            </a:r>
            <a:r>
              <a:rPr lang="en-US" sz="5400" b="1" dirty="0" err="1">
                <a:solidFill>
                  <a:srgbClr val="0070C0"/>
                </a:solidFill>
                <a:latin typeface="Times New Roman" panose="02020603050405020304" pitchFamily="18" charset="0"/>
              </a:rPr>
              <a:t>về</a:t>
            </a:r>
            <a:r>
              <a:rPr lang="en-US" sz="5400" b="1" dirty="0">
                <a:solidFill>
                  <a:srgbClr val="0070C0"/>
                </a:solidFill>
                <a:latin typeface="Times New Roman" panose="02020603050405020304" pitchFamily="18" charset="0"/>
              </a:rPr>
              <a:t> </a:t>
            </a:r>
            <a:r>
              <a:rPr lang="en-US" sz="5400" b="1" dirty="0" err="1">
                <a:solidFill>
                  <a:srgbClr val="0070C0"/>
                </a:solidFill>
                <a:latin typeface="Times New Roman" panose="02020603050405020304" pitchFamily="18" charset="0"/>
              </a:rPr>
              <a:t>nghệ</a:t>
            </a:r>
            <a:r>
              <a:rPr lang="en-US" sz="5400" b="1" dirty="0">
                <a:solidFill>
                  <a:srgbClr val="0070C0"/>
                </a:solidFill>
                <a:latin typeface="Times New Roman" panose="02020603050405020304" pitchFamily="18" charset="0"/>
              </a:rPr>
              <a:t> </a:t>
            </a:r>
            <a:r>
              <a:rPr lang="en-US" sz="5400" b="1" dirty="0" err="1">
                <a:solidFill>
                  <a:srgbClr val="0070C0"/>
                </a:solidFill>
                <a:latin typeface="Times New Roman" panose="02020603050405020304" pitchFamily="18" charset="0"/>
              </a:rPr>
              <a:t>thuật</a:t>
            </a:r>
            <a:r>
              <a:rPr lang="en-US" sz="5400" b="1" dirty="0">
                <a:solidFill>
                  <a:srgbClr val="0070C0"/>
                </a:solidFill>
                <a:latin typeface="Times New Roman" panose="02020603050405020304" pitchFamily="18" charset="0"/>
              </a:rPr>
              <a:t>: </a:t>
            </a:r>
            <a:r>
              <a:rPr lang="en-US" sz="5400" b="1" dirty="0" err="1">
                <a:solidFill>
                  <a:srgbClr val="0070C0"/>
                </a:solidFill>
                <a:latin typeface="Times New Roman" panose="02020603050405020304" pitchFamily="18" charset="0"/>
              </a:rPr>
              <a:t>thể</a:t>
            </a:r>
            <a:r>
              <a:rPr lang="en-US" sz="5400" b="1" dirty="0">
                <a:solidFill>
                  <a:srgbClr val="0070C0"/>
                </a:solidFill>
                <a:latin typeface="Times New Roman" panose="02020603050405020304" pitchFamily="18" charset="0"/>
              </a:rPr>
              <a:t> </a:t>
            </a:r>
            <a:r>
              <a:rPr lang="en-US" sz="5400" b="1" dirty="0" err="1">
                <a:solidFill>
                  <a:srgbClr val="0070C0"/>
                </a:solidFill>
                <a:latin typeface="Times New Roman" panose="02020603050405020304" pitchFamily="18" charset="0"/>
              </a:rPr>
              <a:t>thơ</a:t>
            </a:r>
            <a:r>
              <a:rPr lang="en-US" sz="5400" b="1" dirty="0">
                <a:solidFill>
                  <a:srgbClr val="0070C0"/>
                </a:solidFill>
                <a:latin typeface="Times New Roman" panose="02020603050405020304" pitchFamily="18" charset="0"/>
              </a:rPr>
              <a:t> song </a:t>
            </a:r>
            <a:r>
              <a:rPr lang="en-US" sz="5400" b="1" dirty="0" err="1">
                <a:solidFill>
                  <a:srgbClr val="0070C0"/>
                </a:solidFill>
                <a:latin typeface="Times New Roman" panose="02020603050405020304" pitchFamily="18" charset="0"/>
              </a:rPr>
              <a:t>thất</a:t>
            </a:r>
            <a:r>
              <a:rPr lang="en-US" sz="5400" b="1" dirty="0">
                <a:solidFill>
                  <a:srgbClr val="0070C0"/>
                </a:solidFill>
                <a:latin typeface="Times New Roman" panose="02020603050405020304" pitchFamily="18" charset="0"/>
              </a:rPr>
              <a:t> </a:t>
            </a:r>
            <a:r>
              <a:rPr lang="en-US" sz="5400" b="1" dirty="0" err="1">
                <a:solidFill>
                  <a:srgbClr val="0070C0"/>
                </a:solidFill>
                <a:latin typeface="Times New Roman" panose="02020603050405020304" pitchFamily="18" charset="0"/>
              </a:rPr>
              <a:t>lục</a:t>
            </a:r>
            <a:r>
              <a:rPr lang="en-US" sz="5400" b="1" dirty="0">
                <a:solidFill>
                  <a:srgbClr val="0070C0"/>
                </a:solidFill>
                <a:latin typeface="Times New Roman" panose="02020603050405020304" pitchFamily="18" charset="0"/>
              </a:rPr>
              <a:t> </a:t>
            </a:r>
            <a:r>
              <a:rPr lang="en-US" sz="5400" b="1" dirty="0" err="1">
                <a:solidFill>
                  <a:srgbClr val="0070C0"/>
                </a:solidFill>
                <a:latin typeface="Times New Roman" panose="02020603050405020304" pitchFamily="18" charset="0"/>
              </a:rPr>
              <a:t>bát</a:t>
            </a:r>
            <a:r>
              <a:rPr lang="en-US" sz="5400" b="1" dirty="0">
                <a:solidFill>
                  <a:srgbClr val="0070C0"/>
                </a:solidFill>
                <a:latin typeface="Times New Roman" panose="02020603050405020304" pitchFamily="18" charset="0"/>
              </a:rPr>
              <a:t> </a:t>
            </a:r>
            <a:r>
              <a:rPr lang="en-US" sz="5400" b="1" dirty="0">
                <a:solidFill>
                  <a:srgbClr val="0070C0"/>
                </a:solidFill>
                <a:latin typeface="Times New Roman" panose="02020603050405020304" pitchFamily="18" charset="0"/>
                <a:sym typeface="Wingdings" panose="05000000000000000000" pitchFamily="2" charset="2"/>
              </a:rPr>
              <a:t> </a:t>
            </a:r>
            <a:r>
              <a:rPr lang="en-US" sz="5400" b="1" dirty="0" err="1">
                <a:solidFill>
                  <a:srgbClr val="0070C0"/>
                </a:solidFill>
                <a:latin typeface="Times New Roman" panose="02020603050405020304" pitchFamily="18" charset="0"/>
                <a:sym typeface="Wingdings" panose="05000000000000000000" pitchFamily="2" charset="2"/>
              </a:rPr>
              <a:t>làm</a:t>
            </a:r>
            <a:r>
              <a:rPr lang="en-US" sz="5400" b="1" dirty="0">
                <a:solidFill>
                  <a:srgbClr val="0070C0"/>
                </a:solidFill>
                <a:latin typeface="Times New Roman" panose="02020603050405020304" pitchFamily="18" charset="0"/>
                <a:sym typeface="Wingdings" panose="05000000000000000000" pitchFamily="2" charset="2"/>
              </a:rPr>
              <a:t> </a:t>
            </a:r>
            <a:r>
              <a:rPr lang="en-US" sz="5400" b="1" dirty="0" err="1">
                <a:solidFill>
                  <a:srgbClr val="0070C0"/>
                </a:solidFill>
                <a:latin typeface="Times New Roman" panose="02020603050405020304" pitchFamily="18" charset="0"/>
                <a:sym typeface="Wingdings" panose="05000000000000000000" pitchFamily="2" charset="2"/>
              </a:rPr>
              <a:t>rõ</a:t>
            </a:r>
            <a:r>
              <a:rPr lang="en-US" sz="5400" b="1" dirty="0">
                <a:solidFill>
                  <a:srgbClr val="0070C0"/>
                </a:solidFill>
                <a:latin typeface="Times New Roman" panose="02020603050405020304" pitchFamily="18" charset="0"/>
                <a:sym typeface="Wingdings" panose="05000000000000000000" pitchFamily="2" charset="2"/>
              </a:rPr>
              <a:t> </a:t>
            </a:r>
            <a:r>
              <a:rPr lang="en-US" sz="5400" b="1" dirty="0" err="1">
                <a:solidFill>
                  <a:srgbClr val="0070C0"/>
                </a:solidFill>
                <a:latin typeface="Times New Roman" panose="02020603050405020304" pitchFamily="18" charset="0"/>
                <a:sym typeface="Wingdings" panose="05000000000000000000" pitchFamily="2" charset="2"/>
              </a:rPr>
              <a:t>nội</a:t>
            </a:r>
            <a:r>
              <a:rPr lang="en-US" sz="5400" b="1" dirty="0">
                <a:solidFill>
                  <a:srgbClr val="0070C0"/>
                </a:solidFill>
                <a:latin typeface="Times New Roman" panose="02020603050405020304" pitchFamily="18" charset="0"/>
                <a:sym typeface="Wingdings" panose="05000000000000000000" pitchFamily="2" charset="2"/>
              </a:rPr>
              <a:t> dung </a:t>
            </a:r>
            <a:r>
              <a:rPr lang="en-US" sz="5400" b="1" dirty="0" err="1">
                <a:solidFill>
                  <a:srgbClr val="0070C0"/>
                </a:solidFill>
                <a:latin typeface="Times New Roman" panose="02020603050405020304" pitchFamily="18" charset="0"/>
                <a:sym typeface="Wingdings" panose="05000000000000000000" pitchFamily="2" charset="2"/>
              </a:rPr>
              <a:t>chủ</a:t>
            </a:r>
            <a:r>
              <a:rPr lang="en-US" sz="5400" b="1" dirty="0">
                <a:solidFill>
                  <a:srgbClr val="0070C0"/>
                </a:solidFill>
                <a:latin typeface="Times New Roman" panose="02020603050405020304" pitchFamily="18" charset="0"/>
                <a:sym typeface="Wingdings" panose="05000000000000000000" pitchFamily="2" charset="2"/>
              </a:rPr>
              <a:t> </a:t>
            </a:r>
            <a:r>
              <a:rPr lang="en-US" sz="5400" b="1" dirty="0" err="1">
                <a:solidFill>
                  <a:srgbClr val="0070C0"/>
                </a:solidFill>
                <a:latin typeface="Times New Roman" panose="02020603050405020304" pitchFamily="18" charset="0"/>
                <a:sym typeface="Wingdings" panose="05000000000000000000" pitchFamily="2" charset="2"/>
              </a:rPr>
              <a:t>đề</a:t>
            </a:r>
            <a:r>
              <a:rPr lang="en-US" sz="5400" b="1" dirty="0">
                <a:solidFill>
                  <a:srgbClr val="0070C0"/>
                </a:solidFill>
                <a:latin typeface="Times New Roman" panose="02020603050405020304" pitchFamily="18" charset="0"/>
                <a:sym typeface="Wingdings" panose="05000000000000000000" pitchFamily="2" charset="2"/>
              </a:rPr>
              <a:t> </a:t>
            </a:r>
            <a:r>
              <a:rPr lang="en-US" sz="5400" b="1" dirty="0" err="1">
                <a:solidFill>
                  <a:srgbClr val="0070C0"/>
                </a:solidFill>
                <a:latin typeface="Times New Roman" panose="02020603050405020304" pitchFamily="18" charset="0"/>
                <a:sym typeface="Wingdings" panose="05000000000000000000" pitchFamily="2" charset="2"/>
              </a:rPr>
              <a:t>của</a:t>
            </a:r>
            <a:r>
              <a:rPr lang="en-US" sz="5400" b="1" dirty="0">
                <a:solidFill>
                  <a:srgbClr val="0070C0"/>
                </a:solidFill>
                <a:latin typeface="Times New Roman" panose="02020603050405020304" pitchFamily="18" charset="0"/>
                <a:sym typeface="Wingdings" panose="05000000000000000000" pitchFamily="2" charset="2"/>
              </a:rPr>
              <a:t> </a:t>
            </a:r>
            <a:r>
              <a:rPr lang="en-US" sz="5400" b="1" dirty="0" err="1">
                <a:solidFill>
                  <a:srgbClr val="0070C0"/>
                </a:solidFill>
                <a:latin typeface="Times New Roman" panose="02020603050405020304" pitchFamily="18" charset="0"/>
                <a:sym typeface="Wingdings" panose="05000000000000000000" pitchFamily="2" charset="2"/>
              </a:rPr>
              <a:t>tác</a:t>
            </a:r>
            <a:r>
              <a:rPr lang="en-US" sz="5400" b="1" dirty="0">
                <a:solidFill>
                  <a:srgbClr val="0070C0"/>
                </a:solidFill>
                <a:latin typeface="Times New Roman" panose="02020603050405020304" pitchFamily="18" charset="0"/>
                <a:sym typeface="Wingdings" panose="05000000000000000000" pitchFamily="2" charset="2"/>
              </a:rPr>
              <a:t> </a:t>
            </a:r>
            <a:r>
              <a:rPr lang="en-US" sz="5400" b="1" dirty="0" err="1">
                <a:solidFill>
                  <a:srgbClr val="0070C0"/>
                </a:solidFill>
                <a:latin typeface="Times New Roman" panose="02020603050405020304" pitchFamily="18" charset="0"/>
                <a:sym typeface="Wingdings" panose="05000000000000000000" pitchFamily="2" charset="2"/>
              </a:rPr>
              <a:t>phẩm</a:t>
            </a:r>
            <a:r>
              <a:rPr lang="en-US" sz="5400" b="1" dirty="0">
                <a:solidFill>
                  <a:srgbClr val="0070C0"/>
                </a:solidFill>
                <a:latin typeface="Times New Roman" panose="02020603050405020304" pitchFamily="18" charset="0"/>
                <a:sym typeface="Wingdings" panose="05000000000000000000" pitchFamily="2" charset="2"/>
              </a:rPr>
              <a:t>.</a:t>
            </a:r>
            <a:endParaRPr kumimoji="0" lang="vi-VN" sz="5400" b="1" i="0" u="none" strike="noStrike" kern="1200" cap="none" spc="0" normalizeH="0" baseline="0" noProof="0" dirty="0">
              <a:ln>
                <a:noFill/>
              </a:ln>
              <a:solidFill>
                <a:srgbClr val="0070C0"/>
              </a:solidFill>
              <a:effectLst/>
              <a:uLnTx/>
              <a:uFillTx/>
              <a:latin typeface="Times New Roman" panose="02020603050405020304" pitchFamily="18" charset="0"/>
            </a:endParaRPr>
          </a:p>
        </p:txBody>
      </p:sp>
      <p:sp>
        <p:nvSpPr>
          <p:cNvPr id="7" name="Rectangle 6">
            <a:extLst>
              <a:ext uri="{FF2B5EF4-FFF2-40B4-BE49-F238E27FC236}">
                <a16:creationId xmlns:a16="http://schemas.microsoft.com/office/drawing/2014/main" id="{CFD5AB67-74F0-FE7E-E0A9-81CF447BF523}"/>
              </a:ext>
            </a:extLst>
          </p:cNvPr>
          <p:cNvSpPr/>
          <p:nvPr/>
        </p:nvSpPr>
        <p:spPr>
          <a:xfrm>
            <a:off x="76199" y="2002916"/>
            <a:ext cx="18135600"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mn-ea"/>
                <a:cs typeface="+mn-cs"/>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mn-ea"/>
                <a:cs typeface="+mn-cs"/>
              </a:rPr>
              <a:t>Phân</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mn-ea"/>
                <a:cs typeface="+mn-cs"/>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mn-ea"/>
                <a:cs typeface="+mn-cs"/>
              </a:rPr>
              <a:t>tích</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mn-ea"/>
                <a:cs typeface="+mn-cs"/>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mn-ea"/>
                <a:cs typeface="+mn-cs"/>
              </a:rPr>
              <a:t>nội</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mn-ea"/>
                <a:cs typeface="+mn-cs"/>
              </a:rPr>
              <a:t> dung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mn-ea"/>
                <a:cs typeface="+mn-cs"/>
              </a:rPr>
              <a:t>của</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mn-ea"/>
                <a:cs typeface="+mn-cs"/>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mn-ea"/>
                <a:cs typeface="+mn-cs"/>
              </a:rPr>
              <a:t>bài</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mn-ea"/>
                <a:cs typeface="+mn-cs"/>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mn-ea"/>
                <a:cs typeface="+mn-cs"/>
              </a:rPr>
              <a:t>thơ</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mn-ea"/>
                <a:cs typeface="+mn-cs"/>
              </a:rPr>
              <a:t> “</a:t>
            </a:r>
            <a:r>
              <a:rPr kumimoji="0" lang="en-US" sz="5400" b="1" i="1" u="none" strike="noStrike" kern="1200" cap="none" spc="0" normalizeH="0" noProof="0" dirty="0" err="1">
                <a:ln>
                  <a:noFill/>
                </a:ln>
                <a:solidFill>
                  <a:srgbClr val="0070C0"/>
                </a:solidFill>
                <a:effectLst/>
                <a:uLnTx/>
                <a:uFillTx/>
                <a:latin typeface="Times New Roman" panose="02020603050405020304" pitchFamily="18" charset="0"/>
                <a:ea typeface="+mn-ea"/>
                <a:cs typeface="+mn-cs"/>
              </a:rPr>
              <a:t>Trưa</a:t>
            </a:r>
            <a:r>
              <a:rPr kumimoji="0" lang="en-US" sz="5400" b="1" i="1" u="none" strike="noStrike" kern="1200" cap="none" spc="0" normalizeH="0" noProof="0" dirty="0">
                <a:ln>
                  <a:noFill/>
                </a:ln>
                <a:solidFill>
                  <a:srgbClr val="0070C0"/>
                </a:solidFill>
                <a:effectLst/>
                <a:uLnTx/>
                <a:uFillTx/>
                <a:latin typeface="Times New Roman" panose="02020603050405020304" pitchFamily="18" charset="0"/>
                <a:ea typeface="+mn-ea"/>
                <a:cs typeface="+mn-cs"/>
              </a:rPr>
              <a:t> </a:t>
            </a:r>
            <a:r>
              <a:rPr kumimoji="0" lang="en-US" sz="5400" b="1" i="1" u="none" strike="noStrike" kern="1200" cap="none" spc="0" normalizeH="0" noProof="0" dirty="0" err="1">
                <a:ln>
                  <a:noFill/>
                </a:ln>
                <a:solidFill>
                  <a:srgbClr val="0070C0"/>
                </a:solidFill>
                <a:effectLst/>
                <a:uLnTx/>
                <a:uFillTx/>
                <a:latin typeface="Times New Roman" panose="02020603050405020304" pitchFamily="18" charset="0"/>
                <a:ea typeface="+mn-ea"/>
                <a:cs typeface="+mn-cs"/>
              </a:rPr>
              <a:t>vắng</a:t>
            </a:r>
            <a:r>
              <a:rPr kumimoji="0" lang="en-US" sz="5400" b="1" i="1" u="none" strike="noStrike" kern="1200" cap="none" spc="0" normalizeH="0" noProof="0" dirty="0">
                <a:ln>
                  <a:noFill/>
                </a:ln>
                <a:solidFill>
                  <a:srgbClr val="0070C0"/>
                </a:solidFill>
                <a:effectLst/>
                <a:uLnTx/>
                <a:uFillTx/>
                <a:latin typeface="Times New Roman" panose="02020603050405020304" pitchFamily="18" charset="0"/>
                <a:ea typeface="+mn-ea"/>
                <a:cs typeface="+mn-cs"/>
              </a:rPr>
              <a:t>”</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mn-ea"/>
                <a:cs typeface="+mn-cs"/>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mn-ea"/>
                <a:cs typeface="+mn-cs"/>
              </a:rPr>
              <a:t>những</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mn-ea"/>
                <a:cs typeface="+mn-cs"/>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mn-ea"/>
                <a:cs typeface="+mn-cs"/>
              </a:rPr>
              <a:t>tâm</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mn-ea"/>
                <a:cs typeface="+mn-cs"/>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mn-ea"/>
                <a:cs typeface="+mn-cs"/>
              </a:rPr>
              <a:t>tư</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mn-ea"/>
                <a:cs typeface="+mn-cs"/>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mn-ea"/>
                <a:cs typeface="+mn-cs"/>
              </a:rPr>
              <a:t>nỗi</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mn-ea"/>
                <a:cs typeface="+mn-cs"/>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mn-ea"/>
                <a:cs typeface="+mn-cs"/>
              </a:rPr>
              <a:t>niềm</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mn-ea"/>
                <a:cs typeface="+mn-cs"/>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mn-ea"/>
                <a:cs typeface="+mn-cs"/>
              </a:rPr>
              <a:t>khát</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mn-ea"/>
                <a:cs typeface="+mn-cs"/>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mn-ea"/>
                <a:cs typeface="+mn-cs"/>
              </a:rPr>
              <a:t>vọng</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mn-ea"/>
                <a:cs typeface="+mn-cs"/>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mn-ea"/>
                <a:cs typeface="+mn-cs"/>
              </a:rPr>
              <a:t>của</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mn-ea"/>
                <a:cs typeface="+mn-cs"/>
              </a:rPr>
              <a:t> con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mn-ea"/>
                <a:cs typeface="+mn-cs"/>
              </a:rPr>
              <a:t>người</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mn-ea"/>
                <a:cs typeface="+mn-cs"/>
              </a:rPr>
              <a:t>.</a:t>
            </a:r>
            <a:endParaRPr kumimoji="0" lang="vi-VN" sz="5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p:txBody>
      </p:sp>
      <p:sp>
        <p:nvSpPr>
          <p:cNvPr id="8" name="Rectangle 7">
            <a:extLst>
              <a:ext uri="{FF2B5EF4-FFF2-40B4-BE49-F238E27FC236}">
                <a16:creationId xmlns:a16="http://schemas.microsoft.com/office/drawing/2014/main" id="{1454E7E4-1CDE-C29B-A6D7-398B13E41916}"/>
              </a:ext>
            </a:extLst>
          </p:cNvPr>
          <p:cNvSpPr/>
          <p:nvPr/>
        </p:nvSpPr>
        <p:spPr>
          <a:xfrm>
            <a:off x="83127" y="5701162"/>
            <a:ext cx="17885229" cy="25853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sym typeface="Wingdings" panose="05000000000000000000" pitchFamily="2" charset="2"/>
              </a:rPr>
              <a:t>+</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sym typeface="Wingdings" panose="05000000000000000000" pitchFamily="2" charset="2"/>
              </a:rPr>
              <a:t> Liên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sym typeface="Wingdings" panose="05000000000000000000" pitchFamily="2" charset="2"/>
              </a:rPr>
              <a:t>hệ</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sym typeface="Wingdings" panose="05000000000000000000" pitchFamily="2" charset="2"/>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sym typeface="Wingdings" panose="05000000000000000000" pitchFamily="2" charset="2"/>
              </a:rPr>
              <a:t>mở</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sym typeface="Wingdings" panose="05000000000000000000" pitchFamily="2" charset="2"/>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sym typeface="Wingdings" panose="05000000000000000000" pitchFamily="2" charset="2"/>
              </a:rPr>
              <a:t>rộng</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sym typeface="Wingdings" panose="05000000000000000000" pitchFamily="2" charset="2"/>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sym typeface="Wingdings" panose="05000000000000000000" pitchFamily="2" charset="2"/>
              </a:rPr>
              <a:t>với</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sym typeface="Wingdings" panose="05000000000000000000" pitchFamily="2" charset="2"/>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sym typeface="Wingdings" panose="05000000000000000000" pitchFamily="2" charset="2"/>
              </a:rPr>
              <a:t>tác</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sym typeface="Wingdings" panose="05000000000000000000" pitchFamily="2" charset="2"/>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sym typeface="Wingdings" panose="05000000000000000000" pitchFamily="2" charset="2"/>
              </a:rPr>
              <a:t>phẩm</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sym typeface="Wingdings" panose="05000000000000000000" pitchFamily="2" charset="2"/>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sym typeface="Wingdings" panose="05000000000000000000" pitchFamily="2" charset="2"/>
              </a:rPr>
              <a:t>văn</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sym typeface="Wingdings" panose="05000000000000000000" pitchFamily="2" charset="2"/>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sym typeface="Wingdings" panose="05000000000000000000" pitchFamily="2" charset="2"/>
              </a:rPr>
              <a:t>học</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sym typeface="Wingdings" panose="05000000000000000000" pitchFamily="2" charset="2"/>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sym typeface="Wingdings" panose="05000000000000000000" pitchFamily="2" charset="2"/>
              </a:rPr>
              <a:t>khác</a:t>
            </a:r>
            <a:r>
              <a:rPr lang="en-US" sz="5400" b="1" dirty="0">
                <a:solidFill>
                  <a:srgbClr val="0070C0"/>
                </a:solidFill>
                <a:latin typeface="Times New Roman" panose="02020603050405020304" pitchFamily="18" charset="0"/>
                <a:sym typeface="Wingdings" panose="05000000000000000000" pitchFamily="2" charset="2"/>
              </a:rPr>
              <a:t>: “</a:t>
            </a:r>
            <a:r>
              <a:rPr lang="en-US" sz="5400" b="1" i="1" dirty="0" err="1">
                <a:solidFill>
                  <a:srgbClr val="0070C0"/>
                </a:solidFill>
                <a:latin typeface="Times New Roman" panose="02020603050405020304" pitchFamily="18" charset="0"/>
                <a:sym typeface="Wingdings" panose="05000000000000000000" pitchFamily="2" charset="2"/>
              </a:rPr>
              <a:t>Nhớ</a:t>
            </a:r>
            <a:r>
              <a:rPr lang="en-US" sz="5400" b="1" i="1" dirty="0">
                <a:solidFill>
                  <a:srgbClr val="0070C0"/>
                </a:solidFill>
                <a:latin typeface="Times New Roman" panose="02020603050405020304" pitchFamily="18" charset="0"/>
                <a:sym typeface="Wingdings" panose="05000000000000000000" pitchFamily="2" charset="2"/>
              </a:rPr>
              <a:t> </a:t>
            </a:r>
            <a:r>
              <a:rPr lang="en-US" sz="5400" b="1" i="1" dirty="0" err="1">
                <a:solidFill>
                  <a:srgbClr val="0070C0"/>
                </a:solidFill>
                <a:latin typeface="Times New Roman" panose="02020603050405020304" pitchFamily="18" charset="0"/>
                <a:sym typeface="Wingdings" panose="05000000000000000000" pitchFamily="2" charset="2"/>
              </a:rPr>
              <a:t>đồng</a:t>
            </a:r>
            <a:r>
              <a:rPr lang="en-US" sz="5400" b="1" dirty="0">
                <a:solidFill>
                  <a:srgbClr val="0070C0"/>
                </a:solidFill>
                <a:latin typeface="Times New Roman" panose="02020603050405020304" pitchFamily="18" charset="0"/>
                <a:sym typeface="Wingdings" panose="05000000000000000000" pitchFamily="2" charset="2"/>
              </a:rPr>
              <a:t>” </a:t>
            </a:r>
            <a:r>
              <a:rPr lang="en-US" sz="5400" b="1" dirty="0" err="1">
                <a:solidFill>
                  <a:srgbClr val="0070C0"/>
                </a:solidFill>
                <a:latin typeface="Times New Roman" panose="02020603050405020304" pitchFamily="18" charset="0"/>
                <a:sym typeface="Wingdings" panose="05000000000000000000" pitchFamily="2" charset="2"/>
              </a:rPr>
              <a:t>của</a:t>
            </a:r>
            <a:r>
              <a:rPr lang="en-US" sz="5400" b="1" dirty="0">
                <a:solidFill>
                  <a:srgbClr val="0070C0"/>
                </a:solidFill>
                <a:latin typeface="Times New Roman" panose="02020603050405020304" pitchFamily="18" charset="0"/>
                <a:sym typeface="Wingdings" panose="05000000000000000000" pitchFamily="2" charset="2"/>
              </a:rPr>
              <a:t> </a:t>
            </a:r>
            <a:r>
              <a:rPr lang="en-US" sz="5400" b="1" dirty="0" err="1">
                <a:solidFill>
                  <a:srgbClr val="0070C0"/>
                </a:solidFill>
                <a:latin typeface="Times New Roman" panose="02020603050405020304" pitchFamily="18" charset="0"/>
                <a:sym typeface="Wingdings" panose="05000000000000000000" pitchFamily="2" charset="2"/>
              </a:rPr>
              <a:t>Tố</a:t>
            </a:r>
            <a:r>
              <a:rPr lang="en-US" sz="5400" b="1" dirty="0">
                <a:solidFill>
                  <a:srgbClr val="0070C0"/>
                </a:solidFill>
                <a:latin typeface="Times New Roman" panose="02020603050405020304" pitchFamily="18" charset="0"/>
                <a:sym typeface="Wingdings" panose="05000000000000000000" pitchFamily="2" charset="2"/>
              </a:rPr>
              <a:t> </a:t>
            </a:r>
            <a:r>
              <a:rPr lang="en-US" sz="5400" b="1" dirty="0" err="1">
                <a:solidFill>
                  <a:srgbClr val="0070C0"/>
                </a:solidFill>
                <a:latin typeface="Times New Roman" panose="02020603050405020304" pitchFamily="18" charset="0"/>
                <a:sym typeface="Wingdings" panose="05000000000000000000" pitchFamily="2" charset="2"/>
              </a:rPr>
              <a:t>Hữu</a:t>
            </a:r>
            <a:r>
              <a:rPr lang="en-US" sz="5400" b="1" dirty="0">
                <a:solidFill>
                  <a:srgbClr val="0070C0"/>
                </a:solidFill>
                <a:latin typeface="Times New Roman" panose="02020603050405020304" pitchFamily="18" charset="0"/>
                <a:sym typeface="Wingdings" panose="05000000000000000000" pitchFamily="2" charset="2"/>
              </a:rPr>
              <a:t>  </a:t>
            </a:r>
            <a:r>
              <a:rPr lang="en-US" sz="5400" b="1" dirty="0" err="1">
                <a:solidFill>
                  <a:srgbClr val="0070C0"/>
                </a:solidFill>
                <a:latin typeface="Times New Roman" panose="02020603050405020304" pitchFamily="18" charset="0"/>
                <a:sym typeface="Wingdings" panose="05000000000000000000" pitchFamily="2" charset="2"/>
              </a:rPr>
              <a:t>làm</a:t>
            </a:r>
            <a:r>
              <a:rPr lang="en-US" sz="5400" b="1" dirty="0">
                <a:solidFill>
                  <a:srgbClr val="0070C0"/>
                </a:solidFill>
                <a:latin typeface="Times New Roman" panose="02020603050405020304" pitchFamily="18" charset="0"/>
                <a:sym typeface="Wingdings" panose="05000000000000000000" pitchFamily="2" charset="2"/>
              </a:rPr>
              <a:t> </a:t>
            </a:r>
            <a:r>
              <a:rPr lang="en-US" sz="5400" b="1" dirty="0" err="1">
                <a:solidFill>
                  <a:srgbClr val="0070C0"/>
                </a:solidFill>
                <a:latin typeface="Times New Roman" panose="02020603050405020304" pitchFamily="18" charset="0"/>
                <a:sym typeface="Wingdings" panose="05000000000000000000" pitchFamily="2" charset="2"/>
              </a:rPr>
              <a:t>rõ</a:t>
            </a:r>
            <a:r>
              <a:rPr lang="en-US" sz="5400" b="1" dirty="0">
                <a:solidFill>
                  <a:srgbClr val="0070C0"/>
                </a:solidFill>
                <a:latin typeface="Times New Roman" panose="02020603050405020304" pitchFamily="18" charset="0"/>
                <a:sym typeface="Wingdings" panose="05000000000000000000" pitchFamily="2" charset="2"/>
              </a:rPr>
              <a:t> </a:t>
            </a:r>
            <a:r>
              <a:rPr lang="en-US" sz="5400" b="1" dirty="0" err="1">
                <a:solidFill>
                  <a:srgbClr val="0070C0"/>
                </a:solidFill>
                <a:latin typeface="Times New Roman" panose="02020603050405020304" pitchFamily="18" charset="0"/>
                <a:sym typeface="Wingdings" panose="05000000000000000000" pitchFamily="2" charset="2"/>
              </a:rPr>
              <a:t>hơn</a:t>
            </a:r>
            <a:r>
              <a:rPr lang="en-US" sz="5400" b="1" dirty="0">
                <a:solidFill>
                  <a:srgbClr val="0070C0"/>
                </a:solidFill>
                <a:latin typeface="Times New Roman" panose="02020603050405020304" pitchFamily="18" charset="0"/>
                <a:sym typeface="Wingdings" panose="05000000000000000000" pitchFamily="2" charset="2"/>
              </a:rPr>
              <a:t> </a:t>
            </a:r>
            <a:r>
              <a:rPr lang="en-US" sz="5400" b="1" dirty="0" err="1">
                <a:solidFill>
                  <a:srgbClr val="0070C0"/>
                </a:solidFill>
                <a:latin typeface="Times New Roman" panose="02020603050405020304" pitchFamily="18" charset="0"/>
                <a:sym typeface="Wingdings" panose="05000000000000000000" pitchFamily="2" charset="2"/>
              </a:rPr>
              <a:t>những</a:t>
            </a:r>
            <a:r>
              <a:rPr lang="en-US" sz="5400" b="1" dirty="0">
                <a:solidFill>
                  <a:srgbClr val="0070C0"/>
                </a:solidFill>
                <a:latin typeface="Times New Roman" panose="02020603050405020304" pitchFamily="18" charset="0"/>
                <a:sym typeface="Wingdings" panose="05000000000000000000" pitchFamily="2" charset="2"/>
              </a:rPr>
              <a:t> </a:t>
            </a:r>
            <a:r>
              <a:rPr lang="en-US" sz="5400" b="1" dirty="0" err="1">
                <a:solidFill>
                  <a:srgbClr val="0070C0"/>
                </a:solidFill>
                <a:latin typeface="Times New Roman" panose="02020603050405020304" pitchFamily="18" charset="0"/>
                <a:sym typeface="Wingdings" panose="05000000000000000000" pitchFamily="2" charset="2"/>
              </a:rPr>
              <a:t>giá</a:t>
            </a:r>
            <a:r>
              <a:rPr lang="en-US" sz="5400" b="1" dirty="0">
                <a:solidFill>
                  <a:srgbClr val="0070C0"/>
                </a:solidFill>
                <a:latin typeface="Times New Roman" panose="02020603050405020304" pitchFamily="18" charset="0"/>
                <a:sym typeface="Wingdings" panose="05000000000000000000" pitchFamily="2" charset="2"/>
              </a:rPr>
              <a:t> </a:t>
            </a:r>
            <a:r>
              <a:rPr lang="en-US" sz="5400" b="1" dirty="0" err="1">
                <a:solidFill>
                  <a:srgbClr val="0070C0"/>
                </a:solidFill>
                <a:latin typeface="Times New Roman" panose="02020603050405020304" pitchFamily="18" charset="0"/>
                <a:sym typeface="Wingdings" panose="05000000000000000000" pitchFamily="2" charset="2"/>
              </a:rPr>
              <a:t>trị</a:t>
            </a:r>
            <a:r>
              <a:rPr lang="en-US" sz="5400" b="1" dirty="0">
                <a:solidFill>
                  <a:srgbClr val="0070C0"/>
                </a:solidFill>
                <a:latin typeface="Times New Roman" panose="02020603050405020304" pitchFamily="18" charset="0"/>
                <a:sym typeface="Wingdings" panose="05000000000000000000" pitchFamily="2" charset="2"/>
              </a:rPr>
              <a:t> </a:t>
            </a:r>
            <a:r>
              <a:rPr lang="en-US" sz="5400" b="1" dirty="0" err="1">
                <a:solidFill>
                  <a:srgbClr val="0070C0"/>
                </a:solidFill>
                <a:latin typeface="Times New Roman" panose="02020603050405020304" pitchFamily="18" charset="0"/>
                <a:sym typeface="Wingdings" panose="05000000000000000000" pitchFamily="2" charset="2"/>
              </a:rPr>
              <a:t>nội</a:t>
            </a:r>
            <a:r>
              <a:rPr lang="en-US" sz="5400" b="1" dirty="0">
                <a:solidFill>
                  <a:srgbClr val="0070C0"/>
                </a:solidFill>
                <a:latin typeface="Times New Roman" panose="02020603050405020304" pitchFamily="18" charset="0"/>
                <a:sym typeface="Wingdings" panose="05000000000000000000" pitchFamily="2" charset="2"/>
              </a:rPr>
              <a:t> dung, </a:t>
            </a:r>
            <a:r>
              <a:rPr lang="en-US" sz="5400" b="1" dirty="0" err="1">
                <a:solidFill>
                  <a:srgbClr val="0070C0"/>
                </a:solidFill>
                <a:latin typeface="Times New Roman" panose="02020603050405020304" pitchFamily="18" charset="0"/>
                <a:sym typeface="Wingdings" panose="05000000000000000000" pitchFamily="2" charset="2"/>
              </a:rPr>
              <a:t>nghệ</a:t>
            </a:r>
            <a:r>
              <a:rPr lang="en-US" sz="5400" b="1" dirty="0">
                <a:solidFill>
                  <a:srgbClr val="0070C0"/>
                </a:solidFill>
                <a:latin typeface="Times New Roman" panose="02020603050405020304" pitchFamily="18" charset="0"/>
                <a:sym typeface="Wingdings" panose="05000000000000000000" pitchFamily="2" charset="2"/>
              </a:rPr>
              <a:t> </a:t>
            </a:r>
            <a:r>
              <a:rPr lang="en-US" sz="5400" b="1" dirty="0" err="1">
                <a:solidFill>
                  <a:srgbClr val="0070C0"/>
                </a:solidFill>
                <a:latin typeface="Times New Roman" panose="02020603050405020304" pitchFamily="18" charset="0"/>
                <a:sym typeface="Wingdings" panose="05000000000000000000" pitchFamily="2" charset="2"/>
              </a:rPr>
              <a:t>thuật</a:t>
            </a:r>
            <a:r>
              <a:rPr lang="en-US" sz="5400" b="1" dirty="0">
                <a:solidFill>
                  <a:srgbClr val="0070C0"/>
                </a:solidFill>
                <a:latin typeface="Times New Roman" panose="02020603050405020304" pitchFamily="18" charset="0"/>
                <a:sym typeface="Wingdings" panose="05000000000000000000" pitchFamily="2" charset="2"/>
              </a:rPr>
              <a:t> </a:t>
            </a:r>
            <a:r>
              <a:rPr lang="en-US" sz="5400" b="1" dirty="0" err="1">
                <a:solidFill>
                  <a:srgbClr val="0070C0"/>
                </a:solidFill>
                <a:latin typeface="Times New Roman" panose="02020603050405020304" pitchFamily="18" charset="0"/>
                <a:sym typeface="Wingdings" panose="05000000000000000000" pitchFamily="2" charset="2"/>
              </a:rPr>
              <a:t>của</a:t>
            </a:r>
            <a:r>
              <a:rPr lang="en-US" sz="5400" b="1" dirty="0">
                <a:solidFill>
                  <a:srgbClr val="0070C0"/>
                </a:solidFill>
                <a:latin typeface="Times New Roman" panose="02020603050405020304" pitchFamily="18" charset="0"/>
                <a:sym typeface="Wingdings" panose="05000000000000000000" pitchFamily="2" charset="2"/>
              </a:rPr>
              <a:t> </a:t>
            </a:r>
            <a:r>
              <a:rPr lang="en-US" sz="5400" b="1" dirty="0" err="1">
                <a:solidFill>
                  <a:srgbClr val="0070C0"/>
                </a:solidFill>
                <a:latin typeface="Times New Roman" panose="02020603050405020304" pitchFamily="18" charset="0"/>
                <a:sym typeface="Wingdings" panose="05000000000000000000" pitchFamily="2" charset="2"/>
              </a:rPr>
              <a:t>tác</a:t>
            </a:r>
            <a:r>
              <a:rPr lang="en-US" sz="5400" b="1" dirty="0">
                <a:solidFill>
                  <a:srgbClr val="0070C0"/>
                </a:solidFill>
                <a:latin typeface="Times New Roman" panose="02020603050405020304" pitchFamily="18" charset="0"/>
                <a:sym typeface="Wingdings" panose="05000000000000000000" pitchFamily="2" charset="2"/>
              </a:rPr>
              <a:t> </a:t>
            </a:r>
            <a:r>
              <a:rPr lang="en-US" sz="5400" b="1" dirty="0" err="1">
                <a:solidFill>
                  <a:srgbClr val="0070C0"/>
                </a:solidFill>
                <a:latin typeface="Times New Roman" panose="02020603050405020304" pitchFamily="18" charset="0"/>
                <a:sym typeface="Wingdings" panose="05000000000000000000" pitchFamily="2" charset="2"/>
              </a:rPr>
              <a:t>phẩm</a:t>
            </a:r>
            <a:r>
              <a:rPr lang="en-US" sz="5400" b="1" dirty="0">
                <a:solidFill>
                  <a:srgbClr val="0070C0"/>
                </a:solidFill>
                <a:latin typeface="Times New Roman" panose="02020603050405020304" pitchFamily="18" charset="0"/>
                <a:sym typeface="Wingdings" panose="05000000000000000000" pitchFamily="2" charset="2"/>
              </a:rPr>
              <a:t>.</a:t>
            </a:r>
            <a:endParaRPr kumimoji="0" lang="vi-VN" sz="5400" b="1" i="0" u="none" strike="noStrike" kern="1200" cap="none" spc="0" normalizeH="0" baseline="0" noProof="0" dirty="0">
              <a:ln>
                <a:noFill/>
              </a:ln>
              <a:solidFill>
                <a:srgbClr val="0070C0"/>
              </a:solidFill>
              <a:effectLst/>
              <a:uLnTx/>
              <a:uFillTx/>
              <a:latin typeface="Times New Roman" panose="02020603050405020304" pitchFamily="18" charset="0"/>
            </a:endParaRPr>
          </a:p>
        </p:txBody>
      </p:sp>
      <p:sp>
        <p:nvSpPr>
          <p:cNvPr id="9" name="Rectangle 8">
            <a:extLst>
              <a:ext uri="{FF2B5EF4-FFF2-40B4-BE49-F238E27FC236}">
                <a16:creationId xmlns:a16="http://schemas.microsoft.com/office/drawing/2014/main" id="{AC8FDA69-2B89-467C-A051-2315FC94F357}"/>
              </a:ext>
            </a:extLst>
          </p:cNvPr>
          <p:cNvSpPr/>
          <p:nvPr/>
        </p:nvSpPr>
        <p:spPr>
          <a:xfrm>
            <a:off x="838200" y="8039100"/>
            <a:ext cx="18288000" cy="1015663"/>
          </a:xfrm>
          <a:prstGeom prst="rect">
            <a:avLst/>
          </a:prstGeom>
        </p:spPr>
        <p:txBody>
          <a:bodyPr wrap="square">
            <a:spAutoFit/>
          </a:bodyPr>
          <a:lstStyle/>
          <a:p>
            <a:pPr algn="ctr"/>
            <a:r>
              <a:rPr lang="en-US" sz="6000" b="1" dirty="0" err="1">
                <a:latin typeface="Times New Roman" panose="02020603050405020304" pitchFamily="18" charset="0"/>
                <a:cs typeface="Times New Roman" panose="02020603050405020304" pitchFamily="18" charset="0"/>
              </a:rPr>
              <a:t>Phần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kết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bài</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khẳng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định</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điều</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gì</a:t>
            </a:r>
            <a:r>
              <a:rPr lang="en-US" sz="6000" b="1" dirty="0">
                <a:latin typeface="Times New Roman" panose="02020603050405020304" pitchFamily="18" charset="0"/>
                <a:cs typeface="Times New Roman" panose="02020603050405020304" pitchFamily="18" charset="0"/>
              </a:rPr>
              <a:t>?</a:t>
            </a:r>
            <a:endParaRPr lang="en-US" sz="60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82F7B6E-D230-43D2-9F03-849CC8DB7547}"/>
              </a:ext>
            </a:extLst>
          </p:cNvPr>
          <p:cNvSpPr/>
          <p:nvPr/>
        </p:nvSpPr>
        <p:spPr>
          <a:xfrm>
            <a:off x="203859" y="9110999"/>
            <a:ext cx="17907000" cy="923330"/>
          </a:xfrm>
          <a:prstGeom prst="rect">
            <a:avLst/>
          </a:prstGeom>
        </p:spPr>
        <p:txBody>
          <a:bodyPr wrap="square">
            <a:spAutoFit/>
          </a:bodyPr>
          <a:lstStyle/>
          <a:p>
            <a:pPr algn="just"/>
            <a:r>
              <a:rPr lang="en-US" sz="5400" b="1" dirty="0">
                <a:solidFill>
                  <a:srgbClr val="00B050"/>
                </a:solidFill>
                <a:latin typeface="Times New Roman" panose="02020603050405020304" pitchFamily="18" charset="0"/>
                <a:cs typeface="Times New Roman" panose="02020603050405020304" pitchFamily="18" charset="0"/>
              </a:rPr>
              <a:t>*</a:t>
            </a:r>
            <a:r>
              <a:rPr lang="en-US" sz="5400" b="1" dirty="0" err="1">
                <a:solidFill>
                  <a:srgbClr val="00B050"/>
                </a:solidFill>
                <a:latin typeface="Times New Roman" panose="02020603050405020304" pitchFamily="18" charset="0"/>
                <a:cs typeface="Times New Roman" panose="02020603050405020304" pitchFamily="18" charset="0"/>
              </a:rPr>
              <a:t>Kết</a:t>
            </a:r>
            <a:r>
              <a:rPr lang="en-US" sz="5400" b="1" dirty="0">
                <a:solidFill>
                  <a:srgbClr val="00B050"/>
                </a:solidFill>
                <a:latin typeface="Times New Roman" panose="02020603050405020304" pitchFamily="18" charset="0"/>
                <a:cs typeface="Times New Roman" panose="02020603050405020304" pitchFamily="18" charset="0"/>
              </a:rPr>
              <a:t> </a:t>
            </a:r>
            <a:r>
              <a:rPr lang="en-US" sz="5400" b="1" dirty="0" err="1">
                <a:solidFill>
                  <a:srgbClr val="00B050"/>
                </a:solidFill>
                <a:latin typeface="Times New Roman" panose="02020603050405020304" pitchFamily="18" charset="0"/>
                <a:cs typeface="Times New Roman" panose="02020603050405020304" pitchFamily="18" charset="0"/>
              </a:rPr>
              <a:t>bài</a:t>
            </a:r>
            <a:r>
              <a:rPr lang="en-US" sz="5400" b="1" dirty="0">
                <a:solidFill>
                  <a:srgbClr val="00B05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Khẳng</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định</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giá</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trị</a:t>
            </a:r>
            <a:r>
              <a:rPr lang="en-US" sz="5400" b="1" dirty="0">
                <a:solidFill>
                  <a:srgbClr val="7030A0"/>
                </a:solidFill>
                <a:latin typeface="Times New Roman" panose="02020603050405020304" pitchFamily="18" charset="0"/>
                <a:cs typeface="Times New Roman" panose="02020603050405020304" pitchFamily="18" charset="0"/>
              </a:rPr>
              <a:t>, ý </a:t>
            </a:r>
            <a:r>
              <a:rPr lang="en-US" sz="5400" b="1" dirty="0" err="1">
                <a:solidFill>
                  <a:srgbClr val="7030A0"/>
                </a:solidFill>
                <a:latin typeface="Times New Roman" panose="02020603050405020304" pitchFamily="18" charset="0"/>
                <a:cs typeface="Times New Roman" panose="02020603050405020304" pitchFamily="18" charset="0"/>
              </a:rPr>
              <a:t>nghĩa</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của</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tác</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phẩm</a:t>
            </a:r>
            <a:endParaRPr lang="en-US" sz="5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64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690467-8CB5-A67E-270D-A53DB6EC9EC3}"/>
              </a:ext>
            </a:extLst>
          </p:cNvPr>
          <p:cNvSpPr/>
          <p:nvPr/>
        </p:nvSpPr>
        <p:spPr>
          <a:xfrm>
            <a:off x="204355" y="1865034"/>
            <a:ext cx="12649200" cy="1107996"/>
          </a:xfrm>
          <a:prstGeom prst="rect">
            <a:avLst/>
          </a:prstGeom>
        </p:spPr>
        <p:txBody>
          <a:bodyPr wrap="square">
            <a:spAutoFit/>
          </a:bodyPr>
          <a:lstStyle/>
          <a:p>
            <a:r>
              <a:rPr lang="vi-VN" sz="6600" b="1" dirty="0">
                <a:solidFill>
                  <a:srgbClr val="FF0000"/>
                </a:solidFill>
                <a:latin typeface="+mj-lt"/>
              </a:rPr>
              <a:t>1</a:t>
            </a:r>
            <a:r>
              <a:rPr lang="en-US" sz="6600" b="1" dirty="0">
                <a:solidFill>
                  <a:srgbClr val="FF0000"/>
                </a:solidFill>
                <a:latin typeface="+mj-lt"/>
              </a:rPr>
              <a:t>.</a:t>
            </a:r>
            <a:r>
              <a:rPr lang="vi-VN" sz="6600" b="1" dirty="0">
                <a:solidFill>
                  <a:srgbClr val="FF0000"/>
                </a:solidFill>
                <a:latin typeface="+mj-lt"/>
              </a:rPr>
              <a:t> Trước khi viết</a:t>
            </a:r>
            <a:endParaRPr lang="vi-VN" sz="6600" dirty="0">
              <a:solidFill>
                <a:srgbClr val="FF0000"/>
              </a:solidFill>
              <a:latin typeface="+mj-lt"/>
            </a:endParaRPr>
          </a:p>
        </p:txBody>
      </p:sp>
      <p:sp>
        <p:nvSpPr>
          <p:cNvPr id="4" name="Rectangle 3"/>
          <p:cNvSpPr/>
          <p:nvPr/>
        </p:nvSpPr>
        <p:spPr>
          <a:xfrm>
            <a:off x="204355" y="3217926"/>
            <a:ext cx="16459200" cy="1107996"/>
          </a:xfrm>
          <a:prstGeom prst="rect">
            <a:avLst/>
          </a:prstGeom>
        </p:spPr>
        <p:txBody>
          <a:bodyPr wrap="square">
            <a:spAutoFit/>
          </a:bodyPr>
          <a:lstStyle/>
          <a:p>
            <a:r>
              <a:rPr lang="en-US" sz="6600" b="1" dirty="0">
                <a:solidFill>
                  <a:srgbClr val="00B050"/>
                </a:solidFill>
                <a:latin typeface="Times New Roman" panose="02020603050405020304" pitchFamily="18" charset="0"/>
                <a:cs typeface="Times New Roman" panose="02020603050405020304" pitchFamily="18" charset="0"/>
              </a:rPr>
              <a:t>a. </a:t>
            </a:r>
            <a:r>
              <a:rPr lang="en-US" sz="6600" b="1" dirty="0" err="1">
                <a:solidFill>
                  <a:srgbClr val="00B050"/>
                </a:solidFill>
                <a:latin typeface="Times New Roman" panose="02020603050405020304" pitchFamily="18" charset="0"/>
                <a:cs typeface="Times New Roman" panose="02020603050405020304" pitchFamily="18" charset="0"/>
              </a:rPr>
              <a:t>Lựa</a:t>
            </a:r>
            <a:r>
              <a:rPr lang="en-US" sz="6600" b="1" dirty="0">
                <a:solidFill>
                  <a:srgbClr val="00B050"/>
                </a:solidFill>
                <a:latin typeface="Times New Roman" panose="02020603050405020304" pitchFamily="18" charset="0"/>
                <a:cs typeface="Times New Roman" panose="02020603050405020304" pitchFamily="18" charset="0"/>
              </a:rPr>
              <a:t> </a:t>
            </a:r>
            <a:r>
              <a:rPr lang="en-US" sz="6600" b="1" dirty="0" err="1">
                <a:solidFill>
                  <a:srgbClr val="00B050"/>
                </a:solidFill>
                <a:latin typeface="Times New Roman" panose="02020603050405020304" pitchFamily="18" charset="0"/>
                <a:cs typeface="Times New Roman" panose="02020603050405020304" pitchFamily="18" charset="0"/>
              </a:rPr>
              <a:t>chọn</a:t>
            </a:r>
            <a:r>
              <a:rPr lang="en-US" sz="6600" b="1" dirty="0">
                <a:solidFill>
                  <a:srgbClr val="00B050"/>
                </a:solidFill>
                <a:latin typeface="Times New Roman" panose="02020603050405020304" pitchFamily="18" charset="0"/>
                <a:cs typeface="Times New Roman" panose="02020603050405020304" pitchFamily="18" charset="0"/>
              </a:rPr>
              <a:t> </a:t>
            </a:r>
            <a:r>
              <a:rPr lang="en-US" sz="6600" b="1" dirty="0" err="1">
                <a:solidFill>
                  <a:srgbClr val="00B050"/>
                </a:solidFill>
                <a:latin typeface="Times New Roman" panose="02020603050405020304" pitchFamily="18" charset="0"/>
                <a:cs typeface="Times New Roman" panose="02020603050405020304" pitchFamily="18" charset="0"/>
              </a:rPr>
              <a:t>đề</a:t>
            </a:r>
            <a:r>
              <a:rPr lang="en-US" sz="6600" b="1" dirty="0">
                <a:solidFill>
                  <a:srgbClr val="00B050"/>
                </a:solidFill>
                <a:latin typeface="Times New Roman" panose="02020603050405020304" pitchFamily="18" charset="0"/>
                <a:cs typeface="Times New Roman" panose="02020603050405020304" pitchFamily="18" charset="0"/>
              </a:rPr>
              <a:t> </a:t>
            </a:r>
            <a:r>
              <a:rPr lang="en-US" sz="6600" b="1" dirty="0" err="1">
                <a:solidFill>
                  <a:srgbClr val="00B050"/>
                </a:solidFill>
                <a:latin typeface="Times New Roman" panose="02020603050405020304" pitchFamily="18" charset="0"/>
                <a:cs typeface="Times New Roman" panose="02020603050405020304" pitchFamily="18" charset="0"/>
              </a:rPr>
              <a:t>tài</a:t>
            </a:r>
            <a:endParaRPr lang="vi-VN" sz="6600" dirty="0">
              <a:solidFill>
                <a:srgbClr val="00B05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1D5B611-68D1-D452-7C13-C3024F5A9334}"/>
              </a:ext>
            </a:extLst>
          </p:cNvPr>
          <p:cNvSpPr/>
          <p:nvPr/>
        </p:nvSpPr>
        <p:spPr>
          <a:xfrm>
            <a:off x="13855" y="7549625"/>
            <a:ext cx="17678400" cy="1754326"/>
          </a:xfrm>
          <a:prstGeom prst="rect">
            <a:avLst/>
          </a:prstGeom>
        </p:spPr>
        <p:txBody>
          <a:bodyPr wrap="square">
            <a:spAutoFit/>
          </a:bodyPr>
          <a:lstStyle/>
          <a:p>
            <a:pPr algn="just"/>
            <a:r>
              <a:rPr lang="en-US" sz="5400" b="1" dirty="0">
                <a:solidFill>
                  <a:srgbClr val="000000"/>
                </a:solidFill>
                <a:latin typeface="Times New Roman" panose="02020603050405020304" pitchFamily="18" charset="0"/>
                <a:cs typeface="Times New Roman" panose="02020603050405020304" pitchFamily="18" charset="0"/>
              </a:rPr>
              <a:t>- </a:t>
            </a:r>
            <a:r>
              <a:rPr lang="vi-VN" sz="5400" b="1" dirty="0">
                <a:solidFill>
                  <a:srgbClr val="000000"/>
                </a:solidFill>
                <a:latin typeface="Times New Roman" panose="02020603050405020304" pitchFamily="18" charset="0"/>
                <a:cs typeface="Times New Roman" panose="02020603050405020304" pitchFamily="18" charset="0"/>
              </a:rPr>
              <a:t>Chọn trong số đó một tác phẩm em thấy thú vị, có nhiều xúc cảm để phân tích.</a:t>
            </a:r>
          </a:p>
        </p:txBody>
      </p:sp>
      <p:sp>
        <p:nvSpPr>
          <p:cNvPr id="5" name="Rectangle 4">
            <a:extLst>
              <a:ext uri="{FF2B5EF4-FFF2-40B4-BE49-F238E27FC236}">
                <a16:creationId xmlns:a16="http://schemas.microsoft.com/office/drawing/2014/main" id="{F0F481E3-4360-8D21-5C51-7D084774657D}"/>
              </a:ext>
            </a:extLst>
          </p:cNvPr>
          <p:cNvSpPr/>
          <p:nvPr/>
        </p:nvSpPr>
        <p:spPr>
          <a:xfrm>
            <a:off x="204355" y="4815714"/>
            <a:ext cx="17487900" cy="1754326"/>
          </a:xfrm>
          <a:prstGeom prst="rect">
            <a:avLst/>
          </a:prstGeom>
        </p:spPr>
        <p:txBody>
          <a:bodyPr wrap="square">
            <a:spAutoFit/>
          </a:bodyPr>
          <a:lstStyle/>
          <a:p>
            <a:pPr algn="just"/>
            <a:r>
              <a:rPr lang="en-US" sz="5400" b="1" dirty="0">
                <a:solidFill>
                  <a:srgbClr val="000000"/>
                </a:solidFill>
                <a:latin typeface="Times New Roman" panose="02020603050405020304" pitchFamily="18" charset="0"/>
                <a:cs typeface="Times New Roman" panose="02020603050405020304" pitchFamily="18" charset="0"/>
              </a:rPr>
              <a:t>- </a:t>
            </a:r>
            <a:r>
              <a:rPr lang="vi-VN" sz="5400" b="1" dirty="0">
                <a:solidFill>
                  <a:srgbClr val="000000"/>
                </a:solidFill>
                <a:latin typeface="Times New Roman" panose="02020603050405020304" pitchFamily="18" charset="0"/>
                <a:cs typeface="Times New Roman" panose="02020603050405020304" pitchFamily="18" charset="0"/>
              </a:rPr>
              <a:t>Nhớ lại các tác phẩm thơ song thất lục bát mà em đã học hoặc đã đọc</a:t>
            </a:r>
            <a:r>
              <a:rPr lang="en-US" sz="5400" b="1" dirty="0">
                <a:solidFill>
                  <a:srgbClr val="000000"/>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238606FE-990B-41CF-89C3-2BB42DF2142C}"/>
              </a:ext>
            </a:extLst>
          </p:cNvPr>
          <p:cNvSpPr/>
          <p:nvPr/>
        </p:nvSpPr>
        <p:spPr>
          <a:xfrm>
            <a:off x="-27709" y="190500"/>
            <a:ext cx="18288000" cy="1323439"/>
          </a:xfrm>
          <a:prstGeom prst="rect">
            <a:avLst/>
          </a:prstGeom>
        </p:spPr>
        <p:txBody>
          <a:bodyPr wrap="square">
            <a:spAutoFit/>
          </a:bodyPr>
          <a:lstStyle/>
          <a:p>
            <a:pPr algn="ctr"/>
            <a:r>
              <a:rPr lang="en-US" sz="8000" b="1" dirty="0">
                <a:solidFill>
                  <a:srgbClr val="FF0000"/>
                </a:solidFill>
                <a:latin typeface="#9Slide04 Spectral Bold" panose="02020802060000000000" pitchFamily="18" charset="0"/>
                <a:cs typeface="Times New Roman" panose="02020603050405020304" pitchFamily="18" charset="0"/>
              </a:rPr>
              <a:t>III. </a:t>
            </a:r>
            <a:r>
              <a:rPr lang="en-US" sz="8000" b="1" dirty="0" err="1">
                <a:solidFill>
                  <a:srgbClr val="FF0000"/>
                </a:solidFill>
                <a:latin typeface="#9Slide04 Spectral Bold" panose="02020802060000000000" pitchFamily="18" charset="0"/>
                <a:cs typeface="Times New Roman" panose="02020603050405020304" pitchFamily="18" charset="0"/>
              </a:rPr>
              <a:t>Thực</a:t>
            </a:r>
            <a:r>
              <a:rPr lang="en-US" sz="8000" b="1" dirty="0">
                <a:solidFill>
                  <a:srgbClr val="FF0000"/>
                </a:solidFill>
                <a:latin typeface="#9Slide04 Spectral Bold" panose="02020802060000000000" pitchFamily="18" charset="0"/>
                <a:cs typeface="Times New Roman" panose="02020603050405020304" pitchFamily="18" charset="0"/>
              </a:rPr>
              <a:t> </a:t>
            </a:r>
            <a:r>
              <a:rPr lang="en-US" sz="8000" b="1" dirty="0" err="1">
                <a:solidFill>
                  <a:srgbClr val="FF0000"/>
                </a:solidFill>
                <a:latin typeface="#9Slide04 Spectral Bold" panose="02020802060000000000" pitchFamily="18" charset="0"/>
                <a:cs typeface="Times New Roman" panose="02020603050405020304" pitchFamily="18" charset="0"/>
              </a:rPr>
              <a:t>hành</a:t>
            </a:r>
            <a:r>
              <a:rPr lang="en-US" sz="8000" b="1" dirty="0">
                <a:solidFill>
                  <a:srgbClr val="FF0000"/>
                </a:solidFill>
                <a:latin typeface="#9Slide04 Spectral Bold" panose="02020802060000000000" pitchFamily="18" charset="0"/>
                <a:cs typeface="Times New Roman" panose="02020603050405020304" pitchFamily="18" charset="0"/>
              </a:rPr>
              <a:t> </a:t>
            </a:r>
            <a:r>
              <a:rPr lang="en-US" sz="8000" b="1" dirty="0" err="1">
                <a:solidFill>
                  <a:srgbClr val="FF0000"/>
                </a:solidFill>
                <a:latin typeface="#9Slide04 Spectral Bold" panose="02020802060000000000" pitchFamily="18" charset="0"/>
                <a:cs typeface="Times New Roman" panose="02020603050405020304" pitchFamily="18" charset="0"/>
              </a:rPr>
              <a:t>viết</a:t>
            </a:r>
            <a:r>
              <a:rPr lang="en-US" sz="8000" b="1" dirty="0">
                <a:solidFill>
                  <a:srgbClr val="FF0000"/>
                </a:solidFill>
                <a:latin typeface="#9Slide04 Spectral Bold" panose="02020802060000000000" pitchFamily="18" charset="0"/>
                <a:cs typeface="Times New Roman" panose="02020603050405020304" pitchFamily="18" charset="0"/>
              </a:rPr>
              <a:t> </a:t>
            </a:r>
            <a:r>
              <a:rPr lang="en-US" sz="8000" b="1" dirty="0" err="1">
                <a:solidFill>
                  <a:srgbClr val="FF0000"/>
                </a:solidFill>
                <a:latin typeface="#9Slide04 Spectral Bold" panose="02020802060000000000" pitchFamily="18" charset="0"/>
                <a:cs typeface="Times New Roman" panose="02020603050405020304" pitchFamily="18" charset="0"/>
              </a:rPr>
              <a:t>theo</a:t>
            </a:r>
            <a:r>
              <a:rPr lang="en-US" sz="8000" b="1" dirty="0">
                <a:solidFill>
                  <a:srgbClr val="FF0000"/>
                </a:solidFill>
                <a:latin typeface="#9Slide04 Spectral Bold" panose="02020802060000000000" pitchFamily="18" charset="0"/>
                <a:cs typeface="Times New Roman" panose="02020603050405020304" pitchFamily="18" charset="0"/>
              </a:rPr>
              <a:t> </a:t>
            </a:r>
            <a:r>
              <a:rPr lang="en-US" sz="8000" b="1" dirty="0" err="1">
                <a:solidFill>
                  <a:srgbClr val="FF0000"/>
                </a:solidFill>
                <a:latin typeface="#9Slide04 Spectral Bold" panose="02020802060000000000" pitchFamily="18" charset="0"/>
                <a:cs typeface="Times New Roman" panose="02020603050405020304" pitchFamily="18" charset="0"/>
              </a:rPr>
              <a:t>các</a:t>
            </a:r>
            <a:r>
              <a:rPr lang="en-US" sz="8000" b="1" dirty="0">
                <a:solidFill>
                  <a:srgbClr val="FF0000"/>
                </a:solidFill>
                <a:latin typeface="#9Slide04 Spectral Bold" panose="02020802060000000000" pitchFamily="18" charset="0"/>
                <a:cs typeface="Times New Roman" panose="02020603050405020304" pitchFamily="18" charset="0"/>
              </a:rPr>
              <a:t> </a:t>
            </a:r>
            <a:r>
              <a:rPr lang="en-US" sz="8000" b="1" dirty="0" err="1">
                <a:solidFill>
                  <a:srgbClr val="FF0000"/>
                </a:solidFill>
                <a:latin typeface="#9Slide04 Spectral Bold" panose="02020802060000000000" pitchFamily="18" charset="0"/>
                <a:cs typeface="Times New Roman" panose="02020603050405020304" pitchFamily="18" charset="0"/>
              </a:rPr>
              <a:t>bước</a:t>
            </a:r>
            <a:endParaRPr lang="en-US" sz="8000" dirty="0">
              <a:solidFill>
                <a:srgbClr val="FF0000"/>
              </a:solidFill>
              <a:latin typeface="#9Slide04 Spectral Bold" panose="02020802060000000000" pitchFamily="18" charset="0"/>
              <a:cs typeface="Times New Roman" panose="02020603050405020304" pitchFamily="18" charset="0"/>
            </a:endParaRPr>
          </a:p>
        </p:txBody>
      </p:sp>
    </p:spTree>
    <p:extLst>
      <p:ext uri="{BB962C8B-B14F-4D97-AF65-F5344CB8AC3E}">
        <p14:creationId xmlns:p14="http://schemas.microsoft.com/office/powerpoint/2010/main" val="310058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7620D812-9451-E3DD-578A-DFD85D083234}"/>
              </a:ext>
            </a:extLst>
          </p:cNvPr>
          <p:cNvGrpSpPr/>
          <p:nvPr/>
        </p:nvGrpSpPr>
        <p:grpSpPr>
          <a:xfrm>
            <a:off x="0" y="0"/>
            <a:ext cx="18288000" cy="12746566"/>
            <a:chOff x="0" y="0"/>
            <a:chExt cx="21640800" cy="10972800"/>
          </a:xfrm>
        </p:grpSpPr>
        <p:sp>
          <p:nvSpPr>
            <p:cNvPr id="6" name="Freeform 3">
              <a:extLst>
                <a:ext uri="{FF2B5EF4-FFF2-40B4-BE49-F238E27FC236}">
                  <a16:creationId xmlns:a16="http://schemas.microsoft.com/office/drawing/2014/main" id="{1C7886D6-EA6C-0907-D1CE-C34BC9FBB49E}"/>
                </a:ext>
              </a:extLst>
            </p:cNvPr>
            <p:cNvSpPr/>
            <p:nvPr/>
          </p:nvSpPr>
          <p:spPr>
            <a:xfrm>
              <a:off x="0" y="0"/>
              <a:ext cx="21640800" cy="10972800"/>
            </a:xfrm>
            <a:custGeom>
              <a:avLst/>
              <a:gdLst/>
              <a:ahLst/>
              <a:cxnLst/>
              <a:rect l="l" t="t" r="r" b="b"/>
              <a:pathLst>
                <a:path w="21640800" h="10972800">
                  <a:moveTo>
                    <a:pt x="0" y="0"/>
                  </a:moveTo>
                  <a:lnTo>
                    <a:pt x="21640800" y="0"/>
                  </a:lnTo>
                  <a:lnTo>
                    <a:pt x="21640800" y="10972800"/>
                  </a:lnTo>
                  <a:lnTo>
                    <a:pt x="0" y="10972800"/>
                  </a:lnTo>
                  <a:lnTo>
                    <a:pt x="0" y="0"/>
                  </a:lnTo>
                  <a:close/>
                </a:path>
              </a:pathLst>
            </a:custGeom>
            <a:blipFill>
              <a:blip r:embed="rId3">
                <a:lum bright="70000" contrast="-70000"/>
              </a:blip>
              <a:stretch>
                <a:fillRect t="-19002" b="-77972"/>
              </a:stretch>
            </a:blipFill>
            <a:ln w="57150" cap="sq">
              <a:solidFill>
                <a:srgbClr val="7C5338"/>
              </a:solidFill>
              <a:prstDash val="solid"/>
              <a:miter/>
            </a:ln>
          </p:spPr>
        </p:sp>
        <p:sp>
          <p:nvSpPr>
            <p:cNvPr id="7" name="AutoShape 4">
              <a:extLst>
                <a:ext uri="{FF2B5EF4-FFF2-40B4-BE49-F238E27FC236}">
                  <a16:creationId xmlns:a16="http://schemas.microsoft.com/office/drawing/2014/main" id="{681D3A0D-5128-63AC-73CF-DC57473F6E5B}"/>
                </a:ext>
              </a:extLst>
            </p:cNvPr>
            <p:cNvSpPr/>
            <p:nvPr/>
          </p:nvSpPr>
          <p:spPr>
            <a:xfrm>
              <a:off x="762229" y="959161"/>
              <a:ext cx="20116343" cy="0"/>
            </a:xfrm>
            <a:prstGeom prst="line">
              <a:avLst/>
            </a:prstGeom>
            <a:ln w="50800" cap="flat">
              <a:solidFill>
                <a:srgbClr val="F5F3EA">
                  <a:alpha val="14902"/>
                </a:srgbClr>
              </a:solidFill>
              <a:prstDash val="sysDot"/>
              <a:headEnd type="none" w="sm" len="sm"/>
              <a:tailEnd type="none" w="sm" len="sm"/>
            </a:ln>
          </p:spPr>
        </p:sp>
        <p:sp>
          <p:nvSpPr>
            <p:cNvPr id="8" name="AutoShape 5">
              <a:extLst>
                <a:ext uri="{FF2B5EF4-FFF2-40B4-BE49-F238E27FC236}">
                  <a16:creationId xmlns:a16="http://schemas.microsoft.com/office/drawing/2014/main" id="{2F16DBF7-2189-C97B-32AA-7621D2A709D6}"/>
                </a:ext>
              </a:extLst>
            </p:cNvPr>
            <p:cNvSpPr/>
            <p:nvPr/>
          </p:nvSpPr>
          <p:spPr>
            <a:xfrm>
              <a:off x="762229" y="1965214"/>
              <a:ext cx="20116343" cy="0"/>
            </a:xfrm>
            <a:prstGeom prst="line">
              <a:avLst/>
            </a:prstGeom>
            <a:ln w="50800" cap="flat">
              <a:solidFill>
                <a:srgbClr val="F5F3EA">
                  <a:alpha val="14902"/>
                </a:srgbClr>
              </a:solidFill>
              <a:prstDash val="sysDot"/>
              <a:headEnd type="none" w="sm" len="sm"/>
              <a:tailEnd type="none" w="sm" len="sm"/>
            </a:ln>
          </p:spPr>
        </p:sp>
        <p:sp>
          <p:nvSpPr>
            <p:cNvPr id="9" name="AutoShape 6">
              <a:extLst>
                <a:ext uri="{FF2B5EF4-FFF2-40B4-BE49-F238E27FC236}">
                  <a16:creationId xmlns:a16="http://schemas.microsoft.com/office/drawing/2014/main" id="{8C9B7AE3-8FBB-3DE6-D7CD-B9A54DB636BC}"/>
                </a:ext>
              </a:extLst>
            </p:cNvPr>
            <p:cNvSpPr/>
            <p:nvPr/>
          </p:nvSpPr>
          <p:spPr>
            <a:xfrm>
              <a:off x="762229" y="2971267"/>
              <a:ext cx="20116343" cy="0"/>
            </a:xfrm>
            <a:prstGeom prst="line">
              <a:avLst/>
            </a:prstGeom>
            <a:ln w="50800" cap="flat">
              <a:solidFill>
                <a:srgbClr val="F5F3EA">
                  <a:alpha val="14902"/>
                </a:srgbClr>
              </a:solidFill>
              <a:prstDash val="sysDot"/>
              <a:headEnd type="none" w="sm" len="sm"/>
              <a:tailEnd type="none" w="sm" len="sm"/>
            </a:ln>
          </p:spPr>
        </p:sp>
        <p:sp>
          <p:nvSpPr>
            <p:cNvPr id="10" name="AutoShape 7">
              <a:extLst>
                <a:ext uri="{FF2B5EF4-FFF2-40B4-BE49-F238E27FC236}">
                  <a16:creationId xmlns:a16="http://schemas.microsoft.com/office/drawing/2014/main" id="{6B43746C-2C82-B73E-2252-638364A82EA5}"/>
                </a:ext>
              </a:extLst>
            </p:cNvPr>
            <p:cNvSpPr/>
            <p:nvPr/>
          </p:nvSpPr>
          <p:spPr>
            <a:xfrm>
              <a:off x="762229" y="3977320"/>
              <a:ext cx="20116343" cy="0"/>
            </a:xfrm>
            <a:prstGeom prst="line">
              <a:avLst/>
            </a:prstGeom>
            <a:ln w="50800" cap="flat">
              <a:solidFill>
                <a:srgbClr val="F5F3EA">
                  <a:alpha val="14902"/>
                </a:srgbClr>
              </a:solidFill>
              <a:prstDash val="sysDot"/>
              <a:headEnd type="none" w="sm" len="sm"/>
              <a:tailEnd type="none" w="sm" len="sm"/>
            </a:ln>
          </p:spPr>
        </p:sp>
        <p:sp>
          <p:nvSpPr>
            <p:cNvPr id="11" name="AutoShape 8">
              <a:extLst>
                <a:ext uri="{FF2B5EF4-FFF2-40B4-BE49-F238E27FC236}">
                  <a16:creationId xmlns:a16="http://schemas.microsoft.com/office/drawing/2014/main" id="{9D172A98-703C-3849-0227-0AA52E3D3781}"/>
                </a:ext>
              </a:extLst>
            </p:cNvPr>
            <p:cNvSpPr/>
            <p:nvPr/>
          </p:nvSpPr>
          <p:spPr>
            <a:xfrm>
              <a:off x="762229" y="4983373"/>
              <a:ext cx="20116343" cy="0"/>
            </a:xfrm>
            <a:prstGeom prst="line">
              <a:avLst/>
            </a:prstGeom>
            <a:ln w="50800" cap="flat">
              <a:solidFill>
                <a:srgbClr val="F5F3EA">
                  <a:alpha val="14902"/>
                </a:srgbClr>
              </a:solidFill>
              <a:prstDash val="sysDot"/>
              <a:headEnd type="none" w="sm" len="sm"/>
              <a:tailEnd type="none" w="sm" len="sm"/>
            </a:ln>
          </p:spPr>
        </p:sp>
        <p:sp>
          <p:nvSpPr>
            <p:cNvPr id="12" name="AutoShape 9">
              <a:extLst>
                <a:ext uri="{FF2B5EF4-FFF2-40B4-BE49-F238E27FC236}">
                  <a16:creationId xmlns:a16="http://schemas.microsoft.com/office/drawing/2014/main" id="{DE51A6BB-0367-7E3F-FEEC-E38D5BD6B944}"/>
                </a:ext>
              </a:extLst>
            </p:cNvPr>
            <p:cNvSpPr/>
            <p:nvPr/>
          </p:nvSpPr>
          <p:spPr>
            <a:xfrm>
              <a:off x="762229" y="5989427"/>
              <a:ext cx="20116343" cy="0"/>
            </a:xfrm>
            <a:prstGeom prst="line">
              <a:avLst/>
            </a:prstGeom>
            <a:ln w="50800" cap="flat">
              <a:solidFill>
                <a:srgbClr val="F5F3EA">
                  <a:alpha val="14902"/>
                </a:srgbClr>
              </a:solidFill>
              <a:prstDash val="sysDot"/>
              <a:headEnd type="none" w="sm" len="sm"/>
              <a:tailEnd type="none" w="sm" len="sm"/>
            </a:ln>
          </p:spPr>
        </p:sp>
        <p:sp>
          <p:nvSpPr>
            <p:cNvPr id="13" name="AutoShape 10">
              <a:extLst>
                <a:ext uri="{FF2B5EF4-FFF2-40B4-BE49-F238E27FC236}">
                  <a16:creationId xmlns:a16="http://schemas.microsoft.com/office/drawing/2014/main" id="{4CF1287A-EC43-BFAD-24F2-FF7DC26B968B}"/>
                </a:ext>
              </a:extLst>
            </p:cNvPr>
            <p:cNvSpPr/>
            <p:nvPr/>
          </p:nvSpPr>
          <p:spPr>
            <a:xfrm>
              <a:off x="762229" y="6995480"/>
              <a:ext cx="20116343" cy="0"/>
            </a:xfrm>
            <a:prstGeom prst="line">
              <a:avLst/>
            </a:prstGeom>
            <a:ln w="50800" cap="flat">
              <a:solidFill>
                <a:srgbClr val="F5F3EA">
                  <a:alpha val="14902"/>
                </a:srgbClr>
              </a:solidFill>
              <a:prstDash val="sysDot"/>
              <a:headEnd type="none" w="sm" len="sm"/>
              <a:tailEnd type="none" w="sm" len="sm"/>
            </a:ln>
          </p:spPr>
        </p:sp>
        <p:sp>
          <p:nvSpPr>
            <p:cNvPr id="14" name="AutoShape 11">
              <a:extLst>
                <a:ext uri="{FF2B5EF4-FFF2-40B4-BE49-F238E27FC236}">
                  <a16:creationId xmlns:a16="http://schemas.microsoft.com/office/drawing/2014/main" id="{4FADDAD1-F170-51BF-622D-08C0B2528749}"/>
                </a:ext>
              </a:extLst>
            </p:cNvPr>
            <p:cNvSpPr/>
            <p:nvPr/>
          </p:nvSpPr>
          <p:spPr>
            <a:xfrm>
              <a:off x="762229" y="8001533"/>
              <a:ext cx="20116343" cy="0"/>
            </a:xfrm>
            <a:prstGeom prst="line">
              <a:avLst/>
            </a:prstGeom>
            <a:ln w="50800" cap="flat">
              <a:solidFill>
                <a:srgbClr val="F5F3EA">
                  <a:alpha val="14902"/>
                </a:srgbClr>
              </a:solidFill>
              <a:prstDash val="sysDot"/>
              <a:headEnd type="none" w="sm" len="sm"/>
              <a:tailEnd type="none" w="sm" len="sm"/>
            </a:ln>
          </p:spPr>
        </p:sp>
        <p:sp>
          <p:nvSpPr>
            <p:cNvPr id="15" name="AutoShape 12">
              <a:extLst>
                <a:ext uri="{FF2B5EF4-FFF2-40B4-BE49-F238E27FC236}">
                  <a16:creationId xmlns:a16="http://schemas.microsoft.com/office/drawing/2014/main" id="{4DE170EA-E974-7BBA-BBF9-AD45629DA81F}"/>
                </a:ext>
              </a:extLst>
            </p:cNvPr>
            <p:cNvSpPr/>
            <p:nvPr/>
          </p:nvSpPr>
          <p:spPr>
            <a:xfrm>
              <a:off x="762229" y="9007586"/>
              <a:ext cx="20116343" cy="0"/>
            </a:xfrm>
            <a:prstGeom prst="line">
              <a:avLst/>
            </a:prstGeom>
            <a:ln w="50800" cap="flat">
              <a:solidFill>
                <a:srgbClr val="F5F3EA">
                  <a:alpha val="14902"/>
                </a:srgbClr>
              </a:solidFill>
              <a:prstDash val="sysDot"/>
              <a:headEnd type="none" w="sm" len="sm"/>
              <a:tailEnd type="none" w="sm" len="sm"/>
            </a:ln>
          </p:spPr>
        </p:sp>
        <p:sp>
          <p:nvSpPr>
            <p:cNvPr id="16" name="AutoShape 13">
              <a:extLst>
                <a:ext uri="{FF2B5EF4-FFF2-40B4-BE49-F238E27FC236}">
                  <a16:creationId xmlns:a16="http://schemas.microsoft.com/office/drawing/2014/main" id="{88E24801-87B9-1277-786D-A4EBE6FFB1A5}"/>
                </a:ext>
              </a:extLst>
            </p:cNvPr>
            <p:cNvSpPr/>
            <p:nvPr/>
          </p:nvSpPr>
          <p:spPr>
            <a:xfrm>
              <a:off x="762229" y="10013639"/>
              <a:ext cx="20116343" cy="0"/>
            </a:xfrm>
            <a:prstGeom prst="line">
              <a:avLst/>
            </a:prstGeom>
            <a:ln w="50800" cap="flat">
              <a:solidFill>
                <a:srgbClr val="F5F3EA">
                  <a:alpha val="14902"/>
                </a:srgbClr>
              </a:solidFill>
              <a:prstDash val="sysDot"/>
              <a:headEnd type="none" w="sm" len="sm"/>
              <a:tailEnd type="none" w="sm" len="sm"/>
            </a:ln>
          </p:spPr>
        </p:sp>
      </p:grpSp>
      <p:sp>
        <p:nvSpPr>
          <p:cNvPr id="2" name="Rectangle 1"/>
          <p:cNvSpPr/>
          <p:nvPr/>
        </p:nvSpPr>
        <p:spPr>
          <a:xfrm>
            <a:off x="644136" y="1536006"/>
            <a:ext cx="17339063" cy="4708981"/>
          </a:xfrm>
          <a:prstGeom prst="rect">
            <a:avLst/>
          </a:prstGeom>
        </p:spPr>
        <p:txBody>
          <a:bodyPr wrap="square">
            <a:spAutoFit/>
          </a:bodyPr>
          <a:lstStyle/>
          <a:p>
            <a:pPr algn="just"/>
            <a:r>
              <a:rPr lang="en-US" sz="6000" b="1" i="1" dirty="0">
                <a:solidFill>
                  <a:srgbClr val="000000"/>
                </a:solidFill>
                <a:latin typeface="Times New Roman" panose="02020603050405020304" pitchFamily="18" charset="0"/>
                <a:cs typeface="Times New Roman" panose="02020603050405020304" pitchFamily="18" charset="0"/>
              </a:rPr>
              <a:t>- </a:t>
            </a:r>
            <a:r>
              <a:rPr lang="vi-VN" sz="6000" b="1" i="1" dirty="0">
                <a:solidFill>
                  <a:srgbClr val="000000"/>
                </a:solidFill>
                <a:latin typeface="Times New Roman" panose="02020603050405020304" pitchFamily="18" charset="0"/>
                <a:cs typeface="Times New Roman" panose="02020603050405020304" pitchFamily="18" charset="0"/>
              </a:rPr>
              <a:t>Ai tư vãn</a:t>
            </a:r>
            <a:r>
              <a:rPr lang="vi-VN" sz="6000" b="1" dirty="0">
                <a:solidFill>
                  <a:srgbClr val="000000"/>
                </a:solidFill>
                <a:latin typeface="Times New Roman" panose="02020603050405020304" pitchFamily="18" charset="0"/>
                <a:cs typeface="Times New Roman" panose="02020603050405020304" pitchFamily="18" charset="0"/>
              </a:rPr>
              <a:t> (Lê Ngọc Hân)</a:t>
            </a:r>
            <a:endParaRPr lang="en-US" sz="6000" b="1" dirty="0">
              <a:solidFill>
                <a:srgbClr val="000000"/>
              </a:solidFill>
              <a:latin typeface="Times New Roman" panose="02020603050405020304" pitchFamily="18" charset="0"/>
              <a:cs typeface="Times New Roman" panose="02020603050405020304" pitchFamily="18" charset="0"/>
            </a:endParaRPr>
          </a:p>
          <a:p>
            <a:pPr algn="just"/>
            <a:r>
              <a:rPr lang="en-US" sz="6000" b="1" i="1" dirty="0">
                <a:solidFill>
                  <a:srgbClr val="000000"/>
                </a:solidFill>
                <a:latin typeface="Times New Roman" panose="02020603050405020304" pitchFamily="18" charset="0"/>
                <a:cs typeface="Times New Roman" panose="02020603050405020304" pitchFamily="18" charset="0"/>
              </a:rPr>
              <a:t>- </a:t>
            </a:r>
            <a:r>
              <a:rPr lang="vi-VN" sz="6000" b="1" i="1" dirty="0">
                <a:solidFill>
                  <a:srgbClr val="000000"/>
                </a:solidFill>
                <a:latin typeface="Times New Roman" panose="02020603050405020304" pitchFamily="18" charset="0"/>
                <a:cs typeface="Times New Roman" panose="02020603050405020304" pitchFamily="18" charset="0"/>
              </a:rPr>
              <a:t>Khóc Dương Khuê</a:t>
            </a:r>
            <a:r>
              <a:rPr lang="vi-VN" sz="6000" b="1" dirty="0">
                <a:solidFill>
                  <a:srgbClr val="000000"/>
                </a:solidFill>
                <a:latin typeface="Times New Roman" panose="02020603050405020304" pitchFamily="18" charset="0"/>
                <a:cs typeface="Times New Roman" panose="02020603050405020304" pitchFamily="18" charset="0"/>
              </a:rPr>
              <a:t> (Nguyễn Khuyến) </a:t>
            </a:r>
            <a:endParaRPr lang="en-US" sz="6000" b="1" dirty="0">
              <a:solidFill>
                <a:srgbClr val="000000"/>
              </a:solidFill>
              <a:latin typeface="Times New Roman" panose="02020603050405020304" pitchFamily="18" charset="0"/>
              <a:cs typeface="Times New Roman" panose="02020603050405020304" pitchFamily="18" charset="0"/>
            </a:endParaRPr>
          </a:p>
          <a:p>
            <a:pPr algn="just"/>
            <a:r>
              <a:rPr lang="en-US" sz="6000" b="1" i="1" dirty="0">
                <a:solidFill>
                  <a:srgbClr val="000000"/>
                </a:solidFill>
                <a:latin typeface="Times New Roman" panose="02020603050405020304" pitchFamily="18" charset="0"/>
                <a:cs typeface="Times New Roman" panose="02020603050405020304" pitchFamily="18" charset="0"/>
              </a:rPr>
              <a:t>- </a:t>
            </a:r>
            <a:r>
              <a:rPr lang="vi-VN" sz="6000" b="1" i="1" dirty="0">
                <a:solidFill>
                  <a:srgbClr val="000000"/>
                </a:solidFill>
                <a:latin typeface="Times New Roman" panose="02020603050405020304" pitchFamily="18" charset="0"/>
                <a:cs typeface="Times New Roman" panose="02020603050405020304" pitchFamily="18" charset="0"/>
              </a:rPr>
              <a:t>Hai chữ nước nhà </a:t>
            </a:r>
            <a:r>
              <a:rPr lang="vi-VN" sz="6000" b="1" dirty="0">
                <a:solidFill>
                  <a:srgbClr val="000000"/>
                </a:solidFill>
                <a:latin typeface="Times New Roman" panose="02020603050405020304" pitchFamily="18" charset="0"/>
                <a:cs typeface="Times New Roman" panose="02020603050405020304" pitchFamily="18" charset="0"/>
              </a:rPr>
              <a:t>(Trần Tuấn Khải)</a:t>
            </a:r>
            <a:endParaRPr lang="en-US" sz="6000" b="1" dirty="0">
              <a:solidFill>
                <a:srgbClr val="000000"/>
              </a:solidFill>
              <a:latin typeface="Times New Roman" panose="02020603050405020304" pitchFamily="18" charset="0"/>
              <a:cs typeface="Times New Roman" panose="02020603050405020304" pitchFamily="18" charset="0"/>
            </a:endParaRPr>
          </a:p>
          <a:p>
            <a:pPr algn="just"/>
            <a:r>
              <a:rPr lang="en-US" sz="6000" b="1" i="1" dirty="0">
                <a:solidFill>
                  <a:srgbClr val="000000"/>
                </a:solidFill>
                <a:latin typeface="Times New Roman" panose="02020603050405020304" pitchFamily="18" charset="0"/>
                <a:cs typeface="Times New Roman" panose="02020603050405020304" pitchFamily="18" charset="0"/>
              </a:rPr>
              <a:t>- </a:t>
            </a:r>
            <a:r>
              <a:rPr lang="vi-VN" sz="6000" b="1" i="1" dirty="0">
                <a:solidFill>
                  <a:srgbClr val="000000"/>
                </a:solidFill>
                <a:latin typeface="Times New Roman" panose="02020603050405020304" pitchFamily="18" charset="0"/>
                <a:cs typeface="Times New Roman" panose="02020603050405020304" pitchFamily="18" charset="0"/>
              </a:rPr>
              <a:t>Đêm khuya tự tình với sông Hương</a:t>
            </a:r>
            <a:r>
              <a:rPr lang="vi-VN" sz="6000" b="1" dirty="0">
                <a:solidFill>
                  <a:srgbClr val="000000"/>
                </a:solidFill>
                <a:latin typeface="Times New Roman" panose="02020603050405020304" pitchFamily="18" charset="0"/>
                <a:cs typeface="Times New Roman" panose="02020603050405020304" pitchFamily="18" charset="0"/>
              </a:rPr>
              <a:t> (Hàn Mặc Tử)</a:t>
            </a:r>
            <a:endParaRPr lang="en-US" sz="6000" b="1" dirty="0">
              <a:solidFill>
                <a:srgbClr val="000000"/>
              </a:solidFill>
              <a:latin typeface="Times New Roman" panose="02020603050405020304" pitchFamily="18" charset="0"/>
              <a:cs typeface="Times New Roman" panose="02020603050405020304" pitchFamily="18" charset="0"/>
            </a:endParaRPr>
          </a:p>
          <a:p>
            <a:pPr algn="just"/>
            <a:r>
              <a:rPr lang="en-US" sz="6000" b="1" i="1" dirty="0">
                <a:solidFill>
                  <a:srgbClr val="000000"/>
                </a:solidFill>
                <a:latin typeface="Times New Roman" panose="02020603050405020304" pitchFamily="18" charset="0"/>
                <a:cs typeface="Times New Roman" panose="02020603050405020304" pitchFamily="18" charset="0"/>
              </a:rPr>
              <a:t>- </a:t>
            </a:r>
            <a:r>
              <a:rPr lang="vi-VN" sz="6000" b="1" i="1" dirty="0">
                <a:solidFill>
                  <a:srgbClr val="000000"/>
                </a:solidFill>
                <a:latin typeface="Times New Roman" panose="02020603050405020304" pitchFamily="18" charset="0"/>
                <a:cs typeface="Times New Roman" panose="02020603050405020304" pitchFamily="18" charset="0"/>
              </a:rPr>
              <a:t>Tiếng đàn mưa</a:t>
            </a:r>
            <a:r>
              <a:rPr lang="vi-VN" sz="6000" b="1" dirty="0">
                <a:solidFill>
                  <a:srgbClr val="000000"/>
                </a:solidFill>
                <a:latin typeface="Times New Roman" panose="02020603050405020304" pitchFamily="18" charset="0"/>
                <a:cs typeface="Times New Roman" panose="02020603050405020304" pitchFamily="18" charset="0"/>
              </a:rPr>
              <a:t> (Bích Khê),…</a:t>
            </a:r>
            <a:r>
              <a:rPr lang="en-US" sz="6000" b="1" dirty="0">
                <a:solidFill>
                  <a:srgbClr val="000000"/>
                </a:solidFill>
                <a:latin typeface="Times New Roman" panose="02020603050405020304" pitchFamily="18" charset="0"/>
                <a:cs typeface="Times New Roman" panose="02020603050405020304" pitchFamily="18" charset="0"/>
              </a:rPr>
              <a:t>)</a:t>
            </a:r>
            <a:r>
              <a:rPr lang="vi-VN" sz="6000" b="1" dirty="0">
                <a:solidFill>
                  <a:srgbClr val="000000"/>
                </a:solidFill>
                <a:latin typeface="Times New Roman" panose="02020603050405020304" pitchFamily="18" charset="0"/>
                <a:cs typeface="Times New Roman" panose="02020603050405020304" pitchFamily="18" charset="0"/>
              </a:rPr>
              <a:t> </a:t>
            </a:r>
            <a:endParaRPr lang="en-US" sz="6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02318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1158</TotalTime>
  <Words>2883</Words>
  <Application>Microsoft Office PowerPoint</Application>
  <PresentationFormat>Custom</PresentationFormat>
  <Paragraphs>154</Paragraphs>
  <Slides>23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Wingdings</vt:lpstr>
      <vt:lpstr>#9Slide04 Vollkorn Bold</vt:lpstr>
      <vt:lpstr>#9Slide04 Spectral Bold</vt:lpstr>
      <vt:lpstr>Times New 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of Poetry Education Presentation In Brown Watercolor Style </dc:title>
  <cp:lastModifiedBy>Administrator</cp:lastModifiedBy>
  <cp:revision>34</cp:revision>
  <dcterms:created xsi:type="dcterms:W3CDTF">2006-08-16T00:00:00Z</dcterms:created>
  <dcterms:modified xsi:type="dcterms:W3CDTF">2024-10-14T01:17:26Z</dcterms:modified>
  <dc:identifier>DAGGksGw2AM</dc:identifier>
</cp:coreProperties>
</file>