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4002" r:id="rId4"/>
  </p:sldMasterIdLst>
  <p:notesMasterIdLst>
    <p:notesMasterId r:id="rId17"/>
  </p:notesMasterIdLst>
  <p:handoutMasterIdLst>
    <p:handoutMasterId r:id="rId18"/>
  </p:handoutMasterIdLst>
  <p:sldIdLst>
    <p:sldId id="312" r:id="rId5"/>
    <p:sldId id="313" r:id="rId6"/>
    <p:sldId id="263" r:id="rId7"/>
    <p:sldId id="315" r:id="rId8"/>
    <p:sldId id="317" r:id="rId9"/>
    <p:sldId id="266" r:id="rId10"/>
    <p:sldId id="323" r:id="rId11"/>
    <p:sldId id="282" r:id="rId12"/>
    <p:sldId id="285" r:id="rId13"/>
    <p:sldId id="291" r:id="rId14"/>
    <p:sldId id="322" r:id="rId15"/>
    <p:sldId id="32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C794E-654B-4A3D-9BD1-11946CC04438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3001D-46BE-411B-B514-55714FF89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71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4AF2-B763-4BD1-82D5-B1DC63892431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6C195-934E-4C9E-9FA2-862BAC0E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29DF570-901B-469F-A7EE-ED58B5A4D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D781DB1-4677-4AE7-8A5B-2044E277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7A489EFA-BE28-48A9-A82F-86BD7CB4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E10F79-7E65-4264-8A3C-BEF81EA45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2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0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5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111A61-7569-4286-8CCE-B01ADDD8B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B9FCAD-83C3-44FA-BCC5-42FAB5ADC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5CDD13-7160-43EE-8CEB-6CD377B71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8B0ED-EDA9-4912-A6C1-ABB642B4FA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3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0A2A7-F21A-4F5D-89BD-7B98B2A99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5E7F9-2425-46D0-A995-7CF5AB27F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E0E90-D594-4BAA-B3D8-850C39917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0353-9F57-40DA-8703-E8D1D5CAC3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36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E1F2B-2287-4B55-92A6-44D881B66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71591B-9AC0-4069-A232-E972231CF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73C88-4B9D-4504-A185-278AB218D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17C0E-2FE2-4008-8157-D201F4A000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7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7BBF3-6690-488D-BBC1-4B1935887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83B17-BFC6-4A85-A085-E9F451CCE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4EC2C-1C46-4CF0-B5A2-44734FCF7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470CA-71CC-4A65-8920-27C8F7BC8C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4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5529F2-108E-4935-BA9E-F923448BD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64B726-8D2E-4148-A766-2A0A99E260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72791C-06EF-4E4F-8BFD-43BC706B6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643E2-0939-4C3E-9A38-B42534E38D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3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8A9E43-7BDB-4193-8835-D9EF41E1F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BF6267-BBAE-4B16-86A7-063A440D4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A0A674-ABB5-44B7-8A00-D8EC7C7CA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31593-A0FB-4CA7-BE6D-83B122CE7C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6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FCA437-C9E4-437B-ADD2-0D990F100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9D3F87-45BC-4796-A5C8-9D6C356177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631AF7-734A-4058-92A9-1EB07F4C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8A1F4-4B53-44CD-A7FF-02BA20CA34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45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F7343-0A56-4BAB-BFCC-4518794E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9E371-3AB2-44E7-92E3-50C720A8C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6D34C-1560-4597-882E-0A0E24622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6E76D-267A-425E-8807-CD2DE01BCD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8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78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4E375-E52C-47E2-A971-06AC531D6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E0CC6-C349-48B1-A163-A55A110CF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4FDFE-A17D-421E-9D06-A1345B317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16BBD-E58D-424C-B503-5E5EF786A4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3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2E44F-6257-4F64-B0AE-A0F9000D5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7532E-1905-4370-B883-54FF8A73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E6274-4434-4261-B285-12021201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261E7-14A7-43FD-8FFA-4623463D3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5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97446-49D9-444E-A711-62A9D6CB5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8AB5CB-79B9-4923-A2EC-D1F9D34A1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CFDF8-887C-4D7F-881D-76FC8625C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1BA04-EAA9-4320-829D-36791C4F70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6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528B64-EDEC-446B-8D1C-542A53B32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6BBA84-A3E5-4331-81C8-E926630E3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9AAED0-C312-471D-9C6B-F85376ED1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9B89E-E227-4556-8293-ADD6E7D483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5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6BDC-234C-4533-9046-BCFAD365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9912-F79F-4DC2-8027-273C799D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31BC-8C12-49CC-8DF8-631FC127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07A1C-DB62-4E29-9E77-A61599B94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D82D-D25E-4DB1-8745-8878E73E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5D3E-1E03-43D9-A6CC-DE1243B9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6152D-878E-4B55-8E3F-D2DDD5C9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64588-F37B-48F8-A432-E59A3C62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206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4584-ABB7-450F-8A82-371160A0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F80A7-1941-4F88-AC2F-ED46689D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AC2A8-D4F6-47EF-BD91-33B1B6BC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C3671-F683-4AC1-9B34-3A9E90676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84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A18ADF-AD78-43F2-B4AD-422558FD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B1DCBA-C4F3-48D6-B864-9A4DD108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1F7BC-973D-4264-B728-75A6DB7B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DDFEB-73A8-4123-926D-886357BCC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849AFF-85F8-44E4-AFC7-741E7EEA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CCFAE5-9DF7-45FC-906E-ACBC8531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2F01BA-F660-4538-97E9-F1E2497E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E7B8B-CF43-4C06-B14A-FDD9005A7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870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BC9E25-F52F-4A88-9058-DA2C1FA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FA5B3-E935-4611-A274-47067188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D02770-B432-470B-897A-1DD7EC1D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F71D5-DF05-4B1B-A71D-9CA68B9DA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66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605C18-B433-4A3B-84EC-9663AB71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75964-1325-48BE-B51B-07C99B15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2879A0-0A70-4F11-8679-ABBEB667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AA278-0471-40DF-829B-F1F0052C9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53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5D57A3-2057-4779-B45C-DC83816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A22EDD-8202-4F3C-BAE7-2FE1A8B4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4CF2EF-F861-4A20-B777-5FEDB3B0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7290B-324D-430F-8D97-A978702A9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27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AB14BE-0250-469E-B9AC-DE0C1B6F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8AF40E-712A-4E59-AD53-7FDF9689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7D88E9-CBC3-464A-9145-FF0F109E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370D7-05F6-492B-9B56-94F784CD4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128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1EFD-2B47-4946-9EC4-B99B2271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F9197-5A8A-4675-8A07-86812C15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EADA-B754-4B98-8C90-5F5B4F47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AA8D5-FF22-4A19-8673-9039747BB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90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DF5A-95E7-4FA7-8BD7-5F67B414A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5DB52-1973-4BD9-BEE0-A384C185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CA93-01B1-4843-99DE-8AB3D5D0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1457-EB62-4D6F-A19D-05C5B8A8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899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9723A9-0DB1-4328-A0EE-92FC40A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0389E-7F64-4469-A279-26F7442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9DBD7E-7F50-460F-BA66-FECB4F7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D05E-775C-47D4-B7F4-AF204C273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160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47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26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48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44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68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5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20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80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98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9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6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6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3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EA7F4F-5431-4BAE-AFDB-2E2EA54A9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BAC0F5-EBCF-4124-A1FF-C23390B09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C9923D-EDCB-48E4-BDA3-6435CDDDED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1B207A-BEE9-4D68-9C4A-059EA8E24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73B236-F336-474C-8D91-918B4ED443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16DA600-6AAB-445B-A075-A7DE036BC5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DF8AB3-2DD9-4CA7-95AE-3F60014DC5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8963DDA-5A02-4C5C-90AA-3C2D89B851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038F-D7BC-45C5-9FE6-46922B675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2686-067F-490A-A0DC-A667DAEA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A6AE-F192-41A1-8EDA-461BBC8C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7815119-63A2-4A23-8B93-327EAA432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5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7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kynangsong.info/bai-viet/288/0" TargetMode="Externa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wm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5" Type="http://schemas.openxmlformats.org/officeDocument/2006/relationships/image" Target="../media/image27.jpeg"/><Relationship Id="rId10" Type="http://schemas.openxmlformats.org/officeDocument/2006/relationships/image" Target="../media/image32.gif"/><Relationship Id="rId4" Type="http://schemas.openxmlformats.org/officeDocument/2006/relationships/image" Target="../media/image26.jpeg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473"/>
            <a:ext cx="453650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6873"/>
            <a:ext cx="4536504" cy="264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26873"/>
            <a:ext cx="4104456" cy="264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473"/>
            <a:ext cx="410445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8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5C6304-8295-4A8B-BA11-94A9356E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3276600"/>
            <a:ext cx="3143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trạm dự báo để sơ tán dân cư</a:t>
            </a:r>
          </a:p>
        </p:txBody>
      </p:sp>
      <p:pic>
        <p:nvPicPr>
          <p:cNvPr id="16391" name="Picture 7" descr="C:\Users\user\Desktop\imagesCAYGP8OR.jpg">
            <a:extLst>
              <a:ext uri="{FF2B5EF4-FFF2-40B4-BE49-F238E27FC236}">
                <a16:creationId xmlns:a16="http://schemas.microsoft.com/office/drawing/2014/main" id="{5E185EEE-13C5-4ADC-B677-9434BFF4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09601"/>
            <a:ext cx="3143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http://tinmoidoday.com/wp-content/uploads/phong-chong-dong-dat-230912-150x150.jpg">
            <a:extLst>
              <a:ext uri="{FF2B5EF4-FFF2-40B4-BE49-F238E27FC236}">
                <a16:creationId xmlns:a16="http://schemas.microsoft.com/office/drawing/2014/main" id="{15095FF0-6976-428E-8C4F-CE256006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7072"/>
            <a:ext cx="3086100" cy="24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IX35043">
            <a:extLst>
              <a:ext uri="{FF2B5EF4-FFF2-40B4-BE49-F238E27FC236}">
                <a16:creationId xmlns:a16="http://schemas.microsoft.com/office/drawing/2014/main" id="{13DD2CCC-100E-4565-9F09-3D0F2ABA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65150"/>
            <a:ext cx="33718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E2895-0FF7-40FC-8491-F406A80C1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57550"/>
            <a:ext cx="3543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nhà vật liệu nhẹ: bằng gỗ, giấy.</a:t>
            </a:r>
          </a:p>
        </p:txBody>
      </p:sp>
      <p:pic>
        <p:nvPicPr>
          <p:cNvPr id="29707" name="Picture 11" descr="Kết quả hình ảnh cho trú ẩn khi có động đất">
            <a:extLst>
              <a:ext uri="{FF2B5EF4-FFF2-40B4-BE49-F238E27FC236}">
                <a16:creationId xmlns:a16="http://schemas.microsoft.com/office/drawing/2014/main" id="{53A42146-0ECB-4CD1-A014-60D56A54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257550" cy="248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3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381000" y="115888"/>
            <a:ext cx="86244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Times New Roman" pitchFamily="18" charset="0"/>
              </a:rPr>
              <a:t>GIÁO DỤC </a:t>
            </a:r>
            <a:r>
              <a:rPr lang="vi-VN" sz="2800" b="1" dirty="0" smtClean="0">
                <a:latin typeface="+mj-lt"/>
                <a:cs typeface="Times New Roman" pitchFamily="18" charset="0"/>
              </a:rPr>
              <a:t>K</a:t>
            </a:r>
            <a:r>
              <a:rPr lang="en-US" sz="2800" b="1" dirty="0">
                <a:latin typeface="+mj-lt"/>
                <a:cs typeface="Times New Roman" pitchFamily="18" charset="0"/>
              </a:rPr>
              <a:t>Ỹ NĂNG SỐNG SÓT KHI ĐỘNG ĐẤT XẢY RA</a:t>
            </a:r>
            <a:endParaRPr lang="vi-VN" sz="2800" b="1" dirty="0">
              <a:latin typeface="+mj-lt"/>
              <a:cs typeface="Times New Roman" pitchFamily="18" charset="0"/>
            </a:endParaRPr>
          </a:p>
          <a:p>
            <a:pPr>
              <a:defRPr/>
            </a:pP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301" y="897155"/>
            <a:ext cx="4495800" cy="53917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Khi ở trong nhà                                 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ố gắng giữ bình tĩnh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tìm chỗ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trú 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 ở TAM GIÁC AN TOÀN.</a:t>
            </a:r>
          </a:p>
          <a:p>
            <a:pPr algn="just">
              <a:buFontTx/>
              <a:buChar char="-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Lấy tay ôm chặt đầu và 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Cuộn tròn mình như một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“Bào thai”.</a:t>
            </a:r>
          </a:p>
          <a:p>
            <a:pPr algn="just">
              <a:buFontTx/>
              <a:buChar char="-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Tránh xa các vật dễ rơi, vỡ.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-Tránh xa nguồn điện, cầu thang máy.</a:t>
            </a:r>
          </a:p>
          <a:p>
            <a:pPr>
              <a:defRPr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Khi ở ngoài đường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Tránh xa các tòa nhà, đèn đường, cột điện hoặc hệ thống lưới điện...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Nếu bị kẹt dưới đống đổ nát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Không đốt lửa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  <a:hlinkClick r:id="rId2"/>
              </a:rPr>
              <a:t>hạn chế cử 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Che miệng bằng khăn 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hoặc quần áo.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ố gắng tìm nước 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Gây tiếng động, …. để tìm sự giúp đỡ.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99886" y="941914"/>
            <a:ext cx="3997959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Khi đang ở trong lớp học, nhanh chóng trú ẩn dưới gầm bàn, tránh khu vực kê giá sách, tủ để đồ.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Khi đang ở hành lang, sân vận động, nhà thể thao, tập trung lại vào chính giữa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Khi đang ở phòng thí nghiệm, nhanh chóng rời khỏi đây vì có thể cháy nổ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Không được phép tự ý chạy về nhà vì từ trường về nhà rất có thể gặp nguy hiểm.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 descr="Parchment"/>
          <p:cNvSpPr>
            <a:spLocks noChangeArrowheads="1"/>
          </p:cNvSpPr>
          <p:nvPr/>
        </p:nvSpPr>
        <p:spPr bwMode="auto">
          <a:xfrm>
            <a:off x="1106488" y="5334000"/>
            <a:ext cx="8037512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1: Đây là hình thức phun trào Măcma ở dưới sâu lên</a:t>
            </a:r>
          </a:p>
          <a:p>
            <a:pPr algn="just"/>
            <a:r>
              <a:rPr lang="en-US" b="1">
                <a:solidFill>
                  <a:srgbClr val="FF3300"/>
                </a:solidFill>
              </a:rPr>
              <a:t> mặt đất.</a:t>
            </a:r>
          </a:p>
        </p:txBody>
      </p:sp>
      <p:sp>
        <p:nvSpPr>
          <p:cNvPr id="79876" name="Rectangle 4" descr="Parchment"/>
          <p:cNvSpPr>
            <a:spLocks noChangeArrowheads="1"/>
          </p:cNvSpPr>
          <p:nvPr/>
        </p:nvSpPr>
        <p:spPr bwMode="auto">
          <a:xfrm>
            <a:off x="1106488" y="5334000"/>
            <a:ext cx="8037512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2: Hiện tượng làm các lớp đất đá gần mặt đất bị rung</a:t>
            </a:r>
          </a:p>
          <a:p>
            <a:pPr algn="just"/>
            <a:r>
              <a:rPr lang="en-US" b="1">
                <a:solidFill>
                  <a:srgbClr val="FF3300"/>
                </a:solidFill>
              </a:rPr>
              <a:t> chuyển?</a:t>
            </a:r>
          </a:p>
        </p:txBody>
      </p:sp>
      <p:sp>
        <p:nvSpPr>
          <p:cNvPr id="79877" name="Rectangle 5" descr="Parchment"/>
          <p:cNvSpPr>
            <a:spLocks noChangeArrowheads="1"/>
          </p:cNvSpPr>
          <p:nvPr/>
        </p:nvSpPr>
        <p:spPr bwMode="auto">
          <a:xfrm>
            <a:off x="1017588" y="5334000"/>
            <a:ext cx="8037512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3: Lực sinh ra ở bên ngoài, trên bề mặt Trái Đất?</a:t>
            </a:r>
          </a:p>
        </p:txBody>
      </p:sp>
      <p:sp>
        <p:nvSpPr>
          <p:cNvPr id="79878" name="Rectangle 6" descr="Parchment"/>
          <p:cNvSpPr>
            <a:spLocks noChangeArrowheads="1"/>
          </p:cNvSpPr>
          <p:nvPr/>
        </p:nvSpPr>
        <p:spPr bwMode="auto">
          <a:xfrm>
            <a:off x="1017588" y="5334000"/>
            <a:ext cx="8037512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4: Một biện pháp để hạn chế tác hại do động đất gây ra?</a:t>
            </a:r>
          </a:p>
        </p:txBody>
      </p:sp>
      <p:sp>
        <p:nvSpPr>
          <p:cNvPr id="79879" name="Rectangle 7" descr="Parchment"/>
          <p:cNvSpPr>
            <a:spLocks noChangeArrowheads="1"/>
          </p:cNvSpPr>
          <p:nvPr/>
        </p:nvSpPr>
        <p:spPr bwMode="auto">
          <a:xfrm>
            <a:off x="993775" y="5257800"/>
            <a:ext cx="8037513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5: Quá trình làm biến đổi bề mặt địa hình do tác động </a:t>
            </a:r>
          </a:p>
          <a:p>
            <a:pPr algn="just"/>
            <a:r>
              <a:rPr lang="en-US" b="1">
                <a:solidFill>
                  <a:srgbClr val="FF3300"/>
                </a:solidFill>
              </a:rPr>
              <a:t>của nước chảy và gió?</a:t>
            </a:r>
          </a:p>
        </p:txBody>
      </p:sp>
      <p:sp>
        <p:nvSpPr>
          <p:cNvPr id="79880" name="Rectangle 8" descr="Parchment"/>
          <p:cNvSpPr>
            <a:spLocks noChangeArrowheads="1"/>
          </p:cNvSpPr>
          <p:nvPr/>
        </p:nvSpPr>
        <p:spPr bwMode="auto">
          <a:xfrm>
            <a:off x="1106488" y="5257800"/>
            <a:ext cx="8037512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b="1">
                <a:solidFill>
                  <a:srgbClr val="FF3300"/>
                </a:solidFill>
              </a:rPr>
              <a:t>Câu 6: Phần vật chất nóng chảy ở bên  trong của núi lửa.</a:t>
            </a:r>
          </a:p>
        </p:txBody>
      </p:sp>
      <p:sp>
        <p:nvSpPr>
          <p:cNvPr id="79881" name="Rectangle 9" descr="Parchment"/>
          <p:cNvSpPr>
            <a:spLocks noChangeArrowheads="1"/>
          </p:cNvSpPr>
          <p:nvPr/>
        </p:nvSpPr>
        <p:spPr bwMode="auto">
          <a:xfrm>
            <a:off x="76200" y="5181600"/>
            <a:ext cx="9144000" cy="11874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79882" name="Picture 10" descr="s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3" y="1371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11" descr="so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13" y="4038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4" name="Picture 12" descr="so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13" y="1905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13" descr="so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13" y="2438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6" name="Picture 14" descr="so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13" y="29718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7" name="Picture 15" descr="so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13" y="3505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88" name="Group 16"/>
          <p:cNvGraphicFramePr>
            <a:graphicFrameLocks noGrp="1"/>
          </p:cNvGraphicFramePr>
          <p:nvPr/>
        </p:nvGraphicFramePr>
        <p:xfrm>
          <a:off x="2971800" y="1447800"/>
          <a:ext cx="28194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04" name="Group 32"/>
          <p:cNvGraphicFramePr>
            <a:graphicFrameLocks noGrp="1"/>
          </p:cNvGraphicFramePr>
          <p:nvPr/>
        </p:nvGraphicFramePr>
        <p:xfrm>
          <a:off x="2999490" y="1447800"/>
          <a:ext cx="28194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Ú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Ử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20" name="Group 48"/>
          <p:cNvGraphicFramePr>
            <a:graphicFrameLocks noGrp="1"/>
          </p:cNvGraphicFramePr>
          <p:nvPr/>
        </p:nvGraphicFramePr>
        <p:xfrm>
          <a:off x="2514600" y="1981200"/>
          <a:ext cx="3290888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38" name="Group 66"/>
          <p:cNvGraphicFramePr>
            <a:graphicFrameLocks noGrp="1"/>
          </p:cNvGraphicFramePr>
          <p:nvPr/>
        </p:nvGraphicFramePr>
        <p:xfrm>
          <a:off x="2514550" y="1981200"/>
          <a:ext cx="32893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Đ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Ộ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Đ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Ấ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56" name="Group 84"/>
          <p:cNvGraphicFramePr>
            <a:graphicFrameLocks noGrp="1"/>
          </p:cNvGraphicFramePr>
          <p:nvPr/>
        </p:nvGraphicFramePr>
        <p:xfrm>
          <a:off x="1098550" y="2514600"/>
          <a:ext cx="3760788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76" name="Group 104"/>
          <p:cNvGraphicFramePr>
            <a:graphicFrameLocks noGrp="1"/>
          </p:cNvGraphicFramePr>
          <p:nvPr/>
        </p:nvGraphicFramePr>
        <p:xfrm>
          <a:off x="1129060" y="2514600"/>
          <a:ext cx="37592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Ạ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Ự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96" name="Group 124"/>
          <p:cNvGraphicFramePr>
            <a:graphicFrameLocks noGrp="1"/>
          </p:cNvGraphicFramePr>
          <p:nvPr/>
        </p:nvGraphicFramePr>
        <p:xfrm>
          <a:off x="2962275" y="3048000"/>
          <a:ext cx="5641975" cy="517618"/>
        </p:xfrm>
        <a:graphic>
          <a:graphicData uri="http://schemas.openxmlformats.org/drawingml/2006/table">
            <a:tbl>
              <a:tblPr/>
              <a:tblGrid>
                <a:gridCol w="47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83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83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24" name="Group 152"/>
          <p:cNvGraphicFramePr>
            <a:graphicFrameLocks noGrp="1"/>
          </p:cNvGraphicFramePr>
          <p:nvPr/>
        </p:nvGraphicFramePr>
        <p:xfrm>
          <a:off x="2980440" y="3048000"/>
          <a:ext cx="5581650" cy="517618"/>
        </p:xfrm>
        <a:graphic>
          <a:graphicData uri="http://schemas.openxmlformats.org/drawingml/2006/table">
            <a:tbl>
              <a:tblPr/>
              <a:tblGrid>
                <a:gridCol w="46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Ậ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Ạ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Ự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Á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52" name="Group 180"/>
          <p:cNvGraphicFramePr>
            <a:graphicFrameLocks noGrp="1"/>
          </p:cNvGraphicFramePr>
          <p:nvPr/>
        </p:nvGraphicFramePr>
        <p:xfrm>
          <a:off x="609600" y="3581400"/>
          <a:ext cx="3290888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70" name="Group 198"/>
          <p:cNvGraphicFramePr>
            <a:graphicFrameLocks noGrp="1"/>
          </p:cNvGraphicFramePr>
          <p:nvPr/>
        </p:nvGraphicFramePr>
        <p:xfrm>
          <a:off x="616430" y="3560615"/>
          <a:ext cx="32893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X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Â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Ự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88" name="Group 216"/>
          <p:cNvGraphicFramePr>
            <a:graphicFrameLocks noGrp="1"/>
          </p:cNvGraphicFramePr>
          <p:nvPr/>
        </p:nvGraphicFramePr>
        <p:xfrm>
          <a:off x="2057400" y="4114800"/>
          <a:ext cx="2351088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102" name="Group 230"/>
          <p:cNvGraphicFramePr>
            <a:graphicFrameLocks noGrp="1"/>
          </p:cNvGraphicFramePr>
          <p:nvPr/>
        </p:nvGraphicFramePr>
        <p:xfrm>
          <a:off x="2043490" y="4128655"/>
          <a:ext cx="2349500" cy="51761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Ắ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</a:t>
                      </a:r>
                    </a:p>
                  </a:txBody>
                  <a:tcPr marT="45449" marB="454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116" name="Oval 244"/>
          <p:cNvSpPr>
            <a:spLocks noChangeArrowheads="1"/>
          </p:cNvSpPr>
          <p:nvPr/>
        </p:nvSpPr>
        <p:spPr bwMode="auto">
          <a:xfrm>
            <a:off x="8610600" y="14478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80117" name="Oval 245"/>
          <p:cNvSpPr>
            <a:spLocks noChangeArrowheads="1"/>
          </p:cNvSpPr>
          <p:nvPr/>
        </p:nvSpPr>
        <p:spPr bwMode="auto">
          <a:xfrm>
            <a:off x="8610600" y="1981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80118" name="Oval 246"/>
          <p:cNvSpPr>
            <a:spLocks noChangeArrowheads="1"/>
          </p:cNvSpPr>
          <p:nvPr/>
        </p:nvSpPr>
        <p:spPr bwMode="auto">
          <a:xfrm>
            <a:off x="86106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80119" name="Oval 247"/>
          <p:cNvSpPr>
            <a:spLocks noChangeArrowheads="1"/>
          </p:cNvSpPr>
          <p:nvPr/>
        </p:nvSpPr>
        <p:spPr bwMode="auto">
          <a:xfrm>
            <a:off x="8610600" y="30480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80120" name="Oval 248"/>
          <p:cNvSpPr>
            <a:spLocks noChangeArrowheads="1"/>
          </p:cNvSpPr>
          <p:nvPr/>
        </p:nvSpPr>
        <p:spPr bwMode="auto">
          <a:xfrm>
            <a:off x="8610600" y="3581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80121" name="Oval 249"/>
          <p:cNvSpPr>
            <a:spLocks noChangeArrowheads="1"/>
          </p:cNvSpPr>
          <p:nvPr/>
        </p:nvSpPr>
        <p:spPr bwMode="auto">
          <a:xfrm>
            <a:off x="8610600" y="41148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</a:rPr>
              <a:t>F</a:t>
            </a:r>
          </a:p>
        </p:txBody>
      </p:sp>
      <p:pic>
        <p:nvPicPr>
          <p:cNvPr id="51452" name="Picture 252" descr="si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600" y="5334000"/>
            <a:ext cx="83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0125" name="Group 253"/>
          <p:cNvGraphicFramePr>
            <a:graphicFrameLocks noGrp="1"/>
          </p:cNvGraphicFramePr>
          <p:nvPr/>
        </p:nvGraphicFramePr>
        <p:xfrm>
          <a:off x="2927350" y="1447800"/>
          <a:ext cx="533400" cy="31750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0141" name="Text Box 269"/>
          <p:cNvSpPr txBox="1">
            <a:spLocks noChangeArrowheads="1"/>
          </p:cNvSpPr>
          <p:nvPr/>
        </p:nvSpPr>
        <p:spPr bwMode="auto">
          <a:xfrm>
            <a:off x="0" y="6488113"/>
            <a:ext cx="9144000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Ô CHỮ HÀNG DỌC: ĐÂY LÀ </a:t>
            </a:r>
            <a:r>
              <a:rPr lang="en-US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NHÂN GÂY NÊN </a:t>
            </a:r>
            <a:r>
              <a:rPr lang="en-US" sz="18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NÚI LỬA VÀ ĐỘNG ĐẤT.</a:t>
            </a:r>
          </a:p>
        </p:txBody>
      </p:sp>
      <p:pic>
        <p:nvPicPr>
          <p:cNvPr id="80142" name="Picture 270" descr="Chia Kho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196023" flipV="1">
            <a:off x="2813844" y="808832"/>
            <a:ext cx="835025" cy="28098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51471" name="Rectangle 271"/>
          <p:cNvSpPr>
            <a:spLocks noChangeArrowheads="1"/>
          </p:cNvSpPr>
          <p:nvPr/>
        </p:nvSpPr>
        <p:spPr bwMode="auto">
          <a:xfrm>
            <a:off x="304800" y="304800"/>
            <a:ext cx="228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" b="1">
              <a:solidFill>
                <a:srgbClr val="FF0000"/>
              </a:solidFill>
            </a:endParaRPr>
          </a:p>
        </p:txBody>
      </p:sp>
      <p:pic>
        <p:nvPicPr>
          <p:cNvPr id="23" name="Picture 21" descr="Vui de hoc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81200" y="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9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DEH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8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8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9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9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9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0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0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80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0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8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2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0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80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2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0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500"/>
                                        <p:tgtEl>
                                          <p:spTgt spid="80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42"/>
                  </p:tgtEl>
                </p:cond>
              </p:nextCondLst>
            </p:seq>
          </p:childTnLst>
        </p:cTn>
      </p:par>
    </p:tnLst>
    <p:bldLst>
      <p:bldP spid="79875" grpId="0" animBg="1"/>
      <p:bldP spid="79875" grpId="1" animBg="1"/>
      <p:bldP spid="79875" grpId="2" animBg="1"/>
      <p:bldP spid="79875" grpId="3" animBg="1"/>
      <p:bldP spid="79875" grpId="4" animBg="1"/>
      <p:bldP spid="79875" grpId="5" animBg="1"/>
      <p:bldP spid="79876" grpId="0" animBg="1"/>
      <p:bldP spid="79876" grpId="1" animBg="1"/>
      <p:bldP spid="79876" grpId="2" animBg="1"/>
      <p:bldP spid="79876" grpId="3" animBg="1"/>
      <p:bldP spid="79876" grpId="4" animBg="1"/>
      <p:bldP spid="79876" grpId="5" animBg="1"/>
      <p:bldP spid="79877" grpId="0" animBg="1"/>
      <p:bldP spid="79877" grpId="1" animBg="1"/>
      <p:bldP spid="79877" grpId="2" animBg="1"/>
      <p:bldP spid="79877" grpId="3" animBg="1"/>
      <p:bldP spid="79877" grpId="4" animBg="1"/>
      <p:bldP spid="79877" grpId="5" animBg="1"/>
      <p:bldP spid="79878" grpId="0" animBg="1"/>
      <p:bldP spid="79878" grpId="1" animBg="1"/>
      <p:bldP spid="79878" grpId="2" animBg="1"/>
      <p:bldP spid="79878" grpId="3" animBg="1"/>
      <p:bldP spid="79878" grpId="4" animBg="1"/>
      <p:bldP spid="79878" grpId="5" animBg="1"/>
      <p:bldP spid="79879" grpId="0" animBg="1"/>
      <p:bldP spid="79879" grpId="1" animBg="1"/>
      <p:bldP spid="79879" grpId="2" animBg="1"/>
      <p:bldP spid="79879" grpId="3" animBg="1"/>
      <p:bldP spid="79879" grpId="4" animBg="1"/>
      <p:bldP spid="79879" grpId="5" animBg="1"/>
      <p:bldP spid="79880" grpId="0" animBg="1"/>
      <p:bldP spid="79880" grpId="1" animBg="1"/>
      <p:bldP spid="79880" grpId="2" animBg="1"/>
      <p:bldP spid="79880" grpId="3" animBg="1"/>
      <p:bldP spid="79880" grpId="4" animBg="1"/>
      <p:bldP spid="79880" grpId="5" animBg="1"/>
      <p:bldP spid="79881" grpId="0" animBg="1"/>
      <p:bldP spid="79881" grpId="1" animBg="1"/>
      <p:bldP spid="79881" grpId="2" animBg="1"/>
      <p:bldP spid="79881" grpId="3" animBg="1"/>
      <p:bldP spid="79881" grpId="4" animBg="1"/>
      <p:bldP spid="79881" grpId="5" animBg="1"/>
      <p:bldP spid="801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Hiện Tượng Núi Lửa Phun Trào Trong 3 Phút - Hoạt Hình Khoa Học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7C1BC-82C4-4A32-9BBC-B8621C41715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6672"/>
            <a:ext cx="5544616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67544" y="980728"/>
            <a:ext cx="2232248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lvl="0" algn="just">
              <a:lnSpc>
                <a:spcPct val="107000"/>
              </a:lnSpc>
            </a:pP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2.Trình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úi lửa | Thảm Họa Thiên Nhiên Trên Thế Giới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4" descr="Phun trào núi lửa ngầm ngoài bờ biển phía tây của Mỹ - MViet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56"/>
            <a:ext cx="3894992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230981" y="79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utoShape 8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345281" y="1603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AutoShape 10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459581" y="31274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3" y="160368"/>
            <a:ext cx="4369778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57600"/>
            <a:ext cx="389499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77" y="3657600"/>
            <a:ext cx="436977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3284984"/>
            <a:ext cx="4392488" cy="372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Hậu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quả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núi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lửa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phun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7">
            <a:extLst>
              <a:ext uri="{FF2B5EF4-FFF2-40B4-BE49-F238E27FC236}">
                <a16:creationId xmlns:a16="http://schemas.microsoft.com/office/drawing/2014/main" id="{EA5C9977-C351-4C17-BB37-E8C028CD5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3717033"/>
            <a:ext cx="4464496" cy="3024336"/>
          </a:xfrm>
          <a:prstGeom prst="rect">
            <a:avLst/>
          </a:prstGeom>
        </p:spPr>
      </p:pic>
      <p:pic>
        <p:nvPicPr>
          <p:cNvPr id="7" name="Hình ảnh 12">
            <a:extLst>
              <a:ext uri="{FF2B5EF4-FFF2-40B4-BE49-F238E27FC236}">
                <a16:creationId xmlns:a16="http://schemas.microsoft.com/office/drawing/2014/main" id="{8E101355-8FFC-43CB-966F-D586FD4B1C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75340"/>
            <a:ext cx="4464496" cy="34976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338"/>
            <a:ext cx="4248472" cy="349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3"/>
            <a:ext cx="424847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3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FB07B2A-EF50-4EDD-99D1-9672A49E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1430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1B52EB1E-EB31-47C7-9725-DADE0AC37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624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CA" altLang="en-US" sz="2000">
              <a:solidFill>
                <a:srgbClr val="000000"/>
              </a:solidFill>
            </a:endParaRPr>
          </a:p>
        </p:txBody>
      </p:sp>
      <p:pic>
        <p:nvPicPr>
          <p:cNvPr id="56324" name="Picture 4" descr="01">
            <a:extLst>
              <a:ext uri="{FF2B5EF4-FFF2-40B4-BE49-F238E27FC236}">
                <a16:creationId xmlns:a16="http://schemas.microsoft.com/office/drawing/2014/main" id="{7761EB98-0BA3-41FD-ACD7-31C5E257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400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C3504508-A15B-4B69-B062-6F6EF3D92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050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5DA7F8E4-4313-4C52-8F60-CE440C38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838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E1632821-EA65-4FBD-AC50-E8E9A85E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15" y="1676400"/>
            <a:ext cx="440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9075B408-E6D3-4414-95E8-CDA943A0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540125"/>
            <a:ext cx="45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625B4D68-2AE1-405D-A90E-31C13F409CD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43650" y="3276600"/>
            <a:ext cx="342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F5958625-3AEB-4D61-AABF-7E7E63B3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590800"/>
            <a:ext cx="22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3" name="Rectangle 11">
            <a:extLst>
              <a:ext uri="{FF2B5EF4-FFF2-40B4-BE49-F238E27FC236}">
                <a16:creationId xmlns:a16="http://schemas.microsoft.com/office/drawing/2014/main" id="{46BC83BF-7EB6-4CE7-9BE0-EB321C18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6670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2B2111F6-0894-4E4A-9E95-ECB4D9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031" y="13716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A1E70447-8D4D-4BE1-80BB-7BBDCE05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ACF43CDC-A684-46B5-A7D6-422FD206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743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E045CAF8-0668-436E-828F-40E88CE5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2766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8" name="Text Box 16">
            <a:extLst>
              <a:ext uri="{FF2B5EF4-FFF2-40B4-BE49-F238E27FC236}">
                <a16:creationId xmlns:a16="http://schemas.microsoft.com/office/drawing/2014/main" id="{522DC1C2-DF72-4926-8EFD-6659EC96E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886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24FB9903-2F5F-4EDE-9D29-0B3365A9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862513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0" name="Text Box 18">
            <a:extLst>
              <a:ext uri="{FF2B5EF4-FFF2-40B4-BE49-F238E27FC236}">
                <a16:creationId xmlns:a16="http://schemas.microsoft.com/office/drawing/2014/main" id="{84213366-5F4E-4D85-B3CC-26553A9C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1148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1" name="Text Box 19">
            <a:extLst>
              <a:ext uri="{FF2B5EF4-FFF2-40B4-BE49-F238E27FC236}">
                <a16:creationId xmlns:a16="http://schemas.microsoft.com/office/drawing/2014/main" id="{6F45FFE2-69B7-4563-8E92-C6DFAB3A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914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2" name="Rectangle 20">
            <a:extLst>
              <a:ext uri="{FF2B5EF4-FFF2-40B4-BE49-F238E27FC236}">
                <a16:creationId xmlns:a16="http://schemas.microsoft.com/office/drawing/2014/main" id="{D357C834-CA34-48E4-B8AF-FDA386FF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96913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3" name="Rectangle 21">
            <a:extLst>
              <a:ext uri="{FF2B5EF4-FFF2-40B4-BE49-F238E27FC236}">
                <a16:creationId xmlns:a16="http://schemas.microsoft.com/office/drawing/2014/main" id="{E4B5A284-E687-4E6E-8245-92B76D38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497" y="5229225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342" name="Text Box 22">
            <a:extLst>
              <a:ext uri="{FF2B5EF4-FFF2-40B4-BE49-F238E27FC236}">
                <a16:creationId xmlns:a16="http://schemas.microsoft.com/office/drawing/2014/main" id="{54EE4420-8246-42FA-ABF5-64A92AE7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943630"/>
            <a:ext cx="6858000" cy="5191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altLang="en-US" sz="2800" b="1">
                <a:solidFill>
                  <a:srgbClr val="000000"/>
                </a:solidFill>
              </a:rPr>
              <a:t>VÀNH ĐAI NÚI LỬA THÁI BÌNH DƯƠNG</a:t>
            </a: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49175" name="Text Box 23">
            <a:extLst>
              <a:ext uri="{FF2B5EF4-FFF2-40B4-BE49-F238E27FC236}">
                <a16:creationId xmlns:a16="http://schemas.microsoft.com/office/drawing/2014/main" id="{E5E0CCEA-91B0-4D30-A81D-27F10FDE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43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6" name="Text Box 24">
            <a:extLst>
              <a:ext uri="{FF2B5EF4-FFF2-40B4-BE49-F238E27FC236}">
                <a16:creationId xmlns:a16="http://schemas.microsoft.com/office/drawing/2014/main" id="{9393206A-ACDC-47AE-AC4D-A80BD6B99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73831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054" y="404664"/>
            <a:ext cx="97394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6738" y="148605"/>
            <a:ext cx="8229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60" grpId="0"/>
      <p:bldP spid="49161" grpId="0"/>
      <p:bldP spid="49162" grpId="0"/>
      <p:bldP spid="49163" grpId="0"/>
      <p:bldP spid="49164" grpId="0"/>
      <p:bldP spid="49165" grpId="0"/>
      <p:bldP spid="49166" grpId="0"/>
      <p:bldP spid="49167" grpId="0"/>
      <p:bldP spid="49168" grpId="0"/>
      <p:bldP spid="49169" grpId="0"/>
      <p:bldP spid="49170" grpId="0"/>
      <p:bldP spid="49171" grpId="0"/>
      <p:bldP spid="49172" grpId="0"/>
      <p:bldP spid="49173" grpId="0"/>
      <p:bldP spid="49175" grpId="0"/>
      <p:bldP spid="49176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11111111111111111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B21295-DE15-4EEE-BA84-96AF06643EC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5" y="260648"/>
            <a:ext cx="3508704" cy="333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4C95F-BCBB-4AF6-93DA-6D8107C3D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80" y="3599199"/>
            <a:ext cx="4126868" cy="294690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80" y="450878"/>
            <a:ext cx="413269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5" y="3599199"/>
            <a:ext cx="350870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7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6">
            <a:extLst>
              <a:ext uri="{FF2B5EF4-FFF2-40B4-BE49-F238E27FC236}">
                <a16:creationId xmlns:a16="http://schemas.microsoft.com/office/drawing/2014/main" id="{85DE1B74-3710-4C26-9E6B-0CF263DA7AF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24936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40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392</Words>
  <Application>Microsoft Office PowerPoint</Application>
  <PresentationFormat>On-screen Show (4:3)</PresentationFormat>
  <Paragraphs>115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Wingdings</vt:lpstr>
      <vt:lpstr>1_Office Theme</vt:lpstr>
      <vt:lpstr>6_Default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47</cp:revision>
  <cp:lastPrinted>2021-10-28T23:32:02Z</cp:lastPrinted>
  <dcterms:created xsi:type="dcterms:W3CDTF">2021-08-07T00:30:53Z</dcterms:created>
  <dcterms:modified xsi:type="dcterms:W3CDTF">2023-11-30T02:16:31Z</dcterms:modified>
</cp:coreProperties>
</file>