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8" r:id="rId2"/>
    <p:sldId id="479" r:id="rId3"/>
    <p:sldId id="483" r:id="rId4"/>
    <p:sldId id="484" r:id="rId5"/>
    <p:sldId id="485" r:id="rId6"/>
    <p:sldId id="486" r:id="rId7"/>
    <p:sldId id="487" r:id="rId8"/>
    <p:sldId id="48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0000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0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4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9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5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0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9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7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6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A8B2-0818-4DE5-9C5C-A8B4F38BD068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0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ongthuy\Downloads\IMG202209051623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322" y="349495"/>
            <a:ext cx="5369169" cy="4843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" y="326048"/>
            <a:ext cx="358726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0986" y="5520789"/>
            <a:ext cx="76434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Q</a:t>
            </a:r>
            <a:r>
              <a:rPr lang="fr-FR" sz="2400" b="1" dirty="0" err="1" smtClean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uan</a:t>
            </a:r>
            <a:r>
              <a:rPr lang="fr-FR" sz="2400" b="1" dirty="0" smtClean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sát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và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cho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biết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các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hình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ảnh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đó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đề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cập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đến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những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nội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dung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lịch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sử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nào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đã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được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học</a:t>
            </a:r>
            <a:r>
              <a:rPr lang="fr-FR" sz="2400" b="1" dirty="0">
                <a:solidFill>
                  <a:srgbClr val="FF0000"/>
                </a:solidFill>
                <a:latin typeface="Times New Roman"/>
                <a:ea typeface="SimSun"/>
                <a:cs typeface="Times New Roman"/>
              </a:rPr>
              <a:t>. </a:t>
            </a:r>
            <a:endParaRPr lang="en-US" sz="2400" b="1" dirty="0">
              <a:solidFill>
                <a:srgbClr val="FF0000"/>
              </a:solidFill>
              <a:effectLst/>
              <a:latin typeface="Times New Roman"/>
              <a:ea typeface="SimSu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252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5108" y="2484615"/>
            <a:ext cx="7819292" cy="336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err="1" smtClean="0">
                <a:latin typeface="Times New Roman"/>
                <a:ea typeface="Calibri"/>
              </a:rPr>
              <a:t>Hoạt</a:t>
            </a:r>
            <a:r>
              <a:rPr lang="en-US" sz="2800" b="1" dirty="0" smtClean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động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latin typeface="Times New Roman"/>
                <a:ea typeface="Calibri"/>
              </a:rPr>
              <a:t>nhóm</a:t>
            </a:r>
            <a:r>
              <a:rPr lang="en-US" sz="2800" b="1" dirty="0" smtClean="0">
                <a:latin typeface="Times New Roman"/>
                <a:ea typeface="Calibri"/>
              </a:rPr>
              <a:t> 4</a:t>
            </a:r>
            <a:r>
              <a:rPr lang="en-US" sz="2800" b="1" dirty="0" smtClean="0">
                <a:latin typeface="Times New Roman"/>
                <a:ea typeface="Calibri"/>
              </a:rPr>
              <a:t> (6’) </a:t>
            </a:r>
            <a:r>
              <a:rPr lang="en-US" sz="2800" b="1" dirty="0">
                <a:latin typeface="Times New Roman"/>
                <a:ea typeface="Calibri"/>
              </a:rPr>
              <a:t>- </a:t>
            </a:r>
            <a:r>
              <a:rPr lang="en-US" sz="2800" b="1" dirty="0" err="1">
                <a:latin typeface="Times New Roman"/>
                <a:ea typeface="Calibri"/>
              </a:rPr>
              <a:t>đọc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thông</a:t>
            </a:r>
            <a:r>
              <a:rPr lang="en-US" sz="2800" b="1" dirty="0">
                <a:latin typeface="Times New Roman"/>
                <a:ea typeface="Calibri"/>
              </a:rPr>
              <a:t> tin </a:t>
            </a:r>
            <a:r>
              <a:rPr lang="en-US" sz="2800" b="1" dirty="0" err="1">
                <a:latin typeface="Times New Roman"/>
                <a:ea typeface="Calibri"/>
              </a:rPr>
              <a:t>mục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smtClean="0">
                <a:latin typeface="Times New Roman"/>
                <a:ea typeface="Calibri"/>
              </a:rPr>
              <a:t>1/</a:t>
            </a:r>
            <a:r>
              <a:rPr lang="en-US" sz="2800" b="1" dirty="0" err="1">
                <a:latin typeface="Times New Roman"/>
                <a:ea typeface="Calibri"/>
              </a:rPr>
              <a:t>S</a:t>
            </a:r>
            <a:r>
              <a:rPr lang="en-US" sz="2800" b="1" dirty="0" err="1" smtClean="0">
                <a:latin typeface="Times New Roman"/>
                <a:ea typeface="Calibri"/>
              </a:rPr>
              <a:t>gk</a:t>
            </a:r>
            <a:r>
              <a:rPr lang="en-US" sz="2800" b="1" dirty="0" smtClean="0">
                <a:latin typeface="Times New Roman"/>
                <a:ea typeface="Calibri"/>
              </a:rPr>
              <a:t> </a:t>
            </a:r>
            <a:r>
              <a:rPr lang="en-US" sz="2800" b="1" dirty="0" err="1" smtClean="0">
                <a:latin typeface="Times New Roman"/>
                <a:ea typeface="Calibri"/>
              </a:rPr>
              <a:t>trang</a:t>
            </a:r>
            <a:r>
              <a:rPr lang="en-US" sz="2800" b="1" dirty="0" smtClean="0">
                <a:latin typeface="Times New Roman"/>
                <a:ea typeface="Calibri"/>
              </a:rPr>
              <a:t> 16,17 </a:t>
            </a:r>
            <a:r>
              <a:rPr lang="en-US" sz="2800" b="1" dirty="0" err="1">
                <a:latin typeface="Times New Roman"/>
                <a:ea typeface="Calibri"/>
              </a:rPr>
              <a:t>hãy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cho</a:t>
            </a:r>
            <a:r>
              <a:rPr lang="en-US" sz="2800" b="1" dirty="0">
                <a:latin typeface="Times New Roman"/>
                <a:ea typeface="Calibri"/>
              </a:rPr>
              <a:t> </a:t>
            </a:r>
            <a:r>
              <a:rPr lang="en-US" sz="2800" b="1" dirty="0" err="1">
                <a:latin typeface="Times New Roman"/>
                <a:ea typeface="Calibri"/>
              </a:rPr>
              <a:t>biết</a:t>
            </a:r>
            <a:r>
              <a:rPr lang="en-US" sz="2800" b="1" dirty="0">
                <a:latin typeface="Times New Roman"/>
                <a:ea typeface="Calibri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2800" b="1" dirty="0">
                <a:latin typeface="Times New Roman"/>
                <a:ea typeface="SimSun"/>
                <a:cs typeface="Times New Roman"/>
              </a:rPr>
              <a:t>1.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Kinh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tế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,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xã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hội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Tây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Âu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thời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hậu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kì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trung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đại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biến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đổi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như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thế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nào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?</a:t>
            </a:r>
          </a:p>
          <a:p>
            <a:pPr algn="just">
              <a:spcAft>
                <a:spcPts val="0"/>
              </a:spcAft>
            </a:pPr>
            <a:r>
              <a:rPr lang="en-US" sz="2800" b="1" dirty="0">
                <a:latin typeface="Times New Roman"/>
                <a:ea typeface="SimSun"/>
                <a:cs typeface="Times New Roman"/>
              </a:rPr>
              <a:t>2.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Tại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sao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nói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hiện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tượng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“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Cừu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ăn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thịt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người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” ở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nước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Anh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và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buôn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bán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nô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lệ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là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những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nhân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tố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hình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thành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quan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hệ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sản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xuất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tư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bản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chủ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 </a:t>
            </a:r>
            <a:r>
              <a:rPr lang="en-US" sz="2800" b="1" dirty="0" err="1">
                <a:latin typeface="Times New Roman"/>
                <a:ea typeface="SimSun"/>
                <a:cs typeface="Times New Roman"/>
              </a:rPr>
              <a:t>nghĩa</a:t>
            </a:r>
            <a:r>
              <a:rPr lang="en-US" sz="2800" b="1" dirty="0">
                <a:latin typeface="Times New Roman"/>
                <a:ea typeface="SimSun"/>
                <a:cs typeface="Times New Roman"/>
              </a:rPr>
              <a:t>.</a:t>
            </a:r>
            <a:endParaRPr lang="en-US" sz="2800" b="1" dirty="0">
              <a:effectLst/>
              <a:latin typeface="Times New Roman"/>
              <a:ea typeface="SimSu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5108" y="395664"/>
            <a:ext cx="781929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5 - TIẾT 7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 HÌNH THÀNH QUAN HỆ SẢN XUẤT TƯ BẢN CHỦ NGHĨA Ở TÂY ÂU TRUNG ĐẠI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2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ngthuy\Downloads\screenshot-2022-03-17-09234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77" y="574434"/>
            <a:ext cx="8311662" cy="501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10910"/>
              </p:ext>
            </p:extLst>
          </p:nvPr>
        </p:nvGraphicFramePr>
        <p:xfrm>
          <a:off x="590033" y="559533"/>
          <a:ext cx="7991259" cy="5415680"/>
        </p:xfrm>
        <a:graphic>
          <a:graphicData uri="http://schemas.openxmlformats.org/drawingml/2006/table">
            <a:tbl>
              <a:tblPr firstRow="1" firstCol="1" bandRow="1"/>
              <a:tblGrid>
                <a:gridCol w="1789752"/>
                <a:gridCol w="6201507"/>
              </a:tblGrid>
              <a:tr h="3012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Thời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gian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5690" marR="35690" marT="35690" marB="3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Sự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kiện</a:t>
                      </a:r>
                      <a:endParaRPr lang="en-US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5690" marR="35690" marT="35690" marB="3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4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Khoảng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thế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kỉ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XV- XVI</a:t>
                      </a:r>
                    </a:p>
                  </a:txBody>
                  <a:tcPr marL="35690" marR="35690" marT="35690" marB="3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-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Quý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tộc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cướp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đất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nông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dân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đuổi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nông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nô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khỏi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lãnh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địa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Buôn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bán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da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đen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châu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Phi,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vơ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vét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tài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ở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các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nước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thuộc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địa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tạo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ra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nguồn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vốn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thuê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-&gt;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hiện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kinh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doanh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TBCN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5690" marR="35690" marT="35690" marB="3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96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Lãnh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chúa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quý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tộc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thương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nhân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xưởng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đã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cướp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đoạt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ruộng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đất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tài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nguyên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của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cải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buôn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bán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nô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lệ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với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lợi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nhuận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khổng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lồ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họ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trở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nên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giàu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hình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giai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cấp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.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-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Những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nông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dân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thợ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thủ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công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nông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nô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mất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ruộng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đất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liệu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phá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Nô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lệ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thì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bị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bắt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và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bán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.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Họ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trở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nên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nghèo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túng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phải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đi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làm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thuê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trở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giai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cấp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vô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. 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Þ"/>
                      </a:pPr>
                      <a:r>
                        <a:rPr lang="en-US" sz="2000" dirty="0" err="1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Phương</a:t>
                      </a:r>
                      <a:r>
                        <a:rPr lang="en-US" sz="200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thức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sản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xuất</a:t>
                      </a:r>
                      <a:r>
                        <a:rPr lang="en-US" sz="2000" dirty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dirty="0" err="1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Tư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bản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chủ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baseline="0" dirty="0" err="1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nghĩa</a:t>
                      </a:r>
                      <a:r>
                        <a:rPr lang="en-US" sz="2000" baseline="0" dirty="0" smtClean="0">
                          <a:effectLst/>
                          <a:latin typeface="Times New Roman"/>
                          <a:ea typeface="SimSun"/>
                          <a:cs typeface="Times New Roman"/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18" charset="2"/>
                        <a:buChar char="Þ"/>
                      </a:pPr>
                      <a:endParaRPr lang="en-US" sz="2000" dirty="0">
                        <a:effectLst/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35690" marR="35690" marT="35690" marB="356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9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3754" y="548211"/>
            <a:ext cx="82530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b="1" dirty="0" err="1">
                <a:latin typeface="Times New Roman"/>
                <a:ea typeface="Times New Roman"/>
              </a:rPr>
              <a:t>Câu</a:t>
            </a:r>
            <a:r>
              <a:rPr lang="en-US" sz="2000" b="1" dirty="0">
                <a:latin typeface="Times New Roman"/>
                <a:ea typeface="Times New Roman"/>
              </a:rPr>
              <a:t> 1. </a:t>
            </a:r>
            <a:r>
              <a:rPr lang="en-US" sz="2000" b="1" dirty="0" err="1">
                <a:latin typeface="Times New Roman"/>
                <a:ea typeface="Times New Roman"/>
              </a:rPr>
              <a:t>Các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cuộc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phát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kiến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địa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lí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đem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lại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sự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giàu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có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cho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các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tầng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lớp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nào</a:t>
            </a:r>
            <a:r>
              <a:rPr lang="en-US" sz="2000" b="1" dirty="0">
                <a:latin typeface="Times New Roman"/>
                <a:ea typeface="Times New Roman"/>
              </a:rPr>
              <a:t> ở </a:t>
            </a:r>
            <a:r>
              <a:rPr lang="en-US" sz="2000" b="1" dirty="0" err="1">
                <a:latin typeface="Times New Roman"/>
                <a:ea typeface="Times New Roman"/>
              </a:rPr>
              <a:t>châu</a:t>
            </a:r>
            <a:r>
              <a:rPr lang="en-US" sz="2000" b="1" dirty="0">
                <a:latin typeface="Times New Roman"/>
                <a:ea typeface="Times New Roman"/>
              </a:rPr>
              <a:t> </a:t>
            </a:r>
            <a:r>
              <a:rPr lang="en-US" sz="2000" b="1" dirty="0" err="1">
                <a:latin typeface="Times New Roman"/>
                <a:ea typeface="Times New Roman"/>
              </a:rPr>
              <a:t>Âu</a:t>
            </a:r>
            <a:r>
              <a:rPr lang="en-US" sz="2000" b="1" dirty="0">
                <a:latin typeface="Times New Roman"/>
                <a:ea typeface="Times New Roman"/>
              </a:rPr>
              <a:t> </a:t>
            </a:r>
            <a:endParaRPr lang="en-US" sz="2000" b="1" dirty="0" smtClean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000" dirty="0" smtClean="0">
                <a:latin typeface="Times New Roman"/>
                <a:ea typeface="Times New Roman"/>
              </a:rPr>
              <a:t>A</a:t>
            </a:r>
            <a:r>
              <a:rPr lang="en-US" sz="2000" dirty="0">
                <a:latin typeface="Times New Roman"/>
                <a:ea typeface="Times New Roman"/>
              </a:rPr>
              <a:t>. </a:t>
            </a:r>
            <a:r>
              <a:rPr lang="en-US" sz="2000" dirty="0" err="1">
                <a:latin typeface="Times New Roman"/>
                <a:ea typeface="Times New Roman"/>
              </a:rPr>
              <a:t>Quý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tộc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công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nhân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làm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thuê</a:t>
            </a:r>
            <a:r>
              <a:rPr lang="en-US" sz="2000" dirty="0">
                <a:latin typeface="Times New Roman"/>
                <a:ea typeface="Times New Roman"/>
              </a:rPr>
              <a:t>.		</a:t>
            </a:r>
            <a:r>
              <a:rPr lang="en-US" sz="2000" dirty="0" smtClean="0">
                <a:latin typeface="Times New Roman"/>
                <a:ea typeface="Times New Roman"/>
              </a:rPr>
              <a:t>       B</a:t>
            </a:r>
            <a:r>
              <a:rPr lang="en-US" sz="2000" dirty="0">
                <a:latin typeface="Times New Roman"/>
                <a:ea typeface="Times New Roman"/>
              </a:rPr>
              <a:t>. </a:t>
            </a:r>
            <a:r>
              <a:rPr lang="en-US" sz="2000" dirty="0" err="1">
                <a:latin typeface="Times New Roman"/>
                <a:ea typeface="Times New Roman"/>
              </a:rPr>
              <a:t>Tướng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lĩnh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quân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sự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quý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 smtClean="0">
                <a:latin typeface="Times New Roman"/>
                <a:ea typeface="Times New Roman"/>
              </a:rPr>
              <a:t>tộc</a:t>
            </a:r>
            <a:r>
              <a:rPr lang="en-US" sz="2000" dirty="0" smtClean="0">
                <a:latin typeface="Times New Roman"/>
                <a:ea typeface="Times New Roman"/>
              </a:rPr>
              <a:t>. C</a:t>
            </a:r>
            <a:r>
              <a:rPr lang="en-US" sz="2000" dirty="0">
                <a:latin typeface="Times New Roman"/>
                <a:ea typeface="Times New Roman"/>
              </a:rPr>
              <a:t>. </a:t>
            </a:r>
            <a:r>
              <a:rPr lang="en-US" sz="2000" dirty="0" err="1">
                <a:latin typeface="Times New Roman"/>
                <a:ea typeface="Times New Roman"/>
              </a:rPr>
              <a:t>Công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nhân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giàu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có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tư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bản</a:t>
            </a:r>
            <a:r>
              <a:rPr lang="en-US" sz="2000" dirty="0">
                <a:latin typeface="Times New Roman"/>
                <a:ea typeface="Times New Roman"/>
              </a:rPr>
              <a:t>.		D. </a:t>
            </a:r>
            <a:r>
              <a:rPr lang="en-US" sz="2000" dirty="0" err="1">
                <a:latin typeface="Times New Roman"/>
                <a:ea typeface="Times New Roman"/>
              </a:rPr>
              <a:t>Quý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tộc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và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thương</a:t>
            </a:r>
            <a:r>
              <a:rPr lang="en-US" sz="2000" dirty="0">
                <a:latin typeface="Times New Roman"/>
                <a:ea typeface="Times New Roman"/>
              </a:rPr>
              <a:t> </a:t>
            </a:r>
            <a:r>
              <a:rPr lang="en-US" sz="2000" dirty="0" err="1">
                <a:latin typeface="Times New Roman"/>
                <a:ea typeface="Times New Roman"/>
              </a:rPr>
              <a:t>nhân</a:t>
            </a:r>
            <a:r>
              <a:rPr lang="en-US" sz="2000" dirty="0">
                <a:latin typeface="Times New Roman"/>
                <a:ea typeface="Times New Roman"/>
              </a:rPr>
              <a:t>.</a:t>
            </a:r>
            <a:endParaRPr lang="en-US" sz="2000" dirty="0"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95017" y="2028478"/>
            <a:ext cx="3046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</a:rPr>
              <a:t>D.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Quý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tộc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thương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/>
                <a:ea typeface="Times New Roman"/>
              </a:rPr>
              <a:t>nhân</a:t>
            </a:r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3753" y="2959574"/>
            <a:ext cx="8253045" cy="2049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latin typeface="Times New Roman"/>
                <a:ea typeface="Times New Roman"/>
              </a:rPr>
              <a:t>Câu</a:t>
            </a:r>
            <a:r>
              <a:rPr lang="en-US" sz="2400" b="1" dirty="0">
                <a:latin typeface="Times New Roman"/>
                <a:ea typeface="Times New Roman"/>
              </a:rPr>
              <a:t> 2. </a:t>
            </a:r>
            <a:r>
              <a:rPr lang="en-US" sz="2400" b="1" dirty="0" err="1">
                <a:latin typeface="Times New Roman"/>
                <a:ea typeface="Times New Roman"/>
              </a:rPr>
              <a:t>Quan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hệ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sản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xuất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tư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bản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chủ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nghĩa</a:t>
            </a:r>
            <a:r>
              <a:rPr lang="en-US" sz="2400" b="1" dirty="0">
                <a:latin typeface="Times New Roman"/>
                <a:ea typeface="Times New Roman"/>
              </a:rPr>
              <a:t> ở </a:t>
            </a:r>
            <a:r>
              <a:rPr lang="en-US" sz="2400" b="1" dirty="0" err="1">
                <a:latin typeface="Times New Roman"/>
                <a:ea typeface="Times New Roman"/>
              </a:rPr>
              <a:t>châu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Âu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được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hình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thành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với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những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giai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cấp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cơ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bản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nào</a:t>
            </a:r>
            <a:r>
              <a:rPr lang="en-US" sz="2400" b="1" dirty="0">
                <a:latin typeface="Times New Roman"/>
                <a:ea typeface="Times New Roman"/>
              </a:rPr>
              <a:t>? </a:t>
            </a:r>
            <a:r>
              <a:rPr lang="en-US" sz="2400" dirty="0">
                <a:latin typeface="Times New Roman"/>
                <a:ea typeface="Times New Roman"/>
              </a:rPr>
              <a:t> 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A. </a:t>
            </a:r>
            <a:r>
              <a:rPr lang="en-US" sz="2400" dirty="0" err="1" smtClean="0">
                <a:latin typeface="Times New Roman"/>
                <a:ea typeface="Times New Roman"/>
              </a:rPr>
              <a:t>Lãnh</a:t>
            </a:r>
            <a:r>
              <a:rPr lang="en-US" sz="2400" dirty="0" smtClean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chúa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và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nông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nô</a:t>
            </a:r>
            <a:r>
              <a:rPr lang="en-US" sz="2400" dirty="0">
                <a:latin typeface="Times New Roman"/>
                <a:ea typeface="Times New Roman"/>
              </a:rPr>
              <a:t>.	</a:t>
            </a:r>
            <a:r>
              <a:rPr lang="en-US" sz="2400" dirty="0" smtClean="0">
                <a:latin typeface="Times New Roman"/>
                <a:ea typeface="Times New Roman"/>
              </a:rPr>
              <a:t>              B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r>
              <a:rPr lang="en-US" sz="2400" dirty="0" err="1">
                <a:latin typeface="Times New Roman"/>
                <a:ea typeface="Times New Roman"/>
              </a:rPr>
              <a:t>Địa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chủ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và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nông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dân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tá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điền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C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r>
              <a:rPr lang="en-US" sz="2400" dirty="0" err="1">
                <a:latin typeface="Times New Roman"/>
                <a:ea typeface="Times New Roman"/>
              </a:rPr>
              <a:t>Tư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sản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và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vô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sản</a:t>
            </a:r>
            <a:r>
              <a:rPr lang="en-US" sz="2400" dirty="0">
                <a:latin typeface="Times New Roman"/>
                <a:ea typeface="Times New Roman"/>
              </a:rPr>
              <a:t>.				</a:t>
            </a:r>
            <a:r>
              <a:rPr lang="en-US" sz="2400" dirty="0" smtClean="0">
                <a:latin typeface="Times New Roman"/>
                <a:ea typeface="Times New Roman"/>
              </a:rPr>
              <a:t>  D</a:t>
            </a:r>
            <a:r>
              <a:rPr lang="en-US" sz="2400" dirty="0">
                <a:latin typeface="Times New Roman"/>
                <a:ea typeface="Times New Roman"/>
              </a:rPr>
              <a:t>. </a:t>
            </a:r>
            <a:r>
              <a:rPr lang="en-US" sz="2400" dirty="0" err="1">
                <a:latin typeface="Times New Roman"/>
                <a:ea typeface="Times New Roman"/>
              </a:rPr>
              <a:t>Quý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tộc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và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công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nhân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3754" y="4477363"/>
            <a:ext cx="2695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C.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vô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20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1323" y="469728"/>
            <a:ext cx="7854462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latin typeface="Times New Roman"/>
                <a:ea typeface="Times New Roman"/>
              </a:rPr>
              <a:t>Câu</a:t>
            </a:r>
            <a:r>
              <a:rPr lang="en-US" sz="2400" b="1" dirty="0">
                <a:latin typeface="Times New Roman"/>
                <a:ea typeface="Times New Roman"/>
              </a:rPr>
              <a:t> 3. </a:t>
            </a:r>
            <a:r>
              <a:rPr lang="en-US" sz="2400" b="1" dirty="0" err="1">
                <a:latin typeface="Times New Roman"/>
                <a:ea typeface="Times New Roman"/>
              </a:rPr>
              <a:t>Vì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sao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nông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nô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phải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bán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sức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lao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động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của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mình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cho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các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ông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chủ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tư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bản</a:t>
            </a:r>
            <a:r>
              <a:rPr lang="en-US" sz="2400" b="1" dirty="0">
                <a:latin typeface="Times New Roman"/>
                <a:ea typeface="Times New Roman"/>
              </a:rPr>
              <a:t>?  </a:t>
            </a:r>
            <a:endParaRPr lang="en-US" sz="2400" b="1" dirty="0">
              <a:latin typeface="Times New Roman"/>
              <a:ea typeface="Calibri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</a:rPr>
              <a:t>A. </a:t>
            </a:r>
            <a:r>
              <a:rPr lang="en-US" sz="2400" dirty="0" err="1">
                <a:latin typeface="Times New Roman"/>
                <a:ea typeface="Times New Roman"/>
              </a:rPr>
              <a:t>Họ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bị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quý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tộc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và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tư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sản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cướp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hết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ruộng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đất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</a:rPr>
              <a:t>B. </a:t>
            </a:r>
            <a:r>
              <a:rPr lang="en-US" sz="2400" dirty="0" err="1">
                <a:latin typeface="Times New Roman"/>
                <a:ea typeface="Times New Roman"/>
              </a:rPr>
              <a:t>Họ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không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muốn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lao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động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bằng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nông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nghiệp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</a:rPr>
              <a:t>C. </a:t>
            </a:r>
            <a:r>
              <a:rPr lang="en-US" sz="2400" dirty="0" err="1">
                <a:latin typeface="Times New Roman"/>
                <a:ea typeface="Times New Roman"/>
              </a:rPr>
              <a:t>Họ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có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thể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giàu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lên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trở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thành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tư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sản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 indent="180340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>
                <a:latin typeface="Times New Roman"/>
                <a:ea typeface="Times New Roman"/>
              </a:rPr>
              <a:t>D. </a:t>
            </a:r>
            <a:r>
              <a:rPr lang="en-US" sz="2400" dirty="0" err="1">
                <a:latin typeface="Times New Roman"/>
                <a:ea typeface="Times New Roman"/>
              </a:rPr>
              <a:t>Họ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có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điều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kiện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việc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làm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tốt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hơn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trong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các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xí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nghiệp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>
              <a:effectLst/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599" y="1309922"/>
            <a:ext cx="7549662" cy="579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340" algn="just"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A.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Họ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bị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quý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tộc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cướp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hết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ruộng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đất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1323" y="3705004"/>
            <a:ext cx="785446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latin typeface="Times New Roman"/>
                <a:ea typeface="Times New Roman"/>
              </a:rPr>
              <a:t>Câu</a:t>
            </a:r>
            <a:r>
              <a:rPr lang="en-US" sz="2400" b="1" dirty="0">
                <a:latin typeface="Times New Roman"/>
                <a:ea typeface="Times New Roman"/>
              </a:rPr>
              <a:t> 4. </a:t>
            </a:r>
            <a:r>
              <a:rPr lang="en-US" sz="2400" b="1" dirty="0" err="1">
                <a:latin typeface="Times New Roman"/>
                <a:ea typeface="Times New Roman"/>
              </a:rPr>
              <a:t>Giai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cấp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tư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sản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được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hình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thành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những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thành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phần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nào</a:t>
            </a:r>
            <a:r>
              <a:rPr lang="en-US" sz="2400" b="1" dirty="0">
                <a:latin typeface="Times New Roman"/>
                <a:ea typeface="Times New Roman"/>
              </a:rPr>
              <a:t>?</a:t>
            </a:r>
            <a:endParaRPr lang="en-US" sz="2400" b="1" dirty="0">
              <a:latin typeface="Times New Roman"/>
              <a:ea typeface="Calibri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A</a:t>
            </a:r>
            <a:r>
              <a:rPr lang="en-US" sz="2400" dirty="0">
                <a:latin typeface="Times New Roman"/>
                <a:ea typeface="Times New Roman"/>
              </a:rPr>
              <a:t>. </a:t>
            </a:r>
            <a:r>
              <a:rPr lang="en-US" sz="2400" dirty="0" err="1">
                <a:latin typeface="Times New Roman"/>
                <a:ea typeface="Times New Roman"/>
              </a:rPr>
              <a:t>Thương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nhân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giàu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có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chủ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xưởng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chủ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đồn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điền</a:t>
            </a:r>
            <a:r>
              <a:rPr lang="en-US" sz="2400" dirty="0">
                <a:latin typeface="Times New Roman"/>
                <a:ea typeface="Times New Roman"/>
              </a:rPr>
              <a:t>.	         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B</a:t>
            </a:r>
            <a:r>
              <a:rPr lang="en-US" sz="2400" dirty="0">
                <a:latin typeface="Times New Roman"/>
                <a:ea typeface="Times New Roman"/>
              </a:rPr>
              <a:t>. </a:t>
            </a:r>
            <a:r>
              <a:rPr lang="en-US" sz="2400" dirty="0" err="1">
                <a:latin typeface="Times New Roman"/>
                <a:ea typeface="Times New Roman"/>
              </a:rPr>
              <a:t>Địa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chủ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giàu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có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C</a:t>
            </a:r>
            <a:r>
              <a:rPr lang="en-US" sz="2400" dirty="0">
                <a:latin typeface="Times New Roman"/>
                <a:ea typeface="Times New Roman"/>
              </a:rPr>
              <a:t>. </a:t>
            </a:r>
            <a:r>
              <a:rPr lang="en-US" sz="2400" dirty="0" err="1">
                <a:latin typeface="Times New Roman"/>
                <a:ea typeface="Times New Roman"/>
              </a:rPr>
              <a:t>Qúy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tộc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nông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dân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giàu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có</a:t>
            </a:r>
            <a:r>
              <a:rPr lang="en-US" sz="2400" dirty="0">
                <a:latin typeface="Times New Roman"/>
                <a:ea typeface="Times New Roman"/>
              </a:rPr>
              <a:t>.				         </a:t>
            </a:r>
            <a:endParaRPr lang="en-US" sz="2400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D</a:t>
            </a:r>
            <a:r>
              <a:rPr lang="en-US" sz="2400" dirty="0">
                <a:latin typeface="Times New Roman"/>
                <a:ea typeface="Times New Roman"/>
              </a:rPr>
              <a:t>. </a:t>
            </a:r>
            <a:r>
              <a:rPr lang="en-US" sz="2400" dirty="0" err="1">
                <a:latin typeface="Times New Roman"/>
                <a:ea typeface="Times New Roman"/>
              </a:rPr>
              <a:t>Thợ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thủ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công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nhỏ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lẻ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491" y="4587146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A. 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Thương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nhân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giàu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xưởng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đồn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điền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.	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47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815" y="580588"/>
            <a:ext cx="7748953" cy="5292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latin typeface="Times New Roman"/>
                <a:ea typeface="Times New Roman"/>
              </a:rPr>
              <a:t>Câu</a:t>
            </a:r>
            <a:r>
              <a:rPr lang="en-US" sz="2400" b="1" dirty="0">
                <a:latin typeface="Times New Roman"/>
                <a:ea typeface="Times New Roman"/>
              </a:rPr>
              <a:t> 5. </a:t>
            </a:r>
            <a:r>
              <a:rPr lang="en-US" sz="2400" b="1" dirty="0" err="1">
                <a:latin typeface="Times New Roman"/>
                <a:ea typeface="Times New Roman"/>
              </a:rPr>
              <a:t>Sự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hình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thành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chủ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nghĩa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tư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bản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đã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dẫn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đến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những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biến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đổi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về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kinh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tế</a:t>
            </a:r>
            <a:r>
              <a:rPr lang="en-US" sz="2400" b="1" dirty="0">
                <a:latin typeface="Times New Roman"/>
                <a:ea typeface="Times New Roman"/>
              </a:rPr>
              <a:t>, </a:t>
            </a:r>
            <a:r>
              <a:rPr lang="en-US" sz="2400" b="1" dirty="0" err="1">
                <a:latin typeface="Times New Roman"/>
                <a:ea typeface="Times New Roman"/>
              </a:rPr>
              <a:t>xã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hội</a:t>
            </a:r>
            <a:r>
              <a:rPr lang="en-US" sz="2400" b="1" dirty="0">
                <a:latin typeface="Times New Roman"/>
                <a:ea typeface="Times New Roman"/>
              </a:rPr>
              <a:t> ở </a:t>
            </a:r>
            <a:r>
              <a:rPr lang="en-US" sz="2400" b="1" dirty="0" err="1">
                <a:latin typeface="Times New Roman"/>
                <a:ea typeface="Times New Roman"/>
              </a:rPr>
              <a:t>Tây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Âu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như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>
                <a:latin typeface="Times New Roman"/>
                <a:ea typeface="Times New Roman"/>
              </a:rPr>
              <a:t>thế</a:t>
            </a:r>
            <a:r>
              <a:rPr lang="en-US" sz="2400" b="1" dirty="0">
                <a:latin typeface="Times New Roman"/>
                <a:ea typeface="Times New Roman"/>
              </a:rPr>
              <a:t> </a:t>
            </a:r>
            <a:r>
              <a:rPr lang="en-US" sz="2400" b="1" dirty="0" err="1" smtClean="0">
                <a:latin typeface="Times New Roman"/>
                <a:ea typeface="Times New Roman"/>
              </a:rPr>
              <a:t>nào</a:t>
            </a:r>
            <a:r>
              <a:rPr lang="en-US" sz="2400" b="1" dirty="0" smtClean="0">
                <a:latin typeface="Times New Roman"/>
                <a:ea typeface="Times New Roman"/>
              </a:rPr>
              <a:t>?</a:t>
            </a: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endParaRPr lang="en-US" sz="1000" b="1" dirty="0" smtClean="0">
              <a:latin typeface="Times New Roman"/>
              <a:ea typeface="Times New Roman"/>
            </a:endParaRPr>
          </a:p>
          <a:p>
            <a:pPr marL="30480" marR="304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A</a:t>
            </a:r>
            <a:r>
              <a:rPr lang="en-US" sz="2400" dirty="0">
                <a:latin typeface="Times New Roman"/>
                <a:ea typeface="Times New Roman"/>
              </a:rPr>
              <a:t>. Ra </a:t>
            </a:r>
            <a:r>
              <a:rPr lang="en-US" sz="2400" dirty="0" err="1">
                <a:latin typeface="Times New Roman"/>
                <a:ea typeface="Times New Roman"/>
              </a:rPr>
              <a:t>đời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hình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thức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kinh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doanh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tư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bản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hình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thành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giai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cấp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tư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sản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và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vô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sản</a:t>
            </a:r>
            <a:r>
              <a:rPr lang="en-US" sz="2400" dirty="0" smtClean="0">
                <a:latin typeface="Times New Roman"/>
                <a:ea typeface="Times New Roman"/>
              </a:rPr>
              <a:t>.</a:t>
            </a:r>
          </a:p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B</a:t>
            </a:r>
            <a:r>
              <a:rPr lang="en-US" sz="2400" dirty="0">
                <a:latin typeface="Times New Roman"/>
                <a:ea typeface="Times New Roman"/>
              </a:rPr>
              <a:t>. </a:t>
            </a:r>
            <a:r>
              <a:rPr lang="en-US" sz="2400" dirty="0" err="1">
                <a:latin typeface="Times New Roman"/>
                <a:ea typeface="Times New Roman"/>
              </a:rPr>
              <a:t>Giữ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nguyên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hình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thức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bóc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lột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phong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kiến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hình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thành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giai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cấp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quí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tộc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và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công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 smtClean="0">
                <a:latin typeface="Times New Roman"/>
                <a:ea typeface="Times New Roman"/>
              </a:rPr>
              <a:t>nhân</a:t>
            </a:r>
            <a:r>
              <a:rPr lang="en-US" sz="2400" dirty="0" smtClean="0">
                <a:latin typeface="Times New Roman"/>
                <a:ea typeface="Times New Roman"/>
              </a:rPr>
              <a:t>.</a:t>
            </a:r>
          </a:p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C</a:t>
            </a:r>
            <a:r>
              <a:rPr lang="en-US" sz="2400" dirty="0">
                <a:latin typeface="Times New Roman"/>
                <a:ea typeface="Times New Roman"/>
              </a:rPr>
              <a:t>. </a:t>
            </a:r>
            <a:r>
              <a:rPr lang="en-US" sz="2400" dirty="0" err="1">
                <a:latin typeface="Times New Roman"/>
                <a:ea typeface="Times New Roman"/>
              </a:rPr>
              <a:t>Cải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cách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hình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thức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bóc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lột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phong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kiến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hình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thành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giai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cấp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quí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tộc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và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nông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nô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>
              <a:latin typeface="Times New Roman"/>
              <a:ea typeface="Calibri"/>
            </a:endParaRPr>
          </a:p>
          <a:p>
            <a:pPr marL="30480" marR="30480" algn="just">
              <a:lnSpc>
                <a:spcPct val="150000"/>
              </a:lnSpc>
              <a:spcAft>
                <a:spcPts val="0"/>
              </a:spcAft>
            </a:pPr>
            <a:r>
              <a:rPr lang="en-US" sz="2400" dirty="0" smtClean="0">
                <a:latin typeface="Times New Roman"/>
                <a:ea typeface="Times New Roman"/>
              </a:rPr>
              <a:t>D</a:t>
            </a:r>
            <a:r>
              <a:rPr lang="en-US" sz="2400" dirty="0">
                <a:latin typeface="Times New Roman"/>
                <a:ea typeface="Times New Roman"/>
              </a:rPr>
              <a:t>. Ra </a:t>
            </a:r>
            <a:r>
              <a:rPr lang="en-US" sz="2400" dirty="0" err="1">
                <a:latin typeface="Times New Roman"/>
                <a:ea typeface="Times New Roman"/>
              </a:rPr>
              <a:t>đời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hình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thức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kinh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doanh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tư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bản</a:t>
            </a:r>
            <a:r>
              <a:rPr lang="en-US" sz="2400" dirty="0">
                <a:latin typeface="Times New Roman"/>
                <a:ea typeface="Times New Roman"/>
              </a:rPr>
              <a:t>, </a:t>
            </a:r>
            <a:r>
              <a:rPr lang="en-US" sz="2400" dirty="0" err="1">
                <a:latin typeface="Times New Roman"/>
                <a:ea typeface="Times New Roman"/>
              </a:rPr>
              <a:t>hình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thành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hai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giai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cấp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thương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nhân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và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thợ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thủ</a:t>
            </a:r>
            <a:r>
              <a:rPr lang="en-US" sz="2400" dirty="0">
                <a:latin typeface="Times New Roman"/>
                <a:ea typeface="Times New Roman"/>
              </a:rPr>
              <a:t> </a:t>
            </a:r>
            <a:r>
              <a:rPr lang="en-US" sz="2400" dirty="0" err="1">
                <a:latin typeface="Times New Roman"/>
                <a:ea typeface="Times New Roman"/>
              </a:rPr>
              <a:t>công</a:t>
            </a:r>
            <a:r>
              <a:rPr lang="en-US" sz="2400" dirty="0">
                <a:latin typeface="Times New Roman"/>
                <a:ea typeface="Times New Roman"/>
              </a:rPr>
              <a:t>.</a:t>
            </a:r>
            <a:endParaRPr lang="en-US" sz="2400" dirty="0">
              <a:effectLst/>
              <a:latin typeface="Times New Roman"/>
              <a:ea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5813" y="1585150"/>
            <a:ext cx="774895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lvl="0" algn="just">
              <a:lnSpc>
                <a:spcPct val="115000"/>
              </a:lnSpc>
            </a:pP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A. Ra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đời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thức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kinh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doanh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bản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hình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thành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hai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giai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cấp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vô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/>
                <a:ea typeface="Times New Roman"/>
              </a:rPr>
              <a:t>sản</a:t>
            </a:r>
            <a:r>
              <a:rPr lang="en-US" sz="240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34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4430" y="915708"/>
            <a:ext cx="8042031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Times New Roman"/>
                <a:ea typeface="Calibri"/>
              </a:rPr>
              <a:t>                  HƯỚNG DẪN HỌC TẬP</a:t>
            </a:r>
          </a:p>
          <a:p>
            <a:pPr marL="457200" algn="ctr">
              <a:lnSpc>
                <a:spcPct val="115000"/>
              </a:lnSpc>
              <a:spcAft>
                <a:spcPts val="0"/>
              </a:spcAft>
            </a:pPr>
            <a:endParaRPr lang="en-US" sz="1000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b="1" dirty="0">
                <a:latin typeface="Times New Roman"/>
                <a:ea typeface="Calibri"/>
              </a:rPr>
              <a:t>- </a:t>
            </a:r>
            <a:r>
              <a:rPr lang="en-US" sz="2600" dirty="0" err="1">
                <a:latin typeface="Times New Roman"/>
                <a:ea typeface="Calibri"/>
              </a:rPr>
              <a:t>Bài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cũ</a:t>
            </a:r>
            <a:r>
              <a:rPr lang="en-US" sz="2600" dirty="0">
                <a:latin typeface="Times New Roman"/>
                <a:ea typeface="Calibri"/>
              </a:rPr>
              <a:t>: </a:t>
            </a:r>
            <a:r>
              <a:rPr lang="en-US" sz="2600" dirty="0" err="1">
                <a:latin typeface="Times New Roman"/>
                <a:ea typeface="Calibri"/>
              </a:rPr>
              <a:t>học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 smtClean="0">
                <a:latin typeface="Times New Roman"/>
                <a:ea typeface="Calibri"/>
              </a:rPr>
              <a:t>nội</a:t>
            </a:r>
            <a:r>
              <a:rPr lang="en-US" sz="2600" dirty="0" smtClean="0">
                <a:latin typeface="Times New Roman"/>
                <a:ea typeface="Calibri"/>
              </a:rPr>
              <a:t> </a:t>
            </a:r>
            <a:r>
              <a:rPr lang="en-US" sz="2600" dirty="0">
                <a:latin typeface="Times New Roman"/>
                <a:ea typeface="Calibri"/>
              </a:rPr>
              <a:t>dung </a:t>
            </a:r>
            <a:r>
              <a:rPr lang="en-US" sz="2600" dirty="0" err="1" smtClean="0">
                <a:latin typeface="Times New Roman"/>
                <a:ea typeface="Calibri"/>
              </a:rPr>
              <a:t>bài</a:t>
            </a:r>
            <a:r>
              <a:rPr lang="en-US" sz="2600" dirty="0" smtClean="0">
                <a:latin typeface="Times New Roman"/>
                <a:ea typeface="Calibri"/>
              </a:rPr>
              <a:t>, </a:t>
            </a:r>
            <a:r>
              <a:rPr lang="en-US" sz="2600" dirty="0" err="1">
                <a:latin typeface="Times New Roman"/>
                <a:ea typeface="Calibri"/>
              </a:rPr>
              <a:t>hoàn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thiện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bài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tập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smtClean="0">
                <a:latin typeface="Times New Roman"/>
                <a:ea typeface="Calibri"/>
              </a:rPr>
              <a:t>2 </a:t>
            </a:r>
            <a:r>
              <a:rPr lang="en-US" sz="2600" dirty="0" err="1">
                <a:latin typeface="Times New Roman"/>
                <a:ea typeface="Calibri"/>
              </a:rPr>
              <a:t>vào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vở</a:t>
            </a:r>
            <a:r>
              <a:rPr lang="en-US" sz="2600" dirty="0"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latin typeface="Times New Roman"/>
                <a:ea typeface="Calibri"/>
              </a:rPr>
              <a:t>- </a:t>
            </a:r>
            <a:r>
              <a:rPr lang="en-US" sz="2600" dirty="0" err="1">
                <a:latin typeface="Times New Roman"/>
                <a:ea typeface="Calibri"/>
              </a:rPr>
              <a:t>Bài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mới</a:t>
            </a:r>
            <a:r>
              <a:rPr lang="en-US" sz="2600" dirty="0">
                <a:latin typeface="Times New Roman"/>
                <a:ea typeface="Calibri"/>
              </a:rPr>
              <a:t>: </a:t>
            </a:r>
            <a:r>
              <a:rPr lang="en-US" sz="2600" dirty="0" err="1" smtClean="0">
                <a:latin typeface="Times New Roman"/>
                <a:ea typeface="Calibri"/>
              </a:rPr>
              <a:t>Bài</a:t>
            </a:r>
            <a:r>
              <a:rPr lang="en-US" sz="2600" dirty="0" smtClean="0">
                <a:latin typeface="Times New Roman"/>
                <a:ea typeface="Calibri"/>
              </a:rPr>
              <a:t> </a:t>
            </a:r>
            <a:r>
              <a:rPr lang="en-US" sz="2600" dirty="0">
                <a:latin typeface="Times New Roman"/>
                <a:ea typeface="Calibri"/>
              </a:rPr>
              <a:t>6 </a:t>
            </a:r>
            <a:r>
              <a:rPr lang="en-US" sz="2600" dirty="0" smtClean="0">
                <a:latin typeface="Times New Roman"/>
                <a:ea typeface="Calibri"/>
              </a:rPr>
              <a:t>- </a:t>
            </a:r>
            <a:r>
              <a:rPr lang="en-US" sz="2600" dirty="0" err="1">
                <a:latin typeface="Times New Roman"/>
                <a:ea typeface="Calibri"/>
              </a:rPr>
              <a:t>Khái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quát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tiến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trình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lịch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sử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Trung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Quốc</a:t>
            </a:r>
            <a:r>
              <a:rPr lang="en-US" sz="2600" dirty="0">
                <a:latin typeface="Times New Roman"/>
                <a:ea typeface="Calibri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latin typeface="Times New Roman"/>
                <a:ea typeface="Calibri"/>
              </a:rPr>
              <a:t>	+ </a:t>
            </a:r>
            <a:r>
              <a:rPr lang="en-US" sz="2600" dirty="0" err="1">
                <a:latin typeface="Times New Roman"/>
                <a:ea typeface="Calibri"/>
              </a:rPr>
              <a:t>Đọc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thông</a:t>
            </a:r>
            <a:r>
              <a:rPr lang="en-US" sz="2600" dirty="0">
                <a:latin typeface="Times New Roman"/>
                <a:ea typeface="Calibri"/>
              </a:rPr>
              <a:t> tin </a:t>
            </a:r>
            <a:r>
              <a:rPr lang="en-US" sz="2600" dirty="0" err="1">
                <a:latin typeface="Times New Roman"/>
                <a:ea typeface="Calibri"/>
              </a:rPr>
              <a:t>mục</a:t>
            </a:r>
            <a:r>
              <a:rPr lang="en-US" sz="2600" dirty="0">
                <a:latin typeface="Times New Roman"/>
                <a:ea typeface="Calibri"/>
              </a:rPr>
              <a:t> 1 </a:t>
            </a:r>
            <a:r>
              <a:rPr lang="en-US" sz="2600" dirty="0" err="1">
                <a:latin typeface="Times New Roman"/>
                <a:ea typeface="Calibri"/>
              </a:rPr>
              <a:t>và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tìm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hiểu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tiến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trình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phát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triển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của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Trung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Quốc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từ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thế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kỉ</a:t>
            </a:r>
            <a:r>
              <a:rPr lang="en-US" sz="2600" dirty="0">
                <a:latin typeface="Times New Roman"/>
                <a:ea typeface="Calibri"/>
              </a:rPr>
              <a:t> VII </a:t>
            </a:r>
            <a:r>
              <a:rPr lang="en-US" sz="2600" dirty="0" err="1">
                <a:latin typeface="Times New Roman"/>
                <a:ea typeface="Calibri"/>
              </a:rPr>
              <a:t>đến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giữa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thế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kỉ</a:t>
            </a:r>
            <a:r>
              <a:rPr lang="en-US" sz="2600" dirty="0">
                <a:latin typeface="Times New Roman"/>
                <a:ea typeface="Calibri"/>
              </a:rPr>
              <a:t> XIX (</a:t>
            </a:r>
            <a:r>
              <a:rPr lang="en-US" sz="2600" dirty="0" err="1">
                <a:latin typeface="Times New Roman"/>
                <a:ea typeface="Calibri"/>
              </a:rPr>
              <a:t>tên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triều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đại</a:t>
            </a:r>
            <a:r>
              <a:rPr lang="en-US" sz="2600" dirty="0">
                <a:latin typeface="Times New Roman"/>
                <a:ea typeface="Calibri"/>
              </a:rPr>
              <a:t>, </a:t>
            </a:r>
            <a:r>
              <a:rPr lang="en-US" sz="2600" dirty="0" err="1">
                <a:latin typeface="Times New Roman"/>
                <a:ea typeface="Calibri"/>
              </a:rPr>
              <a:t>thời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gian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hình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thành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và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kết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thúc</a:t>
            </a:r>
            <a:r>
              <a:rPr lang="en-US" sz="2600" dirty="0">
                <a:latin typeface="Times New Roman"/>
                <a:ea typeface="Calibri"/>
              </a:rPr>
              <a:t>)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600" dirty="0">
                <a:latin typeface="Times New Roman"/>
                <a:ea typeface="Calibri"/>
              </a:rPr>
              <a:t>	+ </a:t>
            </a:r>
            <a:r>
              <a:rPr lang="en-US" sz="2600" dirty="0" err="1">
                <a:latin typeface="Times New Roman"/>
                <a:ea typeface="Calibri"/>
              </a:rPr>
              <a:t>Đọc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thông</a:t>
            </a:r>
            <a:r>
              <a:rPr lang="en-US" sz="2600" dirty="0">
                <a:latin typeface="Times New Roman"/>
                <a:ea typeface="Calibri"/>
              </a:rPr>
              <a:t> tin </a:t>
            </a:r>
            <a:r>
              <a:rPr lang="en-US" sz="2600" dirty="0" err="1">
                <a:latin typeface="Times New Roman"/>
                <a:ea typeface="Calibri"/>
              </a:rPr>
              <a:t>mục</a:t>
            </a:r>
            <a:r>
              <a:rPr lang="en-US" sz="2600" dirty="0">
                <a:latin typeface="Times New Roman"/>
                <a:ea typeface="Calibri"/>
              </a:rPr>
              <a:t> 2, </a:t>
            </a:r>
            <a:r>
              <a:rPr lang="en-US" sz="2600" dirty="0" err="1">
                <a:latin typeface="Times New Roman"/>
                <a:ea typeface="Calibri"/>
              </a:rPr>
              <a:t>tìm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hiểu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tình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hình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kinh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tế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của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Trung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Quốc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thời</a:t>
            </a:r>
            <a:r>
              <a:rPr lang="en-US" sz="2600" dirty="0">
                <a:latin typeface="Times New Roman"/>
                <a:ea typeface="Calibri"/>
              </a:rPr>
              <a:t> </a:t>
            </a:r>
            <a:r>
              <a:rPr lang="en-US" sz="2600" dirty="0" err="1">
                <a:latin typeface="Times New Roman"/>
                <a:ea typeface="Calibri"/>
              </a:rPr>
              <a:t>Đường</a:t>
            </a:r>
            <a:r>
              <a:rPr lang="en-US" sz="2600" dirty="0">
                <a:latin typeface="Times New Roman"/>
                <a:ea typeface="Calibri"/>
              </a:rPr>
              <a:t>.</a:t>
            </a:r>
            <a:endParaRPr lang="en-US" sz="2600" dirty="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25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798</TotalTime>
  <Words>369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GOODLUCK</dc:creator>
  <cp:lastModifiedBy>congthuy</cp:lastModifiedBy>
  <cp:revision>131</cp:revision>
  <dcterms:created xsi:type="dcterms:W3CDTF">2022-06-17T13:18:04Z</dcterms:created>
  <dcterms:modified xsi:type="dcterms:W3CDTF">2022-09-15T11:41:13Z</dcterms:modified>
</cp:coreProperties>
</file>