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93" r:id="rId3"/>
    <p:sldId id="522" r:id="rId4"/>
    <p:sldId id="523" r:id="rId5"/>
    <p:sldId id="494" r:id="rId6"/>
    <p:sldId id="524" r:id="rId7"/>
    <p:sldId id="525" r:id="rId8"/>
    <p:sldId id="491" r:id="rId9"/>
    <p:sldId id="480" r:id="rId10"/>
    <p:sldId id="50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goc Nguyen" initials="N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96" y="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F7E92-7082-4081-AF89-E891E307777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20E22-76DD-459B-9C57-3D89AAC55B2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4451" y="6309246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Power of PowerPoint | thepopp.com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76332" y="6288533"/>
            <a:ext cx="540107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41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6" y="932727"/>
            <a:ext cx="1620320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3" rIns="60963" bIns="30483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A8B2-0818-4DE5-9C5C-A8B4F38BD0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5E083-3F6E-4F1C-9AA7-297C4DD7E1F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66395" y="676275"/>
            <a:ext cx="8499475" cy="20612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Tiết 5 – Bài 3</a:t>
            </a:r>
            <a:endParaRPr lang="en-US" altLang="en-US" sz="32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CÁCH MẠNG CÔNG NGHIỆP </a:t>
            </a:r>
            <a:endParaRPr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(NỬA SAU THẾ KỈ XVIII – GIỮA THẾ KỈ XIX)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(Tiếp)</a:t>
            </a:r>
            <a:endParaRPr lang="en-US" sz="3200" b="1" dirty="0">
              <a:solidFill>
                <a:srgbClr val="C0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70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" y="87630"/>
            <a:ext cx="8133080" cy="5529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3"/>
          <p:cNvSpPr txBox="1"/>
          <p:nvPr/>
        </p:nvSpPr>
        <p:spPr>
          <a:xfrm>
            <a:off x="292100" y="5746750"/>
            <a:ext cx="885190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charset="0"/>
                <a:cs typeface="Times New Roman" panose="02020603050405020304" charset="0"/>
              </a:rPr>
              <a:t>Nhiều trung tâm công nghiệp mới v</a:t>
            </a:r>
            <a:r>
              <a:rPr lang="en-US" altLang="en-US" sz="2600" dirty="0"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US" altLang="en-US" sz="2600" dirty="0">
                <a:latin typeface="Times New Roman" panose="02020603050405020304" charset="0"/>
                <a:cs typeface="Times New Roman" panose="02020603050405020304" charset="0"/>
              </a:rPr>
              <a:t> th</a:t>
            </a:r>
            <a:r>
              <a:rPr lang="en-US" altLang="en-US" sz="2600" dirty="0"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US" altLang="en-US" sz="2600" dirty="0">
                <a:latin typeface="Times New Roman" panose="02020603050405020304" charset="0"/>
                <a:cs typeface="Times New Roman" panose="02020603050405020304" charset="0"/>
              </a:rPr>
              <a:t>nh thị đông dân ra đời:</a:t>
            </a:r>
            <a:endParaRPr lang="en-US" altLang="en-US" sz="2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charset="0"/>
                <a:cs typeface="Times New Roman" panose="02020603050405020304" charset="0"/>
              </a:rPr>
              <a:t>London, Paris, Newyork</a:t>
            </a:r>
            <a:r>
              <a:rPr lang="en-US" altLang="en-US" sz="2600" dirty="0">
                <a:latin typeface="Times New Roman" panose="02020603050405020304" charset="0"/>
                <a:ea typeface="Times New Roman" panose="02020603050405020304" charset="0"/>
              </a:rPr>
              <a:t>…</a:t>
            </a:r>
            <a:endParaRPr lang="en-US" altLang="en-US" sz="26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710" y="130175"/>
            <a:ext cx="8735695" cy="5298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3670" y="5883275"/>
            <a:ext cx="8990330" cy="664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Những biến đổi của nước Anh sau khi ho</a:t>
            </a:r>
            <a:r>
              <a:rPr lang="en-US" altLang="en-US" sz="2400" dirty="0"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n th</a:t>
            </a:r>
            <a:r>
              <a:rPr lang="en-US" altLang="en-US" sz="2400" dirty="0"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nh cách mạng công nghiệp</a:t>
            </a:r>
            <a:endParaRPr lang="en-US" altLang="en-US" sz="24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1747" name="TextBox 2"/>
          <p:cNvSpPr txBox="1"/>
          <p:nvPr/>
        </p:nvSpPr>
        <p:spPr>
          <a:xfrm>
            <a:off x="154305" y="5422900"/>
            <a:ext cx="4674870" cy="639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Lược đồ nước anh giữa thế kỉ XVIII</a:t>
            </a:r>
            <a:endParaRPr lang="en-US" altLang="en-US" sz="24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1748" name="TextBox 3"/>
          <p:cNvSpPr txBox="1"/>
          <p:nvPr/>
        </p:nvSpPr>
        <p:spPr>
          <a:xfrm>
            <a:off x="4829175" y="5422900"/>
            <a:ext cx="45986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Lược đồ nước anh cuối thế kỉ XIX</a:t>
            </a:r>
            <a:endParaRPr lang="en-US" altLang="en-US" sz="24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98" y="0"/>
            <a:ext cx="7469187" cy="591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4960" y="6073775"/>
            <a:ext cx="78073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</a:rPr>
              <a:t>Giai cấp công nhân lao động bị tư sản bóc lột thậm tệ</a:t>
            </a:r>
            <a:endParaRPr lang="en-US" altLang="en-US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510540" y="412115"/>
            <a:ext cx="3874770" cy="5581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90" y="412115"/>
            <a:ext cx="4024630" cy="5580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559435" y="365760"/>
            <a:ext cx="8199120" cy="5875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958" y="247015"/>
            <a:ext cx="8975725" cy="680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2017482" y="2486071"/>
            <a:ext cx="6653233" cy="144655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8E2525">
                        <a:lumMod val="50000"/>
                      </a:srgbClr>
                    </a:gs>
                    <a:gs pos="50000">
                      <a:srgbClr val="8E2525"/>
                    </a:gs>
                    <a:gs pos="100000">
                      <a:srgbClr val="8E252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LUYỆN</a:t>
            </a:r>
            <a:r>
              <a:rPr kumimoji="0" lang="en-US" sz="8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8E2525">
                        <a:lumMod val="50000"/>
                      </a:srgbClr>
                    </a:gs>
                    <a:gs pos="50000">
                      <a:srgbClr val="8E2525"/>
                    </a:gs>
                    <a:gs pos="100000">
                      <a:srgbClr val="8E252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8E2525">
                        <a:lumMod val="50000"/>
                      </a:srgbClr>
                    </a:gs>
                    <a:gs pos="50000">
                      <a:srgbClr val="8E2525"/>
                    </a:gs>
                    <a:gs pos="100000">
                      <a:srgbClr val="8E252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0"/>
              <a:gradFill>
                <a:gsLst>
                  <a:gs pos="0">
                    <a:srgbClr val="8E2525">
                      <a:lumMod val="50000"/>
                    </a:srgbClr>
                  </a:gs>
                  <a:gs pos="50000">
                    <a:srgbClr val="8E2525"/>
                  </a:gs>
                  <a:gs pos="100000">
                    <a:srgbClr val="8E252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/>
          <p:nvPr>
            <p:custDataLst>
              <p:tags r:id="rId1"/>
            </p:custDataLst>
          </p:nvPr>
        </p:nvGraphicFramePr>
        <p:xfrm>
          <a:off x="579755" y="527685"/>
          <a:ext cx="7922895" cy="5673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090"/>
                <a:gridCol w="5932805"/>
              </a:tblGrid>
              <a:tr h="113474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Quốc gia</a:t>
                      </a:r>
                      <a:endParaRPr sz="2400" b="1"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Những thành tựu tiêu biểu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113474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Anh</a:t>
                      </a:r>
                      <a:endParaRPr sz="2400" b="1"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113474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Pháp</a:t>
                      </a:r>
                      <a:endParaRPr sz="2400" b="1"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113474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Đức</a:t>
                      </a:r>
                      <a:endParaRPr sz="2400" b="1"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113474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Mỹ</a:t>
                      </a:r>
                      <a:endParaRPr sz="2400" b="1"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37693" y="5971047"/>
            <a:ext cx="1916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</a:rPr>
              <a:t>Sếch-xpia.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37721" y="5940270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 charset="0"/>
              </a:rPr>
              <a:t>Xéc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 charset="0"/>
              </a:rPr>
              <a:t>-van-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 charset="0"/>
              </a:rPr>
              <a:t>téc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/>
              <a:cs typeface="Times New Roman" panose="02020603050405020304" charset="0"/>
            </a:endParaRPr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346075" y="378460"/>
          <a:ext cx="8448675" cy="610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680"/>
                <a:gridCol w="6690995"/>
              </a:tblGrid>
              <a:tr h="78422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Quốc gia</a:t>
                      </a:r>
                      <a:endParaRPr sz="2400" b="1"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Những thành tựu tiêu biểu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166243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Anh</a:t>
                      </a:r>
                      <a:endParaRPr sz="2400" b="1"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SimSun" panose="02010600030101010101" pitchFamily="2" charset="-122"/>
                        </a:rPr>
                        <a:t>- Máy kéo sợi Gien-ni.</a:t>
                      </a:r>
                      <a:endParaRPr sz="2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SimSun" panose="02010600030101010101" pitchFamily="2" charset="-122"/>
                        </a:rPr>
                        <a:t>- Máy kéo sợi chạy bằng sức nước.</a:t>
                      </a:r>
                      <a:endParaRPr sz="2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SimSun" panose="02010600030101010101" pitchFamily="2" charset="-122"/>
                        </a:rPr>
                        <a:t>- Máy dệt chạy bằng sức nước</a:t>
                      </a:r>
                      <a:endParaRPr sz="2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- Đầu máy xe lửa chạy bằng hơi nước</a:t>
                      </a:r>
                      <a:endParaRPr sz="2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/>
                </a:tc>
              </a:tr>
              <a:tr h="102933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Pháp</a:t>
                      </a:r>
                      <a:endParaRPr sz="2400" b="1"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SimSun" panose="02010600030101010101" pitchFamily="2" charset="-122"/>
                        </a:rPr>
                        <a:t>Phát minh trong ngành công nghiệp nhẹ</a:t>
                      </a:r>
                      <a:r>
                        <a:rPr sz="2400">
                          <a:latin typeface="Times New Roman" panose="02020603050405020304"/>
                          <a:ea typeface="SimSun" panose="02010600030101010101" pitchFamily="2" charset="-122"/>
                        </a:rPr>
                        <a:t>, rồi lan sang công nghiệp nặng.</a:t>
                      </a:r>
                      <a:endParaRPr sz="2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/>
                </a:tc>
              </a:tr>
              <a:tr h="112522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Đức</a:t>
                      </a:r>
                      <a:endParaRPr sz="2400" b="1"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SimSun" panose="02010600030101010101" pitchFamily="2" charset="-122"/>
                        </a:rPr>
                        <a:t>Có những phát minh trong các ngành công nghiệp nặng</a:t>
                      </a:r>
                      <a:r>
                        <a:rPr lang="en-US" sz="2400">
                          <a:latin typeface="Times New Roman" panose="02020603050405020304"/>
                          <a:ea typeface="SimSun" panose="02010600030101010101" pitchFamily="2" charset="-122"/>
                        </a:rPr>
                        <a:t>.</a:t>
                      </a:r>
                      <a:endParaRPr sz="2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sz="2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/>
                </a:tc>
              </a:tr>
              <a:tr h="150114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latin typeface="Times New Roman" panose="02020603050405020304" charset="0"/>
                          <a:ea typeface="Times New Roman" panose="02020603050405020304"/>
                          <a:cs typeface="Times New Roman" panose="02020603050405020304" charset="0"/>
                        </a:rPr>
                        <a:t>Mỹ</a:t>
                      </a:r>
                      <a:endParaRPr sz="2400" b="1">
                        <a:latin typeface="Times New Roman" panose="02020603050405020304" charset="0"/>
                        <a:ea typeface="Times New Roman" panose="02020603050405020304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SimSun" panose="02010600030101010101" pitchFamily="2" charset="-122"/>
                        </a:rPr>
                        <a:t>- Hai phát minh lớn: máy tách hạt bông và máy thu hoạch bông.</a:t>
                      </a:r>
                      <a:endParaRPr sz="2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>
                          <a:latin typeface="Times New Roman" panose="02020603050405020304"/>
                          <a:ea typeface="SimSun" panose="02010600030101010101" pitchFamily="2" charset="-122"/>
                        </a:rPr>
                        <a:t>- Công nghiệp đường sắt, khai mỏ,...  cũng rất phát triển.</a:t>
                      </a:r>
                      <a:endParaRPr sz="2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623*446"/>
  <p:tag name="TABLE_ENDDRAG_RECT" val="45*41*623*446"/>
</p:tagLst>
</file>

<file path=ppt/tags/tag2.xml><?xml version="1.0" encoding="utf-8"?>
<p:tagLst xmlns:p="http://schemas.openxmlformats.org/presentationml/2006/main">
  <p:tag name="TABLE_ENDDRAG_ORIGIN_RECT" val="665*456"/>
  <p:tag name="TABLE_ENDDRAG_RECT" val="27*29*665*4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WPS Presentation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Open Sans Light</vt:lpstr>
      <vt:lpstr>Times New Roman</vt:lpstr>
      <vt:lpstr>Times New Roman</vt:lpstr>
      <vt:lpstr>Calibri</vt:lpstr>
      <vt:lpstr>Mangal</vt:lpstr>
      <vt:lpstr>Segoe Print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GOODLUCK</dc:creator>
  <cp:lastModifiedBy>CHIENTHANG</cp:lastModifiedBy>
  <cp:revision>110</cp:revision>
  <dcterms:created xsi:type="dcterms:W3CDTF">2022-06-17T13:18:00Z</dcterms:created>
  <dcterms:modified xsi:type="dcterms:W3CDTF">2024-09-29T08:53:28Z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7CC43F995C144356B1F7B9C91318DF0D_12</vt:lpwstr>
  </property>
  <property fmtid="{D5CDD505-2E9C-101B-9397-08002B2CF9AE}" pid="3" name="KSOProductBuildVer">
    <vt:lpwstr>1033-12.2.0.18545</vt:lpwstr>
  </property>
</Properties>
</file>