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510" r:id="rId3"/>
    <p:sldId id="269" r:id="rId4"/>
    <p:sldId id="442" r:id="rId6"/>
    <p:sldId id="443" r:id="rId7"/>
    <p:sldId id="511" r:id="rId8"/>
    <p:sldId id="492" r:id="rId9"/>
    <p:sldId id="512" r:id="rId10"/>
    <p:sldId id="513" r:id="rId11"/>
    <p:sldId id="514" r:id="rId12"/>
    <p:sldId id="497" r:id="rId13"/>
    <p:sldId id="496" r:id="rId14"/>
    <p:sldId id="479" r:id="rId15"/>
    <p:sldId id="518" r:id="rId16"/>
    <p:sldId id="519" r:id="rId17"/>
    <p:sldId id="521" r:id="rId18"/>
    <p:sldId id="522" r:id="rId19"/>
    <p:sldId id="524" r:id="rId20"/>
    <p:sldId id="505" r:id="rId21"/>
    <p:sldId id="506" r:id="rId22"/>
    <p:sldId id="527" r:id="rId23"/>
    <p:sldId id="529" r:id="rId24"/>
    <p:sldId id="532" r:id="rId25"/>
    <p:sldId id="528" r:id="rId26"/>
    <p:sldId id="531" r:id="rId27"/>
    <p:sldId id="534" r:id="rId28"/>
    <p:sldId id="536" r:id="rId29"/>
    <p:sldId id="537" r:id="rId30"/>
    <p:sldId id="540" r:id="rId31"/>
    <p:sldId id="542" r:id="rId32"/>
    <p:sldId id="543" r:id="rId33"/>
    <p:sldId id="544" r:id="rId34"/>
    <p:sldId id="545" r:id="rId35"/>
    <p:sldId id="55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D47B5E"/>
    <a:srgbClr val="F19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75" autoAdjust="0"/>
    <p:restoredTop sz="94660"/>
  </p:normalViewPr>
  <p:slideViewPr>
    <p:cSldViewPr snapToGrid="0">
      <p:cViewPr>
        <p:scale>
          <a:sx n="70" d="100"/>
          <a:sy n="70" d="100"/>
        </p:scale>
        <p:origin x="-66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719EC-B62A-4678-B8BA-C1AE3C5E471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961D-546B-4B47-B190-CEE8F668F9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phát phiếu KWL Hướng, dẫn HS điền thông tin hiểu biết về châu Á trong cột K; Mong muốn tìm hiểu châu Á trong cột W. Cột L bỏ trống, điền sau khi học xong về châu Á.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D961D-546B-4B47-B190-CEE8F668F95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DB237-BCF4-4266-AD46-E505AE33065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7134080-6AAC-4CE6-A9AE-4344E8736A57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71;p24"/>
          <p:cNvGrpSpPr/>
          <p:nvPr/>
        </p:nvGrpSpPr>
        <p:grpSpPr>
          <a:xfrm>
            <a:off x="-16312" y="5778056"/>
            <a:ext cx="13323599" cy="1384744"/>
            <a:chOff x="-12235" y="4333542"/>
            <a:chExt cx="9992699" cy="1038558"/>
          </a:xfrm>
        </p:grpSpPr>
        <p:grpSp>
          <p:nvGrpSpPr>
            <p:cNvPr id="3" name="Google Shape;672;p24"/>
            <p:cNvGrpSpPr/>
            <p:nvPr/>
          </p:nvGrpSpPr>
          <p:grpSpPr>
            <a:xfrm flipH="1">
              <a:off x="7070039" y="4487995"/>
              <a:ext cx="1799878" cy="457706"/>
              <a:chOff x="4939527" y="4919710"/>
              <a:chExt cx="3620029" cy="920566"/>
            </a:xfrm>
          </p:grpSpPr>
          <p:grpSp>
            <p:nvGrpSpPr>
              <p:cNvPr id="4" name="Google Shape;673;p24"/>
              <p:cNvGrpSpPr/>
              <p:nvPr/>
            </p:nvGrpSpPr>
            <p:grpSpPr>
              <a:xfrm>
                <a:off x="4939527" y="5053655"/>
                <a:ext cx="3620029" cy="786616"/>
                <a:chOff x="1855275" y="1578600"/>
                <a:chExt cx="154800" cy="33650"/>
              </a:xfrm>
            </p:grpSpPr>
            <p:sp>
              <p:nvSpPr>
                <p:cNvPr id="674" name="Google Shape;674;p24"/>
                <p:cNvSpPr/>
                <p:nvPr/>
              </p:nvSpPr>
              <p:spPr>
                <a:xfrm>
                  <a:off x="1971950" y="1592950"/>
                  <a:ext cx="38125" cy="1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772" extrusionOk="0">
                      <a:moveTo>
                        <a:pt x="763" y="1"/>
                      </a:moveTo>
                      <a:cubicBezTo>
                        <a:pt x="382" y="1"/>
                        <a:pt x="1" y="254"/>
                        <a:pt x="1" y="760"/>
                      </a:cubicBezTo>
                      <a:lnTo>
                        <a:pt x="1" y="772"/>
                      </a:lnTo>
                      <a:lnTo>
                        <a:pt x="1525" y="772"/>
                      </a:lnTo>
                      <a:lnTo>
                        <a:pt x="1525" y="760"/>
                      </a:lnTo>
                      <a:cubicBezTo>
                        <a:pt x="1525" y="254"/>
                        <a:pt x="114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675" name="Google Shape;675;p24"/>
                <p:cNvSpPr/>
                <p:nvPr/>
              </p:nvSpPr>
              <p:spPr>
                <a:xfrm>
                  <a:off x="1870150" y="1597350"/>
                  <a:ext cx="1301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596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204" y="596"/>
                      </a:lnTo>
                      <a:lnTo>
                        <a:pt x="520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>
                  <a:off x="1939525" y="1582475"/>
                  <a:ext cx="39600" cy="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191" extrusionOk="0">
                      <a:moveTo>
                        <a:pt x="798" y="0"/>
                      </a:moveTo>
                      <a:cubicBezTo>
                        <a:pt x="357" y="0"/>
                        <a:pt x="0" y="357"/>
                        <a:pt x="24" y="810"/>
                      </a:cubicBezTo>
                      <a:cubicBezTo>
                        <a:pt x="24" y="941"/>
                        <a:pt x="60" y="1072"/>
                        <a:pt x="131" y="1191"/>
                      </a:cubicBezTo>
                      <a:lnTo>
                        <a:pt x="1465" y="1191"/>
                      </a:lnTo>
                      <a:cubicBezTo>
                        <a:pt x="1536" y="1072"/>
                        <a:pt x="1572" y="941"/>
                        <a:pt x="1572" y="810"/>
                      </a:cubicBezTo>
                      <a:cubicBezTo>
                        <a:pt x="1584" y="357"/>
                        <a:pt x="1238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677" name="Google Shape;677;p24"/>
                <p:cNvSpPr/>
                <p:nvPr/>
              </p:nvSpPr>
              <p:spPr>
                <a:xfrm>
                  <a:off x="1855275" y="1578600"/>
                  <a:ext cx="551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346" extrusionOk="0">
                      <a:moveTo>
                        <a:pt x="1096" y="0"/>
                      </a:moveTo>
                      <a:cubicBezTo>
                        <a:pt x="405" y="0"/>
                        <a:pt x="1" y="774"/>
                        <a:pt x="382" y="1346"/>
                      </a:cubicBezTo>
                      <a:lnTo>
                        <a:pt x="1822" y="1346"/>
                      </a:lnTo>
                      <a:cubicBezTo>
                        <a:pt x="2203" y="774"/>
                        <a:pt x="1787" y="0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678" name="Google Shape;678;p24"/>
              <p:cNvSpPr/>
              <p:nvPr/>
            </p:nvSpPr>
            <p:spPr>
              <a:xfrm>
                <a:off x="5674675" y="4919710"/>
                <a:ext cx="1507927" cy="92056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" name="Google Shape;679;p24"/>
            <p:cNvGrpSpPr/>
            <p:nvPr/>
          </p:nvGrpSpPr>
          <p:grpSpPr>
            <a:xfrm>
              <a:off x="6237967" y="4333542"/>
              <a:ext cx="3742498" cy="877034"/>
              <a:chOff x="3836925" y="3884274"/>
              <a:chExt cx="6143299" cy="1439649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7153900" y="3884274"/>
                <a:ext cx="2826324" cy="1439649"/>
              </a:xfrm>
              <a:custGeom>
                <a:avLst/>
                <a:gdLst/>
                <a:ahLst/>
                <a:cxnLst/>
                <a:rect l="l" t="t" r="r" b="b"/>
                <a:pathLst>
                  <a:path w="195323" h="109085" extrusionOk="0">
                    <a:moveTo>
                      <a:pt x="101442" y="21479"/>
                    </a:moveTo>
                    <a:lnTo>
                      <a:pt x="104180" y="25122"/>
                    </a:lnTo>
                    <a:cubicBezTo>
                      <a:pt x="104180" y="25122"/>
                      <a:pt x="106180" y="23717"/>
                      <a:pt x="109467" y="23622"/>
                    </a:cubicBezTo>
                    <a:cubicBezTo>
                      <a:pt x="112741" y="23515"/>
                      <a:pt x="117849" y="28349"/>
                      <a:pt x="117849" y="28349"/>
                    </a:cubicBezTo>
                    <a:cubicBezTo>
                      <a:pt x="117849" y="28349"/>
                      <a:pt x="122956" y="25694"/>
                      <a:pt x="123504" y="23622"/>
                    </a:cubicBezTo>
                    <a:cubicBezTo>
                      <a:pt x="124052" y="21538"/>
                      <a:pt x="124957" y="21181"/>
                      <a:pt x="125873" y="18490"/>
                    </a:cubicBezTo>
                    <a:cubicBezTo>
                      <a:pt x="126778" y="15812"/>
                      <a:pt x="129695" y="15085"/>
                      <a:pt x="130981" y="13657"/>
                    </a:cubicBezTo>
                    <a:cubicBezTo>
                      <a:pt x="132255" y="12216"/>
                      <a:pt x="135720" y="12216"/>
                      <a:pt x="136268" y="13657"/>
                    </a:cubicBezTo>
                    <a:cubicBezTo>
                      <a:pt x="136803" y="15085"/>
                      <a:pt x="140280" y="17955"/>
                      <a:pt x="141006" y="20467"/>
                    </a:cubicBezTo>
                    <a:cubicBezTo>
                      <a:pt x="141721" y="22979"/>
                      <a:pt x="141554" y="25122"/>
                      <a:pt x="144650" y="27634"/>
                    </a:cubicBezTo>
                    <a:cubicBezTo>
                      <a:pt x="147745" y="30147"/>
                      <a:pt x="149745" y="35338"/>
                      <a:pt x="151210" y="37302"/>
                    </a:cubicBezTo>
                    <a:cubicBezTo>
                      <a:pt x="152662" y="39279"/>
                      <a:pt x="153758" y="42684"/>
                      <a:pt x="154484" y="46446"/>
                    </a:cubicBezTo>
                    <a:cubicBezTo>
                      <a:pt x="155210" y="50209"/>
                      <a:pt x="195323" y="68473"/>
                      <a:pt x="195323" y="68473"/>
                    </a:cubicBezTo>
                    <a:lnTo>
                      <a:pt x="195323" y="109085"/>
                    </a:lnTo>
                    <a:lnTo>
                      <a:pt x="0" y="109085"/>
                    </a:lnTo>
                    <a:lnTo>
                      <a:pt x="0" y="65044"/>
                    </a:lnTo>
                    <a:cubicBezTo>
                      <a:pt x="0" y="65044"/>
                      <a:pt x="9156" y="63020"/>
                      <a:pt x="11823" y="59091"/>
                    </a:cubicBezTo>
                    <a:cubicBezTo>
                      <a:pt x="14490" y="55150"/>
                      <a:pt x="14288" y="53542"/>
                      <a:pt x="15931" y="53638"/>
                    </a:cubicBezTo>
                    <a:cubicBezTo>
                      <a:pt x="17562" y="53745"/>
                      <a:pt x="18181" y="52328"/>
                      <a:pt x="19312" y="50221"/>
                    </a:cubicBezTo>
                    <a:cubicBezTo>
                      <a:pt x="20444" y="48101"/>
                      <a:pt x="21158" y="45077"/>
                      <a:pt x="22182" y="45375"/>
                    </a:cubicBezTo>
                    <a:cubicBezTo>
                      <a:pt x="23206" y="45684"/>
                      <a:pt x="23313" y="46387"/>
                      <a:pt x="25051" y="44267"/>
                    </a:cubicBezTo>
                    <a:cubicBezTo>
                      <a:pt x="26790" y="42148"/>
                      <a:pt x="30278" y="41041"/>
                      <a:pt x="31207" y="38922"/>
                    </a:cubicBezTo>
                    <a:cubicBezTo>
                      <a:pt x="32124" y="36814"/>
                      <a:pt x="34481" y="29956"/>
                      <a:pt x="35814" y="28849"/>
                    </a:cubicBezTo>
                    <a:cubicBezTo>
                      <a:pt x="37160" y="27730"/>
                      <a:pt x="38481" y="26527"/>
                      <a:pt x="38993" y="25110"/>
                    </a:cubicBezTo>
                    <a:cubicBezTo>
                      <a:pt x="39505" y="23705"/>
                      <a:pt x="41053" y="24539"/>
                      <a:pt x="41768" y="23622"/>
                    </a:cubicBezTo>
                    <a:cubicBezTo>
                      <a:pt x="42482" y="22693"/>
                      <a:pt x="43613" y="14323"/>
                      <a:pt x="44327" y="12609"/>
                    </a:cubicBezTo>
                    <a:cubicBezTo>
                      <a:pt x="45054" y="10882"/>
                      <a:pt x="46078" y="10692"/>
                      <a:pt x="46685" y="10894"/>
                    </a:cubicBezTo>
                    <a:cubicBezTo>
                      <a:pt x="47304" y="11097"/>
                      <a:pt x="48328" y="9275"/>
                      <a:pt x="49661" y="8573"/>
                    </a:cubicBezTo>
                    <a:cubicBezTo>
                      <a:pt x="51007" y="7870"/>
                      <a:pt x="52233" y="7465"/>
                      <a:pt x="53352" y="7763"/>
                    </a:cubicBezTo>
                    <a:cubicBezTo>
                      <a:pt x="54483" y="8073"/>
                      <a:pt x="53972" y="11894"/>
                      <a:pt x="54281" y="12406"/>
                    </a:cubicBezTo>
                    <a:cubicBezTo>
                      <a:pt x="54591" y="12906"/>
                      <a:pt x="56127" y="11394"/>
                      <a:pt x="56436" y="10085"/>
                    </a:cubicBezTo>
                    <a:cubicBezTo>
                      <a:pt x="56746" y="8775"/>
                      <a:pt x="62996" y="5953"/>
                      <a:pt x="63913" y="4941"/>
                    </a:cubicBezTo>
                    <a:cubicBezTo>
                      <a:pt x="64842" y="3941"/>
                      <a:pt x="63711" y="2417"/>
                      <a:pt x="65044" y="1215"/>
                    </a:cubicBezTo>
                    <a:cubicBezTo>
                      <a:pt x="66378" y="0"/>
                      <a:pt x="68426" y="203"/>
                      <a:pt x="70378" y="1215"/>
                    </a:cubicBezTo>
                    <a:cubicBezTo>
                      <a:pt x="72331" y="2215"/>
                      <a:pt x="72331" y="3227"/>
                      <a:pt x="73450" y="3334"/>
                    </a:cubicBezTo>
                    <a:cubicBezTo>
                      <a:pt x="74581" y="3429"/>
                      <a:pt x="74581" y="4536"/>
                      <a:pt x="76224" y="4739"/>
                    </a:cubicBezTo>
                    <a:cubicBezTo>
                      <a:pt x="77867" y="4941"/>
                      <a:pt x="79094" y="4941"/>
                      <a:pt x="79403" y="6453"/>
                    </a:cubicBezTo>
                    <a:cubicBezTo>
                      <a:pt x="79713" y="7965"/>
                      <a:pt x="80630" y="5953"/>
                      <a:pt x="82166" y="6953"/>
                    </a:cubicBezTo>
                    <a:cubicBezTo>
                      <a:pt x="83701" y="7965"/>
                      <a:pt x="85856" y="8168"/>
                      <a:pt x="86368" y="9585"/>
                    </a:cubicBezTo>
                    <a:cubicBezTo>
                      <a:pt x="86892" y="10990"/>
                      <a:pt x="86880" y="12609"/>
                      <a:pt x="88321" y="12502"/>
                    </a:cubicBezTo>
                    <a:cubicBezTo>
                      <a:pt x="89762" y="12406"/>
                      <a:pt x="90059" y="13109"/>
                      <a:pt x="90988" y="13811"/>
                    </a:cubicBezTo>
                    <a:cubicBezTo>
                      <a:pt x="91905" y="14526"/>
                      <a:pt x="93453" y="13740"/>
                      <a:pt x="93750" y="14585"/>
                    </a:cubicBezTo>
                    <a:cubicBezTo>
                      <a:pt x="94060" y="15431"/>
                      <a:pt x="96012" y="15621"/>
                      <a:pt x="96215" y="16335"/>
                    </a:cubicBezTo>
                    <a:cubicBezTo>
                      <a:pt x="96417" y="17050"/>
                      <a:pt x="97144" y="18550"/>
                      <a:pt x="98679" y="18348"/>
                    </a:cubicBezTo>
                    <a:cubicBezTo>
                      <a:pt x="100215" y="18157"/>
                      <a:pt x="100835" y="18252"/>
                      <a:pt x="101144" y="1986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3836925" y="4516304"/>
                <a:ext cx="4040698" cy="794061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278" extrusionOk="0">
                    <a:moveTo>
                      <a:pt x="116086" y="1"/>
                    </a:moveTo>
                    <a:cubicBezTo>
                      <a:pt x="116086" y="1"/>
                      <a:pt x="87666" y="11097"/>
                      <a:pt x="51924" y="7097"/>
                    </a:cubicBezTo>
                    <a:cubicBezTo>
                      <a:pt x="25777" y="4180"/>
                      <a:pt x="0" y="19277"/>
                      <a:pt x="0" y="19277"/>
                    </a:cubicBezTo>
                    <a:lnTo>
                      <a:pt x="116086" y="192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82" name="Google Shape;682;p24"/>
            <p:cNvSpPr/>
            <p:nvPr/>
          </p:nvSpPr>
          <p:spPr>
            <a:xfrm>
              <a:off x="-12235" y="4707925"/>
              <a:ext cx="7121552" cy="664175"/>
            </a:xfrm>
            <a:custGeom>
              <a:avLst/>
              <a:gdLst/>
              <a:ahLst/>
              <a:cxnLst/>
              <a:rect l="l" t="t" r="r" b="b"/>
              <a:pathLst>
                <a:path w="151805" h="19278" extrusionOk="0">
                  <a:moveTo>
                    <a:pt x="0" y="1"/>
                  </a:moveTo>
                  <a:cubicBezTo>
                    <a:pt x="0" y="1"/>
                    <a:pt x="34992" y="6109"/>
                    <a:pt x="64449" y="7097"/>
                  </a:cubicBezTo>
                  <a:cubicBezTo>
                    <a:pt x="98822" y="8264"/>
                    <a:pt x="151805" y="19277"/>
                    <a:pt x="151805" y="19277"/>
                  </a:cubicBezTo>
                  <a:lnTo>
                    <a:pt x="0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83" name="Google Shape;683;p2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9.jpeg"/><Relationship Id="rId6" Type="http://schemas.openxmlformats.org/officeDocument/2006/relationships/image" Target="../media/image18.png"/><Relationship Id="rId5" Type="http://schemas.microsoft.com/office/2007/relationships/media" Target="file:///F:\T0000003.AVI" TargetMode="External"/><Relationship Id="rId4" Type="http://schemas.openxmlformats.org/officeDocument/2006/relationships/video" Target="file:///F:\T0000003.AVI" TargetMode="External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6.jpeg"/><Relationship Id="rId2" Type="http://schemas.microsoft.com/office/2007/relationships/hdphoto" Target="../media/image6.jpe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6.jpeg"/><Relationship Id="rId2" Type="http://schemas.microsoft.com/office/2007/relationships/hdphoto" Target="../media/image6.jpe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6.jpeg"/><Relationship Id="rId2" Type="http://schemas.microsoft.com/office/2007/relationships/hdphoto" Target="../media/image6.jpe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microsoft.com/office/2007/relationships/hdphoto" Target="../media/image6.jpe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microsoft.com/office/2007/relationships/hdphoto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6.xml"/><Relationship Id="rId3" Type="http://schemas.microsoft.com/office/2007/relationships/hdphoto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6.xml"/><Relationship Id="rId3" Type="http://schemas.microsoft.com/office/2007/relationships/hdphoto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hdphoto" Target="../media/image6.jpe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6.xml"/><Relationship Id="rId2" Type="http://schemas.microsoft.com/office/2007/relationships/hdphoto" Target="../media/image6.jpeg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.xml"/><Relationship Id="rId4" Type="http://schemas.openxmlformats.org/officeDocument/2006/relationships/image" Target="../media/image36.png"/><Relationship Id="rId3" Type="http://schemas.openxmlformats.org/officeDocument/2006/relationships/image" Target="../media/image35.jpeg"/><Relationship Id="rId2" Type="http://schemas.microsoft.com/office/2007/relationships/hdphoto" Target="../media/image6.jpeg"/><Relationship Id="rId1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7.png"/><Relationship Id="rId2" Type="http://schemas.microsoft.com/office/2007/relationships/hdphoto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3.png"/><Relationship Id="rId2" Type="http://schemas.microsoft.com/office/2007/relationships/hdphoto" Target="../media/image6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7.png"/><Relationship Id="rId3" Type="http://schemas.openxmlformats.org/officeDocument/2006/relationships/image" Target="../media/image14.jpeg"/><Relationship Id="rId2" Type="http://schemas.microsoft.com/office/2007/relationships/hdphoto" Target="../media/image6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28" y="-259080"/>
            <a:ext cx="12706773" cy="714756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2400" y="2514600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  <a:endParaRPr kumimoji="0" lang="en-US" sz="7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Bike Rides - The Green Orbs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4922" y="6524385"/>
            <a:ext cx="184220" cy="184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26" descr="hội cầu mùa DT Dao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5588000" cy="367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11" name="Picture 27" descr="Mĩ Sơ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0" y="0"/>
            <a:ext cx="6604000" cy="3657600"/>
          </a:xfrm>
          <a:prstGeom prst="rect">
            <a:avLst/>
          </a:prstGeom>
          <a:noFill/>
        </p:spPr>
      </p:pic>
      <p:pic>
        <p:nvPicPr>
          <p:cNvPr id="16414" name="Picture 30" descr="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3629026"/>
            <a:ext cx="7518400" cy="3228975"/>
          </a:xfrm>
          <a:prstGeom prst="rect">
            <a:avLst/>
          </a:prstGeom>
          <a:noFill/>
        </p:spPr>
      </p:pic>
      <p:pic>
        <p:nvPicPr>
          <p:cNvPr id="16418" name="T0000003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4673600" y="3657600"/>
            <a:ext cx="1016000" cy="693738"/>
          </a:xfrm>
        </p:spPr>
      </p:pic>
      <p:pic>
        <p:nvPicPr>
          <p:cNvPr id="16420" name="Picture 36" descr="Dan klonpu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657600"/>
            <a:ext cx="46736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41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MaiChau-ISERE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52800" y="0"/>
            <a:ext cx="5486400" cy="3048000"/>
          </a:xfrm>
          <a:prstGeom prst="rect">
            <a:avLst/>
          </a:prstGeom>
          <a:noFill/>
        </p:spPr>
      </p:pic>
      <p:pic>
        <p:nvPicPr>
          <p:cNvPr id="74757" name="Picture 5" descr="Gốm DT Chă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5184" y="0"/>
            <a:ext cx="3316816" cy="3276600"/>
          </a:xfrm>
          <a:prstGeom prst="rect">
            <a:avLst/>
          </a:prstGeom>
          <a:noFill/>
        </p:spPr>
      </p:pic>
      <p:pic>
        <p:nvPicPr>
          <p:cNvPr id="74758" name="Picture 6" descr="images1370276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048000"/>
            <a:ext cx="3860800" cy="3810000"/>
          </a:xfrm>
          <a:prstGeom prst="rect">
            <a:avLst/>
          </a:prstGeom>
          <a:noFill/>
        </p:spPr>
      </p:pic>
      <p:pic>
        <p:nvPicPr>
          <p:cNvPr id="74759" name="Picture 7" descr="images1370254_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3810000" cy="3810000"/>
          </a:xfrm>
          <a:prstGeom prst="rect">
            <a:avLst/>
          </a:prstGeom>
          <a:noFill/>
        </p:spPr>
      </p:pic>
      <p:pic>
        <p:nvPicPr>
          <p:cNvPr id="74760" name="Picture 8" descr="images1370270_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6400" y="3048000"/>
            <a:ext cx="4165600" cy="3810000"/>
          </a:xfrm>
          <a:prstGeom prst="rect">
            <a:avLst/>
          </a:prstGeom>
          <a:noFill/>
        </p:spPr>
      </p:pic>
      <p:pic>
        <p:nvPicPr>
          <p:cNvPr id="74761" name="Picture 9" descr="Thổ cẩm DT Tà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3528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37014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anose="020B0604020202020204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/>
          <p:cNvSpPr/>
          <p:nvPr/>
        </p:nvSpPr>
        <p:spPr>
          <a:xfrm>
            <a:off x="352063" y="3274132"/>
            <a:ext cx="7106827" cy="2016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3000" b="1" i="1" smtClean="0">
                <a:solidFill>
                  <a:srgbClr val="0000FF"/>
                </a:solidFill>
              </a:rPr>
              <a:t>Quan sát Atlat Địa lí Việt Nam, cho biết địa bàn phân bố chủ yếu của dân tộc Kinh  và các dân tộc ít người ở nước ta.</a:t>
            </a:r>
            <a:endParaRPr lang="en-US" sz="3000" b="1" i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>
            <a:fillRect/>
          </a:stretch>
        </p:blipFill>
        <p:spPr>
          <a:xfrm>
            <a:off x="197398" y="2372802"/>
            <a:ext cx="1000545" cy="1086608"/>
          </a:xfrm>
          <a:prstGeom prst="rect">
            <a:avLst/>
          </a:prstGeom>
        </p:spPr>
      </p:pic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50810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anose="020B0604020202020204" pitchFamily="34" charset="0"/>
              </a:rPr>
              <a:t>1. Dân tộc</a:t>
            </a:r>
            <a:endParaRPr lang="en-US" sz="3000" b="1" u="sng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anose="020B0604020202020204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anose="020B0604020202020204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40622"/>
            <a:ext cx="1201540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anose="020B0604020202020204" pitchFamily="34" charset="0"/>
              </a:rPr>
              <a:t>1. Dân tộc</a:t>
            </a:r>
            <a:endParaRPr lang="en-US" sz="3000" b="1" u="sng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anose="020B0604020202020204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881" y="1681993"/>
            <a:ext cx="11717382" cy="14057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Người Kinh: </a:t>
            </a: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ở đồng bằng, ven biển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trung du.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- Các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dân tộc thiểu số: đồi núi và cao nguyên.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7" name="Picture 2" descr="D:\5. LS&amp;ĐL 9\GA 9 (KNTTCS)\Doan ket dan to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70316" y="3278776"/>
            <a:ext cx="5376515" cy="3579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anose="020B0604020202020204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/>
          <p:cNvSpPr/>
          <p:nvPr/>
        </p:nvSpPr>
        <p:spPr>
          <a:xfrm>
            <a:off x="352063" y="3274132"/>
            <a:ext cx="7106827" cy="2016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3000" b="1" i="1" smtClean="0">
                <a:solidFill>
                  <a:srgbClr val="0000FF"/>
                </a:solidFill>
              </a:rPr>
              <a:t>Quan sát Atlat Địa lí Việt Nam và thông tin mục 1 SGK, điền vào dấu (…) về sự phân bố các dân tộc thiểu số ở nước ta.</a:t>
            </a:r>
            <a:endParaRPr lang="en-US" sz="3000" b="1" i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>
            <a:fillRect/>
          </a:stretch>
        </p:blipFill>
        <p:spPr>
          <a:xfrm>
            <a:off x="197398" y="2372802"/>
            <a:ext cx="1000545" cy="1086608"/>
          </a:xfrm>
          <a:prstGeom prst="rect">
            <a:avLst/>
          </a:prstGeom>
        </p:spPr>
      </p:pic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50810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anose="020B0604020202020204" pitchFamily="34" charset="0"/>
              </a:rPr>
              <a:t>1. Dân tộc</a:t>
            </a:r>
            <a:endParaRPr lang="en-US" sz="3000" b="1" u="sng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anose="020B0604020202020204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anose="020B0604020202020204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50810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anose="020B0604020202020204" pitchFamily="34" charset="0"/>
              </a:rPr>
              <a:t>1. Dân tộc</a:t>
            </a:r>
            <a:endParaRPr lang="en-US" sz="3000" b="1" u="sng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anose="020B0604020202020204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006" y="2292642"/>
            <a:ext cx="7550330" cy="35548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Trung du và miền núi Bắc Bộ: 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Tày, HMông, Thái, Mường, Dao,…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cs typeface="Arial" panose="020B0604020202020204" pitchFamily="34" charset="0"/>
              </a:rPr>
              <a:t>- Tây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cs typeface="Arial" panose="020B0604020202020204" pitchFamily="34" charset="0"/>
              </a:rPr>
              <a:t> Nguyên: 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Gia-rai, Ê-đê, Ba-na,…</a:t>
            </a:r>
            <a:endParaRPr kumimoji="0" lang="en-US" sz="3000" b="1" i="0" u="none" strike="noStrike" cap="none" normalizeH="0" smtClean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cs typeface="Arial" panose="020B0604020202020204" pitchFamily="34" charset="0"/>
              </a:rPr>
              <a:t>- Các đồng bằng ven biển phía Nam và Đồng bằng sông Cửu Long: 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Hoa, Khơ-me, Chăm,...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5589" y="2476585"/>
            <a:ext cx="229906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…………………</a:t>
            </a:r>
            <a:endParaRPr lang="en-US" sz="3000" b="1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774" y="3151499"/>
            <a:ext cx="362276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……………………………….</a:t>
            </a:r>
            <a:endParaRPr lang="en-US" sz="3000" b="1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7105" y="3839477"/>
            <a:ext cx="362276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……………………………….</a:t>
            </a:r>
            <a:endParaRPr lang="en-US" sz="3000" b="1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05346" y="5219786"/>
            <a:ext cx="362276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……………………………….</a:t>
            </a:r>
            <a:endParaRPr lang="en-US" sz="3000" b="1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anose="020B0604020202020204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40622"/>
            <a:ext cx="1201540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anose="020B0604020202020204" pitchFamily="34" charset="0"/>
              </a:rPr>
              <a:t>1. Dân tộc</a:t>
            </a:r>
            <a:endParaRPr lang="en-US" sz="3000" b="1" u="sng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anose="020B0604020202020204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881" y="1722937"/>
            <a:ext cx="11717382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Người Kinh: </a:t>
            </a: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ở đồng bằng, ven biển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trung du.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- Các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dân tộc thiểu số: đồi núi và cao nguyên: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5281" y="2993110"/>
            <a:ext cx="11717382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3000" b="1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Trung du và miền núi Bắc Bộ: Tày, HMông, Thái, Mường, Dao,…</a:t>
            </a:r>
            <a:endParaRPr lang="en-US" sz="3000" b="1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 Tây Nguyên: Gia-rai, Ê-đê, Ba-na,…</a:t>
            </a:r>
            <a:endParaRPr lang="en-US" sz="3000" b="1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  Các đồng bằng ven biển phía Nam và Đồng bằng sông Cửu Long: Hoa, Khơ-me, Chăm,…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anose="020B0604020202020204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/>
          <p:cNvSpPr/>
          <p:nvPr/>
        </p:nvSpPr>
        <p:spPr>
          <a:xfrm>
            <a:off x="352063" y="2908367"/>
            <a:ext cx="7106827" cy="234289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20000"/>
              </a:lnSpc>
            </a:pPr>
            <a:r>
              <a:rPr lang="en-US" sz="3000" b="1" i="1" smtClean="0">
                <a:solidFill>
                  <a:srgbClr val="0000FF"/>
                </a:solidFill>
                <a:cs typeface="Arial" panose="020B0604020202020204" pitchFamily="34" charset="0"/>
              </a:rPr>
              <a:t> Khai thác</a:t>
            </a:r>
            <a:r>
              <a:rPr lang="en-US" sz="3000" b="1" i="1" smtClean="0">
                <a:solidFill>
                  <a:srgbClr val="0000FF"/>
                </a:solidFill>
              </a:rPr>
              <a:t> thông tin mục 1 SGK, cho biết sự phân bố dân tộc ở Việt Nam những năm qua có sự thay đổi như thế nào? Giải thích tại sao.</a:t>
            </a:r>
            <a:endParaRPr lang="en-US" sz="3000" b="1" i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>
            <a:fillRect/>
          </a:stretch>
        </p:blipFill>
        <p:spPr>
          <a:xfrm>
            <a:off x="197398" y="2007038"/>
            <a:ext cx="1000545" cy="1086608"/>
          </a:xfrm>
          <a:prstGeom prst="rect">
            <a:avLst/>
          </a:prstGeom>
        </p:spPr>
      </p:pic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200" b="1" u="sng" smtClean="0">
                <a:solidFill>
                  <a:srgbClr val="002060"/>
                </a:solidFill>
                <a:cs typeface="Arial" panose="020B0604020202020204" pitchFamily="34" charset="0"/>
              </a:rPr>
              <a:t>1. Dân tộc</a:t>
            </a:r>
            <a:endParaRPr lang="en-US" sz="3000" b="1" u="sng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anose="020B0604020202020204" pitchFamily="34" charset="0"/>
              </a:rPr>
              <a:t>c. Phân bố dân tộc ở Việt Nam có sự thay đổi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881" y="1804825"/>
            <a:ext cx="11717382" cy="216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cs typeface="Arial" panose="020B0604020202020204" pitchFamily="34" charset="0"/>
              </a:rPr>
              <a:t>- </a:t>
            </a:r>
            <a:r>
              <a:rPr lang="vi-VN" sz="3000" b="1" smtClean="0">
                <a:latin typeface="Calibri" panose="020F0502020204030204" pitchFamily="34" charset="0"/>
                <a:cs typeface="Calibri" panose="020F0502020204030204" pitchFamily="34" charset="0"/>
              </a:rPr>
              <a:t>Các dân tộc Việt Nam phân bố ngày càng đan xen với nhau. </a:t>
            </a:r>
            <a:endParaRPr lang="en-US" sz="30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3000" b="1" smtClean="0">
                <a:latin typeface="Calibri" panose="020F0502020204030204" pitchFamily="34" charset="0"/>
                <a:cs typeface="Calibri" panose="020F0502020204030204" pitchFamily="34" charset="0"/>
              </a:rPr>
              <a:t>Tây Nguyên, Trung du và miền núi Bắc Bộ, Bắc Trung Bộ và Duyên hải miền Trung có nhiều dân tộc cùng sinh </a:t>
            </a:r>
            <a:r>
              <a:rPr lang="vi-VN" sz="3000" b="1" smtClean="0">
                <a:latin typeface="Calibri" panose="020F0502020204030204" pitchFamily="34" charset="0"/>
                <a:cs typeface="Calibri" panose="020F0502020204030204" pitchFamily="34" charset="0"/>
              </a:rPr>
              <a:t>sống.</a:t>
            </a:r>
            <a:r>
              <a:rPr lang="en-US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US" sz="3000" b="1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83.png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064525" y="1951630"/>
            <a:ext cx="10154855" cy="4906371"/>
          </a:xfrm>
          <a:prstGeom prst="rect">
            <a:avLst/>
          </a:prstGeom>
        </p:spPr>
      </p:pic>
      <p:sp>
        <p:nvSpPr>
          <p:cNvPr id="6" name="Rectangle: Rounded Corners 7"/>
          <p:cNvSpPr/>
          <p:nvPr/>
        </p:nvSpPr>
        <p:spPr>
          <a:xfrm>
            <a:off x="297472" y="571448"/>
            <a:ext cx="11385011" cy="124370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  </a:t>
            </a:r>
            <a:r>
              <a:rPr lang="vi-VN" sz="3000" b="1" i="1" smtClean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Quan sát hình ảnh sau</a:t>
            </a:r>
            <a:r>
              <a:rPr lang="en-US" sz="3000" b="1" i="1" smtClean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</a:t>
            </a:r>
            <a:r>
              <a:rPr lang="vi-VN" sz="3000" b="1" i="1" smtClean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cho biết trong những năm qua đời sống của đồng bào các dân tộc thiểu số có sự thay đổi như thế nào?</a:t>
            </a:r>
            <a:endParaRPr lang="en-US" sz="3000" b="1" i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>
            <a:fillRect/>
          </a:stretch>
        </p:blipFill>
        <p:spPr>
          <a:xfrm>
            <a:off x="197398" y="-24560"/>
            <a:ext cx="1000545" cy="1086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4307" y="1194690"/>
            <a:ext cx="6094070" cy="18174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thủ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tướng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dự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định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phát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triển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xã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vùng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dân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tộc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thiểu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?</a:t>
            </a:r>
            <a:endParaRPr lang="en-US" sz="2400" b="1" i="0" dirty="0">
              <a:solidFill>
                <a:srgbClr val="222222"/>
              </a:solidFill>
              <a:effectLst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em</a:t>
            </a:r>
            <a:endParaRPr lang="vi-VN" sz="2400" b="1" i="0" dirty="0">
              <a:solidFill>
                <a:srgbClr val="222222"/>
              </a:solidFill>
              <a:effectLst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494" y="33200"/>
            <a:ext cx="1177145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TÔI </a:t>
            </a:r>
            <a:r>
              <a:rPr lang="en-US" sz="5400" b="1">
                <a:solidFill>
                  <a:srgbClr val="FF0000"/>
                </a:solidFill>
                <a:latin typeface="+mn-lt"/>
              </a:rPr>
              <a:t>LÀ </a:t>
            </a:r>
            <a:r>
              <a:rPr lang="en-US" sz="5400" b="1" smtClean="0">
                <a:solidFill>
                  <a:srgbClr val="FF0000"/>
                </a:solidFill>
                <a:latin typeface="+mn-lt"/>
              </a:rPr>
              <a:t>THỦ TƯỚNG CHÍNH PHỦ VIỆT NAM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6947705" y="1197447"/>
            <a:ext cx="1863524" cy="15687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ỦNG HỘ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9874169" y="1197446"/>
            <a:ext cx="1863524" cy="15687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PHẢN ĐỐI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10242" name="Picture 2" descr="Thủ tướng Phạm Minh Chính: Cần có nhận thức và giải pháp mới trong chống  dịch COVID-19 - Báo ảnh Việt Nam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988" b="98556" l="10000" r="90000">
                        <a14:foregroundMark x1="38305" y1="18051" x2="38305" y2="18051"/>
                        <a14:foregroundMark x1="36356" y1="95668" x2="36356" y2="95668"/>
                        <a14:foregroundMark x1="39831" y1="93141" x2="39831" y2="93141"/>
                        <a14:foregroundMark x1="50593" y1="92539" x2="50593" y2="92539"/>
                        <a14:foregroundMark x1="53220" y1="88929" x2="53220" y2="88929"/>
                        <a14:foregroundMark x1="50847" y1="91937" x2="50847" y2="91937"/>
                        <a14:foregroundMark x1="58136" y1="93381" x2="58136" y2="93381"/>
                        <a14:foregroundMark x1="65339" y1="94344" x2="65339" y2="94344"/>
                        <a14:foregroundMark x1="62203" y1="97353" x2="62203" y2="97353"/>
                        <a14:foregroundMark x1="68220" y1="98556" x2="68220" y2="98556"/>
                        <a14:foregroundMark x1="36356" y1="30325" x2="36356" y2="30325"/>
                        <a14:foregroundMark x1="29831" y1="86402" x2="29831" y2="86402"/>
                        <a14:foregroundMark x1="30932" y1="89651" x2="30932" y2="89651"/>
                        <a14:foregroundMark x1="30085" y1="86282" x2="30085" y2="86282"/>
                        <a14:foregroundMark x1="29322" y1="84838" x2="29322" y2="85439"/>
                        <a14:foregroundMark x1="29576" y1="89290" x2="29576" y2="89290"/>
                        <a14:foregroundMark x1="30508" y1="89290" x2="30508" y2="89290"/>
                        <a14:foregroundMark x1="29576" y1="85921" x2="29576" y2="85921"/>
                        <a14:foregroundMark x1="29237" y1="88809" x2="29237" y2="88809"/>
                        <a14:foregroundMark x1="30339" y1="91336" x2="30339" y2="91336"/>
                        <a14:foregroundMark x1="61441" y1="84597" x2="61441" y2="84597"/>
                        <a14:backgroundMark x1="21525" y1="32852" x2="21525" y2="32852"/>
                        <a14:backgroundMark x1="24831" y1="28640" x2="24831" y2="28640"/>
                        <a14:backgroundMark x1="29915" y1="86282" x2="29915" y2="86282"/>
                        <a14:backgroundMark x1="29915" y1="88327" x2="29915" y2="88327"/>
                        <a14:backgroundMark x1="29915" y1="88929" x2="29915" y2="88929"/>
                        <a14:backgroundMark x1="29492" y1="84838" x2="29492" y2="84838"/>
                        <a14:backgroundMark x1="29322" y1="87966" x2="29322" y2="88809"/>
                        <a14:backgroundMark x1="29322" y1="91817" x2="29322" y2="91817"/>
                        <a14:backgroundMark x1="29322" y1="83995" x2="29322" y2="83995"/>
                        <a14:backgroundMark x1="29492" y1="88087" x2="29492" y2="88087"/>
                        <a14:backgroundMark x1="29492" y1="83755" x2="29746" y2="84717"/>
                        <a14:backgroundMark x1="30339" y1="86763" x2="30339" y2="86763"/>
                        <a14:backgroundMark x1="30678" y1="87966" x2="30678" y2="87966"/>
                        <a14:backgroundMark x1="61186" y1="85078" x2="61186" y2="85078"/>
                        <a14:backgroundMark x1="61186" y1="85078" x2="61186" y2="85078"/>
                        <a14:backgroundMark x1="61695" y1="80144" x2="61695" y2="80144"/>
                        <a14:backgroundMark x1="61949" y1="80505" x2="61949" y2="80505"/>
                        <a14:backgroundMark x1="62034" y1="82070" x2="62034" y2="82070"/>
                        <a14:backgroundMark x1="62203" y1="82551" x2="62203" y2="82551"/>
                        <a14:backgroundMark x1="61186" y1="84356" x2="61186" y2="84356"/>
                        <a14:backgroundMark x1="60254" y1="83153" x2="60254" y2="83153"/>
                        <a14:backgroundMark x1="61441" y1="80866" x2="61949" y2="81468"/>
                        <a14:backgroundMark x1="62034" y1="81468" x2="62288" y2="82551"/>
                        <a14:backgroundMark x1="61695" y1="84356" x2="61695" y2="84356"/>
                        <a14:backgroundMark x1="60339" y1="84597" x2="60339" y2="84597"/>
                        <a14:backgroundMark x1="59746" y1="83755" x2="59746" y2="83755"/>
                        <a14:backgroundMark x1="60847" y1="80987" x2="60847" y2="80987"/>
                        <a14:backgroundMark x1="64322" y1="74128" x2="64322" y2="74128"/>
                        <a14:backgroundMark x1="64322" y1="74128" x2="64322" y2="7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50" t="13840" r="27019"/>
          <a:stretch>
            <a:fillRect/>
          </a:stretch>
        </p:blipFill>
        <p:spPr bwMode="auto">
          <a:xfrm>
            <a:off x="231494" y="3148314"/>
            <a:ext cx="2760636" cy="32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/>
          <p:cNvSpPr/>
          <p:nvPr/>
        </p:nvSpPr>
        <p:spPr>
          <a:xfrm>
            <a:off x="2546430" y="3148314"/>
            <a:ext cx="4085864" cy="856527"/>
          </a:xfrm>
          <a:prstGeom prst="wedgeRoundRectCallout">
            <a:avLst>
              <a:gd name="adj1" fmla="val -67843"/>
              <a:gd name="adj2" fmla="val 51839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…</a:t>
            </a:r>
            <a:endParaRPr lang="en-US" sz="2400" b="1" dirty="0"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Bị kẻ xấu lừa từ thiện, trường vùng cao phá đi giờ không có ai xây - Mái Ấm  Giữa Đ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54" y="4087366"/>
            <a:ext cx="4328822" cy="238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Lai Châu: Cuộc sống của đồng bào dân tộc Mảng - Ảnh thời sự trong nước -  Văn hoá &amp;amp; Xã hội - Thông tấn xã Việt Nam (TTXVN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10651"/>
          <a:stretch>
            <a:fillRect/>
          </a:stretch>
        </p:blipFill>
        <p:spPr bwMode="auto">
          <a:xfrm>
            <a:off x="7408872" y="3148314"/>
            <a:ext cx="4328821" cy="332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239131" y="1734193"/>
          <a:ext cx="11630348" cy="4864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587"/>
                <a:gridCol w="2907587"/>
                <a:gridCol w="2907587"/>
                <a:gridCol w="2907587"/>
              </a:tblGrid>
              <a:tr h="23544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097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1257" y="1775518"/>
            <a:ext cx="2913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</a:t>
            </a:r>
            <a:endParaRPr lang="en-US" sz="40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4274" y="1775516"/>
            <a:ext cx="2860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</a:t>
            </a:r>
            <a:endParaRPr lang="en-US" sz="40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8193" y="1843589"/>
            <a:ext cx="2836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</a:t>
            </a:r>
            <a:endParaRPr lang="en-US" sz="40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258" y="2310324"/>
            <a:ext cx="288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Em đã biết những điều gì về cộng đồng các dân tộc ở Việt Nam?</a:t>
            </a:r>
            <a:endParaRPr lang="en-US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9720" y="2427892"/>
            <a:ext cx="2914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Em muốn những điều gì về cộng đồng các dân tộc ở Việt Nam?</a:t>
            </a:r>
            <a:endParaRPr lang="en-US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7310" y="2556790"/>
            <a:ext cx="283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Em muốn biết </a:t>
            </a:r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thêm9 </a:t>
            </a:r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những gì về cộng đồng các dân tộc ở Việt Nam?</a:t>
            </a:r>
            <a:endParaRPr lang="en-US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4595" y="14318"/>
            <a:ext cx="2546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KWLH</a:t>
            </a:r>
            <a:endParaRPr lang="en-US" sz="6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533" y="1051492"/>
            <a:ext cx="1113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cs typeface="Arial" panose="020B0604020202020204" pitchFamily="34" charset="0"/>
              </a:rPr>
              <a:t>TOPIC: </a:t>
            </a:r>
            <a:r>
              <a:rPr lang="en-US" sz="3600" b="1" smtClean="0">
                <a:solidFill>
                  <a:srgbClr val="0070C0"/>
                </a:solidFill>
                <a:cs typeface="Arial" panose="020B0604020202020204" pitchFamily="34" charset="0"/>
              </a:rPr>
              <a:t>CỘNG ĐỒNG CÁC DÂN TỘC VIỆT NAM</a:t>
            </a:r>
            <a:endParaRPr lang="en-US" sz="3600" b="1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4229" y="1773921"/>
            <a:ext cx="2899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</a:t>
            </a:r>
            <a:endParaRPr lang="en-US" sz="40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3787" y="2460996"/>
            <a:ext cx="2891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Em đã học được gì về cộng đồng các dân tộc ở Việt Nam? </a:t>
            </a:r>
            <a:endParaRPr lang="en-US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anose="020B0604020202020204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40622"/>
            <a:ext cx="1201540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anose="020B0604020202020204" pitchFamily="34" charset="0"/>
              </a:rPr>
              <a:t>1. Dân tộc</a:t>
            </a:r>
            <a:endParaRPr lang="en-US" sz="3000" b="1" u="sng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anose="020B0604020202020204" pitchFamily="34" charset="0"/>
              </a:rPr>
              <a:t>d. Người Việt Nam ở nước ngoài là một bộ phận của dân tộc Việt Nam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005" y="1796248"/>
            <a:ext cx="11534503" cy="35548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Việt Nam có hơn </a:t>
            </a:r>
            <a:r>
              <a:rPr lang="en-US" sz="3000" b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 triệu người </a:t>
            </a:r>
            <a:r>
              <a:rPr lang="en-US" sz="3000" b="1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sống, làm việc, học tập ở nước ngoài.</a:t>
            </a:r>
            <a:endParaRPr lang="en-US" sz="3000" b="1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cs typeface="Arial" panose="020B0604020202020204" pitchFamily="34" charset="0"/>
              </a:rPr>
              <a:t>- Quốc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cs typeface="Arial" panose="020B0604020202020204" pitchFamily="34" charset="0"/>
              </a:rPr>
              <a:t> gia có đông đảo người Việt sinh sống nhất là: </a:t>
            </a:r>
            <a:r>
              <a:rPr lang="en-US" sz="3000" b="1" smtClean="0">
                <a:solidFill>
                  <a:srgbClr val="FF0000"/>
                </a:solidFill>
                <a:cs typeface="Arial" panose="020B0604020202020204" pitchFamily="34" charset="0"/>
              </a:rPr>
              <a:t>Hoa Kỳ.</a:t>
            </a:r>
            <a:endParaRPr kumimoji="0" lang="en-US" sz="3000" b="1" i="0" u="none" strike="noStrike" cap="none" normalizeH="0" smtClean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FF"/>
                </a:solidFill>
                <a:cs typeface="Arial" panose="020B0604020202020204" pitchFamily="34" charset="0"/>
              </a:rPr>
              <a:t>- Đây là một bộ phận </a:t>
            </a:r>
            <a:r>
              <a:rPr lang="en-US" sz="3000" b="1" smtClean="0">
                <a:solidFill>
                  <a:srgbClr val="FF0000"/>
                </a:solidFill>
                <a:cs typeface="Arial" panose="020B0604020202020204" pitchFamily="34" charset="0"/>
              </a:rPr>
              <a:t>quan trọng của cộng đồng dân tộc Việt Nam.</a:t>
            </a:r>
            <a:endParaRPr lang="en-US" sz="3000" b="1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FF"/>
                </a:solidFill>
                <a:cs typeface="Arial" panose="020B0604020202020204" pitchFamily="34" charset="0"/>
              </a:rPr>
              <a:t> - Người Việt Nam ở nước ngoài luôn </a:t>
            </a:r>
            <a:r>
              <a:rPr lang="en-US" sz="3000" b="1" smtClean="0">
                <a:solidFill>
                  <a:srgbClr val="FF0000"/>
                </a:solidFill>
                <a:cs typeface="Arial" panose="020B0604020202020204" pitchFamily="34" charset="0"/>
              </a:rPr>
              <a:t>hướng về xây dựng quê hương, đất nước.</a:t>
            </a:r>
            <a:endParaRPr lang="en-US" sz="3000" b="1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1211" y="1980192"/>
            <a:ext cx="219456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…………………</a:t>
            </a:r>
            <a:endParaRPr lang="en-US" sz="3000" b="1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8754" y="2681231"/>
            <a:ext cx="229906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…………………</a:t>
            </a:r>
            <a:endParaRPr lang="en-US" sz="3000" b="1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9702" y="3369209"/>
            <a:ext cx="724553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……………………………………………………………..……</a:t>
            </a:r>
            <a:endParaRPr lang="en-US" sz="3000" b="1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5431" y="4068712"/>
            <a:ext cx="559589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………………………………………………..…</a:t>
            </a:r>
            <a:endParaRPr lang="en-US" sz="3000" b="1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501" y="4718653"/>
            <a:ext cx="183968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………………</a:t>
            </a:r>
            <a:endParaRPr lang="en-US" sz="3000" b="1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5. LS&amp;ĐL 9\GA 9 (KNTTCS)\2020-11-25-nguoi-vn-o-nuoc-ngoai-1-ruby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87733" y="0"/>
            <a:ext cx="555606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: Rounded Corners 7"/>
          <p:cNvSpPr/>
          <p:nvPr/>
        </p:nvSpPr>
        <p:spPr>
          <a:xfrm>
            <a:off x="352062" y="1188720"/>
            <a:ext cx="5957297" cy="3043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cs typeface="Arial" panose="020B0604020202020204" pitchFamily="34" charset="0"/>
              </a:rPr>
              <a:t> Khai thác</a:t>
            </a:r>
            <a:r>
              <a:rPr lang="en-US" sz="3000" b="1" i="1" smtClean="0">
                <a:solidFill>
                  <a:srgbClr val="0000FF"/>
                </a:solidFill>
              </a:rPr>
              <a:t> thông tin bên và kiến thức thực tế, để thấy được cộng đồng người Việt Nam ở nước ngoài với sự phát triển đất nước.</a:t>
            </a:r>
            <a:endParaRPr lang="en-US" sz="3000" b="1" i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>
            <a:fillRect/>
          </a:stretch>
        </p:blipFill>
        <p:spPr>
          <a:xfrm>
            <a:off x="275776" y="248214"/>
            <a:ext cx="1000545" cy="1086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anose="020B0604020202020204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anose="020B0604020202020204" pitchFamily="34" charset="0"/>
              </a:rPr>
              <a:t>2. Dân số</a:t>
            </a:r>
            <a:endParaRPr lang="en-US" sz="3000" b="1" u="sng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anose="020B0604020202020204" pitchFamily="34" charset="0"/>
              </a:rPr>
              <a:t>a. Qui mô, gia tăng dân số</a:t>
            </a:r>
            <a:endParaRPr lang="en-US" sz="3000" i="1"/>
          </a:p>
        </p:txBody>
      </p:sp>
      <p:pic>
        <p:nvPicPr>
          <p:cNvPr id="3074" name="Picture 2" descr="D:\5. LS&amp;ĐL 9\GA 9 (KNTTCS)\GAĐT ĐL 9 (KNTTCS)\z5579388357947_24804ba637de99c43e33d8d1ab95d2a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35487" y="2292824"/>
            <a:ext cx="5818412" cy="441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: Rounded Corners 7"/>
          <p:cNvSpPr/>
          <p:nvPr/>
        </p:nvSpPr>
        <p:spPr>
          <a:xfrm>
            <a:off x="174378" y="2534199"/>
            <a:ext cx="5821474" cy="355309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    *Khai thác thông tin SGK và thông tin dưới đây, cho biết số dân nước ta năm 2021; xếp thứ bao nhiêu trong Đông Nam Á và thế giới? </a:t>
            </a:r>
            <a:endParaRPr lang="en-US" sz="3000" b="1" i="1">
              <a:solidFill>
                <a:srgbClr val="0000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>
            <a:fillRect/>
          </a:stretch>
        </p:blipFill>
        <p:spPr>
          <a:xfrm>
            <a:off x="197398" y="1676368"/>
            <a:ext cx="1000545" cy="1086608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82880" y="1641049"/>
            <a:ext cx="11172057" cy="149335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2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ăm 2021: dân số nước ta là 98,5 triệu người, </a:t>
            </a:r>
            <a:r>
              <a:rPr lang="en-US" sz="3200" b="1" smtClean="0"/>
              <a:t>đứng thứ 3 Đông Nam Á và 15 trên thế giới.</a:t>
            </a:r>
            <a:endParaRPr lang="en-US" sz="3200" b="1" smtClean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anose="020B0604020202020204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anose="020B0604020202020204" pitchFamily="34" charset="0"/>
              </a:rPr>
              <a:t>2. Dân số</a:t>
            </a:r>
            <a:endParaRPr lang="en-US" sz="3000" b="1" u="sng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anose="020B0604020202020204" pitchFamily="34" charset="0"/>
              </a:rPr>
              <a:t>a. Qui mô, gia tăng dân số</a:t>
            </a:r>
            <a:endParaRPr lang="en-US" sz="3000" i="1"/>
          </a:p>
        </p:txBody>
      </p:sp>
      <p:pic>
        <p:nvPicPr>
          <p:cNvPr id="3074" name="Picture 2" descr="D:\5. LS&amp;ĐL 9\GA 9 (KNTTCS)\GAĐT ĐL 9 (KNTTCS)\z5579388357947_24804ba637de99c43e33d8d1ab95d2a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35487" y="2292824"/>
            <a:ext cx="5818412" cy="441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: Rounded Corners 7"/>
          <p:cNvSpPr/>
          <p:nvPr/>
        </p:nvSpPr>
        <p:spPr>
          <a:xfrm>
            <a:off x="174377" y="2534199"/>
            <a:ext cx="6171831" cy="156012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3200" b="1" i="1" smtClean="0">
                <a:solidFill>
                  <a:srgbClr val="0000FF"/>
                </a:solidFill>
              </a:rPr>
              <a:t> Tính mật độ dân số Việt Nam và so sánh với thế giới năm 2021.</a:t>
            </a:r>
            <a:r>
              <a:rPr lang="en-US" sz="3000" b="1" i="1" smtClean="0">
                <a:solidFill>
                  <a:srgbClr val="0000FF"/>
                </a:solidFill>
              </a:rPr>
              <a:t> </a:t>
            </a:r>
            <a:endParaRPr lang="en-US" sz="3000" b="1" i="1">
              <a:solidFill>
                <a:srgbClr val="0000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>
            <a:fillRect/>
          </a:stretch>
        </p:blipFill>
        <p:spPr>
          <a:xfrm>
            <a:off x="197398" y="1676368"/>
            <a:ext cx="1000545" cy="1086608"/>
          </a:xfrm>
          <a:prstGeom prst="rect">
            <a:avLst/>
          </a:prstGeom>
        </p:spPr>
      </p:pic>
      <p:sp>
        <p:nvSpPr>
          <p:cNvPr id="22" name="Title 1"/>
          <p:cNvSpPr txBox="1"/>
          <p:nvPr/>
        </p:nvSpPr>
        <p:spPr>
          <a:xfrm>
            <a:off x="266711" y="4275100"/>
            <a:ext cx="2398111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98 500 </a:t>
            </a:r>
            <a:r>
              <a:rPr lang="en-US" sz="3500" b="1" dirty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  <a:endParaRPr lang="en-US" sz="35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itle 1"/>
          <p:cNvSpPr txBox="1"/>
          <p:nvPr/>
        </p:nvSpPr>
        <p:spPr>
          <a:xfrm>
            <a:off x="318964" y="4891436"/>
            <a:ext cx="1890018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3500" b="1" smtClean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331 344</a:t>
            </a:r>
            <a:endParaRPr lang="en-US" sz="35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89855" y="4885515"/>
            <a:ext cx="1678577" cy="59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quals 13"/>
          <p:cNvSpPr/>
          <p:nvPr/>
        </p:nvSpPr>
        <p:spPr>
          <a:xfrm>
            <a:off x="2304762" y="4744330"/>
            <a:ext cx="638175" cy="2942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>
              <a:solidFill>
                <a:schemeClr val="tx1"/>
              </a:solidFill>
            </a:endParaRPr>
          </a:p>
        </p:txBody>
      </p:sp>
      <p:sp>
        <p:nvSpPr>
          <p:cNvPr id="26" name="Title 1"/>
          <p:cNvSpPr txBox="1"/>
          <p:nvPr/>
        </p:nvSpPr>
        <p:spPr>
          <a:xfrm>
            <a:off x="2934213" y="4533744"/>
            <a:ext cx="3666752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297 </a:t>
            </a:r>
            <a:r>
              <a:rPr lang="en-US" sz="3500" b="1" dirty="0" err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5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/km</a:t>
            </a:r>
            <a:r>
              <a:rPr lang="en-US" sz="3500" b="1" baseline="300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3500" b="1" baseline="30000" dirty="0">
              <a:solidFill>
                <a:srgbClr val="FF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3" grpId="0"/>
      <p:bldP spid="25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44136" y="4364230"/>
          <a:ext cx="11286309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853"/>
                <a:gridCol w="1854925"/>
                <a:gridCol w="1841863"/>
                <a:gridCol w="2011680"/>
                <a:gridCol w="1867988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Năm</a:t>
                      </a:r>
                      <a:endParaRPr lang="en-US" sz="30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1989</a:t>
                      </a:r>
                      <a:endParaRPr lang="en-US" sz="30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1999</a:t>
                      </a:r>
                      <a:endParaRPr lang="en-US" sz="30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2009</a:t>
                      </a:r>
                      <a:endParaRPr lang="en-US" sz="30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2021</a:t>
                      </a:r>
                      <a:endParaRPr lang="en-US" sz="30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Số dân (triệu người)</a:t>
                      </a:r>
                      <a:endParaRPr lang="en-US" sz="30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64,4</a:t>
                      </a:r>
                      <a:endParaRPr lang="en-US" sz="30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76,5</a:t>
                      </a:r>
                      <a:endParaRPr lang="en-US" sz="30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86,0</a:t>
                      </a:r>
                      <a:endParaRPr lang="en-US" sz="30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98,5</a:t>
                      </a:r>
                      <a:endParaRPr lang="en-US" sz="30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Tỉ lệ tăng dân số (%)</a:t>
                      </a:r>
                      <a:endParaRPr lang="en-US" sz="30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2,10</a:t>
                      </a:r>
                      <a:endParaRPr lang="en-US" sz="30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1,51</a:t>
                      </a:r>
                      <a:endParaRPr lang="en-US" sz="30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1,06</a:t>
                      </a:r>
                      <a:endParaRPr lang="en-US" sz="30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0,94</a:t>
                      </a:r>
                      <a:endParaRPr lang="en-US" sz="30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35580" y="3644534"/>
            <a:ext cx="1124788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Bảng 1.1. SỐ DÂN VÀ TỈ LỆ TĂNG DÂN SỐ NƯỚC TA GIAI ĐOẠN 1989 - 2021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8" name="Rectangle: Rounded Corners 7"/>
          <p:cNvSpPr/>
          <p:nvPr/>
        </p:nvSpPr>
        <p:spPr>
          <a:xfrm>
            <a:off x="200504" y="857831"/>
            <a:ext cx="11712822" cy="23164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    *Khai thác bảng 1.1 SGK, nhận xét:</a:t>
            </a:r>
            <a:endParaRPr lang="en-US" sz="3000" b="1" i="1" smtClean="0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- Sự thay đổi qui mô dân số của nước ta giai đoạn 1989 - 2021.</a:t>
            </a:r>
            <a:endParaRPr lang="en-US" sz="3000" b="1" i="1" smtClean="0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- Tỉ lệ tăng dân số của nước ta giai đoạn 1989 - 2021.</a:t>
            </a:r>
            <a:endParaRPr lang="en-US" sz="3000" b="1" i="1" smtClean="0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- Rút ra nhận xét về sự gia tăng dân số ở nước ta.</a:t>
            </a:r>
            <a:endParaRPr lang="en-US" sz="3000" b="1" i="1">
              <a:solidFill>
                <a:srgbClr val="0000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>
            <a:fillRect/>
          </a:stretch>
        </p:blipFill>
        <p:spPr>
          <a:xfrm>
            <a:off x="223524" y="0"/>
            <a:ext cx="1000545" cy="108660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Rectangle: Rounded Corners 7"/>
          <p:cNvSpPr/>
          <p:nvPr/>
        </p:nvSpPr>
        <p:spPr>
          <a:xfrm>
            <a:off x="378822" y="178563"/>
            <a:ext cx="11333999" cy="311327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    - Giai đoạn 1989 - 2021:</a:t>
            </a:r>
            <a:endParaRPr lang="en-US" sz="3000" b="1" i="1" smtClean="0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3000" b="1" i="1" smtClean="0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3000" b="1" i="1" smtClean="0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3000" b="1" i="1" smtClean="0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3000" b="1" i="1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330" y="681051"/>
            <a:ext cx="109591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	+ Dân số tăng 34,1 triệu người; tăng liên tục.</a:t>
            </a:r>
            <a:endParaRPr lang="en-US" sz="3000" b="1" i="1" smtClean="0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	+ Trung bình mỗi năm, dân số tăng thêm gần 1,07 triệu người.</a:t>
            </a:r>
            <a:endParaRPr lang="en-US" sz="3000" b="1" i="1" smtClean="0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	+ Tỉ lệ tăng dân số giảm liên tục; giảm 1,16%.</a:t>
            </a:r>
            <a:endParaRPr lang="en-US" sz="3000" b="1" i="1" smtClean="0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FF0000"/>
                </a:solidFill>
              </a:rPr>
              <a:t>=&gt; Việt Nam là nước đông dân và dân số tăng nhanh.</a:t>
            </a:r>
            <a:endParaRPr lang="en-US" sz="30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anose="020B0604020202020204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anose="020B0604020202020204" pitchFamily="34" charset="0"/>
              </a:rPr>
              <a:t>2. Dân số</a:t>
            </a:r>
            <a:endParaRPr lang="en-US" sz="3000" b="1" u="sng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anose="020B0604020202020204" pitchFamily="34" charset="0"/>
              </a:rPr>
              <a:t>a. Qui mô, gia tăng dân số</a:t>
            </a:r>
            <a:endParaRPr lang="en-US" sz="3000" i="1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72955" y="1641049"/>
            <a:ext cx="11423175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smtClean="0"/>
              <a:t>- Tỉ lệ tăng dân số giảm, nhưng do quy mô dân số lớn nên mỗi năm vẫn tăng khoảng 1 triệu người.</a:t>
            </a:r>
            <a:endParaRPr lang="en-US" sz="3200" b="1" smtClean="0"/>
          </a:p>
          <a:p>
            <a:pPr algn="just">
              <a:lnSpc>
                <a:spcPct val="150000"/>
              </a:lnSpc>
            </a:pPr>
            <a:r>
              <a:rPr lang="en-US" sz="3200" b="1" i="1" smtClean="0"/>
              <a:t>=&gt; Việt Nam là nước đông dân và dân số tăng nhanh.</a:t>
            </a:r>
            <a:endParaRPr lang="en-US" sz="3200" b="1" i="1" smtClean="0"/>
          </a:p>
        </p:txBody>
      </p:sp>
      <p:sp>
        <p:nvSpPr>
          <p:cNvPr id="11" name="Rectangle: Rounded Corners 7"/>
          <p:cNvSpPr/>
          <p:nvPr/>
        </p:nvSpPr>
        <p:spPr>
          <a:xfrm>
            <a:off x="669726" y="4789679"/>
            <a:ext cx="10681897" cy="13701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     Dân số đông và tăng nhanh đã gây ra những hậu quả gì đối với kinh tế - xã hội và môi trường?</a:t>
            </a:r>
            <a:endParaRPr lang="en-US" sz="2800" b="1" i="1" dirty="0">
              <a:solidFill>
                <a:srgbClr val="0000FF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>
            <a:fillRect/>
          </a:stretch>
        </p:blipFill>
        <p:spPr>
          <a:xfrm>
            <a:off x="515911" y="3922926"/>
            <a:ext cx="1000545" cy="1086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90900" y="141024"/>
            <a:ext cx="5616622" cy="1328023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HẬU QUẢ CỦA </a:t>
            </a:r>
            <a:endParaRPr kumimoji="0" lang="en-US" sz="30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DÂN SỐ ĐÔNG VÀ TĂNG NHANH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1981200" y="2015947"/>
            <a:ext cx="2400300" cy="63911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4838700" y="2015947"/>
            <a:ext cx="2438400" cy="63911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7699373" y="2006479"/>
            <a:ext cx="2476500" cy="63911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198" y="2776886"/>
            <a:ext cx="2400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Kìm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hãm</a:t>
            </a: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phát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triển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kinh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</a:t>
            </a:r>
            <a:endParaRPr kumimoji="0" lang="en-US" sz="3000" b="1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0365" y="2654053"/>
            <a:ext cx="2702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lang="en-US" sz="3000" b="1" smtClean="0">
                <a:solidFill>
                  <a:srgbClr val="3333FF"/>
                </a:solidFill>
                <a:cs typeface="Arial" panose="020B0604020202020204" pitchFamily="34" charset="0"/>
              </a:rPr>
              <a:t>S</a:t>
            </a: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ức ép về</a:t>
            </a:r>
            <a:r>
              <a:rPr kumimoji="0" lang="en-US" sz="3000" b="1" u="none" strike="noStrike" kern="1200" cap="none" spc="0" normalizeH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y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dục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1" u="none" strike="noStrike" kern="1200" cap="none" spc="0" normalizeH="0" baseline="0" noProof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ở, việc</a:t>
            </a:r>
            <a:r>
              <a:rPr kumimoji="0" lang="en-US" sz="3000" b="1" u="none" strike="noStrike" kern="1200" cap="none" spc="0" normalizeH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làm</a:t>
            </a: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…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4633" y="2831476"/>
            <a:ext cx="2388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Cạn kiệt</a:t>
            </a:r>
            <a:endParaRPr kumimoji="0" lang="en-US" sz="3000" b="1" u="none" strike="noStrike" kern="120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tài nguyên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2150" y="1985265"/>
            <a:ext cx="2419350" cy="609398"/>
          </a:xfrm>
          <a:prstGeom prst="rect">
            <a:avLst/>
          </a:prstGeom>
          <a:solidFill>
            <a:srgbClr val="92D050"/>
          </a:solidFill>
        </p:spPr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KINH TẾ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38700" y="1959865"/>
            <a:ext cx="2438401" cy="609398"/>
          </a:xfrm>
          <a:prstGeom prst="rect">
            <a:avLst/>
          </a:prstGeom>
          <a:solidFill>
            <a:srgbClr val="92D050"/>
          </a:solidFill>
        </p:spPr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XÃ HỘI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86674" y="1951227"/>
            <a:ext cx="2489199" cy="609398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MÔI TRƯỜNG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6591" y="4130216"/>
            <a:ext cx="2866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Tệ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nạn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xã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hội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52179" y="3876603"/>
            <a:ext cx="2442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Ô </a:t>
            </a:r>
            <a:r>
              <a:rPr kumimoji="0" lang="en-US" sz="3000" b="1" u="none" strike="noStrike" kern="1200" cap="none" spc="0" normalizeH="0" baseline="0" noProof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nhiễm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endParaRPr kumimoji="0" lang="en-US" sz="3000" b="1" u="none" strike="noStrike" kern="120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môi trường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stCxn id="3" idx="2"/>
          </p:cNvCxnSpPr>
          <p:nvPr/>
        </p:nvCxnSpPr>
        <p:spPr>
          <a:xfrm rot="5400000">
            <a:off x="4416296" y="176952"/>
            <a:ext cx="490820" cy="307501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" idx="2"/>
            <a:endCxn id="12" idx="0"/>
          </p:cNvCxnSpPr>
          <p:nvPr/>
        </p:nvCxnSpPr>
        <p:spPr>
          <a:xfrm rot="5400000">
            <a:off x="5883147" y="1643801"/>
            <a:ext cx="490818" cy="14131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2"/>
            <a:endCxn id="13" idx="0"/>
          </p:cNvCxnSpPr>
          <p:nvPr/>
        </p:nvCxnSpPr>
        <p:spPr>
          <a:xfrm rot="16200000" flipH="1">
            <a:off x="7324152" y="344105"/>
            <a:ext cx="482180" cy="273206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5105401"/>
            <a:ext cx="2463801" cy="1526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89" y="5133523"/>
            <a:ext cx="2435010" cy="1498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Giá vàng giảm mạnh khi GDP Mỹ tăng trưởng ngoài dự đoá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58" y="5148763"/>
            <a:ext cx="2460412" cy="1483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3785"/>
    </mc:Choice>
    <mc:Fallback>
      <p:transition spd="slow" advClick="0" advTm="53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10" grpId="0"/>
      <p:bldP spid="11" grpId="0" animBg="1"/>
      <p:bldP spid="12" grpId="0" animBg="1"/>
      <p:bldP spid="13" grpId="0" animBg="1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anose="020B0604020202020204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anose="020B0604020202020204" pitchFamily="34" charset="0"/>
              </a:rPr>
              <a:t>2. Dân số</a:t>
            </a:r>
            <a:endParaRPr lang="en-US" sz="3000" b="1" u="sng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anose="020B0604020202020204" pitchFamily="34" charset="0"/>
              </a:rPr>
              <a:t>b. Cơ cấu dân số theo nhóm tuổi và giới tính</a:t>
            </a:r>
            <a:endParaRPr lang="en-US" sz="3000" i="1"/>
          </a:p>
        </p:txBody>
      </p:sp>
      <p:pic>
        <p:nvPicPr>
          <p:cNvPr id="7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2" y="1815184"/>
            <a:ext cx="1418472" cy="141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7103" y="2982807"/>
            <a:ext cx="10466364" cy="98774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i="1" smtClean="0">
                <a:solidFill>
                  <a:srgbClr val="0000FF"/>
                </a:solidFill>
                <a:cs typeface="Times New Roman" panose="02020603050405020304" pitchFamily="18" charset="0"/>
              </a:rPr>
              <a:t>Yêu cầu: Dựa </a:t>
            </a:r>
            <a:r>
              <a:rPr lang="en-US" sz="30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vào</a:t>
            </a:r>
            <a:r>
              <a:rPr lang="en-US" sz="30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thông</a:t>
            </a:r>
            <a:r>
              <a:rPr lang="en-US" sz="30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tin SGK</a:t>
            </a:r>
            <a:r>
              <a:rPr lang="en-US" sz="3000" b="1" i="1" smtClean="0">
                <a:solidFill>
                  <a:srgbClr val="0000FF"/>
                </a:solidFill>
                <a:cs typeface="Times New Roman" panose="02020603050405020304" pitchFamily="18" charset="0"/>
              </a:rPr>
              <a:t>, Bảng 1.2, H.1 SGK và bảng sau, các nhóm hoàn </a:t>
            </a:r>
            <a:r>
              <a:rPr lang="en-US" sz="30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thiện</a:t>
            </a:r>
            <a:r>
              <a:rPr lang="en-US" sz="30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sz="30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i="1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tập</a:t>
            </a:r>
            <a:r>
              <a:rPr lang="en-US" sz="3000" b="1" i="1" smtClean="0">
                <a:solidFill>
                  <a:srgbClr val="0000FF"/>
                </a:solidFill>
                <a:cs typeface="Times New Roman" panose="02020603050405020304" pitchFamily="18" charset="0"/>
              </a:rPr>
              <a:t> sau:</a:t>
            </a:r>
            <a:endParaRPr lang="en-US" sz="30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3797" y="4244980"/>
            <a:ext cx="11071267" cy="10156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FF0000"/>
                </a:solidFill>
                <a:cs typeface="Times New Roman" panose="02020603050405020304" pitchFamily="18" charset="0"/>
              </a:rPr>
              <a:t>+Nhóm 1,3: </a:t>
            </a:r>
            <a:r>
              <a:rPr lang="en-US" sz="3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Nhận xét sự thay đổi cơ cấu dân số theo nhóm tuổi ở nước ta, giai đoạn 1999 - 2021.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9922" y="5525755"/>
            <a:ext cx="11155671" cy="10156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006666"/>
                </a:solidFill>
                <a:cs typeface="Times New Roman" panose="02020603050405020304" pitchFamily="18" charset="0"/>
              </a:rPr>
              <a:t>+Nhóm 2,4: </a:t>
            </a:r>
            <a:r>
              <a:rPr lang="en-US" sz="3000" b="1" smtClean="0">
                <a:solidFill>
                  <a:srgbClr val="006666"/>
                </a:solidFill>
                <a:cs typeface="Times New Roman" panose="02020603050405020304" pitchFamily="18" charset="0"/>
              </a:rPr>
              <a:t>Nhận xét sự thay đổi cơ cấu dân số theo giới tính ở nước ta, giai đoạn 1999 - 2021.</a:t>
            </a:r>
            <a:endParaRPr lang="en-US" sz="3000" b="1" dirty="0">
              <a:solidFill>
                <a:srgbClr val="006666"/>
              </a:solidFill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3846264" y="1815184"/>
            <a:ext cx="3823855" cy="906543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LUẬN </a:t>
            </a:r>
            <a:r>
              <a:rPr lang="en-US" sz="2800" kern="10" smtClean="0">
                <a:ln w="19050">
                  <a:solidFill>
                    <a:srgbClr val="FF00FF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NHÓM</a:t>
            </a:r>
            <a:endParaRPr lang="en-US" sz="2800" kern="10" dirty="0">
              <a:ln w="19050">
                <a:solidFill>
                  <a:srgbClr val="FF00FF"/>
                </a:solidFill>
                <a:rou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64329" y="4990009"/>
          <a:ext cx="6687989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5427"/>
                <a:gridCol w="955427"/>
                <a:gridCol w="955427"/>
                <a:gridCol w="955427"/>
                <a:gridCol w="955427"/>
                <a:gridCol w="955427"/>
                <a:gridCol w="95542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Năm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1999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2009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2021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cPr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38206" y="4432608"/>
            <a:ext cx="69668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Cơ </a:t>
            </a:r>
            <a:r>
              <a:rPr lang="en-US" altLang="en-US" sz="2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smtClean="0">
                <a:ea typeface="Calibri" panose="020F0502020204030204" pitchFamily="34" charset="0"/>
                <a:cs typeface="Times New Roman" panose="02020603050405020304" pitchFamily="18" charset="0"/>
              </a:rPr>
              <a:t> giới </a:t>
            </a:r>
            <a:r>
              <a:rPr lang="en-US" altLang="en-US" sz="2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 smtClean="0"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smtClean="0"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i="1" smtClean="0">
                <a:ea typeface="Calibri" panose="020F0502020204030204" pitchFamily="34" charset="0"/>
                <a:cs typeface="Times New Roman" panose="02020603050405020304" pitchFamily="18" charset="0"/>
              </a:rPr>
              <a:t>(%)</a:t>
            </a:r>
            <a:endParaRPr lang="en-US" altLang="en-US" sz="2800" b="1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2891" y="1576236"/>
          <a:ext cx="6831879" cy="2773680"/>
        </p:xfrm>
        <a:graphic>
          <a:graphicData uri="http://schemas.openxmlformats.org/drawingml/2006/table">
            <a:tbl>
              <a:tblPr/>
              <a:tblGrid>
                <a:gridCol w="2672290"/>
                <a:gridCol w="1142093"/>
                <a:gridCol w="978198"/>
                <a:gridCol w="986490"/>
                <a:gridCol w="1052808"/>
              </a:tblGrid>
              <a:tr h="68364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     Năm</a:t>
                      </a:r>
                      <a:endParaRPr lang="en-US" sz="2800" b="1" smtClean="0">
                        <a:solidFill>
                          <a:schemeClr val="bg1"/>
                        </a:solidFill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Nhóm tuổi</a:t>
                      </a:r>
                      <a:endParaRPr lang="en-US" sz="2800" b="1">
                        <a:solidFill>
                          <a:schemeClr val="bg1"/>
                        </a:solidFill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1999</a:t>
                      </a:r>
                      <a:endParaRPr lang="en-US" sz="2800" b="1">
                        <a:solidFill>
                          <a:schemeClr val="bg1"/>
                        </a:solidFill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2009</a:t>
                      </a:r>
                      <a:endParaRPr lang="en-US" sz="2800" b="1">
                        <a:solidFill>
                          <a:schemeClr val="bg1"/>
                        </a:solidFill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2019</a:t>
                      </a:r>
                      <a:endParaRPr lang="en-US" sz="2800" b="1">
                        <a:solidFill>
                          <a:schemeClr val="bg1"/>
                        </a:solidFill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2021</a:t>
                      </a:r>
                      <a:endParaRPr lang="en-US" sz="2800" b="1">
                        <a:solidFill>
                          <a:schemeClr val="bg1"/>
                        </a:solidFill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Dưới 15 tuổi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33,1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24,5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24,3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24,1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15 </a:t>
                      </a: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đến 64 tuổi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61,1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69,1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68,0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67,6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65 </a:t>
                      </a: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tuổi trở lên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5,8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6,4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7,7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8,3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538652" y="953594"/>
            <a:ext cx="62440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Cơ </a:t>
            </a:r>
            <a:r>
              <a:rPr lang="en-US" altLang="en-US" sz="2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smtClean="0">
                <a:ea typeface="Calibri" panose="020F0502020204030204" pitchFamily="34" charset="0"/>
                <a:cs typeface="Times New Roman" panose="02020603050405020304" pitchFamily="18" charset="0"/>
              </a:rPr>
              <a:t> nhóm tuổi </a:t>
            </a:r>
            <a:r>
              <a:rPr lang="en-US" altLang="en-US" sz="2800" b="1" i="1" smtClean="0">
                <a:ea typeface="Calibri" panose="020F0502020204030204" pitchFamily="34" charset="0"/>
                <a:cs typeface="Times New Roman" panose="02020603050405020304" pitchFamily="18" charset="0"/>
              </a:rPr>
              <a:t>(%)</a:t>
            </a:r>
            <a:endParaRPr lang="en-US" altLang="en-US" sz="2800" b="1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4088674"/>
            <a:ext cx="4741817" cy="2573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187915" y="418117"/>
            <a:ext cx="4710656" cy="14773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FF0000"/>
                </a:solidFill>
                <a:cs typeface="Times New Roman" panose="02020603050405020304" pitchFamily="18" charset="0"/>
              </a:rPr>
              <a:t>+Nhóm 1,3:</a:t>
            </a:r>
            <a:r>
              <a:rPr lang="en-US" sz="3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Nhận xét sự thay đổi cơ cấu dân số theo nhóm tuổi ở nước ta.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661" y="2391229"/>
            <a:ext cx="4762909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006666"/>
                </a:solidFill>
                <a:cs typeface="Times New Roman" panose="02020603050405020304" pitchFamily="18" charset="0"/>
              </a:rPr>
              <a:t>+Nhóm 2,4:</a:t>
            </a:r>
            <a:r>
              <a:rPr lang="en-US" sz="3000" b="1" i="1" smtClean="0">
                <a:solidFill>
                  <a:srgbClr val="006666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srgbClr val="006666"/>
                </a:solidFill>
                <a:cs typeface="Times New Roman" panose="02020603050405020304" pitchFamily="18" charset="0"/>
              </a:rPr>
              <a:t>Nhận xét sự thay đổi cơ cấu dân số theo giới tính ở nước ta.</a:t>
            </a:r>
            <a:endParaRPr lang="en-US" sz="3000" b="1" dirty="0">
              <a:solidFill>
                <a:srgbClr val="006666"/>
              </a:solidFill>
            </a:endParaRPr>
          </a:p>
        </p:txBody>
      </p:sp>
      <p:pic>
        <p:nvPicPr>
          <p:cNvPr id="15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95" y="0"/>
            <a:ext cx="1123406" cy="11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454945" y="130628"/>
            <a:ext cx="3823855" cy="697537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LUẬN </a:t>
            </a:r>
            <a:r>
              <a:rPr lang="en-US" sz="2800" kern="10" smtClean="0">
                <a:ln w="19050">
                  <a:solidFill>
                    <a:srgbClr val="FF00FF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NHÓM</a:t>
            </a:r>
            <a:endParaRPr lang="en-US" sz="2800" kern="10" dirty="0">
              <a:ln w="19050">
                <a:solidFill>
                  <a:srgbClr val="FF00FF"/>
                </a:solidFill>
                <a:rou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1675"/>
    </mc:Choice>
    <mc:Fallback>
      <p:transition spd="slow" advClick="0" advTm="6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 animBg="1"/>
      <p:bldP spid="14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2891" y="1576236"/>
          <a:ext cx="6831879" cy="2773680"/>
        </p:xfrm>
        <a:graphic>
          <a:graphicData uri="http://schemas.openxmlformats.org/drawingml/2006/table">
            <a:tbl>
              <a:tblPr/>
              <a:tblGrid>
                <a:gridCol w="2672290"/>
                <a:gridCol w="1142093"/>
                <a:gridCol w="978198"/>
                <a:gridCol w="986490"/>
                <a:gridCol w="1052808"/>
              </a:tblGrid>
              <a:tr h="68364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      Năm</a:t>
                      </a:r>
                      <a:endParaRPr lang="en-US" sz="2800" b="1" smtClean="0">
                        <a:solidFill>
                          <a:schemeClr val="bg1"/>
                        </a:solidFill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Nhóm tuổi</a:t>
                      </a:r>
                      <a:endParaRPr lang="en-US" sz="2800" b="1">
                        <a:solidFill>
                          <a:schemeClr val="bg1"/>
                        </a:solidFill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1999</a:t>
                      </a:r>
                      <a:endParaRPr lang="en-US" sz="2800" b="1">
                        <a:solidFill>
                          <a:schemeClr val="bg1"/>
                        </a:solidFill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2009</a:t>
                      </a:r>
                      <a:endParaRPr lang="en-US" sz="2800" b="1">
                        <a:solidFill>
                          <a:schemeClr val="bg1"/>
                        </a:solidFill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2019</a:t>
                      </a:r>
                      <a:endParaRPr lang="en-US" sz="2800" b="1">
                        <a:solidFill>
                          <a:schemeClr val="bg1"/>
                        </a:solidFill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2021</a:t>
                      </a:r>
                      <a:endParaRPr lang="en-US" sz="2800" b="1">
                        <a:solidFill>
                          <a:schemeClr val="bg1"/>
                        </a:solidFill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Dưới 15 tuổi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33,1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24,5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24,3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24,1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15 </a:t>
                      </a: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đến 64 tuổi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61,1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69,1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68,0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67,6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65 </a:t>
                      </a: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tuổi trở lên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5,8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6,4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7,7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 panose="020F0502020204030204"/>
                          <a:cs typeface="Times New Roman" panose="02020603050405020304"/>
                        </a:rPr>
                        <a:t>8,3</a:t>
                      </a:r>
                      <a:endParaRPr lang="en-US" sz="2800" b="1">
                        <a:latin typeface="+mn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538652" y="953594"/>
            <a:ext cx="62440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Cơ </a:t>
            </a:r>
            <a:r>
              <a:rPr lang="en-US" altLang="en-US" sz="2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smtClean="0">
                <a:ea typeface="Calibri" panose="020F0502020204030204" pitchFamily="34" charset="0"/>
                <a:cs typeface="Times New Roman" panose="02020603050405020304" pitchFamily="18" charset="0"/>
              </a:rPr>
              <a:t> nhóm tuổi </a:t>
            </a:r>
            <a:r>
              <a:rPr lang="en-US" altLang="en-US" sz="2800" b="1" i="1" smtClean="0">
                <a:ea typeface="Calibri" panose="020F0502020204030204" pitchFamily="34" charset="0"/>
                <a:cs typeface="Times New Roman" panose="02020603050405020304" pitchFamily="18" charset="0"/>
              </a:rPr>
              <a:t>(%)</a:t>
            </a:r>
            <a:endParaRPr lang="en-US" altLang="en-US" sz="2800" b="1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915" y="418117"/>
            <a:ext cx="4710656" cy="14773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FF0000"/>
                </a:solidFill>
                <a:cs typeface="Times New Roman" panose="02020603050405020304" pitchFamily="18" charset="0"/>
              </a:rPr>
              <a:t>+Nhóm 1,3:</a:t>
            </a:r>
            <a:r>
              <a:rPr lang="en-US" sz="3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Nhận xét sự thay đổi cơ cấu dân số theo nhóm tuổi ở nước ta.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95" y="0"/>
            <a:ext cx="1123406" cy="11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454945" y="130628"/>
            <a:ext cx="3823855" cy="697537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LUẬN </a:t>
            </a:r>
            <a:r>
              <a:rPr lang="en-US" sz="2800" kern="10" smtClean="0">
                <a:ln w="19050">
                  <a:solidFill>
                    <a:srgbClr val="FF00FF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NHÓM</a:t>
            </a:r>
            <a:endParaRPr lang="en-US" sz="2800" kern="10" dirty="0">
              <a:ln w="19050">
                <a:solidFill>
                  <a:srgbClr val="FF00FF"/>
                </a:solidFill>
                <a:rou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224" y="4428210"/>
            <a:ext cx="653841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cấu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 15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tuổi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giảm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15 - 64 tuổi: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giảm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từ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60 tuổi trở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lên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tăng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878472" y="5014408"/>
            <a:ext cx="373036" cy="1143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9916" y="4986312"/>
            <a:ext cx="443552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cấu dân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trẻ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nhưng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xu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già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hóa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1675"/>
    </mc:Choice>
    <mc:Fallback>
      <p:transition spd="slow" advClick="0" advTm="6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b="461"/>
          <a:stretch>
            <a:fillRect/>
          </a:stretch>
        </p:blipFill>
        <p:spPr>
          <a:xfrm>
            <a:off x="20" y="1281"/>
            <a:ext cx="12191980" cy="6856719"/>
          </a:xfrm>
          <a:prstGeom prst="rect">
            <a:avLst/>
          </a:prstGeom>
        </p:spPr>
      </p:pic>
      <p:pic>
        <p:nvPicPr>
          <p:cNvPr id="6" name="Kiểu 3D 6" descr="The Earth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3" y="4597885"/>
            <a:ext cx="2071755" cy="20717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9037" y="2377445"/>
            <a:ext cx="9707880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1. Dân tộc và dân số</a:t>
            </a:r>
            <a:endParaRPr lang="en-US" sz="6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3589" y="1201783"/>
            <a:ext cx="101498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mtClean="0">
                <a:solidFill>
                  <a:schemeClr val="bg1"/>
                </a:solidFill>
              </a:rPr>
              <a:t>CHƯƠNG 1. ĐỊA LÍ DÂN CƯ VIỆT NAM</a:t>
            </a:r>
            <a:endParaRPr lang="en-US" sz="50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anose="020B0604020202020204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anose="020B0604020202020204" pitchFamily="34" charset="0"/>
              </a:rPr>
              <a:t>2. Dân số</a:t>
            </a:r>
            <a:endParaRPr lang="en-US" sz="3000" b="1" u="sng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anose="020B0604020202020204" pitchFamily="34" charset="0"/>
              </a:rPr>
              <a:t>b. Cơ cấu dân số theo nhóm tuổi và giới tính</a:t>
            </a:r>
            <a:endParaRPr lang="en-US" sz="3000" i="1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2955" y="1641049"/>
            <a:ext cx="11423175" cy="37856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smtClean="0"/>
              <a:t>- Cơ cấu theo nhóm tuổi: </a:t>
            </a:r>
            <a:endParaRPr lang="en-US" sz="3200" b="1" smtClean="0"/>
          </a:p>
          <a:p>
            <a:pPr algn="just">
              <a:lnSpc>
                <a:spcPct val="150000"/>
              </a:lnSpc>
            </a:pPr>
            <a:r>
              <a:rPr lang="en-US" sz="3200" b="1" smtClean="0"/>
              <a:t>+ Tỉ lệ dân số dưới 15 tuổi giảm; từ 65 tuổi trở lên tăng; từ 15 - 64 tuổi chiếm tỉ lệ lớn nhất. </a:t>
            </a:r>
            <a:endParaRPr lang="en-US" sz="3200" b="1" smtClean="0"/>
          </a:p>
          <a:p>
            <a:pPr algn="just">
              <a:lnSpc>
                <a:spcPct val="150000"/>
              </a:lnSpc>
            </a:pPr>
            <a:r>
              <a:rPr lang="en-US" sz="3200" b="1" smtClean="0"/>
              <a:t>+ Việt Nam đang ở trong thời kì dân số vàng và có xu hướng già hoá dân số. </a:t>
            </a:r>
            <a:endParaRPr lang="en-US" sz="3200" b="1" smtClean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2568" y="1578068"/>
          <a:ext cx="6687989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5427"/>
                <a:gridCol w="955427"/>
                <a:gridCol w="955427"/>
                <a:gridCol w="955427"/>
                <a:gridCol w="955427"/>
                <a:gridCol w="955427"/>
                <a:gridCol w="95542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Năm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1999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2009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2021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cPr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84199" y="1034315"/>
            <a:ext cx="69668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Cơ </a:t>
            </a:r>
            <a:r>
              <a:rPr lang="en-US" altLang="en-US" sz="2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smtClean="0">
                <a:ea typeface="Calibri" panose="020F0502020204030204" pitchFamily="34" charset="0"/>
                <a:cs typeface="Times New Roman" panose="02020603050405020304" pitchFamily="18" charset="0"/>
              </a:rPr>
              <a:t> giới </a:t>
            </a:r>
            <a:r>
              <a:rPr lang="en-US" altLang="en-US" sz="2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 smtClean="0"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smtClean="0"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i="1" smtClean="0">
                <a:ea typeface="Calibri" panose="020F0502020204030204" pitchFamily="34" charset="0"/>
                <a:cs typeface="Times New Roman" panose="02020603050405020304" pitchFamily="18" charset="0"/>
              </a:rPr>
              <a:t>(%)</a:t>
            </a:r>
            <a:endParaRPr lang="en-US" altLang="en-US" sz="2800" b="1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0" y="1754904"/>
            <a:ext cx="4741817" cy="257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35660" y="68240"/>
            <a:ext cx="4762909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006666"/>
                </a:solidFill>
                <a:cs typeface="Times New Roman" panose="02020603050405020304" pitchFamily="18" charset="0"/>
              </a:rPr>
              <a:t>+Nhóm 2,4:</a:t>
            </a:r>
            <a:r>
              <a:rPr lang="en-US" sz="3000" b="1" i="1" smtClean="0">
                <a:solidFill>
                  <a:srgbClr val="006666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srgbClr val="006666"/>
                </a:solidFill>
                <a:cs typeface="Times New Roman" panose="02020603050405020304" pitchFamily="18" charset="0"/>
              </a:rPr>
              <a:t>Nhận xét sự thay đổi cơ cấu dân số theo giới tính ở nước ta.</a:t>
            </a:r>
            <a:endParaRPr lang="en-US" sz="3000" b="1" dirty="0">
              <a:solidFill>
                <a:srgbClr val="006666"/>
              </a:solidFill>
            </a:endParaRPr>
          </a:p>
        </p:txBody>
      </p:sp>
      <p:pic>
        <p:nvPicPr>
          <p:cNvPr id="15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95" y="0"/>
            <a:ext cx="1123406" cy="11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454945" y="130628"/>
            <a:ext cx="3823855" cy="697537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LUẬN </a:t>
            </a:r>
            <a:r>
              <a:rPr lang="en-US" sz="2800" kern="10" smtClean="0">
                <a:ln w="19050">
                  <a:solidFill>
                    <a:srgbClr val="FF00FF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NHÓM</a:t>
            </a:r>
            <a:endParaRPr lang="en-US" sz="2800" kern="10" dirty="0">
              <a:ln w="19050">
                <a:solidFill>
                  <a:srgbClr val="FF00FF"/>
                </a:solidFill>
                <a:rou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223" y="4428210"/>
            <a:ext cx="670219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cấu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giới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tính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nữ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luôn lớn hơn nam.</a:t>
            </a:r>
            <a:endParaRPr kumimoji="0" lang="en-US" sz="30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lệ dân số nữ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có xu hướng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giảm</a:t>
            </a:r>
            <a:endParaRPr kumimoji="0" lang="en-US" sz="30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tính khi sinh: 112 bé nam/100 nữ.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946712" y="5014408"/>
            <a:ext cx="373036" cy="1143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9916" y="4713352"/>
            <a:ext cx="443552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cấu dân </a:t>
            </a:r>
            <a:r>
              <a:rPr kumimoji="0" lang="en-US" sz="3000" b="1" i="1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000" b="1" i="1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giới tính ở nước ta </a:t>
            </a:r>
            <a:r>
              <a:rPr kumimoji="0" lang="en-US" sz="30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khá</a:t>
            </a:r>
            <a:r>
              <a:rPr kumimoji="0" lang="en-US" sz="3000" b="1" i="1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cân bằng.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1675"/>
    </mc:Choice>
    <mc:Fallback>
      <p:transition spd="slow" advClick="0" advTm="6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anose="020B0604020202020204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anose="020B0604020202020204" pitchFamily="34" charset="0"/>
              </a:rPr>
              <a:t>2. Dân số</a:t>
            </a:r>
            <a:endParaRPr lang="en-US" sz="3000" b="1" u="sng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anose="020B0604020202020204" pitchFamily="34" charset="0"/>
              </a:rPr>
              <a:t>b. Cơ cấu dân số theo nhóm tuổi và giới tính</a:t>
            </a:r>
            <a:endParaRPr lang="en-US" sz="3000" i="1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2955" y="1600105"/>
            <a:ext cx="11668836" cy="19611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smtClean="0"/>
              <a:t>- Cơ cấu theo giới tính: </a:t>
            </a:r>
            <a:endParaRPr lang="en-US" sz="3200" b="1" smtClean="0"/>
          </a:p>
          <a:p>
            <a:pPr algn="just">
              <a:lnSpc>
                <a:spcPct val="130000"/>
              </a:lnSpc>
            </a:pPr>
            <a:r>
              <a:rPr lang="en-US" sz="3200" b="1" smtClean="0"/>
              <a:t>+</a:t>
            </a:r>
            <a:r>
              <a:rPr lang="vi-VN" sz="3200" b="1" smtClean="0"/>
              <a:t> 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Tỉ số giới tính khá cân bằng</a:t>
            </a: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 99</a:t>
            </a: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4 nam/100 nữ</a:t>
            </a: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 (2021)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+ Tình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 trạng mất cân bằng giới tính khi sinh</a:t>
            </a: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 112 bé trai/100 bé gái.</a:t>
            </a:r>
            <a:endParaRPr lang="en-US" sz="32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/>
          <p:cNvSpPr/>
          <p:nvPr/>
        </p:nvSpPr>
        <p:spPr>
          <a:xfrm>
            <a:off x="570022" y="2058393"/>
            <a:ext cx="11210300" cy="314140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just">
              <a:lnSpc>
                <a:spcPct val="130000"/>
              </a:lnSpc>
            </a:pPr>
            <a:r>
              <a:rPr lang="en-US" sz="3200" b="1" i="1" smtClean="0">
                <a:solidFill>
                  <a:srgbClr val="0000FF"/>
                </a:solidFill>
                <a:cs typeface="Arial" panose="020B0604020202020204" pitchFamily="34" charset="0"/>
              </a:rPr>
              <a:t>Về nhà:</a:t>
            </a:r>
            <a:endParaRPr lang="en-US" sz="3200" b="1" i="1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130000"/>
              </a:lnSpc>
            </a:pPr>
            <a:r>
              <a:rPr lang="en-US" sz="3200" b="1" i="1" smtClean="0">
                <a:solidFill>
                  <a:srgbClr val="0000FF"/>
                </a:solidFill>
                <a:cs typeface="Arial" panose="020B0604020202020204" pitchFamily="34" charset="0"/>
              </a:rPr>
              <a:t>+ Sưu tầm thông tin tư liệu viết 1 đoạn văn khoảng 10 dòng về một dân tộc thiểu số ở nước ta mà em biết.</a:t>
            </a:r>
            <a:endParaRPr lang="en-US" sz="3200" b="1" i="1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130000"/>
              </a:lnSpc>
            </a:pPr>
            <a:r>
              <a:rPr lang="en-US" sz="3200" b="1" i="1" smtClean="0">
                <a:solidFill>
                  <a:srgbClr val="0000FF"/>
                </a:solidFill>
                <a:cs typeface="Arial" panose="020B0604020202020204" pitchFamily="34" charset="0"/>
              </a:rPr>
              <a:t>+ Dựa vào bảng 1.1 SGK vẽ biểu đồ thể hiện số dân và tỉ lệ dân số </a:t>
            </a:r>
            <a:r>
              <a:rPr lang="en-US" sz="3200" b="1" i="1" smtClean="0">
                <a:solidFill>
                  <a:srgbClr val="0000FF"/>
                </a:solidFill>
                <a:cs typeface="Arial" panose="020B0604020202020204" pitchFamily="34" charset="0"/>
              </a:rPr>
              <a:t>nước ta</a:t>
            </a:r>
            <a:r>
              <a:rPr lang="en-US" sz="1600" b="1" i="1" smtClean="0">
                <a:solidFill>
                  <a:srgbClr val="0000FF"/>
                </a:solidFill>
                <a:cs typeface="Arial" panose="020B0604020202020204" pitchFamily="34" charset="0"/>
              </a:rPr>
              <a:t>9,</a:t>
            </a:r>
            <a:r>
              <a:rPr lang="en-US" sz="3200" b="1" i="1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3200" b="1" i="1" smtClean="0">
                <a:solidFill>
                  <a:srgbClr val="0000FF"/>
                </a:solidFill>
                <a:cs typeface="Arial" panose="020B0604020202020204" pitchFamily="34" charset="0"/>
              </a:rPr>
              <a:t>giai đoạn 1989 - 2021. Nhận xét.</a:t>
            </a:r>
            <a:endParaRPr lang="en-US" sz="3200" b="1" i="1" smtClean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1537" y="728354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0706343" y="4886717"/>
            <a:ext cx="1250868" cy="19712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 smtClean="0">
                <a:ln w="11430"/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anose="020B0604020202020204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 smtClean="0">
                <a:solidFill>
                  <a:srgbClr val="002060"/>
                </a:solidFill>
                <a:cs typeface="Arial" panose="020B0604020202020204" pitchFamily="34" charset="0"/>
              </a:rPr>
              <a:t>1. Dân tộc</a:t>
            </a:r>
            <a:endParaRPr lang="en-US" sz="3000" b="1" u="sng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sz="3000" b="1" i="1" smtClean="0">
                <a:solidFill>
                  <a:srgbClr val="002060"/>
                </a:solidFill>
                <a:cs typeface="Arial" panose="020B0604020202020204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/>
          <p:cNvSpPr/>
          <p:nvPr/>
        </p:nvSpPr>
        <p:spPr>
          <a:xfrm>
            <a:off x="239692" y="2664198"/>
            <a:ext cx="7348463" cy="354788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900" b="1" i="1" smtClean="0">
                <a:solidFill>
                  <a:srgbClr val="0000FF"/>
                </a:solidFill>
              </a:rPr>
              <a:t>    - Dựa vào những hiểu biết cá nhân, cho biết nước ta có bao nhiêu dân tộc? Kể tên một số dân tộc mà em biết.</a:t>
            </a:r>
            <a:endParaRPr lang="en-US" sz="2900" b="1" i="1" smtClean="0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sz="2900" b="1" i="1" smtClean="0">
                <a:solidFill>
                  <a:srgbClr val="0000FF"/>
                </a:solidFill>
              </a:rPr>
              <a:t>    - Các dân tộc Việt Nam có những đặc điểm nào khác nhau?</a:t>
            </a:r>
            <a:endParaRPr lang="en-US" sz="2900" b="1" i="1">
              <a:solidFill>
                <a:srgbClr val="0000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>
            <a:fillRect/>
          </a:stretch>
        </p:blipFill>
        <p:spPr>
          <a:xfrm>
            <a:off x="197398" y="2120510"/>
            <a:ext cx="1000545" cy="10866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14" y="3272477"/>
            <a:ext cx="4762500" cy="357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anose="020B0604020202020204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 smtClean="0">
                <a:solidFill>
                  <a:srgbClr val="002060"/>
                </a:solidFill>
                <a:cs typeface="Arial" panose="020B0604020202020204" pitchFamily="34" charset="0"/>
              </a:rPr>
              <a:t>1. Dân tộc</a:t>
            </a:r>
            <a:endParaRPr lang="en-US" sz="3000" b="1" u="sng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sz="3000" b="1" i="1" smtClean="0">
                <a:solidFill>
                  <a:srgbClr val="002060"/>
                </a:solidFill>
                <a:cs typeface="Arial" panose="020B0604020202020204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007" y="1737363"/>
            <a:ext cx="11717382" cy="7546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/>
              <a:t>- Việt Nam có 54 dân tộc cùng chung sống.</a:t>
            </a:r>
            <a:endParaRPr lang="en-US" sz="3200" b="1" smtClean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 bwMode="auto">
          <a:xfrm>
            <a:off x="0" y="0"/>
            <a:ext cx="5994400" cy="3282950"/>
            <a:chOff x="0" y="0"/>
            <a:chExt cx="2832" cy="2068"/>
          </a:xfrm>
          <a:solidFill>
            <a:schemeClr val="bg1"/>
          </a:solidFill>
        </p:grpSpPr>
        <p:pic>
          <p:nvPicPr>
            <p:cNvPr id="22532" name="Picture 4" descr="0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2832" cy="2068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49" name="Text Box 21"/>
            <p:cNvSpPr txBox="1">
              <a:spLocks noChangeArrowheads="1"/>
            </p:cNvSpPr>
            <p:nvPr/>
          </p:nvSpPr>
          <p:spPr bwMode="auto">
            <a:xfrm>
              <a:off x="192" y="1632"/>
              <a:ext cx="1104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smtClean="0">
                  <a:solidFill>
                    <a:srgbClr val="0000FF"/>
                  </a:solidFill>
                </a:rPr>
                <a:t>Dân tộc Thái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24"/>
          <p:cNvGrpSpPr/>
          <p:nvPr/>
        </p:nvGrpSpPr>
        <p:grpSpPr bwMode="auto">
          <a:xfrm>
            <a:off x="5994400" y="0"/>
            <a:ext cx="6197600" cy="3276600"/>
            <a:chOff x="2832" y="0"/>
            <a:chExt cx="2928" cy="2064"/>
          </a:xfrm>
          <a:solidFill>
            <a:schemeClr val="bg1"/>
          </a:solidFill>
        </p:grpSpPr>
        <p:pic>
          <p:nvPicPr>
            <p:cNvPr id="22533" name="Picture 5" descr="0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2" y="0"/>
              <a:ext cx="2928" cy="206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51" name="Text Box 23"/>
            <p:cNvSpPr txBox="1">
              <a:spLocks noChangeArrowheads="1"/>
            </p:cNvSpPr>
            <p:nvPr/>
          </p:nvSpPr>
          <p:spPr bwMode="auto">
            <a:xfrm>
              <a:off x="4656" y="0"/>
              <a:ext cx="1104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smtClean="0">
                  <a:solidFill>
                    <a:srgbClr val="0000FF"/>
                  </a:solidFill>
                </a:rPr>
                <a:t>Dân tộc Tày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26"/>
          <p:cNvGrpSpPr/>
          <p:nvPr/>
        </p:nvGrpSpPr>
        <p:grpSpPr bwMode="auto">
          <a:xfrm>
            <a:off x="0" y="3276600"/>
            <a:ext cx="3962400" cy="3581400"/>
            <a:chOff x="0" y="2064"/>
            <a:chExt cx="1872" cy="2256"/>
          </a:xfrm>
          <a:solidFill>
            <a:schemeClr val="bg1"/>
          </a:solidFill>
        </p:grpSpPr>
        <p:pic>
          <p:nvPicPr>
            <p:cNvPr id="22534" name="Picture 6" descr="Người Hmô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064"/>
              <a:ext cx="1824" cy="2256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53" name="Text Box 25"/>
            <p:cNvSpPr txBox="1">
              <a:spLocks noChangeArrowheads="1"/>
            </p:cNvSpPr>
            <p:nvPr/>
          </p:nvSpPr>
          <p:spPr bwMode="auto">
            <a:xfrm>
              <a:off x="624" y="3993"/>
              <a:ext cx="1248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smtClean="0">
                  <a:solidFill>
                    <a:srgbClr val="0000FF"/>
                  </a:solidFill>
                </a:rPr>
                <a:t>Dân tộc H mông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28"/>
          <p:cNvGrpSpPr/>
          <p:nvPr/>
        </p:nvGrpSpPr>
        <p:grpSpPr bwMode="auto">
          <a:xfrm>
            <a:off x="8026400" y="3276600"/>
            <a:ext cx="4165600" cy="3581400"/>
            <a:chOff x="4224" y="2064"/>
            <a:chExt cx="1536" cy="2256"/>
          </a:xfrm>
          <a:solidFill>
            <a:schemeClr val="bg1"/>
          </a:solidFill>
        </p:grpSpPr>
        <p:pic>
          <p:nvPicPr>
            <p:cNvPr id="22546" name="Picture 18" descr="Dao đỏ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4" y="2064"/>
              <a:ext cx="1536" cy="2256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55" name="Text Box 27"/>
            <p:cNvSpPr txBox="1">
              <a:spLocks noChangeArrowheads="1"/>
            </p:cNvSpPr>
            <p:nvPr/>
          </p:nvSpPr>
          <p:spPr bwMode="auto">
            <a:xfrm>
              <a:off x="4320" y="4041"/>
              <a:ext cx="1200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smtClean="0">
                  <a:solidFill>
                    <a:srgbClr val="0000FF"/>
                  </a:solidFill>
                </a:rPr>
                <a:t>Dân tộc Dao đỏ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Group 34"/>
          <p:cNvGrpSpPr/>
          <p:nvPr/>
        </p:nvGrpSpPr>
        <p:grpSpPr bwMode="auto">
          <a:xfrm>
            <a:off x="3860800" y="3276600"/>
            <a:ext cx="4165600" cy="3581400"/>
            <a:chOff x="1824" y="2064"/>
            <a:chExt cx="1968" cy="2256"/>
          </a:xfrm>
          <a:solidFill>
            <a:schemeClr val="bg1"/>
          </a:solidFill>
        </p:grpSpPr>
        <p:pic>
          <p:nvPicPr>
            <p:cNvPr id="22557" name="Picture 29" descr="Hà nhì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064"/>
              <a:ext cx="1968" cy="2256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61" name="Text Box 33"/>
            <p:cNvSpPr txBox="1">
              <a:spLocks noChangeArrowheads="1"/>
            </p:cNvSpPr>
            <p:nvPr/>
          </p:nvSpPr>
          <p:spPr bwMode="auto">
            <a:xfrm>
              <a:off x="2400" y="2208"/>
              <a:ext cx="1344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smtClean="0">
                  <a:solidFill>
                    <a:srgbClr val="0000FF"/>
                  </a:solidFill>
                </a:rPr>
                <a:t>Dân tộc Hà Nhì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anose="020B0604020202020204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 smtClean="0">
                <a:solidFill>
                  <a:srgbClr val="002060"/>
                </a:solidFill>
                <a:cs typeface="Arial" panose="020B0604020202020204" pitchFamily="34" charset="0"/>
              </a:rPr>
              <a:t>1. Dân tộc</a:t>
            </a:r>
            <a:endParaRPr lang="en-US" sz="3000" b="1" u="sng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sz="3000" b="1" i="1" smtClean="0">
                <a:solidFill>
                  <a:srgbClr val="002060"/>
                </a:solidFill>
                <a:cs typeface="Arial" panose="020B0604020202020204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/>
          <p:cNvSpPr/>
          <p:nvPr/>
        </p:nvSpPr>
        <p:spPr>
          <a:xfrm>
            <a:off x="310536" y="2701114"/>
            <a:ext cx="6567352" cy="142110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200">
              <a:lnSpc>
                <a:spcPct val="150000"/>
              </a:lnSpc>
              <a:defRPr/>
            </a:pPr>
            <a:r>
              <a:rPr lang="en-US" sz="2900" b="1" i="1" smtClean="0">
                <a:solidFill>
                  <a:srgbClr val="0000FF"/>
                </a:solidFill>
                <a:cs typeface="Arial" panose="020B0604020202020204" pitchFamily="34" charset="0"/>
              </a:rPr>
              <a:t>      Quan sát biểu đồ, nhận xét tỉ lệ giữa các dân tộc ở nước ta.</a:t>
            </a:r>
            <a:endParaRPr lang="en-US" sz="2900" b="1" i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>
            <a:fillRect/>
          </a:stretch>
        </p:blipFill>
        <p:spPr>
          <a:xfrm>
            <a:off x="197398" y="1923980"/>
            <a:ext cx="1000545" cy="1086608"/>
          </a:xfrm>
          <a:prstGeom prst="rect">
            <a:avLst/>
          </a:prstGeom>
        </p:spPr>
      </p:pic>
      <p:pic>
        <p:nvPicPr>
          <p:cNvPr id="10" name="Picture 9" descr="Chart, pie char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526" y="1616506"/>
            <a:ext cx="4879783" cy="493009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150258" y="1607710"/>
            <a:ext cx="4899546" cy="80021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Biểu đồ cơ cấu dân tộc của nước ta năm 2019 </a:t>
            </a:r>
            <a:r>
              <a:rPr kumimoji="0" lang="en-US" sz="23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(Đơn vị. %)</a:t>
            </a: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anose="020B0604020202020204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 smtClean="0">
                <a:solidFill>
                  <a:srgbClr val="002060"/>
                </a:solidFill>
                <a:cs typeface="Arial" panose="020B0604020202020204" pitchFamily="34" charset="0"/>
              </a:rPr>
              <a:t>1. Dân tộc</a:t>
            </a:r>
            <a:endParaRPr lang="en-US" sz="3000" b="1" u="sng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sz="3000" b="1" i="1" smtClean="0">
                <a:solidFill>
                  <a:srgbClr val="002060"/>
                </a:solidFill>
                <a:cs typeface="Arial" panose="020B0604020202020204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82881" y="1776552"/>
            <a:ext cx="11717382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smtClean="0"/>
              <a:t>- Dân tộc Kinh chiếm khoảng 85% dân số.</a:t>
            </a:r>
            <a:endParaRPr lang="en-US" sz="3200" b="1" smtClean="0"/>
          </a:p>
          <a:p>
            <a:pPr algn="just">
              <a:lnSpc>
                <a:spcPct val="150000"/>
              </a:lnSpc>
            </a:pPr>
            <a:r>
              <a:rPr lang="en-US" sz="3200" b="1" smtClean="0"/>
              <a:t>- Các dân tộc thiểu số chiếm khoảng 15% dân số (2021).</a:t>
            </a: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3161230"/>
            <a:ext cx="11717382" cy="7132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smtClean="0"/>
              <a:t>- </a:t>
            </a:r>
            <a:r>
              <a:rPr lang="vi-VN" sz="3000" b="1" smtClean="0">
                <a:latin typeface="Calibri" panose="020F0502020204030204" pitchFamily="34" charset="0"/>
                <a:cs typeface="Calibri" panose="020F0502020204030204" pitchFamily="34" charset="0"/>
              </a:rPr>
              <a:t>Các dân tộc luôn đoàn kết, tạo nên cộng đồng các dân tộc Việt Nam.</a:t>
            </a:r>
            <a:endParaRPr lang="en-US" sz="3000" b="1" smtClean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anose="020B0604020202020204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 smtClean="0">
                <a:solidFill>
                  <a:srgbClr val="002060"/>
                </a:solidFill>
                <a:cs typeface="Arial" panose="020B0604020202020204" pitchFamily="34" charset="0"/>
              </a:rPr>
              <a:t>1. Dân tộc</a:t>
            </a:r>
            <a:endParaRPr lang="en-US" sz="3000" b="1" u="sng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sz="3000" b="1" i="1" smtClean="0">
                <a:solidFill>
                  <a:srgbClr val="002060"/>
                </a:solidFill>
                <a:cs typeface="Arial" panose="020B0604020202020204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/>
          <p:cNvSpPr/>
          <p:nvPr/>
        </p:nvSpPr>
        <p:spPr>
          <a:xfrm>
            <a:off x="323599" y="2465978"/>
            <a:ext cx="7448801" cy="198319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200">
              <a:lnSpc>
                <a:spcPct val="130000"/>
              </a:lnSpc>
              <a:defRPr/>
            </a:pPr>
            <a:r>
              <a:rPr lang="en-US" sz="3200" b="1" i="1" smtClean="0">
                <a:solidFill>
                  <a:srgbClr val="0000FF"/>
                </a:solidFill>
                <a:cs typeface="Arial" panose="020B0604020202020204" pitchFamily="34" charset="0"/>
              </a:rPr>
              <a:t>       </a:t>
            </a:r>
            <a:r>
              <a:rPr lang="en-US" sz="3200" b="1" i="1" smtClean="0">
                <a:solidFill>
                  <a:srgbClr val="0000FF"/>
                </a:solidFill>
              </a:rPr>
              <a:t>Kể tên một số phong tục, tập quán, sản phẩm thủ công của một số dân tộc mà em biết.</a:t>
            </a:r>
            <a:endParaRPr lang="en-US" sz="3200" b="1" i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>
            <a:fillRect/>
          </a:stretch>
        </p:blipFill>
        <p:spPr>
          <a:xfrm>
            <a:off x="197398" y="1732715"/>
            <a:ext cx="1000545" cy="1086608"/>
          </a:xfrm>
          <a:prstGeom prst="rect">
            <a:avLst/>
          </a:prstGeom>
        </p:spPr>
      </p:pic>
      <p:pic>
        <p:nvPicPr>
          <p:cNvPr id="8" name="Picture 2" descr="Dưới bóng nhà rông - Báo Gia Lai điện tử - Tin nhanh - Chính xá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1"/>
          <a:stretch>
            <a:fillRect/>
          </a:stretch>
        </p:blipFill>
        <p:spPr bwMode="auto">
          <a:xfrm>
            <a:off x="6897189" y="4127852"/>
            <a:ext cx="4575767" cy="2573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174" y="1071154"/>
            <a:ext cx="4483825" cy="2965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p="http://schemas.openxmlformats.org/presentationml/2006/main">
  <p:tag name="ISPRING_CUSTOM_TIMING_USED" val="1"/>
  <p:tag name="GENSWF_SLIDE_TITLE" val="Hậu quả gia tăng dân số"/>
  <p:tag name="ISPRING_SLIDE_INDENT_LEVEL" val="0"/>
  <p:tag name="TIMING" val="|5.253|5.743|1.494|0.75|0.592|0.625|0.652|1.255|1.11|1.339|2.096|1.663|0.931|4.086|5.653|3.276|2.499|0.815|8.799|1.22"/>
  <p:tag name="ISPRING_SLIDE_ID_2" val="{1B3B83C9-B1AB-4792-AC13-8C2E56B9912E}"/>
  <p:tag name="GENSWF_ADVANCE_TIME" val="53.785"/>
</p:tagLst>
</file>

<file path=ppt/tags/tag2.xml><?xml version="1.0" encoding="utf-8"?>
<p:tagLst xmlns:p="http://schemas.openxmlformats.org/presentationml/2006/main">
  <p:tag name="ISPRING_CUSTOM_TIMING_USED" val="1"/>
  <p:tag name="GENSWF_SLIDE_TITLE" val="Cơ cấu dân số"/>
  <p:tag name="ISPRING_SLIDE_INDENT_LEVEL" val="0"/>
  <p:tag name="TIMING" val="|12.595|17.172|2.189|5.781|2.172|11.796|0.584|3.533|1.703|1.328"/>
  <p:tag name="ISPRING_SLIDE_ID_2" val="{79C8B544-8D1C-4B3A-B590-8C5BFF2ADD6C}"/>
  <p:tag name="GENSWF_ADVANCE_TIME" val="61.675"/>
</p:tagLst>
</file>

<file path=ppt/tags/tag3.xml><?xml version="1.0" encoding="utf-8"?>
<p:tagLst xmlns:p="http://schemas.openxmlformats.org/presentationml/2006/main">
  <p:tag name="ISPRING_CUSTOM_TIMING_USED" val="1"/>
  <p:tag name="GENSWF_SLIDE_TITLE" val="Cơ cấu dân số"/>
  <p:tag name="ISPRING_SLIDE_INDENT_LEVEL" val="0"/>
  <p:tag name="TIMING" val="|12.595|17.172|2.189|5.781|2.172|11.796|0.584|3.533|1.703|1.328"/>
  <p:tag name="ISPRING_SLIDE_ID_2" val="{79C8B544-8D1C-4B3A-B590-8C5BFF2ADD6C}"/>
  <p:tag name="GENSWF_ADVANCE_TIME" val="61.675"/>
</p:tagLst>
</file>

<file path=ppt/tags/tag4.xml><?xml version="1.0" encoding="utf-8"?>
<p:tagLst xmlns:p="http://schemas.openxmlformats.org/presentationml/2006/main">
  <p:tag name="ISPRING_CUSTOM_TIMING_USED" val="1"/>
  <p:tag name="GENSWF_SLIDE_TITLE" val="Cơ cấu dân số"/>
  <p:tag name="ISPRING_SLIDE_INDENT_LEVEL" val="0"/>
  <p:tag name="TIMING" val="|12.595|17.172|2.189|5.781|2.172|11.796|0.584|3.533|1.703|1.328"/>
  <p:tag name="ISPRING_SLIDE_ID_2" val="{79C8B544-8D1C-4B3A-B590-8C5BFF2ADD6C}"/>
  <p:tag name="GENSWF_ADVANCE_TIME" val="61.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7757</Words>
  <Application>WPS Presentation</Application>
  <PresentationFormat>Custom</PresentationFormat>
  <Paragraphs>515</Paragraphs>
  <Slides>33</Slides>
  <Notes>25</Notes>
  <HiddenSlides>0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8" baseType="lpstr">
      <vt:lpstr>Arial</vt:lpstr>
      <vt:lpstr>SimSun</vt:lpstr>
      <vt:lpstr>Wingdings</vt:lpstr>
      <vt:lpstr>Calibri</vt:lpstr>
      <vt:lpstr>Cambria</vt:lpstr>
      <vt:lpstr>Times New Roman</vt:lpstr>
      <vt:lpstr>Tahoma</vt:lpstr>
      <vt:lpstr>等线</vt:lpstr>
      <vt:lpstr>Calibri</vt:lpstr>
      <vt:lpstr>Microsoft YaHei</vt:lpstr>
      <vt:lpstr>Arial Unicode MS</vt:lpstr>
      <vt:lpstr>Calibri Light</vt:lpstr>
      <vt:lpstr>Roboto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TÔI LÀ THỦ TƯỚNG CHÍNH PHỦ VIỆT NAM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mai doan</cp:lastModifiedBy>
  <cp:revision>94</cp:revision>
  <dcterms:created xsi:type="dcterms:W3CDTF">2021-08-30T08:45:00Z</dcterms:created>
  <dcterms:modified xsi:type="dcterms:W3CDTF">2024-11-21T02:57:05Z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EEC39C7D42C947B6B5DA22BA5D916729_12</vt:lpwstr>
  </property>
  <property fmtid="{D5CDD505-2E9C-101B-9397-08002B2CF9AE}" pid="3" name="KSOProductBuildVer">
    <vt:lpwstr>1033-12.2.0.18911</vt:lpwstr>
  </property>
</Properties>
</file>