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8" r:id="rId3"/>
    <p:sldId id="409" r:id="rId5"/>
    <p:sldId id="6045" r:id="rId6"/>
    <p:sldId id="6070" r:id="rId7"/>
    <p:sldId id="6071" r:id="rId8"/>
    <p:sldId id="6073" r:id="rId9"/>
    <p:sldId id="6074" r:id="rId10"/>
    <p:sldId id="6077" r:id="rId11"/>
    <p:sldId id="1417" r:id="rId12"/>
    <p:sldId id="6076" r:id="rId13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20746951" name="mai doa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4FA"/>
    <a:srgbClr val="1503BD"/>
    <a:srgbClr val="FF0066"/>
    <a:srgbClr val="FF0000"/>
    <a:srgbClr val="FCFEB0"/>
    <a:srgbClr val="F9FECE"/>
    <a:srgbClr val="F7FA76"/>
    <a:srgbClr val="1C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55" autoAdjust="0"/>
  </p:normalViewPr>
  <p:slideViewPr>
    <p:cSldViewPr snapToGrid="0">
      <p:cViewPr varScale="1">
        <p:scale>
          <a:sx n="54" d="100"/>
          <a:sy n="54" d="100"/>
        </p:scale>
        <p:origin x="40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20746951" dt="2024-11-18T08:18:24.65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2B7B-34B2-4118-8875-D5CD0C2E48F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CF8A-28E2-4785-8151-098E1A36ED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ghi lại nhanh đáp án trong giấy note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/>
          <p:nvPr/>
        </p:nvSpPr>
        <p:spPr>
          <a:xfrm flipH="1">
            <a:off x="6042067" y="1405437"/>
            <a:ext cx="4642400" cy="464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1"/>
          <p:cNvSpPr txBox="1">
            <a:spLocks noGrp="1"/>
          </p:cNvSpPr>
          <p:nvPr>
            <p:ph type="subTitle" idx="1"/>
          </p:nvPr>
        </p:nvSpPr>
        <p:spPr>
          <a:xfrm>
            <a:off x="6419667" y="3735561"/>
            <a:ext cx="38872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42" name="Google Shape;242;p11"/>
          <p:cNvSpPr txBox="1">
            <a:spLocks noGrp="1"/>
          </p:cNvSpPr>
          <p:nvPr>
            <p:ph type="title" hasCustomPrompt="1"/>
          </p:nvPr>
        </p:nvSpPr>
        <p:spPr>
          <a:xfrm>
            <a:off x="7060267" y="2380396"/>
            <a:ext cx="2606000" cy="15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5"/>
            </a:lvl9pPr>
          </a:lstStyle>
          <a:p>
            <a:r>
              <a:t>xx%</a:t>
            </a:r>
          </a:p>
        </p:txBody>
      </p:sp>
      <p:sp>
        <p:nvSpPr>
          <p:cNvPr id="243" name="Google Shape;243;p11"/>
          <p:cNvSpPr/>
          <p:nvPr/>
        </p:nvSpPr>
        <p:spPr>
          <a:xfrm>
            <a:off x="0" y="5503333"/>
            <a:ext cx="12192000" cy="13548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8" Type="http://schemas.openxmlformats.org/officeDocument/2006/relationships/theme" Target="../theme/theme1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F02E-2989-4500-BEC6-028E9283B6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37D0-8FB2-471E-A45F-2D580B0C06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4.jpeg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9.jpg" descr="Related image"/>
          <p:cNvPicPr>
            <a:picLocks noGrp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355" y="184785"/>
            <a:ext cx="3214370" cy="4661535"/>
          </a:xfrm>
        </p:spPr>
      </p:pic>
      <p:pic>
        <p:nvPicPr>
          <p:cNvPr id="9" name="image110.jpg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85" y="822325"/>
            <a:ext cx="330263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54443" y="3175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1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03763" y="7239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2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19428" y="9271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3</a:t>
            </a:r>
            <a:endParaRPr lang="en-US" altLang="en-US" b="1">
              <a:solidFill>
                <a:srgbClr val="0070C0"/>
              </a:solidFill>
            </a:endParaRPr>
          </a:p>
        </p:txBody>
      </p:sp>
      <p:pic>
        <p:nvPicPr>
          <p:cNvPr id="2" name="image103.jpg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1107440"/>
            <a:ext cx="3034030" cy="37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790575" y="5289550"/>
            <a:ext cx="10081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ảnh cho biết tên của các quốc gia trên ảnh 1, 2,3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44220" y="529590"/>
            <a:ext cx="10661650" cy="5066665"/>
          </a:xfrm>
          <a:prstGeom prst="rect">
            <a:avLst/>
          </a:prstGeom>
        </p:spPr>
        <p:txBody>
          <a:bodyPr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latin typeface="Times New Roman" panose="02020603050405020304"/>
                <a:ea typeface="Times New Roman" panose="02020603050405020304"/>
              </a:rPr>
              <a:t>Bài 2:</a:t>
            </a:r>
            <a:r>
              <a:rPr sz="3600">
                <a:latin typeface="Times New Roman" panose="02020603050405020304"/>
                <a:ea typeface="Times New Roman" panose="02020603050405020304"/>
              </a:rPr>
              <a:t> </a:t>
            </a:r>
            <a:endParaRPr sz="360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3600">
                <a:latin typeface="Times New Roman" panose="02020603050405020304"/>
                <a:ea typeface="Times New Roman" panose="02020603050405020304"/>
              </a:rPr>
              <a:t>Sử dụng mạng Internet, sách báo và hiểu biết của bản thân hãy tìm hiểu về một tôn giáo ở địa phương em hoặc ở Việt Nam.</a:t>
            </a:r>
            <a:endParaRPr sz="360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3600">
                <a:latin typeface="Times New Roman" panose="02020603050405020304"/>
                <a:ea typeface="Times New Roman" panose="02020603050405020304"/>
              </a:rPr>
              <a:t>Tham khảo một số tiêu chí sau:</a:t>
            </a:r>
            <a:endParaRPr sz="360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3600">
                <a:latin typeface="Times New Roman" panose="02020603050405020304"/>
                <a:ea typeface="Times New Roman" panose="02020603050405020304"/>
              </a:rPr>
              <a:t>+ Tên tôn giáo</a:t>
            </a:r>
            <a:endParaRPr sz="360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3600">
                <a:latin typeface="Times New Roman" panose="02020603050405020304"/>
                <a:ea typeface="Times New Roman" panose="02020603050405020304"/>
              </a:rPr>
              <a:t>+ Ai là người sáng lập, nơi ra đời, thời gian ra đời</a:t>
            </a:r>
            <a:endParaRPr sz="360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3600">
                <a:latin typeface="Times New Roman" panose="02020603050405020304"/>
                <a:ea typeface="Times New Roman" panose="02020603050405020304"/>
              </a:rPr>
              <a:t>+ Ý nghĩa của tôn giáo đối với đời sống con người…..</a:t>
            </a:r>
            <a:endParaRPr sz="360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9.jpg" descr="Related image"/>
          <p:cNvPicPr>
            <a:picLocks noGrp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10" y="38100"/>
            <a:ext cx="3580765" cy="4372610"/>
          </a:xfrm>
        </p:spPr>
      </p:pic>
      <p:pic>
        <p:nvPicPr>
          <p:cNvPr id="6" name="image103.jpg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17475"/>
            <a:ext cx="2914650" cy="40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110.jpg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372745"/>
            <a:ext cx="3689350" cy="40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30363" y="3175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1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00320" y="26924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2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flipH="1">
            <a:off x="9296400" y="271145"/>
            <a:ext cx="5067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3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9939" y="4284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highlight>
                  <a:srgbClr val="FFFF00"/>
                </a:highlight>
                <a:ea typeface="Times New Roman" panose="02020603050405020304" pitchFamily="18" charset="0"/>
              </a:rPr>
              <a:t>Việt</a:t>
            </a:r>
            <a:r>
              <a:rPr lang="en-US" b="1" dirty="0">
                <a:highlight>
                  <a:srgbClr val="FFFF00"/>
                </a:highlight>
                <a:ea typeface="Times New Roman" panose="02020603050405020304" pitchFamily="18" charset="0"/>
              </a:rPr>
              <a:t> Nam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74496" y="4199122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highlight>
                  <a:srgbClr val="FFFF00"/>
                </a:highlight>
                <a:ea typeface="Times New Roman" panose="02020603050405020304" pitchFamily="18" charset="0"/>
              </a:rPr>
              <a:t>Hàn</a:t>
            </a:r>
            <a:r>
              <a:rPr lang="en-US" b="1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ea typeface="Times New Roman" panose="02020603050405020304" pitchFamily="18" charset="0"/>
              </a:rPr>
              <a:t>Quốc</a:t>
            </a:r>
            <a:endParaRPr lang="en-US" dirty="0"/>
          </a:p>
        </p:txBody>
      </p:sp>
      <p:sp>
        <p:nvSpPr>
          <p:cNvPr id="23" name="Rectangle 6"/>
          <p:cNvSpPr/>
          <p:nvPr/>
        </p:nvSpPr>
        <p:spPr>
          <a:xfrm flipH="1">
            <a:off x="8607425" y="4199255"/>
            <a:ext cx="1563370" cy="368300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defRPr/>
            </a:pPr>
            <a:r>
              <a:rPr lang="en-US" b="1" dirty="0" err="1">
                <a:highlight>
                  <a:srgbClr val="FFFF00"/>
                </a:highlight>
              </a:rPr>
              <a:t>Nhật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Bản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8" grpId="0"/>
      <p:bldP spid="8" grpId="1"/>
      <p:bldP spid="15" grpId="0"/>
      <p:bldP spid="15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843280" y="638057"/>
            <a:ext cx="105060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15- BÀI 6: ĐẶC ĐIỂM DÂN C</a:t>
            </a:r>
            <a:r>
              <a:rPr lang="vi-VN" sz="4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,XÃ HỘI</a:t>
            </a:r>
            <a:endParaRPr lang="en-US" sz="40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CHÂU Á (Tiếp theo)</a:t>
            </a:r>
            <a:endParaRPr lang="en-US" sz="40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67715" y="414020"/>
            <a:ext cx="10895330" cy="6174105"/>
          </a:xfrm>
          <a:prstGeom prst="rect">
            <a:avLst/>
          </a:prstGeom>
        </p:spPr>
        <p:txBody>
          <a:bodyPr>
            <a:noAutofit/>
          </a:bodyPr>
          <a:p>
            <a:pPr algn="just" defTabSz="457200"/>
            <a:r>
              <a:rPr lang="en-US" sz="320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Dựa trên sự chuẩn bị bài ở nhà, hoạt động nhóm 4 (5p) hãy trao đổi, thống nhất ý kiến theo nội dung sau:</a:t>
            </a:r>
            <a:endParaRPr lang="en-US" sz="320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H1: Trình bày đặc điểm phân bố dân cư châu Á?</a:t>
            </a:r>
            <a:endParaRPr lang="en-US" sz="32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Phân bố dân cư ---&gt; Mật độ dân số:</a:t>
            </a:r>
            <a:endParaRPr lang="en-US" sz="32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                              ---&gt;phân bố dân cư giữa các khu vực:</a:t>
            </a:r>
            <a:endParaRPr lang="en-US" sz="32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Xác định c</a:t>
            </a:r>
            <a:r>
              <a:rPr lang="en-US" sz="32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ác khu vực đông dân:</a:t>
            </a:r>
            <a:endParaRPr lang="en-US" sz="3200" b="1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Xác định các khu vực thưa dân:</a:t>
            </a:r>
            <a:endParaRPr lang="en-US" sz="3200" b="1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H2: Trình bày đặc điểm  đô thị hóa châu Á?</a:t>
            </a:r>
            <a:endParaRPr lang="en-US" sz="32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Đô thị hóa ---&gt; Đặc điểm:</a:t>
            </a:r>
            <a:endParaRPr lang="en-US" sz="32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                     ---&gt; Phân bố các đô thị:….</a:t>
            </a:r>
            <a:endParaRPr lang="en-US" sz="32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Kể tên và xác định các đô thị từ 20 triệu người trở lên ở châu Á.</a:t>
            </a:r>
            <a:endParaRPr lang="en-US" sz="3200" b="1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7555" y="205740"/>
            <a:ext cx="10719435" cy="64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07695" y="615315"/>
            <a:ext cx="11135995" cy="602551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Phân bố dân cư ---&gt; Mật độ dân số cao</a:t>
            </a:r>
            <a:endParaRPr lang="en-US" sz="320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                              ---&gt;phân bố giữa các khu vực có sự chênh lệch nhau</a:t>
            </a:r>
            <a:endParaRPr lang="en-US" sz="320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Các khu vực đông dân tập trung ở Đông Á, Nam Á, Đông Nam Á.</a:t>
            </a:r>
            <a:endParaRPr lang="en-US" sz="320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Các khu vực thưa dân: Bắc Á, Trung Á.</a:t>
            </a:r>
            <a:endParaRPr lang="en-US" sz="320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Đô thị hóa ---&gt; Đặc điểm: Có nhiều đô thị lớn</a:t>
            </a:r>
            <a:endParaRPr lang="en-US" sz="320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                     ---&gt; Phân bố các đô thị lớn chủ yếu tập trung ở các khu vực Đông Á, Đông Nam Á và Nam Á.</a:t>
            </a:r>
            <a:endParaRPr lang="en-US" sz="320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defTabSz="45720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Các đô thị trên 20 triệu người: Bắc Kinh, Tôkyô, Thượng Hải, Đăcca, Mumbai, Niudeli.</a:t>
            </a:r>
            <a:endParaRPr lang="en-US" sz="320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76580" y="567690"/>
            <a:ext cx="11214735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457200"/>
            <a:r>
              <a:rPr lang="en-US" sz="1600">
                <a:ea typeface="Times New Roman" panose="02020603050405020304"/>
              </a:rPr>
              <a:t>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Đọc nội dung mục - tôn giáo, hoạt động cá nhân  (2p) hãy:</a:t>
            </a:r>
            <a:endParaRPr lang="en-US" sz="360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 defTabSz="457200"/>
            <a:r>
              <a:rPr lang="en-US" sz="36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H: Nêu đặc điểm tôn giáo của châu Á.</a:t>
            </a:r>
            <a:endParaRPr lang="en-US" sz="36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99135" y="588010"/>
            <a:ext cx="11357610" cy="606044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Times New Roman" panose="02020603050405020304"/>
                <a:ea typeface="Times New Roman" panose="02020603050405020304"/>
              </a:rPr>
              <a:t>Bài 1: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Hoàn thành bài tập số 1 dưới hình thức tổ chức trò chơi: TIẾP SỨC ĐỒNG ĐỘI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anose="02020603050405020304"/>
                <a:ea typeface="Times New Roman" panose="02020603050405020304"/>
              </a:rPr>
              <a:t>Yêu cầu: </a:t>
            </a:r>
            <a:r>
              <a:rPr sz="2800">
                <a:latin typeface="Times New Roman" panose="02020603050405020304"/>
                <a:ea typeface="Times New Roman" panose="02020603050405020304"/>
              </a:rPr>
              <a:t>Quan sát bản đồ hình 6.3, mỗi đội chơi liệt kê tên của 10 đô thị (thuộc quốc gia nào) ở châu Á. 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- Luật chơi: 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800">
                <a:latin typeface="Times New Roman" panose="02020603050405020304"/>
                <a:ea typeface="Times New Roman" panose="02020603050405020304"/>
              </a:rPr>
              <a:t>C</a:t>
            </a:r>
            <a:r>
              <a:rPr sz="2800">
                <a:latin typeface="Times New Roman" panose="02020603050405020304"/>
                <a:ea typeface="Times New Roman" panose="02020603050405020304"/>
              </a:rPr>
              <a:t>hia lớp thành 3 đội chơi </a:t>
            </a:r>
            <a:r>
              <a:rPr lang="en-US" sz="2800">
                <a:latin typeface="Times New Roman" panose="02020603050405020304"/>
                <a:ea typeface="Times New Roman" panose="02020603050405020304"/>
              </a:rPr>
              <a:t>tương ứng với 3 dãy bàn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Đội 1: Liệt kê 10 đô thị dưới 5 triệu người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Đội 2: Liệt kê 10 đô thị từ 5 đến dưới 10 triệu người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Đội 3: Liệt kê 10 đô thị từ 10 đến dưới 20 triệu người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+ Các thành viên trong đội chơi lần lượt lên bảng ghi tên của các đô thị (có tên quốc gia đi kèm). Mỗi thành viên chỉ được ghi tên của 1 đô thị.</a:t>
            </a:r>
            <a:endParaRPr sz="28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Times New Roman" panose="02020603050405020304"/>
              </a:rPr>
              <a:t>+ Sau 3 phút, đội nào ghi được đúng, đủ tên của nhiều đô thị nhất sẽ giành chiến thắng.</a:t>
            </a:r>
            <a:endParaRPr sz="280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 Minute Timer (Nho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9555" y="273050"/>
            <a:ext cx="1262380" cy="78613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433320" y="273050"/>
            <a:ext cx="9102090" cy="614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INKNOELEADERBOARD" val="-5336115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2115</Words>
  <Application>WPS Presentation</Application>
  <PresentationFormat>Widescreen</PresentationFormat>
  <Paragraphs>63</Paragraphs>
  <Slides>10</Slides>
  <Notes>13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 doan</cp:lastModifiedBy>
  <cp:revision>10</cp:revision>
  <dcterms:created xsi:type="dcterms:W3CDTF">2022-07-07T08:12:00Z</dcterms:created>
  <dcterms:modified xsi:type="dcterms:W3CDTF">2024-11-18T03:21:34Z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58EC81785C6B43859FF46373EE5E99C6_12</vt:lpwstr>
  </property>
  <property fmtid="{D5CDD505-2E9C-101B-9397-08002B2CF9AE}" pid="3" name="KSOProductBuildVer">
    <vt:lpwstr>1033-12.2.0.18911</vt:lpwstr>
  </property>
</Properties>
</file>