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87" r:id="rId3"/>
    <p:sldId id="268" r:id="rId4"/>
    <p:sldId id="257" r:id="rId5"/>
    <p:sldId id="264" r:id="rId6"/>
    <p:sldId id="259" r:id="rId7"/>
    <p:sldId id="269" r:id="rId8"/>
    <p:sldId id="258" r:id="rId9"/>
    <p:sldId id="261" r:id="rId10"/>
    <p:sldId id="262" r:id="rId11"/>
    <p:sldId id="289" r:id="rId12"/>
    <p:sldId id="290" r:id="rId13"/>
    <p:sldId id="291" r:id="rId14"/>
    <p:sldId id="267" r:id="rId15"/>
    <p:sldId id="292" r:id="rId16"/>
    <p:sldId id="270" r:id="rId17"/>
    <p:sldId id="266" r:id="rId18"/>
    <p:sldId id="294" r:id="rId19"/>
    <p:sldId id="293" r:id="rId20"/>
    <p:sldId id="295" r:id="rId21"/>
    <p:sldId id="272" r:id="rId22"/>
    <p:sldId id="273" r:id="rId23"/>
    <p:sldId id="274" r:id="rId24"/>
    <p:sldId id="300" r:id="rId25"/>
    <p:sldId id="299" r:id="rId26"/>
    <p:sldId id="298" r:id="rId27"/>
    <p:sldId id="297" r:id="rId28"/>
    <p:sldId id="296" r:id="rId29"/>
    <p:sldId id="278" r:id="rId30"/>
    <p:sldId id="276" r:id="rId31"/>
    <p:sldId id="277" r:id="rId32"/>
    <p:sldId id="301" r:id="rId33"/>
    <p:sldId id="275" r:id="rId34"/>
    <p:sldId id="279" r:id="rId35"/>
    <p:sldId id="281" r:id="rId36"/>
    <p:sldId id="288" r:id="rId37"/>
    <p:sldId id="302" r:id="rId38"/>
    <p:sldId id="284"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400" b="1" i="0"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endParaRPr>
        </a:p>
        <a:p>
          <a:pPr algn="just"/>
          <a:r>
            <a:rPr kumimoji="0" lang="en-US" sz="2400" b="1" i="0" u="none" strike="noStrike"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Khi</a:t>
          </a:r>
          <a:r>
            <a:rPr kumimoji="0" lang="en-US" sz="2400" b="1" i="0"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em</a:t>
          </a:r>
          <a:r>
            <a:rPr kumimoji="0" lang="en-US" sz="2400" b="1" i="0"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gái</a:t>
          </a:r>
          <a:r>
            <a:rPr kumimoji="0" lang="en-US" sz="2400" b="1" i="0"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ốm</a:t>
          </a:r>
          <a:r>
            <a:rPr kumimoji="0" lang="en-US" sz="2400" b="1" i="0"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Hải</a:t>
          </a:r>
          <a:r>
            <a:rPr kumimoji="0" lang="en-US" sz="2400" b="1" i="0"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đã</a:t>
          </a:r>
          <a:r>
            <a:rPr kumimoji="0" lang="en-US" sz="2400" b="1" i="0"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làm</a:t>
          </a:r>
          <a:r>
            <a:rPr kumimoji="0" lang="en-US" sz="2400" b="1" i="0"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gì</a:t>
          </a:r>
          <a:r>
            <a:rPr kumimoji="0" lang="en-US" sz="2400" b="1" i="0"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a:t>
          </a:r>
        </a:p>
        <a:p>
          <a:pPr algn="just"/>
          <a:r>
            <a:rPr kumimoji="0" lang="en-US" sz="2400" b="1" i="1" u="none" strike="noStrike"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a:t>
          </a:r>
          <a:endParaRPr lang="en-US" sz="2400" i="1" dirty="0">
            <a:solidFill>
              <a:sysClr val="windowText" lastClr="000000">
                <a:hueOff val="0"/>
                <a:satOff val="0"/>
                <a:lumOff val="0"/>
                <a:alphaOff val="0"/>
              </a:sysClr>
            </a:solidFill>
            <a:latin typeface="Cambria" pitchFamily="18" charset="0"/>
            <a:ea typeface="Cambria" pitchFamily="18" charset="0"/>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400" b="1" i="0" baseline="0" dirty="0" err="1">
              <a:latin typeface="Cambria" pitchFamily="18" charset="0"/>
              <a:ea typeface="Cambria" pitchFamily="18" charset="0"/>
              <a:cs typeface="Times New Roman" panose="02020603050405020304" pitchFamily="18" charset="0"/>
            </a:rPr>
            <a:t>Em</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có</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suy</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nghĩ</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gì</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về</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hành</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động</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việc</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làm</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của</a:t>
          </a:r>
          <a:r>
            <a:rPr lang="en-US" sz="2400" b="1" i="0" baseline="0" dirty="0">
              <a:latin typeface="Cambria" pitchFamily="18" charset="0"/>
              <a:ea typeface="Cambria" pitchFamily="18" charset="0"/>
              <a:cs typeface="Times New Roman" panose="02020603050405020304" pitchFamily="18" charset="0"/>
            </a:rPr>
            <a:t> </a:t>
          </a:r>
          <a:r>
            <a:rPr lang="en-US" sz="2400" b="1" i="0" baseline="0" dirty="0" err="1">
              <a:latin typeface="Cambria" pitchFamily="18" charset="0"/>
              <a:ea typeface="Cambria" pitchFamily="18" charset="0"/>
              <a:cs typeface="Times New Roman" panose="02020603050405020304" pitchFamily="18" charset="0"/>
            </a:rPr>
            <a:t>Hải</a:t>
          </a:r>
          <a:r>
            <a:rPr lang="en-US" sz="2400" b="1" i="0" baseline="0" dirty="0">
              <a:latin typeface="Cambria" pitchFamily="18" charset="0"/>
              <a:ea typeface="Cambria" pitchFamily="18" charset="0"/>
              <a:cs typeface="Times New Roman" panose="02020603050405020304" pitchFamily="18" charset="0"/>
            </a:rPr>
            <a:t>?</a:t>
          </a:r>
        </a:p>
        <a:p>
          <a:pPr algn="just"/>
          <a:r>
            <a:rPr kumimoji="0" lang="en-US" sz="2400" b="1" i="1" u="none" strike="noStrike" cap="none" spc="0" normalizeH="0" baseline="0" noProof="0" dirty="0">
              <a:solidFill>
                <a:srgbClr val="C00000"/>
              </a:solidFill>
              <a:effectLst/>
              <a:uLnTx/>
              <a:uFillTx/>
              <a:latin typeface="Cambria" pitchFamily="18" charset="0"/>
              <a:ea typeface="Cambria" pitchFamily="18" charset="0"/>
              <a:cs typeface="Times New Roman" panose="02020603050405020304" pitchFamily="18" charset="0"/>
            </a:rPr>
            <a:t>........................................................................................................................................................................................................................................</a:t>
          </a:r>
          <a:endParaRPr lang="en-US" sz="2400" i="1" dirty="0">
            <a:solidFill>
              <a:sysClr val="windowText" lastClr="000000">
                <a:hueOff val="0"/>
                <a:satOff val="0"/>
                <a:lumOff val="0"/>
                <a:alphaOff val="0"/>
              </a:sysClr>
            </a:solidFill>
            <a:latin typeface="Cambria" pitchFamily="18" charset="0"/>
            <a:ea typeface="Cambria" pitchFamily="18" charset="0"/>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400" b="1" i="0" dirty="0">
            <a:solidFill>
              <a:sysClr val="windowText" lastClr="000000">
                <a:hueOff val="0"/>
                <a:satOff val="0"/>
                <a:lumOff val="0"/>
                <a:alphaOff val="0"/>
              </a:sysClr>
            </a:solidFill>
            <a:effectLst/>
            <a:latin typeface="Cambria" pitchFamily="18" charset="0"/>
            <a:ea typeface="Cambria" pitchFamily="18" charset="0"/>
            <a:cs typeface="Arial" panose="020B0604020202020204" pitchFamily="34" charset="0"/>
          </a:endParaRPr>
        </a:p>
        <a:p>
          <a:pPr algn="l">
            <a:spcAft>
              <a:spcPts val="0"/>
            </a:spcAft>
          </a:pPr>
          <a:r>
            <a:rPr lang="vi-VN" sz="2400" b="1" i="0" dirty="0">
              <a:latin typeface="Cambria" pitchFamily="18" charset="0"/>
              <a:ea typeface="Cambria" pitchFamily="18" charset="0"/>
            </a:rPr>
            <a:t>Em hiểu thế  nào là tiết kiệm?</a:t>
          </a:r>
          <a:endParaRPr lang="en-US" sz="2400" b="1" i="0" dirty="0">
            <a:latin typeface="Cambria" pitchFamily="18" charset="0"/>
            <a:ea typeface="Cambria" pitchFamily="18" charset="0"/>
          </a:endParaRPr>
        </a:p>
        <a:p>
          <a:pPr algn="l">
            <a:spcAft>
              <a:spcPts val="0"/>
            </a:spcAft>
          </a:pPr>
          <a:r>
            <a:rPr lang="en-US" sz="2400" b="1" i="0" dirty="0">
              <a:solidFill>
                <a:sysClr val="windowText" lastClr="000000">
                  <a:hueOff val="0"/>
                  <a:satOff val="0"/>
                  <a:lumOff val="0"/>
                  <a:alphaOff val="0"/>
                </a:sysClr>
              </a:solidFill>
              <a:effectLst/>
              <a:latin typeface="Cambria" pitchFamily="18" charset="0"/>
              <a:ea typeface="Cambria" pitchFamily="18" charset="0"/>
              <a:cs typeface="Arial" panose="020B0604020202020204" pitchFamily="34" charset="0"/>
            </a:rPr>
            <a:t>..................................................................................................................................................................................................................................</a:t>
          </a:r>
          <a:endParaRPr lang="en-US" sz="2400" i="0" dirty="0">
            <a:solidFill>
              <a:sysClr val="windowText" lastClr="000000">
                <a:hueOff val="0"/>
                <a:satOff val="0"/>
                <a:lumOff val="0"/>
                <a:alphaOff val="0"/>
              </a:sysClr>
            </a:solidFill>
            <a:latin typeface="Cambria" pitchFamily="18" charset="0"/>
            <a:ea typeface="Cambria" pitchFamily="18" charset="0"/>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D7871605-17A6-4B71-848A-34522C1FCB91}" type="presOf" srcId="{8C4E1181-A43E-4AFA-A175-608167BDD664}" destId="{046903CA-E59E-4D3A-B85F-2132F4D3C385}" srcOrd="1" destOrd="0" presId="urn:microsoft.com/office/officeart/2005/8/layout/vList4#1"/>
    <dgm:cxn modelId="{BEE2A10E-61AB-4B91-AEC2-C9DAA1279C51}" type="presOf" srcId="{8C4E1181-A43E-4AFA-A175-608167BDD664}" destId="{DE66B4FA-8443-484B-9A9E-FA188D6B4E43}" srcOrd="0"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840F8C9E-B202-4DE0-AC25-35D3A1FA52CB}"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A08C96F6-3490-4C54-AD6E-4870C05A8173}" type="presOf" srcId="{36F1A9A7-0E91-4997-8451-066E68D6791C}" destId="{629FFE63-9943-4FDD-AEB3-15F8D3455642}"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r>
            <a:rPr kumimoji="0" lang="en-US" sz="2400" b="1" i="0" u="none" strike="noStrike"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Khi</a:t>
          </a:r>
          <a:r>
            <a:rPr kumimoji="0" lang="en-US" sz="2400" b="1" i="0" u="none" strike="noStrike"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em</a:t>
          </a:r>
          <a:r>
            <a:rPr kumimoji="0" lang="en-US" sz="2400" b="1" i="0" u="none" strike="noStrike"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gái</a:t>
          </a:r>
          <a:r>
            <a:rPr kumimoji="0" lang="en-US" sz="2400" b="1" i="0" u="none" strike="noStrike"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ốm</a:t>
          </a:r>
          <a:r>
            <a:rPr kumimoji="0" lang="en-US" sz="2400" b="1" i="0" u="none" strike="noStrike"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Hải</a:t>
          </a:r>
          <a:r>
            <a:rPr kumimoji="0" lang="en-US" sz="2400" b="1" i="0" u="none" strike="noStrike"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đã</a:t>
          </a:r>
          <a:r>
            <a:rPr kumimoji="0" lang="en-US" sz="2400" b="1" i="0" u="none" strike="noStrike"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làm</a:t>
          </a:r>
          <a:r>
            <a:rPr kumimoji="0" lang="en-US" sz="2400" b="1" i="0" u="none" strike="noStrike"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gì</a:t>
          </a:r>
          <a:r>
            <a:rPr kumimoji="0" lang="en-US" sz="2400" b="1" i="0" u="none" strike="noStrike"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a:t>
          </a:r>
          <a:endParaRPr kumimoji="0" lang="vi-VN" sz="2400" b="1" i="0" u="none" strike="noStrike" cap="none" spc="0" normalizeH="0" baseline="0" noProof="0" dirty="0">
            <a:solidFill>
              <a:srgbClr val="FF0000"/>
            </a:solidFill>
            <a:effectLst/>
            <a:uLnTx/>
            <a:uFillTx/>
            <a:latin typeface="Cambria" pitchFamily="18" charset="0"/>
            <a:ea typeface="Cambria" pitchFamily="18" charset="0"/>
            <a:cs typeface="Arial" panose="020B0604020202020204" pitchFamily="34" charset="0"/>
          </a:endParaRPr>
        </a:p>
        <a:p>
          <a:pPr algn="l">
            <a:lnSpc>
              <a:spcPct val="100000"/>
            </a:lnSpc>
            <a:spcAft>
              <a:spcPts val="0"/>
            </a:spcAft>
          </a:pPr>
          <a:r>
            <a:rPr lang="vi-VN" sz="2400" dirty="0">
              <a:latin typeface="Cambria" pitchFamily="18" charset="0"/>
              <a:ea typeface="Cambria" pitchFamily="18" charset="0"/>
              <a:cs typeface="Times New Roman" panose="02020603050405020304" pitchFamily="18" charset="0"/>
            </a:rPr>
            <a:t>Hải tiết kiệm tiền để mua xe đạp, nhưng khi em gái ốm, Hải dùng tiền tiết kiệm để phụ mẹ chữa bệnh cho em. </a:t>
          </a:r>
          <a:endParaRPr lang="en-US" sz="2400" i="1" dirty="0">
            <a:solidFill>
              <a:sysClr val="windowText" lastClr="000000">
                <a:hueOff val="0"/>
                <a:satOff val="0"/>
                <a:lumOff val="0"/>
                <a:alphaOff val="0"/>
              </a:sysClr>
            </a:solidFill>
            <a:latin typeface="Cambria" pitchFamily="18" charset="0"/>
            <a:ea typeface="Cambria" pitchFamily="18" charset="0"/>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400" b="1" i="0" baseline="0" dirty="0" err="1">
              <a:solidFill>
                <a:srgbClr val="FF0000"/>
              </a:solidFill>
              <a:latin typeface="Cambria" pitchFamily="18" charset="0"/>
              <a:ea typeface="Cambria" pitchFamily="18" charset="0"/>
              <a:cs typeface="Times New Roman" panose="02020603050405020304" pitchFamily="18" charset="0"/>
            </a:rPr>
            <a:t>Em</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có</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suy</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nghĩ</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gì</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về</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hành</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động</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việc</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làm</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của</a:t>
          </a:r>
          <a:r>
            <a:rPr lang="en-US" sz="2400" b="1" i="0" baseline="0" dirty="0">
              <a:solidFill>
                <a:srgbClr val="FF0000"/>
              </a:solidFill>
              <a:latin typeface="Cambria" pitchFamily="18" charset="0"/>
              <a:ea typeface="Cambria" pitchFamily="18" charset="0"/>
              <a:cs typeface="Times New Roman" panose="02020603050405020304" pitchFamily="18" charset="0"/>
            </a:rPr>
            <a:t> </a:t>
          </a:r>
          <a:r>
            <a:rPr lang="en-US" sz="2400" b="1" i="0" baseline="0" dirty="0" err="1">
              <a:solidFill>
                <a:srgbClr val="FF0000"/>
              </a:solidFill>
              <a:latin typeface="Cambria" pitchFamily="18" charset="0"/>
              <a:ea typeface="Cambria" pitchFamily="18" charset="0"/>
              <a:cs typeface="Times New Roman" panose="02020603050405020304" pitchFamily="18" charset="0"/>
            </a:rPr>
            <a:t>Hải</a:t>
          </a:r>
          <a:r>
            <a:rPr lang="en-US" sz="2400" b="1" i="0" baseline="0" dirty="0">
              <a:latin typeface="Cambria" pitchFamily="18" charset="0"/>
              <a:ea typeface="Cambria" pitchFamily="18" charset="0"/>
              <a:cs typeface="Times New Roman" panose="02020603050405020304" pitchFamily="18" charset="0"/>
            </a:rPr>
            <a:t>?</a:t>
          </a:r>
        </a:p>
        <a:p>
          <a:pPr algn="just"/>
          <a:r>
            <a:rPr lang="de-DE" sz="2400" dirty="0">
              <a:latin typeface="Cambria" pitchFamily="18" charset="0"/>
              <a:ea typeface="Cambria" pitchFamily="18" charset="0"/>
            </a:rPr>
            <a:t>Hải biết sử dụng vật chất, tiền bạc hợp lí.</a:t>
          </a:r>
          <a:endParaRPr lang="en-US" sz="2400" i="1" dirty="0">
            <a:solidFill>
              <a:sysClr val="windowText" lastClr="000000">
                <a:hueOff val="0"/>
                <a:satOff val="0"/>
                <a:lumOff val="0"/>
                <a:alphaOff val="0"/>
              </a:sysClr>
            </a:solidFill>
            <a:latin typeface="Cambria" pitchFamily="18" charset="0"/>
            <a:ea typeface="Cambria" pitchFamily="18" charset="0"/>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400" b="1" i="0" dirty="0">
              <a:solidFill>
                <a:srgbClr val="FF0000"/>
              </a:solidFill>
              <a:latin typeface="Cambria" pitchFamily="18" charset="0"/>
              <a:ea typeface="Cambria" pitchFamily="18" charset="0"/>
            </a:rPr>
            <a:t>Em hiểu thế  nào là tiết kiệm?</a:t>
          </a:r>
        </a:p>
        <a:p>
          <a:pPr algn="l">
            <a:spcAft>
              <a:spcPts val="0"/>
            </a:spcAft>
          </a:pPr>
          <a:r>
            <a:rPr lang="de-DE" sz="2400" dirty="0">
              <a:latin typeface="Cambria" pitchFamily="18" charset="0"/>
              <a:ea typeface="Cambria" pitchFamily="18" charset="0"/>
            </a:rPr>
            <a:t>Tiết kiệm là biết sử dung một cách hợp lí của cải, tiền bạc, thời gian, sức lực của mình và người khác.</a:t>
          </a:r>
          <a:endParaRPr lang="en-US" sz="2400" b="1" i="0" dirty="0">
            <a:solidFill>
              <a:sysClr val="windowText" lastClr="000000">
                <a:hueOff val="0"/>
                <a:satOff val="0"/>
                <a:lumOff val="0"/>
                <a:alphaOff val="0"/>
              </a:sysClr>
            </a:solidFill>
            <a:effectLst/>
            <a:latin typeface="Cambria" pitchFamily="18" charset="0"/>
            <a:ea typeface="Cambria" pitchFamily="18" charset="0"/>
            <a:cs typeface="Arial" panose="020B0604020202020204" pitchFamily="34"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endParaRPr kumimoji="0" lang="en-US" sz="2400" b="1" i="0"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endParaRPr>
        </a:p>
        <a:p>
          <a:pPr marL="0" lvl="0" indent="0" algn="just" defTabSz="1066800">
            <a:lnSpc>
              <a:spcPct val="90000"/>
            </a:lnSpc>
            <a:spcBef>
              <a:spcPct val="0"/>
            </a:spcBef>
            <a:spcAft>
              <a:spcPct val="35000"/>
            </a:spcAft>
            <a:buNone/>
          </a:pPr>
          <a:r>
            <a:rPr kumimoji="0" lang="en-US" sz="2400" b="1" i="0" u="none" strike="noStrike" kern="1200"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Khi</a:t>
          </a:r>
          <a:r>
            <a:rPr kumimoji="0" lang="en-US" sz="2400" b="1" i="0"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em</a:t>
          </a:r>
          <a:r>
            <a:rPr kumimoji="0" lang="en-US" sz="2400" b="1" i="0"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gái</a:t>
          </a:r>
          <a:r>
            <a:rPr kumimoji="0" lang="en-US" sz="2400" b="1" i="0"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ốm</a:t>
          </a:r>
          <a:r>
            <a:rPr kumimoji="0" lang="en-US" sz="2400" b="1" i="0"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Hải</a:t>
          </a:r>
          <a:r>
            <a:rPr kumimoji="0" lang="en-US" sz="2400" b="1" i="0"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đã</a:t>
          </a:r>
          <a:r>
            <a:rPr kumimoji="0" lang="en-US" sz="2400" b="1" i="0"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làm</a:t>
          </a:r>
          <a:r>
            <a:rPr kumimoji="0" lang="en-US" sz="2400" b="1" i="0"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gì</a:t>
          </a:r>
          <a:r>
            <a:rPr kumimoji="0" lang="en-US" sz="2400" b="1" i="0"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a:t>
          </a:r>
        </a:p>
        <a:p>
          <a:pPr marL="0" lvl="0" indent="0" algn="just" defTabSz="1066800">
            <a:lnSpc>
              <a:spcPct val="90000"/>
            </a:lnSpc>
            <a:spcBef>
              <a:spcPct val="0"/>
            </a:spcBef>
            <a:spcAft>
              <a:spcPct val="35000"/>
            </a:spcAft>
            <a:buNone/>
          </a:pPr>
          <a:r>
            <a:rPr kumimoji="0" lang="en-US" sz="2400" b="1" i="1" u="none" strike="noStrike" kern="1200" cap="none" spc="0" normalizeH="0" baseline="0" noProof="0" dirty="0">
              <a:solidFill>
                <a:sysClr val="windowText" lastClr="000000">
                  <a:hueOff val="0"/>
                  <a:satOff val="0"/>
                  <a:lumOff val="0"/>
                  <a:alphaOff val="0"/>
                </a:sysClr>
              </a:solidFill>
              <a:effectLst/>
              <a:uLnTx/>
              <a:uFillTx/>
              <a:latin typeface="Cambria" pitchFamily="18" charset="0"/>
              <a:ea typeface="Cambria" pitchFamily="18" charset="0"/>
              <a:cs typeface="Arial" panose="020B0604020202020204" pitchFamily="34" charset="0"/>
            </a:rPr>
            <a:t>..............................................................................................................................................................................................................................................................................................</a:t>
          </a:r>
          <a:endParaRPr lang="en-US" sz="2400" i="1"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i="0" kern="1200" baseline="0" dirty="0" err="1">
              <a:latin typeface="Cambria" pitchFamily="18" charset="0"/>
              <a:ea typeface="Cambria" pitchFamily="18" charset="0"/>
              <a:cs typeface="Times New Roman" panose="02020603050405020304" pitchFamily="18" charset="0"/>
            </a:rPr>
            <a:t>Em</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có</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suy</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nghĩ</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gì</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về</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hành</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động</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việc</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làm</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của</a:t>
          </a:r>
          <a:r>
            <a:rPr lang="en-US" sz="2400" b="1" i="0" kern="1200" baseline="0" dirty="0">
              <a:latin typeface="Cambria" pitchFamily="18" charset="0"/>
              <a:ea typeface="Cambria" pitchFamily="18" charset="0"/>
              <a:cs typeface="Times New Roman" panose="02020603050405020304" pitchFamily="18" charset="0"/>
            </a:rPr>
            <a:t> </a:t>
          </a:r>
          <a:r>
            <a:rPr lang="en-US" sz="2400" b="1" i="0" kern="1200" baseline="0" dirty="0" err="1">
              <a:latin typeface="Cambria" pitchFamily="18" charset="0"/>
              <a:ea typeface="Cambria" pitchFamily="18" charset="0"/>
              <a:cs typeface="Times New Roman" panose="02020603050405020304" pitchFamily="18" charset="0"/>
            </a:rPr>
            <a:t>Hải</a:t>
          </a:r>
          <a:r>
            <a:rPr lang="en-US" sz="2400" b="1" i="0" kern="1200" baseline="0" dirty="0">
              <a:latin typeface="Cambria" pitchFamily="18" charset="0"/>
              <a:ea typeface="Cambria" pitchFamily="18" charset="0"/>
              <a:cs typeface="Times New Roman" panose="02020603050405020304" pitchFamily="18" charset="0"/>
            </a:rPr>
            <a:t>?</a:t>
          </a:r>
        </a:p>
        <a:p>
          <a:pPr marL="0" lvl="0" indent="0" algn="just" defTabSz="1066800">
            <a:lnSpc>
              <a:spcPct val="90000"/>
            </a:lnSpc>
            <a:spcBef>
              <a:spcPct val="0"/>
            </a:spcBef>
            <a:spcAft>
              <a:spcPct val="35000"/>
            </a:spcAft>
            <a:buNone/>
          </a:pPr>
          <a:r>
            <a:rPr kumimoji="0" lang="en-US" sz="2400" b="1" i="1" u="none" strike="noStrike" kern="1200" cap="none" spc="0" normalizeH="0" baseline="0" noProof="0" dirty="0">
              <a:solidFill>
                <a:srgbClr val="C00000"/>
              </a:solidFill>
              <a:effectLst/>
              <a:uLnTx/>
              <a:uFillTx/>
              <a:latin typeface="Cambria" pitchFamily="18" charset="0"/>
              <a:ea typeface="Cambria" pitchFamily="18" charset="0"/>
              <a:cs typeface="Times New Roman" panose="02020603050405020304" pitchFamily="18" charset="0"/>
            </a:rPr>
            <a:t>........................................................................................................................................................................................................................................</a:t>
          </a:r>
          <a:endParaRPr lang="en-US" sz="2400" i="1" kern="1200" dirty="0">
            <a:solidFill>
              <a:sysClr val="windowText" lastClr="000000">
                <a:hueOff val="0"/>
                <a:satOff val="0"/>
                <a:lumOff val="0"/>
                <a:alphaOff val="0"/>
              </a:sysClr>
            </a:solidFill>
            <a:latin typeface="Cambria" pitchFamily="18" charset="0"/>
            <a:ea typeface="Cambria" pitchFamily="18" charset="0"/>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endParaRPr lang="en-US" sz="2400" b="1" i="0" kern="1200" dirty="0">
            <a:solidFill>
              <a:sysClr val="windowText" lastClr="000000">
                <a:hueOff val="0"/>
                <a:satOff val="0"/>
                <a:lumOff val="0"/>
                <a:alphaOff val="0"/>
              </a:sysClr>
            </a:solidFill>
            <a:effectLst/>
            <a:latin typeface="Cambria" pitchFamily="18" charset="0"/>
            <a:ea typeface="Cambria" pitchFamily="18" charset="0"/>
            <a:cs typeface="Arial" panose="020B0604020202020204" pitchFamily="34" charset="0"/>
          </a:endParaRPr>
        </a:p>
        <a:p>
          <a:pPr marL="0" lvl="0" indent="0" algn="l" defTabSz="1066800">
            <a:lnSpc>
              <a:spcPct val="90000"/>
            </a:lnSpc>
            <a:spcBef>
              <a:spcPct val="0"/>
            </a:spcBef>
            <a:spcAft>
              <a:spcPts val="0"/>
            </a:spcAft>
            <a:buNone/>
          </a:pPr>
          <a:r>
            <a:rPr lang="vi-VN" sz="2400" b="1" i="0" kern="1200" dirty="0">
              <a:latin typeface="Cambria" pitchFamily="18" charset="0"/>
              <a:ea typeface="Cambria" pitchFamily="18" charset="0"/>
            </a:rPr>
            <a:t>Em hiểu thế  nào là tiết kiệm?</a:t>
          </a:r>
          <a:endParaRPr lang="en-US" sz="2400" b="1" i="0" kern="1200" dirty="0">
            <a:latin typeface="Cambria" pitchFamily="18" charset="0"/>
            <a:ea typeface="Cambria" pitchFamily="18" charset="0"/>
          </a:endParaRPr>
        </a:p>
        <a:p>
          <a:pPr marL="0" lvl="0" indent="0" algn="l" defTabSz="1066800">
            <a:lnSpc>
              <a:spcPct val="90000"/>
            </a:lnSpc>
            <a:spcBef>
              <a:spcPct val="0"/>
            </a:spcBef>
            <a:spcAft>
              <a:spcPts val="0"/>
            </a:spcAft>
            <a:buNone/>
          </a:pPr>
          <a:r>
            <a:rPr lang="en-US" sz="2400" b="1" i="0" kern="1200" dirty="0">
              <a:solidFill>
                <a:sysClr val="windowText" lastClr="000000">
                  <a:hueOff val="0"/>
                  <a:satOff val="0"/>
                  <a:lumOff val="0"/>
                  <a:alphaOff val="0"/>
                </a:sysClr>
              </a:solidFill>
              <a:effectLst/>
              <a:latin typeface="Cambria" pitchFamily="18" charset="0"/>
              <a:ea typeface="Cambria" pitchFamily="18" charset="0"/>
              <a:cs typeface="Arial" panose="020B0604020202020204" pitchFamily="34" charset="0"/>
            </a:rPr>
            <a:t>..................................................................................................................................................................................................................................</a:t>
          </a:r>
          <a:endParaRPr lang="en-US" sz="2400" i="0"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kumimoji="0" lang="en-US" sz="2400" b="1" i="0" u="none" strike="noStrike" kern="1200"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Khi</a:t>
          </a:r>
          <a:r>
            <a:rPr kumimoji="0" lang="en-US" sz="2400" b="1" i="0" u="none" strike="noStrike" kern="1200"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em</a:t>
          </a:r>
          <a:r>
            <a:rPr kumimoji="0" lang="en-US" sz="2400" b="1" i="0" u="none" strike="noStrike" kern="1200"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gái</a:t>
          </a:r>
          <a:r>
            <a:rPr kumimoji="0" lang="en-US" sz="2400" b="1" i="0" u="none" strike="noStrike" kern="1200"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ốm</a:t>
          </a:r>
          <a:r>
            <a:rPr kumimoji="0" lang="en-US" sz="2400" b="1" i="0" u="none" strike="noStrike" kern="1200"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Hải</a:t>
          </a:r>
          <a:r>
            <a:rPr kumimoji="0" lang="en-US" sz="2400" b="1" i="0" u="none" strike="noStrike" kern="1200"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đã</a:t>
          </a:r>
          <a:r>
            <a:rPr kumimoji="0" lang="en-US" sz="2400" b="1" i="0" u="none" strike="noStrike" kern="1200"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làm</a:t>
          </a:r>
          <a:r>
            <a:rPr kumimoji="0" lang="en-US" sz="2400" b="1" i="0" u="none" strike="noStrike" kern="1200"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 </a:t>
          </a:r>
          <a:r>
            <a:rPr kumimoji="0" lang="en-US" sz="2400" b="1" i="0" u="none" strike="noStrike" kern="1200" cap="none" spc="0" normalizeH="0" baseline="0" noProof="0" dirty="0" err="1">
              <a:solidFill>
                <a:srgbClr val="FF0000"/>
              </a:solidFill>
              <a:effectLst/>
              <a:uLnTx/>
              <a:uFillTx/>
              <a:latin typeface="Cambria" pitchFamily="18" charset="0"/>
              <a:ea typeface="Cambria" pitchFamily="18" charset="0"/>
              <a:cs typeface="Arial" panose="020B0604020202020204" pitchFamily="34" charset="0"/>
            </a:rPr>
            <a:t>gì</a:t>
          </a:r>
          <a:r>
            <a:rPr kumimoji="0" lang="en-US" sz="2400" b="1" i="0" u="none" strike="noStrike" kern="1200" cap="none" spc="0" normalizeH="0" baseline="0" noProof="0" dirty="0">
              <a:solidFill>
                <a:srgbClr val="FF0000"/>
              </a:solidFill>
              <a:effectLst/>
              <a:uLnTx/>
              <a:uFillTx/>
              <a:latin typeface="Cambria" pitchFamily="18" charset="0"/>
              <a:ea typeface="Cambria" pitchFamily="18" charset="0"/>
              <a:cs typeface="Arial" panose="020B0604020202020204" pitchFamily="34" charset="0"/>
            </a:rPr>
            <a:t>?</a:t>
          </a:r>
          <a:endParaRPr kumimoji="0" lang="vi-VN" sz="2400" b="1" i="0" u="none" strike="noStrike" kern="1200" cap="none" spc="0" normalizeH="0" baseline="0" noProof="0" dirty="0">
            <a:solidFill>
              <a:srgbClr val="FF0000"/>
            </a:solidFill>
            <a:effectLst/>
            <a:uLnTx/>
            <a:uFillTx/>
            <a:latin typeface="Cambria" pitchFamily="18" charset="0"/>
            <a:ea typeface="Cambria" pitchFamily="18" charset="0"/>
            <a:cs typeface="Arial" panose="020B0604020202020204" pitchFamily="34" charset="0"/>
          </a:endParaRPr>
        </a:p>
        <a:p>
          <a:pPr marL="0" lvl="0" indent="0" algn="l" defTabSz="1066800">
            <a:lnSpc>
              <a:spcPct val="100000"/>
            </a:lnSpc>
            <a:spcBef>
              <a:spcPct val="0"/>
            </a:spcBef>
            <a:spcAft>
              <a:spcPts val="0"/>
            </a:spcAft>
            <a:buNone/>
          </a:pPr>
          <a:r>
            <a:rPr lang="vi-VN" sz="2400" kern="1200" dirty="0">
              <a:latin typeface="Cambria" pitchFamily="18" charset="0"/>
              <a:ea typeface="Cambria" pitchFamily="18" charset="0"/>
              <a:cs typeface="Times New Roman" panose="02020603050405020304" pitchFamily="18" charset="0"/>
            </a:rPr>
            <a:t>Hải tiết kiệm tiền để mua xe đạp, nhưng khi em gái ốm, Hải dùng tiền tiết kiệm để phụ mẹ chữa bệnh cho em. </a:t>
          </a:r>
          <a:endParaRPr lang="en-US" sz="2400" i="1" kern="1200" dirty="0">
            <a:solidFill>
              <a:sysClr val="windowText" lastClr="000000">
                <a:hueOff val="0"/>
                <a:satOff val="0"/>
                <a:lumOff val="0"/>
                <a:alphaOff val="0"/>
              </a:sysClr>
            </a:solidFill>
            <a:latin typeface="Cambria" pitchFamily="18" charset="0"/>
            <a:ea typeface="Cambria" pitchFamily="18" charset="0"/>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i="0" kern="1200" baseline="0" dirty="0" err="1">
              <a:solidFill>
                <a:srgbClr val="FF0000"/>
              </a:solidFill>
              <a:latin typeface="Cambria" pitchFamily="18" charset="0"/>
              <a:ea typeface="Cambria" pitchFamily="18" charset="0"/>
              <a:cs typeface="Times New Roman" panose="02020603050405020304" pitchFamily="18" charset="0"/>
            </a:rPr>
            <a:t>Em</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có</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suy</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nghĩ</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gì</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về</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hành</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động</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việc</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làm</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của</a:t>
          </a:r>
          <a:r>
            <a:rPr lang="en-US" sz="2400" b="1" i="0" kern="1200" baseline="0" dirty="0">
              <a:solidFill>
                <a:srgbClr val="FF0000"/>
              </a:solidFill>
              <a:latin typeface="Cambria" pitchFamily="18" charset="0"/>
              <a:ea typeface="Cambria" pitchFamily="18" charset="0"/>
              <a:cs typeface="Times New Roman" panose="02020603050405020304" pitchFamily="18" charset="0"/>
            </a:rPr>
            <a:t> </a:t>
          </a:r>
          <a:r>
            <a:rPr lang="en-US" sz="2400" b="1" i="0" kern="1200" baseline="0" dirty="0" err="1">
              <a:solidFill>
                <a:srgbClr val="FF0000"/>
              </a:solidFill>
              <a:latin typeface="Cambria" pitchFamily="18" charset="0"/>
              <a:ea typeface="Cambria" pitchFamily="18" charset="0"/>
              <a:cs typeface="Times New Roman" panose="02020603050405020304" pitchFamily="18" charset="0"/>
            </a:rPr>
            <a:t>Hải</a:t>
          </a:r>
          <a:r>
            <a:rPr lang="en-US" sz="2400" b="1" i="0" kern="1200" baseline="0" dirty="0">
              <a:latin typeface="Cambria" pitchFamily="18" charset="0"/>
              <a:ea typeface="Cambria" pitchFamily="18" charset="0"/>
              <a:cs typeface="Times New Roman" panose="02020603050405020304" pitchFamily="18" charset="0"/>
            </a:rPr>
            <a:t>?</a:t>
          </a:r>
        </a:p>
        <a:p>
          <a:pPr marL="0" lvl="0" indent="0" algn="just" defTabSz="1066800">
            <a:lnSpc>
              <a:spcPct val="90000"/>
            </a:lnSpc>
            <a:spcBef>
              <a:spcPct val="0"/>
            </a:spcBef>
            <a:spcAft>
              <a:spcPct val="35000"/>
            </a:spcAft>
            <a:buNone/>
          </a:pPr>
          <a:r>
            <a:rPr lang="de-DE" sz="2400" kern="1200" dirty="0">
              <a:latin typeface="Cambria" pitchFamily="18" charset="0"/>
              <a:ea typeface="Cambria" pitchFamily="18" charset="0"/>
            </a:rPr>
            <a:t>Hải biết sử dụng vật chất, tiền bạc hợp lí.</a:t>
          </a:r>
          <a:endParaRPr lang="en-US" sz="2400" i="1" kern="1200" dirty="0">
            <a:solidFill>
              <a:sysClr val="windowText" lastClr="000000">
                <a:hueOff val="0"/>
                <a:satOff val="0"/>
                <a:lumOff val="0"/>
                <a:alphaOff val="0"/>
              </a:sysClr>
            </a:solidFill>
            <a:latin typeface="Cambria" pitchFamily="18" charset="0"/>
            <a:ea typeface="Cambria" pitchFamily="18" charset="0"/>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ts val="0"/>
            </a:spcAft>
            <a:buNone/>
          </a:pPr>
          <a:r>
            <a:rPr lang="vi-VN" sz="2400" b="1" i="0" kern="1200" dirty="0">
              <a:solidFill>
                <a:srgbClr val="FF0000"/>
              </a:solidFill>
              <a:latin typeface="Cambria" pitchFamily="18" charset="0"/>
              <a:ea typeface="Cambria" pitchFamily="18" charset="0"/>
            </a:rPr>
            <a:t>Em hiểu thế  nào là tiết kiệm?</a:t>
          </a:r>
        </a:p>
        <a:p>
          <a:pPr marL="0" lvl="0" indent="0" algn="l" defTabSz="1066800">
            <a:lnSpc>
              <a:spcPct val="90000"/>
            </a:lnSpc>
            <a:spcBef>
              <a:spcPct val="0"/>
            </a:spcBef>
            <a:spcAft>
              <a:spcPts val="0"/>
            </a:spcAft>
            <a:buNone/>
          </a:pPr>
          <a:r>
            <a:rPr lang="de-DE" sz="2400" kern="1200" dirty="0">
              <a:latin typeface="Cambria" pitchFamily="18" charset="0"/>
              <a:ea typeface="Cambria" pitchFamily="18" charset="0"/>
            </a:rPr>
            <a:t>Tiết kiệm là biết sử dung một cách hợp lí của cải, tiền bạc, thời gian, sức lực của mình và người khác.</a:t>
          </a:r>
          <a:endParaRPr lang="en-US" sz="2400" b="1" i="0" kern="1200" dirty="0">
            <a:solidFill>
              <a:sysClr val="windowText" lastClr="000000">
                <a:hueOff val="0"/>
                <a:satOff val="0"/>
                <a:lumOff val="0"/>
                <a:alphaOff val="0"/>
              </a:sysClr>
            </a:solidFill>
            <a:effectLst/>
            <a:latin typeface="Cambria" pitchFamily="18" charset="0"/>
            <a:ea typeface="Cambria" pitchFamily="18" charset="0"/>
            <a:cs typeface="Arial" panose="020B0604020202020204" pitchFamily="34"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7393F-E094-4F55-8E7B-FF2D4B39DAC7}" type="datetimeFigureOut">
              <a:rPr lang="en-US" smtClean="0"/>
              <a:t>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95A31-CFA3-4325-A639-F7FA7A009F48}" type="slidenum">
              <a:rPr lang="en-US" smtClean="0"/>
              <a:t>‹#›</a:t>
            </a:fld>
            <a:endParaRPr lang="en-US"/>
          </a:p>
        </p:txBody>
      </p:sp>
    </p:spTree>
    <p:extLst>
      <p:ext uri="{BB962C8B-B14F-4D97-AF65-F5344CB8AC3E}">
        <p14:creationId xmlns:p14="http://schemas.microsoft.com/office/powerpoint/2010/main" val="373778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https://www.youtube.com/watch?v=v-xCmKUNt48</a:t>
            </a:r>
          </a:p>
        </p:txBody>
      </p:sp>
      <p:sp>
        <p:nvSpPr>
          <p:cNvPr id="4" name="Slide Number Placeholder 3"/>
          <p:cNvSpPr>
            <a:spLocks noGrp="1"/>
          </p:cNvSpPr>
          <p:nvPr>
            <p:ph type="sldNum" sz="quarter" idx="10"/>
          </p:nvPr>
        </p:nvSpPr>
        <p:spPr/>
        <p:txBody>
          <a:bodyPr/>
          <a:lstStyle/>
          <a:p>
            <a:fld id="{F0B95A31-CFA3-4325-A639-F7FA7A009F48}" type="slidenum">
              <a:rPr lang="en-US" smtClean="0"/>
              <a:t>1</a:t>
            </a:fld>
            <a:endParaRPr lang="en-US"/>
          </a:p>
        </p:txBody>
      </p:sp>
    </p:spTree>
    <p:extLst>
      <p:ext uri="{BB962C8B-B14F-4D97-AF65-F5344CB8AC3E}">
        <p14:creationId xmlns:p14="http://schemas.microsoft.com/office/powerpoint/2010/main" val="311304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0"/>
            <a:ext cx="12192000" cy="6831250"/>
          </a:xfrm>
          <a:prstGeom prst="rect">
            <a:avLst/>
          </a:prstGeom>
          <a:noFill/>
        </p:spPr>
      </p:pic>
      <p:pic>
        <p:nvPicPr>
          <p:cNvPr id="23"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1814732" y="-403654"/>
            <a:ext cx="15080566" cy="7609162"/>
          </a:xfrm>
          <a:prstGeom prst="rect">
            <a:avLst/>
          </a:prstGeom>
        </p:spPr>
      </p:pic>
      <p:pic>
        <p:nvPicPr>
          <p:cNvPr id="24" name="Picture 23"/>
          <p:cNvPicPr>
            <a:picLocks noChangeAspect="1"/>
          </p:cNvPicPr>
          <p:nvPr/>
        </p:nvPicPr>
        <p:blipFill>
          <a:blip r:embed="rId5"/>
          <a:stretch>
            <a:fillRect/>
          </a:stretch>
        </p:blipFill>
        <p:spPr>
          <a:xfrm>
            <a:off x="790787" y="-76033"/>
            <a:ext cx="10108014" cy="3638592"/>
          </a:xfrm>
          <a:prstGeom prst="rect">
            <a:avLst/>
          </a:prstGeom>
        </p:spPr>
      </p:pic>
      <p:sp>
        <p:nvSpPr>
          <p:cNvPr id="25" name="Rectangle 24"/>
          <p:cNvSpPr>
            <a:spLocks noChangeArrowheads="1"/>
          </p:cNvSpPr>
          <p:nvPr/>
        </p:nvSpPr>
        <p:spPr bwMode="auto">
          <a:xfrm>
            <a:off x="422031" y="3638592"/>
            <a:ext cx="1132449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r>
              <a:rPr lang="vi-VN" sz="4000" b="1" dirty="0">
                <a:latin typeface="Cambria" pitchFamily="18" charset="0"/>
                <a:ea typeface="Cambria" pitchFamily="18" charset="0"/>
              </a:rPr>
              <a:t>Em hãy cùng các bạn nghe/ hát bài hát "</a:t>
            </a:r>
            <a:r>
              <a:rPr lang="vi-VN" sz="4000" b="1" dirty="0">
                <a:solidFill>
                  <a:srgbClr val="FF0000"/>
                </a:solidFill>
                <a:latin typeface="Cambria" pitchFamily="18" charset="0"/>
                <a:ea typeface="Cambria" pitchFamily="18" charset="0"/>
              </a:rPr>
              <a:t>Đội em làm kế hoạch nhỏ" </a:t>
            </a:r>
            <a:r>
              <a:rPr lang="vi-VN" sz="4000" b="1" dirty="0">
                <a:latin typeface="Cambria" pitchFamily="18" charset="0"/>
                <a:ea typeface="Cambria" pitchFamily="18" charset="0"/>
              </a:rPr>
              <a:t>(sáng tác: Phong Nhã).</a:t>
            </a:r>
            <a:r>
              <a:rPr lang="en-US" sz="4000" b="1" dirty="0">
                <a:latin typeface="Cambria" pitchFamily="18" charset="0"/>
                <a:ea typeface="Cambria" pitchFamily="18" charset="0"/>
              </a:rPr>
              <a:t> </a:t>
            </a:r>
            <a:r>
              <a:rPr lang="vi-VN" sz="4000" b="1" dirty="0">
                <a:latin typeface="Cambria" pitchFamily="18" charset="0"/>
                <a:ea typeface="Cambria" pitchFamily="18" charset="0"/>
              </a:rPr>
              <a:t>Em có suy nghĩ gì về ý nghĩa của hoạt động "làm kế hoạch nhỏ" của các bạn thiếu niên trong bài hát?</a:t>
            </a:r>
            <a:endParaRPr lang="en-US" sz="4000" b="1" dirty="0">
              <a:latin typeface="Cambria" pitchFamily="18" charset="0"/>
              <a:ea typeface="Cambria" pitchFamily="18"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80">
                                          <p:stCondLst>
                                            <p:cond delay="0"/>
                                          </p:stCondLst>
                                        </p:cTn>
                                        <p:tgtEl>
                                          <p:spTgt spid="24"/>
                                        </p:tgtEl>
                                      </p:cBhvr>
                                    </p:animEffect>
                                    <p:anim calcmode="lin" valueType="num">
                                      <p:cBhvr>
                                        <p:cTn id="2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9" dur="26">
                                          <p:stCondLst>
                                            <p:cond delay="650"/>
                                          </p:stCondLst>
                                        </p:cTn>
                                        <p:tgtEl>
                                          <p:spTgt spid="24"/>
                                        </p:tgtEl>
                                      </p:cBhvr>
                                      <p:to x="100000" y="60000"/>
                                    </p:animScale>
                                    <p:animScale>
                                      <p:cBhvr>
                                        <p:cTn id="30" dur="166" decel="50000">
                                          <p:stCondLst>
                                            <p:cond delay="676"/>
                                          </p:stCondLst>
                                        </p:cTn>
                                        <p:tgtEl>
                                          <p:spTgt spid="24"/>
                                        </p:tgtEl>
                                      </p:cBhvr>
                                      <p:to x="100000" y="100000"/>
                                    </p:animScale>
                                    <p:animScale>
                                      <p:cBhvr>
                                        <p:cTn id="31" dur="26">
                                          <p:stCondLst>
                                            <p:cond delay="1312"/>
                                          </p:stCondLst>
                                        </p:cTn>
                                        <p:tgtEl>
                                          <p:spTgt spid="24"/>
                                        </p:tgtEl>
                                      </p:cBhvr>
                                      <p:to x="100000" y="80000"/>
                                    </p:animScale>
                                    <p:animScale>
                                      <p:cBhvr>
                                        <p:cTn id="32" dur="166" decel="50000">
                                          <p:stCondLst>
                                            <p:cond delay="1338"/>
                                          </p:stCondLst>
                                        </p:cTn>
                                        <p:tgtEl>
                                          <p:spTgt spid="24"/>
                                        </p:tgtEl>
                                      </p:cBhvr>
                                      <p:to x="100000" y="100000"/>
                                    </p:animScale>
                                    <p:animScale>
                                      <p:cBhvr>
                                        <p:cTn id="33" dur="26">
                                          <p:stCondLst>
                                            <p:cond delay="1642"/>
                                          </p:stCondLst>
                                        </p:cTn>
                                        <p:tgtEl>
                                          <p:spTgt spid="24"/>
                                        </p:tgtEl>
                                      </p:cBhvr>
                                      <p:to x="100000" y="90000"/>
                                    </p:animScale>
                                    <p:animScale>
                                      <p:cBhvr>
                                        <p:cTn id="34" dur="166" decel="50000">
                                          <p:stCondLst>
                                            <p:cond delay="1668"/>
                                          </p:stCondLst>
                                        </p:cTn>
                                        <p:tgtEl>
                                          <p:spTgt spid="24"/>
                                        </p:tgtEl>
                                      </p:cBhvr>
                                      <p:to x="100000" y="100000"/>
                                    </p:animScale>
                                    <p:animScale>
                                      <p:cBhvr>
                                        <p:cTn id="35" dur="26">
                                          <p:stCondLst>
                                            <p:cond delay="1808"/>
                                          </p:stCondLst>
                                        </p:cTn>
                                        <p:tgtEl>
                                          <p:spTgt spid="24"/>
                                        </p:tgtEl>
                                      </p:cBhvr>
                                      <p:to x="100000" y="95000"/>
                                    </p:animScale>
                                    <p:animScale>
                                      <p:cBhvr>
                                        <p:cTn id="36" dur="166" decel="50000">
                                          <p:stCondLst>
                                            <p:cond delay="1834"/>
                                          </p:stCondLst>
                                        </p:cTn>
                                        <p:tgtEl>
                                          <p:spTgt spid="2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80">
                                          <p:stCondLst>
                                            <p:cond delay="0"/>
                                          </p:stCondLst>
                                        </p:cTn>
                                        <p:tgtEl>
                                          <p:spTgt spid="25"/>
                                        </p:tgtEl>
                                      </p:cBhvr>
                                    </p:animEffect>
                                    <p:anim calcmode="lin" valueType="num">
                                      <p:cBhvr>
                                        <p:cTn id="4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5" dur="26">
                                          <p:stCondLst>
                                            <p:cond delay="650"/>
                                          </p:stCondLst>
                                        </p:cTn>
                                        <p:tgtEl>
                                          <p:spTgt spid="25"/>
                                        </p:tgtEl>
                                      </p:cBhvr>
                                      <p:to x="100000" y="60000"/>
                                    </p:animScale>
                                    <p:animScale>
                                      <p:cBhvr>
                                        <p:cTn id="46" dur="166" decel="50000">
                                          <p:stCondLst>
                                            <p:cond delay="676"/>
                                          </p:stCondLst>
                                        </p:cTn>
                                        <p:tgtEl>
                                          <p:spTgt spid="25"/>
                                        </p:tgtEl>
                                      </p:cBhvr>
                                      <p:to x="100000" y="100000"/>
                                    </p:animScale>
                                    <p:animScale>
                                      <p:cBhvr>
                                        <p:cTn id="47" dur="26">
                                          <p:stCondLst>
                                            <p:cond delay="1312"/>
                                          </p:stCondLst>
                                        </p:cTn>
                                        <p:tgtEl>
                                          <p:spTgt spid="25"/>
                                        </p:tgtEl>
                                      </p:cBhvr>
                                      <p:to x="100000" y="80000"/>
                                    </p:animScale>
                                    <p:animScale>
                                      <p:cBhvr>
                                        <p:cTn id="48" dur="166" decel="50000">
                                          <p:stCondLst>
                                            <p:cond delay="1338"/>
                                          </p:stCondLst>
                                        </p:cTn>
                                        <p:tgtEl>
                                          <p:spTgt spid="25"/>
                                        </p:tgtEl>
                                      </p:cBhvr>
                                      <p:to x="100000" y="100000"/>
                                    </p:animScale>
                                    <p:animScale>
                                      <p:cBhvr>
                                        <p:cTn id="49" dur="26">
                                          <p:stCondLst>
                                            <p:cond delay="1642"/>
                                          </p:stCondLst>
                                        </p:cTn>
                                        <p:tgtEl>
                                          <p:spTgt spid="25"/>
                                        </p:tgtEl>
                                      </p:cBhvr>
                                      <p:to x="100000" y="90000"/>
                                    </p:animScale>
                                    <p:animScale>
                                      <p:cBhvr>
                                        <p:cTn id="50" dur="166" decel="50000">
                                          <p:stCondLst>
                                            <p:cond delay="1668"/>
                                          </p:stCondLst>
                                        </p:cTn>
                                        <p:tgtEl>
                                          <p:spTgt spid="25"/>
                                        </p:tgtEl>
                                      </p:cBhvr>
                                      <p:to x="100000" y="100000"/>
                                    </p:animScale>
                                    <p:animScale>
                                      <p:cBhvr>
                                        <p:cTn id="51" dur="26">
                                          <p:stCondLst>
                                            <p:cond delay="1808"/>
                                          </p:stCondLst>
                                        </p:cTn>
                                        <p:tgtEl>
                                          <p:spTgt spid="25"/>
                                        </p:tgtEl>
                                      </p:cBhvr>
                                      <p:to x="100000" y="95000"/>
                                    </p:animScale>
                                    <p:animScale>
                                      <p:cBhvr>
                                        <p:cTn id="52"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0C98E5-13F8-43B1-815E-A2FBB2DE859B}"/>
              </a:ext>
            </a:extLst>
          </p:cNvPr>
          <p:cNvSpPr>
            <a:spLocks noGrp="1"/>
          </p:cNvSpPr>
          <p:nvPr>
            <p:ph type="ftr" sz="quarter" idx="11"/>
          </p:nvPr>
        </p:nvSpPr>
        <p:spPr/>
        <p:txBody>
          <a:bodyPr/>
          <a:lstStyle/>
          <a:p>
            <a:endParaRPr lang="en-US">
              <a:solidFill>
                <a:prstClr val="black">
                  <a:tint val="75000"/>
                </a:prstClr>
              </a:solidFill>
            </a:endParaRPr>
          </a:p>
        </p:txBody>
      </p:sp>
      <p:sp>
        <p:nvSpPr>
          <p:cNvPr id="5" name="Rectangle 4">
            <a:extLst>
              <a:ext uri="{FF2B5EF4-FFF2-40B4-BE49-F238E27FC236}">
                <a16:creationId xmlns:a16="http://schemas.microsoft.com/office/drawing/2014/main" id="{18376F09-A132-435E-B94E-1689868951BA}"/>
              </a:ext>
            </a:extLst>
          </p:cNvPr>
          <p:cNvSpPr/>
          <p:nvPr/>
        </p:nvSpPr>
        <p:spPr>
          <a:xfrm>
            <a:off x="1845954" y="1714920"/>
            <a:ext cx="8124917" cy="1569660"/>
          </a:xfrm>
          <a:prstGeom prst="rect">
            <a:avLst/>
          </a:prstGeom>
        </p:spPr>
        <p:txBody>
          <a:bodyPr wrap="none">
            <a:spAutoFit/>
          </a:bodyPr>
          <a:lstStyle/>
          <a:p>
            <a:r>
              <a:rPr lang="vi-VN"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1, 2, 5, </a:t>
            </a:r>
            <a:r>
              <a:rPr lang="vi-VN"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a:t>
            </a:r>
          </a:p>
          <a:p>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Chưa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3, 4</a:t>
            </a:r>
            <a:endParaRPr lang="en-US" sz="4800" b="1" dirty="0"/>
          </a:p>
        </p:txBody>
      </p:sp>
    </p:spTree>
    <p:extLst>
      <p:ext uri="{BB962C8B-B14F-4D97-AF65-F5344CB8AC3E}">
        <p14:creationId xmlns:p14="http://schemas.microsoft.com/office/powerpoint/2010/main" val="159232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B84FCF-38A2-4193-A826-84C7C2AE10AA}"/>
              </a:ext>
            </a:extLst>
          </p:cNvPr>
          <p:cNvSpPr/>
          <p:nvPr/>
        </p:nvSpPr>
        <p:spPr>
          <a:xfrm>
            <a:off x="726830" y="799248"/>
            <a:ext cx="10907151" cy="3440301"/>
          </a:xfrm>
          <a:prstGeom prst="rect">
            <a:avLst/>
          </a:prstGeom>
        </p:spPr>
        <p:txBody>
          <a:bodyPr wrap="square">
            <a:spAutoFit/>
          </a:bodyPr>
          <a:lstStyle/>
          <a:p>
            <a:pPr algn="just">
              <a:lnSpc>
                <a:spcPct val="115000"/>
              </a:lnSpc>
              <a:spcAft>
                <a:spcPts val="1000"/>
              </a:spcAft>
            </a:pP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Trò</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chơi</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tiếp</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sức</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đồng</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đội</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a:t>
            </a:r>
            <a:r>
              <a:rPr lang="vi-VN"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Em</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hãy</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kể</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thêm</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các</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trường</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hợp</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và</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lãng</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phí</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khác</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Từ</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đó</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hãy</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nêu</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những</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biểu</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hiện</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của</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298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2EE31-2A03-45CE-B9F9-8935947C636F}"/>
              </a:ext>
            </a:extLst>
          </p:cNvPr>
          <p:cNvSpPr/>
          <p:nvPr/>
        </p:nvSpPr>
        <p:spPr>
          <a:xfrm>
            <a:off x="220394" y="107230"/>
            <a:ext cx="11751212" cy="6247864"/>
          </a:xfrm>
          <a:prstGeom prst="rect">
            <a:avLst/>
          </a:prstGeom>
        </p:spPr>
        <p:txBody>
          <a:bodyPr wrap="square">
            <a:spAutoFit/>
          </a:bodyPr>
          <a:lstStyle/>
          <a:p>
            <a:pPr algn="just"/>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biểu</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hiện</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r>
              <a:rPr lang="en-US" sz="40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giấy</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bằng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cách</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viết</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hết</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quyển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vở</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không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bỏ</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sách</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cũ</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mà</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để</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tặng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các</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bạn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nghèo</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không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mua</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quá</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nhiều</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ăn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vặt</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dùng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tiền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mua</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đồ</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không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dùng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đến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quần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áo</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phù</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hợp</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với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khả</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năng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tái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chế</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chai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lọ</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biểu</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hiện</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lãng</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i="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phí</a:t>
            </a:r>
            <a:r>
              <a:rPr lang="en-US" sz="40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r>
              <a:rPr lang="en-US" sz="40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Để</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vòi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tự</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chảy</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không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khóa</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vòi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không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vòi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rò</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rỉ</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không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tắt</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điện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ra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khỏi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phòng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để</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giấy</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thừa</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quá</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nhiều</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trong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vở</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ghi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đổ</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đồ</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ăn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thừa</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điện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thoại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quá</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nhiều</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làm</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tốn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thời</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latin typeface="Calibri" panose="020F0502020204030204" pitchFamily="34" charset="0"/>
                <a:ea typeface="Times New Roman" panose="02020603050405020304" pitchFamily="18" charset="0"/>
                <a:cs typeface="Times New Roman" panose="02020603050405020304" pitchFamily="18" charset="0"/>
              </a:rPr>
              <a:t>gian</a:t>
            </a:r>
            <a:r>
              <a:rPr lang="en-US" sz="4000" b="1" kern="1800" dirty="0">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01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5537" y="92840"/>
            <a:ext cx="11683866" cy="6217083"/>
          </a:xfrm>
          <a:prstGeom prst="rect">
            <a:avLst/>
          </a:prstGeom>
          <a:noFill/>
          <a:ln>
            <a:noFill/>
          </a:ln>
        </p:spPr>
        <p:txBody>
          <a:bodyPr wrap="square" lIns="121917" tIns="60958" rIns="121917" bIns="60958" rtlCol="0">
            <a:spAutoFit/>
          </a:bodyPr>
          <a:lstStyle/>
          <a:p>
            <a:pPr marR="0" lvl="0" algn="just">
              <a:spcBef>
                <a:spcPts val="0"/>
              </a:spcBef>
              <a:spcAft>
                <a:spcPts val="0"/>
              </a:spcAft>
              <a:buClr>
                <a:srgbClr val="000000"/>
              </a:buClr>
              <a:buSzPts val="1100"/>
              <a:tabLst>
                <a:tab pos="229870" algn="l"/>
              </a:tabLst>
            </a:pPr>
            <a:r>
              <a:rPr lang="en-US" sz="4400" b="1" dirty="0">
                <a:solidFill>
                  <a:srgbClr val="C00000"/>
                </a:solidFill>
                <a:latin typeface="Cambria" pitchFamily="18" charset="0"/>
                <a:ea typeface="Cambria" pitchFamily="18" charset="0"/>
                <a:cs typeface="Arial" panose="020B0604020202020204" pitchFamily="34" charset="0"/>
              </a:rPr>
              <a:t>B</a:t>
            </a:r>
            <a:r>
              <a:rPr lang="vi-VN" sz="4400" b="1" u="none" strike="noStrike" spc="0" dirty="0">
                <a:solidFill>
                  <a:srgbClr val="C00000"/>
                </a:solidFill>
                <a:effectLst/>
                <a:latin typeface="Cambria" pitchFamily="18" charset="0"/>
                <a:ea typeface="Cambria" pitchFamily="18" charset="0"/>
                <a:cs typeface="Arial" panose="020B0604020202020204" pitchFamily="34" charset="0"/>
              </a:rPr>
              <a:t>iểu hiện </a:t>
            </a:r>
            <a:r>
              <a:rPr lang="en-US" sz="4400" b="1" u="none" strike="noStrike" spc="0" dirty="0" err="1">
                <a:solidFill>
                  <a:srgbClr val="C00000"/>
                </a:solidFill>
                <a:effectLst/>
                <a:latin typeface="Cambria" pitchFamily="18" charset="0"/>
                <a:ea typeface="Cambria" pitchFamily="18" charset="0"/>
                <a:cs typeface="Arial" panose="020B0604020202020204" pitchFamily="34" charset="0"/>
              </a:rPr>
              <a:t>của</a:t>
            </a:r>
            <a:r>
              <a:rPr lang="en-US" sz="4400" b="1" u="none" strike="noStrike" spc="0" dirty="0">
                <a:solidFill>
                  <a:srgbClr val="C00000"/>
                </a:solidFill>
                <a:effectLst/>
                <a:latin typeface="Cambria" pitchFamily="18" charset="0"/>
                <a:ea typeface="Cambria" pitchFamily="18" charset="0"/>
                <a:cs typeface="Arial" panose="020B0604020202020204" pitchFamily="34" charset="0"/>
              </a:rPr>
              <a:t> </a:t>
            </a:r>
            <a:r>
              <a:rPr lang="en-US" sz="4400" b="1" dirty="0">
                <a:solidFill>
                  <a:srgbClr val="C00000"/>
                </a:solidFill>
                <a:latin typeface="Cambria" pitchFamily="18" charset="0"/>
                <a:ea typeface="Cambria" pitchFamily="18" charset="0"/>
                <a:cs typeface="Arial" panose="020B0604020202020204" pitchFamily="34" charset="0"/>
              </a:rPr>
              <a:t>t</a:t>
            </a:r>
            <a:r>
              <a:rPr lang="vi-VN" sz="4400" b="1" dirty="0">
                <a:solidFill>
                  <a:srgbClr val="C00000"/>
                </a:solidFill>
                <a:latin typeface="Cambria" pitchFamily="18" charset="0"/>
                <a:ea typeface="Cambria" pitchFamily="18" charset="0"/>
                <a:cs typeface="Arial" panose="020B0604020202020204" pitchFamily="34" charset="0"/>
              </a:rPr>
              <a:t>iết kiệm : </a:t>
            </a:r>
            <a:endParaRPr lang="en-US" sz="4400" b="1" dirty="0">
              <a:solidFill>
                <a:srgbClr val="C00000"/>
              </a:solidFill>
              <a:latin typeface="Cambria" pitchFamily="18" charset="0"/>
              <a:ea typeface="Cambria" pitchFamily="18" charset="0"/>
              <a:cs typeface="Arial" panose="020B0604020202020204" pitchFamily="34" charset="0"/>
            </a:endParaRPr>
          </a:p>
          <a:p>
            <a:pPr marR="0" lvl="0" algn="just">
              <a:spcBef>
                <a:spcPts val="0"/>
              </a:spcBef>
              <a:spcAft>
                <a:spcPts val="0"/>
              </a:spcAft>
              <a:buClr>
                <a:srgbClr val="000000"/>
              </a:buClr>
              <a:buSzPts val="1100"/>
              <a:tabLst>
                <a:tab pos="229870" algn="l"/>
              </a:tabLst>
            </a:pPr>
            <a:r>
              <a:rPr lang="vi-VN" sz="4400" b="1" u="none" strike="noStrike" spc="0" dirty="0">
                <a:solidFill>
                  <a:srgbClr val="002060"/>
                </a:solidFill>
                <a:effectLst/>
                <a:latin typeface="Cambria" pitchFamily="18" charset="0"/>
                <a:ea typeface="Cambria" pitchFamily="18" charset="0"/>
                <a:cs typeface="Arial" panose="020B0604020202020204" pitchFamily="34" charset="0"/>
              </a:rPr>
              <a:t>-Chi tiêu hợp lí; </a:t>
            </a:r>
          </a:p>
          <a:p>
            <a:pPr marR="0" lvl="0" algn="just">
              <a:spcBef>
                <a:spcPts val="0"/>
              </a:spcBef>
              <a:spcAft>
                <a:spcPts val="0"/>
              </a:spcAft>
              <a:buClr>
                <a:srgbClr val="000000"/>
              </a:buClr>
              <a:buSzPts val="1100"/>
              <a:tabLst>
                <a:tab pos="229870" algn="l"/>
              </a:tabLst>
            </a:pPr>
            <a:r>
              <a:rPr lang="vi-VN" sz="4400" b="1" dirty="0">
                <a:solidFill>
                  <a:srgbClr val="002060"/>
                </a:solidFill>
                <a:latin typeface="Cambria" pitchFamily="18" charset="0"/>
                <a:ea typeface="Cambria" pitchFamily="18" charset="0"/>
                <a:cs typeface="Arial" panose="020B0604020202020204" pitchFamily="34" charset="0"/>
              </a:rPr>
              <a:t>-</a:t>
            </a:r>
            <a:r>
              <a:rPr lang="vi-VN" sz="4400" b="1" u="none" strike="noStrike" spc="0" dirty="0">
                <a:solidFill>
                  <a:srgbClr val="002060"/>
                </a:solidFill>
                <a:effectLst/>
                <a:latin typeface="Cambria" pitchFamily="18" charset="0"/>
                <a:ea typeface="Cambria" pitchFamily="18" charset="0"/>
                <a:cs typeface="Arial" panose="020B0604020202020204" pitchFamily="34" charset="0"/>
              </a:rPr>
              <a:t>Tắt các thiết bị điện</a:t>
            </a:r>
            <a:r>
              <a:rPr lang="en-US" sz="4400" b="1" u="none" strike="noStrike" spc="0" dirty="0">
                <a:solidFill>
                  <a:srgbClr val="002060"/>
                </a:solidFill>
                <a:effectLst/>
                <a:latin typeface="Cambria" pitchFamily="18" charset="0"/>
                <a:ea typeface="Cambria" pitchFamily="18" charset="0"/>
                <a:cs typeface="Arial" panose="020B0604020202020204" pitchFamily="34" charset="0"/>
              </a:rPr>
              <a:t>,</a:t>
            </a:r>
            <a:r>
              <a:rPr lang="vi-VN" sz="4400" b="1" u="none" strike="noStrike" spc="0" dirty="0">
                <a:solidFill>
                  <a:srgbClr val="002060"/>
                </a:solidFill>
                <a:effectLst/>
                <a:latin typeface="Cambria" pitchFamily="18" charset="0"/>
                <a:ea typeface="Cambria" pitchFamily="18" charset="0"/>
                <a:cs typeface="Arial" panose="020B0604020202020204" pitchFamily="34" charset="0"/>
              </a:rPr>
              <a:t> khoá vòi nước khi không sử dụng; </a:t>
            </a:r>
            <a:endParaRPr lang="en-US" sz="4400" b="1" u="none" strike="noStrike" spc="0" dirty="0">
              <a:solidFill>
                <a:srgbClr val="002060"/>
              </a:solidFill>
              <a:effectLst/>
              <a:latin typeface="Cambria" pitchFamily="18" charset="0"/>
              <a:ea typeface="Cambria" pitchFamily="18" charset="0"/>
              <a:cs typeface="Arial" panose="020B0604020202020204" pitchFamily="34" charset="0"/>
            </a:endParaRPr>
          </a:p>
          <a:p>
            <a:pPr marR="0" lvl="0" algn="just">
              <a:spcBef>
                <a:spcPts val="0"/>
              </a:spcBef>
              <a:spcAft>
                <a:spcPts val="0"/>
              </a:spcAft>
              <a:buClr>
                <a:srgbClr val="000000"/>
              </a:buClr>
              <a:buSzPts val="1100"/>
              <a:buFontTx/>
              <a:buChar char="-"/>
              <a:tabLst>
                <a:tab pos="229870" algn="l"/>
              </a:tabLst>
            </a:pPr>
            <a:r>
              <a:rPr lang="vi-VN" sz="4400" b="1" u="none" strike="noStrike" spc="0" dirty="0">
                <a:solidFill>
                  <a:srgbClr val="002060"/>
                </a:solidFill>
                <a:effectLst/>
                <a:latin typeface="Cambria" pitchFamily="18" charset="0"/>
                <a:ea typeface="Cambria" pitchFamily="18" charset="0"/>
                <a:cs typeface="Arial" panose="020B0604020202020204" pitchFamily="34" charset="0"/>
              </a:rPr>
              <a:t>-Sắp xếp thời gian làm việc khoa học; </a:t>
            </a:r>
            <a:endParaRPr lang="en-US" sz="4400" b="1" u="none" strike="noStrike" spc="0" dirty="0">
              <a:solidFill>
                <a:srgbClr val="002060"/>
              </a:solidFill>
              <a:effectLst/>
              <a:latin typeface="Cambria" pitchFamily="18" charset="0"/>
              <a:ea typeface="Cambria" pitchFamily="18" charset="0"/>
              <a:cs typeface="Arial" panose="020B0604020202020204" pitchFamily="34" charset="0"/>
            </a:endParaRPr>
          </a:p>
          <a:p>
            <a:pPr marR="0" lvl="0" algn="just">
              <a:spcBef>
                <a:spcPts val="0"/>
              </a:spcBef>
              <a:spcAft>
                <a:spcPts val="0"/>
              </a:spcAft>
              <a:buClr>
                <a:srgbClr val="000000"/>
              </a:buClr>
              <a:buSzPts val="1100"/>
              <a:buFontTx/>
              <a:buChar char="-"/>
              <a:tabLst>
                <a:tab pos="229870" algn="l"/>
              </a:tabLst>
            </a:pPr>
            <a:r>
              <a:rPr lang="vi-VN" sz="4400" b="1" u="none" strike="noStrike" spc="0" dirty="0">
                <a:solidFill>
                  <a:srgbClr val="002060"/>
                </a:solidFill>
                <a:effectLst/>
                <a:latin typeface="Cambria" pitchFamily="18" charset="0"/>
                <a:ea typeface="Cambria" pitchFamily="18" charset="0"/>
                <a:cs typeface="Arial" panose="020B0604020202020204" pitchFamily="34" charset="0"/>
              </a:rPr>
              <a:t>-Sử dụng hợp lí và khai thác hiệu quả tài nguyên (nước, khoáng sản,...); </a:t>
            </a:r>
            <a:endParaRPr lang="en-US" sz="4400" b="1" u="none" strike="noStrike" spc="0" dirty="0">
              <a:solidFill>
                <a:srgbClr val="002060"/>
              </a:solidFill>
              <a:effectLst/>
              <a:latin typeface="Cambria" pitchFamily="18" charset="0"/>
              <a:ea typeface="Cambria" pitchFamily="18" charset="0"/>
              <a:cs typeface="Arial" panose="020B0604020202020204" pitchFamily="34" charset="0"/>
            </a:endParaRPr>
          </a:p>
          <a:p>
            <a:pPr marR="0" lvl="0" algn="just">
              <a:spcBef>
                <a:spcPts val="0"/>
              </a:spcBef>
              <a:spcAft>
                <a:spcPts val="0"/>
              </a:spcAft>
              <a:buClr>
                <a:srgbClr val="000000"/>
              </a:buClr>
              <a:buSzPts val="1100"/>
              <a:buFontTx/>
              <a:buChar char="-"/>
              <a:tabLst>
                <a:tab pos="229870" algn="l"/>
              </a:tabLst>
            </a:pPr>
            <a:r>
              <a:rPr lang="vi-VN" sz="4400" b="1" u="none" strike="noStrike" spc="0" dirty="0">
                <a:solidFill>
                  <a:srgbClr val="002060"/>
                </a:solidFill>
                <a:effectLst/>
                <a:latin typeface="Cambria" pitchFamily="18" charset="0"/>
                <a:ea typeface="Cambria" pitchFamily="18" charset="0"/>
                <a:cs typeface="Arial" panose="020B0604020202020204" pitchFamily="34" charset="0"/>
              </a:rPr>
              <a:t>-Bảo quản đồ dùng học tập, lao động khi sử dụng; bảo vệ của công;...</a:t>
            </a:r>
            <a:endParaRPr lang="en-US" sz="4400" b="1" u="none" strike="noStrike" spc="0" dirty="0">
              <a:solidFill>
                <a:srgbClr val="002060"/>
              </a:solidFill>
              <a:effectLst/>
              <a:latin typeface="Cambria" pitchFamily="18" charset="0"/>
              <a:ea typeface="Cambria" pitchFamily="18" charset="0"/>
              <a:cs typeface="Arial" panose="020B0604020202020204" pitchFamily="34" charset="0"/>
            </a:endParaRPr>
          </a:p>
        </p:txBody>
      </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7DF6-8509-496B-8671-551DDD06F635}"/>
              </a:ext>
            </a:extLst>
          </p:cNvPr>
          <p:cNvSpPr>
            <a:spLocks noGrp="1"/>
          </p:cNvSpPr>
          <p:nvPr>
            <p:ph type="title"/>
          </p:nvPr>
        </p:nvSpPr>
        <p:spPr>
          <a:xfrm>
            <a:off x="478301" y="365125"/>
            <a:ext cx="11254153" cy="1325563"/>
          </a:xfrm>
        </p:spPr>
        <p:txBody>
          <a:bodyPr>
            <a:noAutofit/>
          </a:bodyPr>
          <a:lstStyle/>
          <a:p>
            <a:r>
              <a:rPr lang="vi-VN" sz="4800" b="1" kern="1800" dirty="0">
                <a:latin typeface="Calibri" panose="020F0502020204030204" pitchFamily="34" charset="0"/>
                <a:ea typeface="Times New Roman" panose="02020603050405020304" pitchFamily="18" charset="0"/>
                <a:cs typeface="Times New Roman" panose="02020603050405020304" pitchFamily="18" charset="0"/>
              </a:rPr>
              <a:t>P</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hân</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biệt</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i="1" kern="1800" dirty="0" err="1">
                <a:latin typeface="Calibri" panose="020F0502020204030204" pitchFamily="34" charset="0"/>
                <a:ea typeface="Times New Roman" panose="02020603050405020304" pitchFamily="18" charset="0"/>
                <a:cs typeface="Times New Roman" panose="02020603050405020304" pitchFamily="18" charset="0"/>
              </a:rPr>
              <a:t>tiết</a:t>
            </a:r>
            <a:r>
              <a:rPr lang="en-US" sz="4800" b="1" i="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i="1" kern="1800" dirty="0" err="1">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với</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i="1" kern="1800" dirty="0" err="1">
                <a:latin typeface="Calibri" panose="020F0502020204030204" pitchFamily="34" charset="0"/>
                <a:ea typeface="Times New Roman" panose="02020603050405020304" pitchFamily="18" charset="0"/>
                <a:cs typeface="Times New Roman" panose="02020603050405020304" pitchFamily="18" charset="0"/>
              </a:rPr>
              <a:t>hà</a:t>
            </a:r>
            <a:r>
              <a:rPr lang="en-US" sz="4800" b="1" i="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i="1" kern="1800" dirty="0" err="1">
                <a:latin typeface="Calibri" panose="020F0502020204030204" pitchFamily="34" charset="0"/>
                <a:ea typeface="Times New Roman" panose="02020603050405020304" pitchFamily="18" charset="0"/>
                <a:cs typeface="Times New Roman" panose="02020603050405020304" pitchFamily="18" charset="0"/>
              </a:rPr>
              <a:t>tiện</a:t>
            </a:r>
            <a:r>
              <a:rPr lang="en-US" sz="4800" b="1" i="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i="1" kern="1800" dirty="0" err="1">
                <a:latin typeface="Calibri" panose="020F0502020204030204" pitchFamily="34" charset="0"/>
                <a:ea typeface="Times New Roman" panose="02020603050405020304" pitchFamily="18" charset="0"/>
                <a:cs typeface="Times New Roman" panose="02020603050405020304" pitchFamily="18" charset="0"/>
              </a:rPr>
              <a:t>keo</a:t>
            </a:r>
            <a:r>
              <a:rPr lang="en-US" sz="4800" b="1" i="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i="1" kern="1800" dirty="0" err="1">
                <a:latin typeface="Calibri" panose="020F0502020204030204" pitchFamily="34" charset="0"/>
                <a:ea typeface="Times New Roman" panose="02020603050405020304" pitchFamily="18" charset="0"/>
                <a:cs typeface="Times New Roman" panose="02020603050405020304" pitchFamily="18" charset="0"/>
              </a:rPr>
              <a:t>kiệt</a:t>
            </a:r>
            <a:r>
              <a:rPr lang="en-US" sz="4800" b="1" i="1" kern="1800" dirty="0">
                <a:latin typeface="Calibri" panose="020F0502020204030204" pitchFamily="34" charset="0"/>
                <a:ea typeface="Times New Roman" panose="02020603050405020304" pitchFamily="18" charset="0"/>
                <a:cs typeface="Times New Roman" panose="02020603050405020304" pitchFamily="18" charset="0"/>
              </a:rPr>
              <a:t>.</a:t>
            </a:r>
            <a:br>
              <a:rPr lang="en-US" sz="4800" dirty="0">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sp>
        <p:nvSpPr>
          <p:cNvPr id="3" name="Content Placeholder 2">
            <a:extLst>
              <a:ext uri="{FF2B5EF4-FFF2-40B4-BE49-F238E27FC236}">
                <a16:creationId xmlns:a16="http://schemas.microsoft.com/office/drawing/2014/main" id="{C018FCAD-F948-4265-84AB-36C07B2A317E}"/>
              </a:ext>
            </a:extLst>
          </p:cNvPr>
          <p:cNvSpPr>
            <a:spLocks noGrp="1"/>
          </p:cNvSpPr>
          <p:nvPr>
            <p:ph idx="1"/>
          </p:nvPr>
        </p:nvSpPr>
        <p:spPr>
          <a:xfrm>
            <a:off x="478301" y="1825625"/>
            <a:ext cx="11254153" cy="4351338"/>
          </a:xfrm>
        </p:spPr>
        <p:txBody>
          <a:bodyPr>
            <a:normAutofit/>
          </a:bodyPr>
          <a:lstStyle/>
          <a:p>
            <a:pPr marL="0" indent="0" algn="just">
              <a:lnSpc>
                <a:spcPct val="115000"/>
              </a:lnSpc>
              <a:spcAft>
                <a:spcPts val="1000"/>
              </a:spcAft>
              <a:buNone/>
            </a:pPr>
            <a:r>
              <a:rPr lang="vi-VN" sz="48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vi-VN" sz="48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Hà tiện</a:t>
            </a:r>
            <a:r>
              <a:rPr lang="vi-VN" sz="48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vi-VN" sz="4800" b="1" kern="1800" dirty="0">
                <a:latin typeface="Calibri" panose="020F0502020204030204" pitchFamily="34" charset="0"/>
                <a:ea typeface="Times New Roman" panose="02020603050405020304" pitchFamily="18" charset="0"/>
                <a:cs typeface="Times New Roman" panose="02020603050405020304" pitchFamily="18" charset="0"/>
              </a:rPr>
              <a:t>(</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Tính</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từ</a:t>
            </a:r>
            <a:r>
              <a:rPr lang="vi-VN"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không</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dám</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tiêu</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pha</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gì</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chỉ</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muốn</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dành</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dụm</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nhiều</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khi</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đến</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quá</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mức</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thành</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bủn</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xỉ</a:t>
            </a:r>
            <a:r>
              <a:rPr lang="vi-VN" sz="4800" b="1" kern="1800" dirty="0">
                <a:latin typeface="Calibri" panose="020F0502020204030204" pitchFamily="34" charset="0"/>
                <a:ea typeface="Times New Roman" panose="02020603050405020304" pitchFamily="18" charset="0"/>
                <a:cs typeface="Times New Roman" panose="02020603050405020304" pitchFamily="18" charset="0"/>
              </a:rPr>
              <a:t>n</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vi-VN" sz="4800" b="1" i="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Keo kiệt </a:t>
            </a:r>
            <a:r>
              <a:rPr lang="vi-VN" sz="4800" b="1" kern="1800" dirty="0">
                <a:latin typeface="Calibri" panose="020F0502020204030204" pitchFamily="34" charset="0"/>
                <a:ea typeface="Times New Roman" panose="02020603050405020304" pitchFamily="18" charset="0"/>
                <a:cs typeface="Times New Roman" panose="02020603050405020304" pitchFamily="18" charset="0"/>
              </a:rPr>
              <a:t>(</a:t>
            </a:r>
            <a:r>
              <a:rPr lang="en-US" sz="4800" b="1" kern="1800" dirty="0">
                <a:latin typeface="Calibri" panose="020F0502020204030204" pitchFamily="34" charset="0"/>
                <a:ea typeface="Times New Roman" panose="02020603050405020304" pitchFamily="18" charset="0"/>
                <a:cs typeface="Times New Roman" panose="02020603050405020304" pitchFamily="18" charset="0"/>
              </a:rPr>
              <a:t>T</a:t>
            </a:r>
            <a:r>
              <a:rPr lang="vi-VN" sz="4800" b="1" kern="1800" dirty="0">
                <a:latin typeface="Calibri" panose="020F0502020204030204" pitchFamily="34" charset="0"/>
                <a:ea typeface="Times New Roman" panose="02020603050405020304" pitchFamily="18" charset="0"/>
                <a:cs typeface="Times New Roman" panose="02020603050405020304" pitchFamily="18" charset="0"/>
              </a:rPr>
              <a:t>.</a:t>
            </a:r>
            <a:r>
              <a:rPr lang="en-US" sz="4800" b="1" kern="1800" dirty="0" err="1">
                <a:latin typeface="Calibri" panose="020F0502020204030204" pitchFamily="34" charset="0"/>
                <a:ea typeface="Times New Roman" panose="02020603050405020304" pitchFamily="18" charset="0"/>
                <a:cs typeface="Times New Roman" panose="02020603050405020304" pitchFamily="18" charset="0"/>
              </a:rPr>
              <a:t>từ</a:t>
            </a:r>
            <a:r>
              <a:rPr lang="vi-VN" sz="4800" b="1" kern="1800" dirty="0">
                <a:latin typeface="Calibri" panose="020F0502020204030204" pitchFamily="34" charset="0"/>
                <a:ea typeface="Times New Roman" panose="02020603050405020304" pitchFamily="18" charset="0"/>
                <a:cs typeface="Times New Roman" panose="02020603050405020304" pitchFamily="18" charset="0"/>
              </a:rPr>
              <a:t>)</a:t>
            </a:r>
            <a:r>
              <a:rPr lang="vi-VN" sz="4800" b="1" i="1" kern="1800" dirty="0">
                <a:latin typeface="Calibri" panose="020F0502020204030204" pitchFamily="34" charset="0"/>
                <a:ea typeface="Times New Roman" panose="02020603050405020304" pitchFamily="18" charset="0"/>
                <a:cs typeface="Times New Roman" panose="02020603050405020304" pitchFamily="18" charset="0"/>
              </a:rPr>
              <a:t> </a:t>
            </a:r>
            <a:r>
              <a:rPr lang="vi-VN" sz="4800" b="1" kern="1800" dirty="0">
                <a:latin typeface="Calibri" panose="020F0502020204030204" pitchFamily="34" charset="0"/>
                <a:ea typeface="Times New Roman" panose="02020603050405020304" pitchFamily="18" charset="0"/>
                <a:cs typeface="Times New Roman" panose="02020603050405020304" pitchFamily="18" charset="0"/>
              </a:rPr>
              <a:t>hà tiện tới mức quá quắt, chỉ biết bo bo giữ của</a:t>
            </a:r>
            <a:endParaRPr lang="en-US" sz="4800" b="1" dirty="0"/>
          </a:p>
        </p:txBody>
      </p:sp>
    </p:spTree>
    <p:extLst>
      <p:ext uri="{BB962C8B-B14F-4D97-AF65-F5344CB8AC3E}">
        <p14:creationId xmlns:p14="http://schemas.microsoft.com/office/powerpoint/2010/main" val="341073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37944" y="819151"/>
            <a:ext cx="11293358" cy="2830428"/>
          </a:xfrm>
          <a:prstGeom prst="rect">
            <a:avLst/>
          </a:prstGeom>
        </p:spPr>
      </p:pic>
      <p:sp>
        <p:nvSpPr>
          <p:cNvPr id="10" name="TextBox 9"/>
          <p:cNvSpPr txBox="1"/>
          <p:nvPr/>
        </p:nvSpPr>
        <p:spPr>
          <a:xfrm>
            <a:off x="2637018" y="1796020"/>
            <a:ext cx="8462211" cy="871004"/>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Cambria" pitchFamily="18" charset="0"/>
                <a:ea typeface="Cambria" pitchFamily="18" charset="0"/>
                <a:cs typeface="Arial" panose="020B0604020202020204" pitchFamily="34" charset="0"/>
              </a:rPr>
              <a:t>2.</a:t>
            </a:r>
            <a:r>
              <a:rPr lang="vi-VN" sz="4400" b="1" dirty="0">
                <a:solidFill>
                  <a:srgbClr val="FF0000"/>
                </a:solidFill>
                <a:latin typeface="Cambria" pitchFamily="18" charset="0"/>
                <a:ea typeface="Cambria" pitchFamily="18" charset="0"/>
                <a:cs typeface="Arial" panose="020B0604020202020204" pitchFamily="34" charset="0"/>
              </a:rPr>
              <a:t> </a:t>
            </a:r>
            <a:r>
              <a:rPr lang="en-US" sz="4400" b="1" dirty="0">
                <a:solidFill>
                  <a:srgbClr val="FF0000"/>
                </a:solidFill>
                <a:latin typeface="Cambria" pitchFamily="18" charset="0"/>
                <a:ea typeface="Cambria" pitchFamily="18" charset="0"/>
                <a:cs typeface="Arial" panose="020B0604020202020204" pitchFamily="34" charset="0"/>
              </a:rPr>
              <a:t>Ý </a:t>
            </a:r>
            <a:r>
              <a:rPr lang="en-US" sz="4400" b="1" dirty="0" err="1">
                <a:solidFill>
                  <a:srgbClr val="FF0000"/>
                </a:solidFill>
                <a:latin typeface="Cambria" pitchFamily="18" charset="0"/>
                <a:ea typeface="Cambria" pitchFamily="18" charset="0"/>
                <a:cs typeface="Arial" panose="020B0604020202020204" pitchFamily="34" charset="0"/>
              </a:rPr>
              <a:t>nghĩa</a:t>
            </a:r>
            <a:r>
              <a:rPr lang="en-US" sz="4400" b="1" dirty="0">
                <a:solidFill>
                  <a:srgbClr val="FF0000"/>
                </a:solidFill>
                <a:latin typeface="Cambria" pitchFamily="18" charset="0"/>
                <a:ea typeface="Cambria" pitchFamily="18" charset="0"/>
                <a:cs typeface="Arial" panose="020B0604020202020204" pitchFamily="34" charset="0"/>
              </a:rPr>
              <a:t> </a:t>
            </a:r>
            <a:r>
              <a:rPr lang="en-US" sz="4400" b="1" dirty="0" err="1">
                <a:solidFill>
                  <a:srgbClr val="FF0000"/>
                </a:solidFill>
                <a:latin typeface="Cambria" pitchFamily="18" charset="0"/>
                <a:ea typeface="Cambria" pitchFamily="18" charset="0"/>
                <a:cs typeface="Arial" panose="020B0604020202020204" pitchFamily="34" charset="0"/>
              </a:rPr>
              <a:t>của</a:t>
            </a:r>
            <a:r>
              <a:rPr lang="en-US" sz="4400" b="1" dirty="0">
                <a:solidFill>
                  <a:srgbClr val="FF0000"/>
                </a:solidFill>
                <a:latin typeface="Cambria" pitchFamily="18" charset="0"/>
                <a:ea typeface="Cambria" pitchFamily="18" charset="0"/>
                <a:cs typeface="Arial" panose="020B0604020202020204" pitchFamily="34" charset="0"/>
              </a:rPr>
              <a:t> </a:t>
            </a:r>
            <a:r>
              <a:rPr lang="en-US" sz="4400" b="1" dirty="0" err="1">
                <a:solidFill>
                  <a:srgbClr val="FF0000"/>
                </a:solidFill>
                <a:latin typeface="Cambria" pitchFamily="18" charset="0"/>
                <a:ea typeface="Cambria" pitchFamily="18" charset="0"/>
                <a:cs typeface="Arial" panose="020B0604020202020204" pitchFamily="34" charset="0"/>
              </a:rPr>
              <a:t>tiết</a:t>
            </a:r>
            <a:r>
              <a:rPr lang="en-US" sz="4400" b="1" dirty="0">
                <a:solidFill>
                  <a:srgbClr val="FF0000"/>
                </a:solidFill>
                <a:latin typeface="Cambria" pitchFamily="18" charset="0"/>
                <a:ea typeface="Cambria" pitchFamily="18" charset="0"/>
                <a:cs typeface="Arial" panose="020B0604020202020204" pitchFamily="34" charset="0"/>
              </a:rPr>
              <a:t> </a:t>
            </a:r>
            <a:r>
              <a:rPr lang="en-US" sz="4400" b="1" dirty="0" err="1">
                <a:solidFill>
                  <a:srgbClr val="FF0000"/>
                </a:solidFill>
                <a:latin typeface="Cambria" pitchFamily="18" charset="0"/>
                <a:ea typeface="Cambria" pitchFamily="18" charset="0"/>
                <a:cs typeface="Arial" panose="020B0604020202020204" pitchFamily="34" charset="0"/>
              </a:rPr>
              <a:t>kiệm</a:t>
            </a:r>
            <a:r>
              <a:rPr lang="en-US" sz="4400" b="1" dirty="0">
                <a:solidFill>
                  <a:srgbClr val="FF0000"/>
                </a:solidFill>
                <a:latin typeface="Cambria" pitchFamily="18" charset="0"/>
                <a:ea typeface="Cambria" pitchFamily="18" charset="0"/>
                <a:cs typeface="Arial" panose="020B0604020202020204" pitchFamily="34" charset="0"/>
              </a:rPr>
              <a:t> </a:t>
            </a:r>
          </a:p>
        </p:txBody>
      </p:sp>
      <p:grpSp>
        <p:nvGrpSpPr>
          <p:cNvPr id="3" name="Group 2"/>
          <p:cNvGrpSpPr/>
          <p:nvPr/>
        </p:nvGrpSpPr>
        <p:grpSpPr>
          <a:xfrm>
            <a:off x="-148239" y="5716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E943CD2B-2529-4EA8-BEB4-EBDE3D8524C1}"/>
              </a:ext>
            </a:extLst>
          </p:cNvPr>
          <p:cNvSpPr/>
          <p:nvPr/>
        </p:nvSpPr>
        <p:spPr>
          <a:xfrm>
            <a:off x="2820187" y="4133296"/>
            <a:ext cx="8841930" cy="1446550"/>
          </a:xfrm>
          <a:prstGeom prst="rect">
            <a:avLst/>
          </a:prstGeom>
        </p:spPr>
        <p:txBody>
          <a:bodyPr wrap="square">
            <a:spAutoFit/>
          </a:bodyPr>
          <a:lstStyle/>
          <a:p>
            <a:r>
              <a:rPr lang="vi-VN" sz="4400" b="1" kern="1800" dirty="0">
                <a:latin typeface="Calibri" panose="020F0502020204030204" pitchFamily="34" charset="0"/>
                <a:ea typeface="Times New Roman" panose="02020603050405020304" pitchFamily="18" charset="0"/>
                <a:cs typeface="Times New Roman" panose="02020603050405020304" pitchFamily="18" charset="0"/>
              </a:rPr>
              <a:t>Đọc </a:t>
            </a:r>
            <a:r>
              <a:rPr lang="en-US" sz="4400" b="1" kern="1800" dirty="0" err="1">
                <a:latin typeface="Calibri" panose="020F0502020204030204" pitchFamily="34" charset="0"/>
                <a:ea typeface="Times New Roman" panose="02020603050405020304" pitchFamily="18" charset="0"/>
                <a:cs typeface="Times New Roman" panose="02020603050405020304" pitchFamily="18" charset="0"/>
              </a:rPr>
              <a:t>các</a:t>
            </a:r>
            <a:r>
              <a:rPr lang="en-US" sz="44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latin typeface="Calibri" panose="020F0502020204030204" pitchFamily="34" charset="0"/>
                <a:ea typeface="Times New Roman" panose="02020603050405020304" pitchFamily="18" charset="0"/>
                <a:cs typeface="Times New Roman" panose="02020603050405020304" pitchFamily="18" charset="0"/>
              </a:rPr>
              <a:t>trường</a:t>
            </a:r>
            <a:r>
              <a:rPr lang="en-US" sz="44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latin typeface="Calibri" panose="020F0502020204030204" pitchFamily="34" charset="0"/>
                <a:ea typeface="Times New Roman" panose="02020603050405020304" pitchFamily="18" charset="0"/>
                <a:cs typeface="Times New Roman" panose="02020603050405020304" pitchFamily="18" charset="0"/>
              </a:rPr>
              <a:t>hợp</a:t>
            </a:r>
            <a:r>
              <a:rPr lang="en-US" sz="44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latin typeface="Calibri" panose="020F0502020204030204" pitchFamily="34" charset="0"/>
                <a:ea typeface="Times New Roman" panose="02020603050405020304" pitchFamily="18" charset="0"/>
                <a:cs typeface="Times New Roman" panose="02020603050405020304" pitchFamily="18" charset="0"/>
              </a:rPr>
              <a:t>trong</a:t>
            </a:r>
            <a:r>
              <a:rPr lang="en-US" sz="4400" b="1" kern="1800" dirty="0">
                <a:latin typeface="Calibri" panose="020F0502020204030204" pitchFamily="34" charset="0"/>
                <a:ea typeface="Times New Roman" panose="02020603050405020304" pitchFamily="18" charset="0"/>
                <a:cs typeface="Times New Roman" panose="02020603050405020304" pitchFamily="18" charset="0"/>
              </a:rPr>
              <a:t> SGK/37. </a:t>
            </a:r>
            <a:r>
              <a:rPr lang="en-US" sz="4400" b="1" kern="1800" dirty="0" err="1">
                <a:latin typeface="Calibri" panose="020F0502020204030204" pitchFamily="34" charset="0"/>
                <a:ea typeface="Times New Roman" panose="02020603050405020304" pitchFamily="18" charset="0"/>
                <a:cs typeface="Times New Roman" panose="02020603050405020304" pitchFamily="18" charset="0"/>
              </a:rPr>
              <a:t>Thảo</a:t>
            </a:r>
            <a:r>
              <a:rPr lang="en-US" sz="44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latin typeface="Calibri" panose="020F0502020204030204" pitchFamily="34" charset="0"/>
                <a:ea typeface="Times New Roman" panose="02020603050405020304" pitchFamily="18" charset="0"/>
                <a:cs typeface="Times New Roman" panose="02020603050405020304" pitchFamily="18" charset="0"/>
              </a:rPr>
              <a:t>luận</a:t>
            </a:r>
            <a:r>
              <a:rPr lang="en-US" sz="4400" b="1" kern="1800" dirty="0">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latin typeface="Calibri" panose="020F0502020204030204" pitchFamily="34" charset="0"/>
                <a:ea typeface="Times New Roman" panose="02020603050405020304" pitchFamily="18" charset="0"/>
                <a:cs typeface="Times New Roman" panose="02020603050405020304" pitchFamily="18" charset="0"/>
              </a:rPr>
              <a:t>nhóm</a:t>
            </a:r>
            <a:r>
              <a:rPr lang="en-US" sz="4400" b="1" kern="1800" dirty="0">
                <a:latin typeface="Calibri" panose="020F0502020204030204" pitchFamily="34" charset="0"/>
                <a:ea typeface="Times New Roman" panose="02020603050405020304" pitchFamily="18" charset="0"/>
                <a:cs typeface="Times New Roman" panose="02020603050405020304" pitchFamily="18" charset="0"/>
              </a:rPr>
              <a:t>/5p = 3 </a:t>
            </a:r>
            <a:r>
              <a:rPr lang="en-US" sz="4400" b="1" kern="1800" dirty="0" err="1">
                <a:latin typeface="Calibri" panose="020F0502020204030204" pitchFamily="34" charset="0"/>
                <a:ea typeface="Times New Roman" panose="02020603050405020304" pitchFamily="18" charset="0"/>
                <a:cs typeface="Times New Roman" panose="02020603050405020304" pitchFamily="18" charset="0"/>
              </a:rPr>
              <a:t>nhóm</a:t>
            </a:r>
            <a:endParaRPr lang="en-US" sz="4400" dirty="0"/>
          </a:p>
        </p:txBody>
      </p:sp>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5775" y="592077"/>
            <a:ext cx="3581400" cy="5324535"/>
          </a:xfrm>
          <a:prstGeom prst="rect">
            <a:avLst/>
          </a:prstGeom>
        </p:spPr>
        <p:txBody>
          <a:bodyPr wrap="square">
            <a:spAutoFit/>
          </a:bodyPr>
          <a:lstStyle/>
          <a:p>
            <a:pPr algn="just"/>
            <a:r>
              <a:rPr lang="vi-VN" sz="2000" dirty="0">
                <a:latin typeface="Cambria" pitchFamily="18" charset="0"/>
                <a:ea typeface="Cambria" pitchFamily="18" charset="0"/>
              </a:rPr>
              <a:t>1. 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2000" dirty="0">
                <a:latin typeface="Cambria" pitchFamily="18" charset="0"/>
                <a:ea typeface="Cambria" pitchFamily="18" charset="0"/>
              </a:rPr>
              <a:t>		</a:t>
            </a:r>
            <a:endParaRPr lang="en-US" sz="2000" dirty="0">
              <a:latin typeface="Cambria" pitchFamily="18" charset="0"/>
              <a:ea typeface="Cambria" pitchFamily="18" charset="0"/>
            </a:endParaRPr>
          </a:p>
          <a:p>
            <a:pPr algn="just"/>
            <a:r>
              <a:rPr lang="vi-VN" sz="2000" dirty="0">
                <a:latin typeface="Cambria" pitchFamily="18" charset="0"/>
                <a:ea typeface="Cambria" pitchFamily="18" charset="0"/>
              </a:rPr>
              <a:t>	 </a:t>
            </a:r>
          </a:p>
          <a:p>
            <a:pPr lvl="0" algn="just"/>
            <a:r>
              <a:rPr lang="en-US" sz="2000" dirty="0">
                <a:solidFill>
                  <a:srgbClr val="C00000"/>
                </a:solidFill>
                <a:latin typeface="Cambria" pitchFamily="18" charset="0"/>
                <a:ea typeface="Cambria" pitchFamily="18" charset="0"/>
              </a:rPr>
              <a:t>a. </a:t>
            </a:r>
            <a:r>
              <a:rPr lang="vi-VN" sz="2000" dirty="0">
                <a:solidFill>
                  <a:srgbClr val="C00000"/>
                </a:solidFill>
                <a:latin typeface="Cambria" pitchFamily="18" charset="0"/>
                <a:ea typeface="Cambria" pitchFamily="18" charset="0"/>
              </a:rPr>
              <a:t>Em có nhận xét gì về cách chi tiêu của anh Hoà?</a:t>
            </a:r>
          </a:p>
          <a:p>
            <a:pPr lvl="0" algn="just"/>
            <a:r>
              <a:rPr lang="en-US" sz="2000" dirty="0">
                <a:solidFill>
                  <a:srgbClr val="C00000"/>
                </a:solidFill>
                <a:latin typeface="Cambria" pitchFamily="18" charset="0"/>
                <a:ea typeface="Cambria" pitchFamily="18" charset="0"/>
              </a:rPr>
              <a:t>b. </a:t>
            </a:r>
            <a:r>
              <a:rPr lang="vi-VN" sz="2000" dirty="0">
                <a:solidFill>
                  <a:srgbClr val="C00000"/>
                </a:solidFill>
                <a:latin typeface="Cambria" pitchFamily="18" charset="0"/>
                <a:ea typeface="Cambria" pitchFamily="18" charset="0"/>
              </a:rPr>
              <a:t>Cách chi tiêu đó đã dẫn đến hậu quả gì?</a:t>
            </a:r>
          </a:p>
        </p:txBody>
      </p:sp>
      <p:sp>
        <p:nvSpPr>
          <p:cNvPr id="13" name="Rectangle 12"/>
          <p:cNvSpPr/>
          <p:nvPr/>
        </p:nvSpPr>
        <p:spPr>
          <a:xfrm>
            <a:off x="4295775" y="746004"/>
            <a:ext cx="3686175" cy="4093428"/>
          </a:xfrm>
          <a:prstGeom prst="rect">
            <a:avLst/>
          </a:prstGeom>
        </p:spPr>
        <p:txBody>
          <a:bodyPr wrap="square">
            <a:spAutoFit/>
          </a:bodyPr>
          <a:lstStyle/>
          <a:p>
            <a:pPr algn="just"/>
            <a:r>
              <a:rPr lang="en-US" sz="2000" dirty="0">
                <a:latin typeface="Cambria" pitchFamily="18" charset="0"/>
                <a:ea typeface="Cambria" pitchFamily="18" charset="0"/>
              </a:rPr>
              <a:t>2</a:t>
            </a:r>
            <a:r>
              <a:rPr lang="vi-VN" sz="2000" dirty="0">
                <a:latin typeface="Cambria" pitchFamily="18" charset="0"/>
                <a:ea typeface="Cambria" pitchFamily="18" charset="0"/>
              </a:rPr>
              <a:t>. </a:t>
            </a:r>
            <a:r>
              <a:rPr lang="en-US" sz="2000" dirty="0" err="1">
                <a:latin typeface="Cambria" pitchFamily="18" charset="0"/>
                <a:ea typeface="Cambria" pitchFamily="18" charset="0"/>
              </a:rPr>
              <a:t>Quang</a:t>
            </a:r>
            <a:r>
              <a:rPr lang="en-US" sz="2000" dirty="0">
                <a:latin typeface="Cambria" pitchFamily="18" charset="0"/>
                <a:ea typeface="Cambria" pitchFamily="18" charset="0"/>
              </a:rPr>
              <a:t> </a:t>
            </a:r>
            <a:r>
              <a:rPr lang="en-US" sz="2000" dirty="0" err="1">
                <a:latin typeface="Cambria" pitchFamily="18" charset="0"/>
                <a:ea typeface="Cambria" pitchFamily="18" charset="0"/>
              </a:rPr>
              <a:t>được</a:t>
            </a:r>
            <a:r>
              <a:rPr lang="en-US" sz="2000" dirty="0">
                <a:latin typeface="Cambria" pitchFamily="18" charset="0"/>
                <a:ea typeface="Cambria" pitchFamily="18" charset="0"/>
              </a:rPr>
              <a:t> </a:t>
            </a:r>
            <a:r>
              <a:rPr lang="en-US" sz="2000" dirty="0" err="1">
                <a:latin typeface="Cambria" pitchFamily="18" charset="0"/>
                <a:ea typeface="Cambria" pitchFamily="18" charset="0"/>
              </a:rPr>
              <a:t>mọi</a:t>
            </a:r>
            <a:r>
              <a:rPr lang="en-US" sz="2000" dirty="0">
                <a:latin typeface="Cambria" pitchFamily="18" charset="0"/>
                <a:ea typeface="Cambria" pitchFamily="18" charset="0"/>
              </a:rPr>
              <a:t> </a:t>
            </a:r>
            <a:r>
              <a:rPr lang="en-US" sz="2000" dirty="0" err="1">
                <a:latin typeface="Cambria" pitchFamily="18" charset="0"/>
                <a:ea typeface="Cambria" pitchFamily="18" charset="0"/>
              </a:rPr>
              <a:t>người</a:t>
            </a:r>
            <a:r>
              <a:rPr lang="en-US" sz="2000" dirty="0">
                <a:latin typeface="Cambria" pitchFamily="18" charset="0"/>
                <a:ea typeface="Cambria" pitchFamily="18" charset="0"/>
              </a:rPr>
              <a:t> </a:t>
            </a:r>
            <a:r>
              <a:rPr lang="en-US" sz="2000" dirty="0" err="1">
                <a:latin typeface="Cambria" pitchFamily="18" charset="0"/>
                <a:ea typeface="Cambria" pitchFamily="18" charset="0"/>
              </a:rPr>
              <a:t>yêu</a:t>
            </a:r>
            <a:r>
              <a:rPr lang="en-US" sz="2000" dirty="0">
                <a:latin typeface="Cambria" pitchFamily="18" charset="0"/>
                <a:ea typeface="Cambria" pitchFamily="18" charset="0"/>
              </a:rPr>
              <a:t> </a:t>
            </a:r>
            <a:r>
              <a:rPr lang="en-US" sz="2000" dirty="0" err="1">
                <a:latin typeface="Cambria" pitchFamily="18" charset="0"/>
                <a:ea typeface="Cambria" pitchFamily="18" charset="0"/>
              </a:rPr>
              <a:t>mến</a:t>
            </a:r>
            <a:r>
              <a:rPr lang="en-US" sz="2000" dirty="0">
                <a:latin typeface="Cambria" pitchFamily="18" charset="0"/>
                <a:ea typeface="Cambria" pitchFamily="18" charset="0"/>
              </a:rPr>
              <a:t> </a:t>
            </a:r>
            <a:r>
              <a:rPr lang="en-US" sz="2000" dirty="0" err="1">
                <a:latin typeface="Cambria" pitchFamily="18" charset="0"/>
                <a:ea typeface="Cambria" pitchFamily="18" charset="0"/>
              </a:rPr>
              <a:t>vì</a:t>
            </a:r>
            <a:r>
              <a:rPr lang="en-US" sz="2000" dirty="0">
                <a:latin typeface="Cambria" pitchFamily="18" charset="0"/>
                <a:ea typeface="Cambria" pitchFamily="18" charset="0"/>
              </a:rPr>
              <a:t> </a:t>
            </a:r>
            <a:r>
              <a:rPr lang="en-US" sz="2000" dirty="0" err="1">
                <a:latin typeface="Cambria" pitchFamily="18" charset="0"/>
                <a:ea typeface="Cambria" pitchFamily="18" charset="0"/>
              </a:rPr>
              <a:t>không</a:t>
            </a:r>
            <a:r>
              <a:rPr lang="en-US" sz="2000" dirty="0">
                <a:latin typeface="Cambria" pitchFamily="18" charset="0"/>
                <a:ea typeface="Cambria" pitchFamily="18" charset="0"/>
              </a:rPr>
              <a:t> </a:t>
            </a:r>
            <a:r>
              <a:rPr lang="en-US" sz="2000" dirty="0" err="1">
                <a:latin typeface="Cambria" pitchFamily="18" charset="0"/>
                <a:ea typeface="Cambria" pitchFamily="18" charset="0"/>
              </a:rPr>
              <a:t>chỉ</a:t>
            </a:r>
            <a:r>
              <a:rPr lang="en-US" sz="2000" dirty="0">
                <a:latin typeface="Cambria" pitchFamily="18" charset="0"/>
                <a:ea typeface="Cambria" pitchFamily="18" charset="0"/>
              </a:rPr>
              <a:t> </a:t>
            </a:r>
            <a:r>
              <a:rPr lang="en-US" sz="2000" dirty="0" err="1">
                <a:latin typeface="Cambria" pitchFamily="18" charset="0"/>
                <a:ea typeface="Cambria" pitchFamily="18" charset="0"/>
              </a:rPr>
              <a:t>học</a:t>
            </a:r>
            <a:r>
              <a:rPr lang="en-US" sz="2000" dirty="0">
                <a:latin typeface="Cambria" pitchFamily="18" charset="0"/>
                <a:ea typeface="Cambria" pitchFamily="18" charset="0"/>
              </a:rPr>
              <a:t> </a:t>
            </a:r>
            <a:r>
              <a:rPr lang="en-US" sz="2000" dirty="0" err="1">
                <a:latin typeface="Cambria" pitchFamily="18" charset="0"/>
                <a:ea typeface="Cambria" pitchFamily="18" charset="0"/>
              </a:rPr>
              <a:t>giỏi</a:t>
            </a:r>
            <a:r>
              <a:rPr lang="en-US" sz="2000" dirty="0">
                <a:latin typeface="Cambria" pitchFamily="18" charset="0"/>
                <a:ea typeface="Cambria" pitchFamily="18" charset="0"/>
              </a:rPr>
              <a:t> </a:t>
            </a:r>
            <a:r>
              <a:rPr lang="en-US" sz="2000" dirty="0" err="1">
                <a:latin typeface="Cambria" pitchFamily="18" charset="0"/>
                <a:ea typeface="Cambria" pitchFamily="18" charset="0"/>
              </a:rPr>
              <a:t>mà</a:t>
            </a:r>
            <a:r>
              <a:rPr lang="en-US" sz="2000" dirty="0">
                <a:latin typeface="Cambria" pitchFamily="18" charset="0"/>
                <a:ea typeface="Cambria" pitchFamily="18" charset="0"/>
              </a:rPr>
              <a:t> </a:t>
            </a:r>
            <a:r>
              <a:rPr lang="en-US" sz="2000" dirty="0" err="1">
                <a:latin typeface="Cambria" pitchFamily="18" charset="0"/>
                <a:ea typeface="Cambria" pitchFamily="18" charset="0"/>
              </a:rPr>
              <a:t>còn</a:t>
            </a:r>
            <a:r>
              <a:rPr lang="en-US" sz="2000" dirty="0">
                <a:latin typeface="Cambria" pitchFamily="18" charset="0"/>
                <a:ea typeface="Cambria" pitchFamily="18" charset="0"/>
              </a:rPr>
              <a:t> </a:t>
            </a:r>
            <a:r>
              <a:rPr lang="en-US" sz="2000" dirty="0" err="1">
                <a:latin typeface="Cambria" pitchFamily="18" charset="0"/>
                <a:ea typeface="Cambria" pitchFamily="18" charset="0"/>
              </a:rPr>
              <a:t>tham</a:t>
            </a:r>
            <a:r>
              <a:rPr lang="en-US" sz="2000" dirty="0">
                <a:latin typeface="Cambria" pitchFamily="18" charset="0"/>
                <a:ea typeface="Cambria" pitchFamily="18" charset="0"/>
              </a:rPr>
              <a:t> </a:t>
            </a:r>
            <a:r>
              <a:rPr lang="en-US" sz="2000" dirty="0" err="1">
                <a:latin typeface="Cambria" pitchFamily="18" charset="0"/>
                <a:ea typeface="Cambria" pitchFamily="18" charset="0"/>
              </a:rPr>
              <a:t>gia</a:t>
            </a:r>
            <a:r>
              <a:rPr lang="en-US" sz="2000" dirty="0">
                <a:latin typeface="Cambria" pitchFamily="18" charset="0"/>
                <a:ea typeface="Cambria" pitchFamily="18" charset="0"/>
              </a:rPr>
              <a:t> </a:t>
            </a:r>
            <a:r>
              <a:rPr lang="en-US" sz="2000" dirty="0" err="1">
                <a:latin typeface="Cambria" pitchFamily="18" charset="0"/>
                <a:ea typeface="Cambria" pitchFamily="18" charset="0"/>
              </a:rPr>
              <a:t>tích</a:t>
            </a:r>
            <a:r>
              <a:rPr lang="en-US" sz="2000" dirty="0">
                <a:latin typeface="Cambria" pitchFamily="18" charset="0"/>
                <a:ea typeface="Cambria" pitchFamily="18" charset="0"/>
              </a:rPr>
              <a:t> </a:t>
            </a:r>
            <a:r>
              <a:rPr lang="en-US" sz="2000" dirty="0" err="1">
                <a:latin typeface="Cambria" pitchFamily="18" charset="0"/>
                <a:ea typeface="Cambria" pitchFamily="18" charset="0"/>
              </a:rPr>
              <a:t>cực</a:t>
            </a:r>
            <a:r>
              <a:rPr lang="en-US" sz="2000" dirty="0">
                <a:latin typeface="Cambria" pitchFamily="18" charset="0"/>
                <a:ea typeface="Cambria" pitchFamily="18" charset="0"/>
              </a:rPr>
              <a:t> </a:t>
            </a:r>
            <a:r>
              <a:rPr lang="en-US" sz="2000" dirty="0" err="1">
                <a:latin typeface="Cambria" pitchFamily="18" charset="0"/>
                <a:ea typeface="Cambria" pitchFamily="18" charset="0"/>
              </a:rPr>
              <a:t>các</a:t>
            </a:r>
            <a:r>
              <a:rPr lang="en-US" sz="2000" dirty="0">
                <a:latin typeface="Cambria" pitchFamily="18" charset="0"/>
                <a:ea typeface="Cambria" pitchFamily="18" charset="0"/>
              </a:rPr>
              <a:t> </a:t>
            </a:r>
            <a:r>
              <a:rPr lang="en-US" sz="2000" dirty="0" err="1">
                <a:latin typeface="Cambria" pitchFamily="18" charset="0"/>
                <a:ea typeface="Cambria" pitchFamily="18" charset="0"/>
              </a:rPr>
              <a:t>hoạt</a:t>
            </a:r>
            <a:r>
              <a:rPr lang="en-US" sz="2000" dirty="0">
                <a:latin typeface="Cambria" pitchFamily="18" charset="0"/>
                <a:ea typeface="Cambria" pitchFamily="18" charset="0"/>
              </a:rPr>
              <a:t> </a:t>
            </a:r>
            <a:r>
              <a:rPr lang="en-US" sz="2000" dirty="0" err="1">
                <a:latin typeface="Cambria" pitchFamily="18" charset="0"/>
                <a:ea typeface="Cambria" pitchFamily="18" charset="0"/>
              </a:rPr>
              <a:t>động</a:t>
            </a:r>
            <a:r>
              <a:rPr lang="en-US" sz="2000" dirty="0">
                <a:latin typeface="Cambria" pitchFamily="18" charset="0"/>
                <a:ea typeface="Cambria" pitchFamily="18" charset="0"/>
              </a:rPr>
              <a:t> </a:t>
            </a:r>
            <a:r>
              <a:rPr lang="en-US" sz="2000" dirty="0" err="1">
                <a:latin typeface="Cambria" pitchFamily="18" charset="0"/>
                <a:ea typeface="Cambria" pitchFamily="18" charset="0"/>
              </a:rPr>
              <a:t>của</a:t>
            </a:r>
            <a:r>
              <a:rPr lang="en-US" sz="2000" dirty="0">
                <a:latin typeface="Cambria" pitchFamily="18" charset="0"/>
                <a:ea typeface="Cambria" pitchFamily="18" charset="0"/>
              </a:rPr>
              <a:t> </a:t>
            </a:r>
            <a:r>
              <a:rPr lang="en-US" sz="2000" dirty="0" err="1">
                <a:latin typeface="Cambria" pitchFamily="18" charset="0"/>
                <a:ea typeface="Cambria" pitchFamily="18" charset="0"/>
              </a:rPr>
              <a:t>trường</a:t>
            </a:r>
            <a:r>
              <a:rPr lang="en-US" sz="2000" dirty="0">
                <a:latin typeface="Cambria" pitchFamily="18" charset="0"/>
                <a:ea typeface="Cambria" pitchFamily="18" charset="0"/>
              </a:rPr>
              <a:t>, </a:t>
            </a:r>
            <a:r>
              <a:rPr lang="en-US" sz="2000" dirty="0" err="1">
                <a:latin typeface="Cambria" pitchFamily="18" charset="0"/>
                <a:ea typeface="Cambria" pitchFamily="18" charset="0"/>
              </a:rPr>
              <a:t>lớp</a:t>
            </a:r>
            <a:r>
              <a:rPr lang="en-US" sz="2000" dirty="0">
                <a:latin typeface="Cambria" pitchFamily="18" charset="0"/>
                <a:ea typeface="Cambria" pitchFamily="18" charset="0"/>
              </a:rPr>
              <a:t>. </a:t>
            </a:r>
            <a:r>
              <a:rPr lang="en-US" sz="2000" dirty="0" err="1">
                <a:latin typeface="Cambria" pitchFamily="18" charset="0"/>
                <a:ea typeface="Cambria" pitchFamily="18" charset="0"/>
              </a:rPr>
              <a:t>Bạn</a:t>
            </a:r>
            <a:r>
              <a:rPr lang="en-US" sz="2000" dirty="0">
                <a:latin typeface="Cambria" pitchFamily="18" charset="0"/>
                <a:ea typeface="Cambria" pitchFamily="18" charset="0"/>
              </a:rPr>
              <a:t> chia </a:t>
            </a:r>
            <a:r>
              <a:rPr lang="en-US" sz="2000" dirty="0" err="1">
                <a:latin typeface="Cambria" pitchFamily="18" charset="0"/>
                <a:ea typeface="Cambria" pitchFamily="18" charset="0"/>
              </a:rPr>
              <a:t>sẻ</a:t>
            </a:r>
            <a:r>
              <a:rPr lang="en-US" sz="2000" dirty="0">
                <a:latin typeface="Cambria" pitchFamily="18" charset="0"/>
                <a:ea typeface="Cambria" pitchFamily="18" charset="0"/>
              </a:rPr>
              <a:t>: “</a:t>
            </a:r>
            <a:r>
              <a:rPr lang="en-US" sz="2000" dirty="0" err="1">
                <a:latin typeface="Cambria" pitchFamily="18" charset="0"/>
                <a:ea typeface="Cambria" pitchFamily="18" charset="0"/>
              </a:rPr>
              <a:t>Mình</a:t>
            </a:r>
            <a:r>
              <a:rPr lang="en-US" sz="2000" dirty="0">
                <a:latin typeface="Cambria" pitchFamily="18" charset="0"/>
                <a:ea typeface="Cambria" pitchFamily="18" charset="0"/>
              </a:rPr>
              <a:t> </a:t>
            </a:r>
            <a:r>
              <a:rPr lang="en-US" sz="2000" dirty="0" err="1">
                <a:latin typeface="Cambria" pitchFamily="18" charset="0"/>
                <a:ea typeface="Cambria" pitchFamily="18" charset="0"/>
              </a:rPr>
              <a:t>luôn</a:t>
            </a:r>
            <a:r>
              <a:rPr lang="en-US" sz="2000" dirty="0">
                <a:latin typeface="Cambria" pitchFamily="18" charset="0"/>
                <a:ea typeface="Cambria" pitchFamily="18" charset="0"/>
              </a:rPr>
              <a:t> </a:t>
            </a:r>
            <a:r>
              <a:rPr lang="en-US" sz="2000" dirty="0" err="1">
                <a:latin typeface="Cambria" pitchFamily="18" charset="0"/>
                <a:ea typeface="Cambria" pitchFamily="18" charset="0"/>
              </a:rPr>
              <a:t>tiết</a:t>
            </a:r>
            <a:r>
              <a:rPr lang="en-US" sz="2000" dirty="0">
                <a:latin typeface="Cambria" pitchFamily="18" charset="0"/>
                <a:ea typeface="Cambria" pitchFamily="18" charset="0"/>
              </a:rPr>
              <a:t> </a:t>
            </a:r>
            <a:r>
              <a:rPr lang="en-US" sz="2000" dirty="0" err="1">
                <a:latin typeface="Cambria" pitchFamily="18" charset="0"/>
                <a:ea typeface="Cambria" pitchFamily="18" charset="0"/>
              </a:rPr>
              <a:t>kiệm</a:t>
            </a:r>
            <a:r>
              <a:rPr lang="en-US" sz="2000" dirty="0">
                <a:latin typeface="Cambria" pitchFamily="18" charset="0"/>
                <a:ea typeface="Cambria" pitchFamily="18" charset="0"/>
              </a:rPr>
              <a:t> </a:t>
            </a:r>
            <a:r>
              <a:rPr lang="en-US" sz="2000" dirty="0" err="1">
                <a:latin typeface="Cambria" pitchFamily="18" charset="0"/>
                <a:ea typeface="Cambria" pitchFamily="18" charset="0"/>
              </a:rPr>
              <a:t>thời</a:t>
            </a:r>
            <a:r>
              <a:rPr lang="en-US" sz="2000" dirty="0">
                <a:latin typeface="Cambria" pitchFamily="18" charset="0"/>
                <a:ea typeface="Cambria" pitchFamily="18" charset="0"/>
              </a:rPr>
              <a:t> </a:t>
            </a:r>
            <a:r>
              <a:rPr lang="en-US" sz="2000" dirty="0" err="1">
                <a:latin typeface="Cambria" pitchFamily="18" charset="0"/>
                <a:ea typeface="Cambria" pitchFamily="18" charset="0"/>
              </a:rPr>
              <a:t>gian</a:t>
            </a:r>
            <a:r>
              <a:rPr lang="en-US" sz="2000" dirty="0">
                <a:latin typeface="Cambria" pitchFamily="18" charset="0"/>
                <a:ea typeface="Cambria" pitchFamily="18" charset="0"/>
              </a:rPr>
              <a:t>, </a:t>
            </a:r>
            <a:r>
              <a:rPr lang="en-US" sz="2000" dirty="0" err="1">
                <a:latin typeface="Cambria" pitchFamily="18" charset="0"/>
                <a:ea typeface="Cambria" pitchFamily="18" charset="0"/>
              </a:rPr>
              <a:t>sắp</a:t>
            </a:r>
            <a:r>
              <a:rPr lang="en-US" sz="2000" dirty="0">
                <a:latin typeface="Cambria" pitchFamily="18" charset="0"/>
                <a:ea typeface="Cambria" pitchFamily="18" charset="0"/>
              </a:rPr>
              <a:t> </a:t>
            </a:r>
            <a:r>
              <a:rPr lang="en-US" sz="2000" dirty="0" err="1">
                <a:latin typeface="Cambria" pitchFamily="18" charset="0"/>
                <a:ea typeface="Cambria" pitchFamily="18" charset="0"/>
              </a:rPr>
              <a:t>xếp</a:t>
            </a:r>
            <a:r>
              <a:rPr lang="en-US" sz="2000" dirty="0">
                <a:latin typeface="Cambria" pitchFamily="18" charset="0"/>
                <a:ea typeface="Cambria" pitchFamily="18" charset="0"/>
              </a:rPr>
              <a:t> </a:t>
            </a:r>
            <a:r>
              <a:rPr lang="en-US" sz="2000" dirty="0" err="1">
                <a:latin typeface="Cambria" pitchFamily="18" charset="0"/>
                <a:ea typeface="Cambria" pitchFamily="18" charset="0"/>
              </a:rPr>
              <a:t>công</a:t>
            </a:r>
            <a:r>
              <a:rPr lang="en-US" sz="2000" dirty="0">
                <a:latin typeface="Cambria" pitchFamily="18" charset="0"/>
                <a:ea typeface="Cambria" pitchFamily="18" charset="0"/>
              </a:rPr>
              <a:t> </a:t>
            </a:r>
            <a:r>
              <a:rPr lang="en-US" sz="2000" dirty="0" err="1">
                <a:latin typeface="Cambria" pitchFamily="18" charset="0"/>
                <a:ea typeface="Cambria" pitchFamily="18" charset="0"/>
              </a:rPr>
              <a:t>việc</a:t>
            </a:r>
            <a:r>
              <a:rPr lang="en-US" sz="2000" dirty="0">
                <a:latin typeface="Cambria" pitchFamily="18" charset="0"/>
                <a:ea typeface="Cambria" pitchFamily="18" charset="0"/>
              </a:rPr>
              <a:t> </a:t>
            </a:r>
            <a:r>
              <a:rPr lang="en-US" sz="2000" dirty="0" err="1">
                <a:latin typeface="Cambria" pitchFamily="18" charset="0"/>
                <a:ea typeface="Cambria" pitchFamily="18" charset="0"/>
              </a:rPr>
              <a:t>hợp</a:t>
            </a:r>
            <a:r>
              <a:rPr lang="en-US" sz="2000" dirty="0">
                <a:latin typeface="Cambria" pitchFamily="18" charset="0"/>
                <a:ea typeface="Cambria" pitchFamily="18" charset="0"/>
              </a:rPr>
              <a:t> </a:t>
            </a:r>
            <a:r>
              <a:rPr lang="en-US" sz="2000" dirty="0" err="1">
                <a:latin typeface="Cambria" pitchFamily="18" charset="0"/>
                <a:ea typeface="Cambria" pitchFamily="18" charset="0"/>
              </a:rPr>
              <a:t>lí</a:t>
            </a:r>
            <a:r>
              <a:rPr lang="en-US" sz="2000" dirty="0">
                <a:latin typeface="Cambria" pitchFamily="18" charset="0"/>
                <a:ea typeface="Cambria" pitchFamily="18" charset="0"/>
              </a:rPr>
              <a:t> </a:t>
            </a:r>
            <a:r>
              <a:rPr lang="en-US" sz="2000" dirty="0" err="1">
                <a:latin typeface="Cambria" pitchFamily="18" charset="0"/>
                <a:ea typeface="Cambria" pitchFamily="18" charset="0"/>
              </a:rPr>
              <a:t>để</a:t>
            </a:r>
            <a:r>
              <a:rPr lang="en-US" sz="2000" dirty="0">
                <a:latin typeface="Cambria" pitchFamily="18" charset="0"/>
                <a:ea typeface="Cambria" pitchFamily="18" charset="0"/>
              </a:rPr>
              <a:t> </a:t>
            </a:r>
            <a:r>
              <a:rPr lang="en-US" sz="2000" dirty="0" err="1">
                <a:latin typeface="Cambria" pitchFamily="18" charset="0"/>
                <a:ea typeface="Cambria" pitchFamily="18" charset="0"/>
              </a:rPr>
              <a:t>thực</a:t>
            </a:r>
            <a:r>
              <a:rPr lang="en-US" sz="2000" dirty="0">
                <a:latin typeface="Cambria" pitchFamily="18" charset="0"/>
                <a:ea typeface="Cambria" pitchFamily="18" charset="0"/>
              </a:rPr>
              <a:t> </a:t>
            </a:r>
            <a:r>
              <a:rPr lang="en-US" sz="2000" dirty="0" err="1">
                <a:latin typeface="Cambria" pitchFamily="18" charset="0"/>
                <a:ea typeface="Cambria" pitchFamily="18" charset="0"/>
              </a:rPr>
              <a:t>hiện</a:t>
            </a:r>
            <a:r>
              <a:rPr lang="en-US" sz="2000" dirty="0">
                <a:latin typeface="Cambria" pitchFamily="18" charset="0"/>
                <a:ea typeface="Cambria" pitchFamily="18" charset="0"/>
              </a:rPr>
              <a:t> </a:t>
            </a:r>
            <a:r>
              <a:rPr lang="en-US" sz="2000" dirty="0" err="1">
                <a:latin typeface="Cambria" pitchFamily="18" charset="0"/>
                <a:ea typeface="Cambria" pitchFamily="18" charset="0"/>
              </a:rPr>
              <a:t>được</a:t>
            </a:r>
            <a:r>
              <a:rPr lang="en-US" sz="2000" dirty="0">
                <a:latin typeface="Cambria" pitchFamily="18" charset="0"/>
                <a:ea typeface="Cambria" pitchFamily="18" charset="0"/>
              </a:rPr>
              <a:t> </a:t>
            </a:r>
            <a:r>
              <a:rPr lang="en-US" sz="2000" dirty="0" err="1">
                <a:latin typeface="Cambria" pitchFamily="18" charset="0"/>
                <a:ea typeface="Cambria" pitchFamily="18" charset="0"/>
              </a:rPr>
              <a:t>những</a:t>
            </a:r>
            <a:r>
              <a:rPr lang="en-US" sz="2000" dirty="0">
                <a:latin typeface="Cambria" pitchFamily="18" charset="0"/>
                <a:ea typeface="Cambria" pitchFamily="18" charset="0"/>
              </a:rPr>
              <a:t> </a:t>
            </a:r>
            <a:r>
              <a:rPr lang="en-US" sz="2000" dirty="0" err="1">
                <a:latin typeface="Cambria" pitchFamily="18" charset="0"/>
                <a:ea typeface="Cambria" pitchFamily="18" charset="0"/>
              </a:rPr>
              <a:t>việc</a:t>
            </a:r>
            <a:r>
              <a:rPr lang="en-US" sz="2000" dirty="0">
                <a:latin typeface="Cambria" pitchFamily="18" charset="0"/>
                <a:ea typeface="Cambria" pitchFamily="18" charset="0"/>
              </a:rPr>
              <a:t> </a:t>
            </a:r>
            <a:r>
              <a:rPr lang="en-US" sz="2000" dirty="0" err="1">
                <a:latin typeface="Cambria" pitchFamily="18" charset="0"/>
                <a:ea typeface="Cambria" pitchFamily="18" charset="0"/>
              </a:rPr>
              <a:t>cần</a:t>
            </a:r>
            <a:r>
              <a:rPr lang="en-US" sz="2000" dirty="0">
                <a:latin typeface="Cambria" pitchFamily="18" charset="0"/>
                <a:ea typeface="Cambria" pitchFamily="18" charset="0"/>
              </a:rPr>
              <a:t> </a:t>
            </a:r>
            <a:r>
              <a:rPr lang="en-US" sz="2000" dirty="0" err="1">
                <a:latin typeface="Cambria" pitchFamily="18" charset="0"/>
                <a:ea typeface="Cambria" pitchFamily="18" charset="0"/>
              </a:rPr>
              <a:t>làm</a:t>
            </a:r>
            <a:r>
              <a:rPr lang="en-US" sz="2000" dirty="0">
                <a:latin typeface="Cambria" pitchFamily="18" charset="0"/>
                <a:ea typeface="Cambria" pitchFamily="18" charset="0"/>
              </a:rPr>
              <a:t>, </a:t>
            </a:r>
            <a:r>
              <a:rPr lang="en-US" sz="2000" dirty="0" err="1">
                <a:latin typeface="Cambria" pitchFamily="18" charset="0"/>
                <a:ea typeface="Cambria" pitchFamily="18" charset="0"/>
              </a:rPr>
              <a:t>những</a:t>
            </a:r>
            <a:r>
              <a:rPr lang="en-US" sz="2000" dirty="0">
                <a:latin typeface="Cambria" pitchFamily="18" charset="0"/>
                <a:ea typeface="Cambria" pitchFamily="18" charset="0"/>
              </a:rPr>
              <a:t> </a:t>
            </a:r>
            <a:r>
              <a:rPr lang="en-US" sz="2000" dirty="0" err="1">
                <a:latin typeface="Cambria" pitchFamily="18" charset="0"/>
                <a:ea typeface="Cambria" pitchFamily="18" charset="0"/>
              </a:rPr>
              <a:t>điều</a:t>
            </a:r>
            <a:r>
              <a:rPr lang="en-US" sz="2000" dirty="0">
                <a:latin typeface="Cambria" pitchFamily="18" charset="0"/>
                <a:ea typeface="Cambria" pitchFamily="18" charset="0"/>
              </a:rPr>
              <a:t> </a:t>
            </a:r>
            <a:r>
              <a:rPr lang="en-US" sz="2000" dirty="0" err="1">
                <a:latin typeface="Cambria" pitchFamily="18" charset="0"/>
                <a:ea typeface="Cambria" pitchFamily="18" charset="0"/>
              </a:rPr>
              <a:t>mình</a:t>
            </a:r>
            <a:r>
              <a:rPr lang="en-US" sz="2000" dirty="0">
                <a:latin typeface="Cambria" pitchFamily="18" charset="0"/>
                <a:ea typeface="Cambria" pitchFamily="18" charset="0"/>
              </a:rPr>
              <a:t> </a:t>
            </a:r>
            <a:r>
              <a:rPr lang="en-US" sz="2000" dirty="0" err="1">
                <a:latin typeface="Cambria" pitchFamily="18" charset="0"/>
                <a:ea typeface="Cambria" pitchFamily="18" charset="0"/>
              </a:rPr>
              <a:t>muốn</a:t>
            </a:r>
            <a:r>
              <a:rPr lang="en-US" sz="2000" dirty="0">
                <a:latin typeface="Cambria" pitchFamily="18" charset="0"/>
                <a:ea typeface="Cambria" pitchFamily="18" charset="0"/>
              </a:rPr>
              <a:t>”.</a:t>
            </a:r>
            <a:endParaRPr lang="vi-VN" sz="2000" dirty="0">
              <a:latin typeface="Cambria" pitchFamily="18" charset="0"/>
              <a:ea typeface="Cambria" pitchFamily="18" charset="0"/>
            </a:endParaRPr>
          </a:p>
          <a:p>
            <a:pPr algn="just"/>
            <a:r>
              <a:rPr lang="vi-VN" sz="2000" dirty="0">
                <a:latin typeface="Cambria" pitchFamily="18" charset="0"/>
                <a:ea typeface="Cambria" pitchFamily="18" charset="0"/>
              </a:rPr>
              <a:t>		</a:t>
            </a:r>
            <a:endParaRPr lang="en-US" sz="2000" dirty="0">
              <a:latin typeface="Cambria" pitchFamily="18" charset="0"/>
              <a:ea typeface="Cambria" pitchFamily="18" charset="0"/>
            </a:endParaRPr>
          </a:p>
          <a:p>
            <a:pPr algn="just"/>
            <a:r>
              <a:rPr lang="vi-VN" sz="2000" dirty="0">
                <a:latin typeface="Cambria" pitchFamily="18" charset="0"/>
                <a:ea typeface="Cambria" pitchFamily="18" charset="0"/>
              </a:rPr>
              <a:t>	 </a:t>
            </a:r>
          </a:p>
          <a:p>
            <a:pPr lvl="0" algn="just"/>
            <a:r>
              <a:rPr lang="en-US" sz="2000" dirty="0" err="1">
                <a:solidFill>
                  <a:srgbClr val="C00000"/>
                </a:solidFill>
                <a:latin typeface="Cambria" pitchFamily="18" charset="0"/>
                <a:ea typeface="Cambria" pitchFamily="18" charset="0"/>
              </a:rPr>
              <a:t>Từ</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câu</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chuyện</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của</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Quang</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em</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hãy</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rút</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ra</a:t>
            </a:r>
            <a:r>
              <a:rPr lang="en-US" sz="2000" dirty="0">
                <a:solidFill>
                  <a:srgbClr val="C00000"/>
                </a:solidFill>
                <a:latin typeface="Cambria" pitchFamily="18" charset="0"/>
                <a:ea typeface="Cambria" pitchFamily="18" charset="0"/>
              </a:rPr>
              <a:t> ý </a:t>
            </a:r>
            <a:r>
              <a:rPr lang="en-US" sz="2000" dirty="0" err="1">
                <a:solidFill>
                  <a:srgbClr val="C00000"/>
                </a:solidFill>
                <a:latin typeface="Cambria" pitchFamily="18" charset="0"/>
                <a:ea typeface="Cambria" pitchFamily="18" charset="0"/>
              </a:rPr>
              <a:t>nghĩa</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của</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việc</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tiết</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kiệm</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thời</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gian</a:t>
            </a:r>
            <a:endParaRPr lang="vi-VN" sz="2000" dirty="0">
              <a:solidFill>
                <a:srgbClr val="C00000"/>
              </a:solidFill>
              <a:latin typeface="Cambria" pitchFamily="18" charset="0"/>
              <a:ea typeface="Cambria" pitchFamily="18" charset="0"/>
            </a:endParaRPr>
          </a:p>
        </p:txBody>
      </p:sp>
      <p:sp>
        <p:nvSpPr>
          <p:cNvPr id="14" name="Rectangle 13"/>
          <p:cNvSpPr/>
          <p:nvPr/>
        </p:nvSpPr>
        <p:spPr>
          <a:xfrm>
            <a:off x="8162925" y="1087377"/>
            <a:ext cx="3686175" cy="4708981"/>
          </a:xfrm>
          <a:prstGeom prst="rect">
            <a:avLst/>
          </a:prstGeom>
        </p:spPr>
        <p:txBody>
          <a:bodyPr wrap="square">
            <a:spAutoFit/>
          </a:bodyPr>
          <a:lstStyle/>
          <a:p>
            <a:pPr algn="just"/>
            <a:r>
              <a:rPr lang="en-US" sz="2000" dirty="0">
                <a:latin typeface="Cambria" pitchFamily="18" charset="0"/>
                <a:ea typeface="Cambria" pitchFamily="18" charset="0"/>
              </a:rPr>
              <a:t>3. </a:t>
            </a:r>
            <a:r>
              <a:rPr lang="en-US" sz="2000" dirty="0" err="1">
                <a:latin typeface="Cambria" pitchFamily="18" charset="0"/>
                <a:ea typeface="Cambria" pitchFamily="18" charset="0"/>
              </a:rPr>
              <a:t>Phong</a:t>
            </a:r>
            <a:r>
              <a:rPr lang="en-US" sz="2000" dirty="0">
                <a:latin typeface="Cambria" pitchFamily="18" charset="0"/>
                <a:ea typeface="Cambria" pitchFamily="18" charset="0"/>
              </a:rPr>
              <a:t> </a:t>
            </a:r>
            <a:r>
              <a:rPr lang="en-US" sz="2000" dirty="0" err="1">
                <a:latin typeface="Cambria" pitchFamily="18" charset="0"/>
                <a:ea typeface="Cambria" pitchFamily="18" charset="0"/>
              </a:rPr>
              <a:t>trào</a:t>
            </a:r>
            <a:r>
              <a:rPr lang="en-US" sz="2000" dirty="0">
                <a:latin typeface="Cambria" pitchFamily="18" charset="0"/>
                <a:ea typeface="Cambria" pitchFamily="18" charset="0"/>
              </a:rPr>
              <a:t> “</a:t>
            </a:r>
            <a:r>
              <a:rPr lang="en-US" sz="2000" dirty="0" err="1">
                <a:latin typeface="Cambria" pitchFamily="18" charset="0"/>
                <a:ea typeface="Cambria" pitchFamily="18" charset="0"/>
              </a:rPr>
              <a:t>Hộ</a:t>
            </a:r>
            <a:r>
              <a:rPr lang="en-US" sz="2000" dirty="0">
                <a:latin typeface="Cambria" pitchFamily="18" charset="0"/>
                <a:ea typeface="Cambria" pitchFamily="18" charset="0"/>
              </a:rPr>
              <a:t> </a:t>
            </a:r>
            <a:r>
              <a:rPr lang="en-US" sz="2000" dirty="0" err="1">
                <a:latin typeface="Cambria" pitchFamily="18" charset="0"/>
                <a:ea typeface="Cambria" pitchFamily="18" charset="0"/>
              </a:rPr>
              <a:t>gia</a:t>
            </a:r>
            <a:r>
              <a:rPr lang="en-US" sz="2000" dirty="0">
                <a:latin typeface="Cambria" pitchFamily="18" charset="0"/>
                <a:ea typeface="Cambria" pitchFamily="18" charset="0"/>
              </a:rPr>
              <a:t> </a:t>
            </a:r>
            <a:r>
              <a:rPr lang="en-US" sz="2000" dirty="0" err="1">
                <a:latin typeface="Cambria" pitchFamily="18" charset="0"/>
                <a:ea typeface="Cambria" pitchFamily="18" charset="0"/>
              </a:rPr>
              <a:t>đình</a:t>
            </a:r>
            <a:r>
              <a:rPr lang="en-US" sz="2000" dirty="0">
                <a:latin typeface="Cambria" pitchFamily="18" charset="0"/>
                <a:ea typeface="Cambria" pitchFamily="18" charset="0"/>
              </a:rPr>
              <a:t> </a:t>
            </a:r>
            <a:r>
              <a:rPr lang="en-US" sz="2000" dirty="0" err="1">
                <a:latin typeface="Cambria" pitchFamily="18" charset="0"/>
                <a:ea typeface="Cambria" pitchFamily="18" charset="0"/>
              </a:rPr>
              <a:t>tiết</a:t>
            </a:r>
            <a:r>
              <a:rPr lang="en-US" sz="2000" dirty="0">
                <a:latin typeface="Cambria" pitchFamily="18" charset="0"/>
                <a:ea typeface="Cambria" pitchFamily="18" charset="0"/>
              </a:rPr>
              <a:t> </a:t>
            </a:r>
            <a:r>
              <a:rPr lang="en-US" sz="2000" dirty="0" err="1">
                <a:latin typeface="Cambria" pitchFamily="18" charset="0"/>
                <a:ea typeface="Cambria" pitchFamily="18" charset="0"/>
              </a:rPr>
              <a:t>kiệm</a:t>
            </a:r>
            <a:r>
              <a:rPr lang="en-US" sz="2000" dirty="0">
                <a:latin typeface="Cambria" pitchFamily="18" charset="0"/>
                <a:ea typeface="Cambria" pitchFamily="18" charset="0"/>
              </a:rPr>
              <a:t> </a:t>
            </a:r>
            <a:r>
              <a:rPr lang="en-US" sz="2000" dirty="0" err="1">
                <a:latin typeface="Cambria" pitchFamily="18" charset="0"/>
                <a:ea typeface="Cambria" pitchFamily="18" charset="0"/>
              </a:rPr>
              <a:t>điện</a:t>
            </a:r>
            <a:r>
              <a:rPr lang="en-US" sz="2000" dirty="0">
                <a:latin typeface="Cambria" pitchFamily="18" charset="0"/>
                <a:ea typeface="Cambria" pitchFamily="18" charset="0"/>
              </a:rPr>
              <a:t>, </a:t>
            </a:r>
            <a:r>
              <a:rPr lang="en-US" sz="2000" dirty="0" err="1">
                <a:latin typeface="Cambria" pitchFamily="18" charset="0"/>
                <a:ea typeface="Cambria" pitchFamily="18" charset="0"/>
              </a:rPr>
              <a:t>tiết</a:t>
            </a:r>
            <a:r>
              <a:rPr lang="en-US" sz="2000" dirty="0">
                <a:latin typeface="Cambria" pitchFamily="18" charset="0"/>
                <a:ea typeface="Cambria" pitchFamily="18" charset="0"/>
              </a:rPr>
              <a:t> </a:t>
            </a:r>
            <a:r>
              <a:rPr lang="en-US" sz="2000" dirty="0" err="1">
                <a:latin typeface="Cambria" pitchFamily="18" charset="0"/>
                <a:ea typeface="Cambria" pitchFamily="18" charset="0"/>
              </a:rPr>
              <a:t>kiệm</a:t>
            </a:r>
            <a:r>
              <a:rPr lang="en-US" sz="2000" dirty="0">
                <a:latin typeface="Cambria" pitchFamily="18" charset="0"/>
                <a:ea typeface="Cambria" pitchFamily="18" charset="0"/>
              </a:rPr>
              <a:t> </a:t>
            </a:r>
            <a:r>
              <a:rPr lang="en-US" sz="2000" dirty="0" err="1">
                <a:latin typeface="Cambria" pitchFamily="18" charset="0"/>
                <a:ea typeface="Cambria" pitchFamily="18" charset="0"/>
              </a:rPr>
              <a:t>năng</a:t>
            </a:r>
            <a:r>
              <a:rPr lang="en-US" sz="2000" dirty="0">
                <a:latin typeface="Cambria" pitchFamily="18" charset="0"/>
                <a:ea typeface="Cambria" pitchFamily="18" charset="0"/>
              </a:rPr>
              <a:t> </a:t>
            </a:r>
            <a:r>
              <a:rPr lang="en-US" sz="2000" dirty="0" err="1">
                <a:latin typeface="Cambria" pitchFamily="18" charset="0"/>
                <a:ea typeface="Cambria" pitchFamily="18" charset="0"/>
              </a:rPr>
              <a:t>lượng</a:t>
            </a:r>
            <a:r>
              <a:rPr lang="en-US" sz="2000" dirty="0">
                <a:latin typeface="Cambria" pitchFamily="18" charset="0"/>
                <a:ea typeface="Cambria" pitchFamily="18" charset="0"/>
              </a:rPr>
              <a:t>” </a:t>
            </a:r>
            <a:r>
              <a:rPr lang="en-US" sz="2000" dirty="0" err="1">
                <a:latin typeface="Cambria" pitchFamily="18" charset="0"/>
                <a:ea typeface="Cambria" pitchFamily="18" charset="0"/>
              </a:rPr>
              <a:t>đã</a:t>
            </a:r>
            <a:r>
              <a:rPr lang="en-US" sz="2000" dirty="0">
                <a:latin typeface="Cambria" pitchFamily="18" charset="0"/>
                <a:ea typeface="Cambria" pitchFamily="18" charset="0"/>
              </a:rPr>
              <a:t> </a:t>
            </a:r>
            <a:r>
              <a:rPr lang="en-US" sz="2000" dirty="0" err="1">
                <a:latin typeface="Cambria" pitchFamily="18" charset="0"/>
                <a:ea typeface="Cambria" pitchFamily="18" charset="0"/>
              </a:rPr>
              <a:t>lan</a:t>
            </a:r>
            <a:r>
              <a:rPr lang="en-US" sz="2000" dirty="0">
                <a:latin typeface="Cambria" pitchFamily="18" charset="0"/>
                <a:ea typeface="Cambria" pitchFamily="18" charset="0"/>
              </a:rPr>
              <a:t> </a:t>
            </a:r>
            <a:r>
              <a:rPr lang="en-US" sz="2000" dirty="0" err="1">
                <a:latin typeface="Cambria" pitchFamily="18" charset="0"/>
                <a:ea typeface="Cambria" pitchFamily="18" charset="0"/>
              </a:rPr>
              <a:t>tỏa</a:t>
            </a:r>
            <a:r>
              <a:rPr lang="en-US" sz="2000" dirty="0">
                <a:latin typeface="Cambria" pitchFamily="18" charset="0"/>
                <a:ea typeface="Cambria" pitchFamily="18" charset="0"/>
              </a:rPr>
              <a:t> </a:t>
            </a:r>
            <a:r>
              <a:rPr lang="en-US" sz="2000" dirty="0" err="1">
                <a:latin typeface="Cambria" pitchFamily="18" charset="0"/>
                <a:ea typeface="Cambria" pitchFamily="18" charset="0"/>
              </a:rPr>
              <a:t>từ</a:t>
            </a:r>
            <a:r>
              <a:rPr lang="en-US" sz="2000" dirty="0">
                <a:latin typeface="Cambria" pitchFamily="18" charset="0"/>
                <a:ea typeface="Cambria" pitchFamily="18" charset="0"/>
              </a:rPr>
              <a:t> </a:t>
            </a:r>
            <a:r>
              <a:rPr lang="en-US" sz="2000" dirty="0" err="1">
                <a:latin typeface="Cambria" pitchFamily="18" charset="0"/>
                <a:ea typeface="Cambria" pitchFamily="18" charset="0"/>
              </a:rPr>
              <a:t>gia</a:t>
            </a:r>
            <a:r>
              <a:rPr lang="en-US" sz="2000" dirty="0">
                <a:latin typeface="Cambria" pitchFamily="18" charset="0"/>
                <a:ea typeface="Cambria" pitchFamily="18" charset="0"/>
              </a:rPr>
              <a:t> </a:t>
            </a:r>
            <a:r>
              <a:rPr lang="en-US" sz="2000" dirty="0" err="1">
                <a:latin typeface="Cambria" pitchFamily="18" charset="0"/>
                <a:ea typeface="Cambria" pitchFamily="18" charset="0"/>
              </a:rPr>
              <a:t>đình</a:t>
            </a:r>
            <a:r>
              <a:rPr lang="en-US" sz="2000" dirty="0">
                <a:latin typeface="Cambria" pitchFamily="18" charset="0"/>
                <a:ea typeface="Cambria" pitchFamily="18" charset="0"/>
              </a:rPr>
              <a:t> </a:t>
            </a:r>
            <a:r>
              <a:rPr lang="en-US" sz="2000" dirty="0" err="1">
                <a:latin typeface="Cambria" pitchFamily="18" charset="0"/>
                <a:ea typeface="Cambria" pitchFamily="18" charset="0"/>
              </a:rPr>
              <a:t>đến</a:t>
            </a:r>
            <a:r>
              <a:rPr lang="en-US" sz="2000" dirty="0">
                <a:latin typeface="Cambria" pitchFamily="18" charset="0"/>
                <a:ea typeface="Cambria" pitchFamily="18" charset="0"/>
              </a:rPr>
              <a:t> </a:t>
            </a:r>
            <a:r>
              <a:rPr lang="en-US" sz="2000" dirty="0" err="1">
                <a:latin typeface="Cambria" pitchFamily="18" charset="0"/>
                <a:ea typeface="Cambria" pitchFamily="18" charset="0"/>
              </a:rPr>
              <a:t>cộng</a:t>
            </a:r>
            <a:r>
              <a:rPr lang="en-US" sz="2000" dirty="0">
                <a:latin typeface="Cambria" pitchFamily="18" charset="0"/>
                <a:ea typeface="Cambria" pitchFamily="18" charset="0"/>
              </a:rPr>
              <a:t> </a:t>
            </a:r>
            <a:r>
              <a:rPr lang="en-US" sz="2000" dirty="0" err="1">
                <a:latin typeface="Cambria" pitchFamily="18" charset="0"/>
                <a:ea typeface="Cambria" pitchFamily="18" charset="0"/>
              </a:rPr>
              <a:t>đồng</a:t>
            </a:r>
            <a:r>
              <a:rPr lang="en-US" sz="2000" dirty="0">
                <a:latin typeface="Cambria" pitchFamily="18" charset="0"/>
                <a:ea typeface="Cambria" pitchFamily="18" charset="0"/>
              </a:rPr>
              <a:t>. </a:t>
            </a:r>
            <a:r>
              <a:rPr lang="en-US" sz="2000" dirty="0" err="1">
                <a:latin typeface="Cambria" pitchFamily="18" charset="0"/>
                <a:ea typeface="Cambria" pitchFamily="18" charset="0"/>
              </a:rPr>
              <a:t>Nhờ</a:t>
            </a:r>
            <a:r>
              <a:rPr lang="en-US" sz="2000" dirty="0">
                <a:latin typeface="Cambria" pitchFamily="18" charset="0"/>
                <a:ea typeface="Cambria" pitchFamily="18" charset="0"/>
              </a:rPr>
              <a:t> </a:t>
            </a:r>
            <a:r>
              <a:rPr lang="en-US" sz="2000" dirty="0" err="1">
                <a:latin typeface="Cambria" pitchFamily="18" charset="0"/>
                <a:ea typeface="Cambria" pitchFamily="18" charset="0"/>
              </a:rPr>
              <a:t>những</a:t>
            </a:r>
            <a:r>
              <a:rPr lang="en-US" sz="2000" dirty="0">
                <a:latin typeface="Cambria" pitchFamily="18" charset="0"/>
                <a:ea typeface="Cambria" pitchFamily="18" charset="0"/>
              </a:rPr>
              <a:t> </a:t>
            </a:r>
            <a:r>
              <a:rPr lang="en-US" sz="2000" dirty="0" err="1">
                <a:latin typeface="Cambria" pitchFamily="18" charset="0"/>
                <a:ea typeface="Cambria" pitchFamily="18" charset="0"/>
              </a:rPr>
              <a:t>hành</a:t>
            </a:r>
            <a:r>
              <a:rPr lang="en-US" sz="2000" dirty="0">
                <a:latin typeface="Cambria" pitchFamily="18" charset="0"/>
                <a:ea typeface="Cambria" pitchFamily="18" charset="0"/>
              </a:rPr>
              <a:t> </a:t>
            </a:r>
            <a:r>
              <a:rPr lang="en-US" sz="2000" dirty="0" err="1">
                <a:latin typeface="Cambria" pitchFamily="18" charset="0"/>
                <a:ea typeface="Cambria" pitchFamily="18" charset="0"/>
              </a:rPr>
              <a:t>động</a:t>
            </a:r>
            <a:r>
              <a:rPr lang="en-US" sz="2000" dirty="0">
                <a:latin typeface="Cambria" pitchFamily="18" charset="0"/>
                <a:ea typeface="Cambria" pitchFamily="18" charset="0"/>
              </a:rPr>
              <a:t> </a:t>
            </a:r>
            <a:r>
              <a:rPr lang="en-US" sz="2000" dirty="0" err="1">
                <a:latin typeface="Cambria" pitchFamily="18" charset="0"/>
                <a:ea typeface="Cambria" pitchFamily="18" charset="0"/>
              </a:rPr>
              <a:t>tiết</a:t>
            </a:r>
            <a:r>
              <a:rPr lang="en-US" sz="2000" dirty="0">
                <a:latin typeface="Cambria" pitchFamily="18" charset="0"/>
                <a:ea typeface="Cambria" pitchFamily="18" charset="0"/>
              </a:rPr>
              <a:t> </a:t>
            </a:r>
            <a:r>
              <a:rPr lang="en-US" sz="2000" dirty="0" err="1">
                <a:latin typeface="Cambria" pitchFamily="18" charset="0"/>
                <a:ea typeface="Cambria" pitchFamily="18" charset="0"/>
              </a:rPr>
              <a:t>kiệm</a:t>
            </a:r>
            <a:r>
              <a:rPr lang="en-US" sz="2000" dirty="0">
                <a:latin typeface="Cambria" pitchFamily="18" charset="0"/>
                <a:ea typeface="Cambria" pitchFamily="18" charset="0"/>
              </a:rPr>
              <a:t> </a:t>
            </a:r>
            <a:r>
              <a:rPr lang="en-US" sz="2000" dirty="0" err="1">
                <a:latin typeface="Cambria" pitchFamily="18" charset="0"/>
                <a:ea typeface="Cambria" pitchFamily="18" charset="0"/>
              </a:rPr>
              <a:t>điện</a:t>
            </a:r>
            <a:r>
              <a:rPr lang="en-US" sz="2000" dirty="0">
                <a:latin typeface="Cambria" pitchFamily="18" charset="0"/>
                <a:ea typeface="Cambria" pitchFamily="18" charset="0"/>
              </a:rPr>
              <a:t>, </a:t>
            </a:r>
            <a:r>
              <a:rPr lang="en-US" sz="2000" dirty="0" err="1">
                <a:latin typeface="Cambria" pitchFamily="18" charset="0"/>
                <a:ea typeface="Cambria" pitchFamily="18" charset="0"/>
              </a:rPr>
              <a:t>tiết</a:t>
            </a:r>
            <a:r>
              <a:rPr lang="en-US" sz="2000" dirty="0">
                <a:latin typeface="Cambria" pitchFamily="18" charset="0"/>
                <a:ea typeface="Cambria" pitchFamily="18" charset="0"/>
              </a:rPr>
              <a:t> </a:t>
            </a:r>
            <a:r>
              <a:rPr lang="en-US" sz="2000" dirty="0" err="1">
                <a:latin typeface="Cambria" pitchFamily="18" charset="0"/>
                <a:ea typeface="Cambria" pitchFamily="18" charset="0"/>
              </a:rPr>
              <a:t>kiệm</a:t>
            </a:r>
            <a:r>
              <a:rPr lang="en-US" sz="2000" dirty="0">
                <a:latin typeface="Cambria" pitchFamily="18" charset="0"/>
                <a:ea typeface="Cambria" pitchFamily="18" charset="0"/>
              </a:rPr>
              <a:t> </a:t>
            </a:r>
            <a:r>
              <a:rPr lang="en-US" sz="2000" dirty="0" err="1">
                <a:latin typeface="Cambria" pitchFamily="18" charset="0"/>
                <a:ea typeface="Cambria" pitchFamily="18" charset="0"/>
              </a:rPr>
              <a:t>năng</a:t>
            </a:r>
            <a:r>
              <a:rPr lang="en-US" sz="2000" dirty="0">
                <a:latin typeface="Cambria" pitchFamily="18" charset="0"/>
                <a:ea typeface="Cambria" pitchFamily="18" charset="0"/>
              </a:rPr>
              <a:t> </a:t>
            </a:r>
            <a:r>
              <a:rPr lang="en-US" sz="2000" dirty="0" err="1">
                <a:latin typeface="Cambria" pitchFamily="18" charset="0"/>
                <a:ea typeface="Cambria" pitchFamily="18" charset="0"/>
              </a:rPr>
              <a:t>lượng</a:t>
            </a:r>
            <a:r>
              <a:rPr lang="en-US" sz="2000" dirty="0">
                <a:latin typeface="Cambria" pitchFamily="18" charset="0"/>
                <a:ea typeface="Cambria" pitchFamily="18" charset="0"/>
              </a:rPr>
              <a:t> </a:t>
            </a:r>
            <a:r>
              <a:rPr lang="en-US" sz="2000" dirty="0" err="1">
                <a:latin typeface="Cambria" pitchFamily="18" charset="0"/>
                <a:ea typeface="Cambria" pitchFamily="18" charset="0"/>
              </a:rPr>
              <a:t>của</a:t>
            </a:r>
            <a:r>
              <a:rPr lang="en-US" sz="2000" dirty="0">
                <a:latin typeface="Cambria" pitchFamily="18" charset="0"/>
                <a:ea typeface="Cambria" pitchFamily="18" charset="0"/>
              </a:rPr>
              <a:t> </a:t>
            </a:r>
            <a:r>
              <a:rPr lang="en-US" sz="2000" dirty="0" err="1">
                <a:latin typeface="Cambria" pitchFamily="18" charset="0"/>
                <a:ea typeface="Cambria" pitchFamily="18" charset="0"/>
              </a:rPr>
              <a:t>mỗi</a:t>
            </a:r>
            <a:r>
              <a:rPr lang="en-US" sz="2000" dirty="0">
                <a:latin typeface="Cambria" pitchFamily="18" charset="0"/>
                <a:ea typeface="Cambria" pitchFamily="18" charset="0"/>
              </a:rPr>
              <a:t> </a:t>
            </a:r>
            <a:r>
              <a:rPr lang="en-US" sz="2000" dirty="0" err="1">
                <a:latin typeface="Cambria" pitchFamily="18" charset="0"/>
                <a:ea typeface="Cambria" pitchFamily="18" charset="0"/>
              </a:rPr>
              <a:t>người</a:t>
            </a:r>
            <a:r>
              <a:rPr lang="en-US" sz="2000" dirty="0">
                <a:latin typeface="Cambria" pitchFamily="18" charset="0"/>
                <a:ea typeface="Cambria" pitchFamily="18" charset="0"/>
              </a:rPr>
              <a:t> </a:t>
            </a:r>
            <a:r>
              <a:rPr lang="en-US" sz="2000" dirty="0" err="1">
                <a:latin typeface="Cambria" pitchFamily="18" charset="0"/>
                <a:ea typeface="Cambria" pitchFamily="18" charset="0"/>
              </a:rPr>
              <a:t>đã</a:t>
            </a:r>
            <a:r>
              <a:rPr lang="en-US" sz="2000" dirty="0">
                <a:latin typeface="Cambria" pitchFamily="18" charset="0"/>
                <a:ea typeface="Cambria" pitchFamily="18" charset="0"/>
              </a:rPr>
              <a:t> </a:t>
            </a:r>
            <a:r>
              <a:rPr lang="en-US" sz="2000" dirty="0" err="1">
                <a:latin typeface="Cambria" pitchFamily="18" charset="0"/>
                <a:ea typeface="Cambria" pitchFamily="18" charset="0"/>
              </a:rPr>
              <a:t>góp</a:t>
            </a:r>
            <a:r>
              <a:rPr lang="en-US" sz="2000" dirty="0">
                <a:latin typeface="Cambria" pitchFamily="18" charset="0"/>
                <a:ea typeface="Cambria" pitchFamily="18" charset="0"/>
              </a:rPr>
              <a:t> </a:t>
            </a:r>
            <a:r>
              <a:rPr lang="en-US" sz="2000" dirty="0" err="1">
                <a:latin typeface="Cambria" pitchFamily="18" charset="0"/>
                <a:ea typeface="Cambria" pitchFamily="18" charset="0"/>
              </a:rPr>
              <a:t>phần</a:t>
            </a:r>
            <a:r>
              <a:rPr lang="en-US" sz="2000" dirty="0">
                <a:latin typeface="Cambria" pitchFamily="18" charset="0"/>
                <a:ea typeface="Cambria" pitchFamily="18" charset="0"/>
              </a:rPr>
              <a:t> </a:t>
            </a:r>
            <a:r>
              <a:rPr lang="en-US" sz="2000" dirty="0" err="1">
                <a:latin typeface="Cambria" pitchFamily="18" charset="0"/>
                <a:ea typeface="Cambria" pitchFamily="18" charset="0"/>
              </a:rPr>
              <a:t>giảm</a:t>
            </a:r>
            <a:r>
              <a:rPr lang="en-US" sz="2000" dirty="0">
                <a:latin typeface="Cambria" pitchFamily="18" charset="0"/>
                <a:ea typeface="Cambria" pitchFamily="18" charset="0"/>
              </a:rPr>
              <a:t> </a:t>
            </a:r>
            <a:r>
              <a:rPr lang="en-US" sz="2000" dirty="0" err="1">
                <a:latin typeface="Cambria" pitchFamily="18" charset="0"/>
                <a:ea typeface="Cambria" pitchFamily="18" charset="0"/>
              </a:rPr>
              <a:t>mức</a:t>
            </a:r>
            <a:r>
              <a:rPr lang="en-US" sz="2000" dirty="0">
                <a:latin typeface="Cambria" pitchFamily="18" charset="0"/>
                <a:ea typeface="Cambria" pitchFamily="18" charset="0"/>
              </a:rPr>
              <a:t> </a:t>
            </a:r>
            <a:r>
              <a:rPr lang="en-US" sz="2000" dirty="0" err="1">
                <a:latin typeface="Cambria" pitchFamily="18" charset="0"/>
                <a:ea typeface="Cambria" pitchFamily="18" charset="0"/>
              </a:rPr>
              <a:t>tiêu</a:t>
            </a:r>
            <a:r>
              <a:rPr lang="en-US" sz="2000" dirty="0">
                <a:latin typeface="Cambria" pitchFamily="18" charset="0"/>
                <a:ea typeface="Cambria" pitchFamily="18" charset="0"/>
              </a:rPr>
              <a:t> </a:t>
            </a:r>
            <a:r>
              <a:rPr lang="en-US" sz="2000" dirty="0" err="1">
                <a:latin typeface="Cambria" pitchFamily="18" charset="0"/>
                <a:ea typeface="Cambria" pitchFamily="18" charset="0"/>
              </a:rPr>
              <a:t>thụ</a:t>
            </a:r>
            <a:r>
              <a:rPr lang="en-US" sz="2000" dirty="0">
                <a:latin typeface="Cambria" pitchFamily="18" charset="0"/>
                <a:ea typeface="Cambria" pitchFamily="18" charset="0"/>
              </a:rPr>
              <a:t> </a:t>
            </a:r>
            <a:r>
              <a:rPr lang="en-US" sz="2000" dirty="0" err="1">
                <a:latin typeface="Cambria" pitchFamily="18" charset="0"/>
                <a:ea typeface="Cambria" pitchFamily="18" charset="0"/>
              </a:rPr>
              <a:t>điện</a:t>
            </a:r>
            <a:r>
              <a:rPr lang="en-US" sz="2000" dirty="0">
                <a:latin typeface="Cambria" pitchFamily="18" charset="0"/>
                <a:ea typeface="Cambria" pitchFamily="18" charset="0"/>
              </a:rPr>
              <a:t>, </a:t>
            </a:r>
            <a:r>
              <a:rPr lang="en-US" sz="2000" dirty="0" err="1">
                <a:latin typeface="Cambria" pitchFamily="18" charset="0"/>
                <a:ea typeface="Cambria" pitchFamily="18" charset="0"/>
              </a:rPr>
              <a:t>tiêu</a:t>
            </a:r>
            <a:r>
              <a:rPr lang="en-US" sz="2000" dirty="0">
                <a:latin typeface="Cambria" pitchFamily="18" charset="0"/>
                <a:ea typeface="Cambria" pitchFamily="18" charset="0"/>
              </a:rPr>
              <a:t> </a:t>
            </a:r>
            <a:r>
              <a:rPr lang="en-US" sz="2000" dirty="0" err="1">
                <a:latin typeface="Cambria" pitchFamily="18" charset="0"/>
                <a:ea typeface="Cambria" pitchFamily="18" charset="0"/>
              </a:rPr>
              <a:t>thụ</a:t>
            </a:r>
            <a:r>
              <a:rPr lang="en-US" sz="2000" dirty="0">
                <a:latin typeface="Cambria" pitchFamily="18" charset="0"/>
                <a:ea typeface="Cambria" pitchFamily="18" charset="0"/>
              </a:rPr>
              <a:t> </a:t>
            </a:r>
            <a:r>
              <a:rPr lang="en-US" sz="2000" dirty="0" err="1">
                <a:latin typeface="Cambria" pitchFamily="18" charset="0"/>
                <a:ea typeface="Cambria" pitchFamily="18" charset="0"/>
              </a:rPr>
              <a:t>năng</a:t>
            </a:r>
            <a:r>
              <a:rPr lang="en-US" sz="2000" dirty="0">
                <a:latin typeface="Cambria" pitchFamily="18" charset="0"/>
                <a:ea typeface="Cambria" pitchFamily="18" charset="0"/>
              </a:rPr>
              <a:t> </a:t>
            </a:r>
            <a:r>
              <a:rPr lang="en-US" sz="2000" dirty="0" err="1">
                <a:latin typeface="Cambria" pitchFamily="18" charset="0"/>
                <a:ea typeface="Cambria" pitchFamily="18" charset="0"/>
              </a:rPr>
              <a:t>lượng</a:t>
            </a:r>
            <a:r>
              <a:rPr lang="en-US" sz="2000" dirty="0">
                <a:latin typeface="Cambria" pitchFamily="18" charset="0"/>
                <a:ea typeface="Cambria" pitchFamily="18" charset="0"/>
              </a:rPr>
              <a:t>, </a:t>
            </a:r>
            <a:r>
              <a:rPr lang="en-US" sz="2000" dirty="0" err="1">
                <a:latin typeface="Cambria" pitchFamily="18" charset="0"/>
                <a:ea typeface="Cambria" pitchFamily="18" charset="0"/>
              </a:rPr>
              <a:t>giảm</a:t>
            </a:r>
            <a:r>
              <a:rPr lang="en-US" sz="2000" dirty="0">
                <a:latin typeface="Cambria" pitchFamily="18" charset="0"/>
                <a:ea typeface="Cambria" pitchFamily="18" charset="0"/>
              </a:rPr>
              <a:t> </a:t>
            </a:r>
            <a:r>
              <a:rPr lang="en-US" sz="2000" dirty="0" err="1">
                <a:latin typeface="Cambria" pitchFamily="18" charset="0"/>
                <a:ea typeface="Cambria" pitchFamily="18" charset="0"/>
              </a:rPr>
              <a:t>nhiều</a:t>
            </a:r>
            <a:r>
              <a:rPr lang="en-US" sz="2000" dirty="0">
                <a:latin typeface="Cambria" pitchFamily="18" charset="0"/>
                <a:ea typeface="Cambria" pitchFamily="18" charset="0"/>
              </a:rPr>
              <a:t> </a:t>
            </a:r>
            <a:r>
              <a:rPr lang="en-US" sz="2000" dirty="0" err="1">
                <a:latin typeface="Cambria" pitchFamily="18" charset="0"/>
                <a:ea typeface="Cambria" pitchFamily="18" charset="0"/>
              </a:rPr>
              <a:t>khí</a:t>
            </a:r>
            <a:r>
              <a:rPr lang="en-US" sz="2000" dirty="0">
                <a:latin typeface="Cambria" pitchFamily="18" charset="0"/>
                <a:ea typeface="Cambria" pitchFamily="18" charset="0"/>
              </a:rPr>
              <a:t> </a:t>
            </a:r>
            <a:r>
              <a:rPr lang="en-US" sz="2000" dirty="0" err="1">
                <a:latin typeface="Cambria" pitchFamily="18" charset="0"/>
                <a:ea typeface="Cambria" pitchFamily="18" charset="0"/>
              </a:rPr>
              <a:t>thải</a:t>
            </a:r>
            <a:r>
              <a:rPr lang="en-US" sz="2000" dirty="0">
                <a:latin typeface="Cambria" pitchFamily="18" charset="0"/>
                <a:ea typeface="Cambria" pitchFamily="18" charset="0"/>
              </a:rPr>
              <a:t> ô </a:t>
            </a:r>
            <a:r>
              <a:rPr lang="en-US" sz="2000" dirty="0" err="1">
                <a:latin typeface="Cambria" pitchFamily="18" charset="0"/>
                <a:ea typeface="Cambria" pitchFamily="18" charset="0"/>
              </a:rPr>
              <a:t>nhiễm</a:t>
            </a:r>
            <a:r>
              <a:rPr lang="en-US" sz="2000" dirty="0">
                <a:latin typeface="Cambria" pitchFamily="18" charset="0"/>
                <a:ea typeface="Cambria" pitchFamily="18" charset="0"/>
              </a:rPr>
              <a:t> </a:t>
            </a:r>
            <a:r>
              <a:rPr lang="en-US" sz="2000" dirty="0" err="1">
                <a:latin typeface="Cambria" pitchFamily="18" charset="0"/>
                <a:ea typeface="Cambria" pitchFamily="18" charset="0"/>
              </a:rPr>
              <a:t>môi</a:t>
            </a:r>
            <a:r>
              <a:rPr lang="en-US" sz="2000" dirty="0">
                <a:latin typeface="Cambria" pitchFamily="18" charset="0"/>
                <a:ea typeface="Cambria" pitchFamily="18" charset="0"/>
              </a:rPr>
              <a:t> </a:t>
            </a:r>
            <a:r>
              <a:rPr lang="en-US" sz="2000" dirty="0" err="1">
                <a:latin typeface="Cambria" pitchFamily="18" charset="0"/>
                <a:ea typeface="Cambria" pitchFamily="18" charset="0"/>
              </a:rPr>
              <a:t>trường</a:t>
            </a:r>
            <a:r>
              <a:rPr lang="en-US" sz="2000" dirty="0">
                <a:latin typeface="Cambria" pitchFamily="18" charset="0"/>
                <a:ea typeface="Cambria" pitchFamily="18" charset="0"/>
              </a:rPr>
              <a:t>, </a:t>
            </a:r>
            <a:r>
              <a:rPr lang="en-US" sz="2000" dirty="0" err="1">
                <a:latin typeface="Cambria" pitchFamily="18" charset="0"/>
                <a:ea typeface="Cambria" pitchFamily="18" charset="0"/>
              </a:rPr>
              <a:t>tiết</a:t>
            </a:r>
            <a:r>
              <a:rPr lang="en-US" sz="2000" dirty="0">
                <a:latin typeface="Cambria" pitchFamily="18" charset="0"/>
                <a:ea typeface="Cambria" pitchFamily="18" charset="0"/>
              </a:rPr>
              <a:t> </a:t>
            </a:r>
            <a:r>
              <a:rPr lang="en-US" sz="2000" dirty="0" err="1">
                <a:latin typeface="Cambria" pitchFamily="18" charset="0"/>
                <a:ea typeface="Cambria" pitchFamily="18" charset="0"/>
              </a:rPr>
              <a:t>kiệm</a:t>
            </a:r>
            <a:r>
              <a:rPr lang="en-US" sz="2000" dirty="0">
                <a:latin typeface="Cambria" pitchFamily="18" charset="0"/>
                <a:ea typeface="Cambria" pitchFamily="18" charset="0"/>
              </a:rPr>
              <a:t> </a:t>
            </a:r>
            <a:r>
              <a:rPr lang="en-US" sz="2000" dirty="0" err="1">
                <a:latin typeface="Cambria" pitchFamily="18" charset="0"/>
                <a:ea typeface="Cambria" pitchFamily="18" charset="0"/>
              </a:rPr>
              <a:t>một</a:t>
            </a:r>
            <a:r>
              <a:rPr lang="en-US" sz="2000" dirty="0">
                <a:latin typeface="Cambria" pitchFamily="18" charset="0"/>
                <a:ea typeface="Cambria" pitchFamily="18" charset="0"/>
              </a:rPr>
              <a:t> </a:t>
            </a:r>
            <a:r>
              <a:rPr lang="en-US" sz="2000" dirty="0" err="1">
                <a:latin typeface="Cambria" pitchFamily="18" charset="0"/>
                <a:ea typeface="Cambria" pitchFamily="18" charset="0"/>
              </a:rPr>
              <a:t>phần</a:t>
            </a:r>
            <a:r>
              <a:rPr lang="en-US" sz="2000" dirty="0">
                <a:latin typeface="Cambria" pitchFamily="18" charset="0"/>
                <a:ea typeface="Cambria" pitchFamily="18" charset="0"/>
              </a:rPr>
              <a:t> </a:t>
            </a:r>
            <a:r>
              <a:rPr lang="en-US" sz="2000" dirty="0" err="1">
                <a:latin typeface="Cambria" pitchFamily="18" charset="0"/>
                <a:ea typeface="Cambria" pitchFamily="18" charset="0"/>
              </a:rPr>
              <a:t>lớn</a:t>
            </a:r>
            <a:r>
              <a:rPr lang="en-US" sz="2000" dirty="0">
                <a:latin typeface="Cambria" pitchFamily="18" charset="0"/>
                <a:ea typeface="Cambria" pitchFamily="18" charset="0"/>
              </a:rPr>
              <a:t> chi </a:t>
            </a:r>
            <a:r>
              <a:rPr lang="en-US" sz="2000" dirty="0" err="1">
                <a:latin typeface="Cambria" pitchFamily="18" charset="0"/>
                <a:ea typeface="Cambria" pitchFamily="18" charset="0"/>
              </a:rPr>
              <a:t>phí</a:t>
            </a:r>
            <a:r>
              <a:rPr lang="en-US" sz="2000" dirty="0">
                <a:latin typeface="Cambria" pitchFamily="18" charset="0"/>
                <a:ea typeface="Cambria" pitchFamily="18" charset="0"/>
              </a:rPr>
              <a:t> </a:t>
            </a:r>
            <a:r>
              <a:rPr lang="en-US" sz="2000" dirty="0" err="1">
                <a:latin typeface="Cambria" pitchFamily="18" charset="0"/>
                <a:ea typeface="Cambria" pitchFamily="18" charset="0"/>
              </a:rPr>
              <a:t>cho</a:t>
            </a:r>
            <a:r>
              <a:rPr lang="en-US" sz="2000" dirty="0">
                <a:latin typeface="Cambria" pitchFamily="18" charset="0"/>
                <a:ea typeface="Cambria" pitchFamily="18" charset="0"/>
              </a:rPr>
              <a:t> </a:t>
            </a:r>
            <a:r>
              <a:rPr lang="en-US" sz="2000" dirty="0" err="1">
                <a:latin typeface="Cambria" pitchFamily="18" charset="0"/>
                <a:ea typeface="Cambria" pitchFamily="18" charset="0"/>
              </a:rPr>
              <a:t>gia</a:t>
            </a:r>
            <a:r>
              <a:rPr lang="en-US" sz="2000" dirty="0">
                <a:latin typeface="Cambria" pitchFamily="18" charset="0"/>
                <a:ea typeface="Cambria" pitchFamily="18" charset="0"/>
              </a:rPr>
              <a:t> </a:t>
            </a:r>
            <a:r>
              <a:rPr lang="en-US" sz="2000" dirty="0" err="1">
                <a:latin typeface="Cambria" pitchFamily="18" charset="0"/>
                <a:ea typeface="Cambria" pitchFamily="18" charset="0"/>
              </a:rPr>
              <a:t>đình</a:t>
            </a:r>
            <a:r>
              <a:rPr lang="en-US" sz="2000" dirty="0">
                <a:latin typeface="Cambria" pitchFamily="18" charset="0"/>
                <a:ea typeface="Cambria" pitchFamily="18" charset="0"/>
              </a:rPr>
              <a:t> </a:t>
            </a:r>
            <a:r>
              <a:rPr lang="en-US" sz="2000" dirty="0" err="1">
                <a:latin typeface="Cambria" pitchFamily="18" charset="0"/>
                <a:ea typeface="Cambria" pitchFamily="18" charset="0"/>
              </a:rPr>
              <a:t>và</a:t>
            </a:r>
            <a:r>
              <a:rPr lang="en-US" sz="2000" dirty="0">
                <a:latin typeface="Cambria" pitchFamily="18" charset="0"/>
                <a:ea typeface="Cambria" pitchFamily="18" charset="0"/>
              </a:rPr>
              <a:t> </a:t>
            </a:r>
            <a:r>
              <a:rPr lang="en-US" sz="2000" dirty="0" err="1">
                <a:latin typeface="Cambria" pitchFamily="18" charset="0"/>
                <a:ea typeface="Cambria" pitchFamily="18" charset="0"/>
              </a:rPr>
              <a:t>quốc</a:t>
            </a:r>
            <a:r>
              <a:rPr lang="en-US" sz="2000" dirty="0">
                <a:latin typeface="Cambria" pitchFamily="18" charset="0"/>
                <a:ea typeface="Cambria" pitchFamily="18" charset="0"/>
              </a:rPr>
              <a:t> </a:t>
            </a:r>
            <a:r>
              <a:rPr lang="en-US" sz="2000" dirty="0" err="1">
                <a:latin typeface="Cambria" pitchFamily="18" charset="0"/>
                <a:ea typeface="Cambria" pitchFamily="18" charset="0"/>
              </a:rPr>
              <a:t>gia</a:t>
            </a:r>
            <a:r>
              <a:rPr lang="en-US" sz="2000" dirty="0">
                <a:latin typeface="Cambria" pitchFamily="18" charset="0"/>
                <a:ea typeface="Cambria" pitchFamily="18" charset="0"/>
              </a:rPr>
              <a:t>.</a:t>
            </a:r>
            <a:endParaRPr lang="vi-VN" sz="2000" dirty="0">
              <a:latin typeface="Cambria" pitchFamily="18" charset="0"/>
              <a:ea typeface="Cambria" pitchFamily="18" charset="0"/>
            </a:endParaRPr>
          </a:p>
          <a:p>
            <a:pPr algn="just"/>
            <a:r>
              <a:rPr lang="vi-VN" sz="2000" dirty="0">
                <a:latin typeface="Cambria" pitchFamily="18" charset="0"/>
                <a:ea typeface="Cambria" pitchFamily="18" charset="0"/>
              </a:rPr>
              <a:t>		</a:t>
            </a:r>
            <a:endParaRPr lang="en-US" sz="2000" dirty="0">
              <a:latin typeface="Cambria" pitchFamily="18" charset="0"/>
              <a:ea typeface="Cambria" pitchFamily="18" charset="0"/>
            </a:endParaRPr>
          </a:p>
          <a:p>
            <a:pPr algn="just"/>
            <a:r>
              <a:rPr lang="vi-VN" sz="2000" dirty="0">
                <a:latin typeface="Cambria" pitchFamily="18" charset="0"/>
                <a:ea typeface="Cambria" pitchFamily="18" charset="0"/>
              </a:rPr>
              <a:t>	 </a:t>
            </a:r>
          </a:p>
          <a:p>
            <a:pPr lvl="0" algn="just"/>
            <a:r>
              <a:rPr lang="en-US" sz="2000" dirty="0" err="1">
                <a:solidFill>
                  <a:srgbClr val="C00000"/>
                </a:solidFill>
                <a:latin typeface="Cambria" pitchFamily="18" charset="0"/>
                <a:ea typeface="Cambria" pitchFamily="18" charset="0"/>
              </a:rPr>
              <a:t>Em</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hãy</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nêu</a:t>
            </a:r>
            <a:r>
              <a:rPr lang="en-US" sz="2000" dirty="0">
                <a:solidFill>
                  <a:srgbClr val="C00000"/>
                </a:solidFill>
                <a:latin typeface="Cambria" pitchFamily="18" charset="0"/>
                <a:ea typeface="Cambria" pitchFamily="18" charset="0"/>
              </a:rPr>
              <a:t> ý </a:t>
            </a:r>
            <a:r>
              <a:rPr lang="en-US" sz="2000" dirty="0" err="1">
                <a:solidFill>
                  <a:srgbClr val="C00000"/>
                </a:solidFill>
                <a:latin typeface="Cambria" pitchFamily="18" charset="0"/>
                <a:ea typeface="Cambria" pitchFamily="18" charset="0"/>
              </a:rPr>
              <a:t>nghĩa</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của</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việc</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tiết</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kiệm</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điện</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tiết</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kiệm</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năng</a:t>
            </a:r>
            <a:r>
              <a:rPr lang="en-US" sz="2000" dirty="0">
                <a:solidFill>
                  <a:srgbClr val="C00000"/>
                </a:solidFill>
                <a:latin typeface="Cambria" pitchFamily="18" charset="0"/>
                <a:ea typeface="Cambria" pitchFamily="18" charset="0"/>
              </a:rPr>
              <a:t> </a:t>
            </a:r>
            <a:r>
              <a:rPr lang="en-US" sz="2000" dirty="0" err="1">
                <a:solidFill>
                  <a:srgbClr val="C00000"/>
                </a:solidFill>
                <a:latin typeface="Cambria" pitchFamily="18" charset="0"/>
                <a:ea typeface="Cambria" pitchFamily="18" charset="0"/>
              </a:rPr>
              <a:t>lượng</a:t>
            </a:r>
            <a:r>
              <a:rPr lang="en-US" sz="2000" dirty="0">
                <a:solidFill>
                  <a:srgbClr val="C00000"/>
                </a:solidFill>
                <a:latin typeface="Cambria" pitchFamily="18" charset="0"/>
                <a:ea typeface="Cambria" pitchFamily="18" charset="0"/>
              </a:rPr>
              <a:t>.</a:t>
            </a:r>
            <a:endParaRPr lang="vi-VN" sz="2000" dirty="0">
              <a:solidFill>
                <a:srgbClr val="C00000"/>
              </a:solidFill>
              <a:latin typeface="Cambria" pitchFamily="18" charset="0"/>
              <a:ea typeface="Cambria" pitchFamily="18" charset="0"/>
            </a:endParaRPr>
          </a:p>
        </p:txBody>
      </p:sp>
      <p:pic>
        <p:nvPicPr>
          <p:cNvPr id="15" name="Picture 14" descr="58PIC58PIC58PIC58PICHsaGKG559akDq_PIC2018.png"/>
          <p:cNvPicPr>
            <a:picLocks noChangeAspect="1"/>
          </p:cNvPicPr>
          <p:nvPr/>
        </p:nvPicPr>
        <p:blipFill>
          <a:blip r:embed="rId2">
            <a:extLst>
              <a:ext uri="{28A0092B-C50C-407E-A947-70E740481C1C}">
                <a14:useLocalDpi xmlns:a14="http://schemas.microsoft.com/office/drawing/2010/main" val="0"/>
              </a:ext>
            </a:extLst>
          </a:blip>
          <a:srcRect l="7143" t="16071" r="5357" b="14285"/>
          <a:stretch>
            <a:fillRect/>
          </a:stretch>
        </p:blipFill>
        <p:spPr bwMode="auto">
          <a:xfrm>
            <a:off x="-499080" y="-517268"/>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84771-B9AA-4EA0-B422-76F1086A31B2}"/>
              </a:ext>
            </a:extLst>
          </p:cNvPr>
          <p:cNvSpPr/>
          <p:nvPr/>
        </p:nvSpPr>
        <p:spPr>
          <a:xfrm>
            <a:off x="234460" y="184884"/>
            <a:ext cx="11723077" cy="6186309"/>
          </a:xfrm>
          <a:prstGeom prst="rect">
            <a:avLst/>
          </a:prstGeom>
        </p:spPr>
        <p:txBody>
          <a:bodyPr wrap="square">
            <a:spAutoFit/>
          </a:bodyPr>
          <a:lstStyle/>
          <a:p>
            <a:pPr algn="just">
              <a:spcAft>
                <a:spcPts val="0"/>
              </a:spcAft>
            </a:pP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Tình</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huống</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1:</a:t>
            </a:r>
            <a:endPar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 </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Nhận</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xét</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cách</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chi </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tiêu</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anh</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Hòa</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anh</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Hòa</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chủ</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cửa</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hàng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tạp</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hóa</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doanh</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thu</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rất</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cao</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nhưng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anh</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biết</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cách</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quản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lý</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tiền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tiền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hợp</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lý</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nên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lúc</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công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làm</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ăn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thuận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lợi</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anh</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lại</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lâm</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bệnh</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phải</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nằm</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lúc</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này</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có</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tiền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để</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chi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trả</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 </a:t>
            </a:r>
            <a:r>
              <a:rPr lang="vi-VN"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ậu</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quả</a:t>
            </a:r>
            <a:r>
              <a:rPr lang="en-US" sz="36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khi</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đau</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ốm</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anh</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có</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tiền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để</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chi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trả</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phí</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trang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trải</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các</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khoản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chi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tiêu</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cần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thiết</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Hơn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nữa</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khi</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chúng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ta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có</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công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gấp</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cần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tiền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lúc</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đó</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biết</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phải</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xử</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lý</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như</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thế</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nào</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vì</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vậy</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tiền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điều</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quan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trọng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ai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cũng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cần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phải</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có</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một</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khoản</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riêng</a:t>
            </a:r>
            <a:r>
              <a:rPr lang="en-US" sz="36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679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84771-B9AA-4EA0-B422-76F1086A31B2}"/>
              </a:ext>
            </a:extLst>
          </p:cNvPr>
          <p:cNvSpPr/>
          <p:nvPr/>
        </p:nvSpPr>
        <p:spPr>
          <a:xfrm>
            <a:off x="234461" y="0"/>
            <a:ext cx="11723077" cy="6863417"/>
          </a:xfrm>
          <a:prstGeom prst="rect">
            <a:avLst/>
          </a:prstGeom>
        </p:spPr>
        <p:txBody>
          <a:bodyPr wrap="square">
            <a:spAutoFit/>
          </a:bodyPr>
          <a:lstStyle/>
          <a:p>
            <a:pPr algn="just"/>
            <a:r>
              <a:rPr lang="en-US" sz="40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Tình</a:t>
            </a:r>
            <a:r>
              <a:rPr lang="en-US" sz="40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huống</a:t>
            </a:r>
            <a:r>
              <a:rPr lang="en-US" sz="40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2: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Từ</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câu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chuyện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Quang,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rút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ra ý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nghĩa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mình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muốn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sắp</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xếp</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được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công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hợp</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lý</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để</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thực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hiện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được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cần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điều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mình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muốn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Tình</a:t>
            </a:r>
            <a:r>
              <a:rPr lang="en-US" sz="40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huống</a:t>
            </a:r>
            <a:r>
              <a:rPr lang="en-US" sz="40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3: </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Ý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nghĩa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năng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lượng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trong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tình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huống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này</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các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hộ</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đình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đã</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ủng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hộ</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tích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cực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phong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trào</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năng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lượng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hành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động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này</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đã</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góp</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phần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giảm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sức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tiêu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thụ</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năng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lượng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giảm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thiểu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thải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ô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nhiễm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môi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trường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một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phần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lớn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chi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cho</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đình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qgia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30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6F64F-8B22-45A7-B66E-A81F1209ED8A}"/>
              </a:ext>
            </a:extLst>
          </p:cNvPr>
          <p:cNvSpPr/>
          <p:nvPr/>
        </p:nvSpPr>
        <p:spPr>
          <a:xfrm>
            <a:off x="206326" y="220625"/>
            <a:ext cx="11666805" cy="6116931"/>
          </a:xfrm>
          <a:prstGeom prst="rect">
            <a:avLst/>
          </a:prstGeom>
        </p:spPr>
        <p:txBody>
          <a:bodyPr wrap="square">
            <a:spAutoFit/>
          </a:bodyPr>
          <a:lstStyle/>
          <a:p>
            <a:pPr algn="just">
              <a:lnSpc>
                <a:spcPct val="115000"/>
              </a:lnSpc>
              <a:spcAft>
                <a:spcPts val="1000"/>
              </a:spcAft>
            </a:pP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Ý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nghĩa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sắp</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xếp</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được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công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mình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một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cách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phù</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hợp</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khoa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học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được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nhiều</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có</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ích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hơn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-Ý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nghĩa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năng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lượng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được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chi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phí</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trong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đình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tài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nguyên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quốc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62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107852" y="337447"/>
            <a:ext cx="12084148" cy="5372071"/>
          </a:xfrm>
          <a:prstGeom prst="rect">
            <a:avLst/>
          </a:prstGeom>
        </p:spPr>
      </p:pic>
      <p:sp>
        <p:nvSpPr>
          <p:cNvPr id="7" name="Rectangle 6"/>
          <p:cNvSpPr>
            <a:spLocks noChangeArrowheads="1"/>
          </p:cNvSpPr>
          <p:nvPr/>
        </p:nvSpPr>
        <p:spPr bwMode="auto">
          <a:xfrm rot="21274563">
            <a:off x="1064784" y="2532203"/>
            <a:ext cx="100624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7200" b="1" dirty="0">
                <a:solidFill>
                  <a:srgbClr val="FF0000"/>
                </a:solidFill>
                <a:latin typeface="Cambria" pitchFamily="18" charset="0"/>
                <a:ea typeface="Cambria" pitchFamily="18" charset="0"/>
                <a:cs typeface="Helvetica Neue"/>
              </a:rPr>
              <a:t>TIẾT KIỆM</a:t>
            </a:r>
            <a:endParaRPr lang="en-SG" altLang="en-US" sz="7200" b="1" dirty="0">
              <a:solidFill>
                <a:srgbClr val="0000FF"/>
              </a:solidFill>
              <a:latin typeface="Cambria" pitchFamily="18" charset="0"/>
              <a:ea typeface="Cambria" pitchFamily="18" charset="0"/>
            </a:endParaRPr>
          </a:p>
        </p:txBody>
      </p:sp>
      <p:sp>
        <p:nvSpPr>
          <p:cNvPr id="2" name="Rectangle 1">
            <a:extLst>
              <a:ext uri="{FF2B5EF4-FFF2-40B4-BE49-F238E27FC236}">
                <a16:creationId xmlns:a16="http://schemas.microsoft.com/office/drawing/2014/main" id="{16FB8F74-983F-4AC3-849C-1DFD792C6834}"/>
              </a:ext>
            </a:extLst>
          </p:cNvPr>
          <p:cNvSpPr/>
          <p:nvPr/>
        </p:nvSpPr>
        <p:spPr>
          <a:xfrm>
            <a:off x="2317576" y="1027716"/>
            <a:ext cx="8100294" cy="1107996"/>
          </a:xfrm>
          <a:prstGeom prst="rect">
            <a:avLst/>
          </a:prstGeom>
        </p:spPr>
        <p:txBody>
          <a:bodyPr wrap="none">
            <a:spAutoFit/>
          </a:bodyPr>
          <a:lstStyle/>
          <a:p>
            <a:r>
              <a:rPr lang="en-US" sz="6600" b="1" dirty="0">
                <a:solidFill>
                  <a:srgbClr val="0000FF"/>
                </a:solidFill>
                <a:latin typeface="Cambria" pitchFamily="18" charset="0"/>
                <a:ea typeface="Cambria" pitchFamily="18" charset="0"/>
              </a:rPr>
              <a:t>T</a:t>
            </a:r>
            <a:r>
              <a:rPr lang="vi-VN" sz="6600" b="1" dirty="0">
                <a:solidFill>
                  <a:srgbClr val="0000FF"/>
                </a:solidFill>
                <a:latin typeface="Cambria" pitchFamily="18" charset="0"/>
                <a:ea typeface="Cambria" pitchFamily="18" charset="0"/>
              </a:rPr>
              <a:t>iết</a:t>
            </a:r>
            <a:r>
              <a:rPr lang="en-US" sz="6600" b="1" dirty="0">
                <a:solidFill>
                  <a:srgbClr val="0000FF"/>
                </a:solidFill>
                <a:latin typeface="Cambria" pitchFamily="18" charset="0"/>
                <a:ea typeface="Cambria" pitchFamily="18" charset="0"/>
              </a:rPr>
              <a:t> 22,23,24</a:t>
            </a:r>
            <a:r>
              <a:rPr lang="vi-VN" sz="6600" b="1" dirty="0">
                <a:solidFill>
                  <a:srgbClr val="0000FF"/>
                </a:solidFill>
                <a:latin typeface="Cambria" pitchFamily="18" charset="0"/>
                <a:ea typeface="Cambria" pitchFamily="18" charset="0"/>
              </a:rPr>
              <a:t>. </a:t>
            </a:r>
            <a:r>
              <a:rPr lang="en-US" altLang="en-US" sz="6600" b="1" dirty="0" err="1">
                <a:solidFill>
                  <a:srgbClr val="0000FF"/>
                </a:solidFill>
                <a:latin typeface="Cambria" pitchFamily="18" charset="0"/>
                <a:ea typeface="Cambria" pitchFamily="18" charset="0"/>
                <a:cs typeface="Helvetica Neue"/>
              </a:rPr>
              <a:t>Bài</a:t>
            </a:r>
            <a:r>
              <a:rPr lang="en-US" altLang="en-US" sz="6600" b="1" dirty="0">
                <a:solidFill>
                  <a:srgbClr val="0000FF"/>
                </a:solidFill>
                <a:latin typeface="Cambria" pitchFamily="18" charset="0"/>
                <a:ea typeface="Cambria" pitchFamily="18" charset="0"/>
                <a:cs typeface="Helvetica Neue"/>
              </a:rPr>
              <a:t> 8:</a:t>
            </a:r>
            <a:r>
              <a:rPr lang="vi-VN" sz="6600" b="1" dirty="0">
                <a:latin typeface="Cambria" pitchFamily="18" charset="0"/>
                <a:ea typeface="Cambria" pitchFamily="18" charset="0"/>
              </a:rPr>
              <a:t> </a:t>
            </a:r>
            <a:endParaRPr lang="en-US" sz="6600" dirty="0"/>
          </a:p>
        </p:txBody>
      </p:sp>
    </p:spTree>
    <p:extLst>
      <p:ext uri="{BB962C8B-B14F-4D97-AF65-F5344CB8AC3E}">
        <p14:creationId xmlns:p14="http://schemas.microsoft.com/office/powerpoint/2010/main" val="145532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984738" y="-56755"/>
            <a:ext cx="13997353" cy="5583260"/>
          </a:xfrm>
          <a:prstGeom prst="rect">
            <a:avLst/>
          </a:prstGeom>
        </p:spPr>
      </p:pic>
      <p:sp>
        <p:nvSpPr>
          <p:cNvPr id="10" name="TextBox 9"/>
          <p:cNvSpPr txBox="1"/>
          <p:nvPr/>
        </p:nvSpPr>
        <p:spPr>
          <a:xfrm>
            <a:off x="1012874" y="1220347"/>
            <a:ext cx="10410092" cy="3447093"/>
          </a:xfrm>
          <a:prstGeom prst="rect">
            <a:avLst/>
          </a:prstGeom>
          <a:noFill/>
          <a:ln>
            <a:noFill/>
          </a:ln>
        </p:spPr>
        <p:txBody>
          <a:bodyPr wrap="square" lIns="121917" tIns="60958" rIns="121917" bIns="60958" rtlCol="0">
            <a:spAutoFit/>
          </a:bodyPr>
          <a:lstStyle/>
          <a:p>
            <a:pPr lvl="0" algn="just"/>
            <a:r>
              <a:rPr lang="vi-VN" sz="5400" b="1" dirty="0">
                <a:solidFill>
                  <a:srgbClr val="002060"/>
                </a:solidFill>
                <a:latin typeface="Cambria" pitchFamily="18" charset="0"/>
                <a:ea typeface="Cambria" pitchFamily="18" charset="0"/>
              </a:rPr>
              <a:t>Tiết kiệm giúp chúng ta quý trọng thành quả lao động; đảm bảo cho cuộc sống ổn định, ấm no, hạnh phúc và thành công.</a:t>
            </a:r>
          </a:p>
        </p:txBody>
      </p:sp>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8442" y="1871187"/>
            <a:ext cx="12360442" cy="2663423"/>
          </a:xfrm>
          <a:prstGeom prst="rect">
            <a:avLst/>
          </a:prstGeom>
        </p:spPr>
      </p:pic>
      <p:sp>
        <p:nvSpPr>
          <p:cNvPr id="10" name="TextBox 9"/>
          <p:cNvSpPr txBox="1"/>
          <p:nvPr/>
        </p:nvSpPr>
        <p:spPr>
          <a:xfrm>
            <a:off x="1796730" y="2682404"/>
            <a:ext cx="9513695" cy="104098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5400" b="1" dirty="0">
                <a:solidFill>
                  <a:srgbClr val="FF0000"/>
                </a:solidFill>
                <a:latin typeface="Cambria" pitchFamily="18" charset="0"/>
                <a:ea typeface="Cambria" pitchFamily="18" charset="0"/>
                <a:cs typeface="Arial" panose="020B0604020202020204" pitchFamily="34" charset="0"/>
              </a:rPr>
              <a:t>3. </a:t>
            </a:r>
            <a:r>
              <a:rPr lang="en-US" sz="5400" b="1" dirty="0" err="1">
                <a:solidFill>
                  <a:srgbClr val="FF0000"/>
                </a:solidFill>
                <a:latin typeface="Cambria" pitchFamily="18" charset="0"/>
                <a:ea typeface="Cambria" pitchFamily="18" charset="0"/>
                <a:cs typeface="Arial" panose="020B0604020202020204" pitchFamily="34" charset="0"/>
              </a:rPr>
              <a:t>Cách</a:t>
            </a:r>
            <a:r>
              <a:rPr lang="en-US" sz="5400" b="1" dirty="0">
                <a:solidFill>
                  <a:srgbClr val="FF0000"/>
                </a:solidFill>
                <a:latin typeface="Cambria" pitchFamily="18" charset="0"/>
                <a:ea typeface="Cambria" pitchFamily="18" charset="0"/>
                <a:cs typeface="Arial" panose="020B0604020202020204" pitchFamily="34" charset="0"/>
              </a:rPr>
              <a:t> </a:t>
            </a:r>
            <a:r>
              <a:rPr lang="en-US" sz="5400" b="1" dirty="0" err="1">
                <a:solidFill>
                  <a:srgbClr val="FF0000"/>
                </a:solidFill>
                <a:latin typeface="Cambria" pitchFamily="18" charset="0"/>
                <a:ea typeface="Cambria" pitchFamily="18" charset="0"/>
                <a:cs typeface="Arial" panose="020B0604020202020204" pitchFamily="34" charset="0"/>
              </a:rPr>
              <a:t>thực</a:t>
            </a:r>
            <a:r>
              <a:rPr lang="en-US" sz="5400" b="1" dirty="0">
                <a:solidFill>
                  <a:srgbClr val="FF0000"/>
                </a:solidFill>
                <a:latin typeface="Cambria" pitchFamily="18" charset="0"/>
                <a:ea typeface="Cambria" pitchFamily="18" charset="0"/>
                <a:cs typeface="Arial" panose="020B0604020202020204" pitchFamily="34" charset="0"/>
              </a:rPr>
              <a:t> </a:t>
            </a:r>
            <a:r>
              <a:rPr lang="en-US" sz="5400" b="1" dirty="0" err="1">
                <a:solidFill>
                  <a:srgbClr val="FF0000"/>
                </a:solidFill>
                <a:latin typeface="Cambria" pitchFamily="18" charset="0"/>
                <a:ea typeface="Cambria" pitchFamily="18" charset="0"/>
                <a:cs typeface="Arial" panose="020B0604020202020204" pitchFamily="34" charset="0"/>
              </a:rPr>
              <a:t>hiện</a:t>
            </a:r>
            <a:r>
              <a:rPr lang="en-US" sz="5400" b="1" dirty="0">
                <a:solidFill>
                  <a:srgbClr val="FF0000"/>
                </a:solidFill>
                <a:latin typeface="Cambria" pitchFamily="18" charset="0"/>
                <a:ea typeface="Cambria" pitchFamily="18" charset="0"/>
                <a:cs typeface="Arial" panose="020B0604020202020204" pitchFamily="34" charset="0"/>
              </a:rPr>
              <a:t> </a:t>
            </a:r>
            <a:r>
              <a:rPr lang="en-US" sz="5400" b="1" dirty="0" err="1">
                <a:solidFill>
                  <a:srgbClr val="FF0000"/>
                </a:solidFill>
                <a:latin typeface="Cambria" pitchFamily="18" charset="0"/>
                <a:ea typeface="Cambria" pitchFamily="18" charset="0"/>
                <a:cs typeface="Arial" panose="020B0604020202020204" pitchFamily="34" charset="0"/>
              </a:rPr>
              <a:t>tiết</a:t>
            </a:r>
            <a:r>
              <a:rPr lang="en-US" sz="5400" b="1" dirty="0">
                <a:solidFill>
                  <a:srgbClr val="FF0000"/>
                </a:solidFill>
                <a:latin typeface="Cambria" pitchFamily="18" charset="0"/>
                <a:ea typeface="Cambria" pitchFamily="18" charset="0"/>
                <a:cs typeface="Arial" panose="020B0604020202020204" pitchFamily="34" charset="0"/>
              </a:rPr>
              <a:t> </a:t>
            </a:r>
            <a:r>
              <a:rPr lang="en-US" sz="5400" b="1" dirty="0" err="1">
                <a:solidFill>
                  <a:srgbClr val="FF0000"/>
                </a:solidFill>
                <a:latin typeface="Cambria" pitchFamily="18" charset="0"/>
                <a:ea typeface="Cambria" pitchFamily="18" charset="0"/>
                <a:cs typeface="Arial" panose="020B0604020202020204" pitchFamily="34" charset="0"/>
              </a:rPr>
              <a:t>kiệm</a:t>
            </a:r>
            <a:r>
              <a:rPr lang="en-US" sz="5400" b="1" dirty="0">
                <a:solidFill>
                  <a:srgbClr val="FF0000"/>
                </a:solidFill>
                <a:latin typeface="Cambria" pitchFamily="18" charset="0"/>
                <a:ea typeface="Cambria" pitchFamily="18" charset="0"/>
                <a:cs typeface="Arial" panose="020B0604020202020204" pitchFamily="34" charset="0"/>
              </a:rPr>
              <a:t> </a:t>
            </a:r>
          </a:p>
        </p:txBody>
      </p:sp>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hape 312"/>
          <p:cNvPicPr/>
          <p:nvPr/>
        </p:nvPicPr>
        <p:blipFill>
          <a:blip r:embed="rId2"/>
          <a:stretch/>
        </p:blipFill>
        <p:spPr>
          <a:xfrm>
            <a:off x="158345" y="232265"/>
            <a:ext cx="5328055" cy="2608640"/>
          </a:xfrm>
          <a:prstGeom prst="rect">
            <a:avLst/>
          </a:prstGeom>
        </p:spPr>
      </p:pic>
      <p:pic>
        <p:nvPicPr>
          <p:cNvPr id="16" name="Shape 320"/>
          <p:cNvPicPr/>
          <p:nvPr/>
        </p:nvPicPr>
        <p:blipFill>
          <a:blip r:embed="rId3"/>
          <a:stretch/>
        </p:blipFill>
        <p:spPr>
          <a:xfrm>
            <a:off x="5481713" y="180002"/>
            <a:ext cx="5632740" cy="3262502"/>
          </a:xfrm>
          <a:prstGeom prst="rect">
            <a:avLst/>
          </a:prstGeom>
        </p:spPr>
      </p:pic>
      <p:pic>
        <p:nvPicPr>
          <p:cNvPr id="18" name="Shape 328"/>
          <p:cNvPicPr/>
          <p:nvPr/>
        </p:nvPicPr>
        <p:blipFill>
          <a:blip r:embed="rId4"/>
          <a:stretch/>
        </p:blipFill>
        <p:spPr>
          <a:xfrm>
            <a:off x="23678" y="3256807"/>
            <a:ext cx="4532933" cy="3207644"/>
          </a:xfrm>
          <a:prstGeom prst="rect">
            <a:avLst/>
          </a:prstGeom>
        </p:spPr>
      </p:pic>
      <p:sp>
        <p:nvSpPr>
          <p:cNvPr id="19" name="Shape 322"/>
          <p:cNvSpPr txBox="1"/>
          <p:nvPr/>
        </p:nvSpPr>
        <p:spPr>
          <a:xfrm>
            <a:off x="5597234" y="275252"/>
            <a:ext cx="3165765" cy="704215"/>
          </a:xfrm>
          <a:prstGeom prst="rect">
            <a:avLst/>
          </a:prstGeom>
          <a:solidFill>
            <a:schemeClr val="bg1"/>
          </a:solid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782175" y="180002"/>
            <a:ext cx="2305050" cy="1734523"/>
          </a:xfrm>
          <a:prstGeom prst="rect">
            <a:avLst/>
          </a:prstGeom>
          <a:solidFill>
            <a:schemeClr val="bg1"/>
          </a:solidFill>
        </p:spPr>
        <p:txBody>
          <a:bodyPr lIns="0" tIns="0" rIns="0" bIns="0"/>
          <a:lstStyle/>
          <a:p>
            <a:pPr algn="just">
              <a:lnSpc>
                <a:spcPct val="150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
        <p:nvSpPr>
          <p:cNvPr id="8" name="Rectangle 7">
            <a:extLst>
              <a:ext uri="{FF2B5EF4-FFF2-40B4-BE49-F238E27FC236}">
                <a16:creationId xmlns:a16="http://schemas.microsoft.com/office/drawing/2014/main" id="{7DC9B150-F051-477E-B06A-FB3272FD9519}"/>
              </a:ext>
            </a:extLst>
          </p:cNvPr>
          <p:cNvSpPr/>
          <p:nvPr/>
        </p:nvSpPr>
        <p:spPr>
          <a:xfrm>
            <a:off x="4951828" y="3488653"/>
            <a:ext cx="6992888" cy="3568541"/>
          </a:xfrm>
          <a:prstGeom prst="rect">
            <a:avLst/>
          </a:prstGeom>
        </p:spPr>
        <p:txBody>
          <a:bodyPr wrap="square">
            <a:spAutoFit/>
          </a:bodyPr>
          <a:lstStyle/>
          <a:p>
            <a:pPr algn="just">
              <a:lnSpc>
                <a:spcPct val="115000"/>
              </a:lnSpc>
              <a:spcAft>
                <a:spcPts val="1000"/>
              </a:spcAft>
            </a:pPr>
            <a:r>
              <a:rPr lang="vi-VN"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HS HĐ Cặp đôi/5p: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quan</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sát</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vi-VN"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hình ảnh.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Liệt</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kê</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một</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số</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cách</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trong</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cuộc</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sống</a:t>
            </a:r>
            <a:endParaRPr lang="en-US" sz="48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97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A069F-237A-4FBA-9B2D-8704701FF0A3}"/>
              </a:ext>
            </a:extLst>
          </p:cNvPr>
          <p:cNvSpPr/>
          <p:nvPr/>
        </p:nvSpPr>
        <p:spPr>
          <a:xfrm>
            <a:off x="342313" y="232555"/>
            <a:ext cx="11507373" cy="6001643"/>
          </a:xfrm>
          <a:prstGeom prst="rect">
            <a:avLst/>
          </a:prstGeom>
        </p:spPr>
        <p:txBody>
          <a:bodyPr wrap="square">
            <a:spAutoFit/>
          </a:bodyPr>
          <a:lstStyle/>
          <a:p>
            <a:pPr algn="just"/>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1.</a:t>
            </a:r>
            <a:r>
              <a:rPr lang="vi-VN"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Tiết kiệm tiền: </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Để</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tiền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bạn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gái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đó</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đã</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ghi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thứ</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cần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mua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lên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giấy</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chỉ</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mua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thứ</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cần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mình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đã</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ghi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trên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giấy</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Cách</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tiền</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của</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em</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là</a:t>
            </a:r>
            <a:r>
              <a:rPr lang="en-US" sz="48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ăn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quà</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vặt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bảo</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quản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tốt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cụ</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học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tập</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mua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vật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cần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bỏ</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heo</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đất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481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A069F-237A-4FBA-9B2D-8704701FF0A3}"/>
              </a:ext>
            </a:extLst>
          </p:cNvPr>
          <p:cNvSpPr/>
          <p:nvPr/>
        </p:nvSpPr>
        <p:spPr>
          <a:xfrm>
            <a:off x="342313" y="204420"/>
            <a:ext cx="11507373" cy="6186309"/>
          </a:xfrm>
          <a:prstGeom prst="rect">
            <a:avLst/>
          </a:prstGeom>
        </p:spPr>
        <p:txBody>
          <a:bodyPr wrap="square">
            <a:spAutoFit/>
          </a:bodyPr>
          <a:lstStyle/>
          <a:p>
            <a:pPr algn="just"/>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2. </a:t>
            </a:r>
            <a:r>
              <a:rPr lang="vi-VN"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Tiết kiệm thời gian:</a:t>
            </a:r>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Để</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bạn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nam</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trên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đã</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lập</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biểu</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luôn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thực</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hiện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theo</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đó</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tránh</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xa</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tivi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thoại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các</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cần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làm</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chưa</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hoàn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thành</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Cách</a:t>
            </a:r>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gian</a:t>
            </a:r>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của</a:t>
            </a:r>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em</a:t>
            </a:r>
            <a:r>
              <a:rPr lang="en-US" sz="44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lập</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cho</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mình</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biểu</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thực</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hiện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theo</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1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cách</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hợp</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lý</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dùng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làm</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có</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ích</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xem</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tivi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quá</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nhiều</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lạm</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thoại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di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động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vào</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trò</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chơi</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vô</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bổ</a:t>
            </a:r>
            <a:r>
              <a:rPr lang="en-US" sz="4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34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A069F-237A-4FBA-9B2D-8704701FF0A3}"/>
              </a:ext>
            </a:extLst>
          </p:cNvPr>
          <p:cNvSpPr/>
          <p:nvPr/>
        </p:nvSpPr>
        <p:spPr>
          <a:xfrm>
            <a:off x="187569" y="134082"/>
            <a:ext cx="11812173" cy="6863417"/>
          </a:xfrm>
          <a:prstGeom prst="rect">
            <a:avLst/>
          </a:prstGeom>
        </p:spPr>
        <p:txBody>
          <a:bodyPr wrap="square">
            <a:spAutoFit/>
          </a:bodyPr>
          <a:lstStyle/>
          <a:p>
            <a:pPr algn="just"/>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3.</a:t>
            </a:r>
            <a:r>
              <a:rPr lang="vi-VN"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Tiết kiệm 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vi-VN"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ể </a:t>
            </a:r>
            <a:r>
              <a:rPr lang="vi-VN"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TK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cần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khóa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vòi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lại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vòi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bị</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rò</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rỉ</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 </a:t>
            </a:r>
            <a:r>
              <a:rPr lang="en-US" sz="40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cách</a:t>
            </a:r>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của</a:t>
            </a:r>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em</a:t>
            </a:r>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nên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xả</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lãng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Kiểm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rò</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rỉ</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do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bồn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vệ</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sinh</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Khóa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vòi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trong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đánh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răng</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máy</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giặt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theo</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công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suất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lớn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nhất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Đặt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chai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nhựa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hoặc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phao</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nổi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vào</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ngăn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chứa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xả</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bồn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vòi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hiệu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quả</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Rửa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dao</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cạo</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râu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trong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bồn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rửa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mặt</a:t>
            </a:r>
            <a:r>
              <a:rPr lang="vi-VN"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555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A069F-237A-4FBA-9B2D-8704701FF0A3}"/>
              </a:ext>
            </a:extLst>
          </p:cNvPr>
          <p:cNvSpPr/>
          <p:nvPr/>
        </p:nvSpPr>
        <p:spPr>
          <a:xfrm>
            <a:off x="152400" y="196947"/>
            <a:ext cx="11887200" cy="6247864"/>
          </a:xfrm>
          <a:prstGeom prst="rect">
            <a:avLst/>
          </a:prstGeom>
        </p:spPr>
        <p:txBody>
          <a:bodyPr wrap="square">
            <a:spAutoFit/>
          </a:bodyPr>
          <a:lstStyle/>
          <a:p>
            <a:pPr algn="just"/>
            <a:r>
              <a:rPr lang="en-US"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4. </a:t>
            </a:r>
            <a:r>
              <a:rPr lang="vi-VN" sz="4000" b="1" kern="1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Tiết kiệm điện: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Cách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khác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Tắt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bếp</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sớm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một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chút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quạt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thay</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cho</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điều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hòa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nếu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quá</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nóng</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bóng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đèn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bị</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điều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chỉnh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độ</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sáng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đèn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công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tắc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thông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minh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công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cụ</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giám</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sát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thiết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bị</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trong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nhà</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Giặt</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rửa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bằng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lạnh</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nước</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rửa</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rau</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để</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tưới</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cây</a:t>
            </a:r>
            <a:r>
              <a:rPr lang="en-US" sz="40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909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63B9D3-D278-4A53-848C-0BCD613D6F70}"/>
              </a:ext>
            </a:extLst>
          </p:cNvPr>
          <p:cNvSpPr/>
          <p:nvPr/>
        </p:nvSpPr>
        <p:spPr>
          <a:xfrm>
            <a:off x="211016" y="267286"/>
            <a:ext cx="11980984" cy="5909310"/>
          </a:xfrm>
          <a:prstGeom prst="rect">
            <a:avLst/>
          </a:prstGeom>
        </p:spPr>
        <p:txBody>
          <a:bodyPr wrap="square">
            <a:spAutoFit/>
          </a:bodyPr>
          <a:lstStyle/>
          <a:p>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vi-VN"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lơn</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vòi</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5400" b="1" kern="1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00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65417" y="418707"/>
            <a:ext cx="8202758" cy="5693866"/>
          </a:xfrm>
          <a:prstGeom prst="rect">
            <a:avLst/>
          </a:prstGeom>
        </p:spPr>
        <p:txBody>
          <a:bodyPr wrap="square">
            <a:spAutoFit/>
          </a:bodyPr>
          <a:lstStyle/>
          <a:p>
            <a:pPr lvl="0" algn="just"/>
            <a:r>
              <a:rPr lang="vi-VN" sz="2800" dirty="0">
                <a:solidFill>
                  <a:srgbClr val="FF0000"/>
                </a:solidFill>
                <a:latin typeface="Cambria" pitchFamily="18" charset="0"/>
                <a:ea typeface="Cambria" pitchFamily="18" charset="0"/>
              </a:rPr>
              <a:t>Khái niệm: </a:t>
            </a:r>
            <a:r>
              <a:rPr lang="vi-VN" sz="2800" dirty="0">
                <a:latin typeface="Cambria" pitchFamily="18" charset="0"/>
                <a:ea typeface="Cambria" pitchFamily="18" charset="0"/>
              </a:rPr>
              <a:t>Tiết kiệm là biết sử dụng một cách hợp lí tiền bạc, của cải, thời gian, sức lực của mình và của người khác.</a:t>
            </a:r>
          </a:p>
          <a:p>
            <a:pPr lvl="0" algn="just"/>
            <a:endParaRPr lang="vi-VN" sz="2800" dirty="0">
              <a:latin typeface="Cambria" pitchFamily="18" charset="0"/>
              <a:ea typeface="Cambria" pitchFamily="18" charset="0"/>
            </a:endParaRPr>
          </a:p>
          <a:p>
            <a:pPr lvl="0" algn="just"/>
            <a:r>
              <a:rPr lang="en-US" sz="2800" dirty="0">
                <a:solidFill>
                  <a:srgbClr val="FF0000"/>
                </a:solidFill>
                <a:latin typeface="Cambria" pitchFamily="18" charset="0"/>
                <a:ea typeface="Cambria" pitchFamily="18" charset="0"/>
              </a:rPr>
              <a:t>B</a:t>
            </a:r>
            <a:r>
              <a:rPr lang="vi-VN" sz="2800" dirty="0">
                <a:solidFill>
                  <a:srgbClr val="FF0000"/>
                </a:solidFill>
                <a:latin typeface="Cambria" pitchFamily="18" charset="0"/>
                <a:ea typeface="Cambria" pitchFamily="18" charset="0"/>
              </a:rPr>
              <a:t>iểu hiện</a:t>
            </a:r>
            <a:r>
              <a:rPr lang="vi-VN" sz="2800" dirty="0">
                <a:latin typeface="Cambria" pitchFamily="18" charset="0"/>
                <a:ea typeface="Cambria" pitchFamily="18" charset="0"/>
              </a:rPr>
              <a:t>: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p>
          <a:p>
            <a:pPr lvl="0" algn="just"/>
            <a:endParaRPr lang="vi-VN" sz="2800" dirty="0">
              <a:latin typeface="Cambria" pitchFamily="18" charset="0"/>
              <a:ea typeface="Cambria" pitchFamily="18" charset="0"/>
            </a:endParaRPr>
          </a:p>
          <a:p>
            <a:pPr lvl="0" algn="just"/>
            <a:r>
              <a:rPr lang="vi-VN" sz="2800" dirty="0">
                <a:solidFill>
                  <a:srgbClr val="FF0000"/>
                </a:solidFill>
                <a:latin typeface="Cambria" pitchFamily="18" charset="0"/>
                <a:ea typeface="Cambria" pitchFamily="18" charset="0"/>
              </a:rPr>
              <a:t>Ý nghĩa: </a:t>
            </a:r>
            <a:r>
              <a:rPr lang="vi-VN" sz="2800" dirty="0">
                <a:latin typeface="Cambria" pitchFamily="18" charset="0"/>
                <a:ea typeface="Cambria" pitchFamily="18" charset="0"/>
              </a:rPr>
              <a:t>Tiết 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2"/>
          <a:stretch>
            <a:fillRect/>
          </a:stretch>
        </p:blipFill>
        <p:spPr>
          <a:xfrm>
            <a:off x="0" y="663499"/>
            <a:ext cx="3380509" cy="5372071"/>
          </a:xfrm>
          <a:prstGeom prst="rect">
            <a:avLst/>
          </a:prstGeom>
        </p:spPr>
      </p:pic>
      <p:sp>
        <p:nvSpPr>
          <p:cNvPr id="12" name="Rectangle 11"/>
          <p:cNvSpPr/>
          <p:nvPr/>
        </p:nvSpPr>
        <p:spPr>
          <a:xfrm>
            <a:off x="732988" y="2357643"/>
            <a:ext cx="2191626"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Cambria" pitchFamily="18" charset="0"/>
                <a:ea typeface="Cambria" pitchFamily="18" charset="0"/>
                <a:cs typeface="Helvetica Neue"/>
              </a:rPr>
              <a:t>TIẾT KIỆM</a:t>
            </a:r>
            <a:endParaRPr lang="en-SG" altLang="en-US" sz="3200" b="1" dirty="0">
              <a:solidFill>
                <a:srgbClr val="0000FF"/>
              </a:solidFill>
              <a:latin typeface="Cambria" pitchFamily="18" charset="0"/>
              <a:ea typeface="Cambria" pitchFamily="18"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9" y="26750"/>
            <a:ext cx="12192000" cy="6831250"/>
          </a:xfrm>
          <a:prstGeom prst="rect">
            <a:avLst/>
          </a:prstGeom>
          <a:noFill/>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225084" y="0"/>
            <a:ext cx="11965938" cy="6858000"/>
          </a:xfrm>
          <a:prstGeom prst="rect">
            <a:avLst/>
          </a:prstGeom>
        </p:spPr>
      </p:pic>
      <p:sp>
        <p:nvSpPr>
          <p:cNvPr id="9" name="文本框 6"/>
          <p:cNvSpPr txBox="1"/>
          <p:nvPr/>
        </p:nvSpPr>
        <p:spPr>
          <a:xfrm>
            <a:off x="2550124" y="3442375"/>
            <a:ext cx="7089793" cy="1015663"/>
          </a:xfrm>
          <a:prstGeom prst="rect">
            <a:avLst/>
          </a:prstGeom>
          <a:noFill/>
        </p:spPr>
        <p:txBody>
          <a:bodyPr wrap="square" rtlCol="0">
            <a:spAutoFit/>
          </a:bodyPr>
          <a:lstStyle/>
          <a:p>
            <a:pPr algn="ct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a:t>
            </a:r>
            <a:r>
              <a:rPr lang="vi-VN"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60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Luyện</a:t>
            </a: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60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84027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1576522" y="26750"/>
            <a:ext cx="9677632" cy="5182805"/>
          </a:xfrm>
          <a:prstGeom prst="rect">
            <a:avLst/>
          </a:prstGeom>
        </p:spPr>
      </p:pic>
      <p:sp>
        <p:nvSpPr>
          <p:cNvPr id="9" name="文本框 6"/>
          <p:cNvSpPr txBox="1"/>
          <p:nvPr/>
        </p:nvSpPr>
        <p:spPr>
          <a:xfrm>
            <a:off x="3196449" y="2618152"/>
            <a:ext cx="6355514" cy="1015663"/>
          </a:xfrm>
          <a:prstGeom prst="rect">
            <a:avLst/>
          </a:prstGeom>
          <a:noFill/>
        </p:spPr>
        <p:txBody>
          <a:bodyPr wrap="square" rtlCol="0">
            <a:spAutoFit/>
          </a:bodyPr>
          <a:lstStyle/>
          <a:p>
            <a:pPr algn="ct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KHÁM PHÁ</a:t>
            </a:r>
            <a:endParaRPr lang="zh-CN" altLang="en-US"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25439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575581" y="-1034793"/>
            <a:ext cx="14883618" cy="8378128"/>
          </a:xfrm>
          <a:prstGeom prst="rect">
            <a:avLst/>
          </a:prstGeom>
        </p:spPr>
      </p:pic>
      <p:sp>
        <p:nvSpPr>
          <p:cNvPr id="10" name="TextBox 9"/>
          <p:cNvSpPr txBox="1"/>
          <p:nvPr/>
        </p:nvSpPr>
        <p:spPr>
          <a:xfrm>
            <a:off x="876153" y="861398"/>
            <a:ext cx="10743761" cy="5429239"/>
          </a:xfrm>
          <a:prstGeom prst="rect">
            <a:avLst/>
          </a:prstGeom>
          <a:noFill/>
          <a:ln>
            <a:noFill/>
          </a:ln>
        </p:spPr>
        <p:txBody>
          <a:bodyPr wrap="square" lIns="121917" tIns="60958" rIns="121917" bIns="60958" rtlCol="0">
            <a:spAutoFit/>
          </a:bodyPr>
          <a:lstStyle/>
          <a:p>
            <a:pPr lvl="0" algn="just"/>
            <a:r>
              <a:rPr lang="en-US" sz="4400" b="1" dirty="0" err="1">
                <a:solidFill>
                  <a:srgbClr val="FF0000"/>
                </a:solidFill>
                <a:latin typeface="Cambria" pitchFamily="18" charset="0"/>
                <a:ea typeface="Cambria" pitchFamily="18" charset="0"/>
                <a:cs typeface="Arial" panose="020B0604020202020204" pitchFamily="34" charset="0"/>
              </a:rPr>
              <a:t>Bài</a:t>
            </a:r>
            <a:r>
              <a:rPr lang="en-US" sz="4400" b="1" dirty="0">
                <a:solidFill>
                  <a:srgbClr val="FF0000"/>
                </a:solidFill>
                <a:latin typeface="Cambria" pitchFamily="18" charset="0"/>
                <a:ea typeface="Cambria" pitchFamily="18" charset="0"/>
                <a:cs typeface="Arial" panose="020B0604020202020204" pitchFamily="34" charset="0"/>
              </a:rPr>
              <a:t> 1:</a:t>
            </a:r>
            <a:r>
              <a:rPr lang="vi-VN" sz="4400" b="1" dirty="0">
                <a:solidFill>
                  <a:srgbClr val="FF0000"/>
                </a:solidFill>
                <a:latin typeface="Cambria" pitchFamily="18" charset="0"/>
                <a:ea typeface="Cambria" pitchFamily="18" charset="0"/>
                <a:cs typeface="Arial" panose="020B0604020202020204" pitchFamily="34" charset="0"/>
              </a:rPr>
              <a:t> </a:t>
            </a:r>
            <a:r>
              <a:rPr lang="vi-VN" sz="4400" b="1" dirty="0">
                <a:solidFill>
                  <a:srgbClr val="0000FF"/>
                </a:solidFill>
                <a:latin typeface="Cambria" pitchFamily="18" charset="0"/>
                <a:ea typeface="Cambria" pitchFamily="18" charset="0"/>
              </a:rPr>
              <a:t>Em hãy</a:t>
            </a:r>
            <a:r>
              <a:rPr lang="vi-VN" sz="4400" b="1" dirty="0">
                <a:latin typeface="Cambria" pitchFamily="18" charset="0"/>
                <a:ea typeface="Cambria" pitchFamily="18" charset="0"/>
              </a:rPr>
              <a:t> </a:t>
            </a:r>
          </a:p>
          <a:p>
            <a:pPr lvl="0" algn="just"/>
            <a:r>
              <a:rPr lang="en-US" sz="4400" b="1" dirty="0">
                <a:latin typeface="Cambria" pitchFamily="18" charset="0"/>
                <a:ea typeface="Cambria" pitchFamily="18" charset="0"/>
              </a:rPr>
              <a:t>- </a:t>
            </a:r>
            <a:r>
              <a:rPr lang="vi-VN" sz="4400" b="1" dirty="0">
                <a:latin typeface="Cambria" pitchFamily="18" charset="0"/>
                <a:ea typeface="Cambria" pitchFamily="18" charset="0"/>
              </a:rPr>
              <a:t>Liệt kê những biểu hiện lãng phí đồ dùng học tập và kể ra ba cách tiết kiệm đồ dùng học tập của học sinh.</a:t>
            </a:r>
          </a:p>
          <a:p>
            <a:pPr lvl="0" algn="just"/>
            <a:r>
              <a:rPr lang="en-US" sz="4400" b="1" dirty="0">
                <a:latin typeface="Cambria" pitchFamily="18" charset="0"/>
                <a:ea typeface="Cambria" pitchFamily="18" charset="0"/>
              </a:rPr>
              <a:t>- </a:t>
            </a:r>
            <a:r>
              <a:rPr lang="vi-VN" sz="4400" b="1" dirty="0">
                <a:latin typeface="Cambria" pitchFamily="18" charset="0"/>
                <a:ea typeface="Cambria" pitchFamily="18" charset="0"/>
              </a:rPr>
              <a:t>Liệt kê những biểu hiện lãng phí thời gian và kề một vài cách tiết kiệm thời gian của học sinh.</a:t>
            </a:r>
          </a:p>
          <a:p>
            <a:pPr algn="just">
              <a:lnSpc>
                <a:spcPct val="150000"/>
              </a:lnSpc>
              <a:spcAft>
                <a:spcPts val="500"/>
              </a:spcAft>
              <a:buClr>
                <a:srgbClr val="000000"/>
              </a:buClr>
              <a:buSzPts val="1100"/>
              <a:tabLst>
                <a:tab pos="229870" algn="l"/>
              </a:tabLst>
            </a:pPr>
            <a:endParaRPr lang="en-US" sz="2800" b="1" dirty="0">
              <a:solidFill>
                <a:srgbClr val="FF0000"/>
              </a:solidFill>
              <a:latin typeface="Cambria" pitchFamily="18" charset="0"/>
              <a:ea typeface="Cambria" pitchFamily="18"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sz="2400">
              <a:solidFill>
                <a:prstClr val="black">
                  <a:tint val="75000"/>
                </a:prstClr>
              </a:solidFill>
              <a:latin typeface="Cambria" pitchFamily="18" charset="0"/>
              <a:ea typeface="Cambria" pitchFamily="18" charset="0"/>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sp>
        <p:nvSpPr>
          <p:cNvPr id="17" name="Rectangle 16"/>
          <p:cNvSpPr/>
          <p:nvPr/>
        </p:nvSpPr>
        <p:spPr>
          <a:xfrm>
            <a:off x="1151076" y="1596570"/>
            <a:ext cx="9044501" cy="4524315"/>
          </a:xfrm>
          <a:prstGeom prst="rect">
            <a:avLst/>
          </a:prstGeom>
        </p:spPr>
        <p:txBody>
          <a:bodyPr wrap="square">
            <a:spAutoFit/>
          </a:bodyPr>
          <a:lstStyle/>
          <a:p>
            <a:pPr algn="just">
              <a:buAutoNum type="arabicPeriod"/>
            </a:pPr>
            <a:r>
              <a:rPr lang="vi-VN" sz="4800" b="1" dirty="0">
                <a:latin typeface="Cambria" pitchFamily="18" charset="0"/>
                <a:ea typeface="Cambria" pitchFamily="18" charset="0"/>
              </a:rPr>
              <a:t>Bọc sách vở, giữ gìn cẩn thận.</a:t>
            </a:r>
          </a:p>
          <a:p>
            <a:pPr algn="just">
              <a:buAutoNum type="arabicPeriod"/>
            </a:pPr>
            <a:r>
              <a:rPr lang="vi-VN" sz="4800" b="1" dirty="0">
                <a:latin typeface="Cambria" pitchFamily="18" charset="0"/>
                <a:ea typeface="Cambria" pitchFamily="18" charset="0"/>
              </a:rPr>
              <a:t>Đựng đồ dùng học tập vào túi đựng</a:t>
            </a:r>
          </a:p>
          <a:p>
            <a:pPr algn="just">
              <a:buAutoNum type="arabicPeriod"/>
            </a:pPr>
            <a:r>
              <a:rPr lang="vi-VN" sz="4800" b="1" dirty="0">
                <a:latin typeface="Cambria" pitchFamily="18" charset="0"/>
                <a:ea typeface="Cambria" pitchFamily="18" charset="0"/>
              </a:rPr>
              <a:t>Sử dụng các tờ giấy trắng còn lại của quyển vở dở để làm nháp…</a:t>
            </a:r>
          </a:p>
        </p:txBody>
      </p:sp>
      <p:sp>
        <p:nvSpPr>
          <p:cNvPr id="19" name="Rectangle 18"/>
          <p:cNvSpPr/>
          <p:nvPr/>
        </p:nvSpPr>
        <p:spPr>
          <a:xfrm>
            <a:off x="3193254" y="885095"/>
            <a:ext cx="4960146" cy="923330"/>
          </a:xfrm>
          <a:prstGeom prst="rect">
            <a:avLst/>
          </a:prstGeom>
        </p:spPr>
        <p:txBody>
          <a:bodyPr wrap="square">
            <a:spAutoFit/>
          </a:bodyPr>
          <a:lstStyle/>
          <a:p>
            <a:pPr algn="ctr"/>
            <a:r>
              <a:rPr lang="vi-VN" sz="5400" b="1" dirty="0">
                <a:solidFill>
                  <a:srgbClr val="FF0000"/>
                </a:solidFill>
                <a:latin typeface="Cambria" pitchFamily="18" charset="0"/>
                <a:ea typeface="Cambria" pitchFamily="18" charset="0"/>
              </a:rPr>
              <a:t>Tiết kiệm </a:t>
            </a:r>
            <a:endParaRPr lang="vi-VN" sz="5400"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356583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sz="2400">
              <a:solidFill>
                <a:prstClr val="black">
                  <a:tint val="75000"/>
                </a:prstClr>
              </a:solidFill>
              <a:latin typeface="Cambria" pitchFamily="18" charset="0"/>
              <a:ea typeface="Cambria" pitchFamily="18" charset="0"/>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509860" y="-1562782"/>
            <a:ext cx="14001971" cy="8765441"/>
          </a:xfrm>
          <a:prstGeom prst="rect">
            <a:avLst/>
          </a:prstGeom>
        </p:spPr>
      </p:pic>
      <p:sp>
        <p:nvSpPr>
          <p:cNvPr id="15" name="Rectangle 14"/>
          <p:cNvSpPr/>
          <p:nvPr/>
        </p:nvSpPr>
        <p:spPr>
          <a:xfrm>
            <a:off x="621657" y="1324334"/>
            <a:ext cx="10365211" cy="3785652"/>
          </a:xfrm>
          <a:prstGeom prst="rect">
            <a:avLst/>
          </a:prstGeom>
        </p:spPr>
        <p:txBody>
          <a:bodyPr wrap="square">
            <a:spAutoFit/>
          </a:bodyPr>
          <a:lstStyle/>
          <a:p>
            <a:pPr marL="514350" indent="-514350" algn="just">
              <a:buAutoNum type="arabicPeriod"/>
            </a:pPr>
            <a:r>
              <a:rPr lang="vi-VN" sz="4800" b="1" dirty="0">
                <a:latin typeface="Cambria" pitchFamily="18" charset="0"/>
                <a:ea typeface="Cambria" pitchFamily="18" charset="0"/>
              </a:rPr>
              <a:t>Mua nhiều đồ dùng học tập, không dùng đến</a:t>
            </a:r>
          </a:p>
          <a:p>
            <a:pPr marL="514350" indent="-514350" algn="just">
              <a:buAutoNum type="arabicPeriod"/>
            </a:pPr>
            <a:r>
              <a:rPr lang="vi-VN" sz="4800" b="1" dirty="0">
                <a:latin typeface="Cambria" pitchFamily="18" charset="0"/>
                <a:ea typeface="Cambria" pitchFamily="18" charset="0"/>
              </a:rPr>
              <a:t>Bỏ quên đồ dùng</a:t>
            </a:r>
          </a:p>
          <a:p>
            <a:pPr marL="514350" indent="-514350" algn="just">
              <a:buAutoNum type="arabicPeriod"/>
            </a:pPr>
            <a:r>
              <a:rPr lang="vi-VN" sz="4800" b="1" dirty="0">
                <a:latin typeface="Cambria" pitchFamily="18" charset="0"/>
                <a:ea typeface="Cambria" pitchFamily="18" charset="0"/>
              </a:rPr>
              <a:t>Vở viết dở. Bỏ đi nhiều trang giấy trắng...</a:t>
            </a:r>
          </a:p>
        </p:txBody>
      </p:sp>
      <p:sp>
        <p:nvSpPr>
          <p:cNvPr id="18" name="Rectangle 17"/>
          <p:cNvSpPr/>
          <p:nvPr/>
        </p:nvSpPr>
        <p:spPr>
          <a:xfrm>
            <a:off x="4560611" y="410621"/>
            <a:ext cx="2685143" cy="830997"/>
          </a:xfrm>
          <a:prstGeom prst="rect">
            <a:avLst/>
          </a:prstGeom>
        </p:spPr>
        <p:txBody>
          <a:bodyPr wrap="square">
            <a:spAutoFit/>
          </a:bodyPr>
          <a:lstStyle/>
          <a:p>
            <a:pPr algn="ctr"/>
            <a:r>
              <a:rPr lang="en-US" sz="4800" b="1" dirty="0" err="1">
                <a:solidFill>
                  <a:srgbClr val="FF0000"/>
                </a:solidFill>
                <a:latin typeface="Cambria" pitchFamily="18" charset="0"/>
                <a:ea typeface="Cambria" pitchFamily="18" charset="0"/>
              </a:rPr>
              <a:t>Lãng</a:t>
            </a:r>
            <a:r>
              <a:rPr lang="en-US" sz="4800" b="1" dirty="0">
                <a:solidFill>
                  <a:srgbClr val="FF0000"/>
                </a:solidFill>
                <a:latin typeface="Cambria" pitchFamily="18" charset="0"/>
                <a:ea typeface="Cambria" pitchFamily="18" charset="0"/>
              </a:rPr>
              <a:t> </a:t>
            </a:r>
            <a:r>
              <a:rPr lang="en-US" sz="4800" b="1" dirty="0" err="1">
                <a:solidFill>
                  <a:srgbClr val="FF0000"/>
                </a:solidFill>
                <a:latin typeface="Cambria" pitchFamily="18" charset="0"/>
                <a:ea typeface="Cambria" pitchFamily="18" charset="0"/>
              </a:rPr>
              <a:t>phí</a:t>
            </a:r>
            <a:endParaRPr lang="vi-VN" sz="4800"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280530" y="-1193997"/>
            <a:ext cx="14405687" cy="8537332"/>
          </a:xfrm>
          <a:prstGeom prst="rect">
            <a:avLst/>
          </a:prstGeom>
        </p:spPr>
      </p:pic>
      <p:sp>
        <p:nvSpPr>
          <p:cNvPr id="10" name="TextBox 9"/>
          <p:cNvSpPr txBox="1"/>
          <p:nvPr/>
        </p:nvSpPr>
        <p:spPr>
          <a:xfrm>
            <a:off x="844062" y="2000048"/>
            <a:ext cx="10775852" cy="4077522"/>
          </a:xfrm>
          <a:prstGeom prst="rect">
            <a:avLst/>
          </a:prstGeom>
          <a:noFill/>
          <a:ln>
            <a:noFill/>
          </a:ln>
        </p:spPr>
        <p:txBody>
          <a:bodyPr wrap="square" lIns="121917" tIns="60958" rIns="121917" bIns="60958" rtlCol="0">
            <a:spAutoFit/>
          </a:bodyPr>
          <a:lstStyle/>
          <a:p>
            <a:pPr>
              <a:lnSpc>
                <a:spcPct val="115000"/>
              </a:lnSpc>
              <a:spcAft>
                <a:spcPts val="1000"/>
              </a:spcAft>
            </a:pP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Bạn</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Lan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người</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biết</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thức</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ăn</a:t>
            </a:r>
            <a:r>
              <a:rPr lang="vi-VN"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tránh</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lãng</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phí</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Dương</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lãng</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phí</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điện</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Quân</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lãng</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phí</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tiền</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bạc</a:t>
            </a:r>
            <a:r>
              <a:rPr lang="en-US" sz="54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5400" b="1" dirty="0">
              <a:solidFill>
                <a:srgbClr val="FF0000"/>
              </a:solidFill>
              <a:latin typeface="Cambria" pitchFamily="18" charset="0"/>
              <a:ea typeface="Cambria" pitchFamily="18" charset="0"/>
              <a:cs typeface="Arial" panose="020B0604020202020204" pitchFamily="34" charset="0"/>
            </a:endParaRPr>
          </a:p>
        </p:txBody>
      </p:sp>
      <p:sp>
        <p:nvSpPr>
          <p:cNvPr id="2" name="Rectangle 1">
            <a:extLst>
              <a:ext uri="{FF2B5EF4-FFF2-40B4-BE49-F238E27FC236}">
                <a16:creationId xmlns:a16="http://schemas.microsoft.com/office/drawing/2014/main" id="{292B9A54-71AF-496D-9B48-590144AC9C43}"/>
              </a:ext>
            </a:extLst>
          </p:cNvPr>
          <p:cNvSpPr/>
          <p:nvPr/>
        </p:nvSpPr>
        <p:spPr>
          <a:xfrm>
            <a:off x="4336180" y="536585"/>
            <a:ext cx="1980029" cy="1184683"/>
          </a:xfrm>
          <a:prstGeom prst="rect">
            <a:avLst/>
          </a:prstGeom>
        </p:spPr>
        <p:txBody>
          <a:bodyPr wrap="none">
            <a:spAutoFit/>
          </a:bodyPr>
          <a:lstStyle/>
          <a:p>
            <a:pPr lvl="0" algn="just">
              <a:lnSpc>
                <a:spcPct val="150000"/>
              </a:lnSpc>
            </a:pPr>
            <a:r>
              <a:rPr lang="en-US" sz="5400" b="1" dirty="0" err="1">
                <a:solidFill>
                  <a:srgbClr val="FF0000"/>
                </a:solidFill>
                <a:latin typeface="Cambria" pitchFamily="18" charset="0"/>
                <a:ea typeface="Cambria" pitchFamily="18" charset="0"/>
                <a:cs typeface="Arial" panose="020B0604020202020204" pitchFamily="34" charset="0"/>
              </a:rPr>
              <a:t>Bài</a:t>
            </a:r>
            <a:r>
              <a:rPr lang="en-US" sz="5400" b="1" dirty="0">
                <a:solidFill>
                  <a:srgbClr val="FF0000"/>
                </a:solidFill>
                <a:latin typeface="Cambria" pitchFamily="18" charset="0"/>
                <a:ea typeface="Cambria" pitchFamily="18" charset="0"/>
                <a:cs typeface="Arial" panose="020B0604020202020204" pitchFamily="34" charset="0"/>
              </a:rPr>
              <a:t> 2:</a:t>
            </a: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412352" y="-1234203"/>
            <a:ext cx="14734457" cy="8563471"/>
          </a:xfrm>
          <a:prstGeom prst="rect">
            <a:avLst/>
          </a:prstGeom>
        </p:spPr>
      </p:pic>
      <p:sp>
        <p:nvSpPr>
          <p:cNvPr id="10" name="TextBox 9"/>
          <p:cNvSpPr txBox="1"/>
          <p:nvPr/>
        </p:nvSpPr>
        <p:spPr>
          <a:xfrm>
            <a:off x="1334232" y="480569"/>
            <a:ext cx="3308107" cy="1430003"/>
          </a:xfrm>
          <a:prstGeom prst="rect">
            <a:avLst/>
          </a:prstGeom>
          <a:noFill/>
          <a:ln>
            <a:noFill/>
          </a:ln>
        </p:spPr>
        <p:txBody>
          <a:bodyPr wrap="square" lIns="121917" tIns="60958" rIns="121917" bIns="60958" rtlCol="0">
            <a:spAutoFit/>
          </a:bodyPr>
          <a:lstStyle/>
          <a:p>
            <a:pPr lvl="0" algn="just"/>
            <a:r>
              <a:rPr lang="en-US" sz="5400" b="1" dirty="0" err="1">
                <a:solidFill>
                  <a:srgbClr val="FF0000"/>
                </a:solidFill>
                <a:latin typeface="Cambria" pitchFamily="18" charset="0"/>
                <a:ea typeface="Cambria" pitchFamily="18" charset="0"/>
                <a:cs typeface="Arial" panose="020B0604020202020204" pitchFamily="34" charset="0"/>
              </a:rPr>
              <a:t>Bài</a:t>
            </a:r>
            <a:r>
              <a:rPr lang="en-US" sz="5400" b="1" dirty="0">
                <a:solidFill>
                  <a:srgbClr val="FF0000"/>
                </a:solidFill>
                <a:latin typeface="Cambria" pitchFamily="18" charset="0"/>
                <a:ea typeface="Cambria" pitchFamily="18" charset="0"/>
                <a:cs typeface="Arial" panose="020B0604020202020204" pitchFamily="34" charset="0"/>
              </a:rPr>
              <a:t> 3:</a:t>
            </a:r>
            <a:r>
              <a:rPr lang="vi-VN" sz="5400" dirty="0">
                <a:latin typeface="Cambria" pitchFamily="18" charset="0"/>
                <a:ea typeface="Cambria" pitchFamily="18" charset="0"/>
              </a:rPr>
              <a:t>.</a:t>
            </a:r>
          </a:p>
          <a:p>
            <a:pPr algn="just">
              <a:lnSpc>
                <a:spcPct val="122000"/>
              </a:lnSpc>
              <a:spcAft>
                <a:spcPts val="500"/>
              </a:spcAft>
              <a:buClr>
                <a:srgbClr val="000000"/>
              </a:buClr>
              <a:buSzPts val="1100"/>
              <a:tabLst>
                <a:tab pos="229870" algn="l"/>
              </a:tabLst>
            </a:pPr>
            <a:endParaRPr lang="en-US" sz="2800" b="1" dirty="0">
              <a:solidFill>
                <a:srgbClr val="FF0000"/>
              </a:solidFill>
              <a:latin typeface="Cambria" pitchFamily="18" charset="0"/>
              <a:ea typeface="Cambria" pitchFamily="18" charset="0"/>
              <a:cs typeface="Arial" panose="020B0604020202020204" pitchFamily="34" charset="0"/>
            </a:endParaRPr>
          </a:p>
        </p:txBody>
      </p:sp>
      <p:sp>
        <p:nvSpPr>
          <p:cNvPr id="7" name="Rectangle 6"/>
          <p:cNvSpPr/>
          <p:nvPr/>
        </p:nvSpPr>
        <p:spPr>
          <a:xfrm>
            <a:off x="759655" y="1612974"/>
            <a:ext cx="11000936" cy="5245026"/>
          </a:xfrm>
          <a:prstGeom prst="rect">
            <a:avLst/>
          </a:prstGeom>
        </p:spPr>
        <p:txBody>
          <a:bodyPr wrap="square">
            <a:spAutoFit/>
          </a:bodyPr>
          <a:lstStyle/>
          <a:p>
            <a:pPr algn="just">
              <a:lnSpc>
                <a:spcPct val="115000"/>
              </a:lnSpc>
              <a:spcAft>
                <a:spcPts val="1000"/>
              </a:spcAft>
            </a:pPr>
            <a:r>
              <a:rPr lang="vi-VN" sz="5400" b="1" dirty="0">
                <a:latin typeface="Times New Roman" panose="02020603050405020304" pitchFamily="18" charset="0"/>
                <a:ea typeface="Cambria" pitchFamily="18" charset="0"/>
                <a:cs typeface="Times New Roman" panose="02020603050405020304" pitchFamily="18" charset="0"/>
              </a:rPr>
              <a:t> </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chối</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lãng</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1600" dirty="0">
              <a:latin typeface="Cambria" pitchFamily="18" charset="0"/>
              <a:ea typeface="Cambria" pitchFamily="18"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468623" y="-1166467"/>
            <a:ext cx="14917337" cy="8439464"/>
          </a:xfrm>
          <a:prstGeom prst="rect">
            <a:avLst/>
          </a:prstGeom>
        </p:spPr>
      </p:pic>
      <p:sp>
        <p:nvSpPr>
          <p:cNvPr id="7" name="Rectangle 6"/>
          <p:cNvSpPr/>
          <p:nvPr/>
        </p:nvSpPr>
        <p:spPr>
          <a:xfrm>
            <a:off x="717012" y="733976"/>
            <a:ext cx="11184256" cy="6116931"/>
          </a:xfrm>
          <a:prstGeom prst="rect">
            <a:avLst/>
          </a:prstGeom>
        </p:spPr>
        <p:txBody>
          <a:bodyPr wrap="square">
            <a:spAutoFit/>
          </a:bodyPr>
          <a:lstStyle/>
          <a:p>
            <a:pPr algn="just">
              <a:lnSpc>
                <a:spcPct val="115000"/>
              </a:lnSpc>
              <a:spcAft>
                <a:spcPts val="1000"/>
              </a:spcAft>
            </a:pP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Cách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Hùng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đang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rất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lãng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phí</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chưa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hợp</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lí</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Điều</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này</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sẽ</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cho</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quả</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học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tập</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bạn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xuống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48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Em</a:t>
            </a:r>
            <a:r>
              <a:rPr lang="en-US" sz="48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khuyên</a:t>
            </a:r>
            <a:r>
              <a:rPr lang="en-US" sz="48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Hùng</a:t>
            </a:r>
            <a:r>
              <a:rPr lang="en-US" sz="4800" b="1" kern="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nên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sử</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dụng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mình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vào</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những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việc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vô</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bổ</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như</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vậy,hãy</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dành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thời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gian</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đó</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cho</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học</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tập</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phụ</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giúp</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bố</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mẹ</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43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799E49-524A-43D9-913A-A5C1A46FF190}"/>
              </a:ext>
            </a:extLst>
          </p:cNvPr>
          <p:cNvSpPr>
            <a:spLocks noGrp="1"/>
          </p:cNvSpPr>
          <p:nvPr>
            <p:ph type="ftr" sz="quarter" idx="11"/>
          </p:nvPr>
        </p:nvSpPr>
        <p:spPr/>
        <p:txBody>
          <a:bodyPr/>
          <a:lstStyle/>
          <a:p>
            <a:endParaRPr lang="en-US">
              <a:solidFill>
                <a:prstClr val="black">
                  <a:tint val="75000"/>
                </a:prstClr>
              </a:solidFill>
            </a:endParaRPr>
          </a:p>
        </p:txBody>
      </p:sp>
      <p:sp>
        <p:nvSpPr>
          <p:cNvPr id="5" name="Rectangle 4">
            <a:extLst>
              <a:ext uri="{FF2B5EF4-FFF2-40B4-BE49-F238E27FC236}">
                <a16:creationId xmlns:a16="http://schemas.microsoft.com/office/drawing/2014/main" id="{7AA97349-D931-4277-AF9A-6802EE6503B9}"/>
              </a:ext>
            </a:extLst>
          </p:cNvPr>
          <p:cNvSpPr/>
          <p:nvPr/>
        </p:nvSpPr>
        <p:spPr>
          <a:xfrm>
            <a:off x="628356" y="1003608"/>
            <a:ext cx="11090031" cy="2308324"/>
          </a:xfrm>
          <a:prstGeom prst="rect">
            <a:avLst/>
          </a:prstGeom>
        </p:spPr>
        <p:txBody>
          <a:bodyPr wrap="square">
            <a:spAutoFit/>
          </a:bodyPr>
          <a:lstStyle/>
          <a:p>
            <a:pPr algn="just"/>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đông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tình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với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cách</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đó</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Tuyết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Vì</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với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Tuyết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như</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vậy</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không</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phải</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là</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tiết</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kern="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kiệm</a:t>
            </a:r>
            <a:r>
              <a:rPr lang="en-US" sz="4800" b="1" kern="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4800" b="1" dirty="0"/>
          </a:p>
        </p:txBody>
      </p:sp>
    </p:spTree>
    <p:extLst>
      <p:ext uri="{BB962C8B-B14F-4D97-AF65-F5344CB8AC3E}">
        <p14:creationId xmlns:p14="http://schemas.microsoft.com/office/powerpoint/2010/main" val="545001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852619" y="330478"/>
            <a:ext cx="11808303" cy="5182805"/>
          </a:xfrm>
          <a:prstGeom prst="rect">
            <a:avLst/>
          </a:prstGeom>
        </p:spPr>
      </p:pic>
      <p:sp>
        <p:nvSpPr>
          <p:cNvPr id="9" name="文本框 6"/>
          <p:cNvSpPr txBox="1"/>
          <p:nvPr/>
        </p:nvSpPr>
        <p:spPr>
          <a:xfrm>
            <a:off x="4063693" y="3123237"/>
            <a:ext cx="5386154"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p>
        </p:txBody>
      </p:sp>
    </p:spTree>
    <p:extLst>
      <p:ext uri="{BB962C8B-B14F-4D97-AF65-F5344CB8AC3E}">
        <p14:creationId xmlns:p14="http://schemas.microsoft.com/office/powerpoint/2010/main" val="790669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
        <p:nvSpPr>
          <p:cNvPr id="2" name="Rectangle 1"/>
          <p:cNvSpPr/>
          <p:nvPr/>
        </p:nvSpPr>
        <p:spPr>
          <a:xfrm>
            <a:off x="6474168" y="3535326"/>
            <a:ext cx="4689972" cy="2246769"/>
          </a:xfrm>
          <a:prstGeom prst="rect">
            <a:avLst/>
          </a:prstGeom>
        </p:spPr>
        <p:txBody>
          <a:bodyPr wrap="square">
            <a:spAutoFit/>
          </a:bodyPr>
          <a:lstStyle/>
          <a:p>
            <a:pPr algn="just"/>
            <a:r>
              <a:rPr lang="en-US" sz="2800" b="1" i="1" dirty="0" err="1">
                <a:solidFill>
                  <a:srgbClr val="C00000"/>
                </a:solidFill>
                <a:latin typeface="Cambria" pitchFamily="18" charset="0"/>
                <a:ea typeface="Cambria" pitchFamily="18" charset="0"/>
              </a:rPr>
              <a:t>Nhóm</a:t>
            </a:r>
            <a:r>
              <a:rPr lang="en-US" sz="2800" b="1" i="1" dirty="0">
                <a:solidFill>
                  <a:srgbClr val="C00000"/>
                </a:solidFill>
                <a:latin typeface="Cambria" pitchFamily="18" charset="0"/>
                <a:ea typeface="Cambria" pitchFamily="18" charset="0"/>
              </a:rPr>
              <a:t> 1: </a:t>
            </a:r>
          </a:p>
          <a:p>
            <a:pPr algn="just"/>
            <a:r>
              <a:rPr lang="en-US" sz="2800" b="1" dirty="0" err="1">
                <a:latin typeface="Cambria" pitchFamily="18" charset="0"/>
                <a:ea typeface="Cambria" pitchFamily="18" charset="0"/>
              </a:rPr>
              <a:t>Em</a:t>
            </a:r>
            <a:r>
              <a:rPr lang="en-US" sz="2800" b="1" dirty="0">
                <a:latin typeface="Cambria" pitchFamily="18" charset="0"/>
                <a:ea typeface="Cambria" pitchFamily="18" charset="0"/>
              </a:rPr>
              <a:t> </a:t>
            </a:r>
            <a:r>
              <a:rPr lang="en-US" sz="2800" b="1" dirty="0" err="1">
                <a:latin typeface="Cambria" pitchFamily="18" charset="0"/>
                <a:ea typeface="Cambria" pitchFamily="18" charset="0"/>
              </a:rPr>
              <a:t>hãy</a:t>
            </a:r>
            <a:r>
              <a:rPr lang="en-US" sz="2800" b="1" dirty="0">
                <a:latin typeface="Cambria" pitchFamily="18" charset="0"/>
                <a:ea typeface="Cambria" pitchFamily="18" charset="0"/>
              </a:rPr>
              <a:t> </a:t>
            </a:r>
            <a:r>
              <a:rPr lang="en-US" sz="2800" b="1" dirty="0" err="1">
                <a:latin typeface="Cambria" pitchFamily="18" charset="0"/>
                <a:ea typeface="Cambria" pitchFamily="18" charset="0"/>
              </a:rPr>
              <a:t>cùng</a:t>
            </a:r>
            <a:r>
              <a:rPr lang="en-US" sz="2800" b="1" dirty="0">
                <a:latin typeface="Cambria" pitchFamily="18" charset="0"/>
                <a:ea typeface="Cambria" pitchFamily="18" charset="0"/>
              </a:rPr>
              <a:t> </a:t>
            </a:r>
            <a:r>
              <a:rPr lang="en-US" sz="2800" b="1" dirty="0" err="1">
                <a:latin typeface="Cambria" pitchFamily="18" charset="0"/>
                <a:ea typeface="Cambria" pitchFamily="18" charset="0"/>
              </a:rPr>
              <a:t>các</a:t>
            </a:r>
            <a:r>
              <a:rPr lang="en-US" sz="2800" b="1" dirty="0">
                <a:latin typeface="Cambria" pitchFamily="18" charset="0"/>
                <a:ea typeface="Cambria" pitchFamily="18" charset="0"/>
              </a:rPr>
              <a:t> </a:t>
            </a:r>
            <a:r>
              <a:rPr lang="en-US" sz="2800" b="1" dirty="0" err="1">
                <a:latin typeface="Cambria" pitchFamily="18" charset="0"/>
                <a:ea typeface="Cambria" pitchFamily="18" charset="0"/>
              </a:rPr>
              <a:t>bạn</a:t>
            </a:r>
            <a:r>
              <a:rPr lang="en-US" sz="2800" b="1" dirty="0">
                <a:latin typeface="Cambria" pitchFamily="18" charset="0"/>
                <a:ea typeface="Cambria" pitchFamily="18" charset="0"/>
              </a:rPr>
              <a:t> </a:t>
            </a:r>
            <a:r>
              <a:rPr lang="en-US" sz="2800" b="1" dirty="0" err="1">
                <a:latin typeface="Cambria" pitchFamily="18" charset="0"/>
                <a:ea typeface="Cambria" pitchFamily="18" charset="0"/>
              </a:rPr>
              <a:t>thiết</a:t>
            </a:r>
            <a:r>
              <a:rPr lang="en-US" sz="2800" b="1" dirty="0">
                <a:latin typeface="Cambria" pitchFamily="18" charset="0"/>
                <a:ea typeface="Cambria" pitchFamily="18" charset="0"/>
              </a:rPr>
              <a:t> </a:t>
            </a:r>
            <a:r>
              <a:rPr lang="en-US" sz="2800" b="1" dirty="0" err="1">
                <a:latin typeface="Cambria" pitchFamily="18" charset="0"/>
                <a:ea typeface="Cambria" pitchFamily="18" charset="0"/>
              </a:rPr>
              <a:t>kế</a:t>
            </a:r>
            <a:r>
              <a:rPr lang="en-US" sz="2800" b="1" dirty="0">
                <a:latin typeface="Cambria" pitchFamily="18" charset="0"/>
                <a:ea typeface="Cambria" pitchFamily="18" charset="0"/>
              </a:rPr>
              <a:t> </a:t>
            </a:r>
            <a:r>
              <a:rPr lang="en-US" sz="2800" b="1" dirty="0" err="1">
                <a:latin typeface="Cambria" pitchFamily="18" charset="0"/>
                <a:ea typeface="Cambria" pitchFamily="18" charset="0"/>
              </a:rPr>
              <a:t>một</a:t>
            </a:r>
            <a:r>
              <a:rPr lang="en-US" sz="2800" b="1" dirty="0">
                <a:latin typeface="Cambria" pitchFamily="18" charset="0"/>
                <a:ea typeface="Cambria" pitchFamily="18" charset="0"/>
              </a:rPr>
              <a:t> </a:t>
            </a:r>
            <a:r>
              <a:rPr lang="en-US" sz="2800" b="1" dirty="0" err="1">
                <a:latin typeface="Cambria" pitchFamily="18" charset="0"/>
                <a:ea typeface="Cambria" pitchFamily="18" charset="0"/>
              </a:rPr>
              <a:t>sản</a:t>
            </a:r>
            <a:r>
              <a:rPr lang="en-US" sz="2800" b="1" dirty="0">
                <a:latin typeface="Cambria" pitchFamily="18" charset="0"/>
                <a:ea typeface="Cambria" pitchFamily="18" charset="0"/>
              </a:rPr>
              <a:t> </a:t>
            </a:r>
            <a:r>
              <a:rPr lang="en-US" sz="2800" b="1" dirty="0" err="1">
                <a:latin typeface="Cambria" pitchFamily="18" charset="0"/>
                <a:ea typeface="Cambria" pitchFamily="18" charset="0"/>
              </a:rPr>
              <a:t>phẩm</a:t>
            </a:r>
            <a:r>
              <a:rPr lang="en-US" sz="2800" b="1" dirty="0">
                <a:latin typeface="Cambria" pitchFamily="18" charset="0"/>
                <a:ea typeface="Cambria" pitchFamily="18" charset="0"/>
              </a:rPr>
              <a:t> </a:t>
            </a:r>
            <a:r>
              <a:rPr lang="en-US" sz="2800" b="1" dirty="0" err="1">
                <a:latin typeface="Cambria" pitchFamily="18" charset="0"/>
                <a:ea typeface="Cambria" pitchFamily="18" charset="0"/>
              </a:rPr>
              <a:t>tuyên</a:t>
            </a:r>
            <a:r>
              <a:rPr lang="en-US" sz="2800" b="1" dirty="0">
                <a:latin typeface="Cambria" pitchFamily="18" charset="0"/>
                <a:ea typeface="Cambria" pitchFamily="18" charset="0"/>
              </a:rPr>
              <a:t> </a:t>
            </a:r>
            <a:r>
              <a:rPr lang="en-US" sz="2800" b="1" dirty="0" err="1">
                <a:latin typeface="Cambria" pitchFamily="18" charset="0"/>
                <a:ea typeface="Cambria" pitchFamily="18" charset="0"/>
              </a:rPr>
              <a:t>truyền</a:t>
            </a:r>
            <a:r>
              <a:rPr lang="en-US" sz="2800" b="1" dirty="0">
                <a:latin typeface="Cambria" pitchFamily="18" charset="0"/>
                <a:ea typeface="Cambria" pitchFamily="18" charset="0"/>
              </a:rPr>
              <a:t> </a:t>
            </a:r>
            <a:r>
              <a:rPr lang="en-US" sz="2800" b="1" dirty="0" err="1">
                <a:latin typeface="Cambria" pitchFamily="18" charset="0"/>
                <a:ea typeface="Cambria" pitchFamily="18" charset="0"/>
              </a:rPr>
              <a:t>về</a:t>
            </a:r>
            <a:r>
              <a:rPr lang="en-US" sz="2800" b="1" dirty="0">
                <a:latin typeface="Cambria" pitchFamily="18" charset="0"/>
                <a:ea typeface="Cambria" pitchFamily="18" charset="0"/>
              </a:rPr>
              <a:t> </a:t>
            </a:r>
            <a:r>
              <a:rPr lang="en-US" sz="2800" b="1" dirty="0" err="1">
                <a:latin typeface="Cambria" pitchFamily="18" charset="0"/>
                <a:ea typeface="Cambria" pitchFamily="18" charset="0"/>
              </a:rPr>
              <a:t>tiết</a:t>
            </a:r>
            <a:r>
              <a:rPr lang="en-US" sz="2800" b="1" dirty="0">
                <a:latin typeface="Cambria" pitchFamily="18" charset="0"/>
                <a:ea typeface="Cambria" pitchFamily="18" charset="0"/>
              </a:rPr>
              <a:t> </a:t>
            </a:r>
            <a:r>
              <a:rPr lang="en-US" sz="2800" b="1" dirty="0" err="1">
                <a:latin typeface="Cambria" pitchFamily="18" charset="0"/>
                <a:ea typeface="Cambria" pitchFamily="18" charset="0"/>
              </a:rPr>
              <a:t>kiệm</a:t>
            </a:r>
            <a:r>
              <a:rPr lang="en-US" sz="2800" b="1" dirty="0">
                <a:latin typeface="Cambria" pitchFamily="18" charset="0"/>
                <a:ea typeface="Cambria" pitchFamily="18" charset="0"/>
              </a:rPr>
              <a:t> </a:t>
            </a:r>
            <a:r>
              <a:rPr lang="en-US" sz="2800" b="1" dirty="0" err="1">
                <a:latin typeface="Cambria" pitchFamily="18" charset="0"/>
                <a:ea typeface="Cambria" pitchFamily="18" charset="0"/>
              </a:rPr>
              <a:t>điện</a:t>
            </a:r>
            <a:r>
              <a:rPr lang="en-US" sz="2800" b="1" dirty="0">
                <a:latin typeface="Cambria" pitchFamily="18" charset="0"/>
                <a:ea typeface="Cambria" pitchFamily="18" charset="0"/>
              </a:rPr>
              <a:t>, </a:t>
            </a:r>
            <a:r>
              <a:rPr lang="en-US" sz="2800" b="1" dirty="0" err="1">
                <a:latin typeface="Cambria" pitchFamily="18" charset="0"/>
                <a:ea typeface="Cambria" pitchFamily="18" charset="0"/>
              </a:rPr>
              <a:t>nước</a:t>
            </a:r>
            <a:r>
              <a:rPr lang="en-US" sz="2800" dirty="0">
                <a:latin typeface="Cambria" pitchFamily="18" charset="0"/>
                <a:ea typeface="Cambria" pitchFamily="18" charset="0"/>
              </a:rPr>
              <a:t>.</a:t>
            </a:r>
            <a:endParaRPr lang="vi-VN" sz="2800" dirty="0">
              <a:latin typeface="Cambria" pitchFamily="18" charset="0"/>
              <a:ea typeface="Cambria" pitchFamily="18" charset="0"/>
            </a:endParaRPr>
          </a:p>
        </p:txBody>
      </p:sp>
      <p:sp>
        <p:nvSpPr>
          <p:cNvPr id="15" name="Rectangle 14"/>
          <p:cNvSpPr/>
          <p:nvPr/>
        </p:nvSpPr>
        <p:spPr>
          <a:xfrm>
            <a:off x="1705780" y="1705907"/>
            <a:ext cx="4512180" cy="3108543"/>
          </a:xfrm>
          <a:prstGeom prst="rect">
            <a:avLst/>
          </a:prstGeom>
        </p:spPr>
        <p:txBody>
          <a:bodyPr wrap="square">
            <a:spAutoFit/>
          </a:bodyPr>
          <a:lstStyle/>
          <a:p>
            <a:pPr algn="just"/>
            <a:r>
              <a:rPr lang="vi-VN" sz="2800" b="1" i="1" dirty="0">
                <a:solidFill>
                  <a:srgbClr val="C00000"/>
                </a:solidFill>
                <a:latin typeface="Cambria" pitchFamily="18" charset="0"/>
                <a:ea typeface="Cambria" pitchFamily="18" charset="0"/>
              </a:rPr>
              <a:t>Nhóm 2: </a:t>
            </a:r>
            <a:endParaRPr lang="vi-VN" sz="2800" dirty="0">
              <a:solidFill>
                <a:srgbClr val="C00000"/>
              </a:solidFill>
              <a:latin typeface="Cambria" pitchFamily="18" charset="0"/>
              <a:ea typeface="Cambria" pitchFamily="18" charset="0"/>
            </a:endParaRPr>
          </a:p>
          <a:p>
            <a:pPr algn="just"/>
            <a:r>
              <a:rPr lang="vi-VN" sz="2800" b="1" dirty="0">
                <a:latin typeface="Cambria" pitchFamily="18" charset="0"/>
                <a:ea typeface="Cambria" pitchFamily="18" charset="0"/>
              </a:rPr>
              <a:t>Em hãy cùng các bạn trong lớp xây dựng và thực hiện dự án thực hành tiết kiệm "Làm kế hoạch nhỏ" (ví dụ: thu gom sách, báo, truyện cũ,...).</a:t>
            </a:r>
            <a:endParaRPr lang="vi-VN" sz="2800" dirty="0">
              <a:latin typeface="Cambria" pitchFamily="18" charset="0"/>
              <a:ea typeface="Cambria" pitchFamily="18" charset="0"/>
            </a:endParaRPr>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8443" y="986156"/>
            <a:ext cx="12191999" cy="3951604"/>
          </a:xfrm>
          <a:prstGeom prst="rect">
            <a:avLst/>
          </a:prstGeom>
        </p:spPr>
      </p:pic>
      <p:sp>
        <p:nvSpPr>
          <p:cNvPr id="10" name="TextBox 9"/>
          <p:cNvSpPr txBox="1"/>
          <p:nvPr/>
        </p:nvSpPr>
        <p:spPr>
          <a:xfrm>
            <a:off x="2021627" y="1934563"/>
            <a:ext cx="9206750" cy="2054789"/>
          </a:xfrm>
          <a:prstGeom prst="rect">
            <a:avLst/>
          </a:prstGeom>
          <a:noFill/>
          <a:ln>
            <a:noFill/>
          </a:ln>
        </p:spPr>
        <p:txBody>
          <a:bodyPr wrap="square" lIns="121917" tIns="60958" rIns="121917" bIns="60958" rtlCol="0">
            <a:spAutoFit/>
          </a:bodyPr>
          <a:lstStyle/>
          <a:p>
            <a:pPr algn="ctr">
              <a:lnSpc>
                <a:spcPct val="122000"/>
              </a:lnSpc>
              <a:spcAft>
                <a:spcPts val="500"/>
              </a:spcAft>
              <a:buClr>
                <a:srgbClr val="000000"/>
              </a:buClr>
              <a:buSzPts val="1100"/>
              <a:tabLst>
                <a:tab pos="229870" algn="l"/>
              </a:tabLst>
            </a:pPr>
            <a:r>
              <a:rPr lang="en-US" sz="5400" b="1" dirty="0">
                <a:solidFill>
                  <a:srgbClr val="FF0000"/>
                </a:solidFill>
                <a:latin typeface="Cambria" pitchFamily="18" charset="0"/>
                <a:ea typeface="Cambria" pitchFamily="18" charset="0"/>
                <a:cs typeface="Arial" panose="020B0604020202020204" pitchFamily="34" charset="0"/>
              </a:rPr>
              <a:t>1. </a:t>
            </a:r>
            <a:r>
              <a:rPr lang="vi-VN" sz="5400" b="1" dirty="0">
                <a:solidFill>
                  <a:srgbClr val="FF0000"/>
                </a:solidFill>
                <a:latin typeface="Cambria" pitchFamily="18" charset="0"/>
                <a:ea typeface="Cambria" pitchFamily="18" charset="0"/>
                <a:cs typeface="Arial" panose="020B0604020202020204" pitchFamily="34" charset="0"/>
              </a:rPr>
              <a:t>Tiết kiệm </a:t>
            </a:r>
            <a:r>
              <a:rPr lang="en-US" sz="5400" b="1" dirty="0" err="1">
                <a:solidFill>
                  <a:srgbClr val="FF0000"/>
                </a:solidFill>
                <a:latin typeface="Cambria" pitchFamily="18" charset="0"/>
                <a:ea typeface="Cambria" pitchFamily="18" charset="0"/>
                <a:cs typeface="Arial" panose="020B0604020202020204" pitchFamily="34" charset="0"/>
              </a:rPr>
              <a:t>và</a:t>
            </a:r>
            <a:r>
              <a:rPr lang="en-US" sz="5400" b="1" dirty="0">
                <a:solidFill>
                  <a:srgbClr val="FF0000"/>
                </a:solidFill>
                <a:latin typeface="Cambria" pitchFamily="18" charset="0"/>
                <a:ea typeface="Cambria" pitchFamily="18" charset="0"/>
                <a:cs typeface="Arial" panose="020B0604020202020204" pitchFamily="34" charset="0"/>
              </a:rPr>
              <a:t> </a:t>
            </a:r>
            <a:r>
              <a:rPr lang="en-US" sz="5400" b="1" dirty="0" err="1">
                <a:solidFill>
                  <a:srgbClr val="FF0000"/>
                </a:solidFill>
                <a:latin typeface="Cambria" pitchFamily="18" charset="0"/>
                <a:ea typeface="Cambria" pitchFamily="18" charset="0"/>
                <a:cs typeface="Arial" panose="020B0604020202020204" pitchFamily="34" charset="0"/>
              </a:rPr>
              <a:t>biểu</a:t>
            </a:r>
            <a:r>
              <a:rPr lang="en-US" sz="5400" b="1" dirty="0">
                <a:solidFill>
                  <a:srgbClr val="FF0000"/>
                </a:solidFill>
                <a:latin typeface="Cambria" pitchFamily="18" charset="0"/>
                <a:ea typeface="Cambria" pitchFamily="18" charset="0"/>
                <a:cs typeface="Arial" panose="020B0604020202020204" pitchFamily="34" charset="0"/>
              </a:rPr>
              <a:t> </a:t>
            </a:r>
            <a:r>
              <a:rPr lang="en-US" sz="5400" b="1" dirty="0" err="1">
                <a:solidFill>
                  <a:srgbClr val="FF0000"/>
                </a:solidFill>
                <a:latin typeface="Cambria" pitchFamily="18" charset="0"/>
                <a:ea typeface="Cambria" pitchFamily="18" charset="0"/>
                <a:cs typeface="Arial" panose="020B0604020202020204" pitchFamily="34" charset="0"/>
              </a:rPr>
              <a:t>hiện</a:t>
            </a:r>
            <a:r>
              <a:rPr lang="en-US" sz="5400" b="1" dirty="0">
                <a:solidFill>
                  <a:srgbClr val="FF0000"/>
                </a:solidFill>
                <a:latin typeface="Cambria" pitchFamily="18" charset="0"/>
                <a:ea typeface="Cambria" pitchFamily="18" charset="0"/>
                <a:cs typeface="Arial" panose="020B0604020202020204" pitchFamily="34" charset="0"/>
              </a:rPr>
              <a:t> </a:t>
            </a:r>
            <a:r>
              <a:rPr lang="en-US" sz="5400" b="1" dirty="0" err="1">
                <a:solidFill>
                  <a:srgbClr val="FF0000"/>
                </a:solidFill>
                <a:latin typeface="Cambria" pitchFamily="18" charset="0"/>
                <a:ea typeface="Cambria" pitchFamily="18" charset="0"/>
                <a:cs typeface="Arial" panose="020B0604020202020204" pitchFamily="34" charset="0"/>
              </a:rPr>
              <a:t>của</a:t>
            </a:r>
            <a:r>
              <a:rPr lang="en-US" sz="5400" b="1" dirty="0">
                <a:solidFill>
                  <a:srgbClr val="FF0000"/>
                </a:solidFill>
                <a:latin typeface="Cambria" pitchFamily="18" charset="0"/>
                <a:ea typeface="Cambria" pitchFamily="18" charset="0"/>
                <a:cs typeface="Arial" panose="020B0604020202020204" pitchFamily="34" charset="0"/>
              </a:rPr>
              <a:t> </a:t>
            </a:r>
            <a:r>
              <a:rPr lang="en-US" sz="5400" b="1" dirty="0" err="1">
                <a:solidFill>
                  <a:srgbClr val="FF0000"/>
                </a:solidFill>
                <a:latin typeface="Cambria" pitchFamily="18" charset="0"/>
                <a:ea typeface="Cambria" pitchFamily="18" charset="0"/>
                <a:cs typeface="Arial" panose="020B0604020202020204" pitchFamily="34" charset="0"/>
              </a:rPr>
              <a:t>tiết</a:t>
            </a:r>
            <a:r>
              <a:rPr lang="en-US" sz="5400" b="1" dirty="0">
                <a:solidFill>
                  <a:srgbClr val="FF0000"/>
                </a:solidFill>
                <a:latin typeface="Cambria" pitchFamily="18" charset="0"/>
                <a:ea typeface="Cambria" pitchFamily="18" charset="0"/>
                <a:cs typeface="Arial" panose="020B0604020202020204" pitchFamily="34" charset="0"/>
              </a:rPr>
              <a:t> </a:t>
            </a:r>
            <a:r>
              <a:rPr lang="en-US" sz="5400" b="1" dirty="0" err="1">
                <a:solidFill>
                  <a:srgbClr val="FF0000"/>
                </a:solidFill>
                <a:latin typeface="Cambria" pitchFamily="18" charset="0"/>
                <a:ea typeface="Cambria" pitchFamily="18" charset="0"/>
                <a:cs typeface="Arial" panose="020B0604020202020204" pitchFamily="34" charset="0"/>
              </a:rPr>
              <a:t>kiệm</a:t>
            </a:r>
            <a:endParaRPr lang="en-US" sz="5400" b="1" dirty="0">
              <a:solidFill>
                <a:srgbClr val="FF0000"/>
              </a:solidFill>
              <a:latin typeface="Cambria" pitchFamily="18" charset="0"/>
              <a:ea typeface="Cambria" pitchFamily="18" charset="0"/>
              <a:cs typeface="Arial" panose="020B0604020202020204" pitchFamily="34" charset="0"/>
            </a:endParaRPr>
          </a:p>
        </p:txBody>
      </p:sp>
      <p:grpSp>
        <p:nvGrpSpPr>
          <p:cNvPr id="3" name="Group 2"/>
          <p:cNvGrpSpPr/>
          <p:nvPr/>
        </p:nvGrpSpPr>
        <p:grpSpPr>
          <a:xfrm>
            <a:off x="0" y="92840"/>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73" y="309489"/>
            <a:ext cx="4917534" cy="19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622045" y="1149790"/>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320" y="0"/>
            <a:ext cx="5540679" cy="3621994"/>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4"/>
          <a:stretch/>
        </p:blipFill>
        <p:spPr>
          <a:xfrm>
            <a:off x="6471138" y="3902152"/>
            <a:ext cx="5720861" cy="2955848"/>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648679917"/>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107664059"/>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2" y="-56755"/>
            <a:ext cx="11479236" cy="5583260"/>
          </a:xfrm>
          <a:prstGeom prst="rect">
            <a:avLst/>
          </a:prstGeom>
        </p:spPr>
      </p:pic>
      <p:sp>
        <p:nvSpPr>
          <p:cNvPr id="10" name="TextBox 9"/>
          <p:cNvSpPr txBox="1"/>
          <p:nvPr/>
        </p:nvSpPr>
        <p:spPr>
          <a:xfrm>
            <a:off x="1254067" y="1275006"/>
            <a:ext cx="8297896" cy="3642403"/>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4800" b="1" dirty="0">
                <a:solidFill>
                  <a:srgbClr val="FF0000"/>
                </a:solidFill>
                <a:latin typeface="Cambria" pitchFamily="18" charset="0"/>
                <a:ea typeface="Cambria" pitchFamily="18" charset="0"/>
                <a:cs typeface="Arial" panose="020B0604020202020204" pitchFamily="34" charset="0"/>
              </a:rPr>
              <a:t>Tiết kiệm </a:t>
            </a:r>
            <a:r>
              <a:rPr lang="vi-VN" sz="4800" b="1" dirty="0">
                <a:solidFill>
                  <a:srgbClr val="002060"/>
                </a:solidFill>
                <a:latin typeface="Cambria" pitchFamily="18" charset="0"/>
                <a:ea typeface="Cambria" pitchFamily="18" charset="0"/>
                <a:cs typeface="Arial" panose="020B0604020202020204" pitchFamily="34" charset="0"/>
              </a:rPr>
              <a:t>là biết sử dụng một cách hợp lí tiền bạc, của cải, thời gian, sức lực của mình và của người khác.</a:t>
            </a:r>
            <a:endParaRPr lang="en-US" sz="4800" b="1" u="none" strike="noStrike" spc="0" dirty="0">
              <a:solidFill>
                <a:srgbClr val="002060"/>
              </a:solidFill>
              <a:effectLst/>
              <a:latin typeface="Cambria" pitchFamily="18" charset="0"/>
              <a:ea typeface="Cambria" pitchFamily="18"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438150" y="-14257"/>
            <a:ext cx="11906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lgn="just"/>
            <a:br>
              <a:rPr lang="vi-VN" altLang="en-US" sz="2400" b="1" dirty="0">
                <a:solidFill>
                  <a:srgbClr val="C00000"/>
                </a:solidFill>
                <a:latin typeface="Cambria" pitchFamily="18" charset="0"/>
                <a:ea typeface="Cambria" pitchFamily="18" charset="0"/>
                <a:cs typeface="Cambria" panose="02040503050406030204" pitchFamily="18" charset="0"/>
              </a:rPr>
            </a:br>
            <a:r>
              <a:rPr lang="en-US" sz="2400" b="1" dirty="0" err="1">
                <a:solidFill>
                  <a:srgbClr val="C00000"/>
                </a:solidFill>
                <a:latin typeface="Cambria" pitchFamily="18" charset="0"/>
                <a:ea typeface="Cambria" pitchFamily="18" charset="0"/>
              </a:rPr>
              <a:t>Em</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hãy</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chỉ</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ra</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biểu</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hiện</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của</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tiết</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kiệm</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và</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chưa</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tiết</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kiệm</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trong</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các</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bức</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tranh</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sau</a:t>
            </a:r>
            <a:r>
              <a:rPr lang="en-US" sz="2400" b="1" dirty="0">
                <a:solidFill>
                  <a:srgbClr val="C00000"/>
                </a:solidFill>
                <a:latin typeface="Cambria" pitchFamily="18" charset="0"/>
                <a:ea typeface="Cambria" pitchFamily="18" charset="0"/>
              </a:rPr>
              <a:t>?</a:t>
            </a:r>
            <a:endParaRPr lang="vi-VN" altLang="en-US" sz="2400" b="1" dirty="0">
              <a:solidFill>
                <a:srgbClr val="C00000"/>
              </a:solidFill>
              <a:latin typeface="Cambria" pitchFamily="18" charset="0"/>
              <a:ea typeface="Cambria" pitchFamily="18" charset="0"/>
              <a:cs typeface="Cambria" panose="02040503050406030204" pitchFamily="18" charset="0"/>
            </a:endParaRPr>
          </a:p>
        </p:txBody>
      </p:sp>
      <p:pic>
        <p:nvPicPr>
          <p:cNvPr id="11" name="Shape 292"/>
          <p:cNvPicPr/>
          <p:nvPr/>
        </p:nvPicPr>
        <p:blipFill>
          <a:blip r:embed="rId2"/>
          <a:stretch/>
        </p:blipFill>
        <p:spPr>
          <a:xfrm>
            <a:off x="334411" y="1024652"/>
            <a:ext cx="2804160" cy="2304891"/>
          </a:xfrm>
          <a:prstGeom prst="rect">
            <a:avLst/>
          </a:prstGeom>
        </p:spPr>
      </p:pic>
      <p:pic>
        <p:nvPicPr>
          <p:cNvPr id="13" name="Shape 298"/>
          <p:cNvPicPr/>
          <p:nvPr/>
        </p:nvPicPr>
        <p:blipFill>
          <a:blip r:embed="rId3"/>
          <a:stretch/>
        </p:blipFill>
        <p:spPr>
          <a:xfrm>
            <a:off x="7577918" y="1020260"/>
            <a:ext cx="2810510" cy="2309283"/>
          </a:xfrm>
          <a:prstGeom prst="rect">
            <a:avLst/>
          </a:prstGeom>
        </p:spPr>
      </p:pic>
      <p:grpSp>
        <p:nvGrpSpPr>
          <p:cNvPr id="19" name="Group 18"/>
          <p:cNvGrpSpPr/>
          <p:nvPr/>
        </p:nvGrpSpPr>
        <p:grpSpPr>
          <a:xfrm>
            <a:off x="4070182" y="3712912"/>
            <a:ext cx="3382177" cy="2234699"/>
            <a:chOff x="5015865" y="4467940"/>
            <a:chExt cx="2792095" cy="2432050"/>
          </a:xfrm>
        </p:grpSpPr>
        <p:pic>
          <p:nvPicPr>
            <p:cNvPr id="15" name="Shape 306"/>
            <p:cNvPicPr/>
            <p:nvPr/>
          </p:nvPicPr>
          <p:blipFill>
            <a:blip r:embed="rId4"/>
            <a:stretch/>
          </p:blipFill>
          <p:spPr>
            <a:xfrm>
              <a:off x="5015865" y="4505723"/>
              <a:ext cx="1109345" cy="2304415"/>
            </a:xfrm>
            <a:prstGeom prst="rect">
              <a:avLst/>
            </a:prstGeom>
          </p:spPr>
        </p:pic>
        <p:pic>
          <p:nvPicPr>
            <p:cNvPr id="16" name="Shape 308"/>
            <p:cNvPicPr/>
            <p:nvPr/>
          </p:nvPicPr>
          <p:blipFill>
            <a:blip r:embed="rId5"/>
            <a:stretch/>
          </p:blipFill>
          <p:spPr>
            <a:xfrm>
              <a:off x="6125210" y="4467940"/>
              <a:ext cx="1682750" cy="2432050"/>
            </a:xfrm>
            <a:prstGeom prst="rect">
              <a:avLst/>
            </a:prstGeom>
          </p:spPr>
        </p:pic>
      </p:grpSp>
      <p:pic>
        <p:nvPicPr>
          <p:cNvPr id="17" name="Shape 310"/>
          <p:cNvPicPr/>
          <p:nvPr/>
        </p:nvPicPr>
        <p:blipFill>
          <a:blip r:embed="rId6"/>
          <a:stretch/>
        </p:blipFill>
        <p:spPr>
          <a:xfrm>
            <a:off x="8193754" y="3691483"/>
            <a:ext cx="3520741" cy="2256128"/>
          </a:xfrm>
          <a:prstGeom prst="rect">
            <a:avLst/>
          </a:prstGeom>
        </p:spPr>
      </p:pic>
      <p:grpSp>
        <p:nvGrpSpPr>
          <p:cNvPr id="28" name="Group 27"/>
          <p:cNvGrpSpPr/>
          <p:nvPr/>
        </p:nvGrpSpPr>
        <p:grpSpPr>
          <a:xfrm>
            <a:off x="3496374" y="1015242"/>
            <a:ext cx="3389330" cy="2334983"/>
            <a:chOff x="3496374" y="1396242"/>
            <a:chExt cx="3389330" cy="2334983"/>
          </a:xfrm>
        </p:grpSpPr>
        <p:pic>
          <p:nvPicPr>
            <p:cNvPr id="12" name="Shape 294"/>
            <p:cNvPicPr/>
            <p:nvPr/>
          </p:nvPicPr>
          <p:blipFill>
            <a:blip r:embed="rId7"/>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3911116"/>
            <a:ext cx="3309955" cy="1916509"/>
            <a:chOff x="154940" y="4273998"/>
            <a:chExt cx="3309955" cy="2286000"/>
          </a:xfrm>
        </p:grpSpPr>
        <p:pic>
          <p:nvPicPr>
            <p:cNvPr id="14" name="Shape 300"/>
            <p:cNvPicPr/>
            <p:nvPr/>
          </p:nvPicPr>
          <p:blipFill>
            <a:blip r:embed="rId8"/>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a:effectLst/>
                  <a:latin typeface="#9Slide05 Brannboll Ny" panose="02000000000000000000" pitchFamily="2" charset="0"/>
                  <a:ea typeface="Arial" panose="020B0604020202020204" pitchFamily="34" charset="0"/>
                </a:rPr>
                <a:t>Con </a:t>
              </a:r>
              <a:r>
                <a:rPr lang="en-US" sz="1600" i="1" dirty="0" err="1">
                  <a:effectLst/>
                  <a:latin typeface="#9Slide05 Brannboll Ny" panose="02000000000000000000" pitchFamily="2" charset="0"/>
                  <a:ea typeface="Arial" panose="020B0604020202020204" pitchFamily="34" charset="0"/>
                </a:rPr>
                <a:t>có</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biết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mẹ</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phải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mất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bao</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nhiêu</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thời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gian</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để</a:t>
              </a:r>
              <a:r>
                <a:rPr lang="en-US" sz="1600" i="1" dirty="0">
                  <a:effectLst/>
                  <a:latin typeface="#9Slide05 Brannboll Ny" panose="02000000000000000000" pitchFamily="2" charset="0"/>
                  <a:ea typeface="Arial" panose="020B0604020202020204" pitchFamily="34" charset="0"/>
                </a:rPr>
                <a:t> </a:t>
              </a:r>
              <a:r>
                <a:rPr lang="vi-VN" sz="1600" i="1" dirty="0">
                  <a:effectLst/>
                  <a:latin typeface="#9Slide05 Brannboll Ny" panose="02000000000000000000" pitchFamily="2" charset="0"/>
                  <a:ea typeface="Arial" panose="020B0604020202020204" pitchFamily="34" charset="0"/>
                </a:rPr>
                <a:t>đan 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244311"/>
            <a:ext cx="3161963" cy="429088"/>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Cambria" pitchFamily="18" charset="0"/>
                <a:ea typeface="Cambria" pitchFamily="18" charset="0"/>
                <a:cs typeface="Arial" panose="020B0604020202020204" pitchFamily="34" charset="0"/>
              </a:rPr>
              <a:t>biểu</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hiện</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của</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tiết</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kiệm</a:t>
            </a:r>
            <a:endParaRPr lang="en-US" b="1" dirty="0">
              <a:solidFill>
                <a:srgbClr val="FF0000"/>
              </a:solidFill>
              <a:latin typeface="Cambria" pitchFamily="18" charset="0"/>
              <a:ea typeface="Cambria" pitchFamily="18" charset="0"/>
              <a:cs typeface="Arial" panose="020B0604020202020204" pitchFamily="34" charset="0"/>
            </a:endParaRPr>
          </a:p>
        </p:txBody>
      </p:sp>
      <p:sp>
        <p:nvSpPr>
          <p:cNvPr id="23" name="TextBox 22"/>
          <p:cNvSpPr txBox="1"/>
          <p:nvPr/>
        </p:nvSpPr>
        <p:spPr>
          <a:xfrm>
            <a:off x="4235297" y="3286307"/>
            <a:ext cx="3161963" cy="429088"/>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Cambria" pitchFamily="18" charset="0"/>
                <a:ea typeface="Cambria" pitchFamily="18" charset="0"/>
                <a:cs typeface="Arial" panose="020B0604020202020204" pitchFamily="34" charset="0"/>
              </a:rPr>
              <a:t>biểu</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hiện</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của</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tiết</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kiệm</a:t>
            </a:r>
            <a:endParaRPr lang="en-US" b="1" dirty="0">
              <a:solidFill>
                <a:srgbClr val="FF0000"/>
              </a:solidFill>
              <a:latin typeface="Cambria" pitchFamily="18" charset="0"/>
              <a:ea typeface="Cambria" pitchFamily="18" charset="0"/>
              <a:cs typeface="Arial" panose="020B0604020202020204" pitchFamily="34" charset="0"/>
            </a:endParaRPr>
          </a:p>
        </p:txBody>
      </p:sp>
      <p:sp>
        <p:nvSpPr>
          <p:cNvPr id="24" name="TextBox 23"/>
          <p:cNvSpPr txBox="1"/>
          <p:nvPr/>
        </p:nvSpPr>
        <p:spPr>
          <a:xfrm>
            <a:off x="4281875" y="6244291"/>
            <a:ext cx="3161963" cy="429088"/>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Cambria" pitchFamily="18" charset="0"/>
                <a:ea typeface="Cambria" pitchFamily="18" charset="0"/>
                <a:cs typeface="Arial" panose="020B0604020202020204" pitchFamily="34" charset="0"/>
              </a:rPr>
              <a:t>biểu</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hiện</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của</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tiết</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kiệm</a:t>
            </a:r>
            <a:endParaRPr lang="en-US" b="1" dirty="0">
              <a:solidFill>
                <a:srgbClr val="FF0000"/>
              </a:solidFill>
              <a:latin typeface="Cambria" pitchFamily="18" charset="0"/>
              <a:ea typeface="Cambria" pitchFamily="18" charset="0"/>
              <a:cs typeface="Arial" panose="020B0604020202020204" pitchFamily="34" charset="0"/>
            </a:endParaRPr>
          </a:p>
        </p:txBody>
      </p:sp>
      <p:sp>
        <p:nvSpPr>
          <p:cNvPr id="25" name="TextBox 24"/>
          <p:cNvSpPr txBox="1"/>
          <p:nvPr/>
        </p:nvSpPr>
        <p:spPr>
          <a:xfrm>
            <a:off x="7439884" y="3273420"/>
            <a:ext cx="4583591" cy="429088"/>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Cambria" pitchFamily="18" charset="0"/>
                <a:ea typeface="Cambria" pitchFamily="18" charset="0"/>
                <a:cs typeface="Arial" panose="020B0604020202020204" pitchFamily="34" charset="0"/>
              </a:rPr>
              <a:t>biểu</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hiện</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của</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chưa</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tiết</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kiệm</a:t>
            </a:r>
            <a:endParaRPr lang="en-US" b="1" dirty="0">
              <a:solidFill>
                <a:srgbClr val="FF0000"/>
              </a:solidFill>
              <a:latin typeface="Cambria" pitchFamily="18" charset="0"/>
              <a:ea typeface="Cambria" pitchFamily="18" charset="0"/>
              <a:cs typeface="Arial" panose="020B0604020202020204" pitchFamily="34" charset="0"/>
            </a:endParaRPr>
          </a:p>
        </p:txBody>
      </p:sp>
      <p:sp>
        <p:nvSpPr>
          <p:cNvPr id="26" name="TextBox 25"/>
          <p:cNvSpPr txBox="1"/>
          <p:nvPr/>
        </p:nvSpPr>
        <p:spPr>
          <a:xfrm>
            <a:off x="81512" y="6233361"/>
            <a:ext cx="4583591" cy="429088"/>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Cambria" pitchFamily="18" charset="0"/>
                <a:ea typeface="Cambria" pitchFamily="18" charset="0"/>
                <a:cs typeface="Arial" panose="020B0604020202020204" pitchFamily="34" charset="0"/>
              </a:rPr>
              <a:t>biểu</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hiện</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của</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chưa</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tiết</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kiệm</a:t>
            </a:r>
            <a:endParaRPr lang="en-US" b="1" dirty="0">
              <a:solidFill>
                <a:srgbClr val="FF0000"/>
              </a:solidFill>
              <a:latin typeface="Cambria" pitchFamily="18" charset="0"/>
              <a:ea typeface="Cambria" pitchFamily="18" charset="0"/>
              <a:cs typeface="Arial" panose="020B0604020202020204" pitchFamily="34" charset="0"/>
            </a:endParaRPr>
          </a:p>
        </p:txBody>
      </p:sp>
      <p:sp>
        <p:nvSpPr>
          <p:cNvPr id="27" name="TextBox 26"/>
          <p:cNvSpPr txBox="1"/>
          <p:nvPr/>
        </p:nvSpPr>
        <p:spPr>
          <a:xfrm>
            <a:off x="8161347" y="6192758"/>
            <a:ext cx="4583591" cy="429088"/>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Cambria" pitchFamily="18" charset="0"/>
                <a:ea typeface="Cambria" pitchFamily="18" charset="0"/>
                <a:cs typeface="Arial" panose="020B0604020202020204" pitchFamily="34" charset="0"/>
              </a:rPr>
              <a:t>biểu</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hiện</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của</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chưa</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tiết</a:t>
            </a:r>
            <a:r>
              <a:rPr lang="en-US" b="1" dirty="0">
                <a:solidFill>
                  <a:srgbClr val="FF0000"/>
                </a:solidFill>
                <a:latin typeface="Cambria" pitchFamily="18" charset="0"/>
                <a:ea typeface="Cambria" pitchFamily="18" charset="0"/>
                <a:cs typeface="Arial" panose="020B0604020202020204" pitchFamily="34" charset="0"/>
              </a:rPr>
              <a:t> </a:t>
            </a:r>
            <a:r>
              <a:rPr lang="en-US" b="1" dirty="0" err="1">
                <a:solidFill>
                  <a:srgbClr val="FF0000"/>
                </a:solidFill>
                <a:latin typeface="Cambria" pitchFamily="18" charset="0"/>
                <a:ea typeface="Cambria" pitchFamily="18" charset="0"/>
                <a:cs typeface="Arial" panose="020B0604020202020204" pitchFamily="34" charset="0"/>
              </a:rPr>
              <a:t>kiệm</a:t>
            </a:r>
            <a:endParaRPr lang="en-US" b="1" dirty="0">
              <a:solidFill>
                <a:srgbClr val="FF0000"/>
              </a:solidFill>
              <a:latin typeface="Cambria" pitchFamily="18" charset="0"/>
              <a:ea typeface="Cambria" pitchFamily="18"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20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ircle(in)">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2338</Words>
  <Application>Microsoft Office PowerPoint</Application>
  <PresentationFormat>Widescreen</PresentationFormat>
  <Paragraphs>134</Paragraphs>
  <Slides>38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微软雅黑</vt:lpstr>
      <vt:lpstr>#9Slide05 Brannboll Ny</vt:lpstr>
      <vt:lpstr>Arial</vt:lpstr>
      <vt:lpstr>Calibri</vt:lpstr>
      <vt:lpstr>Calibri Light</vt:lpstr>
      <vt:lpstr>Cambria</vt:lpstr>
      <vt:lpstr>Helvetica Neue</vt:lpstr>
      <vt:lpstr>SVN-Vanilla Daisy Pro</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biệt tiết kiệm với hà tiện, keo kiệt.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65</cp:revision>
  <dcterms:created xsi:type="dcterms:W3CDTF">2021-07-15T15:36:06Z</dcterms:created>
  <dcterms:modified xsi:type="dcterms:W3CDTF">2023-02-05T06:52:32Z</dcterms:modified>
</cp:coreProperties>
</file>