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Lst>
  <p:notesMasterIdLst>
    <p:notesMasterId r:id="rId40"/>
  </p:notesMasterIdLst>
  <p:sldIdLst>
    <p:sldId id="400" r:id="rId4"/>
    <p:sldId id="406" r:id="rId5"/>
    <p:sldId id="365" r:id="rId6"/>
    <p:sldId id="368" r:id="rId7"/>
    <p:sldId id="331" r:id="rId8"/>
    <p:sldId id="412" r:id="rId9"/>
    <p:sldId id="411" r:id="rId10"/>
    <p:sldId id="336" r:id="rId11"/>
    <p:sldId id="410" r:id="rId12"/>
    <p:sldId id="366" r:id="rId13"/>
    <p:sldId id="403" r:id="rId14"/>
    <p:sldId id="408" r:id="rId15"/>
    <p:sldId id="413" r:id="rId16"/>
    <p:sldId id="414" r:id="rId17"/>
    <p:sldId id="415" r:id="rId18"/>
    <p:sldId id="409" r:id="rId19"/>
    <p:sldId id="417" r:id="rId20"/>
    <p:sldId id="404" r:id="rId21"/>
    <p:sldId id="416" r:id="rId22"/>
    <p:sldId id="418" r:id="rId23"/>
    <p:sldId id="419" r:id="rId24"/>
    <p:sldId id="422" r:id="rId25"/>
    <p:sldId id="423" r:id="rId26"/>
    <p:sldId id="421" r:id="rId27"/>
    <p:sldId id="354" r:id="rId28"/>
    <p:sldId id="428" r:id="rId29"/>
    <p:sldId id="427" r:id="rId30"/>
    <p:sldId id="426" r:id="rId31"/>
    <p:sldId id="429" r:id="rId32"/>
    <p:sldId id="430" r:id="rId33"/>
    <p:sldId id="431" r:id="rId34"/>
    <p:sldId id="432" r:id="rId35"/>
    <p:sldId id="326" r:id="rId36"/>
    <p:sldId id="424" r:id="rId37"/>
    <p:sldId id="425" r:id="rId38"/>
    <p:sldId id="38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03-02-2023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03-02-2023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03-02-2023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03-02-2023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03-02-2023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03-02-2023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03-02-2023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804527-AF1E-44F4-9F9A-69E653154590}"/>
              </a:ext>
            </a:extLst>
          </p:cNvPr>
          <p:cNvSpPr txBox="1">
            <a:spLocks noChangeArrowheads="1"/>
          </p:cNvSpPr>
          <p:nvPr/>
        </p:nvSpPr>
        <p:spPr bwMode="auto">
          <a:xfrm>
            <a:off x="2875722" y="0"/>
            <a:ext cx="78616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            </a:t>
            </a:r>
            <a:r>
              <a:rPr lang="vi-VN" altLang="vi-VN" sz="5400" dirty="0">
                <a:latin typeface="Times New Roman" panose="02020603050405020304" pitchFamily="18" charset="0"/>
                <a:ea typeface="宋体" panose="02010600030101010101" pitchFamily="2" charset="-122"/>
                <a:cs typeface="Times New Roman" panose="02020603050405020304" pitchFamily="18" charset="0"/>
              </a:rPr>
              <a:t>KHỞI ĐỘNG</a:t>
            </a:r>
            <a:endParaRPr lang="en-US" altLang="vi-VN" sz="5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FABABAF7-2E7B-473F-9CC0-CFA8C165C2D5}"/>
              </a:ext>
            </a:extLst>
          </p:cNvPr>
          <p:cNvSpPr/>
          <p:nvPr/>
        </p:nvSpPr>
        <p:spPr>
          <a:xfrm>
            <a:off x="477078" y="923330"/>
            <a:ext cx="11237844" cy="5632311"/>
          </a:xfrm>
          <a:prstGeom prst="rect">
            <a:avLst/>
          </a:prstGeom>
        </p:spPr>
        <p:txBody>
          <a:bodyPr wrap="square">
            <a:spAutoFit/>
          </a:bodyPr>
          <a:lstStyle/>
          <a:p>
            <a:pPr algn="just">
              <a:spcAft>
                <a:spcPts val="0"/>
              </a:spcAft>
            </a:pP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Em</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chia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sẻ</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huống</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nguy</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hiểm</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mà</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em</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gặp</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theo</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gợi</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ý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sau</a:t>
            </a:r>
            <a:r>
              <a:rPr lang="en-US" sz="60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60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huống</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đó</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ra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khi</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nào</a:t>
            </a:r>
            <a:r>
              <a:rPr lang="en-US" sz="60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60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Em</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gì</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khi</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gặp</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huống</a:t>
            </a:r>
            <a:r>
              <a:rPr lang="en-US" sz="6000" b="1" i="1" dirty="0">
                <a:latin typeface="Times New Roman" panose="02020603050405020304" pitchFamily="18" charset="0"/>
                <a:ea typeface="Calibri" panose="020F0502020204030204" pitchFamily="34" charset="0"/>
                <a:cs typeface="Times New Roman" panose="02020603050405020304" pitchFamily="18" charset="0"/>
              </a:rPr>
              <a:t> </a:t>
            </a:r>
            <a:r>
              <a:rPr lang="en-US" sz="6000" b="1" i="1" dirty="0" err="1">
                <a:latin typeface="Times New Roman" panose="02020603050405020304" pitchFamily="18" charset="0"/>
                <a:ea typeface="Calibri" panose="020F0502020204030204" pitchFamily="34" charset="0"/>
                <a:cs typeface="Times New Roman" panose="02020603050405020304" pitchFamily="18" charset="0"/>
              </a:rPr>
              <a:t>đó</a:t>
            </a:r>
            <a:r>
              <a:rPr lang="en-US" sz="60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60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035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36104" y="2268489"/>
            <a:ext cx="10800522" cy="2334742"/>
          </a:xfrm>
          <a:prstGeom prst="rect">
            <a:avLst/>
          </a:prstGeom>
        </p:spPr>
        <p:txBody>
          <a:bodyPr wrap="square">
            <a:spAutoFit/>
          </a:bodyPr>
          <a:lstStyle/>
          <a:p>
            <a:pPr algn="just">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66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2. </a:t>
            </a:r>
            <a:r>
              <a:rPr lang="vi-VN" sz="6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Cách ứng phó trước những tình huống nguy </a:t>
            </a:r>
            <a:r>
              <a:rPr lang="en-US" sz="66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hiể</a:t>
            </a:r>
            <a:r>
              <a:rPr lang="vi-VN" sz="66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66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2538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88AB6C-876B-4DD1-B20D-82D04C283F4C}"/>
              </a:ext>
            </a:extLst>
          </p:cNvPr>
          <p:cNvSpPr/>
          <p:nvPr/>
        </p:nvSpPr>
        <p:spPr>
          <a:xfrm>
            <a:off x="278295" y="0"/>
            <a:ext cx="11635409" cy="6247864"/>
          </a:xfrm>
          <a:prstGeom prst="rect">
            <a:avLst/>
          </a:prstGeom>
        </p:spPr>
        <p:txBody>
          <a:bodyPr wrap="square">
            <a:spAutoFit/>
          </a:bodyPr>
          <a:lstStyle/>
          <a:p>
            <a:pPr algn="just"/>
            <a:r>
              <a:rPr lang="vi-VN"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phó</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bắt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cóc</a:t>
            </a:r>
            <a:r>
              <a:rPr lang="vi-VN"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4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000" b="1" dirty="0">
                <a:solidFill>
                  <a:srgbClr val="FF0000"/>
                </a:solidFill>
                <a:latin typeface="Times New Roman" panose="02020603050405020304" pitchFamily="18" charset="0"/>
                <a:ea typeface="Times New Roman" panose="02020603050405020304" pitchFamily="18" charset="0"/>
              </a:rPr>
              <a:t>a) </a:t>
            </a:r>
            <a:r>
              <a:rPr lang="en-US" sz="4000" b="1" dirty="0" err="1">
                <a:solidFill>
                  <a:srgbClr val="FF0000"/>
                </a:solidFill>
                <a:latin typeface="Times New Roman" panose="02020603050405020304" pitchFamily="18" charset="0"/>
                <a:ea typeface="Times New Roman" panose="02020603050405020304" pitchFamily="18" charset="0"/>
              </a:rPr>
              <a:t>Nếu</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là</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hoa</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trong</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trường</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hợp</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trên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em</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sẽ</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lựa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chọn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cách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để</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thoát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khỏi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nguy</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hiểm</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Nói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thật</a:t>
            </a:r>
            <a:r>
              <a:rPr lang="en-US" sz="4000" b="1" dirty="0">
                <a:latin typeface="Times New Roman" panose="02020603050405020304" pitchFamily="18" charset="0"/>
                <a:ea typeface="Times New Roman" panose="02020603050405020304" pitchFamily="18" charset="0"/>
              </a:rPr>
              <a:t> to </a:t>
            </a:r>
            <a:r>
              <a:rPr lang="en-US" sz="4000" b="1" dirty="0" err="1">
                <a:latin typeface="Times New Roman" panose="02020603050405020304" pitchFamily="18" charset="0"/>
                <a:ea typeface="Times New Roman" panose="02020603050405020304" pitchFamily="18" charset="0"/>
              </a:rPr>
              <a:t>và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rõ</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Dừng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lại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ngay</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hoặc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Cứu</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tôi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với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để</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người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xung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quanh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phát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hiện</a:t>
            </a:r>
            <a:r>
              <a:rPr lang="en-US" sz="4000" b="1" dirty="0">
                <a:latin typeface="Times New Roman" panose="02020603050405020304" pitchFamily="18" charset="0"/>
                <a:ea typeface="Times New Roman" panose="02020603050405020304" pitchFamily="18" charset="0"/>
              </a:rPr>
              <a:t> ra </a:t>
            </a:r>
            <a:r>
              <a:rPr lang="en-US" sz="4000" b="1" dirty="0" err="1">
                <a:latin typeface="Times New Roman" panose="02020603050405020304" pitchFamily="18" charset="0"/>
                <a:ea typeface="Times New Roman" panose="02020603050405020304" pitchFamily="18" charset="0"/>
              </a:rPr>
              <a:t>tới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giúp</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Vì</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có</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như</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vậy</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thì</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mọi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người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xung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quanh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mới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biết</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mình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đang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gặp</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nguy</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hiểm</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và</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đến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giúp</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đỡ</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mình</a:t>
            </a:r>
            <a:r>
              <a:rPr lang="en-US" sz="4000" b="1" dirty="0">
                <a:latin typeface="Times New Roman" panose="02020603050405020304" pitchFamily="18" charset="0"/>
                <a:ea typeface="Times New Roman" panose="02020603050405020304" pitchFamily="18" charset="0"/>
              </a:rPr>
              <a:t>.</a:t>
            </a:r>
          </a:p>
          <a:p>
            <a:pPr algn="just"/>
            <a:r>
              <a:rPr lang="en-US" sz="4000" b="1" dirty="0">
                <a:solidFill>
                  <a:srgbClr val="FF0000"/>
                </a:solidFill>
                <a:latin typeface="Times New Roman" panose="02020603050405020304" pitchFamily="18" charset="0"/>
                <a:ea typeface="Times New Roman" panose="02020603050405020304" pitchFamily="18" charset="0"/>
              </a:rPr>
              <a:t>b) </a:t>
            </a:r>
            <a:r>
              <a:rPr lang="en-US" sz="4000" b="1" dirty="0" err="1">
                <a:solidFill>
                  <a:srgbClr val="FF0000"/>
                </a:solidFill>
                <a:latin typeface="Times New Roman" panose="02020603050405020304" pitchFamily="18" charset="0"/>
                <a:ea typeface="Times New Roman" panose="02020603050405020304" pitchFamily="18" charset="0"/>
              </a:rPr>
              <a:t>Để</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tránh</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gặp</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phải</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như</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tình</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huống</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trên</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em</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sẽ</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không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đi</a:t>
            </a:r>
            <a:r>
              <a:rPr lang="en-US" sz="4000" b="1" dirty="0">
                <a:latin typeface="Times New Roman" panose="02020603050405020304" pitchFamily="18" charset="0"/>
                <a:ea typeface="Times New Roman" panose="02020603050405020304" pitchFamily="18" charset="0"/>
              </a:rPr>
              <a:t> 1 </a:t>
            </a:r>
            <a:r>
              <a:rPr lang="en-US" sz="4000" b="1" dirty="0" err="1">
                <a:latin typeface="Times New Roman" panose="02020603050405020304" pitchFamily="18" charset="0"/>
                <a:ea typeface="Times New Roman" panose="02020603050405020304" pitchFamily="18" charset="0"/>
              </a:rPr>
              <a:t>mình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nơi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vắng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vẻ</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hoặc</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cùng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người</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lớn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bạn</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bè</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mình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để</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tránh</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gặp</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phải</a:t>
            </a:r>
            <a:r>
              <a:rPr lang="en-US" sz="4000" b="1" dirty="0">
                <a:latin typeface="Times New Roman" panose="02020603050405020304" pitchFamily="18" charset="0"/>
                <a:ea typeface="Times New Roman" panose="02020603050405020304" pitchFamily="18" charset="0"/>
              </a:rPr>
              <a:t> t/</a:t>
            </a:r>
            <a:r>
              <a:rPr lang="en-US" sz="4000" b="1" dirty="0" err="1">
                <a:latin typeface="Times New Roman" panose="02020603050405020304" pitchFamily="18" charset="0"/>
                <a:ea typeface="Times New Roman" panose="02020603050405020304" pitchFamily="18" charset="0"/>
              </a:rPr>
              <a:t>huống</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trên</a:t>
            </a:r>
            <a:r>
              <a:rPr lang="en-US" sz="4000" b="1"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415808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71599-5FD6-4B54-B558-5B86C7CF8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5314122" cy="6400800"/>
          </a:xfrm>
          <a:prstGeom prst="rect">
            <a:avLst/>
          </a:prstGeom>
        </p:spPr>
      </p:pic>
      <p:pic>
        <p:nvPicPr>
          <p:cNvPr id="8" name="Picture 7">
            <a:extLst>
              <a:ext uri="{FF2B5EF4-FFF2-40B4-BE49-F238E27FC236}">
                <a16:creationId xmlns:a16="http://schemas.microsoft.com/office/drawing/2014/main" id="{26C89054-3BFE-4554-9021-0E88B59DC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332" y="228600"/>
            <a:ext cx="6191250" cy="6400800"/>
          </a:xfrm>
          <a:prstGeom prst="rect">
            <a:avLst/>
          </a:prstGeom>
        </p:spPr>
      </p:pic>
    </p:spTree>
    <p:extLst>
      <p:ext uri="{BB962C8B-B14F-4D97-AF65-F5344CB8AC3E}">
        <p14:creationId xmlns:p14="http://schemas.microsoft.com/office/powerpoint/2010/main" val="194156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E35B9B-1506-44A1-B952-C5E2CFAAC8CB}"/>
              </a:ext>
            </a:extLst>
          </p:cNvPr>
          <p:cNvSpPr/>
          <p:nvPr/>
        </p:nvSpPr>
        <p:spPr>
          <a:xfrm>
            <a:off x="185530" y="0"/>
            <a:ext cx="11887200" cy="6986528"/>
          </a:xfrm>
          <a:prstGeom prst="rect">
            <a:avLst/>
          </a:prstGeom>
        </p:spPr>
        <p:txBody>
          <a:bodyPr wrap="square">
            <a:spAutoFit/>
          </a:bodyPr>
          <a:lstStyle/>
          <a:p>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ghi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tắc</a:t>
            </a:r>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Năm</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Luôn</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p>
          <a:p>
            <a:pPr lvl="0">
              <a:buFont typeface="+mj-l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Luôn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cao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lạ</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lvl="0">
              <a:buFont typeface="+mj-l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Luôn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khẩu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đón</a:t>
            </a:r>
            <a:r>
              <a:rPr lang="en-US" sz="3200" b="1" dirty="0">
                <a:latin typeface="Times New Roman" panose="02020603050405020304" pitchFamily="18" charset="0"/>
                <a:ea typeface="Calibri" panose="020F0502020204030204" pitchFamily="34" charset="0"/>
                <a:cs typeface="Times New Roman" panose="02020603050405020304" pitchFamily="18" charset="0"/>
              </a:rPr>
              <a:t> ở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lvl="0">
              <a:buFont typeface="+mj-l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Luôn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nhớ</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thoại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bố</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mẹ</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lvl="0">
              <a:buFont typeface="+mj-l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Luôn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thói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quen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thưa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gửi</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lvl="0">
              <a:buFont typeface="+mj-l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Luôn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cố</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gắng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tỉnh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mọi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kêu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cứu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hét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 to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ai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tấn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kéo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lên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xe</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Năm</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p>
          <a:p>
            <a:pPr lvl="0">
              <a:buFont typeface="+mj-l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xúc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lạ</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lvl="0">
              <a:buFont typeface="+mj-l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quà</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lạ</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lvl="0">
              <a:buFont typeface="+mj-l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lạ</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lvl="0">
              <a:buFont typeface="+mj-l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lạ</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lvl="0">
              <a:buFont typeface="+mj-lt"/>
              <a:buAutoNum type="arabicPeriod"/>
            </a:pPr>
            <a:r>
              <a:rPr lang="en-US" sz="32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cố</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gắng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giữ</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bí</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mật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yêu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cầu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8372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89E406-873F-4D0C-AAAE-A6331FF85F80}"/>
              </a:ext>
            </a:extLst>
          </p:cNvPr>
          <p:cNvSpPr/>
          <p:nvPr/>
        </p:nvSpPr>
        <p:spPr>
          <a:xfrm>
            <a:off x="198782" y="151179"/>
            <a:ext cx="11794435" cy="6555641"/>
          </a:xfrm>
          <a:prstGeom prst="rect">
            <a:avLst/>
          </a:prstGeom>
        </p:spPr>
        <p:txBody>
          <a:bodyPr wrap="square">
            <a:spAutoFit/>
          </a:bodyPr>
          <a:lstStyle/>
          <a:p>
            <a:r>
              <a:rPr lang="en-US" sz="28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cháy</a:t>
            </a:r>
            <a:r>
              <a:rPr lang="en-US"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nổ</a:t>
            </a:r>
            <a:r>
              <a:rPr lang="en-US"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hoả</a:t>
            </a:r>
            <a:r>
              <a:rPr lang="en-US"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hoạn</a:t>
            </a:r>
            <a:r>
              <a:rPr lang="en-US"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tĩnh</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báo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xung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quanh</a:t>
            </a:r>
            <a:endParaRPr lang="en-US"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thoại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báo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cháy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latin typeface="Times New Roman" panose="02020603050405020304" pitchFamily="18" charset="0"/>
                <a:ea typeface="Calibri" panose="020F0502020204030204" pitchFamily="34" charset="0"/>
                <a:cs typeface="Times New Roman" panose="02020603050405020304" pitchFamily="18" charset="0"/>
              </a:rPr>
              <a:t> 114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báo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a:latin typeface="Times New Roman" panose="02020603050405020304" pitchFamily="18" charset="0"/>
                <a:ea typeface="Calibri" panose="020F0502020204030204" pitchFamily="34" charset="0"/>
                <a:cs typeface="Times New Roman" panose="02020603050405020304" pitchFamily="18" charset="0"/>
              </a:rPr>
              <a:t> x</a:t>
            </a:r>
            <a:r>
              <a:rPr lang="vi-VN" sz="2800" b="1" dirty="0">
                <a:latin typeface="Times New Roman" panose="02020603050405020304" pitchFamily="18" charset="0"/>
                <a:ea typeface="Calibri" panose="020F0502020204030204" pitchFamily="34" charset="0"/>
                <a:cs typeface="Times New Roman" panose="02020603050405020304" pitchFamily="18" charset="0"/>
              </a:rPr>
              <a:t>ẩ</a:t>
            </a:r>
            <a:r>
              <a:rPr lang="en-US" sz="2800" b="1" dirty="0">
                <a:latin typeface="Times New Roman" panose="02020603050405020304" pitchFamily="18" charset="0"/>
                <a:ea typeface="Calibri" panose="020F0502020204030204" pitchFamily="34" charset="0"/>
                <a:cs typeface="Times New Roman" panose="02020603050405020304" pitchFamily="18" charset="0"/>
              </a:rPr>
              <a:t>y ra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cháy</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Đóng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đao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điện</a:t>
            </a:r>
            <a:r>
              <a:rPr lang="vi-VN"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khỏi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cháy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hỗ</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khỏi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cháy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tuỳtheo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Kĩ</a:t>
            </a:r>
            <a:r>
              <a:rPr lang="en-US"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khỏi</a:t>
            </a:r>
            <a:r>
              <a:rPr lang="en-US"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đám</a:t>
            </a:r>
            <a:r>
              <a:rPr lang="en-US"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cháy</a:t>
            </a:r>
            <a:r>
              <a:rPr lang="en-US" sz="28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00B050"/>
              </a:solidFill>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tĩnh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lối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hiểm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lang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latin typeface="Times New Roman" panose="02020603050405020304" pitchFamily="18" charset="0"/>
                <a:ea typeface="Calibri" panose="020F0502020204030204" pitchFamily="34" charset="0"/>
                <a:cs typeface="Times New Roman" panose="02020603050405020304" pitchFamily="18" charset="0"/>
              </a:rPr>
              <a:t> thang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b="1" dirty="0">
                <a:latin typeface="Times New Roman" panose="02020603050405020304" pitchFamily="18" charset="0"/>
                <a:ea typeface="Calibri" panose="020F0502020204030204" pitchFamily="34" charset="0"/>
                <a:cs typeface="Times New Roman" panose="02020603050405020304" pitchFamily="18" charset="0"/>
              </a:rPr>
              <a:t>, ban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tầng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lối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lang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800" b="1" dirty="0">
                <a:latin typeface="Times New Roman" panose="02020603050405020304" pitchFamily="18" charset="0"/>
                <a:ea typeface="Calibri" panose="020F0502020204030204" pitchFamily="34" charset="0"/>
                <a:cs typeface="Times New Roman" panose="02020603050405020304" pitchFamily="18" charset="0"/>
              </a:rPr>
              <a:t> thang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b="1" dirty="0">
                <a:latin typeface="Times New Roman" panose="02020603050405020304" pitchFamily="18" charset="0"/>
                <a:ea typeface="Calibri" panose="020F0502020204030204" pitchFamily="34" charset="0"/>
                <a:cs typeface="Times New Roman" panose="02020603050405020304" pitchFamily="18" charset="0"/>
              </a:rPr>
              <a:t>, ban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tầng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khom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bò</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b="1" dirty="0">
                <a:latin typeface="Times New Roman" panose="02020603050405020304" pitchFamily="18" charset="0"/>
                <a:ea typeface="Calibri" panose="020F0502020204030204" pitchFamily="34" charset="0"/>
                <a:cs typeface="Times New Roman" panose="02020603050405020304" pitchFamily="18" charset="0"/>
              </a:rPr>
              <a:t> di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khỏi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cháy</a:t>
            </a:r>
            <a:endParaRPr lang="en-US"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Đóng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b="1" dirty="0">
                <a:latin typeface="Times New Roman" panose="02020603050405020304" pitchFamily="18" charset="0"/>
                <a:ea typeface="Calibri" panose="020F0502020204030204" pitchFamily="34" charset="0"/>
                <a:cs typeface="Times New Roman" panose="02020603050405020304" pitchFamily="18" charset="0"/>
              </a:rPr>
              <a:t> di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lửa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lan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b="1" dirty="0">
                <a:latin typeface="Times New Roman" panose="02020603050405020304" pitchFamily="18" charset="0"/>
                <a:ea typeface="Calibri" panose="020F0502020204030204" pitchFamily="34" charset="0"/>
                <a:cs typeface="Times New Roman" panose="02020603050405020304" pitchFamily="18" charset="0"/>
              </a:rPr>
              <a:t> ra.</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ea typeface="Calibri" panose="020F0502020204030204" pitchFamily="34" charset="0"/>
                <a:cs typeface="Times New Roman" panose="02020603050405020304" pitchFamily="18" charset="0"/>
              </a:rPr>
              <a:t>Lưu</a:t>
            </a:r>
            <a:r>
              <a:rPr lang="en-US" sz="2800" b="1" dirty="0">
                <a:latin typeface="Times New Roman" panose="02020603050405020304" pitchFamily="18" charset="0"/>
                <a:ea typeface="Calibri" panose="020F0502020204030204" pitchFamily="34" charset="0"/>
                <a:cs typeface="Times New Roman" panose="02020603050405020304" pitchFamily="18" charset="0"/>
              </a:rPr>
              <a:t> ý: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mở</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hiểm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ấm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Tuyệt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latin typeface="Times New Roman" panose="02020603050405020304" pitchFamily="18" charset="0"/>
                <a:ea typeface="Calibri" panose="020F0502020204030204" pitchFamily="34" charset="0"/>
                <a:cs typeface="Times New Roman" panose="02020603050405020304" pitchFamily="18" charset="0"/>
              </a:rPr>
              <a:t> thang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máy</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9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D710D3-1B38-445F-BA73-BDE754B6E73F}"/>
              </a:ext>
            </a:extLst>
          </p:cNvPr>
          <p:cNvSpPr/>
          <p:nvPr/>
        </p:nvSpPr>
        <p:spPr>
          <a:xfrm>
            <a:off x="410816" y="139271"/>
            <a:ext cx="11304105" cy="5632311"/>
          </a:xfrm>
          <a:prstGeom prst="rect">
            <a:avLst/>
          </a:prstGeom>
        </p:spPr>
        <p:txBody>
          <a:bodyPr wrap="square">
            <a:spAutoFit/>
          </a:bodyPr>
          <a:lstStyle/>
          <a:p>
            <a:pPr algn="just"/>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Khi</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bị</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kẹt</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đám</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cháy</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tĩnh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quan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sát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khỏi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đám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cháy</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Nằm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sàn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nơi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đám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khói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đang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tràn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vào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càng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xa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càng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tốt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khăn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thấm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chăn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khăn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bông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quần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áo</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thấm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che</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mặt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quấn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quanh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người</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Đóng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tất</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cả</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cửa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cửa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cô</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lập</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đám</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cháy</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Trong</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trường</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hợp</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bị</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lửa</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bén</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vào</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người</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cần</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nằm</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xuống</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làn</a:t>
            </a:r>
            <a:r>
              <a:rPr lang="en-US" sz="3600" b="1" dirty="0">
                <a:ea typeface="Calibri" panose="020F0502020204030204" pitchFamily="34" charset="0"/>
                <a:cs typeface="Times New Roman" panose="02020603050405020304" pitchFamily="18" charset="0"/>
              </a:rPr>
              <a:t> qua </a:t>
            </a:r>
            <a:r>
              <a:rPr lang="en-US" sz="3600" b="1" dirty="0" err="1">
                <a:ea typeface="Calibri" panose="020F0502020204030204" pitchFamily="34" charset="0"/>
                <a:cs typeface="Times New Roman" panose="02020603050405020304" pitchFamily="18" charset="0"/>
              </a:rPr>
              <a:t>lăn</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lại</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để</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đập</a:t>
            </a:r>
            <a:r>
              <a:rPr lang="en-US" sz="3600" b="1" dirty="0">
                <a:ea typeface="Calibri" panose="020F0502020204030204" pitchFamily="34" charset="0"/>
                <a:cs typeface="Times New Roman" panose="02020603050405020304" pitchFamily="18" charset="0"/>
              </a:rPr>
              <a:t> </a:t>
            </a:r>
            <a:r>
              <a:rPr lang="en-US" sz="3600" b="1" dirty="0" err="1">
                <a:ea typeface="Calibri" panose="020F0502020204030204" pitchFamily="34" charset="0"/>
                <a:cs typeface="Times New Roman" panose="02020603050405020304" pitchFamily="18" charset="0"/>
              </a:rPr>
              <a:t>lửa</a:t>
            </a:r>
            <a:r>
              <a:rPr lang="en-US" sz="3600" b="1" dirty="0">
                <a:ea typeface="Calibri" panose="020F0502020204030204" pitchFamily="34" charset="0"/>
                <a:cs typeface="Times New Roman" panose="02020603050405020304" pitchFamily="18" charset="0"/>
              </a:rPr>
              <a:t>.</a:t>
            </a:r>
            <a:endParaRPr lang="en-US" sz="3600" b="1" dirty="0"/>
          </a:p>
        </p:txBody>
      </p:sp>
    </p:spTree>
    <p:extLst>
      <p:ext uri="{BB962C8B-B14F-4D97-AF65-F5344CB8AC3E}">
        <p14:creationId xmlns:p14="http://schemas.microsoft.com/office/powerpoint/2010/main" val="3038685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AA477-0C35-4E75-8D38-46C5E07C63DF}"/>
              </a:ext>
            </a:extLst>
          </p:cNvPr>
          <p:cNvPicPr>
            <a:picLocks noChangeAspect="1"/>
          </p:cNvPicPr>
          <p:nvPr/>
        </p:nvPicPr>
        <p:blipFill>
          <a:blip r:embed="rId2"/>
          <a:stretch>
            <a:fillRect/>
          </a:stretch>
        </p:blipFill>
        <p:spPr>
          <a:xfrm>
            <a:off x="790193" y="810726"/>
            <a:ext cx="7691198" cy="2618274"/>
          </a:xfrm>
          <a:prstGeom prst="rect">
            <a:avLst/>
          </a:prstGeom>
        </p:spPr>
      </p:pic>
      <p:pic>
        <p:nvPicPr>
          <p:cNvPr id="6" name="Shape 218">
            <a:extLst>
              <a:ext uri="{FF2B5EF4-FFF2-40B4-BE49-F238E27FC236}">
                <a16:creationId xmlns:a16="http://schemas.microsoft.com/office/drawing/2014/main" id="{D42305B0-415F-4ADD-8D90-ABB117EFBA9F}"/>
              </a:ext>
            </a:extLst>
          </p:cNvPr>
          <p:cNvPicPr/>
          <p:nvPr/>
        </p:nvPicPr>
        <p:blipFill>
          <a:blip r:embed="rId3"/>
          <a:stretch/>
        </p:blipFill>
        <p:spPr>
          <a:xfrm>
            <a:off x="9051235" y="810726"/>
            <a:ext cx="2138538" cy="2618274"/>
          </a:xfrm>
          <a:prstGeom prst="rect">
            <a:avLst/>
          </a:prstGeom>
        </p:spPr>
      </p:pic>
      <p:pic>
        <p:nvPicPr>
          <p:cNvPr id="7" name="Shape 226">
            <a:extLst>
              <a:ext uri="{FF2B5EF4-FFF2-40B4-BE49-F238E27FC236}">
                <a16:creationId xmlns:a16="http://schemas.microsoft.com/office/drawing/2014/main" id="{9F0F798A-6D58-4957-8304-8ACBAE7969E2}"/>
              </a:ext>
            </a:extLst>
          </p:cNvPr>
          <p:cNvPicPr/>
          <p:nvPr/>
        </p:nvPicPr>
        <p:blipFill>
          <a:blip r:embed="rId4"/>
          <a:stretch/>
        </p:blipFill>
        <p:spPr>
          <a:xfrm>
            <a:off x="2215762" y="4060438"/>
            <a:ext cx="2912829" cy="2252867"/>
          </a:xfrm>
          <a:prstGeom prst="rect">
            <a:avLst/>
          </a:prstGeom>
        </p:spPr>
      </p:pic>
      <p:pic>
        <p:nvPicPr>
          <p:cNvPr id="8" name="Shape 230">
            <a:extLst>
              <a:ext uri="{FF2B5EF4-FFF2-40B4-BE49-F238E27FC236}">
                <a16:creationId xmlns:a16="http://schemas.microsoft.com/office/drawing/2014/main" id="{BFAF63A7-858F-4EB3-B53B-9F9CBB2DEF41}"/>
              </a:ext>
            </a:extLst>
          </p:cNvPr>
          <p:cNvPicPr/>
          <p:nvPr/>
        </p:nvPicPr>
        <p:blipFill>
          <a:blip r:embed="rId5"/>
          <a:stretch/>
        </p:blipFill>
        <p:spPr>
          <a:xfrm>
            <a:off x="7914197" y="3794406"/>
            <a:ext cx="2621281" cy="2252868"/>
          </a:xfrm>
          <a:prstGeom prst="rect">
            <a:avLst/>
          </a:prstGeom>
        </p:spPr>
      </p:pic>
    </p:spTree>
    <p:extLst>
      <p:ext uri="{BB962C8B-B14F-4D97-AF65-F5344CB8AC3E}">
        <p14:creationId xmlns:p14="http://schemas.microsoft.com/office/powerpoint/2010/main" val="4226030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D710D3-1B38-445F-BA73-BDE754B6E73F}"/>
              </a:ext>
            </a:extLst>
          </p:cNvPr>
          <p:cNvSpPr/>
          <p:nvPr/>
        </p:nvSpPr>
        <p:spPr>
          <a:xfrm>
            <a:off x="159027" y="58846"/>
            <a:ext cx="11873946" cy="6740307"/>
          </a:xfrm>
          <a:prstGeom prst="rect">
            <a:avLst/>
          </a:prstGeom>
        </p:spPr>
        <p:txBody>
          <a:bodyPr wrap="square">
            <a:spAutoFit/>
          </a:bodyPr>
          <a:lstStyle/>
          <a:p>
            <a:pPr algn="just"/>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Khi</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bị</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đuối</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cần</a:t>
            </a:r>
            <a:r>
              <a:rPr lang="en-US" sz="36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Bình</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tĩnh</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hít</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thật</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nhiều</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hơi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vào</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phổi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cố</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gắng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nín</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thở</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càng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lâu</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càng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tốt</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và</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thả</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lỏng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người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để</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nước</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đẩy</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sát</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lén</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mặt</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nước</a:t>
            </a:r>
            <a:r>
              <a:rPr lang="en-US" sz="3600" b="1" dirty="0">
                <a:solidFill>
                  <a:srgbClr val="000000"/>
                </a:solidFill>
                <a:ea typeface="Calibri" panose="020F0502020204030204" pitchFamily="34" charset="0"/>
                <a:cs typeface="Times New Roman" panose="02020603050405020304" pitchFamily="18" charset="0"/>
              </a:rPr>
              <a:t>.</a:t>
            </a:r>
            <a:endParaRPr lang="en-US" sz="3600" b="1" dirty="0"/>
          </a:p>
          <a:p>
            <a:pPr algn="just"/>
            <a:r>
              <a:rPr lang="vi-VN"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Dùng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tay</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hoặc</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chân</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làm</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mái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chèo</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quạt</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nước</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đẩy</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đầu</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nhô</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khỏi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mặt</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nước</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hoặc</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cũng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có</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thể</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quạt</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nước</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xiên</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đẩy</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người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trôi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đi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dễ</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đàng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vì</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trong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nước</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người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trở</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nên</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nhẹ</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hơn</a:t>
            </a:r>
            <a:r>
              <a:rPr lang="en-US" sz="3600" b="1" dirty="0">
                <a:solidFill>
                  <a:srgbClr val="000000"/>
                </a:solidFill>
                <a:ea typeface="Calibri" panose="020F0502020204030204" pitchFamily="34" charset="0"/>
                <a:cs typeface="Times New Roman" panose="02020603050405020304" pitchFamily="18" charset="0"/>
              </a:rPr>
              <a:t> so </a:t>
            </a:r>
            <a:r>
              <a:rPr lang="en-US" sz="3600" b="1" dirty="0" err="1">
                <a:solidFill>
                  <a:srgbClr val="000000"/>
                </a:solidFill>
                <a:ea typeface="Calibri" panose="020F0502020204030204" pitchFamily="34" charset="0"/>
                <a:cs typeface="Times New Roman" panose="02020603050405020304" pitchFamily="18" charset="0"/>
              </a:rPr>
              <a:t>với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trên</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cạn</a:t>
            </a:r>
            <a:r>
              <a:rPr lang="en-US" sz="3600" b="1" dirty="0">
                <a:solidFill>
                  <a:srgbClr val="000000"/>
                </a:solidFill>
                <a:ea typeface="Calibri" panose="020F0502020204030204" pitchFamily="34" charset="0"/>
                <a:cs typeface="Times New Roman" panose="02020603050405020304" pitchFamily="18" charset="0"/>
              </a:rPr>
              <a:t>.</a:t>
            </a:r>
            <a:endParaRPr lang="en-US" sz="3600" b="1" dirty="0"/>
          </a:p>
          <a:p>
            <a:pPr algn="just"/>
            <a:r>
              <a:rPr lang="vi-VN"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Khi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chuyển</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động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lên</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xuống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há</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miệng</a:t>
            </a:r>
            <a:r>
              <a:rPr lang="en-US" sz="3600" b="1" dirty="0">
                <a:solidFill>
                  <a:srgbClr val="000000"/>
                </a:solidFill>
                <a:ea typeface="Calibri" panose="020F0502020204030204" pitchFamily="34" charset="0"/>
                <a:cs typeface="Times New Roman" panose="02020603050405020304" pitchFamily="18" charset="0"/>
              </a:rPr>
              <a:t> to, </a:t>
            </a:r>
            <a:r>
              <a:rPr lang="en-US" sz="3600" b="1" dirty="0" err="1">
                <a:solidFill>
                  <a:srgbClr val="000000"/>
                </a:solidFill>
                <a:ea typeface="Calibri" panose="020F0502020204030204" pitchFamily="34" charset="0"/>
                <a:cs typeface="Times New Roman" panose="02020603050405020304" pitchFamily="18" charset="0"/>
              </a:rPr>
              <a:t>hít</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vào</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nhanh</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và</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sâu</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khi</a:t>
            </a:r>
            <a:r>
              <a:rPr lang="en-US" sz="3600" b="1" dirty="0">
                <a:solidFill>
                  <a:srgbClr val="000000"/>
                </a:solidFill>
                <a:ea typeface="Calibri" panose="020F0502020204030204" pitchFamily="34" charset="0"/>
                <a:cs typeface="Times New Roman" panose="02020603050405020304" pitchFamily="18" charset="0"/>
              </a:rPr>
              <a:t> ở </a:t>
            </a:r>
            <a:r>
              <a:rPr lang="en-US" sz="3600" b="1" dirty="0" err="1">
                <a:solidFill>
                  <a:srgbClr val="000000"/>
                </a:solidFill>
                <a:ea typeface="Calibri" panose="020F0502020204030204" pitchFamily="34" charset="0"/>
                <a:cs typeface="Times New Roman" panose="02020603050405020304" pitchFamily="18" charset="0"/>
              </a:rPr>
              <a:t>trên</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mặt</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nước</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ngậm</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miệng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và</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thở</a:t>
            </a:r>
            <a:r>
              <a:rPr lang="en-US" sz="3600" b="1" dirty="0">
                <a:solidFill>
                  <a:srgbClr val="000000"/>
                </a:solidFill>
                <a:ea typeface="Calibri" panose="020F0502020204030204" pitchFamily="34" charset="0"/>
                <a:cs typeface="Times New Roman" panose="02020603050405020304" pitchFamily="18" charset="0"/>
              </a:rPr>
              <a:t> ra </a:t>
            </a:r>
            <a:r>
              <a:rPr lang="en-US" sz="3600" b="1" dirty="0" err="1">
                <a:solidFill>
                  <a:srgbClr val="000000"/>
                </a:solidFill>
                <a:ea typeface="Calibri" panose="020F0502020204030204" pitchFamily="34" charset="0"/>
                <a:cs typeface="Times New Roman" panose="02020603050405020304" pitchFamily="18" charset="0"/>
              </a:rPr>
              <a:t>từ</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từ</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bằng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mũi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hoặc</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bằng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miệng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khi</a:t>
            </a:r>
            <a:r>
              <a:rPr lang="en-US" sz="3600" b="1" dirty="0">
                <a:solidFill>
                  <a:srgbClr val="000000"/>
                </a:solidFill>
                <a:ea typeface="Calibri" panose="020F0502020204030204" pitchFamily="34" charset="0"/>
                <a:cs typeface="Times New Roman" panose="02020603050405020304" pitchFamily="18" charset="0"/>
              </a:rPr>
              <a:t> ở </a:t>
            </a:r>
            <a:r>
              <a:rPr lang="en-US" sz="3600" b="1" dirty="0" err="1">
                <a:solidFill>
                  <a:srgbClr val="000000"/>
                </a:solidFill>
                <a:ea typeface="Calibri" panose="020F0502020204030204" pitchFamily="34" charset="0"/>
                <a:cs typeface="Times New Roman" panose="02020603050405020304" pitchFamily="18" charset="0"/>
              </a:rPr>
              <a:t>dưới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mặt</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nước</a:t>
            </a:r>
            <a:r>
              <a:rPr lang="en-US" sz="3600" b="1" dirty="0">
                <a:solidFill>
                  <a:srgbClr val="000000"/>
                </a:solidFill>
                <a:ea typeface="Calibri" panose="020F0502020204030204" pitchFamily="34" charset="0"/>
                <a:cs typeface="Times New Roman" panose="02020603050405020304" pitchFamily="18" charset="0"/>
              </a:rPr>
              <a:t>.</a:t>
            </a:r>
            <a:endParaRPr lang="en-US" sz="3600" b="1" dirty="0"/>
          </a:p>
          <a:p>
            <a:pPr algn="just"/>
            <a:r>
              <a:rPr lang="vi-VN"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Khi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thấy</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có</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người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đuối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nước</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thì</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cần</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kêu</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cứu</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thật</a:t>
            </a:r>
            <a:r>
              <a:rPr lang="en-US" sz="3600" b="1" dirty="0">
                <a:solidFill>
                  <a:srgbClr val="000000"/>
                </a:solidFill>
                <a:ea typeface="Calibri" panose="020F0502020204030204" pitchFamily="34" charset="0"/>
                <a:cs typeface="Times New Roman" panose="02020603050405020304" pitchFamily="18" charset="0"/>
              </a:rPr>
              <a:t> to </a:t>
            </a:r>
            <a:r>
              <a:rPr lang="en-US" sz="3600" b="1" dirty="0" err="1">
                <a:solidFill>
                  <a:srgbClr val="000000"/>
                </a:solidFill>
                <a:ea typeface="Calibri" panose="020F0502020204030204" pitchFamily="34" charset="0"/>
                <a:cs typeface="Times New Roman" panose="02020603050405020304" pitchFamily="18" charset="0"/>
              </a:rPr>
              <a:t>và</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tìm</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kiếm</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sự</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hỗ</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trợ</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từ</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những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người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xung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quanh</a:t>
            </a:r>
            <a:r>
              <a:rPr lang="en-US" sz="3600" b="1" dirty="0">
                <a:solidFill>
                  <a:srgbClr val="000000"/>
                </a:solidFill>
                <a:ea typeface="Calibri" panose="020F0502020204030204" pitchFamily="34" charset="0"/>
                <a:cs typeface="Times New Roman" panose="02020603050405020304" pitchFamily="18" charset="0"/>
              </a:rPr>
              <a:t>.</a:t>
            </a:r>
            <a:endParaRPr lang="en-US" sz="3600" b="1" dirty="0"/>
          </a:p>
        </p:txBody>
      </p:sp>
    </p:spTree>
    <p:extLst>
      <p:ext uri="{BB962C8B-B14F-4D97-AF65-F5344CB8AC3E}">
        <p14:creationId xmlns:p14="http://schemas.microsoft.com/office/powerpoint/2010/main" val="61142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a:extLst>
              <a:ext uri="{FF2B5EF4-FFF2-40B4-BE49-F238E27FC236}">
                <a16:creationId xmlns:a16="http://schemas.microsoft.com/office/drawing/2014/main" id="{F6AB342B-4466-44B2-87B1-A2B8A4C73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357809" y="0"/>
            <a:ext cx="563217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
            <a:extLst>
              <a:ext uri="{FF2B5EF4-FFF2-40B4-BE49-F238E27FC236}">
                <a16:creationId xmlns:a16="http://schemas.microsoft.com/office/drawing/2014/main" id="{65D89581-215D-41AA-9B18-2B3C3FE6A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539" y="0"/>
            <a:ext cx="4980609" cy="339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e2-jpg-1358502063_500x0.jpg">
            <a:extLst>
              <a:ext uri="{FF2B5EF4-FFF2-40B4-BE49-F238E27FC236}">
                <a16:creationId xmlns:a16="http://schemas.microsoft.com/office/drawing/2014/main" id="{F7E63EE0-CBAD-4D4B-9B25-6F39957A3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9" y="3351609"/>
            <a:ext cx="573819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1E621CA-C4BF-46BD-9296-75DCCD2C4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539" y="3541643"/>
            <a:ext cx="5001874" cy="331635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7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D710D3-1B38-445F-BA73-BDE754B6E73F}"/>
              </a:ext>
            </a:extLst>
          </p:cNvPr>
          <p:cNvSpPr/>
          <p:nvPr/>
        </p:nvSpPr>
        <p:spPr>
          <a:xfrm>
            <a:off x="304799" y="335845"/>
            <a:ext cx="11304105" cy="6186309"/>
          </a:xfrm>
          <a:prstGeom prst="rect">
            <a:avLst/>
          </a:prstGeom>
        </p:spPr>
        <p:txBody>
          <a:bodyPr wrap="square">
            <a:spAutoFit/>
          </a:bodyPr>
          <a:lstStyle/>
          <a:p>
            <a:pPr algn="just"/>
            <a:r>
              <a:rPr lang="en-US" sz="3600" b="1" i="1" dirty="0" err="1">
                <a:solidFill>
                  <a:srgbClr val="00B050"/>
                </a:solidFill>
                <a:ea typeface="Calibri" panose="020F0502020204030204" pitchFamily="34" charset="0"/>
                <a:cs typeface="Times New Roman" panose="02020603050405020304" pitchFamily="18" charset="0"/>
              </a:rPr>
              <a:t>Để</a:t>
            </a:r>
            <a:r>
              <a:rPr lang="en-US" sz="3600" b="1" i="1" dirty="0">
                <a:solidFill>
                  <a:srgbClr val="00B050"/>
                </a:solidFill>
                <a:ea typeface="Calibri" panose="020F0502020204030204" pitchFamily="34" charset="0"/>
                <a:cs typeface="Times New Roman" panose="02020603050405020304" pitchFamily="18" charset="0"/>
              </a:rPr>
              <a:t> </a:t>
            </a:r>
            <a:r>
              <a:rPr lang="en-US" sz="3600" b="1" i="1" dirty="0" err="1">
                <a:solidFill>
                  <a:srgbClr val="00B050"/>
                </a:solidFill>
                <a:ea typeface="Calibri" panose="020F0502020204030204" pitchFamily="34" charset="0"/>
                <a:cs typeface="Times New Roman" panose="02020603050405020304" pitchFamily="18" charset="0"/>
              </a:rPr>
              <a:t>tránh</a:t>
            </a:r>
            <a:r>
              <a:rPr lang="en-US" sz="3600" b="1" i="1" dirty="0">
                <a:solidFill>
                  <a:srgbClr val="00B050"/>
                </a:solidFill>
                <a:ea typeface="Calibri" panose="020F0502020204030204" pitchFamily="34" charset="0"/>
                <a:cs typeface="Times New Roman" panose="02020603050405020304" pitchFamily="18" charset="0"/>
              </a:rPr>
              <a:t> </a:t>
            </a:r>
            <a:r>
              <a:rPr lang="en-US" sz="3600" b="1" i="1" dirty="0" err="1">
                <a:solidFill>
                  <a:srgbClr val="00B050"/>
                </a:solidFill>
                <a:ea typeface="Calibri" panose="020F0502020204030204" pitchFamily="34" charset="0"/>
                <a:cs typeface="Times New Roman" panose="02020603050405020304" pitchFamily="18" charset="0"/>
              </a:rPr>
              <a:t>bị</a:t>
            </a:r>
            <a:r>
              <a:rPr lang="en-US" sz="3600" b="1" i="1" dirty="0">
                <a:solidFill>
                  <a:srgbClr val="00B050"/>
                </a:solidFill>
                <a:ea typeface="Calibri" panose="020F0502020204030204" pitchFamily="34" charset="0"/>
                <a:cs typeface="Times New Roman" panose="02020603050405020304" pitchFamily="18" charset="0"/>
              </a:rPr>
              <a:t> </a:t>
            </a:r>
            <a:r>
              <a:rPr lang="en-US" sz="3600" b="1" i="1" dirty="0" err="1">
                <a:solidFill>
                  <a:srgbClr val="00B050"/>
                </a:solidFill>
                <a:ea typeface="Calibri" panose="020F0502020204030204" pitchFamily="34" charset="0"/>
                <a:cs typeface="Times New Roman" panose="02020603050405020304" pitchFamily="18" charset="0"/>
              </a:rPr>
              <a:t>đuối</a:t>
            </a:r>
            <a:r>
              <a:rPr lang="en-US" sz="3600" b="1" i="1" dirty="0">
                <a:solidFill>
                  <a:srgbClr val="00B050"/>
                </a:solidFill>
                <a:ea typeface="Calibri" panose="020F0502020204030204" pitchFamily="34" charset="0"/>
                <a:cs typeface="Times New Roman" panose="02020603050405020304" pitchFamily="18" charset="0"/>
              </a:rPr>
              <a:t> </a:t>
            </a:r>
            <a:r>
              <a:rPr lang="en-US" sz="3600" b="1" i="1" dirty="0" err="1">
                <a:solidFill>
                  <a:srgbClr val="00B050"/>
                </a:solidFill>
                <a:ea typeface="Calibri" panose="020F0502020204030204" pitchFamily="34" charset="0"/>
                <a:cs typeface="Times New Roman" panose="02020603050405020304" pitchFamily="18" charset="0"/>
              </a:rPr>
              <a:t>nước</a:t>
            </a:r>
            <a:r>
              <a:rPr lang="en-US" sz="3600" b="1" i="1" dirty="0">
                <a:solidFill>
                  <a:srgbClr val="00B050"/>
                </a:solidFill>
                <a:ea typeface="Calibri" panose="020F0502020204030204" pitchFamily="34" charset="0"/>
                <a:cs typeface="Times New Roman" panose="02020603050405020304" pitchFamily="18" charset="0"/>
              </a:rPr>
              <a:t> </a:t>
            </a:r>
            <a:r>
              <a:rPr lang="en-US" sz="3600" b="1" i="1" dirty="0" err="1">
                <a:solidFill>
                  <a:srgbClr val="00B050"/>
                </a:solidFill>
                <a:ea typeface="Calibri" panose="020F0502020204030204" pitchFamily="34" charset="0"/>
                <a:cs typeface="Times New Roman" panose="02020603050405020304" pitchFamily="18" charset="0"/>
              </a:rPr>
              <a:t>cần</a:t>
            </a:r>
            <a:r>
              <a:rPr lang="en-US" sz="3600" b="1" i="1" dirty="0">
                <a:solidFill>
                  <a:srgbClr val="00B050"/>
                </a:solidFill>
                <a:ea typeface="Calibri" panose="020F0502020204030204" pitchFamily="34" charset="0"/>
                <a:cs typeface="Times New Roman" panose="02020603050405020304" pitchFamily="18" charset="0"/>
              </a:rPr>
              <a:t>:</a:t>
            </a:r>
            <a:endParaRPr lang="en-US" sz="3600" b="1" dirty="0">
              <a:solidFill>
                <a:srgbClr val="00B050"/>
              </a:solidFill>
            </a:endParaRPr>
          </a:p>
          <a:p>
            <a:pPr algn="just"/>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bơi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ao</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sông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tránh</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vùng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báo</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hiểm</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bãi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tắm</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cở</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đen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chấp</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nghiêm</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cứu</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bơi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bơi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trợ</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kịp</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gặp</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cố</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bơi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bờ</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Không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được</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tự</a:t>
            </a:r>
            <a:r>
              <a:rPr lang="en-US" sz="3600" b="1" dirty="0">
                <a:solidFill>
                  <a:srgbClr val="000000"/>
                </a:solidFill>
                <a:ea typeface="Calibri" panose="020F0502020204030204" pitchFamily="34" charset="0"/>
                <a:cs typeface="Times New Roman" panose="02020603050405020304" pitchFamily="18" charset="0"/>
              </a:rPr>
              <a:t> ý ra </a:t>
            </a:r>
            <a:r>
              <a:rPr lang="en-US" sz="3600" b="1" dirty="0" err="1">
                <a:solidFill>
                  <a:srgbClr val="000000"/>
                </a:solidFill>
                <a:ea typeface="Calibri" panose="020F0502020204030204" pitchFamily="34" charset="0"/>
                <a:cs typeface="Times New Roman" panose="02020603050405020304" pitchFamily="18" charset="0"/>
              </a:rPr>
              <a:t>hồ</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ao</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sông</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suối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bãi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biển</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chơi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Khi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tham</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gia</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bơi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lội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cẩn</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được</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sựcho</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phép</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và</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giám</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sát</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của</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người</a:t>
            </a:r>
            <a:r>
              <a:rPr lang="en-US" sz="3600" b="1" dirty="0">
                <a:solidFill>
                  <a:srgbClr val="000000"/>
                </a:solidFill>
                <a:ea typeface="Calibri" panose="020F0502020204030204" pitchFamily="34" charset="0"/>
                <a:cs typeface="Times New Roman" panose="02020603050405020304" pitchFamily="18" charset="0"/>
              </a:rPr>
              <a:t> </a:t>
            </a:r>
            <a:r>
              <a:rPr lang="en-US" sz="3600" b="1" dirty="0" err="1">
                <a:solidFill>
                  <a:srgbClr val="000000"/>
                </a:solidFill>
                <a:ea typeface="Calibri" panose="020F0502020204030204" pitchFamily="34" charset="0"/>
                <a:cs typeface="Times New Roman" panose="02020603050405020304" pitchFamily="18" charset="0"/>
              </a:rPr>
              <a:t>lớn</a:t>
            </a:r>
            <a:r>
              <a:rPr lang="en-US" sz="3600" b="1" dirty="0">
                <a:solidFill>
                  <a:srgbClr val="000000"/>
                </a:solidFill>
                <a:ea typeface="Calibri" panose="020F0502020204030204" pitchFamily="34" charset="0"/>
                <a:cs typeface="Times New Roman" panose="02020603050405020304" pitchFamily="18" charset="0"/>
              </a:rPr>
              <a:t>.</a:t>
            </a:r>
            <a:endParaRPr lang="en-US" sz="3600" b="1" dirty="0"/>
          </a:p>
        </p:txBody>
      </p:sp>
    </p:spTree>
    <p:extLst>
      <p:ext uri="{BB962C8B-B14F-4D97-AF65-F5344CB8AC3E}">
        <p14:creationId xmlns:p14="http://schemas.microsoft.com/office/powerpoint/2010/main" val="3198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94A38-6B9C-455B-9530-C0B4DB437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765" cy="6857999"/>
          </a:xfrm>
          <a:prstGeom prst="rect">
            <a:avLst/>
          </a:prstGeom>
        </p:spPr>
      </p:pic>
      <p:sp>
        <p:nvSpPr>
          <p:cNvPr id="7" name="Rectangle: Rounded Corners 6">
            <a:extLst>
              <a:ext uri="{FF2B5EF4-FFF2-40B4-BE49-F238E27FC236}">
                <a16:creationId xmlns:a16="http://schemas.microsoft.com/office/drawing/2014/main" id="{1F1473FA-45FC-4BC7-8BD0-E958366A621F}"/>
              </a:ext>
            </a:extLst>
          </p:cNvPr>
          <p:cNvSpPr/>
          <p:nvPr/>
        </p:nvSpPr>
        <p:spPr>
          <a:xfrm>
            <a:off x="357809" y="1815548"/>
            <a:ext cx="11436625" cy="3591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6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6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19,20,21</a:t>
            </a:r>
            <a:r>
              <a:rPr lang="vi-VN" sz="6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a:t>
            </a:r>
            <a:r>
              <a:rPr lang="en-US" sz="6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endParaRPr lang="vi-VN" sz="6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66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ỨNG PHÓ VỚI TÌNH HUỐNG NGUY HIỂM</a:t>
            </a:r>
            <a:endParaRPr lang="en-US" sz="6600" dirty="0">
              <a:solidFill>
                <a:srgbClr val="FFFF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9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704B91-99F5-4578-A0E8-B53B8D7D971D}"/>
              </a:ext>
            </a:extLst>
          </p:cNvPr>
          <p:cNvSpPr/>
          <p:nvPr/>
        </p:nvSpPr>
        <p:spPr>
          <a:xfrm>
            <a:off x="212034" y="104598"/>
            <a:ext cx="11979966" cy="6370975"/>
          </a:xfrm>
          <a:prstGeom prst="rect">
            <a:avLst/>
          </a:prstGeom>
        </p:spPr>
        <p:txBody>
          <a:bodyPr wrap="square">
            <a:spAutoFit/>
          </a:bodyPr>
          <a:lstStyle/>
          <a:p>
            <a:pPr algn="just"/>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gặp</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mưa</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dông</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lốc</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sét</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r>
              <a:rPr lang="vi-VN" sz="2400" b="1" dirty="0">
                <a:ea typeface="Calibri" panose="020F0502020204030204" pitchFamily="34" charset="0"/>
                <a:cs typeface="Times New Roman" panose="02020603050405020304" pitchFamily="18" charset="0"/>
              </a:rPr>
              <a:t>- </a:t>
            </a:r>
            <a:r>
              <a:rPr lang="en-US" sz="2400" b="1" dirty="0">
                <a:ea typeface="Calibri" panose="020F0502020204030204" pitchFamily="34" charset="0"/>
                <a:cs typeface="Times New Roman" panose="02020603050405020304" pitchFamily="18" charset="0"/>
              </a:rPr>
              <a:t>Ở </a:t>
            </a:r>
            <a:r>
              <a:rPr lang="en-US" sz="2400" b="1" dirty="0" err="1">
                <a:ea typeface="Calibri" panose="020F0502020204030204" pitchFamily="34" charset="0"/>
                <a:cs typeface="Times New Roman" panose="02020603050405020304" pitchFamily="18" charset="0"/>
              </a:rPr>
              <a:t>trong</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nhà</a:t>
            </a:r>
            <a:endParaRPr lang="en-US" sz="2400" b="1" dirty="0"/>
          </a:p>
          <a:p>
            <a:r>
              <a:rPr lang="vi-VN"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Tắt</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các</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thiết</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bị</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điện</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trong</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nhà</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điện</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thoại</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tivi</a:t>
            </a:r>
            <a:r>
              <a:rPr lang="en-US" sz="2400" b="1" dirty="0">
                <a:ea typeface="Calibri" panose="020F0502020204030204" pitchFamily="34" charset="0"/>
                <a:cs typeface="Times New Roman" panose="02020603050405020304" pitchFamily="18" charset="0"/>
              </a:rPr>
              <a:t>,…)</a:t>
            </a:r>
            <a:endParaRPr lang="en-US" sz="2400" b="1" dirty="0"/>
          </a:p>
          <a:p>
            <a:r>
              <a:rPr lang="vi-VN"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Nếu</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đang</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đi</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ngoài</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đường</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thì</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nên</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tìm</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nơi</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trú</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ẩn</a:t>
            </a:r>
            <a:r>
              <a:rPr lang="en-US" sz="2400" b="1" dirty="0">
                <a:ea typeface="Calibri" panose="020F0502020204030204" pitchFamily="34" charset="0"/>
                <a:cs typeface="Times New Roman" panose="02020603050405020304" pitchFamily="18" charset="0"/>
              </a:rPr>
              <a:t> an </a:t>
            </a:r>
            <a:r>
              <a:rPr lang="en-US" sz="2400" b="1" dirty="0" err="1">
                <a:ea typeface="Calibri" panose="020F0502020204030204" pitchFamily="34" charset="0"/>
                <a:cs typeface="Times New Roman" panose="02020603050405020304" pitchFamily="18" charset="0"/>
              </a:rPr>
              <a:t>toàn</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như</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toả</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nhà</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cao</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tầng</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siêu</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thị</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khu</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nhà</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kiên</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cố</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các</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công</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trình</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công</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cộng</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kiên</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cố</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như</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trụ</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sở</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cơ</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quan</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nhà</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nước</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trường</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học</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trạm</a:t>
            </a:r>
            <a:r>
              <a:rPr lang="en-US" sz="2400" b="1" dirty="0">
                <a:ea typeface="Calibri" panose="020F0502020204030204" pitchFamily="34" charset="0"/>
                <a:cs typeface="Times New Roman" panose="02020603050405020304" pitchFamily="18" charset="0"/>
              </a:rPr>
              <a:t> y </a:t>
            </a:r>
            <a:r>
              <a:rPr lang="en-US" sz="2400" b="1" dirty="0" err="1">
                <a:ea typeface="Calibri" panose="020F0502020204030204" pitchFamily="34" charset="0"/>
                <a:cs typeface="Times New Roman" panose="02020603050405020304" pitchFamily="18" charset="0"/>
              </a:rPr>
              <a:t>tế</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nhà</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văn</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hoá</a:t>
            </a:r>
            <a:r>
              <a:rPr lang="en-US" sz="2400" b="1" dirty="0">
                <a:ea typeface="Calibri" panose="020F0502020204030204" pitchFamily="34" charset="0"/>
                <a:cs typeface="Times New Roman" panose="02020603050405020304" pitchFamily="18" charset="0"/>
              </a:rPr>
              <a:t>)</a:t>
            </a:r>
            <a:endParaRPr lang="en-US" sz="2400" b="1" dirty="0"/>
          </a:p>
          <a:p>
            <a:r>
              <a:rPr lang="vi-VN"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Không</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trú</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dưới</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gốc</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cây</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cột</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điện</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giữa</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cảnh</a:t>
            </a:r>
            <a:r>
              <a:rPr lang="en-US" sz="2400" b="1" dirty="0">
                <a:ea typeface="Calibri" panose="020F0502020204030204" pitchFamily="34" charset="0"/>
                <a:cs typeface="Times New Roman" panose="02020603050405020304" pitchFamily="18" charset="0"/>
              </a:rPr>
              <a:t> </a:t>
            </a:r>
            <a:r>
              <a:rPr lang="en-US" sz="2400" b="1" dirty="0" err="1">
                <a:ea typeface="Calibri" panose="020F0502020204030204" pitchFamily="34" charset="0"/>
                <a:cs typeface="Times New Roman" panose="02020603050405020304" pitchFamily="18" charset="0"/>
              </a:rPr>
              <a:t>đồng</a:t>
            </a:r>
            <a:r>
              <a:rPr lang="en-US" sz="2400" b="1" dirty="0">
                <a:ea typeface="Calibri" panose="020F0502020204030204" pitchFamily="34" charset="0"/>
                <a:cs typeface="Times New Roman" panose="02020603050405020304" pitchFamily="18" charset="0"/>
              </a:rPr>
              <a:t>,...</a:t>
            </a:r>
            <a:endParaRPr lang="en-US" sz="2400" b="1" dirty="0"/>
          </a:p>
          <a:p>
            <a:pPr algn="just"/>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ứng</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phó</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gặp</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mưa</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đông</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lốc</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sét</a:t>
            </a:r>
            <a:r>
              <a:rPr lang="en-US" sz="24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Chú</a:t>
            </a:r>
            <a:r>
              <a:rPr lang="en-US" sz="2400" b="1" dirty="0">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kim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quảng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phía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trống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vắng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quang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đăng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cánh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bãi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đỗ</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xe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chống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sét</a:t>
            </a:r>
            <a:r>
              <a:rPr lang="en-US" sz="24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sân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thượng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tháp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sét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hàng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rào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kim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xây</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sửa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chữa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xe</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cộ</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lều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hay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đụng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cụ</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thểdẫn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gặp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nạn</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mũ</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áo</a:t>
            </a:r>
            <a:r>
              <a:rPr lang="en-US" sz="2400" b="1" dirty="0">
                <a:latin typeface="Times New Roman" panose="02020603050405020304" pitchFamily="18" charset="0"/>
                <a:ea typeface="Calibri" panose="020F0502020204030204" pitchFamily="34" charset="0"/>
                <a:cs typeface="Times New Roman" panose="02020603050405020304" pitchFamily="18" charset="0"/>
              </a:rPr>
              <a:t>, ô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dù</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đổ</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kim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sét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đứng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gần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chú</a:t>
            </a:r>
            <a:r>
              <a:rPr lang="en-US" sz="2400" b="1" dirty="0">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đứt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kịp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cắt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dễ</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giật</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22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4AB916-883A-4232-BD0D-2BC6EF945189}"/>
              </a:ext>
            </a:extLst>
          </p:cNvPr>
          <p:cNvSpPr/>
          <p:nvPr/>
        </p:nvSpPr>
        <p:spPr>
          <a:xfrm>
            <a:off x="318051" y="0"/>
            <a:ext cx="11675165" cy="6863417"/>
          </a:xfrm>
          <a:prstGeom prst="rect">
            <a:avLst/>
          </a:prstGeom>
        </p:spPr>
        <p:txBody>
          <a:bodyPr wrap="square">
            <a:spAutoFit/>
          </a:bodyPr>
          <a:lstStyle/>
          <a:p>
            <a:pPr algn="just"/>
            <a:r>
              <a:rPr lang="vi-VN"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Ứng</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phó</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khi</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gặp</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lũ</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ống</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lũ</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quét</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sạt</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lở</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đất</a:t>
            </a:r>
            <a:endPar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Khi</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xảy</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ra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lũ</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quét</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lx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ống</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sạt</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lở</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em</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cần</a:t>
            </a:r>
            <a:r>
              <a:rPr lang="en-US" sz="4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xuyên</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xem</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báo</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tiết</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cbị</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èn</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pin,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á</a:t>
            </a:r>
            <a:r>
              <a:rPr lang="vi-VN"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mưa</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sông</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suối</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lũ</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112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cầu</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trợ</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kiếm</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cứu</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nạn</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phòng</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lũ</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ống</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lũ</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quyest</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sạt</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lở</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thiên</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ngăn</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chặn</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rừng</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cac</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shoatj</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khai</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thác</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khoáng</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khai</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thác</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bừa</a:t>
            </a:r>
            <a:r>
              <a:rPr lang="en-US"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bãi</a:t>
            </a:r>
            <a:endParaRPr lang="en-US" sz="40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2908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CD628F-D864-4D5A-A876-47CEBC982FFF}"/>
              </a:ext>
            </a:extLst>
          </p:cNvPr>
          <p:cNvSpPr/>
          <p:nvPr/>
        </p:nvSpPr>
        <p:spPr>
          <a:xfrm>
            <a:off x="384313" y="370264"/>
            <a:ext cx="11648660" cy="5632311"/>
          </a:xfrm>
          <a:prstGeom prst="rect">
            <a:avLst/>
          </a:prstGeom>
        </p:spPr>
        <p:txBody>
          <a:bodyPr wrap="square">
            <a:spAutoFit/>
          </a:bodyPr>
          <a:lstStyle/>
          <a:p>
            <a:pPr algn="just">
              <a:tabLst>
                <a:tab pos="342900" algn="l"/>
              </a:tabLst>
            </a:pPr>
            <a:r>
              <a:rPr lang="pt-BR" sz="6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Những t/h nguy hiểm cụ thể:</a:t>
            </a:r>
            <a:endParaRPr lang="en-US" sz="6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342900" algn="l"/>
              </a:tabLst>
            </a:pPr>
            <a:r>
              <a:rPr lang="pt-BR" sz="6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Tình huống bị bắt cóc</a:t>
            </a:r>
            <a:endParaRPr lang="en-US" sz="6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342900" algn="l"/>
              </a:tabLst>
            </a:pPr>
            <a:r>
              <a:rPr lang="pt-BR" sz="6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Tình huống khi có hỏa hoạn</a:t>
            </a:r>
            <a:endParaRPr lang="en-US" sz="6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342900" algn="l"/>
              </a:tabLst>
            </a:pPr>
            <a:r>
              <a:rPr lang="pt-BR" sz="6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Tình huống khi bị đuối nước</a:t>
            </a:r>
            <a:endParaRPr lang="en-US" sz="6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342900" algn="l"/>
              </a:tabLst>
            </a:pPr>
            <a:r>
              <a:rPr lang="pt-BR" sz="6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T/h khi gặp mưa dông, lốc, sét</a:t>
            </a:r>
            <a:endParaRPr lang="en-US" sz="6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342900" algn="l"/>
              </a:tabLst>
            </a:pPr>
            <a:r>
              <a:rPr lang="pt-BR" sz="6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T/h khi gặp lũ quét, lũ ống, sạt lở </a:t>
            </a:r>
            <a:endParaRPr lang="en-US" sz="6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1960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CD628F-D864-4D5A-A876-47CEBC982FFF}"/>
              </a:ext>
            </a:extLst>
          </p:cNvPr>
          <p:cNvSpPr/>
          <p:nvPr/>
        </p:nvSpPr>
        <p:spPr>
          <a:xfrm>
            <a:off x="178905" y="0"/>
            <a:ext cx="11834190" cy="6740307"/>
          </a:xfrm>
          <a:prstGeom prst="rect">
            <a:avLst/>
          </a:prstGeom>
        </p:spPr>
        <p:txBody>
          <a:bodyPr wrap="square">
            <a:spAutoFit/>
          </a:bodyPr>
          <a:lstStyle/>
          <a:p>
            <a:pPr algn="just">
              <a:tabLst>
                <a:tab pos="342900" algn="l"/>
              </a:tabLst>
            </a:pPr>
            <a:r>
              <a:rPr lang="pt-BR" sz="54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Cách ứng phó:</a:t>
            </a:r>
            <a:endParaRPr lang="en-US" sz="5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342900" algn="l"/>
              </a:tabLst>
            </a:pPr>
            <a:r>
              <a:rPr lang="pt-BR"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Chủ động tìm hiểu, học tập các kĩ năng ứng phó trong mỗi tình huống nguy hiểm sẽ giúp chúng ta bình tĩnh, tự tin, thoát khỏi nguy hiểm trong cuộc sống.</a:t>
            </a:r>
            <a:endParaRPr lang="en-US" sz="5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342900" algn="l"/>
              </a:tabLst>
            </a:pPr>
            <a:r>
              <a:rPr lang="pt-BR"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-Luôn ghi nhớ các số điện thoại của người thân, các số điện thoại khẩn cấp: </a:t>
            </a:r>
            <a:endParaRPr lang="en-US" sz="5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340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CD628F-D864-4D5A-A876-47CEBC982FFF}"/>
              </a:ext>
            </a:extLst>
          </p:cNvPr>
          <p:cNvSpPr/>
          <p:nvPr/>
        </p:nvSpPr>
        <p:spPr>
          <a:xfrm>
            <a:off x="178905" y="184733"/>
            <a:ext cx="11834190" cy="6740307"/>
          </a:xfrm>
          <a:prstGeom prst="rect">
            <a:avLst/>
          </a:prstGeom>
        </p:spPr>
        <p:txBody>
          <a:bodyPr wrap="square">
            <a:spAutoFit/>
          </a:bodyPr>
          <a:lstStyle/>
          <a:p>
            <a:pPr algn="just">
              <a:tabLst>
                <a:tab pos="342900" algn="l"/>
              </a:tabLst>
            </a:pPr>
            <a:r>
              <a:rPr lang="pt-BR"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111</a:t>
            </a:r>
            <a:r>
              <a:rPr lang="pt-BR"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:Tổng đài quốc gia bảo vệ trẻ em</a:t>
            </a:r>
            <a:endParaRPr lang="en-US" sz="5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342900" algn="l"/>
              </a:tabLst>
            </a:pPr>
            <a:r>
              <a:rPr lang="pt-BR"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pt-BR"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112</a:t>
            </a:r>
            <a:r>
              <a:rPr lang="pt-BR"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Yêu cầu trợ giúp, tìm kiếm cứu nạn trên phạm vi toàn quốc</a:t>
            </a:r>
            <a:endParaRPr lang="en-US" sz="5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342900" algn="l"/>
              </a:tabLst>
            </a:pPr>
            <a:r>
              <a:rPr lang="pt-BR"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113</a:t>
            </a:r>
            <a:r>
              <a:rPr lang="vi-VN"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pt-BR"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Gọi công an hoặc cảnh sát khi có việc liên quan tới an ninh, trật tự</a:t>
            </a:r>
            <a:endParaRPr lang="en-US" sz="5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342900" algn="l"/>
              </a:tabLst>
            </a:pPr>
            <a:r>
              <a:rPr lang="pt-BR"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114</a:t>
            </a:r>
            <a:r>
              <a:rPr lang="pt-BR"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Gọi cơ quan phòng cháy, chữa cháy, cứu hộ, cứu nạn</a:t>
            </a:r>
          </a:p>
          <a:p>
            <a:r>
              <a:rPr lang="pt-BR"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115</a:t>
            </a:r>
            <a:r>
              <a:rPr lang="pt-BR"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Gọi cấp cứu y tế</a:t>
            </a:r>
            <a:r>
              <a:rPr lang="pt-BR" sz="5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5400" b="1"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355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sp>
        <p:nvSpPr>
          <p:cNvPr id="12" name="文本框 15"/>
          <p:cNvSpPr txBox="1"/>
          <p:nvPr/>
        </p:nvSpPr>
        <p:spPr>
          <a:xfrm>
            <a:off x="795130" y="1209732"/>
            <a:ext cx="5300870" cy="2123658"/>
          </a:xfrm>
          <a:prstGeom prst="rect">
            <a:avLst/>
          </a:prstGeom>
          <a:noFill/>
        </p:spPr>
        <p:txBody>
          <a:bodyPr wrap="square" rtlCol="0">
            <a:spAutoFit/>
          </a:bodyPr>
          <a:lstStyle/>
          <a:p>
            <a:pPr algn="ctr" defTabSz="457200"/>
            <a:r>
              <a:rPr lang="vi-VN"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3</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pic>
        <p:nvPicPr>
          <p:cNvPr id="13" name="Picture 12"/>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929F92-31FA-4308-B43A-29AAB8706858}"/>
              </a:ext>
            </a:extLst>
          </p:cNvPr>
          <p:cNvPicPr>
            <a:picLocks noChangeAspect="1"/>
          </p:cNvPicPr>
          <p:nvPr/>
        </p:nvPicPr>
        <p:blipFill>
          <a:blip r:embed="rId2"/>
          <a:stretch>
            <a:fillRect/>
          </a:stretch>
        </p:blipFill>
        <p:spPr>
          <a:xfrm>
            <a:off x="318052" y="145774"/>
            <a:ext cx="11608905" cy="6414051"/>
          </a:xfrm>
          <a:prstGeom prst="rect">
            <a:avLst/>
          </a:prstGeom>
        </p:spPr>
      </p:pic>
    </p:spTree>
    <p:extLst>
      <p:ext uri="{BB962C8B-B14F-4D97-AF65-F5344CB8AC3E}">
        <p14:creationId xmlns:p14="http://schemas.microsoft.com/office/powerpoint/2010/main" val="4136067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3256D4-B71A-442F-B0E8-0DD75BFEC06A}"/>
              </a:ext>
            </a:extLst>
          </p:cNvPr>
          <p:cNvPicPr>
            <a:picLocks noChangeAspect="1"/>
          </p:cNvPicPr>
          <p:nvPr/>
        </p:nvPicPr>
        <p:blipFill>
          <a:blip r:embed="rId2"/>
          <a:stretch>
            <a:fillRect/>
          </a:stretch>
        </p:blipFill>
        <p:spPr>
          <a:xfrm>
            <a:off x="410817" y="278296"/>
            <a:ext cx="11343861" cy="6294781"/>
          </a:xfrm>
          <a:prstGeom prst="rect">
            <a:avLst/>
          </a:prstGeom>
        </p:spPr>
      </p:pic>
    </p:spTree>
    <p:extLst>
      <p:ext uri="{BB962C8B-B14F-4D97-AF65-F5344CB8AC3E}">
        <p14:creationId xmlns:p14="http://schemas.microsoft.com/office/powerpoint/2010/main" val="4131712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A3E0EB-BABB-4EC0-92E7-546DA28E5CCC}"/>
              </a:ext>
            </a:extLst>
          </p:cNvPr>
          <p:cNvPicPr>
            <a:picLocks noChangeAspect="1"/>
          </p:cNvPicPr>
          <p:nvPr/>
        </p:nvPicPr>
        <p:blipFill>
          <a:blip r:embed="rId2"/>
          <a:stretch>
            <a:fillRect/>
          </a:stretch>
        </p:blipFill>
        <p:spPr>
          <a:xfrm>
            <a:off x="424070" y="438150"/>
            <a:ext cx="11330608" cy="5981700"/>
          </a:xfrm>
          <a:prstGeom prst="rect">
            <a:avLst/>
          </a:prstGeom>
        </p:spPr>
      </p:pic>
    </p:spTree>
    <p:extLst>
      <p:ext uri="{BB962C8B-B14F-4D97-AF65-F5344CB8AC3E}">
        <p14:creationId xmlns:p14="http://schemas.microsoft.com/office/powerpoint/2010/main" val="3683729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C2859F-4A65-4B6A-9837-126370B6D386}"/>
              </a:ext>
            </a:extLst>
          </p:cNvPr>
          <p:cNvPicPr>
            <a:picLocks noChangeAspect="1"/>
          </p:cNvPicPr>
          <p:nvPr/>
        </p:nvPicPr>
        <p:blipFill>
          <a:blip r:embed="rId2"/>
          <a:stretch>
            <a:fillRect/>
          </a:stretch>
        </p:blipFill>
        <p:spPr>
          <a:xfrm>
            <a:off x="437322" y="463827"/>
            <a:ext cx="11436626" cy="5870712"/>
          </a:xfrm>
          <a:prstGeom prst="rect">
            <a:avLst/>
          </a:prstGeom>
        </p:spPr>
      </p:pic>
    </p:spTree>
    <p:extLst>
      <p:ext uri="{BB962C8B-B14F-4D97-AF65-F5344CB8AC3E}">
        <p14:creationId xmlns:p14="http://schemas.microsoft.com/office/powerpoint/2010/main" val="196946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75860" y="2075916"/>
            <a:ext cx="10893287" cy="3419013"/>
          </a:xfrm>
          <a:prstGeom prst="rect">
            <a:avLst/>
          </a:prstGeom>
        </p:spPr>
        <p:txBody>
          <a:bodyPr wrap="square">
            <a:spAutoFit/>
          </a:bodyPr>
          <a:lstStyle/>
          <a:p>
            <a:pPr marL="260985" indent="-152400" algn="just">
              <a:lnSpc>
                <a:spcPct val="112000"/>
              </a:lnSpc>
              <a:spcAft>
                <a:spcPts val="500"/>
              </a:spcAft>
              <a:tabLst>
                <a:tab pos="1892935" algn="l"/>
              </a:tabLst>
            </a:pPr>
            <a:r>
              <a:rPr lang="en-US" sz="66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1. </a:t>
            </a:r>
            <a:r>
              <a:rPr lang="vi-VN" sz="6600"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Nhận biết </a:t>
            </a:r>
            <a:r>
              <a:rPr lang="vi-VN" sz="6600" b="1" dirty="0">
                <a:solidFill>
                  <a:srgbClr val="00B050"/>
                </a:solidFill>
                <a:effectLst/>
                <a:latin typeface="Times New Roman" panose="02020603050405020304" pitchFamily="18" charset="0"/>
                <a:ea typeface="Cambria" panose="02040503050406030204" pitchFamily="18" charset="0"/>
                <a:cs typeface="Times New Roman" panose="02020603050405020304" pitchFamily="18" charset="0"/>
              </a:rPr>
              <a:t>các tình huống nguy hiểm và hậu quả của nó.</a:t>
            </a:r>
            <a:endParaRPr lang="en-US" sz="6600" b="1" dirty="0">
              <a:solidFill>
                <a:srgbClr val="00B05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33986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C50F3A-B1CC-4010-A0E3-1E702CB314A1}"/>
              </a:ext>
            </a:extLst>
          </p:cNvPr>
          <p:cNvPicPr>
            <a:picLocks noChangeAspect="1"/>
          </p:cNvPicPr>
          <p:nvPr/>
        </p:nvPicPr>
        <p:blipFill>
          <a:blip r:embed="rId2"/>
          <a:stretch>
            <a:fillRect/>
          </a:stretch>
        </p:blipFill>
        <p:spPr>
          <a:xfrm>
            <a:off x="278296" y="185531"/>
            <a:ext cx="11622156" cy="6414052"/>
          </a:xfrm>
          <a:prstGeom prst="rect">
            <a:avLst/>
          </a:prstGeom>
        </p:spPr>
      </p:pic>
    </p:spTree>
    <p:extLst>
      <p:ext uri="{BB962C8B-B14F-4D97-AF65-F5344CB8AC3E}">
        <p14:creationId xmlns:p14="http://schemas.microsoft.com/office/powerpoint/2010/main" val="3248541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A868AA-43C9-42EB-81F4-D31A8D39C7CE}"/>
              </a:ext>
            </a:extLst>
          </p:cNvPr>
          <p:cNvPicPr>
            <a:picLocks noChangeAspect="1"/>
          </p:cNvPicPr>
          <p:nvPr/>
        </p:nvPicPr>
        <p:blipFill>
          <a:blip r:embed="rId2"/>
          <a:stretch>
            <a:fillRect/>
          </a:stretch>
        </p:blipFill>
        <p:spPr>
          <a:xfrm>
            <a:off x="331304" y="0"/>
            <a:ext cx="11582400" cy="6718852"/>
          </a:xfrm>
          <a:prstGeom prst="rect">
            <a:avLst/>
          </a:prstGeom>
        </p:spPr>
      </p:pic>
    </p:spTree>
    <p:extLst>
      <p:ext uri="{BB962C8B-B14F-4D97-AF65-F5344CB8AC3E}">
        <p14:creationId xmlns:p14="http://schemas.microsoft.com/office/powerpoint/2010/main" val="1079769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AD305E-D567-4009-A4B6-F642F4F5AF63}"/>
              </a:ext>
            </a:extLst>
          </p:cNvPr>
          <p:cNvPicPr>
            <a:picLocks noChangeAspect="1"/>
          </p:cNvPicPr>
          <p:nvPr/>
        </p:nvPicPr>
        <p:blipFill>
          <a:blip r:embed="rId2"/>
          <a:stretch>
            <a:fillRect/>
          </a:stretch>
        </p:blipFill>
        <p:spPr>
          <a:xfrm>
            <a:off x="397566" y="304799"/>
            <a:ext cx="11489634" cy="6321287"/>
          </a:xfrm>
          <a:prstGeom prst="rect">
            <a:avLst/>
          </a:prstGeom>
        </p:spPr>
      </p:pic>
    </p:spTree>
    <p:extLst>
      <p:ext uri="{BB962C8B-B14F-4D97-AF65-F5344CB8AC3E}">
        <p14:creationId xmlns:p14="http://schemas.microsoft.com/office/powerpoint/2010/main" val="3249128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BE0342D-58F9-4909-9261-070C8A98347C}"/>
              </a:ext>
            </a:extLst>
          </p:cNvPr>
          <p:cNvSpPr/>
          <p:nvPr/>
        </p:nvSpPr>
        <p:spPr>
          <a:xfrm>
            <a:off x="244474" y="24075"/>
            <a:ext cx="11589716" cy="1569660"/>
          </a:xfrm>
          <a:prstGeom prst="rect">
            <a:avLst/>
          </a:prstGeom>
        </p:spPr>
        <p:txBody>
          <a:bodyPr wrap="square">
            <a:spAutoFit/>
          </a:bodyPr>
          <a:lstStyle/>
          <a:p>
            <a:pPr algn="just">
              <a:spcAft>
                <a:spcPts val="0"/>
              </a:spcAft>
            </a:pP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 2/t34</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HS HĐ nhóm/3p (3 nhóm=3 tình huống). </a:t>
            </a: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B0A84B81-C50E-48AB-B5F6-E631442D3175}"/>
              </a:ext>
            </a:extLst>
          </p:cNvPr>
          <p:cNvSpPr/>
          <p:nvPr/>
        </p:nvSpPr>
        <p:spPr>
          <a:xfrm>
            <a:off x="244474" y="1821408"/>
            <a:ext cx="11457195" cy="4154984"/>
          </a:xfrm>
          <a:prstGeom prst="rect">
            <a:avLst/>
          </a:prstGeom>
        </p:spPr>
        <p:txBody>
          <a:bodyPr wrap="square">
            <a:spAutoFit/>
          </a:bodyPr>
          <a:lstStyle/>
          <a:p>
            <a:pPr algn="just">
              <a:spcAft>
                <a:spcPts val="0"/>
              </a:spcAft>
            </a:pP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US" sz="44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vi-VN" sz="44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NX: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xảy</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hỏa</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hoạn</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cháy</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nổ</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44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vi-VN" sz="44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C</a:t>
            </a:r>
            <a:r>
              <a:rPr lang="en-US" sz="44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ách</a:t>
            </a:r>
            <a:r>
              <a:rPr lang="en-US" sz="44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xử</a:t>
            </a:r>
            <a:r>
              <a:rPr lang="en-US" sz="44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lí</a:t>
            </a:r>
            <a:r>
              <a:rPr lang="en-US" sz="44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Hằng</a:t>
            </a:r>
            <a:r>
              <a:rPr lang="en-US" sz="44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Hằng</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chưa</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cháy</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nổ</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ngắt</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máy</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cầu</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tầng</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4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9B253B-4F7E-4E2C-B9A2-50CEB742AFFA}"/>
              </a:ext>
            </a:extLst>
          </p:cNvPr>
          <p:cNvSpPr/>
          <p:nvPr/>
        </p:nvSpPr>
        <p:spPr>
          <a:xfrm>
            <a:off x="304800" y="0"/>
            <a:ext cx="11582400" cy="6740307"/>
          </a:xfrm>
          <a:prstGeom prst="rect">
            <a:avLst/>
          </a:prstGeom>
        </p:spPr>
        <p:txBody>
          <a:bodyPr wrap="square">
            <a:spAutoFit/>
          </a:bodyPr>
          <a:lstStyle/>
          <a:p>
            <a:pPr algn="just">
              <a:spcAft>
                <a:spcPts val="0"/>
              </a:spcAf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p>
          <a:p>
            <a:pPr algn="just">
              <a:spcAft>
                <a:spcPts val="0"/>
              </a:spcAft>
            </a:pP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NX:</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xảy</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đuối</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ách</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xử</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Nam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chối</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khuyên</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a:t>
            </a:r>
          </a:p>
          <a:p>
            <a:pPr algn="just">
              <a:spcAft>
                <a:spcPts val="0"/>
              </a:spcAft>
            </a:pP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NX:</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xảy</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lũ</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quét</a:t>
            </a: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ách</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xử</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Hòa</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rất</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hiểm</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cuốn</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trôi</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5440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D9F014-FE88-4868-B3D7-F2BA0DD1322D}"/>
              </a:ext>
            </a:extLst>
          </p:cNvPr>
          <p:cNvSpPr/>
          <p:nvPr/>
        </p:nvSpPr>
        <p:spPr>
          <a:xfrm>
            <a:off x="119269" y="0"/>
            <a:ext cx="11622157" cy="6740307"/>
          </a:xfrm>
          <a:prstGeom prst="rect">
            <a:avLst/>
          </a:prstGeom>
        </p:spPr>
        <p:txBody>
          <a:bodyPr wrap="square">
            <a:spAutoFit/>
          </a:bodyPr>
          <a:lstStyle/>
          <a:p>
            <a:pPr algn="just">
              <a:spcAft>
                <a:spcPts val="0"/>
              </a:spcAft>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 3/t34</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sắm vai xử lí tình huống (3TH = 3 NHÓM)</a:t>
            </a:r>
            <a:endPar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TH</a:t>
            </a:r>
            <a:r>
              <a:rPr lang="en-US"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Hồng</a:t>
            </a:r>
            <a:r>
              <a:rPr lang="en-US"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Dứt</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khoát</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chối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nhanh</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Nhờ</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thoại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tới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TH</a:t>
            </a:r>
            <a:r>
              <a:rPr lang="en-US"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2. </a:t>
            </a:r>
            <a:r>
              <a:rPr lang="en-US" sz="36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Mai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khuyên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mọi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gốc</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rất</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hiểm</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dễ</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sét</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toàn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tòa</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tầng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siêu</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sét</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TH</a:t>
            </a:r>
            <a:r>
              <a:rPr lang="en-US"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3. </a:t>
            </a:r>
            <a:r>
              <a:rPr lang="en-US" sz="36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Calibri" panose="020F0502020204030204" pitchFamily="34" charset="0"/>
                <a:cs typeface="Times New Roman" panose="02020603050405020304" pitchFamily="18" charset="0"/>
              </a:rPr>
              <a:t>khuyên</a:t>
            </a:r>
            <a:r>
              <a:rPr lang="en-US" sz="3600"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lượm</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rất</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hiểm</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rơi</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7856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34931" y="1225138"/>
            <a:ext cx="10735228" cy="5254815"/>
          </a:xfrm>
          <a:prstGeom prst="rect">
            <a:avLst/>
          </a:prstGeom>
          <a:noFill/>
          <a:ln>
            <a:noFill/>
          </a:ln>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2" name="Rectangle 1">
            <a:extLst>
              <a:ext uri="{FF2B5EF4-FFF2-40B4-BE49-F238E27FC236}">
                <a16:creationId xmlns:a16="http://schemas.microsoft.com/office/drawing/2014/main" id="{4D40EF87-062F-4461-BA86-38BC89E616F3}"/>
              </a:ext>
            </a:extLst>
          </p:cNvPr>
          <p:cNvSpPr>
            <a:spLocks noChangeArrowheads="1"/>
          </p:cNvSpPr>
          <p:nvPr/>
        </p:nvSpPr>
        <p:spPr bwMode="auto">
          <a:xfrm>
            <a:off x="2363377" y="2045549"/>
            <a:ext cx="71821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0350" algn="l"/>
              </a:tabLst>
              <a:defRPr>
                <a:solidFill>
                  <a:schemeClr val="tx1"/>
                </a:solidFill>
                <a:latin typeface="Arial" panose="020B0604020202020204" pitchFamily="34" charset="0"/>
              </a:defRPr>
            </a:lvl1pPr>
            <a:lvl2pPr eaLnBrk="0" fontAlgn="base" hangingPunct="0">
              <a:spcBef>
                <a:spcPct val="0"/>
              </a:spcBef>
              <a:spcAft>
                <a:spcPct val="0"/>
              </a:spcAft>
              <a:tabLst>
                <a:tab pos="260350" algn="l"/>
              </a:tabLst>
              <a:defRPr>
                <a:solidFill>
                  <a:schemeClr val="tx1"/>
                </a:solidFill>
                <a:latin typeface="Arial" panose="020B0604020202020204" pitchFamily="34" charset="0"/>
              </a:defRPr>
            </a:lvl2pPr>
            <a:lvl3pPr eaLnBrk="0" fontAlgn="base" hangingPunct="0">
              <a:spcBef>
                <a:spcPct val="0"/>
              </a:spcBef>
              <a:spcAft>
                <a:spcPct val="0"/>
              </a:spcAft>
              <a:tabLst>
                <a:tab pos="260350" algn="l"/>
              </a:tabLst>
              <a:defRPr>
                <a:solidFill>
                  <a:schemeClr val="tx1"/>
                </a:solidFill>
                <a:latin typeface="Arial" panose="020B0604020202020204" pitchFamily="34" charset="0"/>
              </a:defRPr>
            </a:lvl3pPr>
            <a:lvl4pPr eaLnBrk="0" fontAlgn="base" hangingPunct="0">
              <a:spcBef>
                <a:spcPct val="0"/>
              </a:spcBef>
              <a:spcAft>
                <a:spcPct val="0"/>
              </a:spcAft>
              <a:tabLst>
                <a:tab pos="260350" algn="l"/>
              </a:tabLst>
              <a:defRPr>
                <a:solidFill>
                  <a:schemeClr val="tx1"/>
                </a:solidFill>
                <a:latin typeface="Arial" panose="020B0604020202020204" pitchFamily="34" charset="0"/>
              </a:defRPr>
            </a:lvl4pPr>
            <a:lvl5pPr eaLnBrk="0" fontAlgn="base" hangingPunct="0">
              <a:spcBef>
                <a:spcPct val="0"/>
              </a:spcBef>
              <a:spcAft>
                <a:spcPct val="0"/>
              </a:spcAft>
              <a:tabLst>
                <a:tab pos="260350" algn="l"/>
              </a:tabLst>
              <a:defRPr>
                <a:solidFill>
                  <a:schemeClr val="tx1"/>
                </a:solidFill>
                <a:latin typeface="Arial" panose="020B0604020202020204" pitchFamily="34" charset="0"/>
              </a:defRPr>
            </a:lvl5pPr>
            <a:lvl6pPr eaLnBrk="0" fontAlgn="base" hangingPunct="0">
              <a:spcBef>
                <a:spcPct val="0"/>
              </a:spcBef>
              <a:spcAft>
                <a:spcPct val="0"/>
              </a:spcAft>
              <a:tabLst>
                <a:tab pos="260350" algn="l"/>
              </a:tabLst>
              <a:defRPr>
                <a:solidFill>
                  <a:schemeClr val="tx1"/>
                </a:solidFill>
                <a:latin typeface="Arial" panose="020B0604020202020204" pitchFamily="34" charset="0"/>
              </a:defRPr>
            </a:lvl6pPr>
            <a:lvl7pPr eaLnBrk="0" fontAlgn="base" hangingPunct="0">
              <a:spcBef>
                <a:spcPct val="0"/>
              </a:spcBef>
              <a:spcAft>
                <a:spcPct val="0"/>
              </a:spcAft>
              <a:tabLst>
                <a:tab pos="260350" algn="l"/>
              </a:tabLst>
              <a:defRPr>
                <a:solidFill>
                  <a:schemeClr val="tx1"/>
                </a:solidFill>
                <a:latin typeface="Arial" panose="020B0604020202020204" pitchFamily="34" charset="0"/>
              </a:defRPr>
            </a:lvl7pPr>
            <a:lvl8pPr eaLnBrk="0" fontAlgn="base" hangingPunct="0">
              <a:spcBef>
                <a:spcPct val="0"/>
              </a:spcBef>
              <a:spcAft>
                <a:spcPct val="0"/>
              </a:spcAft>
              <a:tabLst>
                <a:tab pos="260350" algn="l"/>
              </a:tabLst>
              <a:defRPr>
                <a:solidFill>
                  <a:schemeClr val="tx1"/>
                </a:solidFill>
                <a:latin typeface="Arial" panose="020B0604020202020204" pitchFamily="34" charset="0"/>
              </a:defRPr>
            </a:lvl8pPr>
            <a:lvl9pPr eaLnBrk="0" fontAlgn="base" hangingPunct="0">
              <a:spcBef>
                <a:spcPct val="0"/>
              </a:spcBef>
              <a:spcAft>
                <a:spcPct val="0"/>
              </a:spcAft>
              <a:tabLst>
                <a:tab pos="260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350" algn="l"/>
              </a:tabLst>
            </a:pPr>
            <a:r>
              <a:rPr kumimoji="0" lang="vi-VN" altLang="en-US" sz="2800" b="0"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Em hãy tìm hiểu về những tình huống nguy hiểm thường xảy ra ở địa phương em và nêu cách ứng phó với tình huống đó theo bảng mẫu sau:</a:t>
            </a:r>
            <a:endParaRPr kumimoji="0" lang="vi-VN" altLang="en-US" sz="2800" b="0" i="0" u="none" strike="noStrike" cap="none" normalizeH="0" baseline="0" dirty="0">
              <a:ln>
                <a:noFill/>
              </a:ln>
              <a:solidFill>
                <a:srgbClr val="FF0000"/>
              </a:solidFill>
              <a:effectLst/>
            </a:endParaRPr>
          </a:p>
        </p:txBody>
      </p:sp>
      <p:graphicFrame>
        <p:nvGraphicFramePr>
          <p:cNvPr id="13" name="Table 13">
            <a:extLst>
              <a:ext uri="{FF2B5EF4-FFF2-40B4-BE49-F238E27FC236}">
                <a16:creationId xmlns:a16="http://schemas.microsoft.com/office/drawing/2014/main" id="{25B8BC4A-3350-49CE-A435-FC48DC7D3767}"/>
              </a:ext>
            </a:extLst>
          </p:cNvPr>
          <p:cNvGraphicFramePr>
            <a:graphicFrameLocks noGrp="1"/>
          </p:cNvGraphicFramePr>
          <p:nvPr>
            <p:extLst>
              <p:ext uri="{D42A27DB-BD31-4B8C-83A1-F6EECF244321}">
                <p14:modId xmlns:p14="http://schemas.microsoft.com/office/powerpoint/2010/main" val="2189483392"/>
              </p:ext>
            </p:extLst>
          </p:nvPr>
        </p:nvGraphicFramePr>
        <p:xfrm>
          <a:off x="2363377" y="3796562"/>
          <a:ext cx="8128000" cy="1645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06581929"/>
                    </a:ext>
                  </a:extLst>
                </a:gridCol>
                <a:gridCol w="4064000">
                  <a:extLst>
                    <a:ext uri="{9D8B030D-6E8A-4147-A177-3AD203B41FA5}">
                      <a16:colId xmlns:a16="http://schemas.microsoft.com/office/drawing/2014/main" val="586163766"/>
                    </a:ext>
                  </a:extLst>
                </a:gridCol>
              </a:tblGrid>
              <a:tr h="370840">
                <a:tc>
                  <a:txBody>
                    <a:bodyPr/>
                    <a:lstStyle/>
                    <a:p>
                      <a:pPr algn="ct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361793"/>
                  </a:ext>
                </a:extLst>
              </a:tr>
              <a:tr h="370840">
                <a:tc>
                  <a:txBody>
                    <a:bodyPr/>
                    <a:lstStyle/>
                    <a:p>
                      <a:r>
                        <a:rPr lang="en-US" dirty="0"/>
                        <a:t>1…………………………………………………………….</a:t>
                      </a:r>
                    </a:p>
                    <a:p>
                      <a:r>
                        <a:rPr lang="en-US" dirty="0"/>
                        <a:t>2……………………………………………………………..</a:t>
                      </a:r>
                    </a:p>
                    <a:p>
                      <a:r>
                        <a:rPr lang="en-US" dirty="0"/>
                        <a:t>3……………………………………………………………..</a:t>
                      </a:r>
                    </a:p>
                    <a:p>
                      <a:r>
                        <a:rPr lang="en-US" dirty="0"/>
                        <a:t>………………</a:t>
                      </a:r>
                    </a:p>
                  </a:txBody>
                  <a:tcPr/>
                </a:tc>
                <a:tc>
                  <a:txBody>
                    <a:bodyPr/>
                    <a:lstStyle/>
                    <a:p>
                      <a:r>
                        <a:rPr lang="en-US" dirty="0"/>
                        <a:t>……………………………………………………………………………………………………………………………….</a:t>
                      </a:r>
                    </a:p>
                    <a:p>
                      <a:r>
                        <a:rPr lang="en-US" dirty="0"/>
                        <a:t>…………………………………………………………………</a:t>
                      </a:r>
                    </a:p>
                  </a:txBody>
                  <a:tcPr/>
                </a:tc>
                <a:extLst>
                  <a:ext uri="{0D108BD9-81ED-4DB2-BD59-A6C34878D82A}">
                    <a16:rowId xmlns:a16="http://schemas.microsoft.com/office/drawing/2014/main" val="3181082703"/>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a:p>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200940" y="4273604"/>
            <a:ext cx="3750842" cy="235890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233184" y="4237081"/>
            <a:ext cx="3958816" cy="2469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62557" y="3915781"/>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147617" y="3964542"/>
            <a:ext cx="0"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E4AFBF2A-DB50-417B-892C-9C7F3E67C2E2}"/>
              </a:ext>
            </a:extLst>
          </p:cNvPr>
          <p:cNvSpPr txBox="1"/>
          <p:nvPr/>
        </p:nvSpPr>
        <p:spPr>
          <a:xfrm>
            <a:off x="129949" y="4447646"/>
            <a:ext cx="2902226" cy="2677656"/>
          </a:xfrm>
          <a:prstGeom prst="rect">
            <a:avLst/>
          </a:prstGeom>
          <a:noFill/>
        </p:spPr>
        <p:txBody>
          <a:bodyPr wrap="square" rtlCol="0">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E7109D5-C9ED-4423-87FB-98240FAE2DD9}"/>
              </a:ext>
            </a:extLst>
          </p:cNvPr>
          <p:cNvSpPr txBox="1"/>
          <p:nvPr/>
        </p:nvSpPr>
        <p:spPr>
          <a:xfrm>
            <a:off x="4200940" y="4376834"/>
            <a:ext cx="3750842" cy="1569660"/>
          </a:xfrm>
          <a:prstGeom prst="rect">
            <a:avLst/>
          </a:prstGeom>
          <a:noFill/>
        </p:spPr>
        <p:txBody>
          <a:bodyPr wrap="square" rtlCol="0">
            <a:spAutoFit/>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19D4F89-0626-4A37-8ED5-43CB64105511}"/>
              </a:ext>
            </a:extLst>
          </p:cNvPr>
          <p:cNvSpPr txBox="1"/>
          <p:nvPr/>
        </p:nvSpPr>
        <p:spPr>
          <a:xfrm>
            <a:off x="8284673" y="4317524"/>
            <a:ext cx="3958816" cy="2308324"/>
          </a:xfrm>
          <a:prstGeom prst="rect">
            <a:avLst/>
          </a:prstGeom>
          <a:noFill/>
        </p:spPr>
        <p:txBody>
          <a:bodyPr wrap="square" rtlCol="0">
            <a:spAutoFit/>
          </a:bodyPr>
          <a:lstStyle/>
          <a:p>
            <a:pPr algn="just"/>
            <a:r>
              <a:rPr lang="vi-VN" sz="2400" dirty="0">
                <a:solidFill>
                  <a:srgbClr val="000000"/>
                </a:solidFill>
                <a:effectLst/>
                <a:latin typeface="Times New Roman" panose="02020603050405020304" pitchFamily="18" charset="0"/>
                <a:ea typeface="Times New Roman" panose="02020603050405020304" pitchFamily="18" charset="0"/>
              </a:rPr>
              <a:t>Tình huống nguy hiểm là những sự việc bất ngờ xảy ra, có nguy cơ đe doạ nghiêm trọng đến sức khoẻ, tính mạng, gây thiệt </a:t>
            </a:r>
            <a:r>
              <a:rPr lang="en-US" sz="2400" dirty="0" err="1">
                <a:solidFill>
                  <a:srgbClr val="000000"/>
                </a:solidFill>
                <a:effectLst/>
                <a:latin typeface="Times New Roman" panose="02020603050405020304" pitchFamily="18" charset="0"/>
                <a:ea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69DA13-86F1-4646-A150-B9BBA8458CA7}"/>
              </a:ext>
            </a:extLst>
          </p:cNvPr>
          <p:cNvSpPr/>
          <p:nvPr/>
        </p:nvSpPr>
        <p:spPr>
          <a:xfrm>
            <a:off x="225287" y="-6626"/>
            <a:ext cx="11741426" cy="6740307"/>
          </a:xfrm>
          <a:prstGeom prst="rect">
            <a:avLst/>
          </a:prstGeom>
        </p:spPr>
        <p:txBody>
          <a:bodyPr wrap="square">
            <a:spAutoFit/>
          </a:bodyPr>
          <a:lstStyle/>
          <a:p>
            <a:pPr algn="just"/>
            <a:r>
              <a:rPr lang="vi-V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huống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hậu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a:t>
            </a:r>
            <a:r>
              <a:rPr lang="vi-V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trộm</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lừa</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gạt</a:t>
            </a:r>
            <a:r>
              <a:rPr lang="vi-VN"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trộm</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cắp</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nghiêm</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trộm</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cắp</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giết</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dông</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lốc</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xoáy</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sấm</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sét</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thiệt</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sập</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hỏng</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vi-V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vi-V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thiệt</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cháy</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hỏa</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hoạn</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cháy</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cư</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hiểm</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thiệt</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quét</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ống</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sạt</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lở</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tai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thiệt</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180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69DA13-86F1-4646-A150-B9BBA8458CA7}"/>
              </a:ext>
            </a:extLst>
          </p:cNvPr>
          <p:cNvSpPr/>
          <p:nvPr/>
        </p:nvSpPr>
        <p:spPr>
          <a:xfrm>
            <a:off x="0" y="7282"/>
            <a:ext cx="4386470" cy="830997"/>
          </a:xfrm>
          <a:prstGeom prst="rect">
            <a:avLst/>
          </a:prstGeom>
        </p:spPr>
        <p:txBody>
          <a:bodyPr wrap="square">
            <a:spAutoFit/>
          </a:bodyPr>
          <a:lstStyle/>
          <a:p>
            <a:pPr algn="just"/>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987DEEB-18AB-48F2-8F16-ABCADF9A226D}"/>
              </a:ext>
            </a:extLst>
          </p:cNvPr>
          <p:cNvSpPr/>
          <p:nvPr/>
        </p:nvSpPr>
        <p:spPr>
          <a:xfrm>
            <a:off x="225287" y="2649567"/>
            <a:ext cx="11741426" cy="3785652"/>
          </a:xfrm>
          <a:prstGeom prst="rect">
            <a:avLst/>
          </a:prstGeom>
        </p:spPr>
        <p:txBody>
          <a:bodyPr wrap="square">
            <a:spAutoFit/>
          </a:bodyPr>
          <a:lstStyle/>
          <a:p>
            <a:pPr lvl="0" algn="just"/>
            <a:r>
              <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a:t>
            </a:r>
            <a:r>
              <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hiểm</a:t>
            </a:r>
            <a:r>
              <a:rPr lang="vi-VN"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cs: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ngã</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thao</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vác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hóc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nghẹn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đuối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8B413F7-11BD-4FB1-B4D2-5D4A4E93474A}"/>
              </a:ext>
            </a:extLst>
          </p:cNvPr>
          <p:cNvSpPr/>
          <p:nvPr/>
        </p:nvSpPr>
        <p:spPr>
          <a:xfrm>
            <a:off x="390939" y="45750"/>
            <a:ext cx="11410122" cy="2308324"/>
          </a:xfrm>
          <a:prstGeom prst="rect">
            <a:avLst/>
          </a:prstGeom>
        </p:spPr>
        <p:txBody>
          <a:bodyPr wrap="square">
            <a:spAutoFit/>
          </a:bodyPr>
          <a:lstStyle/>
          <a:p>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tình</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xảy</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ra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bất</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ngờ</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gây</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cơ</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mất</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toàn</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hiểm</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đến</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tính</a:t>
            </a:r>
            <a:r>
              <a:rPr lang="en-US" sz="4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mạng</a:t>
            </a:r>
            <a:endParaRPr lang="en-US" dirty="0"/>
          </a:p>
        </p:txBody>
      </p:sp>
    </p:spTree>
    <p:extLst>
      <p:ext uri="{BB962C8B-B14F-4D97-AF65-F5344CB8AC3E}">
        <p14:creationId xmlns:p14="http://schemas.microsoft.com/office/powerpoint/2010/main" val="313099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251792" y="172413"/>
            <a:ext cx="11317356" cy="649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6600" b="1" dirty="0">
                <a:solidFill>
                  <a:srgbClr val="00B050"/>
                </a:solidFill>
                <a:latin typeface="Times New Roman" panose="02020603050405020304" pitchFamily="18" charset="0"/>
                <a:cs typeface="Times New Roman" panose="02020603050405020304" pitchFamily="18" charset="0"/>
              </a:rPr>
              <a:t>*Tình huống nguy hiểm là </a:t>
            </a:r>
            <a:r>
              <a:rPr lang="vi-VN" sz="6600" b="1" dirty="0">
                <a:solidFill>
                  <a:srgbClr val="0000FF"/>
                </a:solidFill>
                <a:latin typeface="Times New Roman" panose="02020603050405020304" pitchFamily="18" charset="0"/>
                <a:cs typeface="Times New Roman" panose="02020603050405020304" pitchFamily="18" charset="0"/>
              </a:rPr>
              <a:t>những sự việc bất ngờ xảy ra, có nguy cơ đe doạ nghiêm trọng đến sức khoẻ, tính mạng, gây thiệt hại về tài sản, môi trường cho bản thân, gia đình và cộng đồng xã hội.</a:t>
            </a:r>
            <a:endParaRPr lang="en-US" sz="6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F26A45-EC40-466A-BB46-6CCD9BB007DA}"/>
              </a:ext>
            </a:extLst>
          </p:cNvPr>
          <p:cNvSpPr/>
          <p:nvPr/>
        </p:nvSpPr>
        <p:spPr>
          <a:xfrm>
            <a:off x="311426" y="58846"/>
            <a:ext cx="11569148" cy="6740307"/>
          </a:xfrm>
          <a:prstGeom prst="rect">
            <a:avLst/>
          </a:prstGeom>
        </p:spPr>
        <p:txBody>
          <a:bodyPr wrap="square">
            <a:spAutoFit/>
          </a:bodyPr>
          <a:lstStyle/>
          <a:p>
            <a:pPr algn="just">
              <a:tabLst>
                <a:tab pos="393065" algn="l"/>
              </a:tabLst>
            </a:pPr>
            <a:r>
              <a:rPr lang="en-US" sz="48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Hậu</a:t>
            </a:r>
            <a:r>
              <a:rPr lang="en-US" sz="48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quả</a:t>
            </a:r>
            <a:r>
              <a:rPr lang="en-US" sz="48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của</a:t>
            </a:r>
            <a:r>
              <a:rPr lang="en-US" sz="48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các</a:t>
            </a:r>
            <a:r>
              <a:rPr lang="en-US" sz="4800" b="1"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THNH:</a:t>
            </a:r>
            <a:endPar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just">
              <a:tabLst>
                <a:tab pos="342900" algn="l"/>
              </a:tabLst>
            </a:pP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vi-VN"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Tình huống nguy hiểm</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từ</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tự</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nhiên</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có</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thể</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gây</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tổn</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thất</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về</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người</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tài</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sản</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môi</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trường</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điều</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kiện</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sống</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và</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làm</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gián</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đoạn</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các</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hoạt</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động</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kinh</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tế</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xã</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hội</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4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vi-VN"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Tình huống nguy hiểm</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từ</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con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người</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xuất</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phát</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từ</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những</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hành</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vi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cố</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ý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hoặc</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vô</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tình</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từ</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con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người</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gây</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tổn</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thất</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cho</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con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người</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và</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xã</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Arial" panose="020B0604020202020204" pitchFamily="34" charset="0"/>
                <a:cs typeface="Times New Roman" panose="02020603050405020304" pitchFamily="18" charset="0"/>
              </a:rPr>
              <a:t>hội</a:t>
            </a:r>
            <a:r>
              <a:rPr lang="en-US" sz="4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a:t>
            </a:r>
            <a:endParaRPr lang="en-US" sz="4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1098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7333</TotalTime>
  <Words>2414</Words>
  <Application>Microsoft Office PowerPoint</Application>
  <PresentationFormat>Widescreen</PresentationFormat>
  <Paragraphs>149</Paragraphs>
  <Slides>36</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36</vt:i4>
      </vt:variant>
    </vt:vector>
  </HeadingPairs>
  <TitlesOfParts>
    <vt:vector size="52" baseType="lpstr">
      <vt:lpstr>宋体</vt:lpstr>
      <vt:lpstr>#9Slide06 SVNSlow Attack</vt:lpstr>
      <vt:lpstr>.VnTime</vt:lpstr>
      <vt:lpstr>Arial</vt:lpstr>
      <vt:lpstr>Calibri</vt:lpstr>
      <vt:lpstr>Calibri Light</vt:lpstr>
      <vt:lpstr>Cambria</vt:lpstr>
      <vt:lpstr>SVN-Student</vt:lpstr>
      <vt:lpstr>SVN-Vanilla Daisy Pro</vt:lpstr>
      <vt:lpstr>SVN-Wallington</vt:lpstr>
      <vt:lpstr>Times</vt:lpstr>
      <vt:lpstr>Times New Roman</vt:lpstr>
      <vt:lpstr>华康海报体W12</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200</cp:revision>
  <dcterms:created xsi:type="dcterms:W3CDTF">2021-06-28T15:32:15Z</dcterms:created>
  <dcterms:modified xsi:type="dcterms:W3CDTF">2023-02-03T02:43:06Z</dcterms:modified>
</cp:coreProperties>
</file>