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83" r:id="rId4"/>
    <p:sldId id="274" r:id="rId5"/>
    <p:sldId id="284" r:id="rId6"/>
    <p:sldId id="261" r:id="rId7"/>
    <p:sldId id="264" r:id="rId8"/>
    <p:sldId id="285" r:id="rId9"/>
    <p:sldId id="286" r:id="rId10"/>
    <p:sldId id="265" r:id="rId11"/>
    <p:sldId id="288" r:id="rId12"/>
    <p:sldId id="263" r:id="rId13"/>
    <p:sldId id="289" r:id="rId14"/>
    <p:sldId id="266" r:id="rId15"/>
    <p:sldId id="290" r:id="rId16"/>
    <p:sldId id="291" r:id="rId17"/>
    <p:sldId id="267" r:id="rId18"/>
    <p:sldId id="292" r:id="rId19"/>
    <p:sldId id="268" r:id="rId20"/>
    <p:sldId id="294" r:id="rId21"/>
    <p:sldId id="269" r:id="rId22"/>
    <p:sldId id="293" r:id="rId23"/>
    <p:sldId id="270" r:id="rId24"/>
    <p:sldId id="295" r:id="rId25"/>
    <p:sldId id="273" r:id="rId26"/>
    <p:sldId id="271" r:id="rId27"/>
  </p:sldIdLst>
  <p:sldSz cx="9144000" cy="5143500" type="screen16x9"/>
  <p:notesSz cx="6858000" cy="9144000"/>
  <p:custDataLst>
    <p:tags r:id="rId2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0" d="100"/>
          <a:sy n="90" d="100"/>
        </p:scale>
        <p:origin x="816" y="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23/10/2022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69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23/10/2022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2381575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23/10/2022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14594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170EA7C-835E-40B7-9F86-72784637E627}" type="datetimeFigureOut">
              <a:rPr lang="vi-VN" smtClean="0"/>
              <a:t>23/10/2022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98397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70EA7C-835E-40B7-9F86-72784637E627}" type="datetimeFigureOut">
              <a:rPr lang="vi-VN" smtClean="0"/>
              <a:t>23/10/2022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767710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170EA7C-835E-40B7-9F86-72784637E627}" type="datetimeFigureOut">
              <a:rPr lang="vi-VN" smtClean="0"/>
              <a:t>23/10/2022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3228403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170EA7C-835E-40B7-9F86-72784637E627}" type="datetimeFigureOut">
              <a:rPr lang="vi-VN" smtClean="0"/>
              <a:t>23/10/2022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4277570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170EA7C-835E-40B7-9F86-72784637E627}" type="datetimeFigureOut">
              <a:rPr lang="vi-VN" smtClean="0"/>
              <a:t>23/10/2022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292783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0EA7C-835E-40B7-9F86-72784637E627}" type="datetimeFigureOut">
              <a:rPr lang="vi-VN" smtClean="0"/>
              <a:t>23/10/2022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93397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23/10/2022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584699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70EA7C-835E-40B7-9F86-72784637E627}" type="datetimeFigureOut">
              <a:rPr lang="vi-VN" smtClean="0"/>
              <a:t>23/10/2022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B99AB94-7851-47D1-83AE-3F2785799CC2}" type="slidenum">
              <a:rPr lang="vi-VN" smtClean="0"/>
              <a:t>‹#›</a:t>
            </a:fld>
            <a:endParaRPr lang="vi-VN"/>
          </a:p>
        </p:txBody>
      </p:sp>
    </p:spTree>
    <p:extLst>
      <p:ext uri="{BB962C8B-B14F-4D97-AF65-F5344CB8AC3E}">
        <p14:creationId xmlns:p14="http://schemas.microsoft.com/office/powerpoint/2010/main" val="148442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70EA7C-835E-40B7-9F86-72784637E627}" type="datetimeFigureOut">
              <a:rPr lang="vi-VN" smtClean="0"/>
              <a:t>23/10/2022</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B99AB94-7851-47D1-83AE-3F2785799CC2}" type="slidenum">
              <a:rPr lang="vi-VN" smtClean="0"/>
              <a:t>‹#›</a:t>
            </a:fld>
            <a:endParaRPr lang="vi-VN"/>
          </a:p>
        </p:txBody>
      </p:sp>
    </p:spTree>
    <p:extLst>
      <p:ext uri="{BB962C8B-B14F-4D97-AF65-F5344CB8AC3E}">
        <p14:creationId xmlns:p14="http://schemas.microsoft.com/office/powerpoint/2010/main" val="2082945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989"/>
            <a:ext cx="9220190" cy="5154489"/>
          </a:xfrm>
        </p:spPr>
      </p:pic>
      <p:sp>
        <p:nvSpPr>
          <p:cNvPr id="5" name="Rectangle 4"/>
          <p:cNvSpPr/>
          <p:nvPr/>
        </p:nvSpPr>
        <p:spPr>
          <a:xfrm>
            <a:off x="1315277" y="8426"/>
            <a:ext cx="5973174" cy="923330"/>
          </a:xfrm>
          <a:prstGeom prst="rect">
            <a:avLst/>
          </a:prstGeom>
          <a:noFill/>
        </p:spPr>
        <p:txBody>
          <a:bodyPr wrap="none" lIns="91440" tIns="45720" rIns="91440" bIns="45720">
            <a:spAutoFit/>
          </a:bodyPr>
          <a:lstStyle/>
          <a:p>
            <a:pPr algn="ct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Trò chơi Truyền tin</a:t>
            </a:r>
          </a:p>
        </p:txBody>
      </p:sp>
      <p:sp>
        <p:nvSpPr>
          <p:cNvPr id="6" name="TextBox 5"/>
          <p:cNvSpPr txBox="1"/>
          <p:nvPr/>
        </p:nvSpPr>
        <p:spPr>
          <a:xfrm>
            <a:off x="251521" y="771550"/>
            <a:ext cx="8640960" cy="3631763"/>
          </a:xfrm>
          <a:prstGeom prst="rect">
            <a:avLst/>
          </a:prstGeom>
          <a:noFill/>
        </p:spPr>
        <p:txBody>
          <a:bodyPr wrap="square" rtlCol="0">
            <a:spAutoFit/>
          </a:bodyPr>
          <a:lstStyle/>
          <a:p>
            <a:r>
              <a:rPr lang="en-US" sz="3000" b="1" dirty="0">
                <a:latin typeface="Times New Roman" panose="02020603050405020304" pitchFamily="18" charset="0"/>
                <a:cs typeface="Times New Roman" panose="02020603050405020304" pitchFamily="18" charset="0"/>
              </a:rPr>
              <a:t>Chia lớp </a:t>
            </a:r>
            <a:r>
              <a:rPr lang="en-US" sz="3000" b="1" dirty="0" err="1">
                <a:latin typeface="Times New Roman" panose="02020603050405020304" pitchFamily="18" charset="0"/>
                <a:cs typeface="Times New Roman" panose="02020603050405020304" pitchFamily="18" charset="0"/>
              </a:rPr>
              <a:t>thành</a:t>
            </a:r>
            <a:r>
              <a:rPr lang="en-US" sz="3000" b="1" dirty="0">
                <a:latin typeface="Times New Roman" panose="02020603050405020304" pitchFamily="18" charset="0"/>
                <a:cs typeface="Times New Roman" panose="02020603050405020304" pitchFamily="18" charset="0"/>
              </a:rPr>
              <a:t> 3 đội (Đứng dậy tại chỗ theo hàng </a:t>
            </a:r>
            <a:r>
              <a:rPr lang="en-US" sz="3000" b="1" dirty="0" err="1">
                <a:latin typeface="Times New Roman" panose="02020603050405020304" pitchFamily="18" charset="0"/>
                <a:cs typeface="Times New Roman" panose="02020603050405020304" pitchFamily="18" charset="0"/>
              </a:rPr>
              <a:t>dọc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Quản</a:t>
            </a:r>
            <a:r>
              <a:rPr lang="en-US" sz="3000" b="1" dirty="0">
                <a:latin typeface="Times New Roman" panose="02020603050405020304" pitchFamily="18" charset="0"/>
                <a:cs typeface="Times New Roman" panose="02020603050405020304" pitchFamily="18" charset="0"/>
              </a:rPr>
              <a:t> trò phát cho người đầu tiên của mỗi đội 1 mảnh giấy ghi 1 câu nói</a:t>
            </a:r>
          </a:p>
          <a:p>
            <a:r>
              <a:rPr lang="en-US" sz="3000" b="1" dirty="0">
                <a:latin typeface="Times New Roman" panose="02020603050405020304" pitchFamily="18" charset="0"/>
                <a:cs typeface="Times New Roman" panose="02020603050405020304" pitchFamily="18" charset="0"/>
              </a:rPr>
              <a:t>Người đầu tiên nói thầm vào tai người thứ 2, người thứ 2 nói thầm vào tai người thứ 3, lần lượt cho </a:t>
            </a:r>
            <a:r>
              <a:rPr lang="en-US" sz="3000" b="1" dirty="0" err="1">
                <a:latin typeface="Times New Roman" panose="02020603050405020304" pitchFamily="18" charset="0"/>
                <a:cs typeface="Times New Roman" panose="02020603050405020304" pitchFamily="18" charset="0"/>
              </a:rPr>
              <a:t>đến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hết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Người</a:t>
            </a:r>
            <a:r>
              <a:rPr lang="en-US" sz="3000" b="1" dirty="0">
                <a:latin typeface="Times New Roman" panose="02020603050405020304" pitchFamily="18" charset="0"/>
                <a:cs typeface="Times New Roman" panose="02020603050405020304" pitchFamily="18" charset="0"/>
              </a:rPr>
              <a:t> cuối cùng </a:t>
            </a:r>
            <a:r>
              <a:rPr lang="en-US" sz="3000" b="1" dirty="0" err="1">
                <a:latin typeface="Times New Roman" panose="02020603050405020304" pitchFamily="18" charset="0"/>
                <a:cs typeface="Times New Roman" panose="02020603050405020304" pitchFamily="18" charset="0"/>
              </a:rPr>
              <a:t>của</a:t>
            </a:r>
            <a:r>
              <a:rPr lang="en-US" sz="3000" b="1" dirty="0">
                <a:latin typeface="Times New Roman" panose="02020603050405020304" pitchFamily="18" charset="0"/>
                <a:cs typeface="Times New Roman" panose="02020603050405020304" pitchFamily="18" charset="0"/>
              </a:rPr>
              <a:t> 3 đội lên bảng ghi lại câu nói mình nghe được.</a:t>
            </a:r>
          </a:p>
          <a:p>
            <a:endParaRPr lang="vi-VN" sz="2000" dirty="0"/>
          </a:p>
        </p:txBody>
      </p:sp>
      <p:sp>
        <p:nvSpPr>
          <p:cNvPr id="7" name="Rectangle 6"/>
          <p:cNvSpPr/>
          <p:nvPr/>
        </p:nvSpPr>
        <p:spPr>
          <a:xfrm>
            <a:off x="1284771" y="4497169"/>
            <a:ext cx="5634876" cy="646331"/>
          </a:xfrm>
          <a:prstGeom prst="rect">
            <a:avLst/>
          </a:prstGeom>
          <a:noFill/>
        </p:spPr>
        <p:txBody>
          <a:bodyPr wrap="none" lIns="91440" tIns="45720" rIns="91440" bIns="45720">
            <a:spAutoFit/>
          </a:bodyPr>
          <a:lstStyle/>
          <a:p>
            <a:pPr algn="ctr"/>
            <a:r>
              <a:rPr lang="en-US" sz="3600" b="1"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Đội ghi đúng sẽ chiến thắng</a:t>
            </a:r>
            <a:endParaRPr lang="en-US" sz="3600" b="1" cap="none" spc="0" dirty="0">
              <a:ln w="1905"/>
              <a:solidFill>
                <a:srgbClr val="FFFF0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4065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5354022"/>
              </p:ext>
            </p:extLst>
          </p:nvPr>
        </p:nvGraphicFramePr>
        <p:xfrm>
          <a:off x="107504" y="0"/>
          <a:ext cx="8856984" cy="487680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362764">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Biểu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hiện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của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tôn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trọng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sự</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thật</a:t>
                      </a:r>
                      <a:endParaRPr lang="vi-VN" sz="3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69010">
                <a:tc>
                  <a:txBody>
                    <a:bodyPr/>
                    <a:lstStyle/>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1: </a:t>
                      </a:r>
                      <a:r>
                        <a:rPr lang="en-US" sz="3400" b="1" baseline="0" dirty="0">
                          <a:latin typeface="Times New Roman" panose="02020603050405020304" pitchFamily="18" charset="0"/>
                          <a:cs typeface="Times New Roman" panose="02020603050405020304" pitchFamily="18" charset="0"/>
                        </a:rPr>
                        <a:t>Hai bạn HS tự giác nhận lỗi.</a:t>
                      </a:r>
                    </a:p>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2: </a:t>
                      </a:r>
                      <a:r>
                        <a:rPr lang="en-US" sz="3400" b="1" baseline="0" dirty="0">
                          <a:latin typeface="Times New Roman" panose="02020603050405020304" pitchFamily="18" charset="0"/>
                          <a:cs typeface="Times New Roman" panose="02020603050405020304" pitchFamily="18" charset="0"/>
                        </a:rPr>
                        <a:t>Bạn nam dũng cảm nói lên sự thật.</a:t>
                      </a:r>
                    </a:p>
                    <a:p>
                      <a:pPr marL="0" indent="0" algn="just">
                        <a:buNone/>
                      </a:pPr>
                      <a:r>
                        <a:rPr lang="en-US" sz="3400" b="1" baseline="0" dirty="0" err="1">
                          <a:solidFill>
                            <a:srgbClr val="C00000"/>
                          </a:solidFill>
                          <a:latin typeface="Times New Roman" panose="02020603050405020304" pitchFamily="18" charset="0"/>
                          <a:cs typeface="Times New Roman" panose="02020603050405020304" pitchFamily="18" charset="0"/>
                        </a:rPr>
                        <a:t>Tranh</a:t>
                      </a:r>
                      <a:r>
                        <a:rPr lang="en-US" sz="3400" b="1" baseline="0" dirty="0">
                          <a:solidFill>
                            <a:srgbClr val="C00000"/>
                          </a:solidFill>
                          <a:latin typeface="Times New Roman" panose="02020603050405020304" pitchFamily="18" charset="0"/>
                          <a:cs typeface="Times New Roman" panose="02020603050405020304" pitchFamily="18" charset="0"/>
                        </a:rPr>
                        <a:t> 3: </a:t>
                      </a:r>
                      <a:r>
                        <a:rPr lang="en-US" sz="3400" b="1" baseline="0" dirty="0">
                          <a:latin typeface="Times New Roman" panose="02020603050405020304" pitchFamily="18" charset="0"/>
                          <a:cs typeface="Times New Roman" panose="02020603050405020304" pitchFamily="18" charset="0"/>
                        </a:rPr>
                        <a:t>Hai bạn nữ dám đứng lên nói sự thật.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400" b="1" baseline="0" dirty="0" err="1">
                          <a:solidFill>
                            <a:srgbClr val="002060"/>
                          </a:solidFill>
                          <a:latin typeface="Times New Roman" panose="02020603050405020304" pitchFamily="18" charset="0"/>
                          <a:cs typeface="Times New Roman" panose="02020603050405020304" pitchFamily="18" charset="0"/>
                        </a:rPr>
                        <a:t>Các</a:t>
                      </a:r>
                      <a:r>
                        <a:rPr lang="en-US" sz="3400" b="1" baseline="0" dirty="0">
                          <a:solidFill>
                            <a:srgbClr val="002060"/>
                          </a:solidFill>
                          <a:latin typeface="Times New Roman" panose="02020603050405020304" pitchFamily="18" charset="0"/>
                          <a:cs typeface="Times New Roman" panose="02020603050405020304" pitchFamily="18" charset="0"/>
                        </a:rPr>
                        <a:t> biểu </a:t>
                      </a:r>
                      <a:r>
                        <a:rPr lang="en-US" sz="3400" b="1" baseline="0" dirty="0" err="1">
                          <a:solidFill>
                            <a:srgbClr val="002060"/>
                          </a:solidFill>
                          <a:latin typeface="Times New Roman" panose="02020603050405020304" pitchFamily="18" charset="0"/>
                          <a:cs typeface="Times New Roman" panose="02020603050405020304" pitchFamily="18" charset="0"/>
                        </a:rPr>
                        <a:t>hiện</a:t>
                      </a:r>
                      <a:r>
                        <a:rPr lang="en-US" sz="3400" b="1" baseline="0" dirty="0">
                          <a:solidFill>
                            <a:srgbClr val="002060"/>
                          </a:solidFill>
                          <a:latin typeface="Times New Roman" panose="02020603050405020304" pitchFamily="18" charset="0"/>
                          <a:cs typeface="Times New Roman" panose="02020603050405020304" pitchFamily="18" charset="0"/>
                        </a:rPr>
                        <a:t> </a:t>
                      </a:r>
                      <a:r>
                        <a:rPr lang="en-US" sz="3400" b="1" baseline="0" dirty="0" err="1">
                          <a:solidFill>
                            <a:srgbClr val="002060"/>
                          </a:solidFill>
                          <a:latin typeface="Times New Roman" panose="02020603050405020304" pitchFamily="18" charset="0"/>
                          <a:cs typeface="Times New Roman" panose="02020603050405020304" pitchFamily="18" charset="0"/>
                        </a:rPr>
                        <a:t>khác</a:t>
                      </a:r>
                      <a:r>
                        <a:rPr lang="en-US" sz="3400" b="1" baseline="0" dirty="0">
                          <a:solidFill>
                            <a:srgbClr val="002060"/>
                          </a:solidFill>
                          <a:latin typeface="Times New Roman" panose="02020603050405020304" pitchFamily="18" charset="0"/>
                          <a:cs typeface="Times New Roman" panose="02020603050405020304" pitchFamily="18" charset="0"/>
                        </a:rPr>
                        <a:t>:</a:t>
                      </a:r>
                    </a:p>
                    <a:p>
                      <a:pPr algn="just"/>
                      <a:r>
                        <a:rPr lang="en-US" sz="3400" b="1" baseline="0" dirty="0">
                          <a:latin typeface="Times New Roman" panose="02020603050405020304" pitchFamily="18" charset="0"/>
                          <a:cs typeface="Times New Roman" panose="02020603050405020304" pitchFamily="18" charset="0"/>
                        </a:rPr>
                        <a:t>- Chấp nhận kết quả của việc nói ra sự thật</a:t>
                      </a:r>
                    </a:p>
                    <a:p>
                      <a:pPr algn="just"/>
                      <a:r>
                        <a:rPr lang="en-US" sz="3400" b="1" baseline="0" dirty="0">
                          <a:latin typeface="Times New Roman" panose="02020603050405020304" pitchFamily="18" charset="0"/>
                          <a:cs typeface="Times New Roman" panose="02020603050405020304" pitchFamily="18" charset="0"/>
                        </a:rPr>
                        <a:t>- Bảo vệ sự thật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baseline="0" dirty="0">
                          <a:latin typeface="Times New Roman" panose="02020603050405020304" pitchFamily="18" charset="0"/>
                          <a:cs typeface="Times New Roman" panose="02020603050405020304" pitchFamily="18" charset="0"/>
                        </a:rPr>
                        <a:t>- Đấu tranh tìm ra sự thật</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400" b="1" baseline="0" dirty="0">
                          <a:latin typeface="Times New Roman" panose="02020603050405020304" pitchFamily="18" charset="0"/>
                          <a:cs typeface="Times New Roman" panose="02020603050405020304" pitchFamily="18" charset="0"/>
                        </a:rPr>
                        <a:t>- Lên án những việc làm sai trái.</a:t>
                      </a:r>
                      <a:endParaRPr lang="vi-VN" sz="34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9750834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01135780"/>
              </p:ext>
            </p:extLst>
          </p:nvPr>
        </p:nvGraphicFramePr>
        <p:xfrm>
          <a:off x="71500" y="51470"/>
          <a:ext cx="9001000" cy="5212080"/>
        </p:xfrm>
        <a:graphic>
          <a:graphicData uri="http://schemas.openxmlformats.org/drawingml/2006/table">
            <a:tbl>
              <a:tblPr firstRow="1" bandRow="1">
                <a:tableStyleId>{5C22544A-7EE6-4342-B048-85BDC9FD1C3A}</a:tableStyleId>
              </a:tblPr>
              <a:tblGrid>
                <a:gridCol w="9001000">
                  <a:extLst>
                    <a:ext uri="{9D8B030D-6E8A-4147-A177-3AD203B41FA5}">
                      <a16:colId xmlns:a16="http://schemas.microsoft.com/office/drawing/2014/main" val="20000"/>
                    </a:ext>
                  </a:extLst>
                </a:gridCol>
              </a:tblGrid>
              <a:tr h="5092030">
                <a:tc>
                  <a:txBody>
                    <a:bodyPr/>
                    <a:lstStyle/>
                    <a:p>
                      <a:pPr algn="just"/>
                      <a:r>
                        <a:rPr lang="en-US" sz="4200" dirty="0">
                          <a:latin typeface="Times New Roman" panose="02020603050405020304" pitchFamily="18" charset="0"/>
                          <a:ea typeface="Calibri" panose="020F0502020204030204" pitchFamily="34" charset="0"/>
                          <a:cs typeface="Times New Roman" panose="02020603050405020304" pitchFamily="18" charset="0"/>
                        </a:rPr>
                        <a:t>-</a:t>
                      </a:r>
                      <a:r>
                        <a:rPr lang="en-US" sz="4200" dirty="0" err="1">
                          <a:latin typeface="Times New Roman" panose="02020603050405020304" pitchFamily="18" charset="0"/>
                          <a:ea typeface="Calibri" panose="020F0502020204030204" pitchFamily="34" charset="0"/>
                          <a:cs typeface="Times New Roman" panose="02020603050405020304" pitchFamily="18" charset="0"/>
                        </a:rPr>
                        <a:t>Biểu</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tôn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trọng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là</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nghĩ</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đúng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dám</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4200" dirty="0">
                          <a:latin typeface="Times New Roman" panose="02020603050405020304" pitchFamily="18" charset="0"/>
                          <a:ea typeface="Calibri" panose="020F0502020204030204" pitchFamily="34" charset="0"/>
                          <a:cs typeface="Times New Roman" panose="02020603050405020304" pitchFamily="18" charset="0"/>
                        </a:rPr>
                        <a:t> ra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sai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khác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luôn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dũng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chấp</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nhận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kết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quả</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nói</a:t>
                      </a:r>
                      <a:r>
                        <a:rPr lang="en-US" sz="4200" dirty="0">
                          <a:latin typeface="Times New Roman" panose="02020603050405020304" pitchFamily="18" charset="0"/>
                          <a:ea typeface="Calibri" panose="020F0502020204030204" pitchFamily="34" charset="0"/>
                          <a:cs typeface="Times New Roman" panose="02020603050405020304" pitchFamily="18" charset="0"/>
                        </a:rPr>
                        <a:t> ra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bảo</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vệ</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đấu</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4200" dirty="0">
                          <a:latin typeface="Times New Roman" panose="02020603050405020304" pitchFamily="18" charset="0"/>
                          <a:ea typeface="Calibri" panose="020F0502020204030204" pitchFamily="34" charset="0"/>
                          <a:cs typeface="Times New Roman" panose="02020603050405020304" pitchFamily="18" charset="0"/>
                        </a:rPr>
                        <a:t> ra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án</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việc</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sai</a:t>
                      </a:r>
                      <a:r>
                        <a:rPr lang="en-US" sz="4200" dirty="0">
                          <a:latin typeface="Times New Roman" panose="02020603050405020304" pitchFamily="18" charset="0"/>
                          <a:ea typeface="Calibri" panose="020F0502020204030204" pitchFamily="34" charset="0"/>
                          <a:cs typeface="Times New Roman" panose="02020603050405020304" pitchFamily="18" charset="0"/>
                        </a:rPr>
                        <a:t> </a:t>
                      </a:r>
                      <a:r>
                        <a:rPr lang="en-US" sz="4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4200" dirty="0">
                          <a:latin typeface="Times New Roman" panose="02020603050405020304" pitchFamily="18" charset="0"/>
                          <a:ea typeface="Calibri" panose="020F0502020204030204" pitchFamily="34" charset="0"/>
                          <a:cs typeface="Times New Roman" panose="02020603050405020304" pitchFamily="18" charset="0"/>
                        </a:rPr>
                        <a:t>...</a:t>
                      </a:r>
                      <a:endParaRPr lang="vi-VN" sz="42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595193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03440" y="-15876"/>
            <a:ext cx="5033749" cy="707886"/>
          </a:xfrm>
          <a:prstGeom prst="rect">
            <a:avLst/>
          </a:prstGeom>
          <a:noFill/>
        </p:spPr>
        <p:txBody>
          <a:bodyPr wrap="none" lIns="91440" tIns="45720" rIns="91440" bIns="45720">
            <a:spAutoFit/>
          </a:bodyPr>
          <a:lstStyle/>
          <a:p>
            <a:pPr algn="ctr"/>
            <a:r>
              <a:rPr lang="en-US" sz="4000" b="1" cap="none" spc="0" dirty="0">
                <a:ln w="10541" cmpd="sng">
                  <a:solidFill>
                    <a:schemeClr val="accent1">
                      <a:shade val="88000"/>
                      <a:satMod val="110000"/>
                    </a:schemeClr>
                  </a:solidFill>
                  <a:prstDash val="solid"/>
                </a:ln>
                <a:solidFill>
                  <a:srgbClr val="002060"/>
                </a:solidFill>
                <a:effectLst/>
                <a:latin typeface="Times New Roman" panose="02020603050405020304" pitchFamily="18" charset="0"/>
                <a:cs typeface="Times New Roman" panose="02020603050405020304" pitchFamily="18" charset="0"/>
              </a:rPr>
              <a:t>Quan sát và suy ngẫm</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3418" y="2973153"/>
            <a:ext cx="4033254" cy="2108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2440" y="692010"/>
            <a:ext cx="4054232" cy="224264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7" y="1131590"/>
            <a:ext cx="4625331" cy="3672408"/>
          </a:xfrm>
          <a:prstGeom prst="rect">
            <a:avLst/>
          </a:prstGeom>
        </p:spPr>
      </p:pic>
      <p:sp>
        <p:nvSpPr>
          <p:cNvPr id="8" name="Rectangle 7"/>
          <p:cNvSpPr/>
          <p:nvPr/>
        </p:nvSpPr>
        <p:spPr>
          <a:xfrm>
            <a:off x="4849251" y="4027294"/>
            <a:ext cx="1295546"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p>
        </p:txBody>
      </p:sp>
      <p:sp>
        <p:nvSpPr>
          <p:cNvPr id="9" name="Rectangle 8"/>
          <p:cNvSpPr/>
          <p:nvPr/>
        </p:nvSpPr>
        <p:spPr>
          <a:xfrm>
            <a:off x="6895407" y="4027294"/>
            <a:ext cx="1895071" cy="707886"/>
          </a:xfrm>
          <a:prstGeom prst="rect">
            <a:avLst/>
          </a:prstGeom>
          <a:noFill/>
        </p:spPr>
        <p:txBody>
          <a:bodyPr wrap="none" lIns="91440" tIns="45720" rIns="91440" bIns="45720">
            <a:spAutoFit/>
          </a:bodyPr>
          <a:lstStyle/>
          <a:p>
            <a:pPr algn="ctr"/>
            <a:r>
              <a:rPr lang="en-US" sz="4000" b="1" cap="none" spc="0" dirty="0">
                <a:ln w="1905"/>
                <a:solidFill>
                  <a:srgbClr val="00206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Xuống?</a:t>
            </a:r>
          </a:p>
        </p:txBody>
      </p:sp>
    </p:spTree>
    <p:extLst>
      <p:ext uri="{BB962C8B-B14F-4D97-AF65-F5344CB8AC3E}">
        <p14:creationId xmlns:p14="http://schemas.microsoft.com/office/powerpoint/2010/main" val="20261410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BF668-9629-428E-8C31-693CE3C063E8}"/>
              </a:ext>
            </a:extLst>
          </p:cNvPr>
          <p:cNvSpPr>
            <a:spLocks noGrp="1"/>
          </p:cNvSpPr>
          <p:nvPr>
            <p:ph type="title"/>
          </p:nvPr>
        </p:nvSpPr>
        <p:spPr>
          <a:xfrm>
            <a:off x="457200" y="1419622"/>
            <a:ext cx="8229600" cy="857250"/>
          </a:xfrm>
        </p:spPr>
        <p:txBody>
          <a:bodyPr>
            <a:normAutofit fontScale="90000"/>
          </a:bodyPr>
          <a:lstStyle/>
          <a:p>
            <a:br>
              <a:rPr lang="en-US" b="1" dirty="0"/>
            </a:br>
            <a:r>
              <a:rPr lang="en-US" b="1" dirty="0">
                <a:solidFill>
                  <a:srgbClr val="C00000"/>
                </a:solidFill>
              </a:rPr>
              <a:t>2. Ý </a:t>
            </a:r>
            <a:r>
              <a:rPr lang="en-US" b="1" dirty="0" err="1">
                <a:solidFill>
                  <a:srgbClr val="C00000"/>
                </a:solidFill>
              </a:rPr>
              <a:t>nghĩa</a:t>
            </a:r>
            <a:r>
              <a:rPr lang="en-US" b="1" dirty="0">
                <a:solidFill>
                  <a:srgbClr val="C00000"/>
                </a:solidFill>
              </a:rPr>
              <a:t> </a:t>
            </a:r>
            <a:r>
              <a:rPr lang="en-US" b="1" dirty="0" err="1">
                <a:solidFill>
                  <a:srgbClr val="C00000"/>
                </a:solidFill>
              </a:rPr>
              <a:t>của</a:t>
            </a:r>
            <a:r>
              <a:rPr lang="en-US" b="1" dirty="0">
                <a:solidFill>
                  <a:srgbClr val="C00000"/>
                </a:solidFill>
              </a:rPr>
              <a:t> </a:t>
            </a:r>
            <a:r>
              <a:rPr lang="en-US" b="1" dirty="0" err="1">
                <a:solidFill>
                  <a:srgbClr val="C00000"/>
                </a:solidFill>
              </a:rPr>
              <a:t>tôn</a:t>
            </a:r>
            <a:r>
              <a:rPr lang="en-US" b="1" dirty="0">
                <a:solidFill>
                  <a:srgbClr val="C00000"/>
                </a:solidFill>
              </a:rPr>
              <a:t> </a:t>
            </a:r>
            <a:r>
              <a:rPr lang="en-US" b="1" dirty="0" err="1">
                <a:solidFill>
                  <a:srgbClr val="C00000"/>
                </a:solidFill>
              </a:rPr>
              <a:t>trọng</a:t>
            </a:r>
            <a:r>
              <a:rPr lang="en-US" b="1" dirty="0">
                <a:solidFill>
                  <a:srgbClr val="C00000"/>
                </a:solidFill>
              </a:rPr>
              <a:t> </a:t>
            </a:r>
            <a:r>
              <a:rPr lang="en-US" b="1" dirty="0" err="1">
                <a:solidFill>
                  <a:srgbClr val="C00000"/>
                </a:solidFill>
              </a:rPr>
              <a:t>sự</a:t>
            </a:r>
            <a:r>
              <a:rPr lang="en-US" b="1" dirty="0">
                <a:solidFill>
                  <a:srgbClr val="C00000"/>
                </a:solidFill>
              </a:rPr>
              <a:t> </a:t>
            </a:r>
            <a:r>
              <a:rPr lang="en-US" b="1" dirty="0" err="1">
                <a:solidFill>
                  <a:srgbClr val="C00000"/>
                </a:solidFill>
              </a:rPr>
              <a:t>thật</a:t>
            </a:r>
            <a:br>
              <a:rPr lang="en-US" dirty="0"/>
            </a:br>
            <a:endParaRPr lang="en-US" dirty="0"/>
          </a:p>
        </p:txBody>
      </p:sp>
    </p:spTree>
    <p:extLst>
      <p:ext uri="{BB962C8B-B14F-4D97-AF65-F5344CB8AC3E}">
        <p14:creationId xmlns:p14="http://schemas.microsoft.com/office/powerpoint/2010/main" val="2775254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8536371"/>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835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028564246"/>
              </p:ext>
            </p:extLst>
          </p:nvPr>
        </p:nvGraphicFramePr>
        <p:xfrm>
          <a:off x="107503" y="483518"/>
          <a:ext cx="9001001" cy="4572000"/>
        </p:xfrm>
        <a:graphic>
          <a:graphicData uri="http://schemas.openxmlformats.org/drawingml/2006/table">
            <a:tbl>
              <a:tblPr firstRow="1" firstCol="1" bandRow="1">
                <a:tableStyleId>{5C22544A-7EE6-4342-B048-85BDC9FD1C3A}</a:tableStyleId>
              </a:tblPr>
              <a:tblGrid>
                <a:gridCol w="6189805">
                  <a:extLst>
                    <a:ext uri="{9D8B030D-6E8A-4147-A177-3AD203B41FA5}">
                      <a16:colId xmlns:a16="http://schemas.microsoft.com/office/drawing/2014/main" val="20000"/>
                    </a:ext>
                  </a:extLst>
                </a:gridCol>
                <a:gridCol w="1100333">
                  <a:extLst>
                    <a:ext uri="{9D8B030D-6E8A-4147-A177-3AD203B41FA5}">
                      <a16:colId xmlns:a16="http://schemas.microsoft.com/office/drawing/2014/main" val="20001"/>
                    </a:ext>
                  </a:extLst>
                </a:gridCol>
                <a:gridCol w="1710863">
                  <a:extLst>
                    <a:ext uri="{9D8B030D-6E8A-4147-A177-3AD203B41FA5}">
                      <a16:colId xmlns:a16="http://schemas.microsoft.com/office/drawing/2014/main" val="20002"/>
                    </a:ext>
                  </a:extLst>
                </a:gridCol>
              </a:tblGrid>
              <a:tr h="0">
                <a:tc>
                  <a:txBody>
                    <a:bodyPr/>
                    <a:lstStyle/>
                    <a:p>
                      <a:pPr marR="45720" algn="ctr">
                        <a:spcAft>
                          <a:spcPts val="0"/>
                        </a:spcAft>
                      </a:pPr>
                      <a:r>
                        <a:rPr lang="es-ES" sz="2000" dirty="0">
                          <a:solidFill>
                            <a:srgbClr val="C00000"/>
                          </a:solidFill>
                          <a:effectLst/>
                          <a:latin typeface="Times New Roman" panose="02020603050405020304" pitchFamily="18" charset="0"/>
                          <a:cs typeface="Times New Roman" panose="02020603050405020304" pitchFamily="18" charset="0"/>
                        </a:rPr>
                        <a:t>Ý nghĩa của Tôn trọng sự thật</a:t>
                      </a:r>
                      <a:endParaRPr lang="vi-VN" sz="2000" dirty="0">
                        <a:solidFill>
                          <a:srgbClr val="C00000"/>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Đồng ý</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Không đồng ý</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nhận được nhiều điều tốt đẹp</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a:effectLst/>
                          <a:latin typeface="Times New Roman" panose="02020603050405020304" pitchFamily="18" charset="0"/>
                          <a:cs typeface="Times New Roman" panose="02020603050405020304" pitchFamily="18" charset="0"/>
                        </a:rPr>
                        <a:t> </a:t>
                      </a:r>
                      <a:endParaRPr lang="vi-VN" sz="200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Người thẳng thắn, thật thà đều phải chịu thiệt thòi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Nói ra sự thật sẽ bị người xấu hãm hại</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Biết tôn trọng sự thật sẽ được mọi người yêu quý, tin tưởng</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Sống giả dối sẽ bị mọi người xa lánh, ghét bỏ</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Sự dối trá là nguyên nhân của những xung đột, đổ vỡ</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Tôn trọng sự thật sẽ giúp cuộc sống trở nên tốt đẹp hơn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0">
                <a:tc>
                  <a:txBody>
                    <a:bodyPr/>
                    <a:lstStyle/>
                    <a:p>
                      <a:pPr marR="45720">
                        <a:spcAft>
                          <a:spcPts val="0"/>
                        </a:spcAft>
                      </a:pPr>
                      <a:r>
                        <a:rPr lang="es-ES" sz="2000">
                          <a:solidFill>
                            <a:schemeClr val="tx1"/>
                          </a:solidFill>
                          <a:effectLst/>
                          <a:latin typeface="Times New Roman" panose="02020603050405020304" pitchFamily="18" charset="0"/>
                          <a:cs typeface="Times New Roman" panose="02020603050405020304" pitchFamily="18" charset="0"/>
                        </a:rPr>
                        <a:t>Nói thật, sống trung thực giúp tâm hồn thanh thản, bình an</a:t>
                      </a:r>
                      <a:endParaRPr lang="vi-VN" sz="200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giúp con người tin tưởng, gắn kết nhau hơn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R="45720">
                        <a:spcAft>
                          <a:spcPts val="0"/>
                        </a:spcAft>
                      </a:pPr>
                      <a:r>
                        <a:rPr lang="es-ES" sz="2000" dirty="0">
                          <a:solidFill>
                            <a:schemeClr val="tx1"/>
                          </a:solidFill>
                          <a:effectLst/>
                          <a:latin typeface="Times New Roman" panose="02020603050405020304" pitchFamily="18" charset="0"/>
                          <a:cs typeface="Times New Roman" panose="02020603050405020304" pitchFamily="18" charset="0"/>
                        </a:rPr>
                        <a:t>Tôn trọng sự thật góp phần bảo vệ cuộc sống, các giá trị đúng đắn</a:t>
                      </a:r>
                      <a:endParaRPr lang="vi-VN" sz="2000" dirty="0">
                        <a:solidFill>
                          <a:schemeClr val="tx1"/>
                        </a:solidFill>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X</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45720" algn="ctr">
                        <a:spcAft>
                          <a:spcPts val="0"/>
                        </a:spcAft>
                      </a:pPr>
                      <a:r>
                        <a:rPr lang="es-ES" sz="2000" dirty="0">
                          <a:effectLst/>
                          <a:latin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5" name="TextBox 4"/>
          <p:cNvSpPr txBox="1"/>
          <p:nvPr/>
        </p:nvSpPr>
        <p:spPr>
          <a:xfrm>
            <a:off x="1907704" y="-38500"/>
            <a:ext cx="5328592"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Phiếu học tập số 2</a:t>
            </a:r>
            <a:endParaRPr lang="vi-VN"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5522505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B26F7BF-4D9E-4B03-934C-70B3ABED9C55}"/>
              </a:ext>
            </a:extLst>
          </p:cNvPr>
          <p:cNvSpPr/>
          <p:nvPr/>
        </p:nvSpPr>
        <p:spPr>
          <a:xfrm>
            <a:off x="395536" y="1275606"/>
            <a:ext cx="7563289" cy="1096006"/>
          </a:xfrm>
          <a:prstGeom prst="rect">
            <a:avLst/>
          </a:prstGeom>
        </p:spPr>
        <p:txBody>
          <a:bodyPr wrap="none">
            <a:spAutoFit/>
          </a:bodyPr>
          <a:lstStyle/>
          <a:p>
            <a:pPr algn="just">
              <a:lnSpc>
                <a:spcPct val="135000"/>
              </a:lnSpc>
              <a:spcAft>
                <a:spcPts val="800"/>
              </a:spcAft>
            </a:pP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3.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tôn</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sự</a:t>
            </a:r>
            <a:r>
              <a:rPr lang="en-US" sz="5400" b="1"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en-US" sz="5400" b="1" dirty="0" err="1">
                <a:solidFill>
                  <a:srgbClr val="C00000"/>
                </a:solidFill>
                <a:latin typeface="Times New Roman" panose="02020603050405020304" pitchFamily="18" charset="0"/>
                <a:ea typeface="Calibri" panose="020F0502020204030204" pitchFamily="34" charset="0"/>
                <a:cs typeface="Times New Roman" panose="02020603050405020304" pitchFamily="18" charset="0"/>
              </a:rPr>
              <a:t>thật</a:t>
            </a:r>
            <a:endParaRPr lang="en-US" sz="54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817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169265"/>
          </a:xfrm>
        </p:spPr>
      </p:pic>
      <p:sp>
        <p:nvSpPr>
          <p:cNvPr id="5" name="Rectangle 4"/>
          <p:cNvSpPr/>
          <p:nvPr/>
        </p:nvSpPr>
        <p:spPr>
          <a:xfrm>
            <a:off x="2046499" y="1707654"/>
            <a:ext cx="5050999" cy="1656184"/>
          </a:xfrm>
          <a:prstGeom prst="rect">
            <a:avLst/>
          </a:prstGeom>
          <a:noFill/>
        </p:spPr>
        <p:txBody>
          <a:bodyPr wrap="none" lIns="91440" tIns="45720" rIns="91440" bIns="45720">
            <a:prstTxWarp prst="textArchUp">
              <a:avLst/>
            </a:prstTxWarp>
            <a:spAutoFit/>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Sân Khấu hóa Tình huống</a:t>
            </a:r>
          </a:p>
        </p:txBody>
      </p:sp>
      <p:sp>
        <p:nvSpPr>
          <p:cNvPr id="7" name="Rectangle 6"/>
          <p:cNvSpPr/>
          <p:nvPr/>
        </p:nvSpPr>
        <p:spPr>
          <a:xfrm>
            <a:off x="1738378" y="2589237"/>
            <a:ext cx="5650906"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Chọn 1 tình huống, tổ chức đóng vai</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8" name="Rectangle 7"/>
          <p:cNvSpPr/>
          <p:nvPr/>
        </p:nvSpPr>
        <p:spPr>
          <a:xfrm>
            <a:off x="1738378" y="3129607"/>
            <a:ext cx="5452134" cy="954107"/>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Nhận xét về cách ứng xử, cách tôn </a:t>
            </a:r>
          </a:p>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trọng sự thật của mỗi nhân vật </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9" name="Rectangle 8"/>
          <p:cNvSpPr/>
          <p:nvPr/>
        </p:nvSpPr>
        <p:spPr>
          <a:xfrm>
            <a:off x="1693496" y="4083714"/>
            <a:ext cx="4964821" cy="523220"/>
          </a:xfrm>
          <a:prstGeom prst="rect">
            <a:avLst/>
          </a:prstGeom>
          <a:noFill/>
        </p:spPr>
        <p:txBody>
          <a:bodyPr wrap="none" lIns="91440" tIns="45720" rIns="91440" bIns="45720">
            <a:spAutoFit/>
          </a:bodyPr>
          <a:lstStyle/>
          <a:p>
            <a:pPr algn="ctr"/>
            <a:r>
              <a:rPr lang="vi-VN"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rPr>
              <a:t>- Rút ra bài học, liên hệ bản thân</a:t>
            </a:r>
            <a:endParaRPr lang="en-US" sz="28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Tree>
    <p:extLst>
      <p:ext uri="{BB962C8B-B14F-4D97-AF65-F5344CB8AC3E}">
        <p14:creationId xmlns:p14="http://schemas.microsoft.com/office/powerpoint/2010/main" val="381181170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0B95A1-614E-498F-8275-7C106BC57159}"/>
              </a:ext>
            </a:extLst>
          </p:cNvPr>
          <p:cNvSpPr/>
          <p:nvPr/>
        </p:nvSpPr>
        <p:spPr>
          <a:xfrm>
            <a:off x="323528" y="67820"/>
            <a:ext cx="8496944" cy="5078313"/>
          </a:xfrm>
          <a:prstGeom prst="rect">
            <a:avLst/>
          </a:prstGeom>
        </p:spPr>
        <p:txBody>
          <a:bodyPr wrap="square">
            <a:spAutoFit/>
          </a:bodyPr>
          <a:lstStyle/>
          <a:p>
            <a:pPr algn="just"/>
            <a:r>
              <a:rPr lang="vi-VN" sz="5400" b="1" dirty="0">
                <a:solidFill>
                  <a:srgbClr val="00B050"/>
                </a:solidFill>
                <a:latin typeface="Times New Roman" panose="02020603050405020304" pitchFamily="18" charset="0"/>
                <a:ea typeface="Calibri" panose="020F0502020204030204" pitchFamily="34" charset="0"/>
              </a:rPr>
              <a:t>Cách tôn trọng sự thật: luôn nói thật với người thân, bạn bè và người có trách nhiệm bằng thái độ dũng cảm, khéo léo, tinh tế và nhân ái.</a:t>
            </a:r>
            <a:endParaRPr lang="en-US" sz="5400" b="1" dirty="0">
              <a:solidFill>
                <a:srgbClr val="00B050"/>
              </a:solidFill>
            </a:endParaRPr>
          </a:p>
        </p:txBody>
      </p:sp>
    </p:spTree>
    <p:extLst>
      <p:ext uri="{BB962C8B-B14F-4D97-AF65-F5344CB8AC3E}">
        <p14:creationId xmlns:p14="http://schemas.microsoft.com/office/powerpoint/2010/main" val="786444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a:off x="5292080" y="943752"/>
            <a:ext cx="504056"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5724128" y="15466"/>
            <a:ext cx="3371140" cy="1548172"/>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400" b="1" dirty="0"/>
              <a:t>Tôn trọng sự thật là suy nghĩ, nói và làm theo đúng sự thật, bảo vệ sự thật.</a:t>
            </a:r>
          </a:p>
        </p:txBody>
      </p:sp>
      <p:cxnSp>
        <p:nvCxnSpPr>
          <p:cNvPr id="9" name="Straight Arrow Connector 8"/>
          <p:cNvCxnSpPr/>
          <p:nvPr/>
        </p:nvCxnSpPr>
        <p:spPr>
          <a:xfrm flipH="1">
            <a:off x="3113838" y="943752"/>
            <a:ext cx="648072"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48732" y="123478"/>
            <a:ext cx="3065106" cy="122413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t>Sự thật là những gì có thật trong cuộc sống </a:t>
            </a:r>
          </a:p>
        </p:txBody>
      </p:sp>
      <p:sp>
        <p:nvSpPr>
          <p:cNvPr id="24" name="Rounded Rectangle 23"/>
          <p:cNvSpPr/>
          <p:nvPr/>
        </p:nvSpPr>
        <p:spPr>
          <a:xfrm>
            <a:off x="3667742" y="15466"/>
            <a:ext cx="1692188" cy="154817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ES" b="1" dirty="0">
                <a:latin typeface="Times New Roman" panose="02020603050405020304" pitchFamily="18" charset="0"/>
                <a:cs typeface="Times New Roman" panose="02020603050405020304" pitchFamily="18" charset="0"/>
              </a:rPr>
              <a:t>Tôn trọng sự thật và biểu hiện của tôn trọng sự thật. </a:t>
            </a:r>
            <a:endParaRPr lang="vi-VN" dirty="0">
              <a:latin typeface="Times New Roman" panose="02020603050405020304" pitchFamily="18" charset="0"/>
              <a:cs typeface="Times New Roman" panose="02020603050405020304" pitchFamily="18" charset="0"/>
            </a:endParaRPr>
          </a:p>
        </p:txBody>
      </p:sp>
      <p:sp>
        <p:nvSpPr>
          <p:cNvPr id="25" name="Rounded Rectangle 24"/>
          <p:cNvSpPr/>
          <p:nvPr/>
        </p:nvSpPr>
        <p:spPr>
          <a:xfrm>
            <a:off x="6207393" y="1707654"/>
            <a:ext cx="2685083" cy="936104"/>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400" b="1" dirty="0">
                <a:latin typeface="Times New Roman" panose="02020603050405020304" pitchFamily="18" charset="0"/>
                <a:cs typeface="Times New Roman" panose="02020603050405020304" pitchFamily="18" charset="0"/>
              </a:rPr>
              <a:t>Ý nghĩa của tôn trọng sự thật</a:t>
            </a:r>
          </a:p>
        </p:txBody>
      </p:sp>
      <p:sp>
        <p:nvSpPr>
          <p:cNvPr id="26" name="Rounded Rectangle 25"/>
          <p:cNvSpPr/>
          <p:nvPr/>
        </p:nvSpPr>
        <p:spPr>
          <a:xfrm>
            <a:off x="251524" y="1707654"/>
            <a:ext cx="2484272" cy="79208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nl-NL" sz="2400" b="1" dirty="0">
                <a:latin typeface="Times New Roman" panose="02020603050405020304" pitchFamily="18" charset="0"/>
                <a:cs typeface="Times New Roman" panose="02020603050405020304" pitchFamily="18" charset="0"/>
              </a:rPr>
              <a:t>Cách rèn luyện</a:t>
            </a:r>
            <a:endParaRPr lang="vi-VN" sz="2400" dirty="0">
              <a:latin typeface="Times New Roman" panose="02020603050405020304" pitchFamily="18" charset="0"/>
              <a:cs typeface="Times New Roman" panose="02020603050405020304" pitchFamily="18" charset="0"/>
            </a:endParaRPr>
          </a:p>
        </p:txBody>
      </p:sp>
      <p:sp>
        <p:nvSpPr>
          <p:cNvPr id="27" name="Rounded Rectangle 26"/>
          <p:cNvSpPr/>
          <p:nvPr/>
        </p:nvSpPr>
        <p:spPr>
          <a:xfrm>
            <a:off x="3635896" y="2427734"/>
            <a:ext cx="1728192" cy="1296144"/>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S" sz="2800" b="1" dirty="0">
                <a:latin typeface="Times New Roman" panose="02020603050405020304" pitchFamily="18" charset="0"/>
                <a:cs typeface="Times New Roman" panose="02020603050405020304" pitchFamily="18" charset="0"/>
              </a:rPr>
              <a:t>Tôn trọng </a:t>
            </a:r>
            <a:endParaRPr lang="vi-VN" sz="2800" b="1" dirty="0">
              <a:latin typeface="Times New Roman" panose="02020603050405020304" pitchFamily="18" charset="0"/>
              <a:cs typeface="Times New Roman" panose="02020603050405020304" pitchFamily="18" charset="0"/>
            </a:endParaRPr>
          </a:p>
          <a:p>
            <a:pPr lvl="0" algn="ctr"/>
            <a:r>
              <a:rPr lang="es-ES" sz="2800" b="1" dirty="0">
                <a:latin typeface="Times New Roman" panose="02020603050405020304" pitchFamily="18" charset="0"/>
                <a:cs typeface="Times New Roman" panose="02020603050405020304" pitchFamily="18" charset="0"/>
              </a:rPr>
              <a:t>sự thật</a:t>
            </a:r>
          </a:p>
        </p:txBody>
      </p:sp>
      <p:cxnSp>
        <p:nvCxnSpPr>
          <p:cNvPr id="29" name="Straight Arrow Connector 28"/>
          <p:cNvCxnSpPr>
            <a:cxnSpLocks/>
            <a:endCxn id="24" idx="2"/>
          </p:cNvCxnSpPr>
          <p:nvPr/>
        </p:nvCxnSpPr>
        <p:spPr>
          <a:xfrm flipV="1">
            <a:off x="4513836" y="1563638"/>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cxnSpLocks/>
            <a:endCxn id="25" idx="1"/>
          </p:cNvCxnSpPr>
          <p:nvPr/>
        </p:nvCxnSpPr>
        <p:spPr>
          <a:xfrm flipV="1">
            <a:off x="5359930" y="2175706"/>
            <a:ext cx="847463" cy="32403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cxnSpLocks/>
            <a:endCxn id="26" idx="3"/>
          </p:cNvCxnSpPr>
          <p:nvPr/>
        </p:nvCxnSpPr>
        <p:spPr>
          <a:xfrm flipH="1" flipV="1">
            <a:off x="2735796" y="2103698"/>
            <a:ext cx="931946" cy="39604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48732" y="3363838"/>
            <a:ext cx="3383056" cy="1764195"/>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latin typeface="+mj-lt"/>
              </a:rPr>
              <a:t>Luôn nói thật với người thân, bạn bè và người có trách nhiệm bằng thái độ dũng cảm, khéo léo, tinh tế và nhân ái.</a:t>
            </a:r>
          </a:p>
        </p:txBody>
      </p:sp>
      <p:sp>
        <p:nvSpPr>
          <p:cNvPr id="39" name="Rounded Rectangle 38"/>
          <p:cNvSpPr/>
          <p:nvPr/>
        </p:nvSpPr>
        <p:spPr>
          <a:xfrm>
            <a:off x="5415406" y="3255826"/>
            <a:ext cx="3679862" cy="187220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000" b="1" dirty="0">
                <a:latin typeface="+mj-lt"/>
              </a:rPr>
              <a:t>Góp phần bảo vệ cuộc sống, tránh nhầm lẫn, oan sai, </a:t>
            </a:r>
            <a:r>
              <a:rPr lang="es-ES" sz="2000" b="1" dirty="0">
                <a:latin typeface="Times New Roman" panose="02020603050405020304" pitchFamily="18" charset="0"/>
                <a:cs typeface="Times New Roman" panose="02020603050405020304" pitchFamily="18" charset="0"/>
              </a:rPr>
              <a:t>Giúp con người tin tưởng; gắn kết với nhau</a:t>
            </a:r>
            <a:r>
              <a:rPr lang="vi-VN" sz="2000" b="1" dirty="0">
                <a:latin typeface="Times New Roman" panose="02020603050405020304" pitchFamily="18" charset="0"/>
                <a:cs typeface="Times New Roman" panose="02020603050405020304" pitchFamily="18" charset="0"/>
              </a:rPr>
              <a:t>, tâm hồn thanh thản bình an, sức khỏe tốt </a:t>
            </a:r>
          </a:p>
        </p:txBody>
      </p:sp>
      <p:cxnSp>
        <p:nvCxnSpPr>
          <p:cNvPr id="45" name="Straight Arrow Connector 44"/>
          <p:cNvCxnSpPr>
            <a:cxnSpLocks/>
          </p:cNvCxnSpPr>
          <p:nvPr/>
        </p:nvCxnSpPr>
        <p:spPr>
          <a:xfrm>
            <a:off x="7236296" y="2643758"/>
            <a:ext cx="27738" cy="57606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cxnSpLocks/>
          </p:cNvCxnSpPr>
          <p:nvPr/>
        </p:nvCxnSpPr>
        <p:spPr>
          <a:xfrm flipH="1">
            <a:off x="1763688" y="2499489"/>
            <a:ext cx="116278" cy="86434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4821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2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ircle(in)">
                                      <p:cBhvr>
                                        <p:cTn id="18" dur="2000"/>
                                        <p:tgtEl>
                                          <p:spTgt spid="1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circle(in)">
                                      <p:cBhvr>
                                        <p:cTn id="26" dur="2000"/>
                                        <p:tgtEl>
                                          <p:spTgt spid="33"/>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circle(in)">
                                      <p:cBhvr>
                                        <p:cTn id="29" dur="2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1000"/>
                                        <p:tgtEl>
                                          <p:spTgt spid="45"/>
                                        </p:tgtEl>
                                      </p:cBhvr>
                                    </p:animEffect>
                                    <p:anim calcmode="lin" valueType="num">
                                      <p:cBhvr>
                                        <p:cTn id="35" dur="1000" fill="hold"/>
                                        <p:tgtEl>
                                          <p:spTgt spid="45"/>
                                        </p:tgtEl>
                                        <p:attrNameLst>
                                          <p:attrName>ppt_x</p:attrName>
                                        </p:attrNameLst>
                                      </p:cBhvr>
                                      <p:tavLst>
                                        <p:tav tm="0">
                                          <p:val>
                                            <p:strVal val="#ppt_x"/>
                                          </p:val>
                                        </p:tav>
                                        <p:tav tm="100000">
                                          <p:val>
                                            <p:strVal val="#ppt_x"/>
                                          </p:val>
                                        </p:tav>
                                      </p:tavLst>
                                    </p:anim>
                                    <p:anim calcmode="lin" valueType="num">
                                      <p:cBhvr>
                                        <p:cTn id="36" dur="1000" fill="hold"/>
                                        <p:tgtEl>
                                          <p:spTgt spid="45"/>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barn(inVertical)">
                                      <p:cBhvr>
                                        <p:cTn id="46" dur="500"/>
                                        <p:tgtEl>
                                          <p:spTgt spid="35"/>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arn(inVertical)">
                                      <p:cBhvr>
                                        <p:cTn id="49" dur="500"/>
                                        <p:tgtEl>
                                          <p:spTgt spid="26"/>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7"/>
                                        </p:tgtEl>
                                        <p:attrNameLst>
                                          <p:attrName>style.visibility</p:attrName>
                                        </p:attrNameLst>
                                      </p:cBhvr>
                                      <p:to>
                                        <p:strVal val="visible"/>
                                      </p:to>
                                    </p:set>
                                    <p:anim calcmode="lin" valueType="num">
                                      <p:cBhvr additive="base">
                                        <p:cTn id="54" dur="500" fill="hold"/>
                                        <p:tgtEl>
                                          <p:spTgt spid="47"/>
                                        </p:tgtEl>
                                        <p:attrNameLst>
                                          <p:attrName>ppt_x</p:attrName>
                                        </p:attrNameLst>
                                      </p:cBhvr>
                                      <p:tavLst>
                                        <p:tav tm="0">
                                          <p:val>
                                            <p:strVal val="#ppt_x"/>
                                          </p:val>
                                        </p:tav>
                                        <p:tav tm="100000">
                                          <p:val>
                                            <p:strVal val="#ppt_x"/>
                                          </p:val>
                                        </p:tav>
                                      </p:tavLst>
                                    </p:anim>
                                    <p:anim calcmode="lin" valueType="num">
                                      <p:cBhvr additive="base">
                                        <p:cTn id="55" dur="500" fill="hold"/>
                                        <p:tgtEl>
                                          <p:spTgt spid="47"/>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 calcmode="lin" valueType="num">
                                      <p:cBhvr additive="base">
                                        <p:cTn id="58" dur="500" fill="hold"/>
                                        <p:tgtEl>
                                          <p:spTgt spid="38"/>
                                        </p:tgtEl>
                                        <p:attrNameLst>
                                          <p:attrName>ppt_x</p:attrName>
                                        </p:attrNameLst>
                                      </p:cBhvr>
                                      <p:tavLst>
                                        <p:tav tm="0">
                                          <p:val>
                                            <p:strVal val="#ppt_x"/>
                                          </p:val>
                                        </p:tav>
                                        <p:tav tm="100000">
                                          <p:val>
                                            <p:strVal val="#ppt_x"/>
                                          </p:val>
                                        </p:tav>
                                      </p:tavLst>
                                    </p:anim>
                                    <p:anim calcmode="lin" valueType="num">
                                      <p:cBhvr additive="base">
                                        <p:cTn id="59"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8" grpId="0" animBg="1"/>
      <p:bldP spid="25" grpId="0" animBg="1"/>
      <p:bldP spid="26" grpId="0" animBg="1"/>
      <p:bldP spid="27" grpId="0" animBg="1"/>
      <p:bldP spid="38" grpId="0" animBg="1"/>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45278"/>
            <a:ext cx="2676190" cy="1998222"/>
          </a:xfrm>
          <a:prstGeom prst="rect">
            <a:avLst/>
          </a:prstGeom>
        </p:spPr>
      </p:pic>
      <p:sp>
        <p:nvSpPr>
          <p:cNvPr id="5" name="Cloud Callout 4"/>
          <p:cNvSpPr/>
          <p:nvPr/>
        </p:nvSpPr>
        <p:spPr>
          <a:xfrm>
            <a:off x="395536" y="1"/>
            <a:ext cx="8640960" cy="3078341"/>
          </a:xfrm>
          <a:prstGeom prst="cloudCallout">
            <a:avLst>
              <a:gd name="adj1" fmla="val -45554"/>
              <a:gd name="adj2" fmla="val 576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1. Để trở thành người thắng cuộc, các thành viên tham gia trò chơi cần tuân thủ điều gì?</a:t>
            </a:r>
            <a:endParaRPr lang="vi-VN" sz="3600" b="1" dirty="0">
              <a:latin typeface="Times New Roman" panose="02020603050405020304" pitchFamily="18" charset="0"/>
              <a:cs typeface="Times New Roman" panose="02020603050405020304" pitchFamily="18" charset="0"/>
            </a:endParaRPr>
          </a:p>
        </p:txBody>
      </p:sp>
      <p:sp>
        <p:nvSpPr>
          <p:cNvPr id="6" name="Cloud Callout 5"/>
          <p:cNvSpPr/>
          <p:nvPr/>
        </p:nvSpPr>
        <p:spPr>
          <a:xfrm>
            <a:off x="2051720" y="3145278"/>
            <a:ext cx="6984776" cy="1910748"/>
          </a:xfrm>
          <a:prstGeom prst="cloudCallout">
            <a:avLst>
              <a:gd name="adj1" fmla="val -55581"/>
              <a:gd name="adj2" fmla="val -16961"/>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anose="02020603050405020304" pitchFamily="18" charset="0"/>
                <a:cs typeface="Times New Roman" panose="02020603050405020304" pitchFamily="18" charset="0"/>
              </a:rPr>
              <a:t>Em rút ra bài học gì từ trò chơi?</a:t>
            </a:r>
            <a:endParaRPr lang="vi-VN" sz="3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34969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4E963-51D7-42FA-9069-F10A25EA2512}"/>
              </a:ext>
            </a:extLst>
          </p:cNvPr>
          <p:cNvSpPr>
            <a:spLocks noGrp="1"/>
          </p:cNvSpPr>
          <p:nvPr>
            <p:ph type="title"/>
          </p:nvPr>
        </p:nvSpPr>
        <p:spPr>
          <a:xfrm>
            <a:off x="457200" y="1419622"/>
            <a:ext cx="8229600" cy="857250"/>
          </a:xfrm>
        </p:spPr>
        <p:txBody>
          <a:bodyPr>
            <a:normAutofit fontScale="90000"/>
          </a:bodyPr>
          <a:lstStyle/>
          <a:p>
            <a:br>
              <a:rPr lang="en-US" b="1" dirty="0"/>
            </a:br>
            <a:r>
              <a:rPr lang="en-US" b="1" dirty="0">
                <a:solidFill>
                  <a:srgbClr val="FF0000"/>
                </a:solidFill>
              </a:rPr>
              <a:t>4. </a:t>
            </a:r>
            <a:r>
              <a:rPr lang="en-US" b="1" dirty="0" err="1">
                <a:solidFill>
                  <a:srgbClr val="FF0000"/>
                </a:solidFill>
              </a:rPr>
              <a:t>Luyện</a:t>
            </a:r>
            <a:r>
              <a:rPr lang="en-US" b="1" dirty="0">
                <a:solidFill>
                  <a:srgbClr val="FF0000"/>
                </a:solidFill>
              </a:rPr>
              <a:t> </a:t>
            </a:r>
            <a:r>
              <a:rPr lang="en-US" b="1" dirty="0" err="1">
                <a:solidFill>
                  <a:srgbClr val="FF0000"/>
                </a:solidFill>
              </a:rPr>
              <a:t>tập</a:t>
            </a:r>
            <a:br>
              <a:rPr lang="en-US" dirty="0">
                <a:solidFill>
                  <a:srgbClr val="FF0000"/>
                </a:solidFill>
              </a:rPr>
            </a:br>
            <a:endParaRPr lang="en-US" dirty="0">
              <a:solidFill>
                <a:srgbClr val="FF0000"/>
              </a:solidFill>
            </a:endParaRPr>
          </a:p>
        </p:txBody>
      </p:sp>
    </p:spTree>
    <p:extLst>
      <p:ext uri="{BB962C8B-B14F-4D97-AF65-F5344CB8AC3E}">
        <p14:creationId xmlns:p14="http://schemas.microsoft.com/office/powerpoint/2010/main" val="20081909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500"/>
          </a:xfrm>
          <a:prstGeom prst="rect">
            <a:avLst/>
          </a:prstGeom>
        </p:spPr>
      </p:pic>
      <p:sp>
        <p:nvSpPr>
          <p:cNvPr id="8" name="TextBox 7"/>
          <p:cNvSpPr txBox="1"/>
          <p:nvPr/>
        </p:nvSpPr>
        <p:spPr>
          <a:xfrm rot="21411255">
            <a:off x="316655" y="582149"/>
            <a:ext cx="3607387" cy="461665"/>
          </a:xfrm>
          <a:prstGeom prst="rect">
            <a:avLst/>
          </a:prstGeom>
          <a:noFill/>
        </p:spPr>
        <p:txBody>
          <a:bodyPr wrap="square" rtlCol="0">
            <a:spAutoFit/>
          </a:bodyPr>
          <a:lstStyle/>
          <a:p>
            <a:r>
              <a:rPr lang="vi-VN" sz="2400" b="1" dirty="0">
                <a:solidFill>
                  <a:srgbClr val="002060"/>
                </a:solidFill>
                <a:latin typeface="+mj-lt"/>
              </a:rPr>
              <a:t>Vòng 1: Nhóm chuyên gia</a:t>
            </a:r>
          </a:p>
        </p:txBody>
      </p:sp>
      <p:sp>
        <p:nvSpPr>
          <p:cNvPr id="10" name="TextBox 9"/>
          <p:cNvSpPr txBox="1"/>
          <p:nvPr/>
        </p:nvSpPr>
        <p:spPr>
          <a:xfrm rot="21411255">
            <a:off x="520331" y="923717"/>
            <a:ext cx="3456384" cy="1938992"/>
          </a:xfrm>
          <a:prstGeom prst="rect">
            <a:avLst/>
          </a:prstGeom>
          <a:noFill/>
        </p:spPr>
        <p:txBody>
          <a:bodyPr wrap="square" rtlCol="0">
            <a:spAutoFit/>
          </a:bodyPr>
          <a:lstStyle/>
          <a:p>
            <a:r>
              <a:rPr lang="vi-VN" sz="2400" dirty="0">
                <a:latin typeface="+mj-lt"/>
              </a:rPr>
              <a:t>- Lớp chia thành 4 nhóm</a:t>
            </a:r>
          </a:p>
          <a:p>
            <a:r>
              <a:rPr lang="vi-VN" sz="2400" dirty="0">
                <a:latin typeface="+mj-lt"/>
              </a:rPr>
              <a:t>+ N1: BT 1.1</a:t>
            </a:r>
          </a:p>
          <a:p>
            <a:r>
              <a:rPr lang="vi-VN" sz="2400" dirty="0">
                <a:latin typeface="+mj-lt"/>
              </a:rPr>
              <a:t>+ N2: BT 1.2</a:t>
            </a:r>
          </a:p>
          <a:p>
            <a:r>
              <a:rPr lang="vi-VN" sz="2400" dirty="0">
                <a:latin typeface="+mj-lt"/>
              </a:rPr>
              <a:t>+ N3: BT 2.1</a:t>
            </a:r>
          </a:p>
          <a:p>
            <a:r>
              <a:rPr lang="vi-VN" sz="2400" dirty="0">
                <a:latin typeface="+mj-lt"/>
              </a:rPr>
              <a:t>+ N4: BT 2.2</a:t>
            </a:r>
          </a:p>
        </p:txBody>
      </p:sp>
      <p:sp>
        <p:nvSpPr>
          <p:cNvPr id="11" name="TextBox 10"/>
          <p:cNvSpPr txBox="1"/>
          <p:nvPr/>
        </p:nvSpPr>
        <p:spPr>
          <a:xfrm rot="21411255">
            <a:off x="630925" y="2669827"/>
            <a:ext cx="3607387" cy="1200329"/>
          </a:xfrm>
          <a:prstGeom prst="rect">
            <a:avLst/>
          </a:prstGeom>
          <a:noFill/>
        </p:spPr>
        <p:txBody>
          <a:bodyPr wrap="square" rtlCol="0">
            <a:spAutoFit/>
          </a:bodyPr>
          <a:lstStyle/>
          <a:p>
            <a:r>
              <a:rPr lang="vi-VN" sz="2400" dirty="0">
                <a:latin typeface="+mj-lt"/>
              </a:rPr>
              <a:t>- Các thành viên trong mỗi nhóm đánh số thứ tự từ 1 đến 4</a:t>
            </a:r>
          </a:p>
        </p:txBody>
      </p:sp>
      <p:sp>
        <p:nvSpPr>
          <p:cNvPr id="12" name="Right Brace 11"/>
          <p:cNvSpPr/>
          <p:nvPr/>
        </p:nvSpPr>
        <p:spPr>
          <a:xfrm rot="21301308">
            <a:off x="2248523" y="1419622"/>
            <a:ext cx="451269" cy="129614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sp>
        <p:nvSpPr>
          <p:cNvPr id="13" name="TextBox 12"/>
          <p:cNvSpPr txBox="1"/>
          <p:nvPr/>
        </p:nvSpPr>
        <p:spPr>
          <a:xfrm rot="21282699">
            <a:off x="2755179" y="1421128"/>
            <a:ext cx="1096741" cy="1077218"/>
          </a:xfrm>
          <a:prstGeom prst="rect">
            <a:avLst/>
          </a:prstGeom>
          <a:noFill/>
        </p:spPr>
        <p:txBody>
          <a:bodyPr wrap="square" rtlCol="0">
            <a:spAutoFit/>
          </a:bodyPr>
          <a:lstStyle/>
          <a:p>
            <a:r>
              <a:rPr lang="vi-VN" sz="3200" dirty="0">
                <a:solidFill>
                  <a:srgbClr val="FF0000"/>
                </a:solidFill>
                <a:latin typeface="+mj-lt"/>
              </a:rPr>
              <a:t>Thảo luận</a:t>
            </a:r>
          </a:p>
        </p:txBody>
      </p:sp>
      <p:sp>
        <p:nvSpPr>
          <p:cNvPr id="14" name="TextBox 13"/>
          <p:cNvSpPr txBox="1"/>
          <p:nvPr/>
        </p:nvSpPr>
        <p:spPr>
          <a:xfrm rot="21414782">
            <a:off x="4620449" y="380384"/>
            <a:ext cx="3607387" cy="461665"/>
          </a:xfrm>
          <a:prstGeom prst="rect">
            <a:avLst/>
          </a:prstGeom>
          <a:noFill/>
        </p:spPr>
        <p:txBody>
          <a:bodyPr wrap="square" rtlCol="0">
            <a:spAutoFit/>
          </a:bodyPr>
          <a:lstStyle/>
          <a:p>
            <a:r>
              <a:rPr lang="vi-VN" sz="2400" b="1" dirty="0">
                <a:solidFill>
                  <a:srgbClr val="002060"/>
                </a:solidFill>
                <a:latin typeface="+mj-lt"/>
              </a:rPr>
              <a:t>Vòng 2: Nhóm mảnh ghép</a:t>
            </a:r>
          </a:p>
        </p:txBody>
      </p:sp>
      <p:sp>
        <p:nvSpPr>
          <p:cNvPr id="15" name="TextBox 14"/>
          <p:cNvSpPr txBox="1"/>
          <p:nvPr/>
        </p:nvSpPr>
        <p:spPr>
          <a:xfrm rot="21411255">
            <a:off x="4746233" y="792366"/>
            <a:ext cx="3607387" cy="1200329"/>
          </a:xfrm>
          <a:prstGeom prst="rect">
            <a:avLst/>
          </a:prstGeom>
          <a:noFill/>
        </p:spPr>
        <p:txBody>
          <a:bodyPr wrap="square" rtlCol="0">
            <a:spAutoFit/>
          </a:bodyPr>
          <a:lstStyle/>
          <a:p>
            <a:r>
              <a:rPr lang="vi-VN" sz="2400" dirty="0">
                <a:latin typeface="+mj-lt"/>
              </a:rPr>
              <a:t>- Các thành viên có số thứ tự giống nhau vào 1 nhóm, thành lập nhóm mới</a:t>
            </a:r>
          </a:p>
        </p:txBody>
      </p:sp>
      <p:sp>
        <p:nvSpPr>
          <p:cNvPr id="16" name="TextBox 15"/>
          <p:cNvSpPr txBox="1"/>
          <p:nvPr/>
        </p:nvSpPr>
        <p:spPr>
          <a:xfrm rot="21411255">
            <a:off x="4736098" y="1926280"/>
            <a:ext cx="3607387" cy="830997"/>
          </a:xfrm>
          <a:prstGeom prst="rect">
            <a:avLst/>
          </a:prstGeom>
          <a:noFill/>
        </p:spPr>
        <p:txBody>
          <a:bodyPr wrap="square" rtlCol="0">
            <a:spAutoFit/>
          </a:bodyPr>
          <a:lstStyle/>
          <a:p>
            <a:r>
              <a:rPr lang="vi-VN" sz="2400" dirty="0">
                <a:latin typeface="+mj-lt"/>
              </a:rPr>
              <a:t>- Thống nhất nội dung và trình bày</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4240" y="3860142"/>
            <a:ext cx="1319309" cy="1319309"/>
          </a:xfrm>
          <a:prstGeom prst="ellipse">
            <a:avLst/>
          </a:prstGeom>
          <a:ln>
            <a:noFill/>
          </a:ln>
          <a:effectLst>
            <a:softEdge rad="1125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6857" y="3042840"/>
            <a:ext cx="1809750" cy="136207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4028" y="2732903"/>
            <a:ext cx="2640260" cy="2425458"/>
          </a:xfrm>
          <a:prstGeom prst="ellipse">
            <a:avLst/>
          </a:prstGeom>
          <a:ln>
            <a:noFill/>
          </a:ln>
          <a:effectLst>
            <a:softEdge rad="112500"/>
          </a:effectLst>
        </p:spPr>
      </p:pic>
      <p:sp>
        <p:nvSpPr>
          <p:cNvPr id="17" name="Rectangle 16"/>
          <p:cNvSpPr/>
          <p:nvPr/>
        </p:nvSpPr>
        <p:spPr>
          <a:xfrm>
            <a:off x="3683918" y="3579862"/>
            <a:ext cx="4320480" cy="2088232"/>
          </a:xfrm>
          <a:prstGeom prst="rect">
            <a:avLst/>
          </a:prstGeom>
          <a:noFill/>
        </p:spPr>
        <p:txBody>
          <a:bodyPr wrap="none" lIns="91440" tIns="45720" rIns="91440" bIns="45720">
            <a:prstTxWarp prst="textArchUp">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800" b="1" cap="none" spc="0" dirty="0">
                <a:ln w="11430"/>
                <a:solidFill>
                  <a:srgbClr val="FF0000"/>
                </a:solidFill>
                <a:effectLst>
                  <a:outerShdw blurRad="50800" dist="39000" dir="5460000" algn="tl">
                    <a:srgbClr val="000000">
                      <a:alpha val="38000"/>
                    </a:srgbClr>
                  </a:outerShdw>
                </a:effectLst>
                <a:latin typeface="+mj-lt"/>
              </a:rPr>
              <a:t>Trò chơi: Chim đổi tổ</a:t>
            </a:r>
            <a:endParaRPr lang="en-US" sz="2800" b="1" cap="none" spc="0" dirty="0">
              <a:ln w="11430"/>
              <a:solidFill>
                <a:srgbClr val="FF0000"/>
              </a:solidFill>
              <a:effectLst>
                <a:outerShdw blurRad="50800" dist="39000" dir="5460000" algn="tl">
                  <a:srgbClr val="000000">
                    <a:alpha val="38000"/>
                  </a:srgbClr>
                </a:outerShdw>
              </a:effectLst>
              <a:latin typeface="+mj-lt"/>
            </a:endParaRPr>
          </a:p>
        </p:txBody>
      </p:sp>
      <p:sp>
        <p:nvSpPr>
          <p:cNvPr id="18" name="Rectangle 17"/>
          <p:cNvSpPr/>
          <p:nvPr/>
        </p:nvSpPr>
        <p:spPr>
          <a:xfrm>
            <a:off x="4337873" y="4300812"/>
            <a:ext cx="2826415" cy="646331"/>
          </a:xfrm>
          <a:prstGeom prst="rect">
            <a:avLst/>
          </a:prstGeom>
          <a:noFill/>
        </p:spPr>
        <p:txBody>
          <a:bodyPr wrap="none" lIns="91440" tIns="45720" rIns="91440" bIns="45720">
            <a:spAutoFit/>
          </a:bodyPr>
          <a:lstStyle/>
          <a:p>
            <a:pPr algn="ctr"/>
            <a:r>
              <a:rPr lang="vi-VN" sz="3600" b="1" cap="none" spc="0" dirty="0">
                <a:ln w="10541" cmpd="sng">
                  <a:solidFill>
                    <a:schemeClr val="accent1">
                      <a:shade val="88000"/>
                      <a:satMod val="110000"/>
                    </a:schemeClr>
                  </a:solidFill>
                  <a:prstDash val="solid"/>
                </a:ln>
                <a:solidFill>
                  <a:srgbClr val="002060"/>
                </a:solidFill>
                <a:effectLst/>
                <a:latin typeface="+mj-lt"/>
              </a:rPr>
              <a:t>HĐ luyện tập</a:t>
            </a:r>
            <a:endParaRPr lang="en-US" sz="3600" b="1" cap="none" spc="0" dirty="0">
              <a:ln w="10541" cmpd="sng">
                <a:solidFill>
                  <a:schemeClr val="accent1">
                    <a:shade val="88000"/>
                    <a:satMod val="110000"/>
                  </a:schemeClr>
                </a:solidFill>
                <a:prstDash val="solid"/>
              </a:ln>
              <a:solidFill>
                <a:srgbClr val="002060"/>
              </a:solidFill>
              <a:effectLst/>
              <a:latin typeface="+mj-lt"/>
            </a:endParaRPr>
          </a:p>
        </p:txBody>
      </p:sp>
    </p:spTree>
    <p:extLst>
      <p:ext uri="{BB962C8B-B14F-4D97-AF65-F5344CB8AC3E}">
        <p14:creationId xmlns:p14="http://schemas.microsoft.com/office/powerpoint/2010/main" val="3742229311"/>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4" presetClass="path" presetSubtype="0" accel="50000" decel="50000" fill="hold" nodeType="afterEffect">
                                  <p:stCondLst>
                                    <p:cond delay="0"/>
                                  </p:stCondLst>
                                  <p:childTnLst>
                                    <p:animMotion origin="layout" path="M -2.5E-6 -0.01483 L 0.17188 -0.39006 C 0.20851 -0.47283 0.26233 -0.51761 0.3191 -0.51761 C 0.38334 -0.51761 0.43455 -0.47283 0.47118 -0.39006 L 0.6441 -0.01483 " pathEditMode="relative" rAng="0" ptsTypes="FffFF">
                                      <p:cBhvr>
                                        <p:cTn id="6" dur="2000" fill="hold"/>
                                        <p:tgtEl>
                                          <p:spTgt spid="3"/>
                                        </p:tgtEl>
                                        <p:attrNameLst>
                                          <p:attrName>ppt_x</p:attrName>
                                          <p:attrName>ppt_y</p:attrName>
                                        </p:attrNameLst>
                                      </p:cBhvr>
                                      <p:rCtr x="32205" y="-25139"/>
                                    </p:animMotion>
                                  </p:childTnLst>
                                </p:cTn>
                              </p:par>
                            </p:childTnLst>
                          </p:cTn>
                        </p:par>
                        <p:par>
                          <p:cTn id="7" fill="hold">
                            <p:stCondLst>
                              <p:cond delay="2000"/>
                            </p:stCondLst>
                            <p:childTnLst>
                              <p:par>
                                <p:cTn id="8" presetID="44" presetClass="path" presetSubtype="0" accel="50000" decel="50000" fill="hold" nodeType="afterEffect">
                                  <p:stCondLst>
                                    <p:cond delay="0"/>
                                  </p:stCondLst>
                                  <p:childTnLst>
                                    <p:animMotion origin="layout" path="M 2.5E-6 0.0698 L -0.22778 -0.41013 C -0.27518 -0.51637 -0.34601 -0.57412 -0.41997 -0.57412 C -0.50469 -0.57412 -0.57222 -0.51637 -0.61945 -0.41013 L -0.84566 0.0698 " pathEditMode="relative" rAng="0" ptsTypes="FffFF">
                                      <p:cBhvr>
                                        <p:cTn id="9" dur="2000" fill="hold"/>
                                        <p:tgtEl>
                                          <p:spTgt spid="5"/>
                                        </p:tgtEl>
                                        <p:attrNameLst>
                                          <p:attrName>ppt_x</p:attrName>
                                          <p:attrName>ppt_y</p:attrName>
                                        </p:attrNameLst>
                                      </p:cBhvr>
                                      <p:rCtr x="-42292" y="-321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2212" y="0"/>
            <a:ext cx="4104456" cy="5088119"/>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6" name="Rectangle 5"/>
          <p:cNvSpPr/>
          <p:nvPr/>
        </p:nvSpPr>
        <p:spPr>
          <a:xfrm>
            <a:off x="4243249" y="0"/>
            <a:ext cx="4980903" cy="50876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195535" y="-16829"/>
            <a:ext cx="3893328" cy="5078313"/>
          </a:xfrm>
          <a:prstGeom prst="rect">
            <a:avLst/>
          </a:prstGeom>
          <a:noFill/>
        </p:spPr>
        <p:txBody>
          <a:bodyPr wrap="square" rtlCol="0">
            <a:spAutoFit/>
          </a:bodyPr>
          <a:lstStyle/>
          <a:p>
            <a:pPr algn="just"/>
            <a:r>
              <a:rPr lang="vi-VN" sz="5400" b="1" dirty="0">
                <a:solidFill>
                  <a:srgbClr val="FF0000"/>
                </a:solidFill>
                <a:latin typeface="+mj-lt"/>
              </a:rPr>
              <a:t>BT 1.1</a:t>
            </a:r>
            <a:r>
              <a:rPr lang="vi-VN" sz="5400" dirty="0">
                <a:solidFill>
                  <a:srgbClr val="FF0000"/>
                </a:solidFill>
                <a:latin typeface="+mj-lt"/>
              </a:rPr>
              <a:t>: </a:t>
            </a:r>
            <a:endParaRPr lang="en-US" sz="5400" dirty="0">
              <a:solidFill>
                <a:srgbClr val="FF0000"/>
              </a:solidFill>
              <a:latin typeface="+mj-lt"/>
            </a:endParaRPr>
          </a:p>
          <a:p>
            <a:pPr algn="just"/>
            <a:r>
              <a:rPr lang="vi-VN" sz="5400" b="1" dirty="0">
                <a:latin typeface="+mj-lt"/>
              </a:rPr>
              <a:t>Hoa là một người dũng cảm, luôn tôn trọng sự thật.</a:t>
            </a:r>
          </a:p>
        </p:txBody>
      </p:sp>
      <p:sp>
        <p:nvSpPr>
          <p:cNvPr id="10" name="TextBox 9"/>
          <p:cNvSpPr txBox="1"/>
          <p:nvPr/>
        </p:nvSpPr>
        <p:spPr>
          <a:xfrm>
            <a:off x="4207213" y="8351"/>
            <a:ext cx="4871052" cy="5078313"/>
          </a:xfrm>
          <a:prstGeom prst="rect">
            <a:avLst/>
          </a:prstGeom>
          <a:noFill/>
        </p:spPr>
        <p:txBody>
          <a:bodyPr wrap="square" rtlCol="0">
            <a:spAutoFit/>
          </a:bodyPr>
          <a:lstStyle/>
          <a:p>
            <a:pPr algn="just"/>
            <a:r>
              <a:rPr lang="vi-VN" sz="5400" b="1" dirty="0">
                <a:solidFill>
                  <a:srgbClr val="FF0000"/>
                </a:solidFill>
                <a:latin typeface="+mj-lt"/>
              </a:rPr>
              <a:t>BT 1.2:  </a:t>
            </a:r>
            <a:r>
              <a:rPr lang="vi-VN" sz="5400" b="1" dirty="0">
                <a:solidFill>
                  <a:schemeClr val="bg1"/>
                </a:solidFill>
                <a:latin typeface="+mj-lt"/>
              </a:rPr>
              <a:t>Mai là người biết lắng nghe, đồng cảm và chia sẻ cùng với tất cả mọi người.</a:t>
            </a:r>
          </a:p>
        </p:txBody>
      </p:sp>
    </p:spTree>
    <p:extLst>
      <p:ext uri="{BB962C8B-B14F-4D97-AF65-F5344CB8AC3E}">
        <p14:creationId xmlns:p14="http://schemas.microsoft.com/office/powerpoint/2010/main" val="989852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4416" y="0"/>
            <a:ext cx="4104456" cy="51435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4135099" y="0"/>
            <a:ext cx="4963654" cy="5143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p:cNvSpPr txBox="1"/>
          <p:nvPr/>
        </p:nvSpPr>
        <p:spPr>
          <a:xfrm>
            <a:off x="76341" y="0"/>
            <a:ext cx="3953256" cy="5293757"/>
          </a:xfrm>
          <a:prstGeom prst="rect">
            <a:avLst/>
          </a:prstGeom>
          <a:noFill/>
        </p:spPr>
        <p:txBody>
          <a:bodyPr wrap="square" rtlCol="0">
            <a:spAutoFit/>
          </a:bodyPr>
          <a:lstStyle/>
          <a:p>
            <a:pPr algn="just"/>
            <a:r>
              <a:rPr lang="vi-VN" sz="4400" b="1" dirty="0">
                <a:solidFill>
                  <a:srgbClr val="FF0000"/>
                </a:solidFill>
                <a:latin typeface="+mj-lt"/>
              </a:rPr>
              <a:t>BT2.</a:t>
            </a:r>
            <a:r>
              <a:rPr lang="en-US" sz="4400" b="1" dirty="0">
                <a:solidFill>
                  <a:srgbClr val="FF0000"/>
                </a:solidFill>
                <a:latin typeface="+mj-lt"/>
              </a:rPr>
              <a:t> </a:t>
            </a:r>
          </a:p>
          <a:p>
            <a:pPr algn="just"/>
            <a:r>
              <a:rPr lang="en-US" sz="4200" b="1" dirty="0">
                <a:solidFill>
                  <a:srgbClr val="FF0000"/>
                </a:solidFill>
                <a:latin typeface="+mj-lt"/>
              </a:rPr>
              <a:t>*</a:t>
            </a:r>
            <a:r>
              <a:rPr lang="en-US" sz="4200" b="1" dirty="0">
                <a:solidFill>
                  <a:srgbClr val="00B050"/>
                </a:solidFill>
                <a:latin typeface="+mj-lt"/>
              </a:rPr>
              <a:t>TH</a:t>
            </a:r>
            <a:r>
              <a:rPr lang="vi-VN" sz="4200" b="1" dirty="0">
                <a:solidFill>
                  <a:srgbClr val="00B050"/>
                </a:solidFill>
                <a:latin typeface="+mj-lt"/>
              </a:rPr>
              <a:t>1:</a:t>
            </a:r>
            <a:r>
              <a:rPr lang="vi-VN" sz="4200" b="1" dirty="0">
                <a:solidFill>
                  <a:srgbClr val="FF0000"/>
                </a:solidFill>
                <a:latin typeface="+mj-lt"/>
              </a:rPr>
              <a:t> </a:t>
            </a:r>
            <a:endParaRPr lang="en-US" sz="4200" b="1" dirty="0">
              <a:solidFill>
                <a:srgbClr val="FF0000"/>
              </a:solidFill>
              <a:latin typeface="+mj-lt"/>
            </a:endParaRPr>
          </a:p>
          <a:p>
            <a:pPr algn="just"/>
            <a:r>
              <a:rPr lang="en-US" sz="4200" b="1" dirty="0">
                <a:solidFill>
                  <a:srgbClr val="FF0000"/>
                </a:solidFill>
                <a:latin typeface="+mj-lt"/>
              </a:rPr>
              <a:t>a. </a:t>
            </a:r>
            <a:r>
              <a:rPr lang="vi-VN" sz="4200" b="1" dirty="0">
                <a:latin typeface="+mj-lt"/>
              </a:rPr>
              <a:t>Hùng nên nói hoàn cảnh của Hà cho cô giáo biết để cô cảm thông cho bạn …</a:t>
            </a:r>
          </a:p>
        </p:txBody>
      </p:sp>
      <p:sp>
        <p:nvSpPr>
          <p:cNvPr id="12" name="TextBox 11"/>
          <p:cNvSpPr txBox="1"/>
          <p:nvPr/>
        </p:nvSpPr>
        <p:spPr>
          <a:xfrm>
            <a:off x="4163549" y="150239"/>
            <a:ext cx="4801251" cy="4154984"/>
          </a:xfrm>
          <a:prstGeom prst="rect">
            <a:avLst/>
          </a:prstGeom>
          <a:noFill/>
        </p:spPr>
        <p:txBody>
          <a:bodyPr wrap="square" rtlCol="0">
            <a:spAutoFit/>
          </a:bodyPr>
          <a:lstStyle/>
          <a:p>
            <a:pPr algn="just"/>
            <a:r>
              <a:rPr lang="en-US" sz="4400" b="1" dirty="0">
                <a:solidFill>
                  <a:srgbClr val="FF0000"/>
                </a:solidFill>
                <a:latin typeface="+mj-lt"/>
              </a:rPr>
              <a:t>b. </a:t>
            </a:r>
            <a:r>
              <a:rPr lang="vi-VN" sz="4400" b="1" dirty="0">
                <a:latin typeface="+mj-lt"/>
              </a:rPr>
              <a:t>Nếu là Hùng em sẽ cùng cô kêu gọi các bạn trong lớp động viên, chia sẻ, giúp đỡ bạn vượt qua khó khăn ...</a:t>
            </a:r>
            <a:endParaRPr lang="vi-VN" sz="4400" dirty="0">
              <a:latin typeface="+mj-lt"/>
            </a:endParaRPr>
          </a:p>
        </p:txBody>
      </p:sp>
    </p:spTree>
    <p:extLst>
      <p:ext uri="{BB962C8B-B14F-4D97-AF65-F5344CB8AC3E}">
        <p14:creationId xmlns:p14="http://schemas.microsoft.com/office/powerpoint/2010/main" val="42160769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7504" y="0"/>
            <a:ext cx="8991249" cy="51435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251520" y="150239"/>
            <a:ext cx="8713280" cy="4524315"/>
          </a:xfrm>
          <a:prstGeom prst="rect">
            <a:avLst/>
          </a:prstGeom>
          <a:noFill/>
        </p:spPr>
        <p:txBody>
          <a:bodyPr wrap="square" rtlCol="0">
            <a:spAutoFit/>
          </a:bodyPr>
          <a:lstStyle/>
          <a:p>
            <a:pPr algn="just"/>
            <a:r>
              <a:rPr lang="vi-VN" sz="4800" b="1" dirty="0">
                <a:solidFill>
                  <a:srgbClr val="FF0000"/>
                </a:solidFill>
                <a:latin typeface="+mj-lt"/>
              </a:rPr>
              <a:t>BT 2.</a:t>
            </a:r>
            <a:r>
              <a:rPr lang="en-US" sz="4800" b="1" dirty="0">
                <a:solidFill>
                  <a:srgbClr val="FF0000"/>
                </a:solidFill>
                <a:latin typeface="+mj-lt"/>
              </a:rPr>
              <a:t> </a:t>
            </a:r>
          </a:p>
          <a:p>
            <a:pPr algn="just"/>
            <a:r>
              <a:rPr lang="en-US" sz="4800" b="1" dirty="0">
                <a:solidFill>
                  <a:srgbClr val="00B050"/>
                </a:solidFill>
                <a:latin typeface="+mj-lt"/>
              </a:rPr>
              <a:t>*TH</a:t>
            </a:r>
            <a:r>
              <a:rPr lang="vi-VN" sz="4800" b="1" dirty="0">
                <a:solidFill>
                  <a:srgbClr val="00B050"/>
                </a:solidFill>
                <a:latin typeface="+mj-lt"/>
              </a:rPr>
              <a:t>2:</a:t>
            </a:r>
            <a:r>
              <a:rPr lang="vi-VN" sz="4800" b="1" dirty="0">
                <a:solidFill>
                  <a:srgbClr val="FF0000"/>
                </a:solidFill>
                <a:latin typeface="+mj-lt"/>
              </a:rPr>
              <a:t> </a:t>
            </a:r>
            <a:r>
              <a:rPr lang="vi-VN" sz="4800" b="1" dirty="0">
                <a:latin typeface="+mj-lt"/>
              </a:rPr>
              <a:t>Lan nên nói với người lớn biết về sự việc trên để mọi người có cách phòng tránh, tránh được những trường hợp xấu nhất xảy ra</a:t>
            </a:r>
            <a:r>
              <a:rPr lang="vi-VN" sz="4800" dirty="0">
                <a:latin typeface="+mj-lt"/>
              </a:rPr>
              <a:t>.</a:t>
            </a:r>
          </a:p>
        </p:txBody>
      </p:sp>
    </p:spTree>
    <p:extLst>
      <p:ext uri="{BB962C8B-B14F-4D97-AF65-F5344CB8AC3E}">
        <p14:creationId xmlns:p14="http://schemas.microsoft.com/office/powerpoint/2010/main" val="22397788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499"/>
          </a:xfrm>
          <a:prstGeom prst="rect">
            <a:avLst/>
          </a:prstGeom>
        </p:spPr>
      </p:pic>
      <p:sp>
        <p:nvSpPr>
          <p:cNvPr id="5" name="Rectangle 4"/>
          <p:cNvSpPr/>
          <p:nvPr/>
        </p:nvSpPr>
        <p:spPr>
          <a:xfrm rot="21273450">
            <a:off x="3297805" y="1165080"/>
            <a:ext cx="3794179" cy="1077218"/>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Trò chơi</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Thử tài trí nhớ</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6" name="Rectangle 5"/>
          <p:cNvSpPr/>
          <p:nvPr/>
        </p:nvSpPr>
        <p:spPr>
          <a:xfrm rot="21327132">
            <a:off x="3157407" y="1585723"/>
            <a:ext cx="4226350" cy="923330"/>
          </a:xfrm>
          <a:prstGeom prst="rect">
            <a:avLst/>
          </a:prstGeom>
          <a:noFill/>
        </p:spPr>
        <p:txBody>
          <a:bodyPr wrap="none" lIns="91440" tIns="45720" rIns="91440" bIns="45720">
            <a:prstTxWarp prst="textArchDown">
              <a:avLst/>
            </a:prstTxWarp>
            <a:spAutoFit/>
          </a:bodyPr>
          <a:lstStyle/>
          <a:p>
            <a:pPr algn="ctr"/>
            <a:r>
              <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Đọc ca dao, tục ngữ tiếp sức</a:t>
            </a:r>
            <a:endParaRPr lang="en-US" sz="2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7" name="TextBox 6"/>
          <p:cNvSpPr txBox="1"/>
          <p:nvPr/>
        </p:nvSpPr>
        <p:spPr>
          <a:xfrm rot="21210376">
            <a:off x="3416104" y="2672616"/>
            <a:ext cx="4517961" cy="830997"/>
          </a:xfrm>
          <a:prstGeom prst="rect">
            <a:avLst/>
          </a:prstGeom>
          <a:noFill/>
        </p:spPr>
        <p:txBody>
          <a:bodyPr wrap="square" rtlCol="0">
            <a:spAutoFit/>
          </a:bodyPr>
          <a:lstStyle/>
          <a:p>
            <a:r>
              <a:rPr lang="vi-VN" sz="2400" b="1" dirty="0">
                <a:latin typeface="+mj-lt"/>
              </a:rPr>
              <a:t>Tìm những câu ca dao, tục ngữ nói về sự thật, tôn trọng sự thật.</a:t>
            </a:r>
            <a:endParaRPr lang="vi-VN" sz="2400" dirty="0">
              <a:latin typeface="+mj-lt"/>
            </a:endParaRPr>
          </a:p>
        </p:txBody>
      </p:sp>
    </p:spTree>
    <p:extLst>
      <p:ext uri="{BB962C8B-B14F-4D97-AF65-F5344CB8AC3E}">
        <p14:creationId xmlns:p14="http://schemas.microsoft.com/office/powerpoint/2010/main" val="359891106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5236046"/>
          </a:xfrm>
        </p:spPr>
      </p:pic>
      <p:sp>
        <p:nvSpPr>
          <p:cNvPr id="6" name="Rectangle 5"/>
          <p:cNvSpPr/>
          <p:nvPr/>
        </p:nvSpPr>
        <p:spPr>
          <a:xfrm rot="262610">
            <a:off x="990491" y="939449"/>
            <a:ext cx="1518364" cy="2062103"/>
          </a:xfrm>
          <a:prstGeom prst="rect">
            <a:avLst/>
          </a:prstGeom>
          <a:noFill/>
        </p:spPr>
        <p:txBody>
          <a:bodyPr wrap="none" lIns="91440" tIns="45720" rIns="91440" bIns="45720">
            <a:spAutoFit/>
          </a:bodyPr>
          <a:lstStyle/>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Hoạt</a:t>
            </a:r>
          </a:p>
          <a:p>
            <a:pPr algn="ctr"/>
            <a:r>
              <a:rPr lang="vi-VN"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 động</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Vận </a:t>
            </a:r>
          </a:p>
          <a:p>
            <a:pPr algn="ctr"/>
            <a:r>
              <a:rPr lang="vi-VN"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dụng</a:t>
            </a:r>
            <a:endParaRPr lang="en-US" sz="32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p:txBody>
      </p:sp>
      <p:sp>
        <p:nvSpPr>
          <p:cNvPr id="7" name="TextBox 6"/>
          <p:cNvSpPr txBox="1"/>
          <p:nvPr/>
        </p:nvSpPr>
        <p:spPr>
          <a:xfrm rot="246893">
            <a:off x="3014188" y="161796"/>
            <a:ext cx="5450502" cy="3785652"/>
          </a:xfrm>
          <a:prstGeom prst="rect">
            <a:avLst/>
          </a:prstGeom>
          <a:noFill/>
        </p:spPr>
        <p:txBody>
          <a:bodyPr wrap="square" rtlCol="0">
            <a:spAutoFit/>
          </a:bodyPr>
          <a:lstStyle/>
          <a:p>
            <a:endParaRPr lang="vi-VN" sz="2400" dirty="0">
              <a:latin typeface="+mj-lt"/>
            </a:endParaRPr>
          </a:p>
          <a:p>
            <a:pPr algn="ctr"/>
            <a:r>
              <a:rPr lang="vi-VN" sz="2400" b="1" dirty="0">
                <a:solidFill>
                  <a:srgbClr val="002060"/>
                </a:solidFill>
                <a:latin typeface="+mj-lt"/>
              </a:rPr>
              <a:t>Chọn một trong 2 nội dung sau:</a:t>
            </a:r>
          </a:p>
          <a:p>
            <a:r>
              <a:rPr lang="vi-VN" sz="2400" dirty="0">
                <a:latin typeface="+mj-lt"/>
              </a:rPr>
              <a:t>1. Hãy viết về việc làm thể hiện tôn trọng sự thật hoặc chưa tôn trọng sự thật của bản thân và chia sẻ cảm xúc, suy nghĩ của em sau mỗi việc làm đó?</a:t>
            </a:r>
          </a:p>
          <a:p>
            <a:endParaRPr lang="vi-VN" sz="2400" dirty="0">
              <a:latin typeface="+mj-lt"/>
            </a:endParaRPr>
          </a:p>
          <a:p>
            <a:r>
              <a:rPr lang="vi-VN" sz="2400" dirty="0">
                <a:latin typeface="+mj-lt"/>
              </a:rPr>
              <a:t>2. Viết cảm nhận của em về câu ca dao:</a:t>
            </a:r>
          </a:p>
          <a:p>
            <a:r>
              <a:rPr lang="vi-VN" sz="2400" dirty="0">
                <a:latin typeface="+mj-lt"/>
              </a:rPr>
              <a:t>                  Những người tính nết thật thà</a:t>
            </a:r>
          </a:p>
          <a:p>
            <a:r>
              <a:rPr lang="vi-VN" sz="2400" dirty="0">
                <a:latin typeface="+mj-lt"/>
              </a:rPr>
              <a:t>            Đi đâu cũng được người ta tin dùng</a:t>
            </a:r>
          </a:p>
        </p:txBody>
      </p:sp>
    </p:spTree>
    <p:extLst>
      <p:ext uri="{BB962C8B-B14F-4D97-AF65-F5344CB8AC3E}">
        <p14:creationId xmlns:p14="http://schemas.microsoft.com/office/powerpoint/2010/main" val="33649171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7494"/>
            <a:ext cx="9144000" cy="3210623"/>
          </a:xfrm>
          <a:prstGeom prst="rect">
            <a:avLst/>
          </a:prstGeom>
        </p:spPr>
        <p:txBody>
          <a:bodyPr wrap="square">
            <a:spAutoFit/>
          </a:bodyPr>
          <a:lstStyle/>
          <a:p>
            <a:pPr algn="ctr">
              <a:lnSpc>
                <a:spcPct val="115000"/>
              </a:lnSpc>
              <a:spcAft>
                <a:spcPts val="0"/>
              </a:spcAft>
            </a:pPr>
            <a:r>
              <a:rPr lang="en-US" sz="6000" b="1" dirty="0" err="1">
                <a:latin typeface="Times New Roman"/>
                <a:ea typeface="Calibri"/>
                <a:cs typeface="Times New Roman"/>
              </a:rPr>
              <a:t>Tiết</a:t>
            </a:r>
            <a:r>
              <a:rPr lang="en-US" sz="6000" b="1" dirty="0">
                <a:latin typeface="Times New Roman"/>
                <a:ea typeface="Calibri"/>
                <a:cs typeface="Times New Roman"/>
              </a:rPr>
              <a:t> 9,10. </a:t>
            </a:r>
            <a:r>
              <a:rPr lang="en-US" sz="6000" b="1" kern="1800" dirty="0" err="1">
                <a:solidFill>
                  <a:srgbClr val="1A1A1A"/>
                </a:solidFill>
                <a:latin typeface="Times New Roman"/>
                <a:ea typeface="Times New Roman"/>
                <a:cs typeface="Times New Roman"/>
              </a:rPr>
              <a:t>Bài</a:t>
            </a:r>
            <a:r>
              <a:rPr lang="en-US" sz="6000" b="1" kern="1800" dirty="0">
                <a:solidFill>
                  <a:srgbClr val="1A1A1A"/>
                </a:solidFill>
                <a:latin typeface="Times New Roman"/>
                <a:ea typeface="Times New Roman"/>
                <a:cs typeface="Times New Roman"/>
              </a:rPr>
              <a:t> 4: </a:t>
            </a:r>
          </a:p>
          <a:p>
            <a:pPr algn="ctr">
              <a:lnSpc>
                <a:spcPct val="115000"/>
              </a:lnSpc>
              <a:spcAft>
                <a:spcPts val="0"/>
              </a:spcAft>
            </a:pPr>
            <a:r>
              <a:rPr lang="en-US" sz="6000" b="1" kern="1800" dirty="0">
                <a:solidFill>
                  <a:srgbClr val="FF0000"/>
                </a:solidFill>
                <a:latin typeface="Times New Roman"/>
                <a:ea typeface="Times New Roman"/>
                <a:cs typeface="Times New Roman"/>
              </a:rPr>
              <a:t>TÔN TRỌNG SỰ THẬT </a:t>
            </a:r>
          </a:p>
          <a:p>
            <a:pPr algn="ctr">
              <a:lnSpc>
                <a:spcPct val="115000"/>
              </a:lnSpc>
              <a:spcAft>
                <a:spcPts val="0"/>
              </a:spcAft>
            </a:pPr>
            <a:r>
              <a:rPr lang="en-US" sz="6000" b="1" kern="1800" dirty="0">
                <a:solidFill>
                  <a:srgbClr val="FF0000"/>
                </a:solidFill>
                <a:latin typeface="Times New Roman"/>
                <a:ea typeface="Times New Roman"/>
                <a:cs typeface="Times New Roman"/>
              </a:rPr>
              <a:t>(</a:t>
            </a:r>
            <a:r>
              <a:rPr lang="en-US" sz="6000" b="1" kern="1800" dirty="0" err="1">
                <a:solidFill>
                  <a:srgbClr val="FF0000"/>
                </a:solidFill>
                <a:latin typeface="Times New Roman"/>
                <a:ea typeface="Times New Roman"/>
                <a:cs typeface="Times New Roman"/>
              </a:rPr>
              <a:t>tiết</a:t>
            </a:r>
            <a:r>
              <a:rPr lang="en-US" sz="6000" b="1" kern="1800" dirty="0">
                <a:solidFill>
                  <a:srgbClr val="FF0000"/>
                </a:solidFill>
                <a:latin typeface="Times New Roman"/>
                <a:ea typeface="Times New Roman"/>
                <a:cs typeface="Times New Roman"/>
              </a:rPr>
              <a:t> 2)</a:t>
            </a:r>
            <a:endParaRPr lang="en-US" sz="6000" dirty="0">
              <a:solidFill>
                <a:srgbClr val="FF0000"/>
              </a:solidFill>
              <a:ea typeface="Calibri"/>
              <a:cs typeface="Times New Roman"/>
            </a:endParaRPr>
          </a:p>
        </p:txBody>
      </p:sp>
    </p:spTree>
    <p:extLst>
      <p:ext uri="{BB962C8B-B14F-4D97-AF65-F5344CB8AC3E}">
        <p14:creationId xmlns:p14="http://schemas.microsoft.com/office/powerpoint/2010/main" val="24348530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D917C0-219F-4DF0-A916-95CB685C803C}"/>
              </a:ext>
            </a:extLst>
          </p:cNvPr>
          <p:cNvSpPr/>
          <p:nvPr/>
        </p:nvSpPr>
        <p:spPr>
          <a:xfrm>
            <a:off x="395536" y="1419622"/>
            <a:ext cx="8496944" cy="1569660"/>
          </a:xfrm>
          <a:prstGeom prst="rect">
            <a:avLst/>
          </a:prstGeom>
        </p:spPr>
        <p:txBody>
          <a:bodyPr wrap="square">
            <a:spAutoFit/>
          </a:bodyPr>
          <a:lstStyle/>
          <a:p>
            <a:pPr algn="just"/>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1.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Tôn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thật</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và</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biểu</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của</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tôn</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trọng</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sự</a:t>
            </a:r>
            <a:r>
              <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thật</a:t>
            </a:r>
            <a:endParaRPr lang="en-US" sz="4800" b="1" dirty="0">
              <a:solidFill>
                <a:srgbClr val="00B05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5283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23"/>
            <a:ext cx="4788024" cy="5075403"/>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4526" t="21506" r="30000" b="16709"/>
          <a:stretch/>
        </p:blipFill>
        <p:spPr>
          <a:xfrm>
            <a:off x="4788024" y="28225"/>
            <a:ext cx="4355976" cy="5075403"/>
          </a:xfrm>
          <a:prstGeom prst="rect">
            <a:avLst/>
          </a:prstGeom>
        </p:spPr>
      </p:pic>
      <p:sp>
        <p:nvSpPr>
          <p:cNvPr id="15" name="TextBox 14"/>
          <p:cNvSpPr txBox="1"/>
          <p:nvPr/>
        </p:nvSpPr>
        <p:spPr>
          <a:xfrm>
            <a:off x="4788024" y="4566904"/>
            <a:ext cx="4355976" cy="584775"/>
          </a:xfrm>
          <a:prstGeom prst="rect">
            <a:avLst/>
          </a:prstGeom>
          <a:noFill/>
        </p:spPr>
        <p:txBody>
          <a:bodyPr wrap="square" rtlCol="0">
            <a:spAutoFit/>
          </a:bodyPr>
          <a:lstStyle/>
          <a:p>
            <a:pPr algn="ctr"/>
            <a:r>
              <a:rPr lang="en-US" sz="3200" b="1" dirty="0">
                <a:solidFill>
                  <a:schemeClr val="bg1"/>
                </a:solidFill>
                <a:latin typeface="Times New Roman" panose="02020603050405020304" pitchFamily="18" charset="0"/>
                <a:cs typeface="Times New Roman" panose="02020603050405020304" pitchFamily="18" charset="0"/>
              </a:rPr>
              <a:t>Ga-li-</a:t>
            </a:r>
            <a:r>
              <a:rPr lang="en-US" sz="3200" b="1" dirty="0" err="1">
                <a:solidFill>
                  <a:schemeClr val="bg1"/>
                </a:solidFill>
                <a:latin typeface="Times New Roman" panose="02020603050405020304" pitchFamily="18" charset="0"/>
                <a:cs typeface="Times New Roman" panose="02020603050405020304" pitchFamily="18" charset="0"/>
              </a:rPr>
              <a:t>lê</a:t>
            </a:r>
            <a:r>
              <a:rPr lang="en-US" sz="3200" b="1" dirty="0">
                <a:solidFill>
                  <a:schemeClr val="bg1"/>
                </a:solidFill>
                <a:latin typeface="Times New Roman" panose="02020603050405020304" pitchFamily="18" charset="0"/>
                <a:cs typeface="Times New Roman" panose="02020603050405020304" pitchFamily="18" charset="0"/>
              </a:rPr>
              <a:t>, 1564 - 1642</a:t>
            </a:r>
            <a:endParaRPr lang="vi-VN" sz="3200" b="1" dirty="0">
              <a:solidFill>
                <a:schemeClr val="bg1"/>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251520" y="4592055"/>
            <a:ext cx="4788023" cy="523220"/>
          </a:xfrm>
          <a:prstGeom prst="rect">
            <a:avLst/>
          </a:prstGeom>
          <a:noFill/>
        </p:spPr>
        <p:txBody>
          <a:bodyPr wrap="square" rtlCol="0">
            <a:spAutoFit/>
          </a:bodyPr>
          <a:lstStyle/>
          <a:p>
            <a:r>
              <a:rPr lang="en-US" sz="2000" dirty="0">
                <a:solidFill>
                  <a:srgbClr val="FFFF00"/>
                </a:solidFill>
                <a:latin typeface="Times New Roman" panose="02020603050405020304" pitchFamily="18" charset="0"/>
                <a:cs typeface="Times New Roman" panose="02020603050405020304" pitchFamily="18" charset="0"/>
              </a:rPr>
              <a:t>   </a:t>
            </a:r>
            <a:r>
              <a:rPr lang="en-US" sz="2800" b="1" dirty="0" err="1">
                <a:solidFill>
                  <a:srgbClr val="FFFF00"/>
                </a:solidFill>
                <a:latin typeface="Times New Roman" panose="02020603050405020304" pitchFamily="18" charset="0"/>
                <a:cs typeface="Times New Roman" panose="02020603050405020304" pitchFamily="18" charset="0"/>
              </a:rPr>
              <a:t>Cô-péc-ních</a:t>
            </a:r>
            <a:r>
              <a:rPr lang="en-US" sz="2800" b="1" dirty="0">
                <a:solidFill>
                  <a:srgbClr val="FFFF00"/>
                </a:solidFill>
                <a:latin typeface="Times New Roman" panose="02020603050405020304" pitchFamily="18" charset="0"/>
                <a:cs typeface="Times New Roman" panose="02020603050405020304" pitchFamily="18" charset="0"/>
              </a:rPr>
              <a:t>, 1473 - 1543</a:t>
            </a:r>
            <a:endParaRPr lang="vi-VN" sz="2800" b="1"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54646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3311" y="3820061"/>
            <a:ext cx="8779168" cy="132343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4000" b="1" dirty="0">
                <a:solidFill>
                  <a:srgbClr val="002060"/>
                </a:solidFill>
                <a:latin typeface="Times New Roman" panose="02020603050405020304" pitchFamily="18" charset="0"/>
                <a:cs typeface="Times New Roman" panose="02020603050405020304" pitchFamily="18" charset="0"/>
              </a:rPr>
              <a:t>Nhà bác học Ga-li-lê đã tôn trọng sự thật như thế </a:t>
            </a:r>
            <a:r>
              <a:rPr lang="en-US" sz="4000" b="1" dirty="0" err="1">
                <a:solidFill>
                  <a:srgbClr val="002060"/>
                </a:solidFill>
                <a:latin typeface="Times New Roman" panose="02020603050405020304" pitchFamily="18" charset="0"/>
                <a:cs typeface="Times New Roman" panose="02020603050405020304" pitchFamily="18" charset="0"/>
              </a:rPr>
              <a:t>nào</a:t>
            </a:r>
            <a:r>
              <a:rPr lang="en-US" sz="4000" b="1" dirty="0">
                <a:solidFill>
                  <a:srgbClr val="002060"/>
                </a:solidFill>
                <a:latin typeface="Times New Roman" panose="02020603050405020304" pitchFamily="18" charset="0"/>
                <a:cs typeface="Times New Roman" panose="02020603050405020304" pitchFamily="18" charset="0"/>
              </a:rPr>
              <a:t>?</a:t>
            </a:r>
          </a:p>
        </p:txBody>
      </p:sp>
      <p:sp>
        <p:nvSpPr>
          <p:cNvPr id="14" name="TextBox 13"/>
          <p:cNvSpPr txBox="1"/>
          <p:nvPr/>
        </p:nvSpPr>
        <p:spPr>
          <a:xfrm>
            <a:off x="179512" y="50524"/>
            <a:ext cx="8712967" cy="341632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…Tuy nhiên, do phát ngôn trái với những quan điểm phổ biến thời bấy giờ, Ga-li-lê đã bị buộc quỳ trước </a:t>
            </a:r>
            <a:r>
              <a:rPr lang="en-US" sz="3600" b="1" dirty="0" err="1">
                <a:latin typeface="Times New Roman" panose="02020603050405020304" pitchFamily="18" charset="0"/>
                <a:cs typeface="Times New Roman" panose="02020603050405020304" pitchFamily="18" charset="0"/>
              </a:rPr>
              <a:t>tòa</a:t>
            </a:r>
            <a:r>
              <a:rPr lang="en-US" sz="3600" b="1" dirty="0">
                <a:latin typeface="Times New Roman" panose="02020603050405020304" pitchFamily="18" charset="0"/>
                <a:cs typeface="Times New Roman" panose="02020603050405020304" pitchFamily="18" charset="0"/>
              </a:rPr>
              <a:t> án La Mã, thề từ bỏ quan điểm của mình và tuyên bố Trái Đất không quay. Nhưng sau đó, ông vẫn tuyên bố:</a:t>
            </a:r>
            <a:r>
              <a:rPr lang="en-US" sz="3600" dirty="0">
                <a:latin typeface="Times New Roman" panose="02020603050405020304" pitchFamily="18" charset="0"/>
                <a:cs typeface="Times New Roman" panose="02020603050405020304" pitchFamily="18" charset="0"/>
              </a:rPr>
              <a:t> </a:t>
            </a:r>
            <a:r>
              <a:rPr lang="en-US" sz="3600" b="1" dirty="0">
                <a:solidFill>
                  <a:srgbClr val="C00000"/>
                </a:solidFill>
                <a:latin typeface="Times New Roman" panose="02020603050405020304" pitchFamily="18" charset="0"/>
                <a:cs typeface="Times New Roman" panose="02020603050405020304" pitchFamily="18" charset="0"/>
              </a:rPr>
              <a:t>“Dù sao Trái Đất vẫn quay!”</a:t>
            </a:r>
            <a:r>
              <a:rPr lang="en-US" sz="3600" dirty="0">
                <a:latin typeface="Times New Roman" panose="02020603050405020304" pitchFamily="18" charset="0"/>
                <a:cs typeface="Times New Roman" panose="02020603050405020304" pitchFamily="18" charset="0"/>
              </a:rPr>
              <a:t>. </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34797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7005" y="123478"/>
            <a:ext cx="8964488" cy="707886"/>
          </a:xfrm>
          <a:prstGeom prst="rect">
            <a:avLst/>
          </a:prstGeom>
          <a:noFill/>
        </p:spPr>
        <p:txBody>
          <a:bodyPr wrap="square" rtlCol="0">
            <a:spAutoFit/>
          </a:bodyPr>
          <a:lstStyle/>
          <a:p>
            <a:pPr algn="ctr"/>
            <a:r>
              <a:rPr lang="en-US" sz="4000" b="1" dirty="0">
                <a:solidFill>
                  <a:srgbClr val="002060"/>
                </a:solidFill>
                <a:latin typeface="Times New Roman" panose="02020603050405020304" pitchFamily="18" charset="0"/>
                <a:cs typeface="Times New Roman" panose="02020603050405020304" pitchFamily="18" charset="0"/>
              </a:rPr>
              <a:t>HĐ </a:t>
            </a:r>
            <a:r>
              <a:rPr lang="en-US" sz="4000" b="1" dirty="0" err="1">
                <a:solidFill>
                  <a:srgbClr val="002060"/>
                </a:solidFill>
                <a:latin typeface="Times New Roman" panose="02020603050405020304" pitchFamily="18" charset="0"/>
                <a:cs typeface="Times New Roman" panose="02020603050405020304" pitchFamily="18" charset="0"/>
              </a:rPr>
              <a:t>cá</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nhân</a:t>
            </a:r>
            <a:r>
              <a:rPr lang="en-US" sz="4000" b="1" dirty="0">
                <a:solidFill>
                  <a:srgbClr val="002060"/>
                </a:solidFill>
                <a:latin typeface="Times New Roman" panose="02020603050405020304" pitchFamily="18" charset="0"/>
                <a:cs typeface="Times New Roman" panose="02020603050405020304" pitchFamily="18" charset="0"/>
              </a:rPr>
              <a:t>/3 </a:t>
            </a:r>
            <a:r>
              <a:rPr lang="en-US" sz="4000" b="1" dirty="0" err="1">
                <a:solidFill>
                  <a:srgbClr val="002060"/>
                </a:solidFill>
                <a:latin typeface="Times New Roman" panose="02020603050405020304" pitchFamily="18" charset="0"/>
                <a:cs typeface="Times New Roman" panose="02020603050405020304" pitchFamily="18" charset="0"/>
              </a:rPr>
              <a:t>phút</a:t>
            </a:r>
            <a:endParaRPr lang="en-US"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76385109"/>
              </p:ext>
            </p:extLst>
          </p:nvPr>
        </p:nvGraphicFramePr>
        <p:xfrm>
          <a:off x="157005" y="1131590"/>
          <a:ext cx="8964488" cy="3787998"/>
        </p:xfrm>
        <a:graphic>
          <a:graphicData uri="http://schemas.openxmlformats.org/drawingml/2006/table">
            <a:tbl>
              <a:tblPr firstRow="1" bandRow="1">
                <a:tableStyleId>{5C22544A-7EE6-4342-B048-85BDC9FD1C3A}</a:tableStyleId>
              </a:tblPr>
              <a:tblGrid>
                <a:gridCol w="8964488">
                  <a:extLst>
                    <a:ext uri="{9D8B030D-6E8A-4147-A177-3AD203B41FA5}">
                      <a16:colId xmlns:a16="http://schemas.microsoft.com/office/drawing/2014/main" val="20000"/>
                    </a:ext>
                  </a:extLst>
                </a:gridCol>
              </a:tblGrid>
              <a:tr h="3787998">
                <a:tc>
                  <a:txBody>
                    <a:bodyPr/>
                    <a:lstStyle/>
                    <a:p>
                      <a:pPr algn="l"/>
                      <a:r>
                        <a:rPr lang="en-US" sz="4000" b="1" dirty="0">
                          <a:latin typeface="Times New Roman" panose="02020603050405020304" pitchFamily="18" charset="0"/>
                          <a:cs typeface="Times New Roman" panose="02020603050405020304" pitchFamily="18" charset="0"/>
                        </a:rPr>
                        <a:t>Sự</a:t>
                      </a:r>
                      <a:r>
                        <a:rPr lang="en-US" sz="4000" b="1" baseline="0" dirty="0">
                          <a:latin typeface="Times New Roman" panose="02020603050405020304" pitchFamily="18" charset="0"/>
                          <a:cs typeface="Times New Roman" panose="02020603050405020304" pitchFamily="18" charset="0"/>
                        </a:rPr>
                        <a:t> thật là gì? ……………………………………………</a:t>
                      </a:r>
                    </a:p>
                    <a:p>
                      <a:pPr algn="l"/>
                      <a:r>
                        <a:rPr lang="en-US" sz="4000" b="1" baseline="0" dirty="0">
                          <a:latin typeface="Times New Roman" panose="02020603050405020304" pitchFamily="18" charset="0"/>
                          <a:cs typeface="Times New Roman" panose="02020603050405020304" pitchFamily="18" charset="0"/>
                        </a:rPr>
                        <a:t>Tôn trọng sự thật là </a:t>
                      </a:r>
                      <a:r>
                        <a:rPr lang="en-US" sz="4000" b="1" baseline="0" dirty="0" err="1">
                          <a:latin typeface="Times New Roman" panose="02020603050405020304" pitchFamily="18" charset="0"/>
                          <a:cs typeface="Times New Roman" panose="02020603050405020304" pitchFamily="18" charset="0"/>
                        </a:rPr>
                        <a:t>gì</a:t>
                      </a:r>
                      <a:r>
                        <a:rPr lang="en-US" sz="4000" b="1" baseline="0" dirty="0">
                          <a:latin typeface="Times New Roman" panose="02020603050405020304" pitchFamily="18" charset="0"/>
                          <a:cs typeface="Times New Roman" panose="02020603050405020304" pitchFamily="18" charset="0"/>
                        </a:rPr>
                        <a:t>?</a:t>
                      </a:r>
                    </a:p>
                    <a:p>
                      <a:pPr algn="l"/>
                      <a:r>
                        <a:rPr lang="en-US" sz="4000" b="1" baseline="0" dirty="0">
                          <a:latin typeface="Times New Roman" panose="02020603050405020304" pitchFamily="18" charset="0"/>
                          <a:cs typeface="Times New Roman" panose="02020603050405020304" pitchFamily="18" charset="0"/>
                        </a:rPr>
                        <a:t>.............................................................</a:t>
                      </a:r>
                      <a:endParaRPr lang="vi-VN" sz="40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38194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87743118"/>
              </p:ext>
            </p:extLst>
          </p:nvPr>
        </p:nvGraphicFramePr>
        <p:xfrm>
          <a:off x="71500" y="51470"/>
          <a:ext cx="9001000" cy="5212080"/>
        </p:xfrm>
        <a:graphic>
          <a:graphicData uri="http://schemas.openxmlformats.org/drawingml/2006/table">
            <a:tbl>
              <a:tblPr firstRow="1" bandRow="1">
                <a:tableStyleId>{5C22544A-7EE6-4342-B048-85BDC9FD1C3A}</a:tableStyleId>
              </a:tblPr>
              <a:tblGrid>
                <a:gridCol w="9001000">
                  <a:extLst>
                    <a:ext uri="{9D8B030D-6E8A-4147-A177-3AD203B41FA5}">
                      <a16:colId xmlns:a16="http://schemas.microsoft.com/office/drawing/2014/main" val="20000"/>
                    </a:ext>
                  </a:extLst>
                </a:gridCol>
              </a:tblGrid>
              <a:tr h="5092030">
                <a:tc>
                  <a:txBody>
                    <a:bodyPr/>
                    <a:lstStyle/>
                    <a:p>
                      <a:pPr algn="just"/>
                      <a:r>
                        <a:rPr lang="en-US" sz="4800" b="1" dirty="0">
                          <a:latin typeface="Times New Roman" panose="02020603050405020304" pitchFamily="18" charset="0"/>
                          <a:cs typeface="Times New Roman" panose="02020603050405020304" pitchFamily="18" charset="0"/>
                        </a:rPr>
                        <a:t>- Sự</a:t>
                      </a:r>
                      <a:r>
                        <a:rPr lang="en-US" sz="4800" b="1" baseline="0" dirty="0">
                          <a:latin typeface="Times New Roman" panose="02020603050405020304" pitchFamily="18" charset="0"/>
                          <a:cs typeface="Times New Roman" panose="02020603050405020304" pitchFamily="18" charset="0"/>
                        </a:rPr>
                        <a:t> thật là những gì có thật trong cuộc sống hiện thực và phản ánh đúng hiện thực cuộc sống.</a:t>
                      </a:r>
                    </a:p>
                    <a:p>
                      <a:pPr algn="just"/>
                      <a:r>
                        <a:rPr lang="en-US" sz="4800" b="1" baseline="0" dirty="0">
                          <a:latin typeface="Times New Roman" panose="02020603050405020304" pitchFamily="18" charset="0"/>
                          <a:cs typeface="Times New Roman" panose="02020603050405020304" pitchFamily="18" charset="0"/>
                        </a:rPr>
                        <a:t>- Tôn trọng sự thật là </a:t>
                      </a:r>
                      <a:r>
                        <a:rPr lang="vi-VN" sz="4800" b="1" baseline="0" dirty="0">
                          <a:latin typeface="Times New Roman" panose="02020603050405020304" pitchFamily="18" charset="0"/>
                          <a:cs typeface="Times New Roman" panose="02020603050405020304" pitchFamily="18" charset="0"/>
                        </a:rPr>
                        <a:t>suy nghĩ, nói và làm theo đúng sự thật, bảo vệ sự thật</a:t>
                      </a:r>
                      <a:r>
                        <a:rPr lang="en-US" sz="4800" b="1" baseline="0" dirty="0">
                          <a:latin typeface="Times New Roman" panose="02020603050405020304" pitchFamily="18" charset="0"/>
                          <a:cs typeface="Times New Roman" panose="02020603050405020304" pitchFamily="18" charset="0"/>
                        </a:rPr>
                        <a:t>.</a:t>
                      </a:r>
                      <a:endParaRPr lang="vi-VN" sz="4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300437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016" y="-11276"/>
            <a:ext cx="8964488" cy="523220"/>
          </a:xfrm>
          <a:prstGeom prst="rect">
            <a:avLst/>
          </a:prstGeom>
          <a:noFill/>
        </p:spPr>
        <p:txBody>
          <a:bodyPr wrap="square" rtlCol="0">
            <a:spAutoFit/>
          </a:bodyPr>
          <a:lstStyle/>
          <a:p>
            <a:pPr algn="ctr"/>
            <a:r>
              <a:rPr lang="en-US" sz="2800" b="1" dirty="0">
                <a:solidFill>
                  <a:srgbClr val="002060"/>
                </a:solidFill>
                <a:latin typeface="Times New Roman" panose="02020603050405020304" pitchFamily="18" charset="0"/>
                <a:cs typeface="Times New Roman" panose="02020603050405020304" pitchFamily="18" charset="0"/>
              </a:rPr>
              <a:t>HĐ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/4 </a:t>
            </a:r>
            <a:r>
              <a:rPr lang="en-US" sz="2800" b="1" dirty="0" err="1">
                <a:solidFill>
                  <a:srgbClr val="002060"/>
                </a:solidFill>
                <a:latin typeface="Times New Roman" panose="02020603050405020304" pitchFamily="18" charset="0"/>
                <a:cs typeface="Times New Roman" panose="02020603050405020304" pitchFamily="18" charset="0"/>
              </a:rPr>
              <a:t>phút</a:t>
            </a:r>
            <a:endParaRPr lang="en-US" sz="28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36291109"/>
              </p:ext>
            </p:extLst>
          </p:nvPr>
        </p:nvGraphicFramePr>
        <p:xfrm>
          <a:off x="72008" y="511944"/>
          <a:ext cx="8964488" cy="4572000"/>
        </p:xfrm>
        <a:graphic>
          <a:graphicData uri="http://schemas.openxmlformats.org/drawingml/2006/table">
            <a:tbl>
              <a:tblPr firstRow="1" bandRow="1">
                <a:tableStyleId>{5C22544A-7EE6-4342-B048-85BDC9FD1C3A}</a:tableStyleId>
              </a:tblPr>
              <a:tblGrid>
                <a:gridCol w="4482244">
                  <a:extLst>
                    <a:ext uri="{9D8B030D-6E8A-4147-A177-3AD203B41FA5}">
                      <a16:colId xmlns:a16="http://schemas.microsoft.com/office/drawing/2014/main" val="20000"/>
                    </a:ext>
                  </a:extLst>
                </a:gridCol>
                <a:gridCol w="4482244">
                  <a:extLst>
                    <a:ext uri="{9D8B030D-6E8A-4147-A177-3AD203B41FA5}">
                      <a16:colId xmlns:a16="http://schemas.microsoft.com/office/drawing/2014/main" val="20001"/>
                    </a:ext>
                  </a:extLst>
                </a:gridCol>
              </a:tblGrid>
              <a:tr h="47563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err="1">
                          <a:latin typeface="Times New Roman" panose="02020603050405020304" pitchFamily="18" charset="0"/>
                          <a:cs typeface="Times New Roman" panose="02020603050405020304" pitchFamily="18" charset="0"/>
                        </a:rPr>
                        <a:t>Biểu</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hiện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của</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tôn</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trọng</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sự</a:t>
                      </a:r>
                      <a:r>
                        <a:rPr lang="en-US" sz="3600" b="1" baseline="0" dirty="0">
                          <a:latin typeface="Times New Roman" panose="02020603050405020304" pitchFamily="18" charset="0"/>
                          <a:cs typeface="Times New Roman" panose="02020603050405020304" pitchFamily="18" charset="0"/>
                        </a:rPr>
                        <a:t> </a:t>
                      </a:r>
                      <a:r>
                        <a:rPr lang="en-US" sz="3600" b="1" baseline="0" dirty="0" err="1">
                          <a:latin typeface="Times New Roman" panose="02020603050405020304" pitchFamily="18" charset="0"/>
                          <a:cs typeface="Times New Roman" panose="02020603050405020304" pitchFamily="18" charset="0"/>
                        </a:rPr>
                        <a:t>thật</a:t>
                      </a:r>
                      <a:endParaRPr lang="vi-VN" sz="36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96771">
                <a:tc>
                  <a:txBody>
                    <a:bodyPr/>
                    <a:lstStyle/>
                    <a:p>
                      <a:pPr algn="just"/>
                      <a:r>
                        <a:rPr lang="en-US" sz="3600" b="1" dirty="0">
                          <a:solidFill>
                            <a:srgbClr val="002060"/>
                          </a:solidFill>
                          <a:latin typeface="Times New Roman" panose="02020603050405020304" pitchFamily="18" charset="0"/>
                          <a:cs typeface="Times New Roman" panose="02020603050405020304" pitchFamily="18" charset="0"/>
                        </a:rPr>
                        <a:t>Quan sát</a:t>
                      </a:r>
                      <a:r>
                        <a:rPr lang="en-US" sz="3600" b="1" baseline="0" dirty="0">
                          <a:solidFill>
                            <a:srgbClr val="002060"/>
                          </a:solidFill>
                          <a:latin typeface="Times New Roman" panose="02020603050405020304" pitchFamily="18" charset="0"/>
                          <a:cs typeface="Times New Roman" panose="02020603050405020304" pitchFamily="18" charset="0"/>
                        </a:rPr>
                        <a:t> tranh, ghi biểu hiện</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1:……………</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2:……………</a:t>
                      </a:r>
                    </a:p>
                    <a:p>
                      <a:pPr marL="0" indent="0" algn="just">
                        <a:buNone/>
                      </a:pPr>
                      <a:r>
                        <a:rPr lang="en-US" sz="3600" baseline="0" dirty="0" err="1">
                          <a:latin typeface="Times New Roman" panose="02020603050405020304" pitchFamily="18" charset="0"/>
                          <a:cs typeface="Times New Roman" panose="02020603050405020304" pitchFamily="18" charset="0"/>
                        </a:rPr>
                        <a:t>Tranh</a:t>
                      </a:r>
                      <a:r>
                        <a:rPr lang="en-US" sz="3600" baseline="0" dirty="0">
                          <a:latin typeface="Times New Roman" panose="02020603050405020304" pitchFamily="18" charset="0"/>
                          <a:cs typeface="Times New Roman" panose="02020603050405020304" pitchFamily="18" charset="0"/>
                        </a:rPr>
                        <a:t> 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just"/>
                      <a:r>
                        <a:rPr lang="en-US" sz="3600" b="1" dirty="0">
                          <a:solidFill>
                            <a:srgbClr val="002060"/>
                          </a:solidFill>
                          <a:latin typeface="Times New Roman" panose="02020603050405020304" pitchFamily="18" charset="0"/>
                          <a:cs typeface="Times New Roman" panose="02020603050405020304" pitchFamily="18" charset="0"/>
                        </a:rPr>
                        <a:t>Kể</a:t>
                      </a:r>
                      <a:r>
                        <a:rPr lang="en-US" sz="3600" b="1" baseline="0" dirty="0">
                          <a:solidFill>
                            <a:srgbClr val="002060"/>
                          </a:solidFill>
                          <a:latin typeface="Times New Roman" panose="02020603050405020304" pitchFamily="18" charset="0"/>
                          <a:cs typeface="Times New Roman" panose="02020603050405020304" pitchFamily="18" charset="0"/>
                        </a:rPr>
                        <a:t> thêm các biểu hiện khác</a:t>
                      </a:r>
                    </a:p>
                    <a:p>
                      <a:pPr algn="just"/>
                      <a:r>
                        <a:rPr lang="en-US" sz="3600" baseline="0" dirty="0">
                          <a:latin typeface="Times New Roman" panose="02020603050405020304" pitchFamily="18" charset="0"/>
                          <a:cs typeface="Times New Roman" panose="02020603050405020304" pitchFamily="18" charset="0"/>
                        </a:rPr>
                        <a:t>4…………………</a:t>
                      </a:r>
                    </a:p>
                    <a:p>
                      <a:pPr algn="just"/>
                      <a:r>
                        <a:rPr lang="en-US" sz="3600" baseline="0" dirty="0">
                          <a:latin typeface="Times New Roman" panose="02020603050405020304" pitchFamily="18" charset="0"/>
                          <a:cs typeface="Times New Roman" panose="02020603050405020304" pitchFamily="18" charset="0"/>
                        </a:rPr>
                        <a:t>5……….…………</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6…………………</a:t>
                      </a: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7……….……………</a:t>
                      </a:r>
                      <a:endParaRPr lang="vi-VN" sz="3600" dirty="0">
                        <a:latin typeface="Times New Roman" panose="02020603050405020304" pitchFamily="18" charset="0"/>
                        <a:cs typeface="Times New Roman" panose="02020603050405020304" pitchFamily="18"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3600" baseline="0" dirty="0">
                          <a:latin typeface="Times New Roman" panose="02020603050405020304" pitchFamily="18" charset="0"/>
                          <a:cs typeface="Times New Roman" panose="02020603050405020304" pitchFamily="18" charset="0"/>
                        </a:rPr>
                        <a:t>8…………………</a:t>
                      </a:r>
                      <a:endParaRPr lang="vi-VN" sz="3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079754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7&quot;&gt;&lt;property id=&quot;20148&quot; value=&quot;5&quot;/&gt;&lt;property id=&quot;20300&quot; value=&quot;Slide 2&quot;/&gt;&lt;property id=&quot;20307&quot; value=&quot;259&quot;/&gt;&lt;/object&gt;&lt;object type=&quot;3&quot; unique_id=&quot;10008&quot;&gt;&lt;property id=&quot;20148&quot; value=&quot;5&quot;/&gt;&lt;property id=&quot;20300&quot; value=&quot;Slide 3&quot;/&gt;&lt;property id=&quot;20307&quot; value=&quot;260&quot;/&gt;&lt;/object&gt;&lt;object type=&quot;3&quot; unique_id=&quot;14456&quot;&gt;&lt;property id=&quot;20148&quot; value=&quot;5&quot;/&gt;&lt;property id=&quot;20300&quot; value=&quot;Slide 4&quot;/&gt;&lt;property id=&quot;20307&quot; value=&quot;261&quot;/&gt;&lt;/object&gt;&lt;object type=&quot;3&quot; unique_id=&quot;14457&quot;&gt;&lt;property id=&quot;20148&quot; value=&quot;5&quot;/&gt;&lt;property id=&quot;20300&quot; value=&quot;Slide 5&quot;/&gt;&lt;property id=&quot;20307&quot; value=&quot;264&quot;/&gt;&lt;/object&gt;&lt;object type=&quot;3&quot; unique_id=&quot;14458&quot;&gt;&lt;property id=&quot;20148&quot; value=&quot;5&quot;/&gt;&lt;property id=&quot;20300&quot; value=&quot;Slide 6&quot;/&gt;&lt;property id=&quot;20307&quot; value=&quot;265&quot;/&gt;&lt;/object&gt;&lt;object type=&quot;3&quot; unique_id=&quot;14459&quot;&gt;&lt;property id=&quot;20148&quot; value=&quot;5&quot;/&gt;&lt;property id=&quot;20300&quot; value=&quot;Slide 7&quot;/&gt;&lt;property id=&quot;20307&quot; value=&quot;263&quot;/&gt;&lt;/object&gt;&lt;object type=&quot;3&quot; unique_id=&quot;14460&quot;&gt;&lt;property id=&quot;20148&quot; value=&quot;5&quot;/&gt;&lt;property id=&quot;20300&quot; value=&quot;Slide 8&quot;/&gt;&lt;property id=&quot;20307&quot; value=&quot;266&quot;/&gt;&lt;/object&gt;&lt;object type=&quot;3&quot; unique_id=&quot;14521&quot;&gt;&lt;property id=&quot;20148&quot; value=&quot;5&quot;/&gt;&lt;property id=&quot;20300&quot; value=&quot;Slide 9&quot;/&gt;&lt;property id=&quot;20307&quot; value=&quot;267&quot;/&gt;&lt;/object&gt;&lt;object type=&quot;3&quot; unique_id=&quot;14561&quot;&gt;&lt;property id=&quot;20148&quot; value=&quot;5&quot;/&gt;&lt;property id=&quot;20300&quot; value=&quot;Slide 10&quot;/&gt;&lt;property id=&quot;20307&quot; value=&quot;268&quot;/&gt;&lt;/object&gt;&lt;object type=&quot;3&quot; unique_id=&quot;14618&quot;&gt;&lt;property id=&quot;20148&quot; value=&quot;5&quot;/&gt;&lt;property id=&quot;20300&quot; value=&quot;Slide 11&quot;/&gt;&lt;property id=&quot;20307&quot; value=&quot;269&quot;/&gt;&lt;/object&gt;&lt;object type=&quot;3&quot; unique_id=&quot;14619&quot;&gt;&lt;property id=&quot;20148&quot; value=&quot;5&quot;/&gt;&lt;property id=&quot;20300&quot; value=&quot;Slide 13&quot;/&gt;&lt;property id=&quot;20307&quot; value=&quot;270&quot;/&gt;&lt;/object&gt;&lt;object type=&quot;3&quot; unique_id=&quot;14700&quot;&gt;&lt;property id=&quot;20148&quot; value=&quot;5&quot;/&gt;&lt;property id=&quot;20300&quot; value=&quot;Slide 14&quot;/&gt;&lt;property id=&quot;20307&quot; value=&quot;271&quot;/&gt;&lt;/object&gt;&lt;object type=&quot;3&quot; unique_id=&quot;14752&quot;&gt;&lt;property id=&quot;20148&quot; value=&quot;5&quot;/&gt;&lt;property id=&quot;20300&quot; value=&quot;Slide 15&quot;/&gt;&lt;property id=&quot;20307&quot; value=&quot;272&quot;/&gt;&lt;/object&gt;&lt;object type=&quot;3&quot; unique_id=&quot;14801&quot;&gt;&lt;property id=&quot;20148&quot; value=&quot;5&quot;/&gt;&lt;property id=&quot;20300&quot; value=&quot;Slide 12&quot;/&gt;&lt;property id=&quot;20307&quot; value=&quot;273&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1079</TotalTime>
  <Words>1394</Words>
  <Application>Microsoft Office PowerPoint</Application>
  <PresentationFormat>On-screen Show (16:9)</PresentationFormat>
  <Paragraphs>168</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2. Ý nghĩa của tôn trọng sự thật </vt:lpstr>
      <vt:lpstr>PowerPoint Presentation</vt:lpstr>
      <vt:lpstr>PowerPoint Presentation</vt:lpstr>
      <vt:lpstr>PowerPoint Presentation</vt:lpstr>
      <vt:lpstr>PowerPoint Presentation</vt:lpstr>
      <vt:lpstr>PowerPoint Presentation</vt:lpstr>
      <vt:lpstr>PowerPoint Presentation</vt:lpstr>
      <vt:lpstr> 4. Luyện tập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cp:lastModifiedBy>
  <cp:revision>57</cp:revision>
  <dcterms:created xsi:type="dcterms:W3CDTF">2021-07-12T15:39:09Z</dcterms:created>
  <dcterms:modified xsi:type="dcterms:W3CDTF">2022-10-23T09:50:27Z</dcterms:modified>
</cp:coreProperties>
</file>