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605" r:id="rId4"/>
    <p:sldMasterId id="2147488617" r:id="rId5"/>
  </p:sldMasterIdLst>
  <p:notesMasterIdLst>
    <p:notesMasterId r:id="rId37"/>
  </p:notesMasterIdLst>
  <p:sldIdLst>
    <p:sldId id="356" r:id="rId6"/>
    <p:sldId id="369" r:id="rId7"/>
    <p:sldId id="373" r:id="rId8"/>
    <p:sldId id="367" r:id="rId9"/>
    <p:sldId id="355" r:id="rId10"/>
    <p:sldId id="374" r:id="rId11"/>
    <p:sldId id="376" r:id="rId12"/>
    <p:sldId id="375" r:id="rId13"/>
    <p:sldId id="336" r:id="rId14"/>
    <p:sldId id="377" r:id="rId15"/>
    <p:sldId id="379" r:id="rId16"/>
    <p:sldId id="378" r:id="rId17"/>
    <p:sldId id="380" r:id="rId18"/>
    <p:sldId id="381" r:id="rId19"/>
    <p:sldId id="382" r:id="rId20"/>
    <p:sldId id="343" r:id="rId21"/>
    <p:sldId id="368" r:id="rId22"/>
    <p:sldId id="389" r:id="rId23"/>
    <p:sldId id="348" r:id="rId24"/>
    <p:sldId id="383" r:id="rId25"/>
    <p:sldId id="384" r:id="rId26"/>
    <p:sldId id="385" r:id="rId27"/>
    <p:sldId id="345" r:id="rId28"/>
    <p:sldId id="388" r:id="rId29"/>
    <p:sldId id="386" r:id="rId30"/>
    <p:sldId id="363" r:id="rId31"/>
    <p:sldId id="387" r:id="rId32"/>
    <p:sldId id="370" r:id="rId33"/>
    <p:sldId id="371" r:id="rId34"/>
    <p:sldId id="372" r:id="rId35"/>
    <p:sldId id="3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2" d="100"/>
          <a:sy n="72" d="100"/>
        </p:scale>
        <p:origin x="5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A775A8-BCCA-41BF-8F99-99945EC72A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89764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77F37D-DD9D-426C-A5F5-63FFEECC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544143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8F027E-D40E-4723-B173-F393C418596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04461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FC6BC-DE46-4985-948E-02B623D19C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6767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273D9B-7BA8-40DE-B1FE-4FF661A0E57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757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6DBDD-CA3D-4802-8F84-5376940364E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84106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1B99F-0F13-4E6E-BA7D-5097A59E2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5550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2D7B92-2A2C-4215-A408-D8DF7F9D3DA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11066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39A8C-E52B-4EE4-9376-D98749D76BD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448192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D6070F-FEE0-425A-A443-894844CBFEE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1716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55F490-8224-4FB6-8216-22B3264291A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58600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343202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9/29/2022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29-09-2022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8425682C-3C9E-46CD-813D-6A4BD1F069BD}" type="slidenum">
              <a:rPr lang="en-US" altLang="en-US" smtClean="0">
                <a:solidFill>
                  <a:prstClr val="black">
                    <a:tint val="75000"/>
                  </a:prstClr>
                </a:solidFill>
                <a:latin typeface="Arial" panose="020B0604020202020204" pitchFamily="34" charset="0"/>
              </a:rPr>
              <a:pPr eaLnBrk="0" fontAlgn="base" hangingPunct="0">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098908014"/>
      </p:ext>
    </p:extLst>
  </p:cSld>
  <p:clrMap bg1="lt1" tx1="dk1" bg2="lt2" tx2="dk2" accent1="accent1" accent2="accent2" accent3="accent3" accent4="accent4" accent5="accent5" accent6="accent6" hlink="hlink" folHlink="folHlink"/>
  <p:sldLayoutIdLst>
    <p:sldLayoutId id="2147488606" r:id="rId1"/>
    <p:sldLayoutId id="2147488607" r:id="rId2"/>
    <p:sldLayoutId id="2147488608"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 id="21474886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4.jp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5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2418348" y="425542"/>
            <a:ext cx="9164052" cy="5948218"/>
          </a:xfrm>
          <a:prstGeom prst="rect">
            <a:avLst/>
          </a:prstGeom>
          <a:noFill/>
          <a:ln>
            <a:noFill/>
          </a:ln>
        </p:spPr>
      </p:pic>
      <p:sp>
        <p:nvSpPr>
          <p:cNvPr id="12" name="文本框 15"/>
          <p:cNvSpPr txBox="1"/>
          <p:nvPr/>
        </p:nvSpPr>
        <p:spPr>
          <a:xfrm>
            <a:off x="2970401" y="3175935"/>
            <a:ext cx="8527185" cy="1107996"/>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A. Khởi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793" y="7839"/>
            <a:ext cx="10567316" cy="769441"/>
          </a:xfrm>
          <a:prstGeom prst="rect">
            <a:avLst/>
          </a:prstGeom>
        </p:spPr>
        <p:txBody>
          <a:bodyPr wrap="none">
            <a:spAutoFit/>
          </a:bodyPr>
          <a:lstStyle/>
          <a:p>
            <a:r>
              <a:rPr lang="en-US" sz="4400" b="1">
                <a:solidFill>
                  <a:srgbClr val="FF0000"/>
                </a:solidFill>
                <a:latin typeface="Times New Roman"/>
                <a:ea typeface="Calibri"/>
              </a:rPr>
              <a:t>b. Biểu hiện của tình yêu thương con người</a:t>
            </a:r>
            <a:endParaRPr lang="en-US" sz="4400" b="1">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36450233"/>
              </p:ext>
            </p:extLst>
          </p:nvPr>
        </p:nvGraphicFramePr>
        <p:xfrm>
          <a:off x="145382" y="1792706"/>
          <a:ext cx="11922292" cy="4969042"/>
        </p:xfrm>
        <a:graphic>
          <a:graphicData uri="http://schemas.openxmlformats.org/drawingml/2006/table">
            <a:tbl>
              <a:tblPr firstRow="1" firstCol="1" bandRow="1"/>
              <a:tblGrid>
                <a:gridCol w="3091775">
                  <a:extLst>
                    <a:ext uri="{9D8B030D-6E8A-4147-A177-3AD203B41FA5}">
                      <a16:colId xmlns:a16="http://schemas.microsoft.com/office/drawing/2014/main" val="20000"/>
                    </a:ext>
                  </a:extLst>
                </a:gridCol>
                <a:gridCol w="8830517">
                  <a:extLst>
                    <a:ext uri="{9D8B030D-6E8A-4147-A177-3AD203B41FA5}">
                      <a16:colId xmlns:a16="http://schemas.microsoft.com/office/drawing/2014/main" val="20001"/>
                    </a:ext>
                  </a:extLst>
                </a:gridCol>
              </a:tblGrid>
              <a:tr h="658477">
                <a:tc>
                  <a:txBody>
                    <a:bodyPr/>
                    <a:lstStyle/>
                    <a:p>
                      <a:pPr algn="ctr">
                        <a:lnSpc>
                          <a:spcPct val="115000"/>
                        </a:lnSpc>
                        <a:spcAft>
                          <a:spcPts val="0"/>
                        </a:spcAft>
                      </a:pPr>
                      <a:r>
                        <a:rPr lang="fr-FR" sz="3600" b="1">
                          <a:solidFill>
                            <a:srgbClr val="000000"/>
                          </a:solidFill>
                          <a:effectLst/>
                          <a:latin typeface="Times New Roman"/>
                          <a:ea typeface="Calibri"/>
                          <a:cs typeface="Times New Roman"/>
                        </a:rPr>
                        <a:t>Hình thức</a:t>
                      </a:r>
                      <a:endParaRPr lang="en-US" sz="36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3600" b="1">
                          <a:effectLst/>
                          <a:latin typeface="Times New Roman"/>
                          <a:ea typeface="Calibri"/>
                          <a:cs typeface="Times New Roman"/>
                        </a:rPr>
                        <a:t>Biểu hiện</a:t>
                      </a:r>
                      <a:endParaRPr lang="en-US" sz="36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36855">
                <a:tc>
                  <a:txBody>
                    <a:bodyPr/>
                    <a:lstStyle/>
                    <a:p>
                      <a:pPr>
                        <a:lnSpc>
                          <a:spcPct val="115000"/>
                        </a:lnSpc>
                        <a:spcAft>
                          <a:spcPts val="0"/>
                        </a:spcAft>
                      </a:pPr>
                      <a:r>
                        <a:rPr lang="fr-FR" sz="3600" b="1">
                          <a:effectLst/>
                          <a:latin typeface="Times New Roman"/>
                          <a:ea typeface="Calibri"/>
                          <a:cs typeface="Times New Roman"/>
                        </a:rPr>
                        <a:t>Lời nói</a:t>
                      </a:r>
                      <a:endParaRPr lang="en-US" sz="36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6855">
                <a:tc>
                  <a:txBody>
                    <a:bodyPr/>
                    <a:lstStyle/>
                    <a:p>
                      <a:pPr>
                        <a:lnSpc>
                          <a:spcPct val="115000"/>
                        </a:lnSpc>
                        <a:spcAft>
                          <a:spcPts val="0"/>
                        </a:spcAft>
                      </a:pPr>
                      <a:r>
                        <a:rPr lang="fr-FR" sz="3600" b="1">
                          <a:effectLst/>
                          <a:latin typeface="Times New Roman"/>
                          <a:ea typeface="Calibri"/>
                          <a:cs typeface="Times New Roman"/>
                        </a:rPr>
                        <a:t>Việc làm</a:t>
                      </a:r>
                      <a:endParaRPr lang="en-US" sz="36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36855">
                <a:tc>
                  <a:txBody>
                    <a:bodyPr/>
                    <a:lstStyle/>
                    <a:p>
                      <a:pPr>
                        <a:lnSpc>
                          <a:spcPct val="115000"/>
                        </a:lnSpc>
                        <a:spcAft>
                          <a:spcPts val="0"/>
                        </a:spcAft>
                      </a:pPr>
                      <a:r>
                        <a:rPr lang="fr-FR" sz="3600" b="1">
                          <a:effectLst/>
                          <a:latin typeface="Times New Roman"/>
                          <a:ea typeface="Calibri"/>
                          <a:cs typeface="Times New Roman"/>
                        </a:rPr>
                        <a:t>Thái độ</a:t>
                      </a:r>
                      <a:endParaRPr lang="en-US" sz="36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AutoShape 3"/>
          <p:cNvSpPr>
            <a:spLocks noChangeArrowheads="1"/>
          </p:cNvSpPr>
          <p:nvPr/>
        </p:nvSpPr>
        <p:spPr bwMode="gray">
          <a:xfrm>
            <a:off x="2045609" y="897596"/>
            <a:ext cx="5742722"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4000" b="1" kern="0" dirty="0">
                <a:solidFill>
                  <a:srgbClr val="FFFF00"/>
                </a:solidFill>
                <a:latin typeface="Times New Roman" panose="02020603050405020304" pitchFamily="18" charset="0"/>
                <a:cs typeface="Times New Roman" panose="02020603050405020304" pitchFamily="18" charset="0"/>
              </a:rPr>
              <a:t>THẢO </a:t>
            </a:r>
            <a:r>
              <a:rPr lang="en-US" altLang="en-US" sz="4000" b="1" kern="0">
                <a:solidFill>
                  <a:srgbClr val="FFFF00"/>
                </a:solidFill>
                <a:latin typeface="Times New Roman" panose="02020603050405020304" pitchFamily="18" charset="0"/>
                <a:cs typeface="Times New Roman" panose="02020603050405020304" pitchFamily="18" charset="0"/>
              </a:rPr>
              <a:t>LUẬN NHÓM</a:t>
            </a:r>
            <a:endParaRPr lang="en-US" altLang="en-US" sz="40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93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50468296"/>
              </p:ext>
            </p:extLst>
          </p:nvPr>
        </p:nvGraphicFramePr>
        <p:xfrm>
          <a:off x="96253" y="0"/>
          <a:ext cx="12192000" cy="6975098"/>
        </p:xfrm>
        <a:graphic>
          <a:graphicData uri="http://schemas.openxmlformats.org/drawingml/2006/table">
            <a:tbl>
              <a:tblPr firstRow="1" firstCol="1" bandRow="1"/>
              <a:tblGrid>
                <a:gridCol w="2226981">
                  <a:extLst>
                    <a:ext uri="{9D8B030D-6E8A-4147-A177-3AD203B41FA5}">
                      <a16:colId xmlns:a16="http://schemas.microsoft.com/office/drawing/2014/main" val="20000"/>
                    </a:ext>
                  </a:extLst>
                </a:gridCol>
                <a:gridCol w="9965019">
                  <a:extLst>
                    <a:ext uri="{9D8B030D-6E8A-4147-A177-3AD203B41FA5}">
                      <a16:colId xmlns:a16="http://schemas.microsoft.com/office/drawing/2014/main" val="20001"/>
                    </a:ext>
                  </a:extLst>
                </a:gridCol>
              </a:tblGrid>
              <a:tr h="559290">
                <a:tc>
                  <a:txBody>
                    <a:bodyPr/>
                    <a:lstStyle/>
                    <a:p>
                      <a:pPr algn="ctr">
                        <a:lnSpc>
                          <a:spcPct val="115000"/>
                        </a:lnSpc>
                        <a:spcAft>
                          <a:spcPts val="0"/>
                        </a:spcAft>
                      </a:pPr>
                      <a:r>
                        <a:rPr lang="fr-FR" sz="3600" b="1">
                          <a:solidFill>
                            <a:srgbClr val="FF0000"/>
                          </a:solidFill>
                          <a:effectLst/>
                          <a:latin typeface="Times New Roman"/>
                          <a:ea typeface="Calibri"/>
                          <a:cs typeface="Times New Roman"/>
                        </a:rPr>
                        <a:t>Hình thức</a:t>
                      </a:r>
                      <a:endParaRPr lang="en-US" sz="3600">
                        <a:solidFill>
                          <a:srgbClr val="FF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Bef>
                          <a:spcPts val="0"/>
                        </a:spcBef>
                        <a:spcAft>
                          <a:spcPts val="0"/>
                        </a:spcAft>
                      </a:pPr>
                      <a:r>
                        <a:rPr lang="fr-FR" sz="3600" b="1">
                          <a:solidFill>
                            <a:srgbClr val="FF0000"/>
                          </a:solidFill>
                          <a:effectLst/>
                          <a:latin typeface="Times New Roman"/>
                          <a:ea typeface="Calibri"/>
                          <a:cs typeface="Times New Roman"/>
                        </a:rPr>
                        <a:t>Biểu hiện</a:t>
                      </a:r>
                      <a:endParaRPr lang="en-US" sz="3600">
                        <a:solidFill>
                          <a:srgbClr val="FF0000"/>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6644">
                <a:tc>
                  <a:txBody>
                    <a:bodyPr/>
                    <a:lstStyle/>
                    <a:p>
                      <a:pPr algn="ctr">
                        <a:lnSpc>
                          <a:spcPct val="115000"/>
                        </a:lnSpc>
                        <a:spcAft>
                          <a:spcPts val="0"/>
                        </a:spcAft>
                      </a:pPr>
                      <a:endParaRPr lang="fr-FR" sz="3600" b="1">
                        <a:solidFill>
                          <a:srgbClr val="0000FF"/>
                        </a:solidFill>
                        <a:effectLst/>
                        <a:latin typeface="Times New Roman"/>
                        <a:ea typeface="Calibri"/>
                        <a:cs typeface="Times New Roman"/>
                      </a:endParaRPr>
                    </a:p>
                    <a:p>
                      <a:pPr algn="ctr">
                        <a:lnSpc>
                          <a:spcPct val="115000"/>
                        </a:lnSpc>
                        <a:spcAft>
                          <a:spcPts val="0"/>
                        </a:spcAft>
                      </a:pPr>
                      <a:r>
                        <a:rPr lang="fr-FR" sz="3600" b="1">
                          <a:solidFill>
                            <a:srgbClr val="0000FF"/>
                          </a:solidFill>
                          <a:effectLst/>
                          <a:latin typeface="Times New Roman"/>
                          <a:ea typeface="Calibri"/>
                          <a:cs typeface="Times New Roman"/>
                        </a:rPr>
                        <a:t>Lời nói</a:t>
                      </a:r>
                      <a:endParaRPr lang="en-US" sz="3600" b="1">
                        <a:solidFill>
                          <a:srgbClr val="0000FF"/>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00000"/>
                        </a:lnSpc>
                        <a:spcBef>
                          <a:spcPts val="0"/>
                        </a:spcBef>
                        <a:spcAft>
                          <a:spcPts val="0"/>
                        </a:spcAft>
                        <a:buFontTx/>
                        <a:buChar char="-"/>
                      </a:pPr>
                      <a:r>
                        <a:rPr lang="en-US" sz="3600" b="1" dirty="0" err="1">
                          <a:effectLst/>
                          <a:latin typeface="Times New Roman"/>
                          <a:ea typeface="Times New Roman"/>
                          <a:cs typeface="Arial"/>
                        </a:rPr>
                        <a:t>Không</a:t>
                      </a:r>
                      <a:r>
                        <a:rPr lang="en-US" sz="3600" b="1" dirty="0">
                          <a:effectLst/>
                          <a:latin typeface="Times New Roman"/>
                          <a:ea typeface="Times New Roman"/>
                          <a:cs typeface="Arial"/>
                        </a:rPr>
                        <a:t> </a:t>
                      </a:r>
                      <a:r>
                        <a:rPr lang="en-US" sz="3600" b="1" dirty="0" err="1">
                          <a:effectLst/>
                          <a:latin typeface="Times New Roman"/>
                          <a:ea typeface="Times New Roman"/>
                          <a:cs typeface="Arial"/>
                        </a:rPr>
                        <a:t>sao</a:t>
                      </a:r>
                      <a:r>
                        <a:rPr lang="en-US" sz="3600" b="1" dirty="0">
                          <a:effectLst/>
                          <a:latin typeface="Times New Roman"/>
                          <a:ea typeface="Times New Roman"/>
                          <a:cs typeface="Arial"/>
                        </a:rPr>
                        <a:t> </a:t>
                      </a:r>
                      <a:r>
                        <a:rPr lang="en-US" sz="3600" b="1" dirty="0" err="1">
                          <a:effectLst/>
                          <a:latin typeface="Times New Roman"/>
                          <a:ea typeface="Times New Roman"/>
                          <a:cs typeface="Arial"/>
                        </a:rPr>
                        <a:t>đâu</a:t>
                      </a:r>
                      <a:r>
                        <a:rPr lang="en-US" sz="3600" b="1" dirty="0">
                          <a:effectLst/>
                          <a:latin typeface="Times New Roman"/>
                          <a:ea typeface="Times New Roman"/>
                          <a:cs typeface="Arial"/>
                        </a:rPr>
                        <a:t>, </a:t>
                      </a:r>
                      <a:r>
                        <a:rPr lang="en-US" sz="3600" b="1" dirty="0" err="1">
                          <a:effectLst/>
                          <a:latin typeface="Times New Roman"/>
                          <a:ea typeface="Times New Roman"/>
                          <a:cs typeface="Arial"/>
                        </a:rPr>
                        <a:t>mọi</a:t>
                      </a:r>
                      <a:r>
                        <a:rPr lang="en-US" sz="3600" b="1" dirty="0">
                          <a:effectLst/>
                          <a:latin typeface="Times New Roman"/>
                          <a:ea typeface="Times New Roman"/>
                          <a:cs typeface="Arial"/>
                        </a:rPr>
                        <a:t> </a:t>
                      </a:r>
                      <a:r>
                        <a:rPr lang="en-US" sz="3600" b="1" dirty="0" err="1">
                          <a:effectLst/>
                          <a:latin typeface="Times New Roman"/>
                          <a:ea typeface="Times New Roman"/>
                          <a:cs typeface="Arial"/>
                        </a:rPr>
                        <a:t>chuyên</a:t>
                      </a:r>
                      <a:r>
                        <a:rPr lang="en-US" sz="3600" b="1" dirty="0">
                          <a:effectLst/>
                          <a:latin typeface="Times New Roman"/>
                          <a:ea typeface="Times New Roman"/>
                          <a:cs typeface="Arial"/>
                        </a:rPr>
                        <a:t> </a:t>
                      </a:r>
                      <a:r>
                        <a:rPr lang="en-US" sz="3600" b="1" dirty="0" err="1">
                          <a:effectLst/>
                          <a:latin typeface="Times New Roman"/>
                          <a:ea typeface="Times New Roman"/>
                          <a:cs typeface="Arial"/>
                        </a:rPr>
                        <a:t>sẽ</a:t>
                      </a:r>
                      <a:r>
                        <a:rPr lang="en-US" sz="3600" b="1" dirty="0">
                          <a:effectLst/>
                          <a:latin typeface="Times New Roman"/>
                          <a:ea typeface="Times New Roman"/>
                          <a:cs typeface="Arial"/>
                        </a:rPr>
                        <a:t> qua </a:t>
                      </a:r>
                      <a:r>
                        <a:rPr lang="en-US" sz="3600" b="1" dirty="0" err="1">
                          <a:effectLst/>
                          <a:latin typeface="Times New Roman"/>
                          <a:ea typeface="Times New Roman"/>
                          <a:cs typeface="Arial"/>
                        </a:rPr>
                        <a:t>thôi</a:t>
                      </a:r>
                      <a:r>
                        <a:rPr lang="en-US" sz="3600" b="1" dirty="0">
                          <a:effectLst/>
                          <a:latin typeface="Times New Roman"/>
                          <a:ea typeface="Times New Roman"/>
                          <a:cs typeface="Arial"/>
                        </a:rPr>
                        <a:t>, </a:t>
                      </a:r>
                      <a:r>
                        <a:rPr lang="en-US" sz="3600" b="1" dirty="0" err="1">
                          <a:effectLst/>
                          <a:latin typeface="Times New Roman"/>
                          <a:ea typeface="Times New Roman"/>
                          <a:cs typeface="Arial"/>
                        </a:rPr>
                        <a:t>mình</a:t>
                      </a:r>
                      <a:r>
                        <a:rPr lang="en-US" sz="3600" b="1" dirty="0">
                          <a:effectLst/>
                          <a:latin typeface="Times New Roman"/>
                          <a:ea typeface="Times New Roman"/>
                          <a:cs typeface="Arial"/>
                        </a:rPr>
                        <a:t> </a:t>
                      </a:r>
                      <a:r>
                        <a:rPr lang="en-US" sz="3600" b="1" dirty="0" err="1">
                          <a:effectLst/>
                          <a:latin typeface="Times New Roman"/>
                          <a:ea typeface="Times New Roman"/>
                          <a:cs typeface="Arial"/>
                        </a:rPr>
                        <a:t>luôn</a:t>
                      </a:r>
                      <a:r>
                        <a:rPr lang="en-US" sz="3600" b="1" dirty="0">
                          <a:effectLst/>
                          <a:latin typeface="Times New Roman"/>
                          <a:ea typeface="Times New Roman"/>
                          <a:cs typeface="Arial"/>
                        </a:rPr>
                        <a:t> </a:t>
                      </a:r>
                      <a:r>
                        <a:rPr lang="en-US" sz="3600" b="1" dirty="0" err="1">
                          <a:effectLst/>
                          <a:latin typeface="Times New Roman"/>
                          <a:ea typeface="Times New Roman"/>
                          <a:cs typeface="Arial"/>
                        </a:rPr>
                        <a:t>bên</a:t>
                      </a:r>
                      <a:r>
                        <a:rPr lang="en-US" sz="3600" b="1" dirty="0">
                          <a:effectLst/>
                          <a:latin typeface="Times New Roman"/>
                          <a:ea typeface="Times New Roman"/>
                          <a:cs typeface="Arial"/>
                        </a:rPr>
                        <a:t> </a:t>
                      </a:r>
                      <a:r>
                        <a:rPr lang="en-US" sz="3600" b="1" dirty="0" err="1">
                          <a:effectLst/>
                          <a:latin typeface="Times New Roman"/>
                          <a:ea typeface="Times New Roman"/>
                          <a:cs typeface="Arial"/>
                        </a:rPr>
                        <a:t>bạn</a:t>
                      </a:r>
                      <a:r>
                        <a:rPr lang="en-US" sz="3600" b="1" dirty="0">
                          <a:effectLst/>
                          <a:latin typeface="Times New Roman"/>
                          <a:ea typeface="Times New Roman"/>
                          <a:cs typeface="Arial"/>
                        </a:rPr>
                        <a:t>.</a:t>
                      </a:r>
                    </a:p>
                    <a:p>
                      <a:pPr marL="0" indent="0" algn="l">
                        <a:lnSpc>
                          <a:spcPct val="100000"/>
                        </a:lnSpc>
                        <a:spcBef>
                          <a:spcPts val="0"/>
                        </a:spcBef>
                        <a:spcAft>
                          <a:spcPts val="0"/>
                        </a:spcAft>
                        <a:buFontTx/>
                        <a:buChar char="-"/>
                      </a:pPr>
                      <a:r>
                        <a:rPr lang="en-US" sz="3600" b="1" dirty="0" err="1">
                          <a:effectLst/>
                          <a:latin typeface="Times New Roman"/>
                          <a:ea typeface="Times New Roman"/>
                          <a:cs typeface="Arial"/>
                        </a:rPr>
                        <a:t>Hãy</a:t>
                      </a:r>
                      <a:r>
                        <a:rPr lang="en-US" sz="3600" b="1" dirty="0">
                          <a:effectLst/>
                          <a:latin typeface="Times New Roman"/>
                          <a:ea typeface="Times New Roman"/>
                          <a:cs typeface="Arial"/>
                        </a:rPr>
                        <a:t> </a:t>
                      </a:r>
                      <a:r>
                        <a:rPr lang="en-US" sz="3600" b="1" dirty="0" err="1">
                          <a:effectLst/>
                          <a:latin typeface="Times New Roman"/>
                          <a:ea typeface="Times New Roman"/>
                          <a:cs typeface="Arial"/>
                        </a:rPr>
                        <a:t>để</a:t>
                      </a:r>
                      <a:r>
                        <a:rPr lang="en-US" sz="3600" b="1" dirty="0">
                          <a:effectLst/>
                          <a:latin typeface="Times New Roman"/>
                          <a:ea typeface="Times New Roman"/>
                          <a:cs typeface="Arial"/>
                        </a:rPr>
                        <a:t> </a:t>
                      </a:r>
                      <a:r>
                        <a:rPr lang="en-US" sz="3600" b="1" dirty="0" err="1">
                          <a:effectLst/>
                          <a:latin typeface="Times New Roman"/>
                          <a:ea typeface="Times New Roman"/>
                          <a:cs typeface="Arial"/>
                        </a:rPr>
                        <a:t>mình</a:t>
                      </a:r>
                      <a:r>
                        <a:rPr lang="en-US" sz="3600" b="1" dirty="0">
                          <a:effectLst/>
                          <a:latin typeface="Times New Roman"/>
                          <a:ea typeface="Times New Roman"/>
                          <a:cs typeface="Arial"/>
                        </a:rPr>
                        <a:t> </a:t>
                      </a:r>
                      <a:r>
                        <a:rPr lang="en-US" sz="3600" b="1" dirty="0" err="1">
                          <a:effectLst/>
                          <a:latin typeface="Times New Roman"/>
                          <a:ea typeface="Times New Roman"/>
                          <a:cs typeface="Arial"/>
                        </a:rPr>
                        <a:t>giúp</a:t>
                      </a:r>
                      <a:r>
                        <a:rPr lang="en-US" sz="3600" b="1" dirty="0">
                          <a:effectLst/>
                          <a:latin typeface="Times New Roman"/>
                          <a:ea typeface="Times New Roman"/>
                          <a:cs typeface="Arial"/>
                        </a:rPr>
                        <a:t> </a:t>
                      </a:r>
                      <a:r>
                        <a:rPr lang="en-US" sz="3600" b="1" dirty="0" err="1">
                          <a:effectLst/>
                          <a:latin typeface="Times New Roman"/>
                          <a:ea typeface="Times New Roman"/>
                          <a:cs typeface="Arial"/>
                        </a:rPr>
                        <a:t>bạn</a:t>
                      </a:r>
                      <a:r>
                        <a:rPr lang="en-US" sz="3600" b="1" dirty="0">
                          <a:effectLst/>
                          <a:latin typeface="Times New Roman"/>
                          <a:ea typeface="Times New Roman"/>
                          <a:cs typeface="Arial"/>
                        </a:rPr>
                        <a:t> </a:t>
                      </a:r>
                      <a:r>
                        <a:rPr lang="en-US" sz="3600" b="1" dirty="0" err="1">
                          <a:effectLst/>
                          <a:latin typeface="Times New Roman"/>
                          <a:ea typeface="Times New Roman"/>
                          <a:cs typeface="Arial"/>
                        </a:rPr>
                        <a:t>một</a:t>
                      </a:r>
                      <a:r>
                        <a:rPr lang="en-US" sz="3600" b="1" dirty="0">
                          <a:effectLst/>
                          <a:latin typeface="Times New Roman"/>
                          <a:ea typeface="Times New Roman"/>
                          <a:cs typeface="Arial"/>
                        </a:rPr>
                        <a:t> </a:t>
                      </a:r>
                      <a:r>
                        <a:rPr lang="en-US" sz="3600" b="1" dirty="0" err="1">
                          <a:effectLst/>
                          <a:latin typeface="Times New Roman"/>
                          <a:ea typeface="Times New Roman"/>
                          <a:cs typeface="Arial"/>
                        </a:rPr>
                        <a:t>tay</a:t>
                      </a:r>
                      <a:r>
                        <a:rPr lang="en-US" sz="3600" b="1" dirty="0">
                          <a:effectLst/>
                          <a:latin typeface="Times New Roman"/>
                          <a:ea typeface="Times New Roman"/>
                          <a:cs typeface="Arial"/>
                        </a:rPr>
                        <a:t> </a:t>
                      </a:r>
                      <a:r>
                        <a:rPr lang="en-US" sz="3600" b="1" dirty="0" err="1">
                          <a:effectLst/>
                          <a:latin typeface="Times New Roman"/>
                          <a:ea typeface="Times New Roman"/>
                          <a:cs typeface="Arial"/>
                        </a:rPr>
                        <a:t>nhé</a:t>
                      </a:r>
                      <a:r>
                        <a:rPr lang="en-US" sz="3600" b="1" dirty="0">
                          <a:effectLst/>
                          <a:latin typeface="Times New Roman"/>
                          <a:ea typeface="Times New Roman"/>
                          <a:cs typeface="Arial"/>
                        </a:rPr>
                        <a:t>!</a:t>
                      </a:r>
                    </a:p>
                    <a:p>
                      <a:pPr marL="0" indent="0" algn="l">
                        <a:lnSpc>
                          <a:spcPct val="100000"/>
                        </a:lnSpc>
                        <a:spcBef>
                          <a:spcPts val="0"/>
                        </a:spcBef>
                        <a:spcAft>
                          <a:spcPts val="0"/>
                        </a:spcAft>
                        <a:buFontTx/>
                        <a:buNone/>
                      </a:pPr>
                      <a:r>
                        <a:rPr lang="en-US" sz="3600" b="1" dirty="0">
                          <a:effectLst/>
                          <a:latin typeface="Times New Roman"/>
                          <a:ea typeface="Times New Roman"/>
                          <a:cs typeface="Arial"/>
                        </a:rPr>
                        <a:t>- </a:t>
                      </a:r>
                      <a:r>
                        <a:rPr lang="en-US" sz="3600" b="1" dirty="0" err="1">
                          <a:effectLst/>
                          <a:latin typeface="Times New Roman"/>
                          <a:ea typeface="Times New Roman"/>
                          <a:cs typeface="Arial"/>
                        </a:rPr>
                        <a:t>Cháu</a:t>
                      </a:r>
                      <a:r>
                        <a:rPr lang="en-US" sz="3600" b="1" dirty="0">
                          <a:effectLst/>
                          <a:latin typeface="Times New Roman"/>
                          <a:ea typeface="Times New Roman"/>
                          <a:cs typeface="Arial"/>
                        </a:rPr>
                        <a:t> </a:t>
                      </a:r>
                      <a:r>
                        <a:rPr lang="en-US" sz="3600" b="1" dirty="0" err="1">
                          <a:effectLst/>
                          <a:latin typeface="Times New Roman"/>
                          <a:ea typeface="Times New Roman"/>
                          <a:cs typeface="Arial"/>
                        </a:rPr>
                        <a:t>có</a:t>
                      </a:r>
                      <a:r>
                        <a:rPr lang="en-US" sz="3600" b="1" dirty="0">
                          <a:effectLst/>
                          <a:latin typeface="Times New Roman"/>
                          <a:ea typeface="Times New Roman"/>
                          <a:cs typeface="Arial"/>
                        </a:rPr>
                        <a:t> </a:t>
                      </a:r>
                      <a:r>
                        <a:rPr lang="en-US" sz="3600" b="1" dirty="0" err="1">
                          <a:effectLst/>
                          <a:latin typeface="Times New Roman"/>
                          <a:ea typeface="Times New Roman"/>
                          <a:cs typeface="Arial"/>
                        </a:rPr>
                        <a:t>thể</a:t>
                      </a:r>
                      <a:r>
                        <a:rPr lang="en-US" sz="3600" b="1" dirty="0">
                          <a:effectLst/>
                          <a:latin typeface="Times New Roman"/>
                          <a:ea typeface="Times New Roman"/>
                          <a:cs typeface="Arial"/>
                        </a:rPr>
                        <a:t> </a:t>
                      </a:r>
                      <a:r>
                        <a:rPr lang="en-US" sz="3600" b="1" dirty="0" err="1">
                          <a:effectLst/>
                          <a:latin typeface="Times New Roman"/>
                          <a:ea typeface="Times New Roman"/>
                          <a:cs typeface="Arial"/>
                        </a:rPr>
                        <a:t>giúp</a:t>
                      </a:r>
                      <a:r>
                        <a:rPr lang="en-US" sz="3600" b="1" dirty="0">
                          <a:effectLst/>
                          <a:latin typeface="Times New Roman"/>
                          <a:ea typeface="Times New Roman"/>
                          <a:cs typeface="Arial"/>
                        </a:rPr>
                        <a:t> </a:t>
                      </a:r>
                      <a:r>
                        <a:rPr lang="en-US" sz="3600" b="1" dirty="0" err="1">
                          <a:effectLst/>
                          <a:latin typeface="Times New Roman"/>
                          <a:ea typeface="Times New Roman"/>
                          <a:cs typeface="Arial"/>
                        </a:rPr>
                        <a:t>được</a:t>
                      </a:r>
                      <a:r>
                        <a:rPr lang="en-US" sz="3600" b="1" dirty="0">
                          <a:effectLst/>
                          <a:latin typeface="Times New Roman"/>
                          <a:ea typeface="Times New Roman"/>
                          <a:cs typeface="Arial"/>
                        </a:rPr>
                        <a:t> </a:t>
                      </a:r>
                      <a:r>
                        <a:rPr lang="en-US" sz="3600" b="1" dirty="0" err="1">
                          <a:effectLst/>
                          <a:latin typeface="Times New Roman"/>
                          <a:ea typeface="Times New Roman"/>
                          <a:cs typeface="Arial"/>
                        </a:rPr>
                        <a:t>gì</a:t>
                      </a:r>
                      <a:r>
                        <a:rPr lang="en-US" sz="3600" b="1" dirty="0">
                          <a:effectLst/>
                          <a:latin typeface="Times New Roman"/>
                          <a:ea typeface="Times New Roman"/>
                          <a:cs typeface="Arial"/>
                        </a:rPr>
                        <a:t> </a:t>
                      </a:r>
                      <a:r>
                        <a:rPr lang="en-US" sz="3600" b="1" dirty="0" err="1">
                          <a:effectLst/>
                          <a:latin typeface="Times New Roman"/>
                          <a:ea typeface="Times New Roman"/>
                          <a:cs typeface="Arial"/>
                        </a:rPr>
                        <a:t>cho</a:t>
                      </a:r>
                      <a:r>
                        <a:rPr lang="en-US" sz="3600" b="1" dirty="0">
                          <a:effectLst/>
                          <a:latin typeface="Times New Roman"/>
                          <a:ea typeface="Times New Roman"/>
                          <a:cs typeface="Arial"/>
                        </a:rPr>
                        <a:t> </a:t>
                      </a:r>
                      <a:r>
                        <a:rPr lang="en-US" sz="3600" b="1" dirty="0" err="1">
                          <a:effectLst/>
                          <a:latin typeface="Times New Roman"/>
                          <a:ea typeface="Times New Roman"/>
                          <a:cs typeface="Arial"/>
                        </a:rPr>
                        <a:t>bác</a:t>
                      </a:r>
                      <a:r>
                        <a:rPr lang="en-US" sz="3600" b="1" dirty="0">
                          <a:effectLst/>
                          <a:latin typeface="Times New Roman"/>
                          <a:ea typeface="Times New Roman"/>
                          <a:cs typeface="Arial"/>
                        </a:rPr>
                        <a:t> </a:t>
                      </a:r>
                      <a:r>
                        <a:rPr lang="en-US" sz="3600" b="1" dirty="0" err="1">
                          <a:effectLst/>
                          <a:latin typeface="Times New Roman"/>
                          <a:ea typeface="Times New Roman"/>
                          <a:cs typeface="Arial"/>
                        </a:rPr>
                        <a:t>không</a:t>
                      </a:r>
                      <a:r>
                        <a:rPr lang="en-US" sz="3600" b="1" dirty="0">
                          <a:effectLst/>
                          <a:latin typeface="Times New Roman"/>
                          <a:ea typeface="Times New Roman"/>
                          <a:cs typeface="Arial"/>
                        </a:rPr>
                        <a:t> ạ?...</a:t>
                      </a:r>
                      <a:endParaRPr lang="en-US" sz="36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0">
                <a:tc>
                  <a:txBody>
                    <a:bodyPr/>
                    <a:lstStyle/>
                    <a:p>
                      <a:pPr algn="ctr">
                        <a:lnSpc>
                          <a:spcPct val="115000"/>
                        </a:lnSpc>
                        <a:spcAft>
                          <a:spcPts val="0"/>
                        </a:spcAft>
                      </a:pPr>
                      <a:endParaRPr lang="fr-FR" sz="3600" b="1">
                        <a:solidFill>
                          <a:srgbClr val="0000FF"/>
                        </a:solidFill>
                        <a:effectLst/>
                        <a:latin typeface="Times New Roman"/>
                        <a:ea typeface="Calibri"/>
                        <a:cs typeface="Times New Roman"/>
                      </a:endParaRPr>
                    </a:p>
                    <a:p>
                      <a:pPr algn="ctr">
                        <a:lnSpc>
                          <a:spcPct val="115000"/>
                        </a:lnSpc>
                        <a:spcAft>
                          <a:spcPts val="0"/>
                        </a:spcAft>
                      </a:pPr>
                      <a:r>
                        <a:rPr lang="fr-FR" sz="3600" b="1">
                          <a:solidFill>
                            <a:srgbClr val="0000FF"/>
                          </a:solidFill>
                          <a:effectLst/>
                          <a:latin typeface="Times New Roman"/>
                          <a:ea typeface="Calibri"/>
                          <a:cs typeface="Times New Roman"/>
                        </a:rPr>
                        <a:t>Việc làm</a:t>
                      </a:r>
                      <a:endParaRPr lang="en-US" sz="3600" b="1">
                        <a:solidFill>
                          <a:srgbClr val="0000FF"/>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sz="3600" b="1" dirty="0" err="1">
                          <a:effectLst/>
                          <a:latin typeface="Times New Roman"/>
                          <a:ea typeface="Times New Roman"/>
                          <a:cs typeface="Arial"/>
                        </a:rPr>
                        <a:t>Giúp</a:t>
                      </a:r>
                      <a:r>
                        <a:rPr lang="en-US" sz="3600" b="1" dirty="0">
                          <a:effectLst/>
                          <a:latin typeface="Times New Roman"/>
                          <a:ea typeface="Times New Roman"/>
                          <a:cs typeface="Arial"/>
                        </a:rPr>
                        <a:t> </a:t>
                      </a:r>
                      <a:r>
                        <a:rPr lang="en-US" sz="3600" b="1" dirty="0" err="1">
                          <a:effectLst/>
                          <a:latin typeface="Times New Roman"/>
                          <a:ea typeface="Times New Roman"/>
                          <a:cs typeface="Arial"/>
                        </a:rPr>
                        <a:t>đỡ</a:t>
                      </a:r>
                      <a:r>
                        <a:rPr lang="en-US" sz="3600" b="1" dirty="0">
                          <a:effectLst/>
                          <a:latin typeface="Times New Roman"/>
                          <a:ea typeface="Times New Roman"/>
                          <a:cs typeface="Arial"/>
                        </a:rPr>
                        <a:t> </a:t>
                      </a:r>
                      <a:r>
                        <a:rPr lang="en-US" sz="3600" b="1" dirty="0" err="1">
                          <a:effectLst/>
                          <a:latin typeface="Times New Roman"/>
                          <a:ea typeface="Times New Roman"/>
                          <a:cs typeface="Arial"/>
                        </a:rPr>
                        <a:t>người</a:t>
                      </a:r>
                      <a:r>
                        <a:rPr lang="en-US" sz="3600" b="1" dirty="0">
                          <a:effectLst/>
                          <a:latin typeface="Times New Roman"/>
                          <a:ea typeface="Times New Roman"/>
                          <a:cs typeface="Arial"/>
                        </a:rPr>
                        <a:t> </a:t>
                      </a:r>
                      <a:r>
                        <a:rPr lang="en-US" sz="3600" b="1" dirty="0" err="1">
                          <a:effectLst/>
                          <a:latin typeface="Times New Roman"/>
                          <a:ea typeface="Times New Roman"/>
                          <a:cs typeface="Arial"/>
                        </a:rPr>
                        <a:t>nghèo</a:t>
                      </a:r>
                      <a:r>
                        <a:rPr lang="en-US" sz="3600" b="1" dirty="0">
                          <a:effectLst/>
                          <a:latin typeface="Times New Roman"/>
                          <a:ea typeface="Times New Roman"/>
                          <a:cs typeface="Arial"/>
                        </a:rPr>
                        <a:t>; </a:t>
                      </a:r>
                      <a:r>
                        <a:rPr kumimoji="0" lang="en-US" sz="3600" b="1" i="0" u="none" strike="noStrike" kern="1200" cap="none" spc="0" normalizeH="0" baseline="0" noProof="0" dirty="0" err="1">
                          <a:ln>
                            <a:noFill/>
                          </a:ln>
                          <a:solidFill>
                            <a:prstClr val="black"/>
                          </a:solidFill>
                          <a:effectLst/>
                          <a:uLnTx/>
                          <a:uFillTx/>
                          <a:latin typeface="Times New Roman"/>
                          <a:ea typeface="Times New Roman"/>
                          <a:cs typeface="Arial"/>
                        </a:rPr>
                        <a:t>người</a:t>
                      </a:r>
                      <a:r>
                        <a:rPr kumimoji="0" lang="en-US" sz="3600" b="1" i="0" u="none" strike="noStrike" kern="1200" cap="none" spc="0" normalizeH="0" baseline="0" noProof="0" dirty="0">
                          <a:ln>
                            <a:noFill/>
                          </a:ln>
                          <a:solidFill>
                            <a:prstClr val="black"/>
                          </a:solidFill>
                          <a:effectLst/>
                          <a:uLnTx/>
                          <a:uFillTx/>
                          <a:latin typeface="Times New Roman"/>
                          <a:ea typeface="Times New Roman"/>
                          <a:cs typeface="Arial"/>
                        </a:rPr>
                        <a:t> </a:t>
                      </a:r>
                      <a:r>
                        <a:rPr kumimoji="0" lang="en-US" sz="3600" b="1" i="0" u="none" strike="noStrike" kern="1200" cap="none" spc="0" normalizeH="0" baseline="0" noProof="0" dirty="0" err="1">
                          <a:ln>
                            <a:noFill/>
                          </a:ln>
                          <a:solidFill>
                            <a:prstClr val="black"/>
                          </a:solidFill>
                          <a:effectLst/>
                          <a:uLnTx/>
                          <a:uFillTx/>
                          <a:latin typeface="Times New Roman"/>
                          <a:ea typeface="Times New Roman"/>
                          <a:cs typeface="Arial"/>
                        </a:rPr>
                        <a:t>khuyết</a:t>
                      </a:r>
                      <a:r>
                        <a:rPr kumimoji="0" lang="en-US" sz="3600" b="1" i="0" u="none" strike="noStrike" kern="1200" cap="none" spc="0" normalizeH="0" baseline="0" noProof="0" dirty="0">
                          <a:ln>
                            <a:noFill/>
                          </a:ln>
                          <a:solidFill>
                            <a:prstClr val="black"/>
                          </a:solidFill>
                          <a:effectLst/>
                          <a:uLnTx/>
                          <a:uFillTx/>
                          <a:latin typeface="Times New Roman"/>
                          <a:ea typeface="Times New Roman"/>
                          <a:cs typeface="Arial"/>
                        </a:rPr>
                        <a:t> </a:t>
                      </a:r>
                      <a:r>
                        <a:rPr kumimoji="0" lang="en-US" sz="3600" b="1" i="0" u="none" strike="noStrike" kern="1200" cap="none" spc="0" normalizeH="0" baseline="0" noProof="0" dirty="0" err="1">
                          <a:ln>
                            <a:noFill/>
                          </a:ln>
                          <a:solidFill>
                            <a:prstClr val="black"/>
                          </a:solidFill>
                          <a:effectLst/>
                          <a:uLnTx/>
                          <a:uFillTx/>
                          <a:latin typeface="Times New Roman"/>
                          <a:ea typeface="Times New Roman"/>
                          <a:cs typeface="Arial"/>
                        </a:rPr>
                        <a:t>tật</a:t>
                      </a:r>
                      <a:endParaRPr lang="en-US" sz="3600" b="1" dirty="0">
                        <a:effectLst/>
                        <a:latin typeface="Times New Roman"/>
                        <a:ea typeface="Times New Roman"/>
                        <a:cs typeface="Arial"/>
                      </a:endParaRPr>
                    </a:p>
                    <a:p>
                      <a:pPr marL="0" indent="0" algn="l">
                        <a:lnSpc>
                          <a:spcPct val="100000"/>
                        </a:lnSpc>
                        <a:spcBef>
                          <a:spcPts val="0"/>
                        </a:spcBef>
                        <a:spcAft>
                          <a:spcPts val="0"/>
                        </a:spcAft>
                        <a:buFontTx/>
                        <a:buChar char="-"/>
                      </a:pPr>
                      <a:r>
                        <a:rPr lang="en-US" sz="3600" b="1" dirty="0" err="1">
                          <a:effectLst/>
                          <a:latin typeface="Times New Roman"/>
                          <a:ea typeface="Times New Roman"/>
                          <a:cs typeface="Arial"/>
                        </a:rPr>
                        <a:t>Giúp</a:t>
                      </a:r>
                      <a:r>
                        <a:rPr lang="en-US" sz="3600" b="1" dirty="0">
                          <a:effectLst/>
                          <a:latin typeface="Times New Roman"/>
                          <a:ea typeface="Times New Roman"/>
                          <a:cs typeface="Arial"/>
                        </a:rPr>
                        <a:t> </a:t>
                      </a:r>
                      <a:r>
                        <a:rPr lang="en-US" sz="3600" b="1" dirty="0" err="1">
                          <a:effectLst/>
                          <a:latin typeface="Times New Roman"/>
                          <a:ea typeface="Times New Roman"/>
                          <a:cs typeface="Arial"/>
                        </a:rPr>
                        <a:t>đỡ</a:t>
                      </a:r>
                      <a:r>
                        <a:rPr lang="en-US" sz="3600" b="1" dirty="0">
                          <a:effectLst/>
                          <a:latin typeface="Times New Roman"/>
                          <a:ea typeface="Times New Roman"/>
                          <a:cs typeface="Arial"/>
                        </a:rPr>
                        <a:t> </a:t>
                      </a:r>
                      <a:r>
                        <a:rPr lang="en-US" sz="3600" b="1" dirty="0" err="1">
                          <a:effectLst/>
                          <a:latin typeface="Times New Roman"/>
                          <a:ea typeface="Times New Roman"/>
                          <a:cs typeface="Arial"/>
                        </a:rPr>
                        <a:t>các</a:t>
                      </a:r>
                      <a:r>
                        <a:rPr lang="en-US" sz="3600" b="1" dirty="0">
                          <a:effectLst/>
                          <a:latin typeface="Times New Roman"/>
                          <a:ea typeface="Times New Roman"/>
                          <a:cs typeface="Arial"/>
                        </a:rPr>
                        <a:t> </a:t>
                      </a:r>
                      <a:r>
                        <a:rPr lang="en-US" sz="3600" b="1" dirty="0" err="1">
                          <a:effectLst/>
                          <a:latin typeface="Times New Roman"/>
                          <a:ea typeface="Times New Roman"/>
                          <a:cs typeface="Arial"/>
                        </a:rPr>
                        <a:t>bạn</a:t>
                      </a:r>
                      <a:r>
                        <a:rPr lang="en-US" sz="3600" b="1" dirty="0">
                          <a:effectLst/>
                          <a:latin typeface="Times New Roman"/>
                          <a:ea typeface="Times New Roman"/>
                          <a:cs typeface="Arial"/>
                        </a:rPr>
                        <a:t> </a:t>
                      </a:r>
                      <a:r>
                        <a:rPr lang="en-US" sz="3600" b="1" dirty="0" err="1">
                          <a:effectLst/>
                          <a:latin typeface="Times New Roman"/>
                          <a:ea typeface="Times New Roman"/>
                          <a:cs typeface="Arial"/>
                        </a:rPr>
                        <a:t>có</a:t>
                      </a:r>
                      <a:r>
                        <a:rPr lang="en-US" sz="3600" b="1" dirty="0">
                          <a:effectLst/>
                          <a:latin typeface="Times New Roman"/>
                          <a:ea typeface="Times New Roman"/>
                          <a:cs typeface="Arial"/>
                        </a:rPr>
                        <a:t> </a:t>
                      </a:r>
                      <a:r>
                        <a:rPr lang="en-US" sz="3600" b="1" dirty="0" err="1">
                          <a:effectLst/>
                          <a:latin typeface="Times New Roman"/>
                          <a:ea typeface="Times New Roman"/>
                          <a:cs typeface="Arial"/>
                        </a:rPr>
                        <a:t>hoàn</a:t>
                      </a:r>
                      <a:r>
                        <a:rPr lang="en-US" sz="3600" b="1" dirty="0">
                          <a:effectLst/>
                          <a:latin typeface="Times New Roman"/>
                          <a:ea typeface="Times New Roman"/>
                          <a:cs typeface="Arial"/>
                        </a:rPr>
                        <a:t> </a:t>
                      </a:r>
                      <a:r>
                        <a:rPr lang="en-US" sz="3600" b="1" dirty="0" err="1">
                          <a:effectLst/>
                          <a:latin typeface="Times New Roman"/>
                          <a:ea typeface="Times New Roman"/>
                          <a:cs typeface="Arial"/>
                        </a:rPr>
                        <a:t>cảnh</a:t>
                      </a:r>
                      <a:r>
                        <a:rPr lang="en-US" sz="3600" b="1" dirty="0">
                          <a:effectLst/>
                          <a:latin typeface="Times New Roman"/>
                          <a:ea typeface="Times New Roman"/>
                          <a:cs typeface="Arial"/>
                        </a:rPr>
                        <a:t> </a:t>
                      </a:r>
                      <a:r>
                        <a:rPr lang="en-US" sz="3600" b="1" dirty="0" err="1">
                          <a:effectLst/>
                          <a:latin typeface="Times New Roman"/>
                          <a:ea typeface="Times New Roman"/>
                          <a:cs typeface="Arial"/>
                        </a:rPr>
                        <a:t>khó</a:t>
                      </a:r>
                      <a:r>
                        <a:rPr lang="en-US" sz="3600" b="1" dirty="0">
                          <a:effectLst/>
                          <a:latin typeface="Times New Roman"/>
                          <a:ea typeface="Times New Roman"/>
                          <a:cs typeface="Arial"/>
                        </a:rPr>
                        <a:t> </a:t>
                      </a:r>
                      <a:r>
                        <a:rPr lang="en-US" sz="3600" b="1" dirty="0" err="1">
                          <a:effectLst/>
                          <a:latin typeface="Times New Roman"/>
                          <a:ea typeface="Times New Roman"/>
                          <a:cs typeface="Arial"/>
                        </a:rPr>
                        <a:t>khăn</a:t>
                      </a:r>
                      <a:endParaRPr lang="en-US" sz="3600" b="1" dirty="0">
                        <a:effectLst/>
                        <a:latin typeface="Times New Roman"/>
                        <a:ea typeface="Times New Roman"/>
                        <a:cs typeface="Arial"/>
                      </a:endParaRPr>
                    </a:p>
                    <a:p>
                      <a:pPr marL="0" indent="0" algn="l">
                        <a:lnSpc>
                          <a:spcPct val="100000"/>
                        </a:lnSpc>
                        <a:spcBef>
                          <a:spcPts val="0"/>
                        </a:spcBef>
                        <a:spcAft>
                          <a:spcPts val="0"/>
                        </a:spcAft>
                        <a:buFontTx/>
                        <a:buNone/>
                      </a:pPr>
                      <a:r>
                        <a:rPr lang="en-US" sz="3600" b="1" dirty="0">
                          <a:effectLst/>
                          <a:latin typeface="Times New Roman"/>
                          <a:ea typeface="Times New Roman"/>
                          <a:cs typeface="Arial"/>
                        </a:rPr>
                        <a:t>- </a:t>
                      </a:r>
                      <a:r>
                        <a:rPr lang="en-US" sz="3600" b="1" dirty="0" err="1">
                          <a:effectLst/>
                          <a:latin typeface="Times New Roman"/>
                          <a:ea typeface="Times New Roman"/>
                          <a:cs typeface="Arial"/>
                        </a:rPr>
                        <a:t>Giúp</a:t>
                      </a:r>
                      <a:r>
                        <a:rPr lang="en-US" sz="3600" b="1" dirty="0">
                          <a:effectLst/>
                          <a:latin typeface="Times New Roman"/>
                          <a:ea typeface="Times New Roman"/>
                          <a:cs typeface="Arial"/>
                        </a:rPr>
                        <a:t> </a:t>
                      </a:r>
                      <a:r>
                        <a:rPr lang="en-US" sz="3600" b="1" dirty="0" err="1">
                          <a:effectLst/>
                          <a:latin typeface="Times New Roman"/>
                          <a:ea typeface="Times New Roman"/>
                          <a:cs typeface="Arial"/>
                        </a:rPr>
                        <a:t>đỡ</a:t>
                      </a:r>
                      <a:r>
                        <a:rPr lang="en-US" sz="3600" b="1" dirty="0">
                          <a:effectLst/>
                          <a:latin typeface="Times New Roman"/>
                          <a:ea typeface="Times New Roman"/>
                          <a:cs typeface="Arial"/>
                        </a:rPr>
                        <a:t> </a:t>
                      </a:r>
                      <a:r>
                        <a:rPr lang="en-US" sz="3600" b="1" dirty="0" err="1">
                          <a:effectLst/>
                          <a:latin typeface="Times New Roman"/>
                          <a:ea typeface="Times New Roman"/>
                          <a:cs typeface="Arial"/>
                        </a:rPr>
                        <a:t>người</a:t>
                      </a:r>
                      <a:r>
                        <a:rPr lang="en-US" sz="3600" b="1" dirty="0">
                          <a:effectLst/>
                          <a:latin typeface="Times New Roman"/>
                          <a:ea typeface="Times New Roman"/>
                          <a:cs typeface="Arial"/>
                        </a:rPr>
                        <a:t> </a:t>
                      </a:r>
                      <a:r>
                        <a:rPr lang="en-US" sz="3600" b="1" dirty="0" err="1">
                          <a:effectLst/>
                          <a:latin typeface="Times New Roman"/>
                          <a:ea typeface="Times New Roman"/>
                          <a:cs typeface="Arial"/>
                        </a:rPr>
                        <a:t>già</a:t>
                      </a:r>
                      <a:r>
                        <a:rPr lang="en-US" sz="3600" b="1" dirty="0">
                          <a:effectLst/>
                          <a:latin typeface="Times New Roman"/>
                          <a:ea typeface="Times New Roman"/>
                          <a:cs typeface="Arial"/>
                        </a:rPr>
                        <a:t> neo </a:t>
                      </a:r>
                      <a:r>
                        <a:rPr lang="en-US" sz="3600" b="1" dirty="0" err="1">
                          <a:effectLst/>
                          <a:latin typeface="Times New Roman"/>
                          <a:ea typeface="Times New Roman"/>
                          <a:cs typeface="Arial"/>
                        </a:rPr>
                        <a:t>đơn</a:t>
                      </a:r>
                      <a:r>
                        <a:rPr lang="en-US" sz="3600" b="1" dirty="0">
                          <a:effectLst/>
                          <a:latin typeface="Times New Roman"/>
                          <a:ea typeface="Times New Roman"/>
                          <a:cs typeface="Arial"/>
                        </a:rPr>
                        <a:t>, </a:t>
                      </a:r>
                      <a:r>
                        <a:rPr lang="en-US" sz="3600" b="1" dirty="0" err="1">
                          <a:effectLst/>
                          <a:latin typeface="Times New Roman"/>
                          <a:ea typeface="Times New Roman"/>
                          <a:cs typeface="Arial"/>
                        </a:rPr>
                        <a:t>mẹ</a:t>
                      </a:r>
                      <a:r>
                        <a:rPr lang="en-US" sz="3600" b="1" dirty="0">
                          <a:effectLst/>
                          <a:latin typeface="Times New Roman"/>
                          <a:ea typeface="Times New Roman"/>
                          <a:cs typeface="Arial"/>
                        </a:rPr>
                        <a:t> </a:t>
                      </a:r>
                      <a:r>
                        <a:rPr lang="en-US" sz="3600" b="1" dirty="0" err="1">
                          <a:effectLst/>
                          <a:latin typeface="Times New Roman"/>
                          <a:ea typeface="Times New Roman"/>
                          <a:cs typeface="Arial"/>
                        </a:rPr>
                        <a:t>Việt</a:t>
                      </a:r>
                      <a:r>
                        <a:rPr lang="en-US" sz="3600" b="1" dirty="0">
                          <a:effectLst/>
                          <a:latin typeface="Times New Roman"/>
                          <a:ea typeface="Times New Roman"/>
                          <a:cs typeface="Arial"/>
                        </a:rPr>
                        <a:t> Nam Anh hung…</a:t>
                      </a:r>
                      <a:endParaRPr lang="en-US" sz="36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52127">
                <a:tc>
                  <a:txBody>
                    <a:bodyPr/>
                    <a:lstStyle/>
                    <a:p>
                      <a:pPr algn="ctr">
                        <a:lnSpc>
                          <a:spcPct val="115000"/>
                        </a:lnSpc>
                        <a:spcAft>
                          <a:spcPts val="0"/>
                        </a:spcAft>
                      </a:pPr>
                      <a:endParaRPr lang="fr-FR" sz="3600" b="1">
                        <a:solidFill>
                          <a:srgbClr val="0000FF"/>
                        </a:solidFill>
                        <a:effectLst/>
                        <a:latin typeface="Times New Roman"/>
                        <a:ea typeface="Calibri"/>
                        <a:cs typeface="Times New Roman"/>
                      </a:endParaRPr>
                    </a:p>
                    <a:p>
                      <a:pPr algn="ctr">
                        <a:lnSpc>
                          <a:spcPct val="115000"/>
                        </a:lnSpc>
                        <a:spcAft>
                          <a:spcPts val="0"/>
                        </a:spcAft>
                      </a:pPr>
                      <a:r>
                        <a:rPr lang="fr-FR" sz="3600" b="1">
                          <a:solidFill>
                            <a:srgbClr val="0000FF"/>
                          </a:solidFill>
                          <a:effectLst/>
                          <a:latin typeface="Times New Roman"/>
                          <a:ea typeface="Calibri"/>
                          <a:cs typeface="Times New Roman"/>
                        </a:rPr>
                        <a:t>Thái độ</a:t>
                      </a:r>
                      <a:endParaRPr lang="en-US" sz="3600" b="1">
                        <a:solidFill>
                          <a:srgbClr val="0000FF"/>
                        </a:solidFill>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effectLst/>
                          <a:latin typeface="Times New Roman"/>
                          <a:ea typeface="Calibri"/>
                          <a:cs typeface="Times New Roman"/>
                        </a:rPr>
                        <a:t>- </a:t>
                      </a:r>
                      <a:r>
                        <a:rPr lang="vi-VN" sz="4000" b="1" dirty="0">
                          <a:effectLst/>
                          <a:latin typeface="Times New Roman"/>
                          <a:ea typeface="Calibri"/>
                          <a:cs typeface="Times New Roman"/>
                        </a:rPr>
                        <a:t>Cảm thông</a:t>
                      </a:r>
                      <a:r>
                        <a:rPr lang="en-US" sz="4000" b="1" dirty="0">
                          <a:effectLst/>
                          <a:latin typeface="Times New Roman"/>
                          <a:ea typeface="Calibri"/>
                          <a:cs typeface="Times New Roman"/>
                        </a:rPr>
                        <a:t>, </a:t>
                      </a:r>
                      <a:r>
                        <a:rPr kumimoji="0" lang="en-US" sz="4000" b="1" i="0" u="none" strike="noStrike" kern="1200" cap="none" spc="0" normalizeH="0" baseline="0" noProof="0" dirty="0">
                          <a:ln>
                            <a:noFill/>
                          </a:ln>
                          <a:solidFill>
                            <a:prstClr val="black"/>
                          </a:solidFill>
                          <a:effectLst/>
                          <a:uLnTx/>
                          <a:uFillTx/>
                          <a:latin typeface="Times New Roman"/>
                          <a:ea typeface="Calibri"/>
                          <a:cs typeface="Times New Roman"/>
                        </a:rPr>
                        <a:t>Quan </a:t>
                      </a:r>
                      <a:r>
                        <a:rPr kumimoji="0" lang="en-US" sz="4000" b="1" i="0" u="none" strike="noStrike" kern="1200" cap="none" spc="0" normalizeH="0" baseline="0" noProof="0" dirty="0" err="1">
                          <a:ln>
                            <a:noFill/>
                          </a:ln>
                          <a:solidFill>
                            <a:prstClr val="black"/>
                          </a:solidFill>
                          <a:effectLst/>
                          <a:uLnTx/>
                          <a:uFillTx/>
                          <a:latin typeface="Times New Roman"/>
                          <a:ea typeface="Calibri"/>
                          <a:cs typeface="Times New Roman"/>
                        </a:rPr>
                        <a:t>tâm</a:t>
                      </a:r>
                      <a:r>
                        <a:rPr kumimoji="0" lang="en-US" sz="4000" b="1" i="0" u="none" strike="noStrike" kern="1200" cap="none" spc="0" normalizeH="0" baseline="0" noProof="0" dirty="0">
                          <a:ln>
                            <a:noFill/>
                          </a:ln>
                          <a:solidFill>
                            <a:prstClr val="black"/>
                          </a:solidFill>
                          <a:effectLst/>
                          <a:uLnTx/>
                          <a:uFillTx/>
                          <a:latin typeface="Times New Roman"/>
                          <a:ea typeface="Calibri"/>
                          <a:cs typeface="Times New Roman"/>
                        </a:rPr>
                        <a:t>, </a:t>
                      </a:r>
                      <a:r>
                        <a:rPr kumimoji="0" lang="vi-VN" sz="4000" b="1" i="0" u="none" strike="noStrike" kern="1200" cap="none" spc="0" normalizeH="0" baseline="0" noProof="0" dirty="0">
                          <a:ln>
                            <a:noFill/>
                          </a:ln>
                          <a:solidFill>
                            <a:prstClr val="black"/>
                          </a:solidFill>
                          <a:effectLst/>
                          <a:uLnTx/>
                          <a:uFillTx/>
                          <a:latin typeface="Times New Roman"/>
                          <a:ea typeface="Calibri"/>
                          <a:cs typeface="Times New Roman"/>
                        </a:rPr>
                        <a:t>Chia sẻ</a:t>
                      </a:r>
                      <a:endParaRPr lang="en-US" sz="4000" b="1" dirty="0">
                        <a:effectLst/>
                        <a:latin typeface="Times New Roman"/>
                        <a:ea typeface="Calibri"/>
                        <a:cs typeface="Times New Roman"/>
                      </a:endParaRPr>
                    </a:p>
                    <a:p>
                      <a:pPr marL="0" indent="0" algn="l">
                        <a:lnSpc>
                          <a:spcPct val="100000"/>
                        </a:lnSpc>
                        <a:spcBef>
                          <a:spcPts val="0"/>
                        </a:spcBef>
                        <a:spcAft>
                          <a:spcPts val="0"/>
                        </a:spcAft>
                      </a:pPr>
                      <a:r>
                        <a:rPr lang="vi-VN" sz="4000" b="1" dirty="0">
                          <a:effectLst/>
                          <a:latin typeface="Times New Roman"/>
                          <a:ea typeface="Calibri"/>
                          <a:cs typeface="Times New Roman"/>
                        </a:rPr>
                        <a:t>- Lo lắng và đổng cảm</a:t>
                      </a:r>
                      <a:r>
                        <a:rPr lang="en-US" sz="4000" b="1" dirty="0">
                          <a:effectLst/>
                          <a:latin typeface="Times New Roman"/>
                          <a:ea typeface="Calibri"/>
                          <a:cs typeface="Times New Roman"/>
                        </a:rPr>
                        <a:t>…</a:t>
                      </a:r>
                      <a:endParaRPr lang="vi-VN" sz="40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478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208547" y="362362"/>
            <a:ext cx="11835063" cy="3785652"/>
          </a:xfrm>
          <a:prstGeom prst="rect">
            <a:avLst/>
          </a:prstGeom>
        </p:spPr>
        <p:txBody>
          <a:bodyPr wrap="square">
            <a:spAutoFit/>
          </a:bodyPr>
          <a:lstStyle/>
          <a:p>
            <a:pPr algn="just"/>
            <a:r>
              <a:rPr lang="en-US" sz="4800" b="1">
                <a:solidFill>
                  <a:srgbClr val="FF0000"/>
                </a:solidFill>
                <a:latin typeface="Times New Roman"/>
                <a:ea typeface="Calibri"/>
              </a:rPr>
              <a:t>H. Quan sát hình ảnh và cho biết: </a:t>
            </a:r>
            <a:r>
              <a:rPr lang="en-US" sz="4800" b="1">
                <a:solidFill>
                  <a:srgbClr val="0000FF"/>
                </a:solidFill>
                <a:latin typeface="Times New Roman"/>
                <a:ea typeface="Calibri"/>
              </a:rPr>
              <a:t>Tình yêu thương con người được biểu hiện như thế nào trong các mối quan hệ: gia đình, nhà trường, xã hội?</a:t>
            </a:r>
            <a:r>
              <a:rPr lang="en-US" sz="4800" b="1">
                <a:solidFill>
                  <a:srgbClr val="000000"/>
                </a:solidFill>
                <a:latin typeface="Times New Roman"/>
                <a:ea typeface="Calibri"/>
              </a:rPr>
              <a:t> </a:t>
            </a:r>
            <a:r>
              <a:rPr lang="en-US" sz="4800" b="1">
                <a:solidFill>
                  <a:srgbClr val="C00000"/>
                </a:solidFill>
                <a:latin typeface="Times New Roman"/>
                <a:ea typeface="Calibri"/>
              </a:rPr>
              <a:t>Em cần làm gì để thể hiện tình yêu thương con người?</a:t>
            </a:r>
            <a:endParaRPr lang="en-US" sz="4800" b="1">
              <a:solidFill>
                <a:srgbClr val="C00000"/>
              </a:solidFill>
            </a:endParaRPr>
          </a:p>
        </p:txBody>
      </p:sp>
    </p:spTree>
    <p:extLst>
      <p:ext uri="{BB962C8B-B14F-4D97-AF65-F5344CB8AC3E}">
        <p14:creationId xmlns:p14="http://schemas.microsoft.com/office/powerpoint/2010/main" val="102177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Kết nối tri thức và cuộc sống] Giải GDCD 6 bài 2: Yêu thương con người"/>
          <p:cNvPicPr/>
          <p:nvPr/>
        </p:nvPicPr>
        <p:blipFill>
          <a:blip r:embed="rId2">
            <a:extLst>
              <a:ext uri="{28A0092B-C50C-407E-A947-70E740481C1C}">
                <a14:useLocalDpi xmlns:a14="http://schemas.microsoft.com/office/drawing/2010/main" val="0"/>
              </a:ext>
            </a:extLst>
          </a:blip>
          <a:srcRect/>
          <a:stretch>
            <a:fillRect/>
          </a:stretch>
        </p:blipFill>
        <p:spPr bwMode="auto">
          <a:xfrm>
            <a:off x="0" y="35560"/>
            <a:ext cx="5257800" cy="6822440"/>
          </a:xfrm>
          <a:prstGeom prst="rect">
            <a:avLst/>
          </a:prstGeom>
          <a:noFill/>
          <a:ln>
            <a:noFill/>
          </a:ln>
        </p:spPr>
      </p:pic>
      <p:pic>
        <p:nvPicPr>
          <p:cNvPr id="6" name="Picture 5" descr=" [Kết nối tri thức và cuộc sống] Giải GDCD 6 bài 2: Yêu thương con người"/>
          <p:cNvPicPr/>
          <p:nvPr/>
        </p:nvPicPr>
        <p:blipFill>
          <a:blip r:embed="rId3">
            <a:extLst>
              <a:ext uri="{28A0092B-C50C-407E-A947-70E740481C1C}">
                <a14:useLocalDpi xmlns:a14="http://schemas.microsoft.com/office/drawing/2010/main" val="0"/>
              </a:ext>
            </a:extLst>
          </a:blip>
          <a:srcRect/>
          <a:stretch>
            <a:fillRect/>
          </a:stretch>
        </p:blipFill>
        <p:spPr bwMode="auto">
          <a:xfrm>
            <a:off x="4716380" y="35559"/>
            <a:ext cx="7475620" cy="6822441"/>
          </a:xfrm>
          <a:prstGeom prst="rect">
            <a:avLst/>
          </a:prstGeom>
          <a:noFill/>
          <a:ln>
            <a:noFill/>
          </a:ln>
        </p:spPr>
      </p:pic>
    </p:spTree>
    <p:extLst>
      <p:ext uri="{BB962C8B-B14F-4D97-AF65-F5344CB8AC3E}">
        <p14:creationId xmlns:p14="http://schemas.microsoft.com/office/powerpoint/2010/main" val="375474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316" y="57048"/>
            <a:ext cx="11935326" cy="6555641"/>
          </a:xfrm>
          <a:prstGeom prst="rect">
            <a:avLst/>
          </a:prstGeom>
        </p:spPr>
        <p:txBody>
          <a:bodyPr wrap="square">
            <a:spAutoFit/>
          </a:bodyPr>
          <a:lstStyle/>
          <a:p>
            <a:pPr algn="just"/>
            <a:r>
              <a:rPr lang="en-US" sz="4200" b="1" i="1">
                <a:solidFill>
                  <a:srgbClr val="FF0000"/>
                </a:solidFill>
                <a:latin typeface="Cambria"/>
                <a:ea typeface="Times New Roman"/>
                <a:cs typeface="Times New Roman"/>
              </a:rPr>
              <a:t>Tình yêu thương với gia đình</a:t>
            </a:r>
            <a:endParaRPr lang="en-US" sz="4200" b="1">
              <a:solidFill>
                <a:srgbClr val="FF0000"/>
              </a:solidFill>
              <a:latin typeface="Cambria"/>
              <a:ea typeface="Times New Roman"/>
              <a:cs typeface="Times New Roman"/>
            </a:endParaRPr>
          </a:p>
          <a:p>
            <a:pPr algn="just"/>
            <a:r>
              <a:rPr lang="fr-FR" sz="4200" b="1">
                <a:latin typeface="Times New Roman"/>
                <a:ea typeface="Calibri"/>
                <a:cs typeface="Times New Roman"/>
              </a:rPr>
              <a:t>- Ông bà, </a:t>
            </a:r>
            <a:r>
              <a:rPr lang="fr-FR" sz="4200" b="1">
                <a:solidFill>
                  <a:prstClr val="black"/>
                </a:solidFill>
                <a:latin typeface="Times New Roman"/>
                <a:ea typeface="Calibri"/>
                <a:cs typeface="Times New Roman"/>
              </a:rPr>
              <a:t>cha mẹ</a:t>
            </a:r>
            <a:r>
              <a:rPr lang="fr-FR" sz="4200" b="1">
                <a:latin typeface="Times New Roman"/>
                <a:ea typeface="Calibri"/>
                <a:cs typeface="Times New Roman"/>
              </a:rPr>
              <a:t> thương yêu con cháu, con cháu nghe lời, thương yêu cha mẹ, ông bà.</a:t>
            </a:r>
          </a:p>
          <a:p>
            <a:pPr algn="just"/>
            <a:r>
              <a:rPr lang="en-US" sz="4200" b="1">
                <a:solidFill>
                  <a:srgbClr val="000000"/>
                </a:solidFill>
                <a:latin typeface="Times New Roman"/>
                <a:ea typeface="Calibri"/>
                <a:cs typeface="Times New Roman"/>
              </a:rPr>
              <a:t>-Chăm sóc ông bà, bố mẹ khi ốm đau, nhường nhịn em nhỏ.</a:t>
            </a:r>
            <a:endParaRPr lang="en-US" sz="4200" b="1">
              <a:latin typeface="Times New Roman"/>
              <a:ea typeface="Calibri"/>
              <a:cs typeface="Times New Roman"/>
            </a:endParaRPr>
          </a:p>
          <a:p>
            <a:pPr algn="just"/>
            <a:r>
              <a:rPr lang="fr-FR" sz="4200" b="1">
                <a:latin typeface="Times New Roman"/>
                <a:ea typeface="Calibri"/>
                <a:cs typeface="Times New Roman"/>
              </a:rPr>
              <a:t>- Cha mẹ hi sinh, làm việc vất vả,</a:t>
            </a:r>
            <a:r>
              <a:rPr lang="fr-FR" sz="4200" b="1">
                <a:solidFill>
                  <a:prstClr val="black"/>
                </a:solidFill>
                <a:latin typeface="Times New Roman"/>
                <a:ea typeface="Calibri"/>
                <a:cs typeface="Times New Roman"/>
              </a:rPr>
              <a:t> cực nhọc</a:t>
            </a:r>
            <a:r>
              <a:rPr lang="fr-FR" sz="4200" b="1">
                <a:latin typeface="Times New Roman"/>
                <a:ea typeface="Calibri"/>
                <a:cs typeface="Times New Roman"/>
              </a:rPr>
              <a:t> nuôi dạy con nên người.</a:t>
            </a:r>
            <a:endParaRPr lang="en-US" sz="4200" b="1">
              <a:latin typeface="Times New Roman"/>
              <a:ea typeface="Calibri"/>
              <a:cs typeface="Times New Roman"/>
            </a:endParaRPr>
          </a:p>
          <a:p>
            <a:pPr algn="just"/>
            <a:r>
              <a:rPr lang="fr-FR" sz="4200" b="1">
                <a:latin typeface="Times New Roman"/>
                <a:ea typeface="Times New Roman"/>
                <a:cs typeface="Times New Roman"/>
              </a:rPr>
              <a:t>- Mọi người trong gia đình tâm sự, chia sẻ, thấu hiểu lẫn nhau, đồng hành cùng nhau vượt qua khó khăn, hoạn nạn,…</a:t>
            </a:r>
            <a:endParaRPr lang="en-US" sz="4200" b="1">
              <a:latin typeface="Cambria"/>
              <a:ea typeface="Times New Roman"/>
              <a:cs typeface="Times New Roman"/>
            </a:endParaRPr>
          </a:p>
        </p:txBody>
      </p:sp>
    </p:spTree>
    <p:extLst>
      <p:ext uri="{BB962C8B-B14F-4D97-AF65-F5344CB8AC3E}">
        <p14:creationId xmlns:p14="http://schemas.microsoft.com/office/powerpoint/2010/main" val="239396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0316" y="8922"/>
            <a:ext cx="11935326" cy="6247864"/>
          </a:xfrm>
          <a:prstGeom prst="rect">
            <a:avLst/>
          </a:prstGeom>
        </p:spPr>
        <p:txBody>
          <a:bodyPr wrap="square">
            <a:spAutoFit/>
          </a:bodyPr>
          <a:lstStyle/>
          <a:p>
            <a:r>
              <a:rPr lang="fr-FR" sz="4000" b="1" i="1">
                <a:solidFill>
                  <a:srgbClr val="FF0000"/>
                </a:solidFill>
                <a:latin typeface="Cambria"/>
                <a:ea typeface="Times New Roman"/>
                <a:cs typeface="Times New Roman"/>
              </a:rPr>
              <a:t>Tình yêu thương mọi người trong xã hội</a:t>
            </a:r>
            <a:endParaRPr lang="en-US" sz="4000" b="1">
              <a:solidFill>
                <a:srgbClr val="FF0000"/>
              </a:solidFill>
              <a:latin typeface="Cambria"/>
              <a:ea typeface="Times New Roman"/>
              <a:cs typeface="Times New Roman"/>
            </a:endParaRPr>
          </a:p>
          <a:p>
            <a:r>
              <a:rPr lang="fr-FR" sz="4000" b="1">
                <a:latin typeface="Times New Roman"/>
                <a:ea typeface="Calibri"/>
                <a:cs typeface="Times New Roman"/>
              </a:rPr>
              <a:t>- Sự thương cảm dành cho những số phận đau khổ, bất hạnh</a:t>
            </a:r>
            <a:r>
              <a:rPr lang="en-US" sz="4000" b="1">
                <a:latin typeface="Times New Roman"/>
                <a:ea typeface="Calibri"/>
                <a:cs typeface="Times New Roman"/>
              </a:rPr>
              <a:t>; quan tâm, chia sẻ vật chất, tinh thần cho những người khó khăn, thiếu thốn</a:t>
            </a:r>
          </a:p>
          <a:p>
            <a:r>
              <a:rPr lang="en-US" sz="4000" b="1">
                <a:solidFill>
                  <a:srgbClr val="000000"/>
                </a:solidFill>
                <a:latin typeface="Times New Roman"/>
                <a:ea typeface="Calibri"/>
                <a:cs typeface="Times New Roman"/>
              </a:rPr>
              <a:t>- Bao dung, tha thứ cho người khác;</a:t>
            </a:r>
            <a:endParaRPr lang="en-US" sz="4000" b="1">
              <a:latin typeface="Times New Roman"/>
              <a:ea typeface="Calibri"/>
              <a:cs typeface="Times New Roman"/>
            </a:endParaRPr>
          </a:p>
          <a:p>
            <a:r>
              <a:rPr lang="en-US" sz="4000" b="1">
                <a:solidFill>
                  <a:srgbClr val="000000"/>
                </a:solidFill>
                <a:latin typeface="Times New Roman"/>
                <a:ea typeface="Calibri"/>
                <a:cs typeface="Times New Roman"/>
              </a:rPr>
              <a:t>-</a:t>
            </a:r>
            <a:r>
              <a:rPr lang="en-US" sz="4000" b="1">
                <a:latin typeface="Times New Roman"/>
                <a:ea typeface="Calibri"/>
                <a:cs typeface="Times New Roman"/>
              </a:rPr>
              <a:t> </a:t>
            </a:r>
            <a:r>
              <a:rPr lang="en-US" sz="4000" b="1">
                <a:solidFill>
                  <a:srgbClr val="000000"/>
                </a:solidFill>
                <a:latin typeface="Times New Roman"/>
                <a:ea typeface="Calibri"/>
                <a:cs typeface="Times New Roman"/>
              </a:rPr>
              <a:t>Giúp đỡ mọi người, đặc biệt là những có hoàn cảnh khó khăn (Quyên góp quần áo, sách vở cho các bạn hs nghèo vùng lũ lụt…)</a:t>
            </a:r>
            <a:endParaRPr lang="en-US" sz="4000" b="1">
              <a:latin typeface="Times New Roman"/>
              <a:ea typeface="Calibri"/>
              <a:cs typeface="Times New Roman"/>
            </a:endParaRPr>
          </a:p>
          <a:p>
            <a:r>
              <a:rPr lang="en-US" sz="4000" b="1">
                <a:solidFill>
                  <a:srgbClr val="000000"/>
                </a:solidFill>
                <a:latin typeface="Times New Roman"/>
                <a:ea typeface="Calibri"/>
                <a:cs typeface="Times New Roman"/>
              </a:rPr>
              <a:t>- Tích cực tham gia các hoạt động từ thiện là thể hiện lòng yêu thương con người….</a:t>
            </a:r>
            <a:endParaRPr lang="en-US" sz="4000" b="1">
              <a:effectLst/>
              <a:latin typeface="Times New Roman"/>
              <a:ea typeface="Calibri"/>
              <a:cs typeface="Times New Roman"/>
            </a:endParaRPr>
          </a:p>
        </p:txBody>
      </p:sp>
    </p:spTree>
    <p:extLst>
      <p:ext uri="{BB962C8B-B14F-4D97-AF65-F5344CB8AC3E}">
        <p14:creationId xmlns:p14="http://schemas.microsoft.com/office/powerpoint/2010/main" val="833507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925293" y="32921"/>
            <a:ext cx="5742722"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1" name="Rectangle 10"/>
          <p:cNvSpPr/>
          <p:nvPr/>
        </p:nvSpPr>
        <p:spPr>
          <a:xfrm>
            <a:off x="372979" y="691818"/>
            <a:ext cx="11718758" cy="1446550"/>
          </a:xfrm>
          <a:prstGeom prst="rect">
            <a:avLst/>
          </a:prstGeom>
        </p:spPr>
        <p:txBody>
          <a:bodyPr wrap="square">
            <a:spAutoFit/>
          </a:bodyPr>
          <a:lstStyle/>
          <a:p>
            <a:pPr eaLnBrk="0" fontAlgn="base" hangingPunct="0">
              <a:spcBef>
                <a:spcPct val="0"/>
              </a:spcBef>
              <a:spcAft>
                <a:spcPct val="0"/>
              </a:spcAft>
              <a:defRPr/>
            </a:pPr>
            <a:r>
              <a:rPr lang="en-US" sz="4400" b="1" dirty="0" err="1">
                <a:solidFill>
                  <a:srgbClr val="0000FF"/>
                </a:solidFill>
                <a:latin typeface="Times New Roman" pitchFamily="18" charset="0"/>
                <a:ea typeface="Arial Unicode MS"/>
                <a:cs typeface="Times New Roman" pitchFamily="18" charset="0"/>
              </a:rPr>
              <a:t>Quan</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sát</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tranh</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và</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trả</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lời</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câu</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hỏi</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hoàn</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thành</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phiếu</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bài</a:t>
            </a:r>
            <a:r>
              <a:rPr lang="en-US" sz="4400" b="1" dirty="0">
                <a:solidFill>
                  <a:srgbClr val="0000FF"/>
                </a:solidFill>
                <a:latin typeface="Times New Roman" pitchFamily="18" charset="0"/>
                <a:ea typeface="Arial Unicode MS"/>
                <a:cs typeface="Times New Roman" pitchFamily="18" charset="0"/>
              </a:rPr>
              <a:t> </a:t>
            </a:r>
            <a:r>
              <a:rPr lang="en-US" sz="4400" b="1" dirty="0" err="1">
                <a:solidFill>
                  <a:srgbClr val="0000FF"/>
                </a:solidFill>
                <a:latin typeface="Times New Roman" pitchFamily="18" charset="0"/>
                <a:ea typeface="Arial Unicode MS"/>
                <a:cs typeface="Times New Roman" pitchFamily="18" charset="0"/>
              </a:rPr>
              <a:t>tập</a:t>
            </a:r>
            <a:endParaRPr lang="en-US" sz="4400" b="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176159" y="2016243"/>
            <a:ext cx="12112397"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l" defTabSz="914400" rtl="0" eaLnBrk="0" fontAlgn="base" latinLnBrk="0" hangingPunct="0">
              <a:lnSpc>
                <a:spcPct val="100000"/>
              </a:lnSpc>
              <a:spcBef>
                <a:spcPct val="0"/>
              </a:spcBef>
              <a:spcAft>
                <a:spcPct val="0"/>
              </a:spcAft>
              <a:buClrTx/>
              <a:buSzTx/>
              <a:buFontTx/>
              <a:buNone/>
              <a:tabLst/>
            </a:pPr>
            <a:br>
              <a:rPr kumimoji="0" lang="vi-VN" altLang="en-US" sz="1000" b="0" i="0" u="none" strike="noStrike" cap="none" normalizeH="0" baseline="0" dirty="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kumimoji="0" lang="vi-VN" altLang="en-US" sz="4400" b="1" i="0" u="none" strike="noStrike" cap="none" normalizeH="0" baseline="0" dirty="0">
                <a:ln>
                  <a:noFill/>
                </a:ln>
                <a:solidFill>
                  <a:srgbClr val="FF0000"/>
                </a:solidFill>
                <a:effectLst/>
                <a:latin typeface="+mj-lt"/>
                <a:ea typeface="Cambria" panose="02040503050406030204" pitchFamily="18" charset="0"/>
                <a:cs typeface="Cambria" panose="02040503050406030204" pitchFamily="18" charset="0"/>
              </a:rPr>
              <a:t>1. Hình ảnh nào thể hiện tình yêu thương con người và trái với tình yêu thương </a:t>
            </a:r>
            <a:r>
              <a:rPr kumimoji="0" lang="vi-VN" altLang="en-US" sz="4400" b="1" i="0" u="none" strike="noStrike" cap="none" normalizeH="0" baseline="0">
                <a:ln>
                  <a:noFill/>
                </a:ln>
                <a:solidFill>
                  <a:srgbClr val="FF0000"/>
                </a:solidFill>
                <a:effectLst/>
                <a:latin typeface="+mj-lt"/>
                <a:ea typeface="Cambria" panose="02040503050406030204" pitchFamily="18" charset="0"/>
                <a:cs typeface="Cambria" panose="02040503050406030204" pitchFamily="18" charset="0"/>
              </a:rPr>
              <a:t>con người?</a:t>
            </a:r>
            <a:endParaRPr kumimoji="0" lang="en-US" altLang="en-US" sz="4400" b="1" i="0" u="none" strike="noStrike" cap="none" normalizeH="0" baseline="0">
              <a:ln>
                <a:noFill/>
              </a:ln>
              <a:solidFill>
                <a:srgbClr val="FF0000"/>
              </a:solidFill>
              <a:effectLst/>
              <a:latin typeface="+mj-lt"/>
              <a:ea typeface="Cambria" panose="02040503050406030204" pitchFamily="18" charset="0"/>
              <a:cs typeface="Cambria" panose="02040503050406030204" pitchFamily="18" charset="0"/>
            </a:endParaRPr>
          </a:p>
          <a:p>
            <a:pPr marL="0" marR="0" lvl="0" indent="12700" algn="l" defTabSz="914400" rtl="0" eaLnBrk="0" fontAlgn="base" latinLnBrk="0" hangingPunct="0">
              <a:lnSpc>
                <a:spcPct val="100000"/>
              </a:lnSpc>
              <a:spcBef>
                <a:spcPct val="0"/>
              </a:spcBef>
              <a:spcAft>
                <a:spcPct val="0"/>
              </a:spcAft>
              <a:buClrTx/>
              <a:buSzTx/>
              <a:buFontTx/>
              <a:buNone/>
              <a:tabLst/>
            </a:pPr>
            <a:endParaRPr lang="en-US" altLang="en-US" sz="4400" dirty="0">
              <a:solidFill>
                <a:srgbClr val="FF0000"/>
              </a:solidFill>
              <a:latin typeface="+mj-lt"/>
            </a:endParaRPr>
          </a:p>
          <a:p>
            <a:pPr marL="0" marR="0" lvl="0" indent="12700" algn="l" defTabSz="914400" rtl="0" eaLnBrk="0" fontAlgn="base" latinLnBrk="0" hangingPunct="0">
              <a:lnSpc>
                <a:spcPct val="100000"/>
              </a:lnSpc>
              <a:spcBef>
                <a:spcPct val="0"/>
              </a:spcBef>
              <a:spcAft>
                <a:spcPct val="0"/>
              </a:spcAft>
              <a:buClrTx/>
              <a:buSzTx/>
              <a:buFontTx/>
              <a:buNone/>
              <a:tabLst/>
            </a:pPr>
            <a:r>
              <a:rPr kumimoji="0" lang="vi-VN" altLang="en-US" sz="4400" b="1" i="0" u="none" strike="noStrike" cap="none" normalizeH="0" baseline="0">
                <a:ln>
                  <a:noFill/>
                </a:ln>
                <a:solidFill>
                  <a:srgbClr val="FF0000"/>
                </a:solidFill>
                <a:effectLst/>
                <a:latin typeface="+mj-lt"/>
                <a:ea typeface="Cambria" panose="02040503050406030204" pitchFamily="18" charset="0"/>
                <a:cs typeface="Cambria" panose="02040503050406030204" pitchFamily="18" charset="0"/>
              </a:rPr>
              <a:t>2</a:t>
            </a:r>
            <a:r>
              <a:rPr kumimoji="0" lang="vi-VN" altLang="en-US" sz="4400" b="1" i="0" u="none" strike="noStrike" cap="none" normalizeH="0" baseline="0" dirty="0">
                <a:ln>
                  <a:noFill/>
                </a:ln>
                <a:solidFill>
                  <a:srgbClr val="FF0000"/>
                </a:solidFill>
                <a:effectLst/>
                <a:latin typeface="+mj-lt"/>
                <a:ea typeface="Cambria" panose="02040503050406030204" pitchFamily="18" charset="0"/>
                <a:cs typeface="Cambria" panose="02040503050406030204" pitchFamily="18" charset="0"/>
              </a:rPr>
              <a:t>. Em có suy nghĩ gì về những việc làm được đề cập trong các hình ảnh trên?</a:t>
            </a:r>
            <a:endParaRPr kumimoji="0" lang="vi-VN" altLang="en-US" sz="4400" b="0" i="0" u="none" strike="noStrike" cap="none" normalizeH="0" baseline="0" dirty="0">
              <a:ln>
                <a:noFill/>
              </a:ln>
              <a:solidFill>
                <a:srgbClr val="FF0000"/>
              </a:solidFill>
              <a:effectLst/>
              <a:latin typeface="+mj-lt"/>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267812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3" y="20320"/>
            <a:ext cx="12308839" cy="6858000"/>
          </a:xfrm>
          <a:prstGeom prst="rect">
            <a:avLst/>
          </a:prstGeom>
        </p:spPr>
      </p:pic>
      <p:pic>
        <p:nvPicPr>
          <p:cNvPr id="5" name="Shape 61"/>
          <p:cNvPicPr/>
          <p:nvPr/>
        </p:nvPicPr>
        <p:blipFill>
          <a:blip r:embed="rId3"/>
          <a:stretch/>
        </p:blipFill>
        <p:spPr>
          <a:xfrm>
            <a:off x="24304" y="20320"/>
            <a:ext cx="5823042" cy="3517815"/>
          </a:xfrm>
          <a:prstGeom prst="rect">
            <a:avLst/>
          </a:prstGeom>
        </p:spPr>
      </p:pic>
      <p:pic>
        <p:nvPicPr>
          <p:cNvPr id="6" name="Shape 63"/>
          <p:cNvPicPr/>
          <p:nvPr/>
        </p:nvPicPr>
        <p:blipFill>
          <a:blip r:embed="rId4"/>
          <a:stretch/>
        </p:blipFill>
        <p:spPr>
          <a:xfrm>
            <a:off x="5847346" y="20320"/>
            <a:ext cx="6485795" cy="3660285"/>
          </a:xfrm>
          <a:prstGeom prst="rect">
            <a:avLst/>
          </a:prstGeom>
        </p:spPr>
      </p:pic>
      <p:pic>
        <p:nvPicPr>
          <p:cNvPr id="7" name="Shape 65"/>
          <p:cNvPicPr/>
          <p:nvPr/>
        </p:nvPicPr>
        <p:blipFill>
          <a:blip r:embed="rId5"/>
          <a:stretch/>
        </p:blipFill>
        <p:spPr>
          <a:xfrm>
            <a:off x="0" y="3538136"/>
            <a:ext cx="5847346" cy="3172328"/>
          </a:xfrm>
          <a:prstGeom prst="rect">
            <a:avLst/>
          </a:prstGeom>
        </p:spPr>
      </p:pic>
      <p:pic>
        <p:nvPicPr>
          <p:cNvPr id="8" name="Shape 67"/>
          <p:cNvPicPr/>
          <p:nvPr/>
        </p:nvPicPr>
        <p:blipFill>
          <a:blip r:embed="rId6"/>
          <a:stretch/>
        </p:blipFill>
        <p:spPr>
          <a:xfrm>
            <a:off x="5847346" y="3657744"/>
            <a:ext cx="6485796" cy="3100964"/>
          </a:xfrm>
          <a:prstGeom prst="rect">
            <a:avLst/>
          </a:prstGeom>
        </p:spPr>
      </p:pic>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920815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0EC072-214E-41E3-A723-3840EE8F5B01}"/>
              </a:ext>
            </a:extLst>
          </p:cNvPr>
          <p:cNvSpPr/>
          <p:nvPr/>
        </p:nvSpPr>
        <p:spPr>
          <a:xfrm>
            <a:off x="145774" y="395981"/>
            <a:ext cx="11926956" cy="5909310"/>
          </a:xfrm>
          <a:prstGeom prst="rect">
            <a:avLst/>
          </a:prstGeom>
        </p:spPr>
        <p:txBody>
          <a:bodyPr wrap="square">
            <a:spAutoFit/>
          </a:bodyPr>
          <a:lstStyle/>
          <a:p>
            <a:pPr algn="just">
              <a:spcAft>
                <a:spcPts val="0"/>
              </a:spcAft>
            </a:pP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Biểu</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hiện</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yêu</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thương</a:t>
            </a:r>
            <a:r>
              <a:rPr lang="en-US" sz="5400" b="1" dirty="0">
                <a:solidFill>
                  <a:srgbClr val="C00000"/>
                </a:solidFill>
                <a:latin typeface="Times New Roman" panose="02020603050405020304" pitchFamily="18" charset="0"/>
                <a:ea typeface="Calibri" panose="020F0502020204030204" pitchFamily="34" charset="0"/>
              </a:rPr>
              <a:t> con </a:t>
            </a:r>
            <a:r>
              <a:rPr lang="en-US" sz="5400" b="1" dirty="0" err="1">
                <a:solidFill>
                  <a:srgbClr val="C00000"/>
                </a:solidFill>
                <a:latin typeface="Times New Roman" panose="02020603050405020304" pitchFamily="18" charset="0"/>
                <a:ea typeface="Calibri" panose="020F0502020204030204" pitchFamily="34" charset="0"/>
              </a:rPr>
              <a:t>người</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sự</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đồng</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cảm</a:t>
            </a:r>
            <a:r>
              <a:rPr lang="en-US" sz="5400" b="1" dirty="0">
                <a:solidFill>
                  <a:srgbClr val="C00000"/>
                </a:solidFill>
                <a:latin typeface="Times New Roman" panose="02020603050405020304" pitchFamily="18" charset="0"/>
                <a:ea typeface="Calibri" panose="020F0502020204030204" pitchFamily="34" charset="0"/>
              </a:rPr>
              <a:t>, chia </a:t>
            </a:r>
            <a:r>
              <a:rPr lang="en-US" sz="5400" b="1" dirty="0" err="1">
                <a:solidFill>
                  <a:srgbClr val="C00000"/>
                </a:solidFill>
                <a:latin typeface="Times New Roman" panose="02020603050405020304" pitchFamily="18" charset="0"/>
                <a:ea typeface="Calibri" panose="020F0502020204030204" pitchFamily="34" charset="0"/>
              </a:rPr>
              <a:t>sẻ</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sẵn</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sàng</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giúp</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đỡ</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lẫn</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nhau</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tham</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gia</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các</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hoạt</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động</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từ</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thiện</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biết</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tha</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thứ</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cho</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lỗi</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lầm</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của</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người</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khác</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khi</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họ</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sửa</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chữa</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khi</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cần</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thiết</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có</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thể</a:t>
            </a:r>
            <a:r>
              <a:rPr lang="en-US" sz="5400" b="1" dirty="0">
                <a:solidFill>
                  <a:srgbClr val="C00000"/>
                </a:solidFill>
                <a:latin typeface="Times New Roman" panose="02020603050405020304" pitchFamily="18" charset="0"/>
                <a:ea typeface="Calibri" panose="020F0502020204030204" pitchFamily="34" charset="0"/>
              </a:rPr>
              <a:t> hi </a:t>
            </a:r>
            <a:r>
              <a:rPr lang="en-US" sz="5400" b="1" dirty="0" err="1">
                <a:solidFill>
                  <a:srgbClr val="C00000"/>
                </a:solidFill>
                <a:latin typeface="Times New Roman" panose="02020603050405020304" pitchFamily="18" charset="0"/>
                <a:ea typeface="Calibri" panose="020F0502020204030204" pitchFamily="34" charset="0"/>
              </a:rPr>
              <a:t>sinh</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quyền</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lợi</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của</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bản</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thân</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vì</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người</a:t>
            </a:r>
            <a:r>
              <a:rPr lang="en-US" sz="5400" b="1" dirty="0">
                <a:solidFill>
                  <a:srgbClr val="C00000"/>
                </a:solidFill>
                <a:latin typeface="Times New Roman" panose="02020603050405020304" pitchFamily="18" charset="0"/>
                <a:ea typeface="Calibri" panose="020F0502020204030204" pitchFamily="34" charset="0"/>
              </a:rPr>
              <a:t> </a:t>
            </a:r>
            <a:r>
              <a:rPr lang="en-US" sz="5400" b="1" dirty="0" err="1">
                <a:solidFill>
                  <a:srgbClr val="C00000"/>
                </a:solidFill>
                <a:latin typeface="Times New Roman" panose="02020603050405020304" pitchFamily="18" charset="0"/>
                <a:ea typeface="Calibri" panose="020F0502020204030204" pitchFamily="34" charset="0"/>
              </a:rPr>
              <a:t>khác</a:t>
            </a:r>
            <a:r>
              <a:rPr lang="en-US" sz="5400" b="1" dirty="0">
                <a:solidFill>
                  <a:srgbClr val="C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06628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sp>
        <p:nvSpPr>
          <p:cNvPr id="14" name="Text Box 5"/>
          <p:cNvSpPr txBox="1">
            <a:spLocks noChangeArrowheads="1"/>
          </p:cNvSpPr>
          <p:nvPr/>
        </p:nvSpPr>
        <p:spPr bwMode="auto">
          <a:xfrm>
            <a:off x="0" y="2291778"/>
            <a:ext cx="11827042"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800" b="1" i="1" dirty="0">
                <a:solidFill>
                  <a:srgbClr val="0000FF"/>
                </a:solidFill>
                <a:latin typeface="+mj-lt"/>
              </a:rPr>
              <a:t>Yêu thương con người được th</a:t>
            </a:r>
            <a:r>
              <a:rPr lang="en-US" sz="4800" b="1" i="1" dirty="0">
                <a:solidFill>
                  <a:srgbClr val="0000FF"/>
                </a:solidFill>
                <a:latin typeface="Times New Roman" pitchFamily="18" charset="0"/>
                <a:cs typeface="Times New Roman" pitchFamily="18" charset="0"/>
              </a:rPr>
              <a:t>ể</a:t>
            </a:r>
            <a:r>
              <a:rPr lang="vi-VN" sz="4800" b="1" i="1" dirty="0">
                <a:solidFill>
                  <a:srgbClr val="0000FF"/>
                </a:solidFill>
                <a:latin typeface="Times New Roman" pitchFamily="18" charset="0"/>
                <a:cs typeface="Times New Roman" pitchFamily="18" charset="0"/>
              </a:rPr>
              <a:t> </a:t>
            </a:r>
            <a:r>
              <a:rPr lang="vi-VN" sz="4800" b="1" i="1" dirty="0">
                <a:solidFill>
                  <a:srgbClr val="0000FF"/>
                </a:solidFill>
                <a:latin typeface="+mj-lt"/>
              </a:rPr>
              <a:t>hiện ngay </a:t>
            </a:r>
            <a:r>
              <a:rPr lang="en-US" sz="4800" b="1" i="1" dirty="0">
                <a:solidFill>
                  <a:srgbClr val="0000FF"/>
                </a:solidFill>
                <a:latin typeface="Times New Roman" pitchFamily="18" charset="0"/>
                <a:cs typeface="Times New Roman" pitchFamily="18" charset="0"/>
              </a:rPr>
              <a:t>ở</a:t>
            </a:r>
            <a:r>
              <a:rPr lang="vi-VN" sz="4800" b="1" i="1" dirty="0">
                <a:solidFill>
                  <a:srgbClr val="0000FF"/>
                </a:solidFill>
                <a:latin typeface="+mj-lt"/>
              </a:rPr>
              <a:t> những lời nói, việc </a:t>
            </a:r>
            <a:r>
              <a:rPr lang="en-US" sz="4800" b="1" i="1" dirty="0">
                <a:solidFill>
                  <a:srgbClr val="0000FF"/>
                </a:solidFill>
                <a:latin typeface="+mj-lt"/>
              </a:rPr>
              <a:t>l</a:t>
            </a:r>
            <a:r>
              <a:rPr lang="vi-VN" sz="4800" b="1" i="1" dirty="0">
                <a:solidFill>
                  <a:srgbClr val="0000FF"/>
                </a:solidFill>
                <a:latin typeface="+mj-lt"/>
              </a:rPr>
              <a:t>àm và thái độ c</a:t>
            </a:r>
            <a:r>
              <a:rPr lang="en-US" sz="4800" b="1" i="1" dirty="0" err="1">
                <a:solidFill>
                  <a:srgbClr val="0000FF"/>
                </a:solidFill>
                <a:latin typeface="Times New Roman" pitchFamily="18" charset="0"/>
                <a:cs typeface="Times New Roman" pitchFamily="18" charset="0"/>
              </a:rPr>
              <a:t>ủa</a:t>
            </a:r>
            <a:r>
              <a:rPr lang="vi-VN" sz="4800" b="1" i="1" dirty="0">
                <a:solidFill>
                  <a:srgbClr val="0000FF"/>
                </a:solidFill>
                <a:latin typeface="Times New Roman" pitchFamily="18" charset="0"/>
                <a:cs typeface="Times New Roman" pitchFamily="18" charset="0"/>
              </a:rPr>
              <a:t> </a:t>
            </a:r>
            <a:r>
              <a:rPr lang="vi-VN" sz="4800" b="1" i="1" dirty="0">
                <a:solidFill>
                  <a:srgbClr val="0000FF"/>
                </a:solidFill>
                <a:latin typeface="+mj-lt"/>
              </a:rPr>
              <a:t>m</a:t>
            </a:r>
            <a:r>
              <a:rPr lang="en-US" sz="4800" b="1" i="1" dirty="0">
                <a:solidFill>
                  <a:srgbClr val="0000FF"/>
                </a:solidFill>
                <a:latin typeface="Times New Roman" pitchFamily="18" charset="0"/>
                <a:cs typeface="Times New Roman" pitchFamily="18" charset="0"/>
              </a:rPr>
              <a:t>ọ</a:t>
            </a:r>
            <a:r>
              <a:rPr lang="vi-VN" sz="4800" b="1" i="1" dirty="0">
                <a:solidFill>
                  <a:srgbClr val="0000FF"/>
                </a:solidFill>
                <a:latin typeface="+mj-lt"/>
              </a:rPr>
              <a:t>i con người trong cuộc s</a:t>
            </a:r>
            <a:r>
              <a:rPr lang="en-US" sz="4800" b="1" i="1" dirty="0">
                <a:solidFill>
                  <a:srgbClr val="0000FF"/>
                </a:solidFill>
                <a:latin typeface="Times New Roman" pitchFamily="18" charset="0"/>
                <a:cs typeface="Times New Roman" pitchFamily="18" charset="0"/>
              </a:rPr>
              <a:t>ố</a:t>
            </a:r>
            <a:r>
              <a:rPr lang="vi-VN" sz="4800" b="1" i="1" dirty="0">
                <a:solidFill>
                  <a:srgbClr val="0000FF"/>
                </a:solidFill>
                <a:latin typeface="+mj-lt"/>
              </a:rPr>
              <a:t>ng hàng ngày.</a:t>
            </a:r>
            <a:endParaRPr lang="en-US" sz="4800" b="1" dirty="0">
              <a:solidFill>
                <a:srgbClr val="0000FF"/>
              </a:solidFill>
              <a:latin typeface="+mj-lt"/>
            </a:endParaRPr>
          </a:p>
        </p:txBody>
      </p:sp>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Downloads\MinecraftWindows\ảnh.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25653"/>
          </a:xfrm>
          <a:prstGeom prst="rect">
            <a:avLst/>
          </a:prstGeom>
          <a:noFill/>
          <a:ln>
            <a:noFill/>
          </a:ln>
        </p:spPr>
      </p:pic>
    </p:spTree>
    <p:extLst>
      <p:ext uri="{BB962C8B-B14F-4D97-AF65-F5344CB8AC3E}">
        <p14:creationId xmlns:p14="http://schemas.microsoft.com/office/powerpoint/2010/main" val="272839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sp>
        <p:nvSpPr>
          <p:cNvPr id="14" name="Text Box 5"/>
          <p:cNvSpPr txBox="1">
            <a:spLocks noChangeArrowheads="1"/>
          </p:cNvSpPr>
          <p:nvPr/>
        </p:nvSpPr>
        <p:spPr bwMode="auto">
          <a:xfrm>
            <a:off x="-92765" y="1439910"/>
            <a:ext cx="1182704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en-US" sz="4800" b="1" i="1" dirty="0">
                <a:solidFill>
                  <a:srgbClr val="0000FF"/>
                </a:solidFill>
                <a:latin typeface="+mj-lt"/>
              </a:rPr>
              <a:t>- </a:t>
            </a:r>
            <a:r>
              <a:rPr lang="vi-VN" sz="4800" b="1" i="1" dirty="0">
                <a:solidFill>
                  <a:srgbClr val="C00000"/>
                </a:solidFill>
                <a:latin typeface="+mj-lt"/>
              </a:rPr>
              <a:t>Bi</a:t>
            </a:r>
            <a:r>
              <a:rPr lang="en-US" sz="4800" b="1" i="1" dirty="0">
                <a:solidFill>
                  <a:srgbClr val="C00000"/>
                </a:solidFill>
                <a:latin typeface="Times New Roman" pitchFamily="18" charset="0"/>
                <a:cs typeface="Times New Roman" pitchFamily="18" charset="0"/>
              </a:rPr>
              <a:t>ể</a:t>
            </a:r>
            <a:r>
              <a:rPr lang="vi-VN" sz="4800" b="1" i="1" dirty="0">
                <a:solidFill>
                  <a:srgbClr val="C00000"/>
                </a:solidFill>
                <a:latin typeface="+mj-lt"/>
              </a:rPr>
              <a:t>u hiện trái với yêu thương con người</a:t>
            </a:r>
            <a:r>
              <a:rPr lang="vi-VN" sz="4800" b="1" i="1" dirty="0">
                <a:solidFill>
                  <a:srgbClr val="0000FF"/>
                </a:solidFill>
                <a:latin typeface="+mj-lt"/>
              </a:rPr>
              <a:t>: Nh</a:t>
            </a:r>
            <a:r>
              <a:rPr lang="en-US" sz="4800" b="1" i="1" dirty="0">
                <a:solidFill>
                  <a:srgbClr val="0000FF"/>
                </a:solidFill>
                <a:latin typeface="Times New Roman" pitchFamily="18" charset="0"/>
                <a:cs typeface="Times New Roman" pitchFamily="18" charset="0"/>
              </a:rPr>
              <a:t>ỏ</a:t>
            </a:r>
            <a:r>
              <a:rPr lang="vi-VN" sz="4800" b="1" i="1" dirty="0">
                <a:solidFill>
                  <a:srgbClr val="0000FF"/>
                </a:solidFill>
                <a:latin typeface="+mj-lt"/>
              </a:rPr>
              <a:t> nhen, ích k</a:t>
            </a:r>
            <a:r>
              <a:rPr lang="en-US" sz="4800" b="1" i="1" dirty="0">
                <a:solidFill>
                  <a:srgbClr val="0000FF"/>
                </a:solidFill>
                <a:latin typeface="Times New Roman" panose="02020603050405020304" pitchFamily="18" charset="0"/>
                <a:cs typeface="Times New Roman" panose="02020603050405020304" pitchFamily="18" charset="0"/>
              </a:rPr>
              <a:t>ỷ</a:t>
            </a:r>
            <a:r>
              <a:rPr lang="vi-VN" sz="4800" b="1" i="1" dirty="0">
                <a:solidFill>
                  <a:srgbClr val="0000FF"/>
                </a:solidFill>
                <a:latin typeface="+mj-lt"/>
              </a:rPr>
              <a:t> thờ ơ trước nh</a:t>
            </a:r>
            <a:r>
              <a:rPr lang="en-US" sz="4800" b="1" i="1" dirty="0">
                <a:solidFill>
                  <a:srgbClr val="0000FF"/>
                </a:solidFill>
                <a:latin typeface="Times New Roman" pitchFamily="18" charset="0"/>
                <a:cs typeface="Times New Roman" pitchFamily="18" charset="0"/>
              </a:rPr>
              <a:t>ữ</a:t>
            </a:r>
            <a:r>
              <a:rPr lang="vi-VN" sz="4800" b="1" i="1" dirty="0">
                <a:solidFill>
                  <a:srgbClr val="0000FF"/>
                </a:solidFill>
                <a:latin typeface="+mj-lt"/>
              </a:rPr>
              <a:t>ng khó khăn và đau kh</a:t>
            </a:r>
            <a:r>
              <a:rPr lang="en-US" sz="4800" b="1" i="1" dirty="0">
                <a:solidFill>
                  <a:srgbClr val="0000FF"/>
                </a:solidFill>
                <a:latin typeface="Times New Roman" pitchFamily="18" charset="0"/>
                <a:cs typeface="Times New Roman" pitchFamily="18" charset="0"/>
              </a:rPr>
              <a:t>ổ</a:t>
            </a:r>
            <a:r>
              <a:rPr lang="vi-VN" sz="4800" b="1" i="1" dirty="0">
                <a:solidFill>
                  <a:srgbClr val="0000FF"/>
                </a:solidFill>
                <a:latin typeface="+mj-lt"/>
              </a:rPr>
              <a:t> của người khác, bao che cho điều xấu, v</a:t>
            </a:r>
            <a:r>
              <a:rPr lang="en-US" sz="4800" b="1" i="1" dirty="0">
                <a:solidFill>
                  <a:srgbClr val="0000FF"/>
                </a:solidFill>
                <a:latin typeface="Times New Roman" pitchFamily="18" charset="0"/>
                <a:cs typeface="Times New Roman" pitchFamily="18" charset="0"/>
              </a:rPr>
              <a:t>ô</a:t>
            </a:r>
            <a:r>
              <a:rPr lang="vi-VN" sz="4800" b="1" i="1" dirty="0">
                <a:solidFill>
                  <a:srgbClr val="0000FF"/>
                </a:solidFill>
                <a:latin typeface="+mj-lt"/>
              </a:rPr>
              <a:t> c</a:t>
            </a:r>
            <a:r>
              <a:rPr lang="en-US" sz="4800" b="1" i="1" dirty="0">
                <a:solidFill>
                  <a:srgbClr val="0000FF"/>
                </a:solidFill>
                <a:latin typeface="Times New Roman" pitchFamily="18" charset="0"/>
                <a:cs typeface="Times New Roman" pitchFamily="18" charset="0"/>
              </a:rPr>
              <a:t>ả</a:t>
            </a:r>
            <a:r>
              <a:rPr lang="vi-VN" sz="4800" b="1" i="1" dirty="0">
                <a:solidFill>
                  <a:srgbClr val="0000FF"/>
                </a:solidFill>
                <a:latin typeface="+mj-lt"/>
              </a:rPr>
              <a:t>m, v</a:t>
            </a:r>
            <a:r>
              <a:rPr lang="en-US" sz="4800" b="1" i="1" dirty="0">
                <a:solidFill>
                  <a:srgbClr val="0000FF"/>
                </a:solidFill>
                <a:latin typeface="Times New Roman" pitchFamily="18" charset="0"/>
                <a:cs typeface="Times New Roman" pitchFamily="18" charset="0"/>
              </a:rPr>
              <a:t>ụ</a:t>
            </a:r>
            <a:r>
              <a:rPr lang="vi-VN" sz="4800" b="1" i="1" dirty="0">
                <a:solidFill>
                  <a:srgbClr val="0000FF"/>
                </a:solidFill>
                <a:latin typeface="+mj-lt"/>
              </a:rPr>
              <a:t> l</a:t>
            </a:r>
            <a:r>
              <a:rPr lang="en-US" sz="4800" b="1" i="1" dirty="0" err="1">
                <a:solidFill>
                  <a:srgbClr val="0000FF"/>
                </a:solidFill>
                <a:latin typeface="Times New Roman" pitchFamily="18" charset="0"/>
                <a:cs typeface="Times New Roman" pitchFamily="18" charset="0"/>
              </a:rPr>
              <a:t>ợ</a:t>
            </a:r>
            <a:r>
              <a:rPr lang="en-US" sz="4800" b="1" i="1" dirty="0" err="1">
                <a:solidFill>
                  <a:srgbClr val="0000FF"/>
                </a:solidFill>
                <a:latin typeface="+mj-lt"/>
              </a:rPr>
              <a:t>i</a:t>
            </a:r>
            <a:r>
              <a:rPr lang="vi-VN" sz="4800" b="1" i="1" dirty="0">
                <a:solidFill>
                  <a:srgbClr val="0000FF"/>
                </a:solidFill>
                <a:latin typeface="+mj-lt"/>
              </a:rPr>
              <a:t> cá nhân, đánh đập, s</a:t>
            </a:r>
            <a:r>
              <a:rPr lang="en-US" sz="4800" b="1" i="1" dirty="0">
                <a:solidFill>
                  <a:srgbClr val="0000FF"/>
                </a:solidFill>
                <a:latin typeface="+mj-lt"/>
              </a:rPr>
              <a:t>ỉ</a:t>
            </a:r>
            <a:r>
              <a:rPr lang="vi-VN" sz="4800" b="1" i="1" dirty="0">
                <a:solidFill>
                  <a:srgbClr val="0000FF"/>
                </a:solidFill>
                <a:latin typeface="+mj-lt"/>
              </a:rPr>
              <a:t> nhục người khác.</a:t>
            </a:r>
            <a:endParaRPr lang="en-US" sz="4800" b="1" dirty="0">
              <a:solidFill>
                <a:srgbClr val="0000FF"/>
              </a:solidFill>
              <a:latin typeface="+mj-lt"/>
            </a:endParaRPr>
          </a:p>
        </p:txBody>
      </p:sp>
    </p:spTree>
    <p:extLst>
      <p:ext uri="{BB962C8B-B14F-4D97-AF65-F5344CB8AC3E}">
        <p14:creationId xmlns:p14="http://schemas.microsoft.com/office/powerpoint/2010/main" val="3848540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979" y="188312"/>
            <a:ext cx="9874819" cy="769441"/>
          </a:xfrm>
          <a:prstGeom prst="rect">
            <a:avLst/>
          </a:prstGeom>
        </p:spPr>
        <p:txBody>
          <a:bodyPr wrap="none">
            <a:spAutoFit/>
          </a:bodyPr>
          <a:lstStyle/>
          <a:p>
            <a:pPr algn="just">
              <a:spcAft>
                <a:spcPts val="0"/>
              </a:spcAft>
            </a:pPr>
            <a:r>
              <a:rPr lang="en-US" sz="4400" b="1">
                <a:solidFill>
                  <a:srgbClr val="FF0000"/>
                </a:solidFill>
                <a:latin typeface="Times New Roman"/>
                <a:ea typeface="Calibri"/>
              </a:rPr>
              <a:t>2. Giá trị của tình yêu thương con người</a:t>
            </a:r>
            <a:endParaRPr lang="en-US" sz="4400">
              <a:solidFill>
                <a:srgbClr val="FF0000"/>
              </a:solidFill>
              <a:effectLst/>
              <a:latin typeface="Times New Roman"/>
              <a:ea typeface="Calibri"/>
            </a:endParaRPr>
          </a:p>
        </p:txBody>
      </p:sp>
      <p:sp>
        <p:nvSpPr>
          <p:cNvPr id="6" name="Rectangle 5"/>
          <p:cNvSpPr/>
          <p:nvPr/>
        </p:nvSpPr>
        <p:spPr>
          <a:xfrm>
            <a:off x="132347" y="957753"/>
            <a:ext cx="11802979" cy="5799536"/>
          </a:xfrm>
          <a:prstGeom prst="rect">
            <a:avLst/>
          </a:prstGeom>
        </p:spPr>
        <p:txBody>
          <a:bodyPr wrap="square">
            <a:spAutoFit/>
          </a:bodyPr>
          <a:lstStyle/>
          <a:p>
            <a:pPr algn="ctr">
              <a:lnSpc>
                <a:spcPct val="115000"/>
              </a:lnSpc>
              <a:spcAft>
                <a:spcPts val="1000"/>
              </a:spcAft>
            </a:pPr>
            <a:r>
              <a:rPr lang="en-US" sz="4400" b="1">
                <a:solidFill>
                  <a:srgbClr val="FF0000"/>
                </a:solidFill>
                <a:latin typeface="Times New Roman"/>
                <a:ea typeface="Calibri"/>
                <a:cs typeface="Times New Roman"/>
              </a:rPr>
              <a:t>Hoạt động nhóm/5p</a:t>
            </a:r>
          </a:p>
          <a:p>
            <a:pPr algn="just">
              <a:lnSpc>
                <a:spcPct val="115000"/>
              </a:lnSpc>
              <a:spcAft>
                <a:spcPts val="1000"/>
              </a:spcAft>
            </a:pPr>
            <a:r>
              <a:rPr lang="en-US" sz="4400" b="1">
                <a:solidFill>
                  <a:srgbClr val="000000"/>
                </a:solidFill>
                <a:latin typeface="Times New Roman"/>
                <a:ea typeface="Calibri"/>
                <a:cs typeface="Times New Roman"/>
              </a:rPr>
              <a:t>H. Theo em, Thông tin trên cho biết các chương trình thể hiện tình yêu thương con người như thế nào; Nêu vai trò của từng chương trình nhân đạo này?</a:t>
            </a:r>
            <a:endParaRPr lang="en-US" sz="4400">
              <a:latin typeface="Times New Roman"/>
              <a:ea typeface="Calibri"/>
              <a:cs typeface="Times New Roman"/>
            </a:endParaRPr>
          </a:p>
          <a:p>
            <a:pPr algn="just">
              <a:lnSpc>
                <a:spcPct val="115000"/>
              </a:lnSpc>
              <a:spcAft>
                <a:spcPts val="1000"/>
              </a:spcAft>
            </a:pPr>
            <a:r>
              <a:rPr lang="en-US" sz="4400" b="1">
                <a:solidFill>
                  <a:srgbClr val="000000"/>
                </a:solidFill>
                <a:latin typeface="Times New Roman"/>
                <a:ea typeface="Calibri"/>
                <a:cs typeface="Times New Roman"/>
              </a:rPr>
              <a:t>H. Theo em, tình yêu thương con người có ý nghĩa như thế nào đối với mỗi người và xã hội?</a:t>
            </a:r>
            <a:endParaRPr lang="en-US" sz="4400">
              <a:effectLst/>
              <a:latin typeface="Times New Roman"/>
              <a:ea typeface="Calibri"/>
              <a:cs typeface="Times New Roman"/>
            </a:endParaRPr>
          </a:p>
        </p:txBody>
      </p:sp>
    </p:spTree>
    <p:extLst>
      <p:ext uri="{BB962C8B-B14F-4D97-AF65-F5344CB8AC3E}">
        <p14:creationId xmlns:p14="http://schemas.microsoft.com/office/powerpoint/2010/main" val="34270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410" y="128779"/>
            <a:ext cx="11899231" cy="6247864"/>
          </a:xfrm>
          <a:prstGeom prst="rect">
            <a:avLst/>
          </a:prstGeom>
        </p:spPr>
        <p:txBody>
          <a:bodyPr wrap="square">
            <a:spAutoFit/>
          </a:bodyPr>
          <a:lstStyle/>
          <a:p>
            <a:pPr algn="just"/>
            <a:r>
              <a:rPr lang="en-US" sz="4000" b="1">
                <a:solidFill>
                  <a:srgbClr val="000000"/>
                </a:solidFill>
                <a:latin typeface="Times New Roman"/>
                <a:ea typeface="Calibri"/>
                <a:cs typeface="Times New Roman"/>
              </a:rPr>
              <a:t>Thông tin cho biết có các chương tình yêu thương con người:</a:t>
            </a:r>
            <a:r>
              <a:rPr lang="en-US" sz="4000" b="1">
                <a:latin typeface="Times New Roman"/>
                <a:ea typeface="Calibri"/>
                <a:cs typeface="Times New Roman"/>
              </a:rPr>
              <a:t>     </a:t>
            </a:r>
            <a:r>
              <a:rPr lang="en-US" sz="4000" b="1">
                <a:solidFill>
                  <a:srgbClr val="000000"/>
                </a:solidFill>
                <a:latin typeface="Times New Roman"/>
                <a:ea typeface="Calibri"/>
                <a:cs typeface="Times New Roman"/>
              </a:rPr>
              <a:t>- Cặp lá yêu thương.</a:t>
            </a:r>
            <a:endParaRPr lang="en-US" sz="4000" b="1">
              <a:latin typeface="Times New Roman"/>
              <a:ea typeface="Calibri"/>
              <a:cs typeface="Times New Roman"/>
            </a:endParaRPr>
          </a:p>
          <a:p>
            <a:pPr algn="just"/>
            <a:r>
              <a:rPr lang="en-US" sz="4000" b="1">
                <a:solidFill>
                  <a:srgbClr val="000000"/>
                </a:solidFill>
                <a:latin typeface="Times New Roman"/>
                <a:ea typeface="Calibri"/>
                <a:cs typeface="Times New Roman"/>
              </a:rPr>
              <a:t>                - Xin chào cuộc sống.</a:t>
            </a:r>
            <a:endParaRPr lang="en-US" sz="4000" b="1">
              <a:latin typeface="Times New Roman"/>
              <a:ea typeface="Calibri"/>
              <a:cs typeface="Times New Roman"/>
            </a:endParaRPr>
          </a:p>
          <a:p>
            <a:pPr algn="just"/>
            <a:r>
              <a:rPr lang="en-US" sz="4000" b="1">
                <a:solidFill>
                  <a:srgbClr val="000000"/>
                </a:solidFill>
                <a:latin typeface="Times New Roman"/>
                <a:ea typeface="Calibri"/>
                <a:cs typeface="Times New Roman"/>
              </a:rPr>
              <a:t>                - Cùng xây mơ ước</a:t>
            </a:r>
            <a:endParaRPr lang="en-US" sz="4000" b="1">
              <a:latin typeface="Times New Roman"/>
              <a:ea typeface="Calibri"/>
              <a:cs typeface="Times New Roman"/>
            </a:endParaRPr>
          </a:p>
          <a:p>
            <a:pPr algn="just"/>
            <a:r>
              <a:rPr lang="en-US" sz="4000" b="1">
                <a:solidFill>
                  <a:srgbClr val="FF0000"/>
                </a:solidFill>
                <a:latin typeface="Times New Roman"/>
                <a:ea typeface="Calibri"/>
                <a:cs typeface="Times New Roman"/>
              </a:rPr>
              <a:t>Mục đích: </a:t>
            </a:r>
            <a:r>
              <a:rPr lang="en-US" sz="4000" b="1">
                <a:solidFill>
                  <a:srgbClr val="000000"/>
                </a:solidFill>
                <a:latin typeface="Times New Roman"/>
                <a:ea typeface="Calibri"/>
                <a:cs typeface="Times New Roman"/>
              </a:rPr>
              <a:t>Hỗ trợ các em học sinh có hoàn cảnh khó khăn vươn lên trong cuộc sống; chữa lành vết thương bằng tình yêu thương dành cho trẻ em khuyết tật; Giảm bớt những căn nhà siêu vẹo, dột nát bằng những viên gạch tình nghĩa, từ bàn tay khối óc và tấm lòng từ cộng đồng.</a:t>
            </a:r>
            <a:endParaRPr lang="en-US" sz="4000" b="1">
              <a:effectLst/>
              <a:latin typeface="Times New Roman"/>
              <a:ea typeface="Calibri"/>
              <a:cs typeface="Times New Roman"/>
            </a:endParaRPr>
          </a:p>
        </p:txBody>
      </p:sp>
    </p:spTree>
    <p:extLst>
      <p:ext uri="{BB962C8B-B14F-4D97-AF65-F5344CB8AC3E}">
        <p14:creationId xmlns:p14="http://schemas.microsoft.com/office/powerpoint/2010/main" val="1357085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115747"/>
            <a:ext cx="12308839" cy="6973747"/>
          </a:xfrm>
          <a:prstGeom prst="rect">
            <a:avLst/>
          </a:prstGeom>
        </p:spPr>
      </p:pic>
      <p:sp>
        <p:nvSpPr>
          <p:cNvPr id="14" name="Text Box 5"/>
          <p:cNvSpPr txBox="1">
            <a:spLocks noChangeArrowheads="1"/>
          </p:cNvSpPr>
          <p:nvPr/>
        </p:nvSpPr>
        <p:spPr bwMode="auto">
          <a:xfrm>
            <a:off x="-19250" y="0"/>
            <a:ext cx="11971420" cy="670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5200" b="1" i="1" dirty="0">
                <a:solidFill>
                  <a:srgbClr val="0000FF"/>
                </a:solidFill>
                <a:latin typeface="Times New Roman" pitchFamily="18" charset="0"/>
                <a:cs typeface="Times New Roman" pitchFamily="18" charset="0"/>
              </a:rPr>
              <a:t>* </a:t>
            </a:r>
            <a:r>
              <a:rPr lang="en-US" sz="5200" b="1" i="1" dirty="0">
                <a:solidFill>
                  <a:srgbClr val="0000FF"/>
                </a:solidFill>
                <a:latin typeface="Times New Roman" pitchFamily="18" charset="0"/>
                <a:cs typeface="Times New Roman" pitchFamily="18" charset="0"/>
              </a:rPr>
              <a:t>Ý </a:t>
            </a:r>
            <a:r>
              <a:rPr lang="en-US" sz="5200" b="1" i="1" dirty="0" err="1">
                <a:solidFill>
                  <a:srgbClr val="0000FF"/>
                </a:solidFill>
                <a:latin typeface="Times New Roman" pitchFamily="18" charset="0"/>
                <a:cs typeface="Times New Roman" pitchFamily="18" charset="0"/>
              </a:rPr>
              <a:t>nghĩa</a:t>
            </a:r>
            <a:r>
              <a:rPr lang="en-US" sz="5200" b="1" i="1" dirty="0">
                <a:solidFill>
                  <a:srgbClr val="0000FF"/>
                </a:solidFill>
                <a:latin typeface="Times New Roman" pitchFamily="18" charset="0"/>
                <a:cs typeface="Times New Roman" pitchFamily="18" charset="0"/>
              </a:rPr>
              <a:t> </a:t>
            </a:r>
            <a:r>
              <a:rPr lang="vi-VN" sz="5200" b="1" i="1" dirty="0">
                <a:solidFill>
                  <a:srgbClr val="0000FF"/>
                </a:solidFill>
                <a:latin typeface="Times New Roman" pitchFamily="18" charset="0"/>
                <a:cs typeface="Times New Roman" pitchFamily="18" charset="0"/>
              </a:rPr>
              <a:t>của yêu thương con người</a:t>
            </a:r>
            <a:endParaRPr lang="en-US" sz="5200" b="1" dirty="0">
              <a:solidFill>
                <a:srgbClr val="0000FF"/>
              </a:solidFill>
              <a:latin typeface="Times New Roman" pitchFamily="18" charset="0"/>
              <a:cs typeface="Times New Roman" pitchFamily="18" charset="0"/>
            </a:endParaRPr>
          </a:p>
          <a:p>
            <a:pPr lvl="0" algn="just">
              <a:buNone/>
            </a:pPr>
            <a:r>
              <a:rPr lang="en-US" sz="5200" b="1" dirty="0">
                <a:latin typeface="Times New Roman" pitchFamily="18" charset="0"/>
                <a:cs typeface="Times New Roman" pitchFamily="18" charset="0"/>
              </a:rPr>
              <a:t>-</a:t>
            </a:r>
            <a:r>
              <a:rPr lang="vi-VN" sz="5200" b="1" dirty="0">
                <a:latin typeface="Times New Roman" pitchFamily="18" charset="0"/>
                <a:cs typeface="Times New Roman" pitchFamily="18" charset="0"/>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a:t>
            </a:r>
            <a:r>
              <a:rPr lang="vi-VN" sz="4800" b="1" dirty="0">
                <a:latin typeface="Times New Roman" pitchFamily="18" charset="0"/>
                <a:cs typeface="Times New Roman" pitchFamily="18" charset="0"/>
              </a:rPr>
              <a:t> </a:t>
            </a:r>
            <a:endParaRPr lang="en-US" b="1" dirty="0">
              <a:latin typeface="#9Slide05 Phobia" panose="02000506000000020003" pitchFamily="2" charset="0"/>
            </a:endParaRPr>
          </a:p>
        </p:txBody>
      </p:sp>
    </p:spTree>
    <p:extLst>
      <p:ext uri="{BB962C8B-B14F-4D97-AF65-F5344CB8AC3E}">
        <p14:creationId xmlns:p14="http://schemas.microsoft.com/office/powerpoint/2010/main" val="2026908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115747"/>
            <a:ext cx="12308839" cy="6973747"/>
          </a:xfrm>
          <a:prstGeom prst="rect">
            <a:avLst/>
          </a:prstGeom>
        </p:spPr>
      </p:pic>
      <p:sp>
        <p:nvSpPr>
          <p:cNvPr id="14" name="Text Box 5"/>
          <p:cNvSpPr txBox="1">
            <a:spLocks noChangeArrowheads="1"/>
          </p:cNvSpPr>
          <p:nvPr/>
        </p:nvSpPr>
        <p:spPr bwMode="auto">
          <a:xfrm>
            <a:off x="-19250" y="862958"/>
            <a:ext cx="11971420" cy="522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just">
              <a:buNone/>
            </a:pPr>
            <a:endParaRPr lang="en-US" sz="5400" b="1" dirty="0">
              <a:solidFill>
                <a:srgbClr val="7030A0"/>
              </a:solidFill>
              <a:latin typeface="Times New Roman" pitchFamily="18" charset="0"/>
              <a:cs typeface="Times New Roman" pitchFamily="18" charset="0"/>
            </a:endParaRPr>
          </a:p>
          <a:p>
            <a:pPr lvl="0" algn="just">
              <a:buNone/>
            </a:pPr>
            <a:r>
              <a:rPr lang="en-US" sz="5400" b="1" dirty="0">
                <a:solidFill>
                  <a:srgbClr val="7030A0"/>
                </a:solidFill>
                <a:latin typeface="Times New Roman" pitchFamily="18" charset="0"/>
                <a:cs typeface="Times New Roman" pitchFamily="18" charset="0"/>
              </a:rPr>
              <a:t>-</a:t>
            </a:r>
            <a:r>
              <a:rPr lang="vi-VN" sz="5400" b="1" dirty="0">
                <a:solidFill>
                  <a:srgbClr val="7030A0"/>
                </a:solidFill>
                <a:latin typeface="Times New Roman" pitchFamily="18" charset="0"/>
                <a:cs typeface="Times New Roman" pitchFamily="18" charset="0"/>
              </a:rPr>
              <a:t>Người biết yêu thương con người sẽ được mọi người yêu quý và kính trọng. Yêu thương con người là truyền thống quý báu của dân tộc, cần được giữ gìn </a:t>
            </a:r>
            <a:endParaRPr lang="en-US" sz="5400" b="1" dirty="0">
              <a:solidFill>
                <a:srgbClr val="7030A0"/>
              </a:solidFill>
              <a:latin typeface="Times New Roman" pitchFamily="18" charset="0"/>
              <a:cs typeface="Times New Roman" pitchFamily="18" charset="0"/>
            </a:endParaRPr>
          </a:p>
          <a:p>
            <a:pPr lvl="0">
              <a:buNone/>
            </a:pPr>
            <a:r>
              <a:rPr lang="vi-VN" sz="5400" b="1" dirty="0">
                <a:solidFill>
                  <a:srgbClr val="7030A0"/>
                </a:solidFill>
                <a:latin typeface="Times New Roman" pitchFamily="18" charset="0"/>
                <a:cs typeface="Times New Roman" pitchFamily="18" charset="0"/>
              </a:rPr>
              <a:t>và phát huy.</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14652281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410" y="117693"/>
            <a:ext cx="11839073" cy="6740307"/>
          </a:xfrm>
          <a:prstGeom prst="rect">
            <a:avLst/>
          </a:prstGeom>
        </p:spPr>
        <p:txBody>
          <a:bodyPr wrap="square">
            <a:spAutoFit/>
          </a:bodyPr>
          <a:lstStyle/>
          <a:p>
            <a:pPr lvl="0" algn="just"/>
            <a:r>
              <a:rPr lang="vi-VN" sz="5200" b="1" i="1" dirty="0">
                <a:solidFill>
                  <a:srgbClr val="FF0000"/>
                </a:solidFill>
                <a:latin typeface="Times New Roman" pitchFamily="18" charset="0"/>
                <a:cs typeface="Times New Roman" pitchFamily="18" charset="0"/>
              </a:rPr>
              <a:t>* </a:t>
            </a:r>
            <a:r>
              <a:rPr lang="en-US" sz="5200" b="1" dirty="0" err="1">
                <a:solidFill>
                  <a:srgbClr val="FF0000"/>
                </a:solidFill>
                <a:latin typeface="Times New Roman" pitchFamily="18" charset="0"/>
                <a:cs typeface="Times New Roman" pitchFamily="18" charset="0"/>
              </a:rPr>
              <a:t>Cách</a:t>
            </a:r>
            <a:r>
              <a:rPr lang="en-US" sz="5200" b="1" dirty="0">
                <a:solidFill>
                  <a:srgbClr val="FF0000"/>
                </a:solidFill>
                <a:latin typeface="Times New Roman" pitchFamily="18" charset="0"/>
                <a:cs typeface="Times New Roman" pitchFamily="18" charset="0"/>
              </a:rPr>
              <a:t> </a:t>
            </a:r>
            <a:r>
              <a:rPr lang="en-US" sz="5200" b="1" dirty="0" err="1">
                <a:solidFill>
                  <a:srgbClr val="FF0000"/>
                </a:solidFill>
                <a:latin typeface="Times New Roman" pitchFamily="18" charset="0"/>
                <a:cs typeface="Times New Roman" pitchFamily="18" charset="0"/>
              </a:rPr>
              <a:t>rèn</a:t>
            </a:r>
            <a:r>
              <a:rPr lang="en-US" sz="5200" b="1" dirty="0">
                <a:solidFill>
                  <a:srgbClr val="FF0000"/>
                </a:solidFill>
                <a:latin typeface="Times New Roman" pitchFamily="18" charset="0"/>
                <a:cs typeface="Times New Roman" pitchFamily="18" charset="0"/>
              </a:rPr>
              <a:t> </a:t>
            </a:r>
            <a:r>
              <a:rPr lang="en-US" sz="5200" b="1" dirty="0" err="1">
                <a:solidFill>
                  <a:srgbClr val="FF0000"/>
                </a:solidFill>
                <a:latin typeface="Times New Roman" pitchFamily="18" charset="0"/>
                <a:cs typeface="Times New Roman" pitchFamily="18" charset="0"/>
              </a:rPr>
              <a:t>luyện</a:t>
            </a:r>
            <a:r>
              <a:rPr lang="en-US" sz="5200" b="1" dirty="0">
                <a:solidFill>
                  <a:srgbClr val="FF0000"/>
                </a:solidFill>
                <a:latin typeface="Times New Roman" pitchFamily="18" charset="0"/>
                <a:cs typeface="Times New Roman" pitchFamily="18" charset="0"/>
              </a:rPr>
              <a:t>:</a:t>
            </a:r>
          </a:p>
          <a:p>
            <a:pPr lvl="0" algn="just"/>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Vun</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đắp</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cho</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mình</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tình</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yêu</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thương</a:t>
            </a:r>
            <a:r>
              <a:rPr lang="en-US" sz="5200" b="1" dirty="0">
                <a:solidFill>
                  <a:srgbClr val="7030A0"/>
                </a:solidFill>
                <a:latin typeface="Times New Roman" pitchFamily="18" charset="0"/>
                <a:cs typeface="Times New Roman" pitchFamily="18" charset="0"/>
              </a:rPr>
              <a:t> con </a:t>
            </a:r>
            <a:r>
              <a:rPr lang="en-US" sz="5200" b="1" dirty="0" err="1">
                <a:solidFill>
                  <a:srgbClr val="7030A0"/>
                </a:solidFill>
                <a:latin typeface="Times New Roman" pitchFamily="18" charset="0"/>
                <a:cs typeface="Times New Roman" pitchFamily="18" charset="0"/>
              </a:rPr>
              <a:t>người</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từ</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những</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việc</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làm</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nhỏ</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nhất</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lan</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tỏa</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điều</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đó</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đến</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mọi</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người</a:t>
            </a:r>
            <a:endParaRPr lang="en-US" sz="5200" b="1" dirty="0">
              <a:solidFill>
                <a:srgbClr val="7030A0"/>
              </a:solidFill>
              <a:latin typeface="Times New Roman" pitchFamily="18" charset="0"/>
              <a:cs typeface="Times New Roman" pitchFamily="18" charset="0"/>
            </a:endParaRPr>
          </a:p>
          <a:p>
            <a:pPr lvl="0" algn="just"/>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Sống</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tích</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cực</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hơn</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yêu</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thương</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nhiều</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hơn</a:t>
            </a:r>
            <a:endParaRPr lang="en-US" sz="5200" b="1" dirty="0">
              <a:solidFill>
                <a:srgbClr val="7030A0"/>
              </a:solidFill>
              <a:latin typeface="Times New Roman" pitchFamily="18" charset="0"/>
              <a:cs typeface="Times New Roman" pitchFamily="18" charset="0"/>
            </a:endParaRPr>
          </a:p>
          <a:p>
            <a:pPr lvl="0" algn="just"/>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Tham</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gia</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vào</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các</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phong</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trào</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ủng</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hộ</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các</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bạn</a:t>
            </a:r>
            <a:r>
              <a:rPr lang="en-US" sz="5200" b="1" dirty="0">
                <a:solidFill>
                  <a:srgbClr val="7030A0"/>
                </a:solidFill>
                <a:latin typeface="Times New Roman" pitchFamily="18" charset="0"/>
                <a:cs typeface="Times New Roman" pitchFamily="18" charset="0"/>
              </a:rPr>
              <a:t> ở </a:t>
            </a:r>
            <a:r>
              <a:rPr lang="en-US" sz="5200" b="1" dirty="0" err="1">
                <a:solidFill>
                  <a:srgbClr val="7030A0"/>
                </a:solidFill>
                <a:latin typeface="Times New Roman" pitchFamily="18" charset="0"/>
                <a:cs typeface="Times New Roman" pitchFamily="18" charset="0"/>
              </a:rPr>
              <a:t>vùng</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khó</a:t>
            </a:r>
            <a:r>
              <a:rPr lang="en-US" sz="5200" b="1" dirty="0">
                <a:solidFill>
                  <a:srgbClr val="7030A0"/>
                </a:solidFill>
                <a:latin typeface="Times New Roman" pitchFamily="18" charset="0"/>
                <a:cs typeface="Times New Roman" pitchFamily="18" charset="0"/>
              </a:rPr>
              <a:t> </a:t>
            </a:r>
            <a:r>
              <a:rPr lang="en-US" sz="5200" b="1" dirty="0" err="1">
                <a:solidFill>
                  <a:srgbClr val="7030A0"/>
                </a:solidFill>
                <a:latin typeface="Times New Roman" pitchFamily="18" charset="0"/>
                <a:cs typeface="Times New Roman" pitchFamily="18" charset="0"/>
              </a:rPr>
              <a:t>khăn</a:t>
            </a:r>
            <a:r>
              <a:rPr lang="en-US" sz="5200" b="1" dirty="0">
                <a:solidFill>
                  <a:srgbClr val="7030A0"/>
                </a:solidFill>
                <a:latin typeface="Times New Roman" pitchFamily="18" charset="0"/>
                <a:cs typeface="Times New Roman" pitchFamily="18" charset="0"/>
              </a:rPr>
              <a:t>,…</a:t>
            </a:r>
            <a:endParaRPr lang="en-US" sz="5200" dirty="0"/>
          </a:p>
        </p:txBody>
      </p:sp>
    </p:spTree>
    <p:extLst>
      <p:ext uri="{BB962C8B-B14F-4D97-AF65-F5344CB8AC3E}">
        <p14:creationId xmlns:p14="http://schemas.microsoft.com/office/powerpoint/2010/main" val="257210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21529" name="Picture 2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3426" y="3484562"/>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25576" y="2481264"/>
            <a:ext cx="2049464"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249997" y="709953"/>
            <a:ext cx="2150029" cy="2112622"/>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938464" y="425542"/>
            <a:ext cx="10643936" cy="5948218"/>
          </a:xfrm>
          <a:prstGeom prst="rect">
            <a:avLst/>
          </a:prstGeom>
          <a:noFill/>
          <a:ln>
            <a:noFill/>
          </a:ln>
        </p:spPr>
      </p:pic>
      <p:sp>
        <p:nvSpPr>
          <p:cNvPr id="12" name="文本框 15"/>
          <p:cNvSpPr txBox="1"/>
          <p:nvPr/>
        </p:nvSpPr>
        <p:spPr>
          <a:xfrm>
            <a:off x="1792705" y="3380472"/>
            <a:ext cx="9910817" cy="1107996"/>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C. Luyện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32413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8" name="Oval 7"/>
          <p:cNvSpPr/>
          <p:nvPr/>
        </p:nvSpPr>
        <p:spPr>
          <a:xfrm>
            <a:off x="2702913" y="1873298"/>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1</a:t>
            </a:r>
          </a:p>
        </p:txBody>
      </p:sp>
      <p:sp>
        <p:nvSpPr>
          <p:cNvPr id="9" name="Oval 8"/>
          <p:cNvSpPr/>
          <p:nvPr/>
        </p:nvSpPr>
        <p:spPr>
          <a:xfrm>
            <a:off x="6896276" y="1974646"/>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n-ea"/>
                <a:cs typeface="+mn-cs"/>
              </a:rPr>
              <a:t>2</a:t>
            </a:r>
          </a:p>
        </p:txBody>
      </p:sp>
      <p:sp>
        <p:nvSpPr>
          <p:cNvPr id="12" name="TextBox 11"/>
          <p:cNvSpPr txBox="1">
            <a:spLocks noChangeArrowheads="1"/>
          </p:cNvSpPr>
          <p:nvPr/>
        </p:nvSpPr>
        <p:spPr bwMode="auto">
          <a:xfrm>
            <a:off x="84222" y="51780"/>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84222" y="2504137"/>
            <a:ext cx="12107777" cy="4381067"/>
          </a:xfrm>
          <a:prstGeom prst="rect">
            <a:avLst/>
          </a:prstGeom>
        </p:spPr>
      </p:pic>
    </p:spTree>
    <p:extLst>
      <p:ext uri="{BB962C8B-B14F-4D97-AF65-F5344CB8AC3E}">
        <p14:creationId xmlns:p14="http://schemas.microsoft.com/office/powerpoint/2010/main" val="6723849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 presetClass="entr" presetSubtype="8"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04"/>
            <a:ext cx="12308839" cy="6858000"/>
          </a:xfrm>
          <a:prstGeom prst="rect">
            <a:avLst/>
          </a:prstGeom>
        </p:spPr>
      </p:pic>
      <p:sp>
        <p:nvSpPr>
          <p:cNvPr id="6" name="Rectangle 5"/>
          <p:cNvSpPr/>
          <p:nvPr/>
        </p:nvSpPr>
        <p:spPr>
          <a:xfrm>
            <a:off x="997168" y="5195067"/>
            <a:ext cx="5014613" cy="9671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7" name="Rectangle 6"/>
          <p:cNvSpPr/>
          <p:nvPr/>
        </p:nvSpPr>
        <p:spPr>
          <a:xfrm>
            <a:off x="6542002" y="5112689"/>
            <a:ext cx="4399059" cy="73363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endParaRPr lang="en-US" sz="2000" b="1" kern="0" dirty="0">
              <a:solidFill>
                <a:prstClr val="black"/>
              </a:solidFill>
            </a:endParaRPr>
          </a:p>
        </p:txBody>
      </p:sp>
      <p:sp>
        <p:nvSpPr>
          <p:cNvPr id="8" name="Oval 7"/>
          <p:cNvSpPr/>
          <p:nvPr/>
        </p:nvSpPr>
        <p:spPr>
          <a:xfrm>
            <a:off x="2702913" y="1760310"/>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1</a:t>
            </a:r>
          </a:p>
        </p:txBody>
      </p:sp>
      <p:sp>
        <p:nvSpPr>
          <p:cNvPr id="9" name="Oval 8"/>
          <p:cNvSpPr/>
          <p:nvPr/>
        </p:nvSpPr>
        <p:spPr>
          <a:xfrm>
            <a:off x="6693010" y="1708914"/>
            <a:ext cx="609600" cy="533400"/>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2400" b="1" kern="0" dirty="0">
                <a:solidFill>
                  <a:prstClr val="white"/>
                </a:solidFill>
              </a:rPr>
              <a:t>2</a:t>
            </a:r>
          </a:p>
        </p:txBody>
      </p:sp>
      <p:sp>
        <p:nvSpPr>
          <p:cNvPr id="12" name="TextBox 11"/>
          <p:cNvSpPr txBox="1">
            <a:spLocks noChangeArrowheads="1"/>
          </p:cNvSpPr>
          <p:nvPr/>
        </p:nvSpPr>
        <p:spPr bwMode="auto">
          <a:xfrm>
            <a:off x="396420" y="-189885"/>
            <a:ext cx="11515997" cy="200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Nhìn</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ca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dao</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tục</a:t>
            </a:r>
            <a:r>
              <a:rPr lang="en-US"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en-US" sz="44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ngữ</a:t>
            </a:r>
            <a:endParaRPr lang="it-IT" altLang="en-US" sz="4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Shape 57"/>
          <p:cNvPicPr/>
          <p:nvPr/>
        </p:nvPicPr>
        <p:blipFill>
          <a:blip r:embed="rId3"/>
          <a:stretch/>
        </p:blipFill>
        <p:spPr>
          <a:xfrm>
            <a:off x="540688" y="2376088"/>
            <a:ext cx="10503673" cy="2736601"/>
          </a:xfrm>
          <a:prstGeom prst="rect">
            <a:avLst/>
          </a:prstGeom>
        </p:spPr>
      </p:pic>
      <p:sp>
        <p:nvSpPr>
          <p:cNvPr id="2" name="Rectangle 1"/>
          <p:cNvSpPr/>
          <p:nvPr/>
        </p:nvSpPr>
        <p:spPr>
          <a:xfrm>
            <a:off x="1015844" y="5284963"/>
            <a:ext cx="4995937" cy="707886"/>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1. </a:t>
            </a:r>
            <a:r>
              <a:rPr lang="en-US" sz="2000" b="1" dirty="0" err="1">
                <a:solidFill>
                  <a:srgbClr val="000000"/>
                </a:solidFill>
                <a:latin typeface="Times New Roman" panose="02020603050405020304" pitchFamily="18" charset="0"/>
                <a:ea typeface="Times New Roman" panose="02020603050405020304" pitchFamily="18" charset="0"/>
              </a:rPr>
              <a:t>Bầu</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ơi</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thương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lấy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bí</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cùng</a:t>
            </a:r>
            <a:endParaRPr lang="en-US" sz="2000" b="1" dirty="0">
              <a:solidFill>
                <a:srgbClr val="000000"/>
              </a:solidFill>
              <a:latin typeface="Courier New" panose="02070309020205020404" pitchFamily="49" charset="0"/>
              <a:ea typeface="Courier New" panose="02070309020205020404" pitchFamily="49" charset="0"/>
            </a:endParaRPr>
          </a:p>
          <a:p>
            <a:r>
              <a:rPr lang="en-US" sz="2000" b="1" dirty="0" err="1">
                <a:solidFill>
                  <a:srgbClr val="000000"/>
                </a:solidFill>
                <a:latin typeface="Times New Roman" panose="02020603050405020304" pitchFamily="18" charset="0"/>
                <a:ea typeface="Times New Roman" panose="02020603050405020304" pitchFamily="18" charset="0"/>
              </a:rPr>
              <a:t>Tuy</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rằng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khác</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giống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nhưng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chung</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một</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dàn</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
        <p:nvSpPr>
          <p:cNvPr id="4" name="Rectangle 3"/>
          <p:cNvSpPr/>
          <p:nvPr/>
        </p:nvSpPr>
        <p:spPr>
          <a:xfrm>
            <a:off x="6997810" y="5284963"/>
            <a:ext cx="2957223" cy="400110"/>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rPr>
              <a:t>2.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lành</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đùm</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lá</a:t>
            </a:r>
            <a:r>
              <a:rPr lang="en-US" sz="2000" b="1" dirty="0">
                <a:solidFill>
                  <a:srgbClr val="000000"/>
                </a:solidFill>
                <a:latin typeface="Times New Roman" panose="02020603050405020304" pitchFamily="18" charset="0"/>
                <a:ea typeface="Times New Roman" panose="02020603050405020304" pitchFamily="18" charset="0"/>
              </a:rPr>
              <a:t> </a:t>
            </a:r>
            <a:r>
              <a:rPr lang="en-US" sz="2000" b="1" dirty="0" err="1">
                <a:solidFill>
                  <a:srgbClr val="000000"/>
                </a:solidFill>
                <a:latin typeface="Times New Roman" panose="02020603050405020304" pitchFamily="18" charset="0"/>
                <a:ea typeface="Times New Roman" panose="02020603050405020304" pitchFamily="18" charset="0"/>
              </a:rPr>
              <a:t>rách</a:t>
            </a:r>
            <a:r>
              <a:rPr lang="en-US" sz="2000" b="1" dirty="0">
                <a:solidFill>
                  <a:srgbClr val="000000"/>
                </a:solidFill>
                <a:latin typeface="Times New Roman" panose="02020603050405020304" pitchFamily="18" charset="0"/>
                <a:ea typeface="Times New Roman" panose="02020603050405020304" pitchFamily="18" charset="0"/>
              </a:rPr>
              <a:t>.</a:t>
            </a:r>
            <a:endParaRPr lang="en-US" sz="2000" b="1" dirty="0">
              <a:solidFill>
                <a:srgbClr val="000000"/>
              </a:solidFill>
              <a:effectLst/>
              <a:latin typeface="Courier New" panose="02070309020205020404" pitchFamily="49" charset="0"/>
              <a:ea typeface="Courier New" panose="02070309020205020404" pitchFamily="49" charset="0"/>
            </a:endParaRPr>
          </a:p>
        </p:txBody>
      </p:sp>
    </p:spTree>
    <p:extLst>
      <p:ext uri="{BB962C8B-B14F-4D97-AF65-F5344CB8AC3E}">
        <p14:creationId xmlns:p14="http://schemas.microsoft.com/office/powerpoint/2010/main" val="4173751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2" presetClass="entr" presetSubtype="8" fill="hold" grpId="0" nodeType="withEffect">
                                  <p:stCondLst>
                                    <p:cond delay="15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611" y="529608"/>
            <a:ext cx="11032957" cy="5600251"/>
          </a:xfrm>
          <a:prstGeom prst="rect">
            <a:avLst/>
          </a:prstGeom>
        </p:spPr>
        <p:txBody>
          <a:bodyPr wrap="square">
            <a:spAutoFit/>
          </a:bodyPr>
          <a:lstStyle/>
          <a:p>
            <a:pPr algn="just">
              <a:lnSpc>
                <a:spcPct val="115000"/>
              </a:lnSpc>
              <a:spcAft>
                <a:spcPts val="1000"/>
              </a:spcAft>
            </a:pPr>
            <a:r>
              <a:rPr lang="en-US" sz="3900" b="1">
                <a:solidFill>
                  <a:srgbClr val="000000"/>
                </a:solidFill>
                <a:latin typeface="Times New Roman"/>
                <a:ea typeface="Calibri"/>
                <a:cs typeface="Times New Roman"/>
              </a:rPr>
              <a:t>a) Hình ảnh gợi cho em nhớ tới sự kiện: lũ lụt miền Trung </a:t>
            </a:r>
            <a:endParaRPr lang="en-US" sz="3900" b="1">
              <a:latin typeface="Times New Roman"/>
              <a:ea typeface="Calibri"/>
              <a:cs typeface="Times New Roman"/>
            </a:endParaRPr>
          </a:p>
          <a:p>
            <a:pPr algn="just">
              <a:lnSpc>
                <a:spcPct val="115000"/>
              </a:lnSpc>
              <a:spcAft>
                <a:spcPts val="1000"/>
              </a:spcAft>
            </a:pPr>
            <a:r>
              <a:rPr lang="en-US" sz="3900" b="1">
                <a:solidFill>
                  <a:srgbClr val="000000"/>
                </a:solidFill>
                <a:latin typeface="Times New Roman"/>
                <a:ea typeface="Calibri"/>
                <a:cs typeface="Times New Roman"/>
              </a:rPr>
              <a:t>b) Trước sự việc đó, Nhà nước và nhân dân ta đã có những hành động: hỗ trợ tiền và đồ ăn cho nhân dân, thực hiện di dân cho những hộ ở vùng thấp.</a:t>
            </a:r>
            <a:endParaRPr lang="en-US" sz="3900" b="1">
              <a:latin typeface="Times New Roman"/>
              <a:ea typeface="Calibri"/>
              <a:cs typeface="Times New Roman"/>
            </a:endParaRPr>
          </a:p>
          <a:p>
            <a:pPr algn="just"/>
            <a:r>
              <a:rPr lang="en-US" sz="3900" b="1">
                <a:solidFill>
                  <a:srgbClr val="000000"/>
                </a:solidFill>
                <a:latin typeface="Times New Roman"/>
                <a:ea typeface="Calibri"/>
              </a:rPr>
              <a:t>c) Cảm xúc: cảm thấy tự hào vì mình là người Việt Nam, và biết ơn Nhà nước, những nhà tài trợ, các nhà hảo tâm cũng như cá nhân, mỗi tổ chức...</a:t>
            </a:r>
            <a:endParaRPr lang="en-US" sz="3900" b="1"/>
          </a:p>
        </p:txBody>
      </p:sp>
    </p:spTree>
    <p:extLst>
      <p:ext uri="{BB962C8B-B14F-4D97-AF65-F5344CB8AC3E}">
        <p14:creationId xmlns:p14="http://schemas.microsoft.com/office/powerpoint/2010/main" val="645287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113" y="5979695"/>
            <a:ext cx="7179141" cy="770021"/>
          </a:xfrm>
        </p:spPr>
        <p:style>
          <a:lnRef idx="3">
            <a:schemeClr val="lt1"/>
          </a:lnRef>
          <a:fillRef idx="1">
            <a:schemeClr val="accent2"/>
          </a:fillRef>
          <a:effectRef idx="1">
            <a:schemeClr val="accent2"/>
          </a:effectRef>
          <a:fontRef idx="minor">
            <a:schemeClr val="lt1"/>
          </a:fontRef>
        </p:style>
        <p:txBody>
          <a:bodyPr/>
          <a:lstStyle/>
          <a:p>
            <a:r>
              <a:rPr lang="en-US" sz="4400" b="1" dirty="0" err="1">
                <a:solidFill>
                  <a:schemeClr val="bg1"/>
                </a:solidFill>
                <a:latin typeface="Time  new roman"/>
              </a:rPr>
              <a:t>Nhường</a:t>
            </a:r>
            <a:r>
              <a:rPr lang="en-US" sz="4400" b="1" dirty="0">
                <a:solidFill>
                  <a:schemeClr val="bg1"/>
                </a:solidFill>
                <a:latin typeface="Time  new roman"/>
              </a:rPr>
              <a:t>  </a:t>
            </a:r>
            <a:r>
              <a:rPr lang="en-US" sz="4400" b="1" dirty="0" err="1">
                <a:solidFill>
                  <a:schemeClr val="bg1"/>
                </a:solidFill>
                <a:latin typeface="Time  new roman"/>
              </a:rPr>
              <a:t>cơm</a:t>
            </a:r>
            <a:r>
              <a:rPr lang="en-US" sz="4400" b="1" dirty="0">
                <a:solidFill>
                  <a:schemeClr val="bg1"/>
                </a:solidFill>
                <a:latin typeface="Time  new roman"/>
              </a:rPr>
              <a:t> </a:t>
            </a:r>
            <a:r>
              <a:rPr lang="en-US" sz="4400" b="1" dirty="0" err="1">
                <a:solidFill>
                  <a:schemeClr val="bg1"/>
                </a:solidFill>
                <a:latin typeface="Time  new roman"/>
              </a:rPr>
              <a:t>sẻ</a:t>
            </a:r>
            <a:r>
              <a:rPr lang="en-US" sz="4400" b="1" dirty="0">
                <a:solidFill>
                  <a:schemeClr val="bg1"/>
                </a:solidFill>
                <a:latin typeface="Time  new roman"/>
              </a:rPr>
              <a:t> </a:t>
            </a:r>
            <a:r>
              <a:rPr lang="en-US" sz="4400" b="1" dirty="0" err="1">
                <a:solidFill>
                  <a:schemeClr val="bg1"/>
                </a:solidFill>
                <a:latin typeface="Time  new roman"/>
              </a:rPr>
              <a:t>áo</a:t>
            </a:r>
            <a:endParaRPr lang="en-US" sz="4400" b="1" dirty="0">
              <a:solidFill>
                <a:schemeClr val="bg1"/>
              </a:solidFill>
              <a:latin typeface="Time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47" y="0"/>
            <a:ext cx="12488779" cy="5811254"/>
          </a:xfrm>
          <a:prstGeom prst="rect">
            <a:avLst/>
          </a:prstGeom>
        </p:spPr>
      </p:pic>
    </p:spTree>
    <p:extLst>
      <p:ext uri="{BB962C8B-B14F-4D97-AF65-F5344CB8AC3E}">
        <p14:creationId xmlns:p14="http://schemas.microsoft.com/office/powerpoint/2010/main" val="160608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a:spLocks noChangeArrowheads="1"/>
          </p:cNvSpPr>
          <p:nvPr/>
        </p:nvSpPr>
        <p:spPr bwMode="gray">
          <a:xfrm>
            <a:off x="3635515" y="44899"/>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
        <p:nvSpPr>
          <p:cNvPr id="18" name="Rectangle 17"/>
          <p:cNvSpPr/>
          <p:nvPr/>
        </p:nvSpPr>
        <p:spPr>
          <a:xfrm>
            <a:off x="117226" y="792840"/>
            <a:ext cx="11541374" cy="5705216"/>
          </a:xfrm>
          <a:prstGeom prst="rect">
            <a:avLst/>
          </a:prstGeom>
        </p:spPr>
        <p:txBody>
          <a:bodyPr wrap="square">
            <a:spAutoFit/>
          </a:bodyPr>
          <a:lstStyle/>
          <a:p>
            <a:pPr indent="215900" algn="just">
              <a:lnSpc>
                <a:spcPct val="130000"/>
              </a:lnSpc>
              <a:spcAft>
                <a:spcPts val="800"/>
              </a:spcAft>
            </a:pPr>
            <a:r>
              <a:rPr lang="vi-VN" sz="4000" b="1" dirty="0">
                <a:solidFill>
                  <a:srgbClr val="0000FF"/>
                </a:solidFill>
                <a:latin typeface="+mj-lt"/>
                <a:ea typeface="Arial" panose="020B0604020202020204" pitchFamily="34" charset="0"/>
              </a:rPr>
              <a:t>Em hãy làm một sản phẩm mang thông điệp </a:t>
            </a:r>
            <a:r>
              <a:rPr lang="vi-VN" sz="4000" b="1">
                <a:solidFill>
                  <a:srgbClr val="0000FF"/>
                </a:solidFill>
                <a:latin typeface="+mj-lt"/>
                <a:ea typeface="Arial" panose="020B0604020202020204" pitchFamily="34" charset="0"/>
              </a:rPr>
              <a:t>yêu thương</a:t>
            </a:r>
            <a:r>
              <a:rPr lang="en-US" sz="4000" b="1">
                <a:solidFill>
                  <a:srgbClr val="0000FF"/>
                </a:solidFill>
                <a:latin typeface="+mj-lt"/>
                <a:ea typeface="Arial" panose="020B0604020202020204" pitchFamily="34" charset="0"/>
              </a:rPr>
              <a:t>:</a:t>
            </a:r>
            <a:endParaRPr lang="en-US" sz="4000" b="1" dirty="0">
              <a:solidFill>
                <a:srgbClr val="0000FF"/>
              </a:solidFill>
              <a:latin typeface="+mj-lt"/>
              <a:ea typeface="Arial" panose="020B0604020202020204" pitchFamily="34" charset="0"/>
            </a:endParaRPr>
          </a:p>
          <a:p>
            <a:pPr indent="431800" algn="just">
              <a:lnSpc>
                <a:spcPct val="127000"/>
              </a:lnSpc>
              <a:spcAft>
                <a:spcPts val="200"/>
              </a:spcAft>
            </a:pPr>
            <a:r>
              <a:rPr lang="vi-VN" sz="4000" b="1">
                <a:solidFill>
                  <a:srgbClr val="000000"/>
                </a:solidFill>
                <a:latin typeface="+mj-lt"/>
                <a:ea typeface="Cambria" panose="02040503050406030204" pitchFamily="18" charset="0"/>
                <a:cs typeface="Cambria" panose="02040503050406030204" pitchFamily="18" charset="0"/>
              </a:rPr>
              <a:t>Một </a:t>
            </a:r>
            <a:r>
              <a:rPr lang="vi-VN" sz="4000" b="1" dirty="0">
                <a:solidFill>
                  <a:srgbClr val="000000"/>
                </a:solidFill>
                <a:latin typeface="+mj-lt"/>
                <a:ea typeface="Cambria" panose="02040503050406030204" pitchFamily="18" charset="0"/>
                <a:cs typeface="Cambria" panose="02040503050406030204" pitchFamily="18" charset="0"/>
              </a:rPr>
              <a:t>tấm thiệp, một bức tranh,...</a:t>
            </a:r>
            <a:endParaRPr lang="en-US" sz="4000" b="1" dirty="0">
              <a:latin typeface="+mj-lt"/>
              <a:ea typeface="Cambria" panose="02040503050406030204" pitchFamily="18" charset="0"/>
              <a:cs typeface="Cambria" panose="02040503050406030204" pitchFamily="18" charset="0"/>
            </a:endParaRPr>
          </a:p>
          <a:p>
            <a:pPr indent="431800" algn="just">
              <a:lnSpc>
                <a:spcPct val="127000"/>
              </a:lnSpc>
              <a:spcAft>
                <a:spcPts val="200"/>
              </a:spcAft>
            </a:pPr>
            <a:r>
              <a:rPr lang="vi-VN" sz="4000" b="1" dirty="0">
                <a:solidFill>
                  <a:srgbClr val="000000"/>
                </a:solidFill>
                <a:latin typeface="+mj-lt"/>
                <a:ea typeface="Cambria" panose="02040503050406030204" pitchFamily="18" charset="0"/>
                <a:cs typeface="Cambria" panose="02040503050406030204" pitchFamily="18" charset="0"/>
              </a:rPr>
              <a:t>Một bức thư, một bài thuyết trình,...</a:t>
            </a:r>
            <a:endParaRPr lang="en-US" sz="4000" b="1" dirty="0">
              <a:latin typeface="+mj-lt"/>
              <a:ea typeface="Cambria" panose="02040503050406030204" pitchFamily="18" charset="0"/>
              <a:cs typeface="Cambria" panose="02040503050406030204" pitchFamily="18" charset="0"/>
            </a:endParaRPr>
          </a:p>
          <a:p>
            <a:pPr indent="330200" algn="just">
              <a:lnSpc>
                <a:spcPct val="127000"/>
              </a:lnSpc>
              <a:spcAft>
                <a:spcPts val="200"/>
              </a:spcAft>
            </a:pPr>
            <a:r>
              <a:rPr lang="vi-VN" sz="4000" b="1" dirty="0">
                <a:solidFill>
                  <a:srgbClr val="8AF502"/>
                </a:solidFill>
                <a:latin typeface="+mj-lt"/>
                <a:ea typeface="Cambria" panose="02040503050406030204" pitchFamily="18" charset="0"/>
                <a:cs typeface="Cambria" panose="02040503050406030204" pitchFamily="18" charset="0"/>
              </a:rPr>
              <a:t>• </a:t>
            </a:r>
            <a:r>
              <a:rPr lang="vi-VN" sz="4000" b="1" dirty="0">
                <a:solidFill>
                  <a:srgbClr val="000000"/>
                </a:solidFill>
                <a:latin typeface="+mj-lt"/>
                <a:ea typeface="Cambria" panose="02040503050406030204" pitchFamily="18" charset="0"/>
                <a:cs typeface="Cambria" panose="02040503050406030204" pitchFamily="18" charset="0"/>
              </a:rPr>
              <a:t>Một tiết mục văn nghệ,...</a:t>
            </a:r>
            <a:endParaRPr lang="en-US" sz="4000" b="1" dirty="0">
              <a:latin typeface="+mj-lt"/>
              <a:ea typeface="Cambria" panose="02040503050406030204" pitchFamily="18" charset="0"/>
              <a:cs typeface="Cambria" panose="02040503050406030204" pitchFamily="18" charset="0"/>
            </a:endParaRPr>
          </a:p>
          <a:p>
            <a:pPr indent="431800" algn="just">
              <a:lnSpc>
                <a:spcPct val="127000"/>
              </a:lnSpc>
              <a:spcAft>
                <a:spcPts val="2100"/>
              </a:spcAft>
            </a:pPr>
            <a:r>
              <a:rPr lang="vi-VN" sz="4000" b="1" dirty="0">
                <a:solidFill>
                  <a:srgbClr val="000000"/>
                </a:solidFill>
                <a:latin typeface="+mj-lt"/>
                <a:ea typeface="Cambria" panose="02040503050406030204" pitchFamily="18" charset="0"/>
                <a:cs typeface="Cambria" panose="02040503050406030204" pitchFamily="18" charset="0"/>
              </a:rPr>
              <a:t>(Có thể chọn các hình thức khác để thể hiện sự sáng tạo của </a:t>
            </a:r>
            <a:r>
              <a:rPr lang="vi-VN" sz="4000" b="1">
                <a:solidFill>
                  <a:srgbClr val="000000"/>
                </a:solidFill>
                <a:latin typeface="+mj-lt"/>
                <a:ea typeface="Cambria" panose="02040503050406030204" pitchFamily="18" charset="0"/>
                <a:cs typeface="Cambria" panose="02040503050406030204" pitchFamily="18" charset="0"/>
              </a:rPr>
              <a:t>em)</a:t>
            </a:r>
            <a:endParaRPr lang="en-US" sz="4000" b="1" dirty="0">
              <a:effectLst/>
              <a:latin typeface="+mj-lt"/>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50310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8839" cy="6858000"/>
          </a:xfrm>
          <a:prstGeom prst="rect">
            <a:avLst/>
          </a:prstGeom>
        </p:spPr>
      </p:pic>
      <p:pic>
        <p:nvPicPr>
          <p:cNvPr id="15" name="Shape 57"/>
          <p:cNvPicPr/>
          <p:nvPr/>
        </p:nvPicPr>
        <p:blipFill>
          <a:blip r:embed="rId3"/>
          <a:stretch/>
        </p:blipFill>
        <p:spPr>
          <a:xfrm>
            <a:off x="281097" y="154381"/>
            <a:ext cx="6829679" cy="2736601"/>
          </a:xfrm>
          <a:prstGeom prst="rect">
            <a:avLst/>
          </a:prstGeom>
        </p:spPr>
      </p:pic>
      <p:pic>
        <p:nvPicPr>
          <p:cNvPr id="16" name="Shape 59"/>
          <p:cNvPicPr/>
          <p:nvPr/>
        </p:nvPicPr>
        <p:blipFill>
          <a:blip r:embed="rId4"/>
          <a:stretch/>
        </p:blipFill>
        <p:spPr>
          <a:xfrm>
            <a:off x="7391873" y="154381"/>
            <a:ext cx="3063691" cy="2401454"/>
          </a:xfrm>
          <a:prstGeom prst="rect">
            <a:avLst/>
          </a:prstGeom>
        </p:spPr>
      </p:pic>
      <p:pic>
        <p:nvPicPr>
          <p:cNvPr id="18" name="Shape 79"/>
          <p:cNvPicPr/>
          <p:nvPr/>
        </p:nvPicPr>
        <p:blipFill>
          <a:blip r:embed="rId5"/>
          <a:stretch/>
        </p:blipFill>
        <p:spPr>
          <a:xfrm>
            <a:off x="5694830" y="4449737"/>
            <a:ext cx="3042770" cy="2308194"/>
          </a:xfrm>
          <a:prstGeom prst="rect">
            <a:avLst/>
          </a:prstGeom>
        </p:spPr>
      </p:pic>
      <p:pic>
        <p:nvPicPr>
          <p:cNvPr id="19" name="Shape 87"/>
          <p:cNvPicPr/>
          <p:nvPr/>
        </p:nvPicPr>
        <p:blipFill>
          <a:blip r:embed="rId6"/>
          <a:stretch/>
        </p:blipFill>
        <p:spPr>
          <a:xfrm>
            <a:off x="8840591" y="4334612"/>
            <a:ext cx="3229946" cy="2557576"/>
          </a:xfrm>
          <a:prstGeom prst="rect">
            <a:avLst/>
          </a:prstGeom>
        </p:spPr>
      </p:pic>
      <p:pic>
        <p:nvPicPr>
          <p:cNvPr id="20" name="Shape 95"/>
          <p:cNvPicPr/>
          <p:nvPr/>
        </p:nvPicPr>
        <p:blipFill>
          <a:blip r:embed="rId7"/>
          <a:stretch/>
        </p:blipFill>
        <p:spPr>
          <a:xfrm>
            <a:off x="2340639" y="4416499"/>
            <a:ext cx="3251200" cy="2489200"/>
          </a:xfrm>
          <a:prstGeom prst="rect">
            <a:avLst/>
          </a:prstGeom>
        </p:spPr>
      </p:pic>
      <p:sp>
        <p:nvSpPr>
          <p:cNvPr id="21" name="Rectangle 20"/>
          <p:cNvSpPr>
            <a:spLocks noChangeArrowheads="1"/>
          </p:cNvSpPr>
          <p:nvPr/>
        </p:nvSpPr>
        <p:spPr bwMode="auto">
          <a:xfrm>
            <a:off x="455196" y="2695411"/>
            <a:ext cx="1173680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a:solidFill>
                  <a:srgbClr val="0000FF"/>
                </a:solidFill>
                <a:latin typeface="+mj-lt"/>
                <a:ea typeface="Helvetica Neue"/>
                <a:cs typeface="Helvetica Neue"/>
              </a:rPr>
              <a:t>Tiết 4,5. Bài 2:</a:t>
            </a:r>
          </a:p>
          <a:p>
            <a:pPr algn="ctr" eaLnBrk="0" fontAlgn="base" hangingPunct="0">
              <a:spcBef>
                <a:spcPct val="0"/>
              </a:spcBef>
              <a:spcAft>
                <a:spcPct val="0"/>
              </a:spcAft>
            </a:pPr>
            <a:r>
              <a:rPr lang="en-US" altLang="en-US" sz="5400" b="1">
                <a:solidFill>
                  <a:srgbClr val="FF0000"/>
                </a:solidFill>
                <a:latin typeface="+mj-lt"/>
                <a:ea typeface="Helvetica Neue"/>
                <a:cs typeface="Helvetica Neue"/>
              </a:rPr>
              <a:t> </a:t>
            </a:r>
            <a:r>
              <a:rPr lang="en-US" altLang="en-US" sz="5400" b="1" dirty="0">
                <a:solidFill>
                  <a:srgbClr val="FF0000"/>
                </a:solidFill>
                <a:latin typeface="+mj-lt"/>
                <a:ea typeface="Helvetica Neue"/>
                <a:cs typeface="Helvetica Neue"/>
              </a:rPr>
              <a:t>YÊU THƯƠNG </a:t>
            </a:r>
            <a:r>
              <a:rPr lang="en-US" altLang="en-US" sz="5400" b="1">
                <a:solidFill>
                  <a:srgbClr val="FF0000"/>
                </a:solidFill>
                <a:latin typeface="+mj-lt"/>
                <a:ea typeface="Helvetica Neue"/>
                <a:cs typeface="Helvetica Neue"/>
              </a:rPr>
              <a:t>CON NGƯỜI</a:t>
            </a:r>
            <a:endParaRPr lang="en-SG" altLang="en-US" sz="5400" b="1" dirty="0">
              <a:solidFill>
                <a:srgbClr val="0000FF"/>
              </a:solidFill>
              <a:latin typeface="+mj-lt"/>
            </a:endParaRPr>
          </a:p>
        </p:txBody>
      </p:sp>
    </p:spTree>
    <p:extLst>
      <p:ext uri="{BB962C8B-B14F-4D97-AF65-F5344CB8AC3E}">
        <p14:creationId xmlns:p14="http://schemas.microsoft.com/office/powerpoint/2010/main" val="10669557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589548" y="425542"/>
            <a:ext cx="10992852" cy="5948218"/>
          </a:xfrm>
          <a:prstGeom prst="rect">
            <a:avLst/>
          </a:prstGeom>
          <a:noFill/>
          <a:ln>
            <a:noFill/>
          </a:ln>
        </p:spPr>
      </p:pic>
      <p:sp>
        <p:nvSpPr>
          <p:cNvPr id="12" name="文本框 15"/>
          <p:cNvSpPr txBox="1"/>
          <p:nvPr/>
        </p:nvSpPr>
        <p:spPr>
          <a:xfrm>
            <a:off x="1443789" y="3380472"/>
            <a:ext cx="10259733" cy="1107996"/>
          </a:xfrm>
          <a:prstGeom prst="rect">
            <a:avLst/>
          </a:prstGeom>
          <a:noFill/>
        </p:spPr>
        <p:txBody>
          <a:bodyPr wrap="square" rtlCol="0">
            <a:spAutoFit/>
          </a:bodyPr>
          <a:lstStyle/>
          <a:p>
            <a:pPr algn="ctr" defTabSz="457200"/>
            <a:r>
              <a:rPr lang="en-US" altLang="zh-CN" sz="6600" b="1">
                <a:solidFill>
                  <a:srgbClr val="FF0000"/>
                </a:solidFill>
                <a:latin typeface="SVN-Wallington" panose="00000500000000000000" pitchFamily="2" charset="0"/>
                <a:ea typeface="华康海报体W12" panose="040B0C09000000000000" pitchFamily="81" charset="-122"/>
                <a:cs typeface="Times New Roman" pitchFamily="18" charset="0"/>
              </a:rPr>
              <a:t>B. </a:t>
            </a:r>
            <a:r>
              <a:rPr lang="en-US" altLang="zh-CN" sz="6600" b="1">
                <a:solidFill>
                  <a:srgbClr val="FF0000"/>
                </a:solidFill>
                <a:latin typeface="Times New Roman" pitchFamily="18" charset="0"/>
                <a:ea typeface="华康海报体W12" panose="040B0C09000000000000" pitchFamily="81" charset="-122"/>
                <a:cs typeface="Times New Roman" pitchFamily="18" charset="0"/>
              </a:rPr>
              <a:t>Khám </a:t>
            </a:r>
            <a:r>
              <a:rPr lang="en-US" altLang="zh-CN" sz="6600" b="1" dirty="0" err="1">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779" y="621178"/>
            <a:ext cx="5205663" cy="4832092"/>
          </a:xfrm>
          <a:prstGeom prst="rect">
            <a:avLst/>
          </a:prstGeom>
        </p:spPr>
        <p:txBody>
          <a:bodyPr wrap="square">
            <a:spAutoFit/>
          </a:bodyPr>
          <a:lstStyle/>
          <a:p>
            <a:pPr algn="just">
              <a:spcAft>
                <a:spcPts val="0"/>
              </a:spcAft>
            </a:pPr>
            <a:r>
              <a:rPr lang="fr-FR" sz="4400" b="1">
                <a:solidFill>
                  <a:srgbClr val="0000FF"/>
                </a:solidFill>
                <a:latin typeface="Times New Roman"/>
                <a:ea typeface="Calibri"/>
              </a:rPr>
              <a:t>1. Yêu thương con người và biểu hiện của tình yêu thương con người</a:t>
            </a:r>
          </a:p>
          <a:p>
            <a:pPr algn="just">
              <a:spcAft>
                <a:spcPts val="0"/>
              </a:spcAft>
            </a:pPr>
            <a:endParaRPr lang="en-US" sz="4400">
              <a:solidFill>
                <a:srgbClr val="000000"/>
              </a:solidFill>
              <a:latin typeface="Times New Roman"/>
              <a:ea typeface="Calibri"/>
            </a:endParaRPr>
          </a:p>
          <a:p>
            <a:pPr algn="just">
              <a:spcAft>
                <a:spcPts val="0"/>
              </a:spcAft>
            </a:pPr>
            <a:r>
              <a:rPr lang="en-US" sz="4400" b="1">
                <a:solidFill>
                  <a:srgbClr val="FF0000"/>
                </a:solidFill>
                <a:latin typeface="Times New Roman"/>
                <a:ea typeface="Calibri"/>
              </a:rPr>
              <a:t>a. Yêu thương con người.</a:t>
            </a:r>
            <a:endParaRPr lang="en-US" sz="4400">
              <a:solidFill>
                <a:srgbClr val="FF0000"/>
              </a:solidFill>
              <a:effectLst/>
              <a:latin typeface="Times New Roman"/>
              <a:ea typeface="Calibri"/>
            </a:endParaRPr>
          </a:p>
        </p:txBody>
      </p:sp>
      <p:sp>
        <p:nvSpPr>
          <p:cNvPr id="3" name="Rectangle 2"/>
          <p:cNvSpPr/>
          <p:nvPr/>
        </p:nvSpPr>
        <p:spPr>
          <a:xfrm>
            <a:off x="6284495" y="621178"/>
            <a:ext cx="5145505" cy="3477875"/>
          </a:xfrm>
          <a:prstGeom prst="rect">
            <a:avLst/>
          </a:prstGeom>
        </p:spPr>
        <p:txBody>
          <a:bodyPr wrap="square">
            <a:spAutoFit/>
          </a:bodyPr>
          <a:lstStyle/>
          <a:p>
            <a:pPr algn="just"/>
            <a:r>
              <a:rPr lang="en-US" sz="4400" b="1">
                <a:solidFill>
                  <a:srgbClr val="000000"/>
                </a:solidFill>
                <a:latin typeface="Times New Roman"/>
                <a:ea typeface="Calibri"/>
              </a:rPr>
              <a:t>a) Ước nguyện bé Hải An là gì? Em có suy nghĩ như thế nào về ước nguyện đó?</a:t>
            </a:r>
            <a:endParaRPr lang="en-US" sz="4400" b="1"/>
          </a:p>
        </p:txBody>
      </p:sp>
      <p:sp>
        <p:nvSpPr>
          <p:cNvPr id="4" name="Rectangle 3"/>
          <p:cNvSpPr/>
          <p:nvPr/>
        </p:nvSpPr>
        <p:spPr>
          <a:xfrm>
            <a:off x="6128084" y="4427619"/>
            <a:ext cx="5919634" cy="1446550"/>
          </a:xfrm>
          <a:prstGeom prst="rect">
            <a:avLst/>
          </a:prstGeom>
        </p:spPr>
        <p:txBody>
          <a:bodyPr wrap="none">
            <a:spAutoFit/>
          </a:bodyPr>
          <a:lstStyle/>
          <a:p>
            <a:r>
              <a:rPr lang="en-US" sz="4400" b="1">
                <a:solidFill>
                  <a:srgbClr val="000000"/>
                </a:solidFill>
                <a:latin typeface="Times New Roman"/>
                <a:ea typeface="Calibri"/>
              </a:rPr>
              <a:t>b) Theo em, yêu thương</a:t>
            </a:r>
          </a:p>
          <a:p>
            <a:r>
              <a:rPr lang="en-US" sz="4400" b="1">
                <a:solidFill>
                  <a:srgbClr val="000000"/>
                </a:solidFill>
                <a:latin typeface="Times New Roman"/>
                <a:ea typeface="Calibri"/>
              </a:rPr>
              <a:t> con người là gì?</a:t>
            </a:r>
            <a:endParaRPr lang="en-US" sz="4400" b="1"/>
          </a:p>
        </p:txBody>
      </p:sp>
    </p:spTree>
    <p:extLst>
      <p:ext uri="{BB962C8B-B14F-4D97-AF65-F5344CB8AC3E}">
        <p14:creationId xmlns:p14="http://schemas.microsoft.com/office/powerpoint/2010/main" val="310757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Be-Ha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21"/>
            <a:ext cx="6112042"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Hải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042" y="8021"/>
            <a:ext cx="6079958" cy="563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15312" y="5674895"/>
            <a:ext cx="2662204" cy="769441"/>
          </a:xfrm>
          <a:prstGeom prst="rect">
            <a:avLst/>
          </a:prstGeom>
        </p:spPr>
        <p:txBody>
          <a:bodyPr wrap="none">
            <a:spAutoFit/>
          </a:bodyPr>
          <a:lstStyle/>
          <a:p>
            <a:pPr lvl="0" algn="just"/>
            <a:r>
              <a:rPr lang="en-US" sz="4400" b="1">
                <a:solidFill>
                  <a:srgbClr val="FF0000"/>
                </a:solidFill>
                <a:latin typeface="Times New Roman"/>
                <a:ea typeface="Calibri"/>
              </a:rPr>
              <a:t>Bé Hải An</a:t>
            </a:r>
            <a:endParaRPr lang="en-US" sz="4400">
              <a:solidFill>
                <a:srgbClr val="FF0000"/>
              </a:solidFill>
              <a:latin typeface="Times New Roman"/>
              <a:ea typeface="Calibri"/>
            </a:endParaRPr>
          </a:p>
        </p:txBody>
      </p:sp>
    </p:spTree>
    <p:extLst>
      <p:ext uri="{BB962C8B-B14F-4D97-AF65-F5344CB8AC3E}">
        <p14:creationId xmlns:p14="http://schemas.microsoft.com/office/powerpoint/2010/main" val="271809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547" y="320115"/>
            <a:ext cx="11786938" cy="5909310"/>
          </a:xfrm>
          <a:prstGeom prst="rect">
            <a:avLst/>
          </a:prstGeom>
        </p:spPr>
        <p:txBody>
          <a:bodyPr wrap="square">
            <a:spAutoFit/>
          </a:bodyPr>
          <a:lstStyle/>
          <a:p>
            <a:pPr algn="just"/>
            <a:r>
              <a:rPr lang="en-US" sz="5400" b="1" dirty="0">
                <a:solidFill>
                  <a:srgbClr val="000000"/>
                </a:solidFill>
                <a:latin typeface="Times New Roman"/>
                <a:ea typeface="Calibri"/>
              </a:rPr>
              <a:t>a) </a:t>
            </a:r>
            <a:r>
              <a:rPr lang="en-US" sz="5400" b="1" dirty="0" err="1">
                <a:solidFill>
                  <a:srgbClr val="000000"/>
                </a:solidFill>
                <a:latin typeface="Times New Roman"/>
                <a:ea typeface="Calibri"/>
              </a:rPr>
              <a:t>Ước</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nguyện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bé</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Hải</a:t>
            </a:r>
            <a:r>
              <a:rPr lang="en-US" sz="5400" b="1" dirty="0">
                <a:solidFill>
                  <a:srgbClr val="000000"/>
                </a:solidFill>
                <a:latin typeface="Times New Roman"/>
                <a:ea typeface="Calibri"/>
              </a:rPr>
              <a:t> An </a:t>
            </a:r>
            <a:r>
              <a:rPr lang="en-US" sz="5400" b="1" dirty="0" err="1">
                <a:solidFill>
                  <a:srgbClr val="000000"/>
                </a:solidFill>
                <a:latin typeface="Times New Roman"/>
                <a:ea typeface="Calibri"/>
              </a:rPr>
              <a:t>là</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hiến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tạng</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một</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phần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là</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muốn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cống</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hiến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cho</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xã</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hội</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giúp</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người</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một</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phần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là</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muốn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mẹ</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tiếp</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tục</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cuộc</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sống</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tiếp</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vì</a:t>
            </a:r>
            <a:r>
              <a:rPr lang="en-US" sz="5400" b="1" dirty="0">
                <a:solidFill>
                  <a:srgbClr val="000000"/>
                </a:solidFill>
                <a:latin typeface="Times New Roman"/>
                <a:ea typeface="Calibri"/>
              </a:rPr>
              <a:t> con </a:t>
            </a:r>
            <a:r>
              <a:rPr lang="en-US" sz="5400" b="1" dirty="0" err="1">
                <a:solidFill>
                  <a:srgbClr val="000000"/>
                </a:solidFill>
                <a:latin typeface="Times New Roman"/>
                <a:ea typeface="Calibri"/>
              </a:rPr>
              <a:t>còn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trên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thế</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gian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Em</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có</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suy</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nghĩ</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về</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ước</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nguyện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đó</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là</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một</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ước</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nguyện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cao</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đẹp</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đáng</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được</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tưởng</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nhớ</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và</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tôn</a:t>
            </a:r>
            <a:r>
              <a:rPr lang="en-US" sz="5400" b="1" dirty="0">
                <a:solidFill>
                  <a:srgbClr val="000000"/>
                </a:solidFill>
                <a:latin typeface="Times New Roman"/>
                <a:ea typeface="Calibri"/>
              </a:rPr>
              <a:t> </a:t>
            </a:r>
            <a:r>
              <a:rPr lang="en-US" sz="5400" b="1" dirty="0" err="1">
                <a:solidFill>
                  <a:srgbClr val="000000"/>
                </a:solidFill>
                <a:latin typeface="Times New Roman"/>
                <a:ea typeface="Calibri"/>
              </a:rPr>
              <a:t>trọng</a:t>
            </a:r>
            <a:r>
              <a:rPr lang="en-US" sz="5400" b="1" dirty="0">
                <a:solidFill>
                  <a:srgbClr val="000000"/>
                </a:solidFill>
                <a:latin typeface="Times New Roman"/>
                <a:ea typeface="Calibri"/>
              </a:rPr>
              <a:t>.</a:t>
            </a:r>
            <a:endParaRPr lang="en-US" sz="5400" b="1" dirty="0"/>
          </a:p>
        </p:txBody>
      </p:sp>
    </p:spTree>
    <p:extLst>
      <p:ext uri="{BB962C8B-B14F-4D97-AF65-F5344CB8AC3E}">
        <p14:creationId xmlns:p14="http://schemas.microsoft.com/office/powerpoint/2010/main" val="73525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59" y="0"/>
            <a:ext cx="12308839" cy="6858000"/>
          </a:xfrm>
          <a:prstGeom prst="rect">
            <a:avLst/>
          </a:prstGeom>
        </p:spPr>
      </p:pic>
      <p:sp>
        <p:nvSpPr>
          <p:cNvPr id="14" name="Text Box 5"/>
          <p:cNvSpPr txBox="1">
            <a:spLocks noChangeArrowheads="1"/>
          </p:cNvSpPr>
          <p:nvPr/>
        </p:nvSpPr>
        <p:spPr bwMode="auto">
          <a:xfrm>
            <a:off x="0" y="1590396"/>
            <a:ext cx="1175485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5400" b="1" dirty="0">
                <a:solidFill>
                  <a:srgbClr val="0000FF"/>
                </a:solidFill>
                <a:latin typeface="+mj-lt"/>
              </a:rPr>
              <a:t>Yêu thương con người là quan tâm, giúp đỡ và làm những điều tốt đẹp cho người khác, nhất là những lúc gặp khó khăn, hoạn nạn.</a:t>
            </a:r>
            <a:endParaRPr lang="en-US" sz="5400" b="1" dirty="0">
              <a:solidFill>
                <a:srgbClr val="0000FF"/>
              </a:solidFill>
              <a:latin typeface="+mj-lt"/>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6102</TotalTime>
  <Words>1313</Words>
  <Application>Microsoft Office PowerPoint</Application>
  <PresentationFormat>Widescreen</PresentationFormat>
  <Paragraphs>94</Paragraphs>
  <Slides>31</Slides>
  <Notes>3</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31</vt:i4>
      </vt:variant>
    </vt:vector>
  </HeadingPairs>
  <TitlesOfParts>
    <vt:vector size="49" baseType="lpstr">
      <vt:lpstr>微软雅黑</vt:lpstr>
      <vt:lpstr>#9Slide05 Phobia</vt:lpstr>
      <vt:lpstr>Arial</vt:lpstr>
      <vt:lpstr>Arial Unicode MS</vt:lpstr>
      <vt:lpstr>Calibri</vt:lpstr>
      <vt:lpstr>Calibri Light</vt:lpstr>
      <vt:lpstr>Cambria</vt:lpstr>
      <vt:lpstr>Courier New</vt:lpstr>
      <vt:lpstr>Helvetica Neue</vt:lpstr>
      <vt:lpstr>SVN-Wallington</vt:lpstr>
      <vt:lpstr>Time  new roman</vt:lpstr>
      <vt:lpstr>Times New Roman</vt:lpstr>
      <vt:lpstr>华康海报体W12</vt:lpstr>
      <vt:lpstr>Office Theme</vt:lpstr>
      <vt:lpstr>1_Office Theme</vt:lpstr>
      <vt:lpstr>2_Office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127</cp:revision>
  <dcterms:created xsi:type="dcterms:W3CDTF">2021-06-28T15:32:15Z</dcterms:created>
  <dcterms:modified xsi:type="dcterms:W3CDTF">2022-09-29T00:53:39Z</dcterms:modified>
</cp:coreProperties>
</file>