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3" r:id="rId6"/>
    <p:sldId id="264" r:id="rId7"/>
    <p:sldId id="265" r:id="rId8"/>
    <p:sldId id="266" r:id="rId9"/>
    <p:sldId id="267" r:id="rId10"/>
    <p:sldId id="268" r:id="rId11"/>
    <p:sldId id="269" r:id="rId12"/>
    <p:sldId id="260" r:id="rId13"/>
    <p:sldId id="271" r:id="rId14"/>
    <p:sldId id="262" r:id="rId15"/>
    <p:sldId id="272" r:id="rId16"/>
    <p:sldId id="275" r:id="rId17"/>
    <p:sldId id="276" r:id="rId18"/>
    <p:sldId id="274" r:id="rId19"/>
    <p:sldId id="277" r:id="rId20"/>
    <p:sldId id="278" r:id="rId21"/>
    <p:sldId id="279" r:id="rId22"/>
    <p:sldId id="280" r:id="rId23"/>
    <p:sldId id="281" r:id="rId24"/>
    <p:sldId id="296" r:id="rId25"/>
    <p:sldId id="282" r:id="rId26"/>
    <p:sldId id="283" r:id="rId27"/>
    <p:sldId id="284" r:id="rId28"/>
    <p:sldId id="285" r:id="rId29"/>
    <p:sldId id="286" r:id="rId30"/>
    <p:sldId id="288" r:id="rId31"/>
    <p:sldId id="289" r:id="rId32"/>
    <p:sldId id="287" r:id="rId33"/>
    <p:sldId id="273" r:id="rId34"/>
    <p:sldId id="290" r:id="rId35"/>
    <p:sldId id="292" r:id="rId36"/>
    <p:sldId id="293" r:id="rId37"/>
    <p:sldId id="294" r:id="rId38"/>
    <p:sldId id="295" r:id="rId39"/>
    <p:sldId id="291"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1D01A-3E2C-4230-9862-47235F28385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C35794E-E967-48D4-9DE7-EC9DBDDB81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D534595-3AC3-4B52-9D26-FE8A096EF178}"/>
              </a:ext>
            </a:extLst>
          </p:cNvPr>
          <p:cNvSpPr>
            <a:spLocks noGrp="1"/>
          </p:cNvSpPr>
          <p:nvPr>
            <p:ph type="dt" sz="half" idx="10"/>
          </p:nvPr>
        </p:nvSpPr>
        <p:spPr/>
        <p:txBody>
          <a:bodyPr/>
          <a:lstStyle/>
          <a:p>
            <a:fld id="{9543DEA7-0F3A-4B33-B640-DB120BF110A8}" type="datetimeFigureOut">
              <a:rPr lang="en-US" smtClean="0"/>
              <a:t>4/24/2023</a:t>
            </a:fld>
            <a:endParaRPr lang="en-US"/>
          </a:p>
        </p:txBody>
      </p:sp>
      <p:sp>
        <p:nvSpPr>
          <p:cNvPr id="5" name="Footer Placeholder 4">
            <a:extLst>
              <a:ext uri="{FF2B5EF4-FFF2-40B4-BE49-F238E27FC236}">
                <a16:creationId xmlns:a16="http://schemas.microsoft.com/office/drawing/2014/main" id="{6E205E66-E053-4AD6-ACC2-7D241C3E66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60E357-3251-4D0D-9E81-E33FA8EB18CF}"/>
              </a:ext>
            </a:extLst>
          </p:cNvPr>
          <p:cNvSpPr>
            <a:spLocks noGrp="1"/>
          </p:cNvSpPr>
          <p:nvPr>
            <p:ph type="sldNum" sz="quarter" idx="12"/>
          </p:nvPr>
        </p:nvSpPr>
        <p:spPr/>
        <p:txBody>
          <a:bodyPr/>
          <a:lstStyle/>
          <a:p>
            <a:fld id="{9A228E45-F981-493B-B479-6FAC4E74BB22}" type="slidenum">
              <a:rPr lang="en-US" smtClean="0"/>
              <a:t>‹#›</a:t>
            </a:fld>
            <a:endParaRPr lang="en-US"/>
          </a:p>
        </p:txBody>
      </p:sp>
    </p:spTree>
    <p:extLst>
      <p:ext uri="{BB962C8B-B14F-4D97-AF65-F5344CB8AC3E}">
        <p14:creationId xmlns:p14="http://schemas.microsoft.com/office/powerpoint/2010/main" val="409797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80C19-3F89-4512-8C70-599B1750FDC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73B9C94-8A8C-4613-8627-D5FDCFEABFE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068EE0-5101-415A-AC8A-3102442A8469}"/>
              </a:ext>
            </a:extLst>
          </p:cNvPr>
          <p:cNvSpPr>
            <a:spLocks noGrp="1"/>
          </p:cNvSpPr>
          <p:nvPr>
            <p:ph type="dt" sz="half" idx="10"/>
          </p:nvPr>
        </p:nvSpPr>
        <p:spPr/>
        <p:txBody>
          <a:bodyPr/>
          <a:lstStyle/>
          <a:p>
            <a:fld id="{9543DEA7-0F3A-4B33-B640-DB120BF110A8}" type="datetimeFigureOut">
              <a:rPr lang="en-US" smtClean="0"/>
              <a:t>4/24/2023</a:t>
            </a:fld>
            <a:endParaRPr lang="en-US"/>
          </a:p>
        </p:txBody>
      </p:sp>
      <p:sp>
        <p:nvSpPr>
          <p:cNvPr id="5" name="Footer Placeholder 4">
            <a:extLst>
              <a:ext uri="{FF2B5EF4-FFF2-40B4-BE49-F238E27FC236}">
                <a16:creationId xmlns:a16="http://schemas.microsoft.com/office/drawing/2014/main" id="{90E2EA3C-22DC-4803-A71D-CD845DB7C2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F918DB-907A-4138-AC91-02F7EB5BC1BF}"/>
              </a:ext>
            </a:extLst>
          </p:cNvPr>
          <p:cNvSpPr>
            <a:spLocks noGrp="1"/>
          </p:cNvSpPr>
          <p:nvPr>
            <p:ph type="sldNum" sz="quarter" idx="12"/>
          </p:nvPr>
        </p:nvSpPr>
        <p:spPr/>
        <p:txBody>
          <a:bodyPr/>
          <a:lstStyle/>
          <a:p>
            <a:fld id="{9A228E45-F981-493B-B479-6FAC4E74BB22}" type="slidenum">
              <a:rPr lang="en-US" smtClean="0"/>
              <a:t>‹#›</a:t>
            </a:fld>
            <a:endParaRPr lang="en-US"/>
          </a:p>
        </p:txBody>
      </p:sp>
    </p:spTree>
    <p:extLst>
      <p:ext uri="{BB962C8B-B14F-4D97-AF65-F5344CB8AC3E}">
        <p14:creationId xmlns:p14="http://schemas.microsoft.com/office/powerpoint/2010/main" val="737121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1ACBA4-F91C-41C4-B589-8702C2E7AC7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237395A-6A3C-4243-9CE4-724D5EBBBB8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15A212-E5F2-4A44-979F-009FF37ACC03}"/>
              </a:ext>
            </a:extLst>
          </p:cNvPr>
          <p:cNvSpPr>
            <a:spLocks noGrp="1"/>
          </p:cNvSpPr>
          <p:nvPr>
            <p:ph type="dt" sz="half" idx="10"/>
          </p:nvPr>
        </p:nvSpPr>
        <p:spPr/>
        <p:txBody>
          <a:bodyPr/>
          <a:lstStyle/>
          <a:p>
            <a:fld id="{9543DEA7-0F3A-4B33-B640-DB120BF110A8}" type="datetimeFigureOut">
              <a:rPr lang="en-US" smtClean="0"/>
              <a:t>4/24/2023</a:t>
            </a:fld>
            <a:endParaRPr lang="en-US"/>
          </a:p>
        </p:txBody>
      </p:sp>
      <p:sp>
        <p:nvSpPr>
          <p:cNvPr id="5" name="Footer Placeholder 4">
            <a:extLst>
              <a:ext uri="{FF2B5EF4-FFF2-40B4-BE49-F238E27FC236}">
                <a16:creationId xmlns:a16="http://schemas.microsoft.com/office/drawing/2014/main" id="{01F045BC-7574-4D6D-8B5F-3ED4826DAF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04C7C1-32EB-494A-8542-93F143EBFF69}"/>
              </a:ext>
            </a:extLst>
          </p:cNvPr>
          <p:cNvSpPr>
            <a:spLocks noGrp="1"/>
          </p:cNvSpPr>
          <p:nvPr>
            <p:ph type="sldNum" sz="quarter" idx="12"/>
          </p:nvPr>
        </p:nvSpPr>
        <p:spPr/>
        <p:txBody>
          <a:bodyPr/>
          <a:lstStyle/>
          <a:p>
            <a:fld id="{9A228E45-F981-493B-B479-6FAC4E74BB22}" type="slidenum">
              <a:rPr lang="en-US" smtClean="0"/>
              <a:t>‹#›</a:t>
            </a:fld>
            <a:endParaRPr lang="en-US"/>
          </a:p>
        </p:txBody>
      </p:sp>
    </p:spTree>
    <p:extLst>
      <p:ext uri="{BB962C8B-B14F-4D97-AF65-F5344CB8AC3E}">
        <p14:creationId xmlns:p14="http://schemas.microsoft.com/office/powerpoint/2010/main" val="289693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3F231-F402-456E-9713-E30369B910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1F96F1-5FBF-4CC8-80FF-00586DFCAE1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E9DF41-28C4-46CF-B0ED-79A4CD0AE6AB}"/>
              </a:ext>
            </a:extLst>
          </p:cNvPr>
          <p:cNvSpPr>
            <a:spLocks noGrp="1"/>
          </p:cNvSpPr>
          <p:nvPr>
            <p:ph type="dt" sz="half" idx="10"/>
          </p:nvPr>
        </p:nvSpPr>
        <p:spPr/>
        <p:txBody>
          <a:bodyPr/>
          <a:lstStyle/>
          <a:p>
            <a:fld id="{9543DEA7-0F3A-4B33-B640-DB120BF110A8}" type="datetimeFigureOut">
              <a:rPr lang="en-US" smtClean="0"/>
              <a:t>4/24/2023</a:t>
            </a:fld>
            <a:endParaRPr lang="en-US"/>
          </a:p>
        </p:txBody>
      </p:sp>
      <p:sp>
        <p:nvSpPr>
          <p:cNvPr id="5" name="Footer Placeholder 4">
            <a:extLst>
              <a:ext uri="{FF2B5EF4-FFF2-40B4-BE49-F238E27FC236}">
                <a16:creationId xmlns:a16="http://schemas.microsoft.com/office/drawing/2014/main" id="{BA34CE4C-8A59-49B2-A004-B376768247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C350DD-E8F8-4F77-80A0-13C1AAE7C608}"/>
              </a:ext>
            </a:extLst>
          </p:cNvPr>
          <p:cNvSpPr>
            <a:spLocks noGrp="1"/>
          </p:cNvSpPr>
          <p:nvPr>
            <p:ph type="sldNum" sz="quarter" idx="12"/>
          </p:nvPr>
        </p:nvSpPr>
        <p:spPr/>
        <p:txBody>
          <a:bodyPr/>
          <a:lstStyle/>
          <a:p>
            <a:fld id="{9A228E45-F981-493B-B479-6FAC4E74BB22}" type="slidenum">
              <a:rPr lang="en-US" smtClean="0"/>
              <a:t>‹#›</a:t>
            </a:fld>
            <a:endParaRPr lang="en-US"/>
          </a:p>
        </p:txBody>
      </p:sp>
    </p:spTree>
    <p:extLst>
      <p:ext uri="{BB962C8B-B14F-4D97-AF65-F5344CB8AC3E}">
        <p14:creationId xmlns:p14="http://schemas.microsoft.com/office/powerpoint/2010/main" val="4170880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9106A-A261-4A0C-A13F-E7560B85C12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048B2DD-D6FE-4D7D-8115-2025854CDC5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CD444F2-9227-4E63-8566-7B83C389E438}"/>
              </a:ext>
            </a:extLst>
          </p:cNvPr>
          <p:cNvSpPr>
            <a:spLocks noGrp="1"/>
          </p:cNvSpPr>
          <p:nvPr>
            <p:ph type="dt" sz="half" idx="10"/>
          </p:nvPr>
        </p:nvSpPr>
        <p:spPr/>
        <p:txBody>
          <a:bodyPr/>
          <a:lstStyle/>
          <a:p>
            <a:fld id="{9543DEA7-0F3A-4B33-B640-DB120BF110A8}" type="datetimeFigureOut">
              <a:rPr lang="en-US" smtClean="0"/>
              <a:t>4/24/2023</a:t>
            </a:fld>
            <a:endParaRPr lang="en-US"/>
          </a:p>
        </p:txBody>
      </p:sp>
      <p:sp>
        <p:nvSpPr>
          <p:cNvPr id="5" name="Footer Placeholder 4">
            <a:extLst>
              <a:ext uri="{FF2B5EF4-FFF2-40B4-BE49-F238E27FC236}">
                <a16:creationId xmlns:a16="http://schemas.microsoft.com/office/drawing/2014/main" id="{BC5B0937-6536-4FF7-A07F-4EE0042B0F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860F9E-8BAC-4ED8-AF07-8BD7E22E064E}"/>
              </a:ext>
            </a:extLst>
          </p:cNvPr>
          <p:cNvSpPr>
            <a:spLocks noGrp="1"/>
          </p:cNvSpPr>
          <p:nvPr>
            <p:ph type="sldNum" sz="quarter" idx="12"/>
          </p:nvPr>
        </p:nvSpPr>
        <p:spPr/>
        <p:txBody>
          <a:bodyPr/>
          <a:lstStyle/>
          <a:p>
            <a:fld id="{9A228E45-F981-493B-B479-6FAC4E74BB22}" type="slidenum">
              <a:rPr lang="en-US" smtClean="0"/>
              <a:t>‹#›</a:t>
            </a:fld>
            <a:endParaRPr lang="en-US"/>
          </a:p>
        </p:txBody>
      </p:sp>
    </p:spTree>
    <p:extLst>
      <p:ext uri="{BB962C8B-B14F-4D97-AF65-F5344CB8AC3E}">
        <p14:creationId xmlns:p14="http://schemas.microsoft.com/office/powerpoint/2010/main" val="267314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C79D6-C80B-4FBB-AA30-D8C02AB6B0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0E515AF-2ED8-4519-9509-ECB026DDD82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578FF1E-5EAB-4A2A-A61C-93554DF6236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3E39E89-A3AD-42E4-862E-7E52075F316C}"/>
              </a:ext>
            </a:extLst>
          </p:cNvPr>
          <p:cNvSpPr>
            <a:spLocks noGrp="1"/>
          </p:cNvSpPr>
          <p:nvPr>
            <p:ph type="dt" sz="half" idx="10"/>
          </p:nvPr>
        </p:nvSpPr>
        <p:spPr/>
        <p:txBody>
          <a:bodyPr/>
          <a:lstStyle/>
          <a:p>
            <a:fld id="{9543DEA7-0F3A-4B33-B640-DB120BF110A8}" type="datetimeFigureOut">
              <a:rPr lang="en-US" smtClean="0"/>
              <a:t>4/24/2023</a:t>
            </a:fld>
            <a:endParaRPr lang="en-US"/>
          </a:p>
        </p:txBody>
      </p:sp>
      <p:sp>
        <p:nvSpPr>
          <p:cNvPr id="6" name="Footer Placeholder 5">
            <a:extLst>
              <a:ext uri="{FF2B5EF4-FFF2-40B4-BE49-F238E27FC236}">
                <a16:creationId xmlns:a16="http://schemas.microsoft.com/office/drawing/2014/main" id="{ECA08A63-7861-4635-B4C0-82B669863D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0DAA5F-CED8-49BB-BD97-682A619BDE78}"/>
              </a:ext>
            </a:extLst>
          </p:cNvPr>
          <p:cNvSpPr>
            <a:spLocks noGrp="1"/>
          </p:cNvSpPr>
          <p:nvPr>
            <p:ph type="sldNum" sz="quarter" idx="12"/>
          </p:nvPr>
        </p:nvSpPr>
        <p:spPr/>
        <p:txBody>
          <a:bodyPr/>
          <a:lstStyle/>
          <a:p>
            <a:fld id="{9A228E45-F981-493B-B479-6FAC4E74BB22}" type="slidenum">
              <a:rPr lang="en-US" smtClean="0"/>
              <a:t>‹#›</a:t>
            </a:fld>
            <a:endParaRPr lang="en-US"/>
          </a:p>
        </p:txBody>
      </p:sp>
    </p:spTree>
    <p:extLst>
      <p:ext uri="{BB962C8B-B14F-4D97-AF65-F5344CB8AC3E}">
        <p14:creationId xmlns:p14="http://schemas.microsoft.com/office/powerpoint/2010/main" val="3436788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9E665-ADA6-43F7-B5B9-11E078FABD5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EB6B7C8-68E9-41F0-A0C2-1716BC8EE5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758FDFC-5703-467F-9260-B8DD3305B30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E43927A-97AB-4F28-BA40-BDCDCB4A792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5EC0965-1B14-4401-8326-AEEF020F8E5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74C5314-E287-4261-B028-3986B18C6B0A}"/>
              </a:ext>
            </a:extLst>
          </p:cNvPr>
          <p:cNvSpPr>
            <a:spLocks noGrp="1"/>
          </p:cNvSpPr>
          <p:nvPr>
            <p:ph type="dt" sz="half" idx="10"/>
          </p:nvPr>
        </p:nvSpPr>
        <p:spPr/>
        <p:txBody>
          <a:bodyPr/>
          <a:lstStyle/>
          <a:p>
            <a:fld id="{9543DEA7-0F3A-4B33-B640-DB120BF110A8}" type="datetimeFigureOut">
              <a:rPr lang="en-US" smtClean="0"/>
              <a:t>4/24/2023</a:t>
            </a:fld>
            <a:endParaRPr lang="en-US"/>
          </a:p>
        </p:txBody>
      </p:sp>
      <p:sp>
        <p:nvSpPr>
          <p:cNvPr id="8" name="Footer Placeholder 7">
            <a:extLst>
              <a:ext uri="{FF2B5EF4-FFF2-40B4-BE49-F238E27FC236}">
                <a16:creationId xmlns:a16="http://schemas.microsoft.com/office/drawing/2014/main" id="{788BF15E-567D-4D7E-8B73-5B2914F9AF0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1A8520B-407A-4865-9BF1-55A827BB22C1}"/>
              </a:ext>
            </a:extLst>
          </p:cNvPr>
          <p:cNvSpPr>
            <a:spLocks noGrp="1"/>
          </p:cNvSpPr>
          <p:nvPr>
            <p:ph type="sldNum" sz="quarter" idx="12"/>
          </p:nvPr>
        </p:nvSpPr>
        <p:spPr/>
        <p:txBody>
          <a:bodyPr/>
          <a:lstStyle/>
          <a:p>
            <a:fld id="{9A228E45-F981-493B-B479-6FAC4E74BB22}" type="slidenum">
              <a:rPr lang="en-US" smtClean="0"/>
              <a:t>‹#›</a:t>
            </a:fld>
            <a:endParaRPr lang="en-US"/>
          </a:p>
        </p:txBody>
      </p:sp>
    </p:spTree>
    <p:extLst>
      <p:ext uri="{BB962C8B-B14F-4D97-AF65-F5344CB8AC3E}">
        <p14:creationId xmlns:p14="http://schemas.microsoft.com/office/powerpoint/2010/main" val="30897431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881EE-81E6-41BA-B80C-9EBDF8B4638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1BEF590-DCA8-4C02-9910-D8FD6BF5AB81}"/>
              </a:ext>
            </a:extLst>
          </p:cNvPr>
          <p:cNvSpPr>
            <a:spLocks noGrp="1"/>
          </p:cNvSpPr>
          <p:nvPr>
            <p:ph type="dt" sz="half" idx="10"/>
          </p:nvPr>
        </p:nvSpPr>
        <p:spPr/>
        <p:txBody>
          <a:bodyPr/>
          <a:lstStyle/>
          <a:p>
            <a:fld id="{9543DEA7-0F3A-4B33-B640-DB120BF110A8}" type="datetimeFigureOut">
              <a:rPr lang="en-US" smtClean="0"/>
              <a:t>4/24/2023</a:t>
            </a:fld>
            <a:endParaRPr lang="en-US"/>
          </a:p>
        </p:txBody>
      </p:sp>
      <p:sp>
        <p:nvSpPr>
          <p:cNvPr id="4" name="Footer Placeholder 3">
            <a:extLst>
              <a:ext uri="{FF2B5EF4-FFF2-40B4-BE49-F238E27FC236}">
                <a16:creationId xmlns:a16="http://schemas.microsoft.com/office/drawing/2014/main" id="{463211FE-FC4C-4D0C-8503-4751C8842D4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E82BAF9-D716-466B-AECC-A106E025CA01}"/>
              </a:ext>
            </a:extLst>
          </p:cNvPr>
          <p:cNvSpPr>
            <a:spLocks noGrp="1"/>
          </p:cNvSpPr>
          <p:nvPr>
            <p:ph type="sldNum" sz="quarter" idx="12"/>
          </p:nvPr>
        </p:nvSpPr>
        <p:spPr/>
        <p:txBody>
          <a:bodyPr/>
          <a:lstStyle/>
          <a:p>
            <a:fld id="{9A228E45-F981-493B-B479-6FAC4E74BB22}" type="slidenum">
              <a:rPr lang="en-US" smtClean="0"/>
              <a:t>‹#›</a:t>
            </a:fld>
            <a:endParaRPr lang="en-US"/>
          </a:p>
        </p:txBody>
      </p:sp>
    </p:spTree>
    <p:extLst>
      <p:ext uri="{BB962C8B-B14F-4D97-AF65-F5344CB8AC3E}">
        <p14:creationId xmlns:p14="http://schemas.microsoft.com/office/powerpoint/2010/main" val="1034586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54C013-5B3D-47FF-ADA0-BCC600A37BC8}"/>
              </a:ext>
            </a:extLst>
          </p:cNvPr>
          <p:cNvSpPr>
            <a:spLocks noGrp="1"/>
          </p:cNvSpPr>
          <p:nvPr>
            <p:ph type="dt" sz="half" idx="10"/>
          </p:nvPr>
        </p:nvSpPr>
        <p:spPr/>
        <p:txBody>
          <a:bodyPr/>
          <a:lstStyle/>
          <a:p>
            <a:fld id="{9543DEA7-0F3A-4B33-B640-DB120BF110A8}" type="datetimeFigureOut">
              <a:rPr lang="en-US" smtClean="0"/>
              <a:t>4/24/2023</a:t>
            </a:fld>
            <a:endParaRPr lang="en-US"/>
          </a:p>
        </p:txBody>
      </p:sp>
      <p:sp>
        <p:nvSpPr>
          <p:cNvPr id="3" name="Footer Placeholder 2">
            <a:extLst>
              <a:ext uri="{FF2B5EF4-FFF2-40B4-BE49-F238E27FC236}">
                <a16:creationId xmlns:a16="http://schemas.microsoft.com/office/drawing/2014/main" id="{A73EC19C-63C6-473E-9EC1-B861AC5624D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EEC6AA7-C86A-40E6-9621-323E89A9815F}"/>
              </a:ext>
            </a:extLst>
          </p:cNvPr>
          <p:cNvSpPr>
            <a:spLocks noGrp="1"/>
          </p:cNvSpPr>
          <p:nvPr>
            <p:ph type="sldNum" sz="quarter" idx="12"/>
          </p:nvPr>
        </p:nvSpPr>
        <p:spPr/>
        <p:txBody>
          <a:bodyPr/>
          <a:lstStyle/>
          <a:p>
            <a:fld id="{9A228E45-F981-493B-B479-6FAC4E74BB22}" type="slidenum">
              <a:rPr lang="en-US" smtClean="0"/>
              <a:t>‹#›</a:t>
            </a:fld>
            <a:endParaRPr lang="en-US"/>
          </a:p>
        </p:txBody>
      </p:sp>
    </p:spTree>
    <p:extLst>
      <p:ext uri="{BB962C8B-B14F-4D97-AF65-F5344CB8AC3E}">
        <p14:creationId xmlns:p14="http://schemas.microsoft.com/office/powerpoint/2010/main" val="3691810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2B803-A02C-4504-903E-5E1ABFB62D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5E18F4-3603-48BE-B03A-66FB18E81B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1501014-B667-45C5-9254-B6B4D003B2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34DE0E-EE05-44C8-98FA-803F74DD339A}"/>
              </a:ext>
            </a:extLst>
          </p:cNvPr>
          <p:cNvSpPr>
            <a:spLocks noGrp="1"/>
          </p:cNvSpPr>
          <p:nvPr>
            <p:ph type="dt" sz="half" idx="10"/>
          </p:nvPr>
        </p:nvSpPr>
        <p:spPr/>
        <p:txBody>
          <a:bodyPr/>
          <a:lstStyle/>
          <a:p>
            <a:fld id="{9543DEA7-0F3A-4B33-B640-DB120BF110A8}" type="datetimeFigureOut">
              <a:rPr lang="en-US" smtClean="0"/>
              <a:t>4/24/2023</a:t>
            </a:fld>
            <a:endParaRPr lang="en-US"/>
          </a:p>
        </p:txBody>
      </p:sp>
      <p:sp>
        <p:nvSpPr>
          <p:cNvPr id="6" name="Footer Placeholder 5">
            <a:extLst>
              <a:ext uri="{FF2B5EF4-FFF2-40B4-BE49-F238E27FC236}">
                <a16:creationId xmlns:a16="http://schemas.microsoft.com/office/drawing/2014/main" id="{4FA04465-0704-4954-9262-3C035394B0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277C56-6B75-46F8-901C-D7D44164A5E7}"/>
              </a:ext>
            </a:extLst>
          </p:cNvPr>
          <p:cNvSpPr>
            <a:spLocks noGrp="1"/>
          </p:cNvSpPr>
          <p:nvPr>
            <p:ph type="sldNum" sz="quarter" idx="12"/>
          </p:nvPr>
        </p:nvSpPr>
        <p:spPr/>
        <p:txBody>
          <a:bodyPr/>
          <a:lstStyle/>
          <a:p>
            <a:fld id="{9A228E45-F981-493B-B479-6FAC4E74BB22}" type="slidenum">
              <a:rPr lang="en-US" smtClean="0"/>
              <a:t>‹#›</a:t>
            </a:fld>
            <a:endParaRPr lang="en-US"/>
          </a:p>
        </p:txBody>
      </p:sp>
    </p:spTree>
    <p:extLst>
      <p:ext uri="{BB962C8B-B14F-4D97-AF65-F5344CB8AC3E}">
        <p14:creationId xmlns:p14="http://schemas.microsoft.com/office/powerpoint/2010/main" val="3357503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7A9CF-97F3-4C14-AE15-0300C7B527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A3B9B34-A432-4112-9113-2F11ACE9DB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9232543-C533-4365-A258-F8011CEDF7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0B192DC-EE0B-460C-93F3-EE44FC8FF7D2}"/>
              </a:ext>
            </a:extLst>
          </p:cNvPr>
          <p:cNvSpPr>
            <a:spLocks noGrp="1"/>
          </p:cNvSpPr>
          <p:nvPr>
            <p:ph type="dt" sz="half" idx="10"/>
          </p:nvPr>
        </p:nvSpPr>
        <p:spPr/>
        <p:txBody>
          <a:bodyPr/>
          <a:lstStyle/>
          <a:p>
            <a:fld id="{9543DEA7-0F3A-4B33-B640-DB120BF110A8}" type="datetimeFigureOut">
              <a:rPr lang="en-US" smtClean="0"/>
              <a:t>4/24/2023</a:t>
            </a:fld>
            <a:endParaRPr lang="en-US"/>
          </a:p>
        </p:txBody>
      </p:sp>
      <p:sp>
        <p:nvSpPr>
          <p:cNvPr id="6" name="Footer Placeholder 5">
            <a:extLst>
              <a:ext uri="{FF2B5EF4-FFF2-40B4-BE49-F238E27FC236}">
                <a16:creationId xmlns:a16="http://schemas.microsoft.com/office/drawing/2014/main" id="{98884835-4997-4E0D-82ED-1229FF351CB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D08497-67AB-45EA-9265-11861514A32E}"/>
              </a:ext>
            </a:extLst>
          </p:cNvPr>
          <p:cNvSpPr>
            <a:spLocks noGrp="1"/>
          </p:cNvSpPr>
          <p:nvPr>
            <p:ph type="sldNum" sz="quarter" idx="12"/>
          </p:nvPr>
        </p:nvSpPr>
        <p:spPr/>
        <p:txBody>
          <a:bodyPr/>
          <a:lstStyle/>
          <a:p>
            <a:fld id="{9A228E45-F981-493B-B479-6FAC4E74BB22}" type="slidenum">
              <a:rPr lang="en-US" smtClean="0"/>
              <a:t>‹#›</a:t>
            </a:fld>
            <a:endParaRPr lang="en-US"/>
          </a:p>
        </p:txBody>
      </p:sp>
    </p:spTree>
    <p:extLst>
      <p:ext uri="{BB962C8B-B14F-4D97-AF65-F5344CB8AC3E}">
        <p14:creationId xmlns:p14="http://schemas.microsoft.com/office/powerpoint/2010/main" val="2726996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76E3D86-7BFD-4696-8DEF-9DD4756E52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9019398-C974-4A91-BEF9-7771D95E3B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D99CE3-0F33-4E23-9587-847AA8E6F0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43DEA7-0F3A-4B33-B640-DB120BF110A8}" type="datetimeFigureOut">
              <a:rPr lang="en-US" smtClean="0"/>
              <a:t>4/24/2023</a:t>
            </a:fld>
            <a:endParaRPr lang="en-US"/>
          </a:p>
        </p:txBody>
      </p:sp>
      <p:sp>
        <p:nvSpPr>
          <p:cNvPr id="5" name="Footer Placeholder 4">
            <a:extLst>
              <a:ext uri="{FF2B5EF4-FFF2-40B4-BE49-F238E27FC236}">
                <a16:creationId xmlns:a16="http://schemas.microsoft.com/office/drawing/2014/main" id="{30B98BA5-E12C-4028-89BA-FBB533868C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B365EFC-B14C-4137-BAE1-4B40F6DFCC0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228E45-F981-493B-B479-6FAC4E74BB22}" type="slidenum">
              <a:rPr lang="en-US" smtClean="0"/>
              <a:t>‹#›</a:t>
            </a:fld>
            <a:endParaRPr lang="en-US"/>
          </a:p>
        </p:txBody>
      </p:sp>
    </p:spTree>
    <p:extLst>
      <p:ext uri="{BB962C8B-B14F-4D97-AF65-F5344CB8AC3E}">
        <p14:creationId xmlns:p14="http://schemas.microsoft.com/office/powerpoint/2010/main" val="1162339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348090D-1C15-425F-B9BA-89837A389664}"/>
              </a:ext>
            </a:extLst>
          </p:cNvPr>
          <p:cNvSpPr/>
          <p:nvPr/>
        </p:nvSpPr>
        <p:spPr>
          <a:xfrm>
            <a:off x="311426" y="350825"/>
            <a:ext cx="11569147" cy="2978892"/>
          </a:xfrm>
          <a:prstGeom prst="rect">
            <a:avLst/>
          </a:prstGeom>
        </p:spPr>
        <p:txBody>
          <a:bodyPr wrap="square">
            <a:spAutoFit/>
          </a:bodyPr>
          <a:lstStyle/>
          <a:p>
            <a:pPr algn="just">
              <a:lnSpc>
                <a:spcPct val="135000"/>
              </a:lnSpc>
              <a:spcAft>
                <a:spcPts val="0"/>
              </a:spcAft>
            </a:pPr>
            <a:r>
              <a:rPr lang="en-US" sz="4800" b="1" dirty="0">
                <a:solidFill>
                  <a:srgbClr val="000000"/>
                </a:solidFill>
                <a:latin typeface="Times New Roman" panose="02020603050405020304" pitchFamily="18" charset="0"/>
                <a:ea typeface="Calibri" panose="020F0502020204030204" pitchFamily="34" charset="0"/>
              </a:rPr>
              <a:t>Nghe </a:t>
            </a:r>
            <a:r>
              <a:rPr lang="en-US" sz="4800" b="1" dirty="0" err="1">
                <a:solidFill>
                  <a:srgbClr val="000000"/>
                </a:solidFill>
                <a:latin typeface="Times New Roman" panose="02020603050405020304" pitchFamily="18" charset="0"/>
                <a:ea typeface="Calibri" panose="020F0502020204030204" pitchFamily="34" charset="0"/>
              </a:rPr>
              <a:t>bài</a:t>
            </a:r>
            <a:r>
              <a:rPr lang="en-US" sz="4800" b="1" dirty="0">
                <a:solidFill>
                  <a:srgbClr val="000000"/>
                </a:solidFill>
                <a:latin typeface="Times New Roman" panose="02020603050405020304" pitchFamily="18" charset="0"/>
                <a:ea typeface="Calibri" panose="020F0502020204030204" pitchFamily="34" charset="0"/>
              </a:rPr>
              <a:t> </a:t>
            </a:r>
            <a:r>
              <a:rPr lang="en-US" sz="4800" b="1" dirty="0" err="1">
                <a:solidFill>
                  <a:srgbClr val="000000"/>
                </a:solidFill>
                <a:latin typeface="Times New Roman" panose="02020603050405020304" pitchFamily="18" charset="0"/>
                <a:ea typeface="Calibri" panose="020F0502020204030204" pitchFamily="34" charset="0"/>
              </a:rPr>
              <a:t>hát</a:t>
            </a:r>
            <a:r>
              <a:rPr lang="en-US" sz="4800" b="1" dirty="0">
                <a:solidFill>
                  <a:srgbClr val="000000"/>
                </a:solidFill>
                <a:latin typeface="Times New Roman" panose="02020603050405020304" pitchFamily="18" charset="0"/>
                <a:ea typeface="Calibri" panose="020F0502020204030204" pitchFamily="34" charset="0"/>
              </a:rPr>
              <a:t> “Cho con” (</a:t>
            </a:r>
            <a:r>
              <a:rPr lang="en-US" sz="4800" b="1" dirty="0" err="1">
                <a:solidFill>
                  <a:srgbClr val="000000"/>
                </a:solidFill>
                <a:latin typeface="Times New Roman" panose="02020603050405020304" pitchFamily="18" charset="0"/>
                <a:ea typeface="Calibri" panose="020F0502020204030204" pitchFamily="34" charset="0"/>
              </a:rPr>
              <a:t>Phạm</a:t>
            </a:r>
            <a:r>
              <a:rPr lang="en-US" sz="4800" b="1" dirty="0">
                <a:solidFill>
                  <a:srgbClr val="000000"/>
                </a:solidFill>
                <a:latin typeface="Times New Roman" panose="02020603050405020304" pitchFamily="18" charset="0"/>
                <a:ea typeface="Calibri" panose="020F0502020204030204" pitchFamily="34" charset="0"/>
              </a:rPr>
              <a:t> </a:t>
            </a:r>
            <a:r>
              <a:rPr lang="en-US" sz="4800" b="1" dirty="0" err="1">
                <a:solidFill>
                  <a:srgbClr val="000000"/>
                </a:solidFill>
                <a:latin typeface="Times New Roman" panose="02020603050405020304" pitchFamily="18" charset="0"/>
                <a:ea typeface="Calibri" panose="020F0502020204030204" pitchFamily="34" charset="0"/>
              </a:rPr>
              <a:t>Trọng</a:t>
            </a:r>
            <a:r>
              <a:rPr lang="en-US" sz="4800" b="1" dirty="0">
                <a:solidFill>
                  <a:srgbClr val="000000"/>
                </a:solidFill>
                <a:latin typeface="Times New Roman" panose="02020603050405020304" pitchFamily="18" charset="0"/>
                <a:ea typeface="Calibri" panose="020F0502020204030204" pitchFamily="34" charset="0"/>
              </a:rPr>
              <a:t> </a:t>
            </a:r>
            <a:r>
              <a:rPr lang="en-US" sz="4800" b="1" dirty="0" err="1">
                <a:solidFill>
                  <a:srgbClr val="000000"/>
                </a:solidFill>
                <a:latin typeface="Times New Roman" panose="02020603050405020304" pitchFamily="18" charset="0"/>
                <a:ea typeface="Calibri" panose="020F0502020204030204" pitchFamily="34" charset="0"/>
              </a:rPr>
              <a:t>Cầu</a:t>
            </a:r>
            <a:r>
              <a:rPr lang="en-US" sz="4800" b="1" dirty="0">
                <a:solidFill>
                  <a:srgbClr val="000000"/>
                </a:solidFill>
                <a:latin typeface="Times New Roman" panose="02020603050405020304" pitchFamily="18" charset="0"/>
                <a:ea typeface="Calibri" panose="020F0502020204030204" pitchFamily="34" charset="0"/>
              </a:rPr>
              <a:t>)</a:t>
            </a:r>
          </a:p>
          <a:p>
            <a:pPr algn="just">
              <a:lnSpc>
                <a:spcPct val="135000"/>
              </a:lnSpc>
              <a:spcAft>
                <a:spcPts val="0"/>
              </a:spcAft>
            </a:pPr>
            <a:r>
              <a:rPr lang="en-US" sz="4800" b="1" dirty="0">
                <a:solidFill>
                  <a:srgbClr val="000000"/>
                </a:solidFill>
                <a:latin typeface="Times New Roman" panose="02020603050405020304" pitchFamily="18" charset="0"/>
                <a:ea typeface="Calibri" panose="020F0502020204030204" pitchFamily="34" charset="0"/>
              </a:rPr>
              <a:t>H. </a:t>
            </a:r>
            <a:r>
              <a:rPr lang="en-US" sz="4800" b="1" dirty="0" err="1">
                <a:solidFill>
                  <a:srgbClr val="000000"/>
                </a:solidFill>
                <a:latin typeface="Times New Roman" panose="02020603050405020304" pitchFamily="18" charset="0"/>
                <a:ea typeface="Calibri" panose="020F0502020204030204" pitchFamily="34" charset="0"/>
              </a:rPr>
              <a:t>Hãy</a:t>
            </a:r>
            <a:r>
              <a:rPr lang="en-US" sz="4800" b="1" dirty="0">
                <a:solidFill>
                  <a:srgbClr val="000000"/>
                </a:solidFill>
                <a:latin typeface="Times New Roman" panose="02020603050405020304" pitchFamily="18" charset="0"/>
                <a:ea typeface="Calibri" panose="020F0502020204030204" pitchFamily="34" charset="0"/>
              </a:rPr>
              <a:t> chia </a:t>
            </a:r>
            <a:r>
              <a:rPr lang="en-US" sz="4800" b="1" dirty="0" err="1">
                <a:solidFill>
                  <a:srgbClr val="000000"/>
                </a:solidFill>
                <a:latin typeface="Times New Roman" panose="02020603050405020304" pitchFamily="18" charset="0"/>
                <a:ea typeface="Calibri" panose="020F0502020204030204" pitchFamily="34" charset="0"/>
              </a:rPr>
              <a:t>sẻ</a:t>
            </a:r>
            <a:r>
              <a:rPr lang="en-US" sz="4800" b="1" dirty="0">
                <a:solidFill>
                  <a:srgbClr val="000000"/>
                </a:solidFill>
                <a:latin typeface="Times New Roman" panose="02020603050405020304" pitchFamily="18" charset="0"/>
                <a:ea typeface="Calibri" panose="020F0502020204030204" pitchFamily="34" charset="0"/>
              </a:rPr>
              <a:t> </a:t>
            </a:r>
            <a:r>
              <a:rPr lang="en-US" sz="4800" b="1" dirty="0" err="1">
                <a:solidFill>
                  <a:srgbClr val="000000"/>
                </a:solidFill>
                <a:latin typeface="Times New Roman" panose="02020603050405020304" pitchFamily="18" charset="0"/>
                <a:ea typeface="Calibri" panose="020F0502020204030204" pitchFamily="34" charset="0"/>
              </a:rPr>
              <a:t>cảm</a:t>
            </a:r>
            <a:r>
              <a:rPr lang="en-US" sz="4800" b="1" dirty="0">
                <a:solidFill>
                  <a:srgbClr val="000000"/>
                </a:solidFill>
                <a:latin typeface="Times New Roman" panose="02020603050405020304" pitchFamily="18" charset="0"/>
                <a:ea typeface="Calibri" panose="020F0502020204030204" pitchFamily="34" charset="0"/>
              </a:rPr>
              <a:t> </a:t>
            </a:r>
            <a:r>
              <a:rPr lang="en-US" sz="4800" b="1" dirty="0" err="1">
                <a:solidFill>
                  <a:srgbClr val="000000"/>
                </a:solidFill>
                <a:latin typeface="Times New Roman" panose="02020603050405020304" pitchFamily="18" charset="0"/>
                <a:ea typeface="Calibri" panose="020F0502020204030204" pitchFamily="34" charset="0"/>
              </a:rPr>
              <a:t>xúc</a:t>
            </a:r>
            <a:r>
              <a:rPr lang="en-US" sz="4800" b="1" dirty="0">
                <a:solidFill>
                  <a:srgbClr val="000000"/>
                </a:solidFill>
                <a:latin typeface="Times New Roman" panose="02020603050405020304" pitchFamily="18" charset="0"/>
                <a:ea typeface="Calibri" panose="020F0502020204030204" pitchFamily="34" charset="0"/>
              </a:rPr>
              <a:t> </a:t>
            </a:r>
            <a:r>
              <a:rPr lang="en-US" sz="4800" b="1" dirty="0" err="1">
                <a:solidFill>
                  <a:srgbClr val="000000"/>
                </a:solidFill>
                <a:latin typeface="Times New Roman" panose="02020603050405020304" pitchFamily="18" charset="0"/>
                <a:ea typeface="Calibri" panose="020F0502020204030204" pitchFamily="34" charset="0"/>
              </a:rPr>
              <a:t>và</a:t>
            </a:r>
            <a:r>
              <a:rPr lang="en-US" sz="4800" b="1" dirty="0">
                <a:solidFill>
                  <a:srgbClr val="000000"/>
                </a:solidFill>
                <a:latin typeface="Times New Roman" panose="02020603050405020304" pitchFamily="18" charset="0"/>
                <a:ea typeface="Calibri" panose="020F0502020204030204" pitchFamily="34" charset="0"/>
              </a:rPr>
              <a:t> </a:t>
            </a:r>
            <a:r>
              <a:rPr lang="en-US" sz="4800" b="1" dirty="0" err="1">
                <a:solidFill>
                  <a:srgbClr val="000000"/>
                </a:solidFill>
                <a:latin typeface="Times New Roman" panose="02020603050405020304" pitchFamily="18" charset="0"/>
                <a:ea typeface="Calibri" panose="020F0502020204030204" pitchFamily="34" charset="0"/>
              </a:rPr>
              <a:t>suy</a:t>
            </a:r>
            <a:r>
              <a:rPr lang="en-US" sz="4800" b="1" dirty="0">
                <a:solidFill>
                  <a:srgbClr val="000000"/>
                </a:solidFill>
                <a:latin typeface="Times New Roman" panose="02020603050405020304" pitchFamily="18" charset="0"/>
                <a:ea typeface="Calibri" panose="020F0502020204030204" pitchFamily="34" charset="0"/>
              </a:rPr>
              <a:t> </a:t>
            </a:r>
            <a:r>
              <a:rPr lang="en-US" sz="4800" b="1" dirty="0" err="1">
                <a:solidFill>
                  <a:srgbClr val="000000"/>
                </a:solidFill>
                <a:latin typeface="Times New Roman" panose="02020603050405020304" pitchFamily="18" charset="0"/>
                <a:ea typeface="Calibri" panose="020F0502020204030204" pitchFamily="34" charset="0"/>
              </a:rPr>
              <a:t>nghĩ</a:t>
            </a:r>
            <a:r>
              <a:rPr lang="en-US" sz="4800" b="1" dirty="0">
                <a:solidFill>
                  <a:srgbClr val="000000"/>
                </a:solidFill>
                <a:latin typeface="Times New Roman" panose="02020603050405020304" pitchFamily="18" charset="0"/>
                <a:ea typeface="Calibri" panose="020F0502020204030204" pitchFamily="34" charset="0"/>
              </a:rPr>
              <a:t> </a:t>
            </a:r>
            <a:r>
              <a:rPr lang="en-US" sz="4800" b="1" dirty="0" err="1">
                <a:solidFill>
                  <a:srgbClr val="000000"/>
                </a:solidFill>
                <a:latin typeface="Times New Roman" panose="02020603050405020304" pitchFamily="18" charset="0"/>
                <a:ea typeface="Calibri" panose="020F0502020204030204" pitchFamily="34" charset="0"/>
              </a:rPr>
              <a:t>của</a:t>
            </a:r>
            <a:r>
              <a:rPr lang="en-US" sz="4800" b="1" dirty="0">
                <a:solidFill>
                  <a:srgbClr val="000000"/>
                </a:solidFill>
                <a:latin typeface="Times New Roman" panose="02020603050405020304" pitchFamily="18" charset="0"/>
                <a:ea typeface="Calibri" panose="020F0502020204030204" pitchFamily="34" charset="0"/>
              </a:rPr>
              <a:t> </a:t>
            </a:r>
            <a:r>
              <a:rPr lang="en-US" sz="4800" b="1" dirty="0" err="1">
                <a:solidFill>
                  <a:srgbClr val="000000"/>
                </a:solidFill>
                <a:latin typeface="Times New Roman" panose="02020603050405020304" pitchFamily="18" charset="0"/>
                <a:ea typeface="Calibri" panose="020F0502020204030204" pitchFamily="34" charset="0"/>
              </a:rPr>
              <a:t>bản</a:t>
            </a:r>
            <a:r>
              <a:rPr lang="en-US" sz="4800" b="1" dirty="0">
                <a:solidFill>
                  <a:srgbClr val="000000"/>
                </a:solidFill>
                <a:latin typeface="Times New Roman" panose="02020603050405020304" pitchFamily="18" charset="0"/>
                <a:ea typeface="Calibri" panose="020F0502020204030204" pitchFamily="34" charset="0"/>
              </a:rPr>
              <a:t> </a:t>
            </a:r>
            <a:r>
              <a:rPr lang="en-US" sz="4800" b="1" dirty="0" err="1">
                <a:solidFill>
                  <a:srgbClr val="000000"/>
                </a:solidFill>
                <a:latin typeface="Times New Roman" panose="02020603050405020304" pitchFamily="18" charset="0"/>
                <a:ea typeface="Calibri" panose="020F0502020204030204" pitchFamily="34" charset="0"/>
              </a:rPr>
              <a:t>thân</a:t>
            </a:r>
            <a:r>
              <a:rPr lang="en-US" sz="4800" b="1" dirty="0">
                <a:solidFill>
                  <a:srgbClr val="000000"/>
                </a:solidFill>
                <a:latin typeface="Times New Roman" panose="02020603050405020304" pitchFamily="18" charset="0"/>
                <a:ea typeface="Calibri" panose="020F0502020204030204" pitchFamily="34" charset="0"/>
              </a:rPr>
              <a:t> </a:t>
            </a:r>
            <a:r>
              <a:rPr lang="en-US" sz="4800" b="1" dirty="0" err="1">
                <a:solidFill>
                  <a:srgbClr val="000000"/>
                </a:solidFill>
                <a:latin typeface="Times New Roman" panose="02020603050405020304" pitchFamily="18" charset="0"/>
                <a:ea typeface="Calibri" panose="020F0502020204030204" pitchFamily="34" charset="0"/>
              </a:rPr>
              <a:t>sau</a:t>
            </a:r>
            <a:r>
              <a:rPr lang="en-US" sz="4800" b="1" dirty="0">
                <a:solidFill>
                  <a:srgbClr val="000000"/>
                </a:solidFill>
                <a:latin typeface="Times New Roman" panose="02020603050405020304" pitchFamily="18" charset="0"/>
                <a:ea typeface="Calibri" panose="020F0502020204030204" pitchFamily="34" charset="0"/>
              </a:rPr>
              <a:t> </a:t>
            </a:r>
            <a:r>
              <a:rPr lang="en-US" sz="4800" b="1" dirty="0" err="1">
                <a:solidFill>
                  <a:srgbClr val="000000"/>
                </a:solidFill>
                <a:latin typeface="Times New Roman" panose="02020603050405020304" pitchFamily="18" charset="0"/>
                <a:ea typeface="Calibri" panose="020F0502020204030204" pitchFamily="34" charset="0"/>
              </a:rPr>
              <a:t>khi</a:t>
            </a:r>
            <a:r>
              <a:rPr lang="en-US" sz="4800" b="1" dirty="0">
                <a:solidFill>
                  <a:srgbClr val="000000"/>
                </a:solidFill>
                <a:latin typeface="Times New Roman" panose="02020603050405020304" pitchFamily="18" charset="0"/>
                <a:ea typeface="Calibri" panose="020F0502020204030204" pitchFamily="34" charset="0"/>
              </a:rPr>
              <a:t> </a:t>
            </a:r>
            <a:r>
              <a:rPr lang="en-US" sz="4800" b="1" dirty="0" err="1">
                <a:solidFill>
                  <a:srgbClr val="000000"/>
                </a:solidFill>
                <a:latin typeface="Times New Roman" panose="02020603050405020304" pitchFamily="18" charset="0"/>
                <a:ea typeface="Calibri" panose="020F0502020204030204" pitchFamily="34" charset="0"/>
              </a:rPr>
              <a:t>nghe</a:t>
            </a:r>
            <a:r>
              <a:rPr lang="en-US" sz="4800" b="1" dirty="0">
                <a:solidFill>
                  <a:srgbClr val="000000"/>
                </a:solidFill>
                <a:latin typeface="Times New Roman" panose="02020603050405020304" pitchFamily="18" charset="0"/>
                <a:ea typeface="Calibri" panose="020F0502020204030204" pitchFamily="34" charset="0"/>
              </a:rPr>
              <a:t> </a:t>
            </a:r>
            <a:r>
              <a:rPr lang="en-US" sz="4800" b="1" dirty="0" err="1">
                <a:solidFill>
                  <a:srgbClr val="000000"/>
                </a:solidFill>
                <a:latin typeface="Times New Roman" panose="02020603050405020304" pitchFamily="18" charset="0"/>
                <a:ea typeface="Calibri" panose="020F0502020204030204" pitchFamily="34" charset="0"/>
              </a:rPr>
              <a:t>bài</a:t>
            </a:r>
            <a:r>
              <a:rPr lang="en-US" sz="4800" b="1" dirty="0">
                <a:solidFill>
                  <a:srgbClr val="000000"/>
                </a:solidFill>
                <a:latin typeface="Times New Roman" panose="02020603050405020304" pitchFamily="18" charset="0"/>
                <a:ea typeface="Calibri" panose="020F0502020204030204" pitchFamily="34" charset="0"/>
              </a:rPr>
              <a:t> </a:t>
            </a:r>
            <a:r>
              <a:rPr lang="en-US" sz="4800" b="1" dirty="0" err="1">
                <a:solidFill>
                  <a:srgbClr val="000000"/>
                </a:solidFill>
                <a:latin typeface="Times New Roman" panose="02020603050405020304" pitchFamily="18" charset="0"/>
                <a:ea typeface="Calibri" panose="020F0502020204030204" pitchFamily="34" charset="0"/>
              </a:rPr>
              <a:t>hát</a:t>
            </a:r>
            <a:r>
              <a:rPr lang="en-US" sz="4800" b="1" dirty="0">
                <a:solidFill>
                  <a:srgbClr val="000000"/>
                </a:solidFill>
                <a:latin typeface="Times New Roman" panose="02020603050405020304" pitchFamily="18" charset="0"/>
                <a:ea typeface="Calibri" panose="020F0502020204030204" pitchFamily="34" charset="0"/>
              </a:rPr>
              <a:t>.</a:t>
            </a:r>
            <a:endParaRPr lang="en-US" sz="4800" b="1"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091354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EFFD2B2-9A9C-4EAE-BA21-32F4A0710EB8}"/>
              </a:ext>
            </a:extLst>
          </p:cNvPr>
          <p:cNvSpPr/>
          <p:nvPr/>
        </p:nvSpPr>
        <p:spPr>
          <a:xfrm>
            <a:off x="145774" y="305068"/>
            <a:ext cx="11900451" cy="6247864"/>
          </a:xfrm>
          <a:prstGeom prst="rect">
            <a:avLst/>
          </a:prstGeom>
        </p:spPr>
        <p:txBody>
          <a:bodyPr wrap="square">
            <a:spAutoFit/>
          </a:bodyPr>
          <a:lstStyle/>
          <a:p>
            <a:pPr algn="ctr">
              <a:spcAft>
                <a:spcPts val="0"/>
              </a:spcAft>
            </a:pPr>
            <a:r>
              <a:rPr lang="vi-VN" sz="4000" b="1" dirty="0">
                <a:solidFill>
                  <a:srgbClr val="FF0000"/>
                </a:solidFill>
                <a:latin typeface="Times New Roman" panose="02020603050405020304" pitchFamily="18" charset="0"/>
                <a:ea typeface="Times New Roman" panose="02020603050405020304" pitchFamily="18" charset="0"/>
              </a:rPr>
              <a:t>Kết luận: Vai trò của gia đình thể hiện: </a:t>
            </a:r>
          </a:p>
          <a:p>
            <a:pPr algn="just">
              <a:spcAft>
                <a:spcPts val="0"/>
              </a:spcAft>
            </a:pPr>
            <a:r>
              <a:rPr lang="vi-VN" sz="4000" b="1" dirty="0">
                <a:solidFill>
                  <a:srgbClr val="000000"/>
                </a:solidFill>
                <a:latin typeface="Times New Roman" panose="02020603050405020304" pitchFamily="18" charset="0"/>
                <a:ea typeface="Times New Roman" panose="02020603050405020304" pitchFamily="18" charset="0"/>
              </a:rPr>
              <a:t>+ Ở trường hợp 1 là sinh con, nuôi dạy con cháu, lao động sản xuất để có thu nhập, đáp ứng yêu cầu sinh hoạt, tiêu dùng của gia đình.</a:t>
            </a:r>
          </a:p>
          <a:p>
            <a:pPr algn="just">
              <a:spcAft>
                <a:spcPts val="0"/>
              </a:spcAft>
            </a:pPr>
            <a:r>
              <a:rPr lang="vi-VN" sz="4000" b="1" dirty="0">
                <a:solidFill>
                  <a:srgbClr val="000000"/>
                </a:solidFill>
                <a:latin typeface="Times New Roman" panose="02020603050405020304" pitchFamily="18" charset="0"/>
                <a:ea typeface="Times New Roman" panose="02020603050405020304" pitchFamily="18" charset="0"/>
              </a:rPr>
              <a:t>+ Ở trường hợp 1 là xây dựng môi trường an toàn lành mạnh trong gia đình, giáo dục, dạy dỗ tạo điều kiện cho con cháu phát triển toàn diện.</a:t>
            </a:r>
          </a:p>
          <a:p>
            <a:pPr algn="just">
              <a:spcAft>
                <a:spcPts val="0"/>
              </a:spcAft>
            </a:pPr>
            <a:r>
              <a:rPr lang="vi-VN" sz="4000" b="1" dirty="0">
                <a:solidFill>
                  <a:srgbClr val="000000"/>
                </a:solidFill>
                <a:latin typeface="Times New Roman" panose="02020603050405020304" pitchFamily="18" charset="0"/>
                <a:ea typeface="Times New Roman" panose="02020603050405020304" pitchFamily="18" charset="0"/>
              </a:rPr>
              <a:t>- Vai trò của gia đình thể hiện qua các chức năng cơ bản của gia đình là duy trì nòi giống, tổ chức kinh tế, tổ chức đời sống gia đình, nuôi dưỡng, giáo dục con.</a:t>
            </a:r>
          </a:p>
        </p:txBody>
      </p:sp>
    </p:spTree>
    <p:extLst>
      <p:ext uri="{BB962C8B-B14F-4D97-AF65-F5344CB8AC3E}">
        <p14:creationId xmlns:p14="http://schemas.microsoft.com/office/powerpoint/2010/main" val="25471821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EFFD2B2-9A9C-4EAE-BA21-32F4A0710EB8}"/>
              </a:ext>
            </a:extLst>
          </p:cNvPr>
          <p:cNvSpPr/>
          <p:nvPr/>
        </p:nvSpPr>
        <p:spPr>
          <a:xfrm>
            <a:off x="245165" y="72887"/>
            <a:ext cx="11701670" cy="3416320"/>
          </a:xfrm>
          <a:prstGeom prst="rect">
            <a:avLst/>
          </a:prstGeom>
        </p:spPr>
        <p:txBody>
          <a:bodyPr wrap="square">
            <a:spAutoFit/>
          </a:bodyPr>
          <a:lstStyle/>
          <a:p>
            <a:pPr algn="just">
              <a:spcAft>
                <a:spcPts val="0"/>
              </a:spcAft>
            </a:pPr>
            <a:r>
              <a:rPr lang="vi-VN" sz="5400" b="1" dirty="0">
                <a:solidFill>
                  <a:srgbClr val="0070C0"/>
                </a:solidFill>
                <a:latin typeface="Times New Roman" panose="02020603050405020304" pitchFamily="18" charset="0"/>
                <a:ea typeface="Times New Roman" panose="02020603050405020304" pitchFamily="18" charset="0"/>
              </a:rPr>
              <a:t>- Gia đình có vai trò cơ bản: duy trì nòi giống, kinh tế, tổ chức đời sống gia đình, nuôi dưỡng, giáo dục con, cháu và góp phần phát triển xã hội </a:t>
            </a:r>
          </a:p>
        </p:txBody>
      </p:sp>
      <p:sp>
        <p:nvSpPr>
          <p:cNvPr id="2" name="Rectangle 1">
            <a:extLst>
              <a:ext uri="{FF2B5EF4-FFF2-40B4-BE49-F238E27FC236}">
                <a16:creationId xmlns:a16="http://schemas.microsoft.com/office/drawing/2014/main" id="{C9370361-40D9-4744-A298-C73CB69C4E65}"/>
              </a:ext>
            </a:extLst>
          </p:cNvPr>
          <p:cNvSpPr/>
          <p:nvPr/>
        </p:nvSpPr>
        <p:spPr>
          <a:xfrm>
            <a:off x="245165" y="3441680"/>
            <a:ext cx="11701670" cy="3416320"/>
          </a:xfrm>
          <a:prstGeom prst="rect">
            <a:avLst/>
          </a:prstGeom>
        </p:spPr>
        <p:txBody>
          <a:bodyPr wrap="square">
            <a:spAutoFit/>
          </a:bodyPr>
          <a:lstStyle/>
          <a:p>
            <a:pPr lvl="0" algn="just"/>
            <a:r>
              <a:rPr lang="vi-VN" sz="5400" b="1" dirty="0">
                <a:solidFill>
                  <a:srgbClr val="0070C0"/>
                </a:solidFill>
                <a:latin typeface="Times New Roman" panose="02020603050405020304" pitchFamily="18" charset="0"/>
                <a:ea typeface="Times New Roman" panose="02020603050405020304" pitchFamily="18" charset="0"/>
              </a:rPr>
              <a:t>- Gia đình là nơi gắn bó, liên kết các thành viên thường xuyên, lâu dài và bền vững; là tổ ấm đem lại hạnh phúc cho cá nhân.</a:t>
            </a:r>
          </a:p>
        </p:txBody>
      </p:sp>
    </p:spTree>
    <p:extLst>
      <p:ext uri="{BB962C8B-B14F-4D97-AF65-F5344CB8AC3E}">
        <p14:creationId xmlns:p14="http://schemas.microsoft.com/office/powerpoint/2010/main" val="1961778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F023D45-E264-46FC-874F-1681A1B4ECA8}"/>
              </a:ext>
            </a:extLst>
          </p:cNvPr>
          <p:cNvSpPr/>
          <p:nvPr/>
        </p:nvSpPr>
        <p:spPr>
          <a:xfrm>
            <a:off x="304799" y="596348"/>
            <a:ext cx="11370365" cy="1266693"/>
          </a:xfrm>
          <a:prstGeom prst="rect">
            <a:avLst/>
          </a:prstGeom>
        </p:spPr>
        <p:txBody>
          <a:bodyPr wrap="square">
            <a:spAutoFit/>
          </a:bodyPr>
          <a:lstStyle/>
          <a:p>
            <a:pPr algn="just">
              <a:lnSpc>
                <a:spcPct val="135000"/>
              </a:lnSpc>
              <a:spcAft>
                <a:spcPts val="0"/>
              </a:spcAft>
            </a:pPr>
            <a:r>
              <a:rPr lang="en-US" sz="4400" b="1" dirty="0" err="1">
                <a:solidFill>
                  <a:srgbClr val="FF0000"/>
                </a:solidFill>
                <a:latin typeface="Times New Roman" panose="02020603050405020304" pitchFamily="18" charset="0"/>
                <a:ea typeface="Times New Roman" panose="02020603050405020304" pitchFamily="18" charset="0"/>
              </a:rPr>
              <a:t>Bài</a:t>
            </a:r>
            <a:r>
              <a:rPr lang="en-US" sz="4400" b="1" dirty="0">
                <a:solidFill>
                  <a:srgbClr val="FF0000"/>
                </a:solidFill>
                <a:latin typeface="Times New Roman" panose="02020603050405020304" pitchFamily="18" charset="0"/>
                <a:ea typeface="Times New Roman" panose="02020603050405020304" pitchFamily="18" charset="0"/>
              </a:rPr>
              <a:t> </a:t>
            </a:r>
            <a:r>
              <a:rPr lang="en-US" sz="4400" b="1" dirty="0" err="1">
                <a:solidFill>
                  <a:srgbClr val="FF0000"/>
                </a:solidFill>
                <a:latin typeface="Times New Roman" panose="02020603050405020304" pitchFamily="18" charset="0"/>
                <a:ea typeface="Times New Roman" panose="02020603050405020304" pitchFamily="18" charset="0"/>
              </a:rPr>
              <a:t>tập</a:t>
            </a:r>
            <a:r>
              <a:rPr lang="en-US" sz="4400" b="1" dirty="0">
                <a:solidFill>
                  <a:srgbClr val="FF0000"/>
                </a:solidFill>
                <a:latin typeface="Times New Roman" panose="02020603050405020304" pitchFamily="18" charset="0"/>
                <a:ea typeface="Times New Roman" panose="02020603050405020304" pitchFamily="18" charset="0"/>
              </a:rPr>
              <a:t> 1. </a:t>
            </a:r>
            <a:r>
              <a:rPr lang="en-US" sz="4400" b="1" dirty="0" err="1">
                <a:solidFill>
                  <a:srgbClr val="FF0000"/>
                </a:solidFill>
                <a:latin typeface="Times New Roman" panose="02020603050405020304" pitchFamily="18" charset="0"/>
                <a:ea typeface="Times New Roman" panose="02020603050405020304" pitchFamily="18" charset="0"/>
              </a:rPr>
              <a:t>Thể</a:t>
            </a:r>
            <a:r>
              <a:rPr lang="en-US" sz="4400" b="1" dirty="0">
                <a:solidFill>
                  <a:srgbClr val="FF0000"/>
                </a:solidFill>
                <a:latin typeface="Times New Roman" panose="02020603050405020304" pitchFamily="18" charset="0"/>
                <a:ea typeface="Times New Roman" panose="02020603050405020304" pitchFamily="18" charset="0"/>
              </a:rPr>
              <a:t> </a:t>
            </a:r>
            <a:r>
              <a:rPr lang="en-US" sz="4400" b="1" dirty="0" err="1">
                <a:solidFill>
                  <a:srgbClr val="FF0000"/>
                </a:solidFill>
                <a:latin typeface="Times New Roman" panose="02020603050405020304" pitchFamily="18" charset="0"/>
                <a:ea typeface="Times New Roman" panose="02020603050405020304" pitchFamily="18" charset="0"/>
              </a:rPr>
              <a:t>hiện</a:t>
            </a:r>
            <a:r>
              <a:rPr lang="en-US" sz="4400" b="1" dirty="0">
                <a:solidFill>
                  <a:srgbClr val="FF0000"/>
                </a:solidFill>
                <a:latin typeface="Times New Roman" panose="02020603050405020304" pitchFamily="18" charset="0"/>
                <a:ea typeface="Times New Roman" panose="02020603050405020304" pitchFamily="18" charset="0"/>
              </a:rPr>
              <a:t> ý </a:t>
            </a:r>
            <a:r>
              <a:rPr lang="en-US" sz="4400" b="1" dirty="0" err="1">
                <a:solidFill>
                  <a:srgbClr val="FF0000"/>
                </a:solidFill>
                <a:latin typeface="Times New Roman" panose="02020603050405020304" pitchFamily="18" charset="0"/>
                <a:ea typeface="Times New Roman" panose="02020603050405020304" pitchFamily="18" charset="0"/>
              </a:rPr>
              <a:t>kiến</a:t>
            </a:r>
            <a:r>
              <a:rPr lang="en-US" sz="4400" b="1" dirty="0">
                <a:solidFill>
                  <a:srgbClr val="FF0000"/>
                </a:solidFill>
                <a:latin typeface="Times New Roman" panose="02020603050405020304" pitchFamily="18" charset="0"/>
                <a:ea typeface="Times New Roman" panose="02020603050405020304" pitchFamily="18" charset="0"/>
              </a:rPr>
              <a:t> </a:t>
            </a:r>
            <a:r>
              <a:rPr lang="en-US" sz="4400" b="1" dirty="0" err="1">
                <a:solidFill>
                  <a:srgbClr val="FF0000"/>
                </a:solidFill>
                <a:latin typeface="Times New Roman" panose="02020603050405020304" pitchFamily="18" charset="0"/>
                <a:ea typeface="Times New Roman" panose="02020603050405020304" pitchFamily="18" charset="0"/>
              </a:rPr>
              <a:t>và</a:t>
            </a:r>
            <a:r>
              <a:rPr lang="en-US" sz="4400" b="1" dirty="0">
                <a:solidFill>
                  <a:srgbClr val="FF0000"/>
                </a:solidFill>
                <a:latin typeface="Times New Roman" panose="02020603050405020304" pitchFamily="18" charset="0"/>
                <a:ea typeface="Times New Roman" panose="02020603050405020304" pitchFamily="18" charset="0"/>
              </a:rPr>
              <a:t> </a:t>
            </a:r>
            <a:r>
              <a:rPr lang="en-US" sz="4400" b="1" dirty="0" err="1">
                <a:solidFill>
                  <a:srgbClr val="FF0000"/>
                </a:solidFill>
                <a:latin typeface="Times New Roman" panose="02020603050405020304" pitchFamily="18" charset="0"/>
                <a:ea typeface="Times New Roman" panose="02020603050405020304" pitchFamily="18" charset="0"/>
              </a:rPr>
              <a:t>giải</a:t>
            </a:r>
            <a:r>
              <a:rPr lang="en-US" sz="4400" b="1" dirty="0">
                <a:solidFill>
                  <a:srgbClr val="FF0000"/>
                </a:solidFill>
                <a:latin typeface="Times New Roman" panose="02020603050405020304" pitchFamily="18" charset="0"/>
                <a:ea typeface="Times New Roman" panose="02020603050405020304" pitchFamily="18" charset="0"/>
              </a:rPr>
              <a:t> </a:t>
            </a:r>
            <a:r>
              <a:rPr lang="en-US" sz="4400" b="1" dirty="0" err="1">
                <a:solidFill>
                  <a:srgbClr val="FF0000"/>
                </a:solidFill>
                <a:latin typeface="Times New Roman" panose="02020603050405020304" pitchFamily="18" charset="0"/>
                <a:ea typeface="Times New Roman" panose="02020603050405020304" pitchFamily="18" charset="0"/>
              </a:rPr>
              <a:t>thích</a:t>
            </a:r>
            <a:endParaRPr lang="en-US" sz="4400" b="1" dirty="0">
              <a:solidFill>
                <a:srgbClr val="FF0000"/>
              </a:solidFill>
              <a:latin typeface="Times New Roman" panose="02020603050405020304" pitchFamily="18" charset="0"/>
              <a:ea typeface="Calibri" panose="020F0502020204030204" pitchFamily="34" charset="0"/>
            </a:endParaRPr>
          </a:p>
          <a:p>
            <a:pPr algn="just">
              <a:lnSpc>
                <a:spcPct val="135000"/>
              </a:lnSpc>
              <a:spcAft>
                <a:spcPts val="0"/>
              </a:spcAft>
            </a:pPr>
            <a:r>
              <a:rPr lang="en-US" sz="1400" dirty="0">
                <a:solidFill>
                  <a:srgbClr val="000000"/>
                </a:solidFill>
                <a:latin typeface="Times New Roman" panose="02020603050405020304" pitchFamily="18" charset="0"/>
                <a:ea typeface="Calibri" panose="020F0502020204030204" pitchFamily="34" charset="0"/>
              </a:rPr>
              <a:t> </a:t>
            </a:r>
            <a:endParaRPr lang="en-US" sz="1300" dirty="0">
              <a:latin typeface="Times New Roman" panose="02020603050405020304" pitchFamily="18" charset="0"/>
              <a:ea typeface="Calibri" panose="020F0502020204030204" pitchFamily="34" charset="0"/>
            </a:endParaRPr>
          </a:p>
        </p:txBody>
      </p:sp>
      <p:sp>
        <p:nvSpPr>
          <p:cNvPr id="5" name="Rectangle 4">
            <a:extLst>
              <a:ext uri="{FF2B5EF4-FFF2-40B4-BE49-F238E27FC236}">
                <a16:creationId xmlns:a16="http://schemas.microsoft.com/office/drawing/2014/main" id="{D149DDAA-EE87-483F-86BB-99894D21B3B2}"/>
              </a:ext>
            </a:extLst>
          </p:cNvPr>
          <p:cNvSpPr/>
          <p:nvPr/>
        </p:nvSpPr>
        <p:spPr>
          <a:xfrm>
            <a:off x="2924284" y="2426973"/>
            <a:ext cx="5320687" cy="830997"/>
          </a:xfrm>
          <a:prstGeom prst="rect">
            <a:avLst/>
          </a:prstGeom>
        </p:spPr>
        <p:txBody>
          <a:bodyPr wrap="none">
            <a:spAutoFit/>
          </a:bodyPr>
          <a:lstStyle/>
          <a:p>
            <a:r>
              <a:rPr lang="en-US" sz="4800" b="1" dirty="0" err="1">
                <a:solidFill>
                  <a:srgbClr val="000000"/>
                </a:solidFill>
                <a:latin typeface="Times New Roman" panose="02020603050405020304" pitchFamily="18" charset="0"/>
                <a:ea typeface="Calibri" panose="020F0502020204030204" pitchFamily="34" charset="0"/>
              </a:rPr>
              <a:t>H.động</a:t>
            </a:r>
            <a:r>
              <a:rPr lang="en-US" sz="4800" b="1" dirty="0">
                <a:solidFill>
                  <a:srgbClr val="000000"/>
                </a:solidFill>
                <a:latin typeface="Times New Roman" panose="02020603050405020304" pitchFamily="18" charset="0"/>
                <a:ea typeface="Calibri" panose="020F0502020204030204" pitchFamily="34" charset="0"/>
              </a:rPr>
              <a:t> </a:t>
            </a:r>
            <a:r>
              <a:rPr lang="en-US" sz="4800" b="1" dirty="0" err="1">
                <a:solidFill>
                  <a:srgbClr val="000000"/>
                </a:solidFill>
                <a:latin typeface="Times New Roman" panose="02020603050405020304" pitchFamily="18" charset="0"/>
                <a:ea typeface="Calibri" panose="020F0502020204030204" pitchFamily="34" charset="0"/>
              </a:rPr>
              <a:t>cá</a:t>
            </a:r>
            <a:r>
              <a:rPr lang="en-US" sz="4800" b="1" dirty="0">
                <a:solidFill>
                  <a:srgbClr val="000000"/>
                </a:solidFill>
                <a:latin typeface="Times New Roman" panose="02020603050405020304" pitchFamily="18" charset="0"/>
                <a:ea typeface="Calibri" panose="020F0502020204030204" pitchFamily="34" charset="0"/>
              </a:rPr>
              <a:t> </a:t>
            </a:r>
            <a:r>
              <a:rPr lang="en-US" sz="4800" b="1" dirty="0" err="1">
                <a:solidFill>
                  <a:srgbClr val="000000"/>
                </a:solidFill>
                <a:latin typeface="Times New Roman" panose="02020603050405020304" pitchFamily="18" charset="0"/>
                <a:ea typeface="Calibri" panose="020F0502020204030204" pitchFamily="34" charset="0"/>
              </a:rPr>
              <a:t>nhân</a:t>
            </a:r>
            <a:r>
              <a:rPr lang="en-US" sz="4800" b="1" dirty="0">
                <a:solidFill>
                  <a:srgbClr val="000000"/>
                </a:solidFill>
                <a:latin typeface="Times New Roman" panose="02020603050405020304" pitchFamily="18" charset="0"/>
                <a:ea typeface="Calibri" panose="020F0502020204030204" pitchFamily="34" charset="0"/>
              </a:rPr>
              <a:t>/5p </a:t>
            </a:r>
            <a:endParaRPr lang="en-US" sz="4800" dirty="0"/>
          </a:p>
        </p:txBody>
      </p:sp>
    </p:spTree>
    <p:extLst>
      <p:ext uri="{BB962C8B-B14F-4D97-AF65-F5344CB8AC3E}">
        <p14:creationId xmlns:p14="http://schemas.microsoft.com/office/powerpoint/2010/main" val="29616390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3176072-F1E8-4386-81BE-F2A52FE30408}"/>
              </a:ext>
            </a:extLst>
          </p:cNvPr>
          <p:cNvSpPr/>
          <p:nvPr/>
        </p:nvSpPr>
        <p:spPr>
          <a:xfrm>
            <a:off x="125895" y="106018"/>
            <a:ext cx="11940210" cy="6740307"/>
          </a:xfrm>
          <a:prstGeom prst="rect">
            <a:avLst/>
          </a:prstGeom>
        </p:spPr>
        <p:txBody>
          <a:bodyPr wrap="square">
            <a:spAutoFit/>
          </a:bodyPr>
          <a:lstStyle/>
          <a:p>
            <a:pPr algn="just"/>
            <a:r>
              <a:rPr lang="vi-VN" sz="4800" b="1" dirty="0">
                <a:solidFill>
                  <a:srgbClr val="0070C0"/>
                </a:solidFill>
                <a:latin typeface="Times New Roman" panose="02020603050405020304" pitchFamily="18" charset="0"/>
                <a:ea typeface="Times New Roman" panose="02020603050405020304" pitchFamily="18" charset="0"/>
              </a:rPr>
              <a:t>a) Em đồng tình: </a:t>
            </a:r>
            <a:r>
              <a:rPr lang="vi-VN" sz="4800" b="1" dirty="0">
                <a:solidFill>
                  <a:srgbClr val="000000"/>
                </a:solidFill>
                <a:latin typeface="Times New Roman" panose="02020603050405020304" pitchFamily="18" charset="0"/>
                <a:ea typeface="Times New Roman" panose="02020603050405020304" pitchFamily="18" charset="0"/>
              </a:rPr>
              <a:t>vì gia đình là cái nôi nuôi </a:t>
            </a:r>
            <a:r>
              <a:rPr lang="en-US" sz="4800" b="1" dirty="0">
                <a:solidFill>
                  <a:srgbClr val="000000"/>
                </a:solidFill>
                <a:latin typeface="Times New Roman" panose="02020603050405020304" pitchFamily="18" charset="0"/>
                <a:ea typeface="Times New Roman" panose="02020603050405020304" pitchFamily="18" charset="0"/>
              </a:rPr>
              <a:t>d</a:t>
            </a:r>
            <a:r>
              <a:rPr lang="vi-VN" sz="4800" b="1" dirty="0">
                <a:solidFill>
                  <a:srgbClr val="000000"/>
                </a:solidFill>
                <a:latin typeface="Times New Roman" panose="02020603050405020304" pitchFamily="18" charset="0"/>
                <a:ea typeface="Times New Roman" panose="02020603050405020304" pitchFamily="18" charset="0"/>
              </a:rPr>
              <a:t>ưỡng, tác động rất lớn đến việc hình thành và phát triển nhân cách cho trẻ.</a:t>
            </a:r>
          </a:p>
          <a:p>
            <a:pPr algn="just"/>
            <a:r>
              <a:rPr lang="vi-VN" sz="4800" b="1" dirty="0">
                <a:solidFill>
                  <a:srgbClr val="0070C0"/>
                </a:solidFill>
                <a:latin typeface="Times New Roman" panose="02020603050405020304" pitchFamily="18" charset="0"/>
                <a:ea typeface="Times New Roman" panose="02020603050405020304" pitchFamily="18" charset="0"/>
              </a:rPr>
              <a:t>b) Em không đồng tình: </a:t>
            </a:r>
            <a:r>
              <a:rPr lang="vi-VN" sz="4800" b="1" dirty="0">
                <a:solidFill>
                  <a:srgbClr val="000000"/>
                </a:solidFill>
                <a:latin typeface="Times New Roman" panose="02020603050405020304" pitchFamily="18" charset="0"/>
                <a:ea typeface="Times New Roman" panose="02020603050405020304" pitchFamily="18" charset="0"/>
              </a:rPr>
              <a:t>Vì cha mẹ không được phân biệt đối xử với con (con trai, con gái, con nuôi, con </a:t>
            </a:r>
            <a:r>
              <a:rPr lang="en-US" sz="4800" b="1" dirty="0" err="1">
                <a:solidFill>
                  <a:srgbClr val="000000"/>
                </a:solidFill>
                <a:latin typeface="Times New Roman" panose="02020603050405020304" pitchFamily="18" charset="0"/>
                <a:ea typeface="Times New Roman" panose="02020603050405020304" pitchFamily="18" charset="0"/>
              </a:rPr>
              <a:t>dâu</a:t>
            </a:r>
            <a:r>
              <a:rPr lang="vi-VN" sz="4800" b="1" dirty="0">
                <a:solidFill>
                  <a:srgbClr val="000000"/>
                </a:solidFill>
                <a:latin typeface="Times New Roman" panose="02020603050405020304" pitchFamily="18" charset="0"/>
                <a:ea typeface="Times New Roman" panose="02020603050405020304" pitchFamily="18" charset="0"/>
              </a:rPr>
              <a:t>,...).</a:t>
            </a:r>
          </a:p>
          <a:p>
            <a:pPr algn="just"/>
            <a:r>
              <a:rPr lang="vi-VN" sz="4800" b="1" dirty="0">
                <a:solidFill>
                  <a:srgbClr val="0070C0"/>
                </a:solidFill>
                <a:latin typeface="Times New Roman" panose="02020603050405020304" pitchFamily="18" charset="0"/>
                <a:ea typeface="Times New Roman" panose="02020603050405020304" pitchFamily="18" charset="0"/>
              </a:rPr>
              <a:t>c) Em không đồng tình vì: </a:t>
            </a:r>
            <a:r>
              <a:rPr lang="vi-VN" sz="4800" b="1" dirty="0">
                <a:solidFill>
                  <a:srgbClr val="000000"/>
                </a:solidFill>
                <a:latin typeface="Times New Roman" panose="02020603050405020304" pitchFamily="18" charset="0"/>
                <a:ea typeface="Times New Roman" panose="02020603050405020304" pitchFamily="18" charset="0"/>
              </a:rPr>
              <a:t>giáo dục trẻ em là trách nhiệm của gia đ</a:t>
            </a:r>
            <a:r>
              <a:rPr lang="en-US" sz="4800" b="1" dirty="0">
                <a:solidFill>
                  <a:srgbClr val="000000"/>
                </a:solidFill>
                <a:latin typeface="Times New Roman" panose="02020603050405020304" pitchFamily="18" charset="0"/>
                <a:ea typeface="Times New Roman" panose="02020603050405020304" pitchFamily="18" charset="0"/>
              </a:rPr>
              <a:t>ì</a:t>
            </a:r>
            <a:r>
              <a:rPr lang="vi-VN" sz="4800" b="1" dirty="0">
                <a:solidFill>
                  <a:srgbClr val="000000"/>
                </a:solidFill>
                <a:latin typeface="Times New Roman" panose="02020603050405020304" pitchFamily="18" charset="0"/>
                <a:ea typeface="Times New Roman" panose="02020603050405020304" pitchFamily="18" charset="0"/>
              </a:rPr>
              <a:t>nh, nhà trường v</a:t>
            </a:r>
            <a:r>
              <a:rPr lang="en-US" sz="4800" b="1" dirty="0">
                <a:solidFill>
                  <a:srgbClr val="000000"/>
                </a:solidFill>
                <a:latin typeface="Times New Roman" panose="02020603050405020304" pitchFamily="18" charset="0"/>
                <a:ea typeface="Times New Roman" panose="02020603050405020304" pitchFamily="18" charset="0"/>
              </a:rPr>
              <a:t>à</a:t>
            </a:r>
            <a:r>
              <a:rPr lang="vi-VN" sz="4800" b="1" dirty="0">
                <a:solidFill>
                  <a:srgbClr val="000000"/>
                </a:solidFill>
                <a:latin typeface="Times New Roman" panose="02020603050405020304" pitchFamily="18" charset="0"/>
                <a:ea typeface="Times New Roman" panose="02020603050405020304" pitchFamily="18" charset="0"/>
              </a:rPr>
              <a:t> xã hội.</a:t>
            </a:r>
          </a:p>
        </p:txBody>
      </p:sp>
    </p:spTree>
    <p:extLst>
      <p:ext uri="{BB962C8B-B14F-4D97-AF65-F5344CB8AC3E}">
        <p14:creationId xmlns:p14="http://schemas.microsoft.com/office/powerpoint/2010/main" val="19418892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9147187-FBFC-4138-AA3D-7F877AD2C3B1}"/>
              </a:ext>
            </a:extLst>
          </p:cNvPr>
          <p:cNvSpPr/>
          <p:nvPr/>
        </p:nvSpPr>
        <p:spPr>
          <a:xfrm>
            <a:off x="821635" y="986930"/>
            <a:ext cx="11025808" cy="3652475"/>
          </a:xfrm>
          <a:prstGeom prst="rect">
            <a:avLst/>
          </a:prstGeom>
        </p:spPr>
        <p:txBody>
          <a:bodyPr wrap="square">
            <a:spAutoFit/>
          </a:bodyPr>
          <a:lstStyle/>
          <a:p>
            <a:pPr>
              <a:lnSpc>
                <a:spcPct val="135000"/>
              </a:lnSpc>
              <a:spcAft>
                <a:spcPts val="0"/>
              </a:spcAft>
              <a:tabLst>
                <a:tab pos="3446780" algn="l"/>
              </a:tabLst>
            </a:pPr>
            <a:r>
              <a:rPr lang="en-US" sz="4400" b="1" dirty="0" err="1">
                <a:latin typeface="Times New Roman" panose="02020603050405020304" pitchFamily="18" charset="0"/>
                <a:ea typeface="Times New Roman" panose="02020603050405020304" pitchFamily="18" charset="0"/>
              </a:rPr>
              <a:t>Em</a:t>
            </a:r>
            <a:r>
              <a:rPr lang="en-US" sz="4400" b="1" dirty="0">
                <a:latin typeface="Times New Roman" panose="02020603050405020304" pitchFamily="18" charset="0"/>
                <a:ea typeface="Times New Roman" panose="02020603050405020304" pitchFamily="18" charset="0"/>
              </a:rPr>
              <a:t> </a:t>
            </a:r>
            <a:r>
              <a:rPr lang="en-US" sz="4400" b="1" dirty="0" err="1">
                <a:latin typeface="Times New Roman" panose="02020603050405020304" pitchFamily="18" charset="0"/>
                <a:ea typeface="Times New Roman" panose="02020603050405020304" pitchFamily="18" charset="0"/>
              </a:rPr>
              <a:t>hãy</a:t>
            </a:r>
            <a:r>
              <a:rPr lang="en-US" sz="4400" b="1" dirty="0">
                <a:latin typeface="Times New Roman" panose="02020603050405020304" pitchFamily="18" charset="0"/>
                <a:ea typeface="Times New Roman" panose="02020603050405020304" pitchFamily="18" charset="0"/>
              </a:rPr>
              <a:t> </a:t>
            </a:r>
            <a:r>
              <a:rPr lang="en-US" sz="4400" b="1" dirty="0" err="1">
                <a:latin typeface="Times New Roman" panose="02020603050405020304" pitchFamily="18" charset="0"/>
                <a:ea typeface="Times New Roman" panose="02020603050405020304" pitchFamily="18" charset="0"/>
              </a:rPr>
              <a:t>vẽ</a:t>
            </a:r>
            <a:r>
              <a:rPr lang="en-US" sz="4400" b="1" dirty="0">
                <a:latin typeface="Times New Roman" panose="02020603050405020304" pitchFamily="18" charset="0"/>
                <a:ea typeface="Times New Roman" panose="02020603050405020304" pitchFamily="18" charset="0"/>
              </a:rPr>
              <a:t> 1 </a:t>
            </a:r>
            <a:r>
              <a:rPr lang="en-US" sz="4400" b="1" dirty="0" err="1">
                <a:latin typeface="Times New Roman" panose="02020603050405020304" pitchFamily="18" charset="0"/>
                <a:ea typeface="Times New Roman" panose="02020603050405020304" pitchFamily="18" charset="0"/>
              </a:rPr>
              <a:t>bức</a:t>
            </a:r>
            <a:r>
              <a:rPr lang="en-US" sz="4400" b="1" dirty="0">
                <a:latin typeface="Times New Roman" panose="02020603050405020304" pitchFamily="18" charset="0"/>
                <a:ea typeface="Times New Roman" panose="02020603050405020304" pitchFamily="18" charset="0"/>
              </a:rPr>
              <a:t> </a:t>
            </a:r>
            <a:r>
              <a:rPr lang="en-US" sz="4400" b="1" dirty="0" err="1">
                <a:latin typeface="Times New Roman" panose="02020603050405020304" pitchFamily="18" charset="0"/>
                <a:ea typeface="Times New Roman" panose="02020603050405020304" pitchFamily="18" charset="0"/>
              </a:rPr>
              <a:t>tranh</a:t>
            </a:r>
            <a:r>
              <a:rPr lang="en-US" sz="4400" b="1" dirty="0">
                <a:latin typeface="Times New Roman" panose="02020603050405020304" pitchFamily="18" charset="0"/>
                <a:ea typeface="Times New Roman" panose="02020603050405020304" pitchFamily="18" charset="0"/>
              </a:rPr>
              <a:t> </a:t>
            </a:r>
            <a:r>
              <a:rPr lang="en-US" sz="4400" b="1" dirty="0" err="1">
                <a:latin typeface="Times New Roman" panose="02020603050405020304" pitchFamily="18" charset="0"/>
                <a:ea typeface="Times New Roman" panose="02020603050405020304" pitchFamily="18" charset="0"/>
              </a:rPr>
              <a:t>về</a:t>
            </a:r>
            <a:r>
              <a:rPr lang="vi-VN" sz="4400" b="1" dirty="0">
                <a:latin typeface="Times New Roman" panose="02020603050405020304" pitchFamily="18" charset="0"/>
                <a:ea typeface="Times New Roman" panose="02020603050405020304" pitchFamily="18" charset="0"/>
              </a:rPr>
              <a:t> gia đình thân yêu của em </a:t>
            </a:r>
            <a:r>
              <a:rPr lang="en-US" sz="4400" b="1" dirty="0">
                <a:latin typeface="Times New Roman" panose="02020603050405020304" pitchFamily="18" charset="0"/>
                <a:ea typeface="Times New Roman" panose="02020603050405020304" pitchFamily="18" charset="0"/>
              </a:rPr>
              <a:t>(HS </a:t>
            </a:r>
            <a:r>
              <a:rPr lang="en-US" sz="4400" b="1" dirty="0" err="1">
                <a:latin typeface="Times New Roman" panose="02020603050405020304" pitchFamily="18" charset="0"/>
                <a:ea typeface="Times New Roman" panose="02020603050405020304" pitchFamily="18" charset="0"/>
              </a:rPr>
              <a:t>làm</a:t>
            </a:r>
            <a:r>
              <a:rPr lang="en-US" sz="4400" b="1" dirty="0">
                <a:latin typeface="Times New Roman" panose="02020603050405020304" pitchFamily="18" charset="0"/>
                <a:ea typeface="Times New Roman" panose="02020603050405020304" pitchFamily="18" charset="0"/>
              </a:rPr>
              <a:t> ở </a:t>
            </a:r>
            <a:r>
              <a:rPr lang="en-US" sz="4400" b="1" dirty="0" err="1">
                <a:latin typeface="Times New Roman" panose="02020603050405020304" pitchFamily="18" charset="0"/>
                <a:ea typeface="Times New Roman" panose="02020603050405020304" pitchFamily="18" charset="0"/>
              </a:rPr>
              <a:t>nhà</a:t>
            </a:r>
            <a:r>
              <a:rPr lang="en-US" sz="4400" b="1" dirty="0">
                <a:latin typeface="Times New Roman" panose="02020603050405020304" pitchFamily="18" charset="0"/>
                <a:ea typeface="Times New Roman" panose="02020603050405020304" pitchFamily="18" charset="0"/>
              </a:rPr>
              <a:t> </a:t>
            </a:r>
            <a:r>
              <a:rPr lang="en-US" sz="4400" b="1" dirty="0" err="1">
                <a:latin typeface="Times New Roman" panose="02020603050405020304" pitchFamily="18" charset="0"/>
                <a:ea typeface="Times New Roman" panose="02020603050405020304" pitchFamily="18" charset="0"/>
              </a:rPr>
              <a:t>và</a:t>
            </a:r>
            <a:r>
              <a:rPr lang="en-US" sz="4400" b="1" dirty="0">
                <a:latin typeface="Times New Roman" panose="02020603050405020304" pitchFamily="18" charset="0"/>
                <a:ea typeface="Times New Roman" panose="02020603050405020304" pitchFamily="18" charset="0"/>
              </a:rPr>
              <a:t>  </a:t>
            </a:r>
            <a:r>
              <a:rPr lang="en-US" sz="4400" b="1" dirty="0" err="1">
                <a:latin typeface="Times New Roman" panose="02020603050405020304" pitchFamily="18" charset="0"/>
                <a:ea typeface="Times New Roman" panose="02020603050405020304" pitchFamily="18" charset="0"/>
              </a:rPr>
              <a:t>thực</a:t>
            </a:r>
            <a:r>
              <a:rPr lang="en-US" sz="4400" b="1" dirty="0">
                <a:latin typeface="Times New Roman" panose="02020603050405020304" pitchFamily="18" charset="0"/>
                <a:ea typeface="Times New Roman" panose="02020603050405020304" pitchFamily="18" charset="0"/>
              </a:rPr>
              <a:t> </a:t>
            </a:r>
            <a:r>
              <a:rPr lang="en-US" sz="4400" b="1" dirty="0" err="1">
                <a:latin typeface="Times New Roman" panose="02020603050405020304" pitchFamily="18" charset="0"/>
                <a:ea typeface="Times New Roman" panose="02020603050405020304" pitchFamily="18" charset="0"/>
              </a:rPr>
              <a:t>hiện</a:t>
            </a:r>
            <a:r>
              <a:rPr lang="en-US" sz="4400" b="1" dirty="0">
                <a:latin typeface="Times New Roman" panose="02020603050405020304" pitchFamily="18" charset="0"/>
                <a:ea typeface="Times New Roman" panose="02020603050405020304" pitchFamily="18" charset="0"/>
              </a:rPr>
              <a:t> </a:t>
            </a:r>
            <a:r>
              <a:rPr lang="en-US" sz="4400" b="1" dirty="0" err="1">
                <a:latin typeface="Times New Roman" panose="02020603050405020304" pitchFamily="18" charset="0"/>
                <a:ea typeface="Times New Roman" panose="02020603050405020304" pitchFamily="18" charset="0"/>
              </a:rPr>
              <a:t>vào</a:t>
            </a:r>
            <a:r>
              <a:rPr lang="en-US" sz="4400" b="1" dirty="0">
                <a:latin typeface="Times New Roman" panose="02020603050405020304" pitchFamily="18" charset="0"/>
                <a:ea typeface="Times New Roman" panose="02020603050405020304" pitchFamily="18" charset="0"/>
              </a:rPr>
              <a:t> </a:t>
            </a:r>
            <a:r>
              <a:rPr lang="en-US" sz="4400" b="1" dirty="0" err="1">
                <a:latin typeface="Times New Roman" panose="02020603050405020304" pitchFamily="18" charset="0"/>
                <a:ea typeface="Times New Roman" panose="02020603050405020304" pitchFamily="18" charset="0"/>
              </a:rPr>
              <a:t>tiết</a:t>
            </a:r>
            <a:r>
              <a:rPr lang="en-US" sz="4400" b="1" dirty="0">
                <a:latin typeface="Times New Roman" panose="02020603050405020304" pitchFamily="18" charset="0"/>
                <a:ea typeface="Times New Roman" panose="02020603050405020304" pitchFamily="18" charset="0"/>
              </a:rPr>
              <a:t> </a:t>
            </a:r>
            <a:r>
              <a:rPr lang="en-US" sz="4400" b="1" dirty="0" err="1">
                <a:latin typeface="Times New Roman" panose="02020603050405020304" pitchFamily="18" charset="0"/>
                <a:ea typeface="Times New Roman" panose="02020603050405020304" pitchFamily="18" charset="0"/>
              </a:rPr>
              <a:t>học</a:t>
            </a:r>
            <a:r>
              <a:rPr lang="en-US" sz="4400" b="1" dirty="0">
                <a:latin typeface="Times New Roman" panose="02020603050405020304" pitchFamily="18" charset="0"/>
                <a:ea typeface="Times New Roman" panose="02020603050405020304" pitchFamily="18" charset="0"/>
              </a:rPr>
              <a:t> </a:t>
            </a:r>
            <a:r>
              <a:rPr lang="en-US" sz="4400" b="1" dirty="0" err="1">
                <a:latin typeface="Times New Roman" panose="02020603050405020304" pitchFamily="18" charset="0"/>
                <a:ea typeface="Times New Roman" panose="02020603050405020304" pitchFamily="18" charset="0"/>
              </a:rPr>
              <a:t>sau</a:t>
            </a:r>
            <a:r>
              <a:rPr lang="en-US" sz="4400" b="1" i="1" dirty="0">
                <a:latin typeface="Times New Roman" panose="02020603050405020304" pitchFamily="18" charset="0"/>
                <a:ea typeface="Times New Roman" panose="02020603050405020304" pitchFamily="18" charset="0"/>
              </a:rPr>
              <a:t> </a:t>
            </a:r>
            <a:r>
              <a:rPr lang="en-US" sz="4400" b="1" dirty="0" err="1">
                <a:latin typeface="Times New Roman" panose="02020603050405020304" pitchFamily="18" charset="0"/>
                <a:ea typeface="Calibri" panose="020F0502020204030204" pitchFamily="34" charset="0"/>
              </a:rPr>
              <a:t>theo</a:t>
            </a:r>
            <a:r>
              <a:rPr lang="en-US" sz="4400" b="1" dirty="0">
                <a:latin typeface="Times New Roman" panose="02020603050405020304" pitchFamily="18" charset="0"/>
                <a:ea typeface="Calibri" panose="020F0502020204030204" pitchFamily="34" charset="0"/>
              </a:rPr>
              <a:t> </a:t>
            </a:r>
            <a:r>
              <a:rPr lang="en-US" sz="4400" b="1" dirty="0" err="1">
                <a:latin typeface="Times New Roman" panose="02020603050405020304" pitchFamily="18" charset="0"/>
                <a:ea typeface="Calibri" panose="020F0502020204030204" pitchFamily="34" charset="0"/>
              </a:rPr>
              <a:t>hình</a:t>
            </a:r>
            <a:r>
              <a:rPr lang="en-US" sz="4400" b="1" dirty="0">
                <a:latin typeface="Times New Roman" panose="02020603050405020304" pitchFamily="18" charset="0"/>
                <a:ea typeface="Calibri" panose="020F0502020204030204" pitchFamily="34" charset="0"/>
              </a:rPr>
              <a:t> </a:t>
            </a:r>
            <a:r>
              <a:rPr lang="en-US" sz="4400" b="1" dirty="0" err="1">
                <a:latin typeface="Times New Roman" panose="02020603050405020304" pitchFamily="18" charset="0"/>
                <a:ea typeface="Calibri" panose="020F0502020204030204" pitchFamily="34" charset="0"/>
              </a:rPr>
              <a:t>thức</a:t>
            </a:r>
            <a:r>
              <a:rPr lang="en-US" sz="4400" b="1" dirty="0">
                <a:latin typeface="Times New Roman" panose="02020603050405020304" pitchFamily="18" charset="0"/>
                <a:ea typeface="Calibri" panose="020F0502020204030204" pitchFamily="34" charset="0"/>
              </a:rPr>
              <a:t> </a:t>
            </a:r>
            <a:r>
              <a:rPr lang="en-US" sz="4400" b="1" dirty="0" err="1">
                <a:latin typeface="Times New Roman" panose="02020603050405020304" pitchFamily="18" charset="0"/>
                <a:ea typeface="Calibri" panose="020F0502020204030204" pitchFamily="34" charset="0"/>
              </a:rPr>
              <a:t>triển</a:t>
            </a:r>
            <a:r>
              <a:rPr lang="en-US" sz="4400" b="1" dirty="0">
                <a:latin typeface="Times New Roman" panose="02020603050405020304" pitchFamily="18" charset="0"/>
                <a:ea typeface="Calibri" panose="020F0502020204030204" pitchFamily="34" charset="0"/>
              </a:rPr>
              <a:t> </a:t>
            </a:r>
            <a:r>
              <a:rPr lang="en-US" sz="4400" b="1" dirty="0" err="1">
                <a:latin typeface="Times New Roman" panose="02020603050405020304" pitchFamily="18" charset="0"/>
                <a:ea typeface="Calibri" panose="020F0502020204030204" pitchFamily="34" charset="0"/>
              </a:rPr>
              <a:t>lãm</a:t>
            </a:r>
            <a:r>
              <a:rPr lang="en-US" sz="4400" b="1" dirty="0">
                <a:latin typeface="Times New Roman" panose="02020603050405020304" pitchFamily="18" charset="0"/>
                <a:ea typeface="Calibri" panose="020F0502020204030204" pitchFamily="34" charset="0"/>
              </a:rPr>
              <a:t> </a:t>
            </a:r>
            <a:r>
              <a:rPr lang="en-US" sz="4400" b="1" dirty="0" err="1">
                <a:latin typeface="Times New Roman" panose="02020603050405020304" pitchFamily="18" charset="0"/>
                <a:ea typeface="Calibri" panose="020F0502020204030204" pitchFamily="34" charset="0"/>
              </a:rPr>
              <a:t>phòng</a:t>
            </a:r>
            <a:r>
              <a:rPr lang="en-US" sz="4400" b="1" dirty="0">
                <a:latin typeface="Times New Roman" panose="02020603050405020304" pitchFamily="18" charset="0"/>
                <a:ea typeface="Calibri" panose="020F0502020204030204" pitchFamily="34" charset="0"/>
              </a:rPr>
              <a:t> </a:t>
            </a:r>
            <a:r>
              <a:rPr lang="en-US" sz="4400" b="1" dirty="0" err="1">
                <a:latin typeface="Times New Roman" panose="02020603050405020304" pitchFamily="18" charset="0"/>
                <a:ea typeface="Calibri" panose="020F0502020204030204" pitchFamily="34" charset="0"/>
              </a:rPr>
              <a:t>tranh</a:t>
            </a:r>
            <a:r>
              <a:rPr lang="en-US" sz="4400" b="1" dirty="0">
                <a:latin typeface="Times New Roman" panose="02020603050405020304" pitchFamily="18" charset="0"/>
                <a:ea typeface="Calibri" panose="020F0502020204030204" pitchFamily="34" charset="0"/>
              </a:rPr>
              <a:t>)</a:t>
            </a:r>
          </a:p>
        </p:txBody>
      </p:sp>
    </p:spTree>
    <p:extLst>
      <p:ext uri="{BB962C8B-B14F-4D97-AF65-F5344CB8AC3E}">
        <p14:creationId xmlns:p14="http://schemas.microsoft.com/office/powerpoint/2010/main" val="3723069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348090D-1C15-425F-B9BA-89837A389664}"/>
              </a:ext>
            </a:extLst>
          </p:cNvPr>
          <p:cNvSpPr/>
          <p:nvPr/>
        </p:nvSpPr>
        <p:spPr>
          <a:xfrm>
            <a:off x="311426" y="774895"/>
            <a:ext cx="11569147" cy="3976088"/>
          </a:xfrm>
          <a:prstGeom prst="rect">
            <a:avLst/>
          </a:prstGeom>
        </p:spPr>
        <p:txBody>
          <a:bodyPr wrap="square">
            <a:spAutoFit/>
          </a:bodyPr>
          <a:lstStyle/>
          <a:p>
            <a:pPr algn="just">
              <a:lnSpc>
                <a:spcPct val="135000"/>
              </a:lnSpc>
              <a:spcAft>
                <a:spcPts val="0"/>
              </a:spcAft>
            </a:pPr>
            <a:r>
              <a:rPr lang="vi-VN" sz="4800" b="1" dirty="0">
                <a:solidFill>
                  <a:srgbClr val="000000"/>
                </a:solidFill>
                <a:latin typeface="Times New Roman" panose="02020603050405020304" pitchFamily="18" charset="0"/>
                <a:ea typeface="Calibri" panose="020F0502020204030204" pitchFamily="34" charset="0"/>
              </a:rPr>
              <a:t>Triển lãm phòng tranh “Gia đình của chúng ta” </a:t>
            </a:r>
            <a:endParaRPr lang="en-US" sz="4800" b="1" dirty="0">
              <a:solidFill>
                <a:srgbClr val="000000"/>
              </a:solidFill>
              <a:latin typeface="Times New Roman" panose="02020603050405020304" pitchFamily="18" charset="0"/>
              <a:ea typeface="Calibri" panose="020F0502020204030204" pitchFamily="34" charset="0"/>
            </a:endParaRPr>
          </a:p>
          <a:p>
            <a:pPr algn="just">
              <a:lnSpc>
                <a:spcPct val="135000"/>
              </a:lnSpc>
              <a:spcAft>
                <a:spcPts val="0"/>
              </a:spcAft>
            </a:pPr>
            <a:r>
              <a:rPr lang="en-US" sz="4800" b="1" dirty="0">
                <a:solidFill>
                  <a:srgbClr val="000000"/>
                </a:solidFill>
                <a:latin typeface="Times New Roman" panose="02020603050405020304" pitchFamily="18" charset="0"/>
                <a:ea typeface="Calibri" panose="020F0502020204030204" pitchFamily="34" charset="0"/>
              </a:rPr>
              <a:t>H</a:t>
            </a:r>
            <a:r>
              <a:rPr lang="vi-VN" sz="4800" b="1" dirty="0">
                <a:solidFill>
                  <a:srgbClr val="000000"/>
                </a:solidFill>
                <a:latin typeface="Times New Roman" panose="02020603050405020304" pitchFamily="18" charset="0"/>
                <a:ea typeface="Calibri" panose="020F0502020204030204" pitchFamily="34" charset="0"/>
              </a:rPr>
              <a:t>: Em có thể rút ra được gì chuyến tham quan triển lãm phòng tranh này?</a:t>
            </a:r>
          </a:p>
        </p:txBody>
      </p:sp>
    </p:spTree>
    <p:extLst>
      <p:ext uri="{BB962C8B-B14F-4D97-AF65-F5344CB8AC3E}">
        <p14:creationId xmlns:p14="http://schemas.microsoft.com/office/powerpoint/2010/main" val="1638411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C1142F2-0676-4012-B22A-CFD6A25733F1}"/>
              </a:ext>
            </a:extLst>
          </p:cNvPr>
          <p:cNvSpPr/>
          <p:nvPr/>
        </p:nvSpPr>
        <p:spPr>
          <a:xfrm>
            <a:off x="258417" y="106018"/>
            <a:ext cx="11675166" cy="2308324"/>
          </a:xfrm>
          <a:prstGeom prst="rect">
            <a:avLst/>
          </a:prstGeom>
        </p:spPr>
        <p:txBody>
          <a:bodyPr wrap="square">
            <a:spAutoFit/>
          </a:bodyPr>
          <a:lstStyle/>
          <a:p>
            <a:pPr algn="just">
              <a:spcAft>
                <a:spcPts val="0"/>
              </a:spcAft>
            </a:pPr>
            <a:r>
              <a:rPr lang="vi-VN" sz="4800" b="1" dirty="0">
                <a:solidFill>
                  <a:srgbClr val="FF0000"/>
                </a:solidFill>
                <a:latin typeface="Times New Roman" panose="02020603050405020304" pitchFamily="18" charset="0"/>
                <a:ea typeface="Calibri" panose="020F0502020204030204" pitchFamily="34" charset="0"/>
              </a:rPr>
              <a:t>2. Các quy định cơ bản của pháp luật về quyền, nghĩa vụ giữa các thành viên trong gia đình.</a:t>
            </a:r>
            <a:endParaRPr lang="en-US" sz="4800" b="1" dirty="0">
              <a:solidFill>
                <a:srgbClr val="FF0000"/>
              </a:solidFill>
              <a:latin typeface="Times New Roman" panose="02020603050405020304" pitchFamily="18" charset="0"/>
              <a:ea typeface="Times New Roman" panose="02020603050405020304" pitchFamily="18" charset="0"/>
            </a:endParaRPr>
          </a:p>
        </p:txBody>
      </p:sp>
      <p:sp>
        <p:nvSpPr>
          <p:cNvPr id="6" name="Rectangle 5">
            <a:extLst>
              <a:ext uri="{FF2B5EF4-FFF2-40B4-BE49-F238E27FC236}">
                <a16:creationId xmlns:a16="http://schemas.microsoft.com/office/drawing/2014/main" id="{2838BF2B-D2B1-4FDA-B27F-F3EB07C8555A}"/>
              </a:ext>
            </a:extLst>
          </p:cNvPr>
          <p:cNvSpPr/>
          <p:nvPr/>
        </p:nvSpPr>
        <p:spPr>
          <a:xfrm>
            <a:off x="258417" y="3243470"/>
            <a:ext cx="11675166" cy="3170099"/>
          </a:xfrm>
          <a:prstGeom prst="rect">
            <a:avLst/>
          </a:prstGeom>
        </p:spPr>
        <p:txBody>
          <a:bodyPr wrap="square">
            <a:spAutoFit/>
          </a:bodyPr>
          <a:lstStyle/>
          <a:p>
            <a:pPr algn="ctr">
              <a:spcAft>
                <a:spcPts val="0"/>
              </a:spcAft>
            </a:pPr>
            <a:r>
              <a:rPr lang="en-US" sz="4000" b="1" dirty="0">
                <a:solidFill>
                  <a:srgbClr val="C00000"/>
                </a:solidFill>
                <a:latin typeface="Times New Roman" panose="02020603050405020304" pitchFamily="18" charset="0"/>
                <a:ea typeface="Calibri" panose="020F0502020204030204" pitchFamily="34" charset="0"/>
              </a:rPr>
              <a:t>Đ</a:t>
            </a:r>
            <a:r>
              <a:rPr lang="vi-VN" sz="4000" b="1" dirty="0">
                <a:solidFill>
                  <a:srgbClr val="C00000"/>
                </a:solidFill>
                <a:latin typeface="Times New Roman" panose="02020603050405020304" pitchFamily="18" charset="0"/>
                <a:ea typeface="Calibri" panose="020F0502020204030204" pitchFamily="34" charset="0"/>
              </a:rPr>
              <a:t>ọc các thông tin, trường hợp trong SGK</a:t>
            </a:r>
            <a:r>
              <a:rPr lang="en-US" sz="4000" b="1" dirty="0">
                <a:solidFill>
                  <a:srgbClr val="C00000"/>
                </a:solidFill>
                <a:latin typeface="Times New Roman" panose="02020603050405020304" pitchFamily="18" charset="0"/>
                <a:ea typeface="Calibri" panose="020F0502020204030204" pitchFamily="34" charset="0"/>
              </a:rPr>
              <a:t>. HĐN/5p</a:t>
            </a:r>
            <a:r>
              <a:rPr lang="vi-VN" sz="4000" b="1" dirty="0">
                <a:solidFill>
                  <a:srgbClr val="C00000"/>
                </a:solidFill>
                <a:latin typeface="Times New Roman" panose="02020603050405020304" pitchFamily="18" charset="0"/>
                <a:ea typeface="Calibri" panose="020F0502020204030204" pitchFamily="34" charset="0"/>
              </a:rPr>
              <a:t> </a:t>
            </a:r>
          </a:p>
          <a:p>
            <a:pPr algn="just">
              <a:spcAft>
                <a:spcPts val="0"/>
              </a:spcAft>
            </a:pPr>
            <a:r>
              <a:rPr lang="vi-VN" sz="4000" b="1" dirty="0">
                <a:latin typeface="Times New Roman" panose="02020603050405020304" pitchFamily="18" charset="0"/>
                <a:ea typeface="Calibri" panose="020F0502020204030204" pitchFamily="34" charset="0"/>
              </a:rPr>
              <a:t>Nhóm 1: Quyền và nghĩa vụ giữa vợ và chồng</a:t>
            </a:r>
          </a:p>
          <a:p>
            <a:pPr algn="just">
              <a:spcAft>
                <a:spcPts val="0"/>
              </a:spcAft>
            </a:pPr>
            <a:r>
              <a:rPr lang="vi-VN" sz="4000" b="1" dirty="0">
                <a:latin typeface="Times New Roman" panose="02020603050405020304" pitchFamily="18" charset="0"/>
                <a:ea typeface="Calibri" panose="020F0502020204030204" pitchFamily="34" charset="0"/>
              </a:rPr>
              <a:t>Nhóm 2: Quyền và nghĩa vụ của cha mẹ với con</a:t>
            </a:r>
          </a:p>
          <a:p>
            <a:pPr algn="just">
              <a:spcAft>
                <a:spcPts val="0"/>
              </a:spcAft>
            </a:pPr>
            <a:r>
              <a:rPr lang="vi-VN" sz="4000" b="1" dirty="0">
                <a:latin typeface="Times New Roman" panose="02020603050405020304" pitchFamily="18" charset="0"/>
                <a:ea typeface="Calibri" panose="020F0502020204030204" pitchFamily="34" charset="0"/>
              </a:rPr>
              <a:t>Nhóm 3:Quyền và nghĩa vụ của anh chị em trong gđ.</a:t>
            </a:r>
          </a:p>
          <a:p>
            <a:pPr algn="just">
              <a:spcAft>
                <a:spcPts val="0"/>
              </a:spcAft>
            </a:pPr>
            <a:r>
              <a:rPr lang="vi-VN" sz="4000" b="1" dirty="0">
                <a:latin typeface="Times New Roman" panose="02020603050405020304" pitchFamily="18" charset="0"/>
                <a:ea typeface="Calibri" panose="020F0502020204030204" pitchFamily="34" charset="0"/>
              </a:rPr>
              <a:t>Nhóm 4: Quyền và nghĩa vụ của ông bà với các cháu</a:t>
            </a:r>
          </a:p>
        </p:txBody>
      </p:sp>
    </p:spTree>
    <p:extLst>
      <p:ext uri="{BB962C8B-B14F-4D97-AF65-F5344CB8AC3E}">
        <p14:creationId xmlns:p14="http://schemas.microsoft.com/office/powerpoint/2010/main" val="406440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CC09BFE-0EC8-443A-9ADF-7AE917079F61}"/>
              </a:ext>
            </a:extLst>
          </p:cNvPr>
          <p:cNvSpPr/>
          <p:nvPr/>
        </p:nvSpPr>
        <p:spPr>
          <a:xfrm>
            <a:off x="238538" y="106017"/>
            <a:ext cx="10235494" cy="923330"/>
          </a:xfrm>
          <a:prstGeom prst="rect">
            <a:avLst/>
          </a:prstGeom>
        </p:spPr>
        <p:txBody>
          <a:bodyPr wrap="none">
            <a:spAutoFit/>
          </a:bodyPr>
          <a:lstStyle/>
          <a:p>
            <a:pPr lvl="0"/>
            <a:r>
              <a:rPr lang="en-US" sz="5400" b="1" dirty="0" err="1">
                <a:solidFill>
                  <a:srgbClr val="00B050"/>
                </a:solidFill>
                <a:latin typeface="Times New Roman" panose="02020603050405020304" pitchFamily="18" charset="0"/>
                <a:ea typeface="Calibri" panose="020F0502020204030204" pitchFamily="34" charset="0"/>
              </a:rPr>
              <a:t>Quyền</a:t>
            </a:r>
            <a:r>
              <a:rPr lang="en-US" sz="5400" b="1" dirty="0">
                <a:solidFill>
                  <a:srgbClr val="00B050"/>
                </a:solidFill>
                <a:latin typeface="Times New Roman" panose="02020603050405020304" pitchFamily="18" charset="0"/>
                <a:ea typeface="Calibri" panose="020F0502020204030204" pitchFamily="34" charset="0"/>
              </a:rPr>
              <a:t>, </a:t>
            </a:r>
            <a:r>
              <a:rPr lang="en-US" sz="5400" b="1" dirty="0" err="1">
                <a:solidFill>
                  <a:srgbClr val="00B050"/>
                </a:solidFill>
                <a:latin typeface="Times New Roman" panose="02020603050405020304" pitchFamily="18" charset="0"/>
                <a:ea typeface="Calibri" panose="020F0502020204030204" pitchFamily="34" charset="0"/>
              </a:rPr>
              <a:t>nghĩa</a:t>
            </a:r>
            <a:r>
              <a:rPr lang="en-US" sz="5400" b="1" dirty="0">
                <a:solidFill>
                  <a:srgbClr val="00B050"/>
                </a:solidFill>
                <a:latin typeface="Times New Roman" panose="02020603050405020304" pitchFamily="18" charset="0"/>
                <a:ea typeface="Calibri" panose="020F0502020204030204" pitchFamily="34" charset="0"/>
              </a:rPr>
              <a:t> </a:t>
            </a:r>
            <a:r>
              <a:rPr lang="en-US" sz="5400" b="1" dirty="0" err="1">
                <a:solidFill>
                  <a:srgbClr val="00B050"/>
                </a:solidFill>
                <a:latin typeface="Times New Roman" panose="02020603050405020304" pitchFamily="18" charset="0"/>
                <a:ea typeface="Calibri" panose="020F0502020204030204" pitchFamily="34" charset="0"/>
              </a:rPr>
              <a:t>vụ</a:t>
            </a:r>
            <a:r>
              <a:rPr lang="en-US" sz="5400" b="1" dirty="0">
                <a:solidFill>
                  <a:srgbClr val="00B050"/>
                </a:solidFill>
                <a:latin typeface="Times New Roman" panose="02020603050405020304" pitchFamily="18" charset="0"/>
                <a:ea typeface="Calibri" panose="020F0502020204030204" pitchFamily="34" charset="0"/>
              </a:rPr>
              <a:t> </a:t>
            </a:r>
            <a:r>
              <a:rPr lang="en-US" sz="5400" b="1" dirty="0" err="1">
                <a:solidFill>
                  <a:srgbClr val="00B050"/>
                </a:solidFill>
                <a:latin typeface="Times New Roman" panose="02020603050405020304" pitchFamily="18" charset="0"/>
                <a:ea typeface="Calibri" panose="020F0502020204030204" pitchFamily="34" charset="0"/>
              </a:rPr>
              <a:t>giữa</a:t>
            </a:r>
            <a:r>
              <a:rPr lang="en-US" sz="5400" b="1" dirty="0">
                <a:solidFill>
                  <a:srgbClr val="00B050"/>
                </a:solidFill>
                <a:latin typeface="Times New Roman" panose="02020603050405020304" pitchFamily="18" charset="0"/>
                <a:ea typeface="Calibri" panose="020F0502020204030204" pitchFamily="34" charset="0"/>
              </a:rPr>
              <a:t> </a:t>
            </a:r>
            <a:r>
              <a:rPr lang="en-US" sz="5400" b="1" dirty="0" err="1">
                <a:solidFill>
                  <a:srgbClr val="00B050"/>
                </a:solidFill>
                <a:latin typeface="Times New Roman" panose="02020603050405020304" pitchFamily="18" charset="0"/>
                <a:ea typeface="Calibri" panose="020F0502020204030204" pitchFamily="34" charset="0"/>
              </a:rPr>
              <a:t>vợ</a:t>
            </a:r>
            <a:r>
              <a:rPr lang="en-US" sz="5400" b="1" dirty="0">
                <a:solidFill>
                  <a:srgbClr val="00B050"/>
                </a:solidFill>
                <a:latin typeface="Times New Roman" panose="02020603050405020304" pitchFamily="18" charset="0"/>
                <a:ea typeface="Calibri" panose="020F0502020204030204" pitchFamily="34" charset="0"/>
              </a:rPr>
              <a:t> </a:t>
            </a:r>
            <a:r>
              <a:rPr lang="en-US" sz="5400" b="1" dirty="0" err="1">
                <a:solidFill>
                  <a:srgbClr val="00B050"/>
                </a:solidFill>
                <a:latin typeface="Times New Roman" panose="02020603050405020304" pitchFamily="18" charset="0"/>
                <a:ea typeface="Calibri" panose="020F0502020204030204" pitchFamily="34" charset="0"/>
              </a:rPr>
              <a:t>và</a:t>
            </a:r>
            <a:r>
              <a:rPr lang="en-US" sz="5400" b="1" dirty="0">
                <a:solidFill>
                  <a:srgbClr val="00B050"/>
                </a:solidFill>
                <a:latin typeface="Times New Roman" panose="02020603050405020304" pitchFamily="18" charset="0"/>
                <a:ea typeface="Calibri" panose="020F0502020204030204" pitchFamily="34" charset="0"/>
              </a:rPr>
              <a:t> </a:t>
            </a:r>
            <a:r>
              <a:rPr lang="en-US" sz="5400" b="1" dirty="0" err="1">
                <a:solidFill>
                  <a:srgbClr val="00B050"/>
                </a:solidFill>
                <a:latin typeface="Times New Roman" panose="02020603050405020304" pitchFamily="18" charset="0"/>
                <a:ea typeface="Calibri" panose="020F0502020204030204" pitchFamily="34" charset="0"/>
              </a:rPr>
              <a:t>chồng</a:t>
            </a:r>
            <a:endParaRPr lang="en-US" sz="5400" b="1" dirty="0">
              <a:solidFill>
                <a:srgbClr val="00B050"/>
              </a:solidFill>
            </a:endParaRPr>
          </a:p>
        </p:txBody>
      </p:sp>
      <p:sp>
        <p:nvSpPr>
          <p:cNvPr id="6" name="Rectangle 5">
            <a:extLst>
              <a:ext uri="{FF2B5EF4-FFF2-40B4-BE49-F238E27FC236}">
                <a16:creationId xmlns:a16="http://schemas.microsoft.com/office/drawing/2014/main" id="{2838BF2B-D2B1-4FDA-B27F-F3EB07C8555A}"/>
              </a:ext>
            </a:extLst>
          </p:cNvPr>
          <p:cNvSpPr/>
          <p:nvPr/>
        </p:nvSpPr>
        <p:spPr>
          <a:xfrm>
            <a:off x="238538" y="1759037"/>
            <a:ext cx="11688419" cy="4524315"/>
          </a:xfrm>
          <a:prstGeom prst="rect">
            <a:avLst/>
          </a:prstGeom>
        </p:spPr>
        <p:txBody>
          <a:bodyPr wrap="square">
            <a:spAutoFit/>
          </a:bodyPr>
          <a:lstStyle/>
          <a:p>
            <a:pPr algn="just">
              <a:spcAft>
                <a:spcPts val="0"/>
              </a:spcAft>
            </a:pPr>
            <a:r>
              <a:rPr lang="vi-VN" sz="3600" b="1" dirty="0">
                <a:latin typeface="Times New Roman" panose="02020603050405020304" pitchFamily="18" charset="0"/>
                <a:ea typeface="Calibri" panose="020F0502020204030204" pitchFamily="34" charset="0"/>
              </a:rPr>
              <a:t>a) Hai trường hợp trên liên quan đến quyền và nghĩa vụ bình đẳng giữa vợ và chồng.</a:t>
            </a:r>
          </a:p>
          <a:p>
            <a:pPr algn="just">
              <a:spcAft>
                <a:spcPts val="0"/>
              </a:spcAft>
            </a:pPr>
            <a:r>
              <a:rPr lang="vi-VN" sz="3600" b="1" dirty="0">
                <a:latin typeface="Times New Roman" panose="02020603050405020304" pitchFamily="18" charset="0"/>
                <a:ea typeface="Calibri" panose="020F0502020204030204" pitchFamily="34" charset="0"/>
              </a:rPr>
              <a:t>- Anh Nam đã thực hiện đúng quy định của pháp luật khi cùng vợ chia sẻ mọi việc trong nhà, tôn trọng vợ và cùng nhau bàn bạc, quyết định mọi việc lớn nhỏ trong nhà.</a:t>
            </a:r>
          </a:p>
          <a:p>
            <a:pPr algn="just">
              <a:spcAft>
                <a:spcPts val="0"/>
              </a:spcAft>
            </a:pPr>
            <a:r>
              <a:rPr lang="vi-VN" sz="3600" b="1" dirty="0">
                <a:latin typeface="Times New Roman" panose="02020603050405020304" pitchFamily="18" charset="0"/>
                <a:ea typeface="Calibri" panose="020F0502020204030204" pitchFamily="34" charset="0"/>
              </a:rPr>
              <a:t>- Anh Kha chưa thực hiện đúng quy định của pháp luật, vì anh cho rằng phụ nữ không có quyền quyết định việc lớn trong nhà nên đã không tôn trọng ý kiến của vợ.</a:t>
            </a:r>
          </a:p>
        </p:txBody>
      </p:sp>
    </p:spTree>
    <p:extLst>
      <p:ext uri="{BB962C8B-B14F-4D97-AF65-F5344CB8AC3E}">
        <p14:creationId xmlns:p14="http://schemas.microsoft.com/office/powerpoint/2010/main" val="2529000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838BF2B-D2B1-4FDA-B27F-F3EB07C8555A}"/>
              </a:ext>
            </a:extLst>
          </p:cNvPr>
          <p:cNvSpPr/>
          <p:nvPr/>
        </p:nvSpPr>
        <p:spPr>
          <a:xfrm>
            <a:off x="212034" y="1563756"/>
            <a:ext cx="11767931" cy="3170099"/>
          </a:xfrm>
          <a:prstGeom prst="rect">
            <a:avLst/>
          </a:prstGeom>
        </p:spPr>
        <p:txBody>
          <a:bodyPr wrap="square">
            <a:spAutoFit/>
          </a:bodyPr>
          <a:lstStyle/>
          <a:p>
            <a:pPr algn="just">
              <a:spcAft>
                <a:spcPts val="0"/>
              </a:spcAft>
            </a:pPr>
            <a:r>
              <a:rPr lang="vi-VN" sz="4000" b="1" dirty="0">
                <a:latin typeface="Times New Roman" panose="02020603050405020304" pitchFamily="18" charset="0"/>
                <a:ea typeface="Calibri" panose="020F0502020204030204" pitchFamily="34" charset="0"/>
              </a:rPr>
              <a:t>b) Vợ, chồng bình đẳng với nhau, có quyền, nghĩa vụ ngang nhau về mọi mặt trong gia đình. Vợ chồng có nghĩa vụ thương yêu, chung thủy, tôn trọng, quan tâm, chăm sóc, giúp đỡ nhau; cùng nhau chia sẻ, thực hiện các công việc trong gia đình;...</a:t>
            </a:r>
          </a:p>
        </p:txBody>
      </p:sp>
    </p:spTree>
    <p:extLst>
      <p:ext uri="{BB962C8B-B14F-4D97-AF65-F5344CB8AC3E}">
        <p14:creationId xmlns:p14="http://schemas.microsoft.com/office/powerpoint/2010/main" val="3081219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EFFD2B2-9A9C-4EAE-BA21-32F4A0710EB8}"/>
              </a:ext>
            </a:extLst>
          </p:cNvPr>
          <p:cNvSpPr/>
          <p:nvPr/>
        </p:nvSpPr>
        <p:spPr>
          <a:xfrm>
            <a:off x="145774" y="305068"/>
            <a:ext cx="11900451" cy="5262979"/>
          </a:xfrm>
          <a:prstGeom prst="rect">
            <a:avLst/>
          </a:prstGeom>
        </p:spPr>
        <p:txBody>
          <a:bodyPr wrap="square">
            <a:spAutoFit/>
          </a:bodyPr>
          <a:lstStyle/>
          <a:p>
            <a:pPr algn="just">
              <a:spcAft>
                <a:spcPts val="0"/>
              </a:spcAft>
            </a:pPr>
            <a:r>
              <a:rPr lang="vi-VN" sz="4800" b="1" dirty="0">
                <a:solidFill>
                  <a:srgbClr val="FF0000"/>
                </a:solidFill>
                <a:latin typeface="Times New Roman" panose="02020603050405020304" pitchFamily="18" charset="0"/>
                <a:ea typeface="Times New Roman" panose="02020603050405020304" pitchFamily="18" charset="0"/>
              </a:rPr>
              <a:t>Kết luận: </a:t>
            </a:r>
            <a:r>
              <a:rPr lang="vi-VN" sz="4800" b="1" dirty="0">
                <a:solidFill>
                  <a:srgbClr val="000000"/>
                </a:solidFill>
                <a:latin typeface="Times New Roman" panose="02020603050405020304" pitchFamily="18" charset="0"/>
                <a:ea typeface="Times New Roman" panose="02020603050405020304" pitchFamily="18" charset="0"/>
              </a:rPr>
              <a:t>Chú Nam đã suy nghĩ, ứng xử phù hợp với quy định tại Điều 17 Luật Hôn nhân và gia đình. Suy nghĩ và ứng xử của chú Kha thể hiện bất bình đẳng trong quan hệ vợ chồng. Điều đó trái với quy định của pháp luật và chốt các quy định của pháp luật về quyền, nghĩa vụ giữa vợ và chồng để hs ghi.</a:t>
            </a:r>
          </a:p>
        </p:txBody>
      </p:sp>
    </p:spTree>
    <p:extLst>
      <p:ext uri="{BB962C8B-B14F-4D97-AF65-F5344CB8AC3E}">
        <p14:creationId xmlns:p14="http://schemas.microsoft.com/office/powerpoint/2010/main" val="616776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28860DE-25F9-48E6-B773-24A5DD8AE81D}"/>
              </a:ext>
            </a:extLst>
          </p:cNvPr>
          <p:cNvSpPr/>
          <p:nvPr/>
        </p:nvSpPr>
        <p:spPr>
          <a:xfrm>
            <a:off x="178904" y="761642"/>
            <a:ext cx="11834191" cy="4461542"/>
          </a:xfrm>
          <a:prstGeom prst="rect">
            <a:avLst/>
          </a:prstGeom>
        </p:spPr>
        <p:txBody>
          <a:bodyPr wrap="square">
            <a:spAutoFit/>
          </a:bodyPr>
          <a:lstStyle/>
          <a:p>
            <a:pPr algn="ctr">
              <a:lnSpc>
                <a:spcPct val="135000"/>
              </a:lnSpc>
              <a:spcAft>
                <a:spcPts val="0"/>
              </a:spcAft>
            </a:pPr>
            <a:r>
              <a:rPr lang="vi-VN" sz="5400" b="1" dirty="0">
                <a:solidFill>
                  <a:srgbClr val="FF0000"/>
                </a:solidFill>
                <a:latin typeface="Times New Roman" panose="02020603050405020304" pitchFamily="18" charset="0"/>
                <a:ea typeface="MS Mincho" panose="02020609040205080304" pitchFamily="49" charset="-128"/>
              </a:rPr>
              <a:t>Tiết 3</a:t>
            </a:r>
            <a:r>
              <a:rPr lang="en-US" sz="5400" b="1" dirty="0">
                <a:solidFill>
                  <a:srgbClr val="FF0000"/>
                </a:solidFill>
                <a:latin typeface="Times New Roman" panose="02020603050405020304" pitchFamily="18" charset="0"/>
                <a:ea typeface="MS Mincho" panose="02020609040205080304" pitchFamily="49" charset="-128"/>
              </a:rPr>
              <a:t>1,32,33</a:t>
            </a:r>
            <a:r>
              <a:rPr lang="vi-VN" sz="5400" b="1" dirty="0">
                <a:solidFill>
                  <a:srgbClr val="FF0000"/>
                </a:solidFill>
                <a:latin typeface="Times New Roman" panose="02020603050405020304" pitchFamily="18" charset="0"/>
                <a:ea typeface="MS Mincho" panose="02020609040205080304" pitchFamily="49" charset="-128"/>
              </a:rPr>
              <a:t>. </a:t>
            </a:r>
            <a:r>
              <a:rPr lang="en-US" sz="5400" b="1" dirty="0">
                <a:solidFill>
                  <a:srgbClr val="FF0000"/>
                </a:solidFill>
                <a:latin typeface="Times New Roman" panose="02020603050405020304" pitchFamily="18" charset="0"/>
                <a:ea typeface="MS Mincho" panose="02020609040205080304" pitchFamily="49" charset="-128"/>
              </a:rPr>
              <a:t>BÀI 10: </a:t>
            </a:r>
            <a:r>
              <a:rPr lang="en-US" sz="5400" b="1" dirty="0">
                <a:latin typeface="Times New Roman" panose="02020603050405020304" pitchFamily="18" charset="0"/>
                <a:ea typeface="Calibri" panose="020F0502020204030204" pitchFamily="34" charset="0"/>
              </a:rPr>
              <a:t> </a:t>
            </a:r>
          </a:p>
          <a:p>
            <a:pPr algn="ctr">
              <a:lnSpc>
                <a:spcPct val="135000"/>
              </a:lnSpc>
              <a:spcAft>
                <a:spcPts val="0"/>
              </a:spcAft>
            </a:pPr>
            <a:r>
              <a:rPr lang="en-US" sz="5400" b="1" dirty="0">
                <a:solidFill>
                  <a:srgbClr val="00B050"/>
                </a:solidFill>
                <a:latin typeface="Times New Roman" panose="02020603050405020304" pitchFamily="18" charset="0"/>
                <a:ea typeface="Calibri" panose="020F0502020204030204" pitchFamily="34" charset="0"/>
              </a:rPr>
              <a:t>QUYỀN VÀ NGHĨA VỤ </a:t>
            </a:r>
          </a:p>
          <a:p>
            <a:pPr algn="ctr">
              <a:lnSpc>
                <a:spcPct val="135000"/>
              </a:lnSpc>
              <a:spcAft>
                <a:spcPts val="0"/>
              </a:spcAft>
            </a:pPr>
            <a:r>
              <a:rPr lang="en-US" sz="5400" b="1" dirty="0">
                <a:solidFill>
                  <a:srgbClr val="00B050"/>
                </a:solidFill>
                <a:latin typeface="Times New Roman" panose="02020603050405020304" pitchFamily="18" charset="0"/>
                <a:ea typeface="Calibri" panose="020F0502020204030204" pitchFamily="34" charset="0"/>
              </a:rPr>
              <a:t>CỦA  CÔNG DÂN TRONG GIA ĐÌNH</a:t>
            </a:r>
            <a:r>
              <a:rPr lang="en-US" sz="5400" b="1" i="1" dirty="0">
                <a:solidFill>
                  <a:srgbClr val="00B050"/>
                </a:solidFill>
                <a:latin typeface="Times New Roman" panose="02020603050405020304" pitchFamily="18" charset="0"/>
                <a:ea typeface="Calibri" panose="020F0502020204030204" pitchFamily="34" charset="0"/>
              </a:rPr>
              <a:t> </a:t>
            </a:r>
          </a:p>
          <a:p>
            <a:pPr algn="ctr">
              <a:lnSpc>
                <a:spcPct val="135000"/>
              </a:lnSpc>
              <a:spcAft>
                <a:spcPts val="0"/>
              </a:spcAft>
            </a:pPr>
            <a:r>
              <a:rPr lang="en-US" sz="5400" b="1" dirty="0">
                <a:solidFill>
                  <a:srgbClr val="000000"/>
                </a:solidFill>
                <a:latin typeface="Times New Roman" panose="02020603050405020304" pitchFamily="18" charset="0"/>
                <a:ea typeface="Calibri" panose="020F0502020204030204" pitchFamily="34" charset="0"/>
              </a:rPr>
              <a:t>(3 </a:t>
            </a:r>
            <a:r>
              <a:rPr lang="en-US" sz="5400" b="1" dirty="0" err="1">
                <a:solidFill>
                  <a:srgbClr val="000000"/>
                </a:solidFill>
                <a:latin typeface="Times New Roman" panose="02020603050405020304" pitchFamily="18" charset="0"/>
                <a:ea typeface="Calibri" panose="020F0502020204030204" pitchFamily="34" charset="0"/>
              </a:rPr>
              <a:t>tiết</a:t>
            </a:r>
            <a:r>
              <a:rPr lang="en-US" sz="5400" b="1" dirty="0">
                <a:solidFill>
                  <a:srgbClr val="000000"/>
                </a:solidFill>
                <a:latin typeface="Times New Roman" panose="02020603050405020304" pitchFamily="18" charset="0"/>
                <a:ea typeface="Calibri" panose="020F0502020204030204" pitchFamily="34" charset="0"/>
              </a:rPr>
              <a:t>)</a:t>
            </a:r>
            <a:endParaRPr lang="en-US" sz="5400" b="1"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912112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EFFD2B2-9A9C-4EAE-BA21-32F4A0710EB8}"/>
              </a:ext>
            </a:extLst>
          </p:cNvPr>
          <p:cNvSpPr/>
          <p:nvPr/>
        </p:nvSpPr>
        <p:spPr>
          <a:xfrm>
            <a:off x="145774" y="923330"/>
            <a:ext cx="11900451" cy="5909310"/>
          </a:xfrm>
          <a:prstGeom prst="rect">
            <a:avLst/>
          </a:prstGeom>
        </p:spPr>
        <p:txBody>
          <a:bodyPr wrap="square">
            <a:spAutoFit/>
          </a:bodyPr>
          <a:lstStyle/>
          <a:p>
            <a:pPr algn="just">
              <a:spcAft>
                <a:spcPts val="0"/>
              </a:spcAft>
            </a:pPr>
            <a:r>
              <a:rPr lang="vi-VN" sz="5400" b="1" dirty="0">
                <a:solidFill>
                  <a:srgbClr val="0070C0"/>
                </a:solidFill>
                <a:latin typeface="Times New Roman" panose="02020603050405020304" pitchFamily="18" charset="0"/>
                <a:ea typeface="Times New Roman" panose="02020603050405020304" pitchFamily="18" charset="0"/>
              </a:rPr>
              <a:t>Vợ, chồng bình đẳng với nhau, có quyền, nghĩa vụ ngang nhau về mọi mặt trong gia đình. Vợ chồng có nghĩa vụ thương yêu, chung thủy, tôn trọng, quan tâm, chăm sóc, giúp đỡ nhau; cùng nhau chia sẻ, thực hiện các công việc trong gia đình;...</a:t>
            </a:r>
          </a:p>
        </p:txBody>
      </p:sp>
      <p:sp>
        <p:nvSpPr>
          <p:cNvPr id="3" name="Rectangle 2">
            <a:extLst>
              <a:ext uri="{FF2B5EF4-FFF2-40B4-BE49-F238E27FC236}">
                <a16:creationId xmlns:a16="http://schemas.microsoft.com/office/drawing/2014/main" id="{A413E301-D58C-49B1-BE21-CAF52C1265BD}"/>
              </a:ext>
            </a:extLst>
          </p:cNvPr>
          <p:cNvSpPr/>
          <p:nvPr/>
        </p:nvSpPr>
        <p:spPr>
          <a:xfrm>
            <a:off x="278295" y="0"/>
            <a:ext cx="10927992" cy="923330"/>
          </a:xfrm>
          <a:prstGeom prst="rect">
            <a:avLst/>
          </a:prstGeom>
        </p:spPr>
        <p:txBody>
          <a:bodyPr wrap="none">
            <a:spAutoFit/>
          </a:bodyPr>
          <a:lstStyle/>
          <a:p>
            <a:pPr lvl="0"/>
            <a:r>
              <a:rPr lang="en-US" sz="5400" b="1" dirty="0">
                <a:solidFill>
                  <a:srgbClr val="00B050"/>
                </a:solidFill>
                <a:latin typeface="Times New Roman" panose="02020603050405020304" pitchFamily="18" charset="0"/>
                <a:ea typeface="Calibri" panose="020F0502020204030204" pitchFamily="34" charset="0"/>
              </a:rPr>
              <a:t>a, </a:t>
            </a:r>
            <a:r>
              <a:rPr lang="en-US" sz="5400" b="1" dirty="0" err="1">
                <a:solidFill>
                  <a:srgbClr val="00B050"/>
                </a:solidFill>
                <a:latin typeface="Times New Roman" panose="02020603050405020304" pitchFamily="18" charset="0"/>
                <a:ea typeface="Calibri" panose="020F0502020204030204" pitchFamily="34" charset="0"/>
              </a:rPr>
              <a:t>Quyền</a:t>
            </a:r>
            <a:r>
              <a:rPr lang="en-US" sz="5400" b="1" dirty="0">
                <a:solidFill>
                  <a:srgbClr val="00B050"/>
                </a:solidFill>
                <a:latin typeface="Times New Roman" panose="02020603050405020304" pitchFamily="18" charset="0"/>
                <a:ea typeface="Calibri" panose="020F0502020204030204" pitchFamily="34" charset="0"/>
              </a:rPr>
              <a:t>, </a:t>
            </a:r>
            <a:r>
              <a:rPr lang="en-US" sz="5400" b="1" dirty="0" err="1">
                <a:solidFill>
                  <a:srgbClr val="00B050"/>
                </a:solidFill>
                <a:latin typeface="Times New Roman" panose="02020603050405020304" pitchFamily="18" charset="0"/>
                <a:ea typeface="Calibri" panose="020F0502020204030204" pitchFamily="34" charset="0"/>
              </a:rPr>
              <a:t>nghĩa</a:t>
            </a:r>
            <a:r>
              <a:rPr lang="en-US" sz="5400" b="1" dirty="0">
                <a:solidFill>
                  <a:srgbClr val="00B050"/>
                </a:solidFill>
                <a:latin typeface="Times New Roman" panose="02020603050405020304" pitchFamily="18" charset="0"/>
                <a:ea typeface="Calibri" panose="020F0502020204030204" pitchFamily="34" charset="0"/>
              </a:rPr>
              <a:t> </a:t>
            </a:r>
            <a:r>
              <a:rPr lang="en-US" sz="5400" b="1" dirty="0" err="1">
                <a:solidFill>
                  <a:srgbClr val="00B050"/>
                </a:solidFill>
                <a:latin typeface="Times New Roman" panose="02020603050405020304" pitchFamily="18" charset="0"/>
                <a:ea typeface="Calibri" panose="020F0502020204030204" pitchFamily="34" charset="0"/>
              </a:rPr>
              <a:t>vụ</a:t>
            </a:r>
            <a:r>
              <a:rPr lang="en-US" sz="5400" b="1" dirty="0">
                <a:solidFill>
                  <a:srgbClr val="00B050"/>
                </a:solidFill>
                <a:latin typeface="Times New Roman" panose="02020603050405020304" pitchFamily="18" charset="0"/>
                <a:ea typeface="Calibri" panose="020F0502020204030204" pitchFamily="34" charset="0"/>
              </a:rPr>
              <a:t> </a:t>
            </a:r>
            <a:r>
              <a:rPr lang="en-US" sz="5400" b="1" dirty="0" err="1">
                <a:solidFill>
                  <a:srgbClr val="00B050"/>
                </a:solidFill>
                <a:latin typeface="Times New Roman" panose="02020603050405020304" pitchFamily="18" charset="0"/>
                <a:ea typeface="Calibri" panose="020F0502020204030204" pitchFamily="34" charset="0"/>
              </a:rPr>
              <a:t>giữa</a:t>
            </a:r>
            <a:r>
              <a:rPr lang="en-US" sz="5400" b="1" dirty="0">
                <a:solidFill>
                  <a:srgbClr val="00B050"/>
                </a:solidFill>
                <a:latin typeface="Times New Roman" panose="02020603050405020304" pitchFamily="18" charset="0"/>
                <a:ea typeface="Calibri" panose="020F0502020204030204" pitchFamily="34" charset="0"/>
              </a:rPr>
              <a:t> </a:t>
            </a:r>
            <a:r>
              <a:rPr lang="en-US" sz="5400" b="1" dirty="0" err="1">
                <a:solidFill>
                  <a:srgbClr val="00B050"/>
                </a:solidFill>
                <a:latin typeface="Times New Roman" panose="02020603050405020304" pitchFamily="18" charset="0"/>
                <a:ea typeface="Calibri" panose="020F0502020204030204" pitchFamily="34" charset="0"/>
              </a:rPr>
              <a:t>vợ</a:t>
            </a:r>
            <a:r>
              <a:rPr lang="en-US" sz="5400" b="1" dirty="0">
                <a:solidFill>
                  <a:srgbClr val="00B050"/>
                </a:solidFill>
                <a:latin typeface="Times New Roman" panose="02020603050405020304" pitchFamily="18" charset="0"/>
                <a:ea typeface="Calibri" panose="020F0502020204030204" pitchFamily="34" charset="0"/>
              </a:rPr>
              <a:t> </a:t>
            </a:r>
            <a:r>
              <a:rPr lang="en-US" sz="5400" b="1" dirty="0" err="1">
                <a:solidFill>
                  <a:srgbClr val="00B050"/>
                </a:solidFill>
                <a:latin typeface="Times New Roman" panose="02020603050405020304" pitchFamily="18" charset="0"/>
                <a:ea typeface="Calibri" panose="020F0502020204030204" pitchFamily="34" charset="0"/>
              </a:rPr>
              <a:t>và</a:t>
            </a:r>
            <a:r>
              <a:rPr lang="en-US" sz="5400" b="1" dirty="0">
                <a:solidFill>
                  <a:srgbClr val="00B050"/>
                </a:solidFill>
                <a:latin typeface="Times New Roman" panose="02020603050405020304" pitchFamily="18" charset="0"/>
                <a:ea typeface="Calibri" panose="020F0502020204030204" pitchFamily="34" charset="0"/>
              </a:rPr>
              <a:t> </a:t>
            </a:r>
            <a:r>
              <a:rPr lang="en-US" sz="5400" b="1" dirty="0" err="1">
                <a:solidFill>
                  <a:srgbClr val="00B050"/>
                </a:solidFill>
                <a:latin typeface="Times New Roman" panose="02020603050405020304" pitchFamily="18" charset="0"/>
                <a:ea typeface="Calibri" panose="020F0502020204030204" pitchFamily="34" charset="0"/>
              </a:rPr>
              <a:t>chồng</a:t>
            </a:r>
            <a:endParaRPr lang="en-US" sz="5400" b="1" dirty="0">
              <a:solidFill>
                <a:srgbClr val="00B050"/>
              </a:solidFill>
            </a:endParaRPr>
          </a:p>
        </p:txBody>
      </p:sp>
    </p:spTree>
    <p:extLst>
      <p:ext uri="{BB962C8B-B14F-4D97-AF65-F5344CB8AC3E}">
        <p14:creationId xmlns:p14="http://schemas.microsoft.com/office/powerpoint/2010/main" val="3137805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CC09BFE-0EC8-443A-9ADF-7AE917079F61}"/>
              </a:ext>
            </a:extLst>
          </p:cNvPr>
          <p:cNvSpPr/>
          <p:nvPr/>
        </p:nvSpPr>
        <p:spPr>
          <a:xfrm>
            <a:off x="238538" y="106017"/>
            <a:ext cx="11198088" cy="830997"/>
          </a:xfrm>
          <a:prstGeom prst="rect">
            <a:avLst/>
          </a:prstGeom>
        </p:spPr>
        <p:txBody>
          <a:bodyPr wrap="square">
            <a:spAutoFit/>
          </a:bodyPr>
          <a:lstStyle/>
          <a:p>
            <a:pPr lvl="0"/>
            <a:r>
              <a:rPr lang="en-US" sz="4800" b="1" dirty="0" err="1">
                <a:solidFill>
                  <a:srgbClr val="00B050"/>
                </a:solidFill>
                <a:latin typeface="Times New Roman" panose="02020603050405020304" pitchFamily="18" charset="0"/>
                <a:ea typeface="Calibri" panose="020F0502020204030204" pitchFamily="34" charset="0"/>
              </a:rPr>
              <a:t>Quyền</a:t>
            </a:r>
            <a:r>
              <a:rPr lang="en-US" sz="4800" b="1" dirty="0">
                <a:solidFill>
                  <a:srgbClr val="00B050"/>
                </a:solidFill>
                <a:latin typeface="Times New Roman" panose="02020603050405020304" pitchFamily="18" charset="0"/>
                <a:ea typeface="Calibri" panose="020F0502020204030204" pitchFamily="34" charset="0"/>
              </a:rPr>
              <a:t>, </a:t>
            </a:r>
            <a:r>
              <a:rPr lang="en-US" sz="4800" b="1" dirty="0" err="1">
                <a:solidFill>
                  <a:srgbClr val="00B050"/>
                </a:solidFill>
                <a:latin typeface="Times New Roman" panose="02020603050405020304" pitchFamily="18" charset="0"/>
                <a:ea typeface="Calibri" panose="020F0502020204030204" pitchFamily="34" charset="0"/>
              </a:rPr>
              <a:t>nghĩa</a:t>
            </a:r>
            <a:r>
              <a:rPr lang="en-US" sz="4800" b="1" dirty="0">
                <a:solidFill>
                  <a:srgbClr val="00B050"/>
                </a:solidFill>
                <a:latin typeface="Times New Roman" panose="02020603050405020304" pitchFamily="18" charset="0"/>
                <a:ea typeface="Calibri" panose="020F0502020204030204" pitchFamily="34" charset="0"/>
              </a:rPr>
              <a:t> </a:t>
            </a:r>
            <a:r>
              <a:rPr lang="en-US" sz="4800" b="1" dirty="0" err="1">
                <a:solidFill>
                  <a:srgbClr val="00B050"/>
                </a:solidFill>
                <a:latin typeface="Times New Roman" panose="02020603050405020304" pitchFamily="18" charset="0"/>
                <a:ea typeface="Calibri" panose="020F0502020204030204" pitchFamily="34" charset="0"/>
              </a:rPr>
              <a:t>vụ</a:t>
            </a:r>
            <a:r>
              <a:rPr lang="en-US" sz="4800" b="1" dirty="0">
                <a:solidFill>
                  <a:srgbClr val="00B050"/>
                </a:solidFill>
                <a:latin typeface="Times New Roman" panose="02020603050405020304" pitchFamily="18" charset="0"/>
                <a:ea typeface="Calibri" panose="020F0502020204030204" pitchFamily="34" charset="0"/>
              </a:rPr>
              <a:t> </a:t>
            </a:r>
            <a:r>
              <a:rPr lang="en-US" sz="4800" b="1" dirty="0" err="1">
                <a:solidFill>
                  <a:srgbClr val="00B050"/>
                </a:solidFill>
                <a:latin typeface="Times New Roman" panose="02020603050405020304" pitchFamily="18" charset="0"/>
                <a:ea typeface="Calibri" panose="020F0502020204030204" pitchFamily="34" charset="0"/>
              </a:rPr>
              <a:t>giữa</a:t>
            </a:r>
            <a:r>
              <a:rPr lang="en-US" sz="4800" b="1" dirty="0">
                <a:solidFill>
                  <a:srgbClr val="00B050"/>
                </a:solidFill>
                <a:latin typeface="Times New Roman" panose="02020603050405020304" pitchFamily="18" charset="0"/>
                <a:ea typeface="Calibri" panose="020F0502020204030204" pitchFamily="34" charset="0"/>
              </a:rPr>
              <a:t> cha </a:t>
            </a:r>
            <a:r>
              <a:rPr lang="en-US" sz="4800" b="1" dirty="0" err="1">
                <a:solidFill>
                  <a:srgbClr val="00B050"/>
                </a:solidFill>
                <a:latin typeface="Times New Roman" panose="02020603050405020304" pitchFamily="18" charset="0"/>
                <a:ea typeface="Calibri" panose="020F0502020204030204" pitchFamily="34" charset="0"/>
              </a:rPr>
              <a:t>mẹ</a:t>
            </a:r>
            <a:r>
              <a:rPr lang="en-US" sz="4800" b="1" dirty="0">
                <a:solidFill>
                  <a:srgbClr val="00B050"/>
                </a:solidFill>
                <a:latin typeface="Times New Roman" panose="02020603050405020304" pitchFamily="18" charset="0"/>
                <a:ea typeface="Calibri" panose="020F0502020204030204" pitchFamily="34" charset="0"/>
              </a:rPr>
              <a:t> </a:t>
            </a:r>
            <a:r>
              <a:rPr lang="en-US" sz="4800" b="1" dirty="0" err="1">
                <a:solidFill>
                  <a:srgbClr val="00B050"/>
                </a:solidFill>
                <a:latin typeface="Times New Roman" panose="02020603050405020304" pitchFamily="18" charset="0"/>
                <a:ea typeface="Calibri" panose="020F0502020204030204" pitchFamily="34" charset="0"/>
              </a:rPr>
              <a:t>và</a:t>
            </a:r>
            <a:r>
              <a:rPr lang="en-US" sz="4800" b="1" dirty="0">
                <a:solidFill>
                  <a:srgbClr val="00B050"/>
                </a:solidFill>
                <a:latin typeface="Times New Roman" panose="02020603050405020304" pitchFamily="18" charset="0"/>
                <a:ea typeface="Calibri" panose="020F0502020204030204" pitchFamily="34" charset="0"/>
              </a:rPr>
              <a:t> con</a:t>
            </a:r>
            <a:endParaRPr lang="en-US" sz="4800" b="1" dirty="0">
              <a:solidFill>
                <a:srgbClr val="00B050"/>
              </a:solidFill>
            </a:endParaRPr>
          </a:p>
        </p:txBody>
      </p:sp>
      <p:sp>
        <p:nvSpPr>
          <p:cNvPr id="6" name="Rectangle 5">
            <a:extLst>
              <a:ext uri="{FF2B5EF4-FFF2-40B4-BE49-F238E27FC236}">
                <a16:creationId xmlns:a16="http://schemas.microsoft.com/office/drawing/2014/main" id="{2838BF2B-D2B1-4FDA-B27F-F3EB07C8555A}"/>
              </a:ext>
            </a:extLst>
          </p:cNvPr>
          <p:cNvSpPr/>
          <p:nvPr/>
        </p:nvSpPr>
        <p:spPr>
          <a:xfrm>
            <a:off x="125895" y="1242783"/>
            <a:ext cx="11940209" cy="5509200"/>
          </a:xfrm>
          <a:prstGeom prst="rect">
            <a:avLst/>
          </a:prstGeom>
        </p:spPr>
        <p:txBody>
          <a:bodyPr wrap="square">
            <a:spAutoFit/>
          </a:bodyPr>
          <a:lstStyle/>
          <a:p>
            <a:pPr algn="just">
              <a:spcAft>
                <a:spcPts val="0"/>
              </a:spcAft>
            </a:pPr>
            <a:r>
              <a:rPr lang="vi-VN" sz="3200" b="1" dirty="0">
                <a:latin typeface="Times New Roman" panose="02020603050405020304" pitchFamily="18" charset="0"/>
                <a:ea typeface="Calibri" panose="020F0502020204030204" pitchFamily="34" charset="0"/>
              </a:rPr>
              <a:t>a,- Trường hợp 1: Nói về quyền và nghĩa vụ của cha mẹ nuôi dạy con thành công dân tốt. Bố mẹ K đã thực hiện đúng khi dù hoàn cảnh có khó khăn cũng vẫn cố gắng lo cho con được đi học.</a:t>
            </a:r>
          </a:p>
          <a:p>
            <a:pPr algn="just">
              <a:spcAft>
                <a:spcPts val="0"/>
              </a:spcAft>
            </a:pPr>
            <a:r>
              <a:rPr lang="vi-VN" sz="3200" b="1" dirty="0">
                <a:latin typeface="Times New Roman" panose="02020603050405020304" pitchFamily="18" charset="0"/>
                <a:ea typeface="Calibri" panose="020F0502020204030204" pitchFamily="34" charset="0"/>
              </a:rPr>
              <a:t>- Trường hợp 2: Nói về quyền và nghĩa vụ của cha mẹ thương yêu con, tôn trọng ý kiến của con.  Bố mẹ Mai đã thực hiện đúng khi cổ vũ và tạo điều kiện cho Mai được phát triển sở thích và năng khiếu.</a:t>
            </a:r>
          </a:p>
          <a:p>
            <a:pPr algn="just">
              <a:spcAft>
                <a:spcPts val="0"/>
              </a:spcAft>
            </a:pPr>
            <a:r>
              <a:rPr lang="vi-VN" sz="3200" b="1" dirty="0">
                <a:latin typeface="Times New Roman" panose="02020603050405020304" pitchFamily="18" charset="0"/>
                <a:ea typeface="Calibri" panose="020F0502020204030204" pitchFamily="34" charset="0"/>
              </a:rPr>
              <a:t> Trường hợp 3: Nói về quyền và nghĩa vụ của con có bổn phận yêu quý, kính trọng, biết ơn, hiếu thảo, phụng dưỡng cha mẹ, giữ gìn danh dự, truyền thống tốt đẹp của gia đình. H đã không thực hiện đúng do không san sẻ gánh nặng với bố mẹ mà lại một mình chi tiêu riêng.</a:t>
            </a:r>
          </a:p>
        </p:txBody>
      </p:sp>
    </p:spTree>
    <p:extLst>
      <p:ext uri="{BB962C8B-B14F-4D97-AF65-F5344CB8AC3E}">
        <p14:creationId xmlns:p14="http://schemas.microsoft.com/office/powerpoint/2010/main" val="2905987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838BF2B-D2B1-4FDA-B27F-F3EB07C8555A}"/>
              </a:ext>
            </a:extLst>
          </p:cNvPr>
          <p:cNvSpPr/>
          <p:nvPr/>
        </p:nvSpPr>
        <p:spPr>
          <a:xfrm>
            <a:off x="212034" y="212035"/>
            <a:ext cx="11767931" cy="5632311"/>
          </a:xfrm>
          <a:prstGeom prst="rect">
            <a:avLst/>
          </a:prstGeom>
        </p:spPr>
        <p:txBody>
          <a:bodyPr wrap="square">
            <a:spAutoFit/>
          </a:bodyPr>
          <a:lstStyle/>
          <a:p>
            <a:pPr algn="just">
              <a:spcAft>
                <a:spcPts val="0"/>
              </a:spcAft>
            </a:pPr>
            <a:r>
              <a:rPr lang="vi-VN" sz="4000" b="1" dirty="0">
                <a:latin typeface="Times New Roman" panose="02020603050405020304" pitchFamily="18" charset="0"/>
                <a:ea typeface="Calibri" panose="020F0502020204030204" pitchFamily="34" charset="0"/>
              </a:rPr>
              <a:t>b,- Cha mẹ có quyền và nghĩa vụ nuôi dạy con thành công dân tốt, bào vệ quyền và lợi ích hợp pháp của con; không phân biệt đối xử giữa các con; không ngược đãi, ép buộc con làm điều trái pháp luật, trái đạo đức,.</a:t>
            </a:r>
          </a:p>
          <a:p>
            <a:pPr algn="just">
              <a:spcAft>
                <a:spcPts val="0"/>
              </a:spcAft>
            </a:pPr>
            <a:r>
              <a:rPr lang="vi-VN" sz="4000" b="1" dirty="0">
                <a:latin typeface="Times New Roman" panose="02020603050405020304" pitchFamily="18" charset="0"/>
                <a:ea typeface="Calibri" panose="020F0502020204030204" pitchFamily="34" charset="0"/>
              </a:rPr>
              <a:t>- Con có bổn phận yêu quý, kính trọng, biết ơn cha mẹ; có nghĩa vụ chăm sóc, phụng dưỡng cha mẹ và tham gia công việc gia đình phù hợp lứa tuổi; giữ gìn danh dự, truyền thống tốt đẹp của gia đình;..</a:t>
            </a:r>
          </a:p>
        </p:txBody>
      </p:sp>
    </p:spTree>
    <p:extLst>
      <p:ext uri="{BB962C8B-B14F-4D97-AF65-F5344CB8AC3E}">
        <p14:creationId xmlns:p14="http://schemas.microsoft.com/office/powerpoint/2010/main" val="576414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EFFD2B2-9A9C-4EAE-BA21-32F4A0710EB8}"/>
              </a:ext>
            </a:extLst>
          </p:cNvPr>
          <p:cNvSpPr/>
          <p:nvPr/>
        </p:nvSpPr>
        <p:spPr>
          <a:xfrm>
            <a:off x="145774" y="305068"/>
            <a:ext cx="11900451" cy="5262979"/>
          </a:xfrm>
          <a:prstGeom prst="rect">
            <a:avLst/>
          </a:prstGeom>
        </p:spPr>
        <p:txBody>
          <a:bodyPr wrap="square">
            <a:spAutoFit/>
          </a:bodyPr>
          <a:lstStyle/>
          <a:p>
            <a:pPr algn="just">
              <a:spcAft>
                <a:spcPts val="0"/>
              </a:spcAft>
            </a:pPr>
            <a:r>
              <a:rPr lang="vi-VN" sz="4800" b="1" dirty="0">
                <a:solidFill>
                  <a:srgbClr val="FF0000"/>
                </a:solidFill>
                <a:latin typeface="Times New Roman" panose="02020603050405020304" pitchFamily="18" charset="0"/>
                <a:ea typeface="Times New Roman" panose="02020603050405020304" pitchFamily="18" charset="0"/>
              </a:rPr>
              <a:t>Kết luận: </a:t>
            </a:r>
            <a:r>
              <a:rPr lang="vi-VN" sz="4800" b="1" dirty="0">
                <a:solidFill>
                  <a:srgbClr val="000000"/>
                </a:solidFill>
                <a:latin typeface="Times New Roman" panose="02020603050405020304" pitchFamily="18" charset="0"/>
                <a:ea typeface="Times New Roman" panose="02020603050405020304" pitchFamily="18" charset="0"/>
              </a:rPr>
              <a:t>Trong các trường hợp trên bố mẹ K bố mẹ Mai đã thực hiện đúng quy định tại Điều 69 Luật Hôn nhân và Gia đình, thương yêu, nuôi dưỡng, chăn sóc con, tạo điều kiện cho con học tập và phát triển lành mạnh về thể chất và tinh thần. H chưa làm tròn bổn phận biết ơn, hiếu thảo với bố mẹ.</a:t>
            </a:r>
          </a:p>
        </p:txBody>
      </p:sp>
    </p:spTree>
    <p:extLst>
      <p:ext uri="{BB962C8B-B14F-4D97-AF65-F5344CB8AC3E}">
        <p14:creationId xmlns:p14="http://schemas.microsoft.com/office/powerpoint/2010/main" val="27713972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EFFD2B2-9A9C-4EAE-BA21-32F4A0710EB8}"/>
              </a:ext>
            </a:extLst>
          </p:cNvPr>
          <p:cNvSpPr/>
          <p:nvPr/>
        </p:nvSpPr>
        <p:spPr>
          <a:xfrm>
            <a:off x="145774" y="1329113"/>
            <a:ext cx="11900451" cy="5078313"/>
          </a:xfrm>
          <a:prstGeom prst="rect">
            <a:avLst/>
          </a:prstGeom>
        </p:spPr>
        <p:txBody>
          <a:bodyPr wrap="square">
            <a:spAutoFit/>
          </a:bodyPr>
          <a:lstStyle/>
          <a:p>
            <a:pPr algn="just">
              <a:spcAft>
                <a:spcPts val="0"/>
              </a:spcAft>
            </a:pPr>
            <a:r>
              <a:rPr lang="vi-VN" sz="5400" b="1" dirty="0">
                <a:solidFill>
                  <a:srgbClr val="0070C0"/>
                </a:solidFill>
                <a:latin typeface="Times New Roman" panose="02020603050405020304" pitchFamily="18" charset="0"/>
                <a:ea typeface="Times New Roman" panose="02020603050405020304" pitchFamily="18" charset="0"/>
              </a:rPr>
              <a:t>- Cha mẹ có quyền và nghĩa vụ nuôi dạy con thành công dân tốt, bào vệ quyền và lợi ích hợp pháp của con; không phân biệt đối xử giữa các con; không ngược đãi, ép buộc con làm điều trái pháp luật, trái đạo đức.</a:t>
            </a:r>
          </a:p>
        </p:txBody>
      </p:sp>
      <p:sp>
        <p:nvSpPr>
          <p:cNvPr id="3" name="Rectangle 2">
            <a:extLst>
              <a:ext uri="{FF2B5EF4-FFF2-40B4-BE49-F238E27FC236}">
                <a16:creationId xmlns:a16="http://schemas.microsoft.com/office/drawing/2014/main" id="{624BBD17-E977-4EFA-843E-7FF3CDB2754A}"/>
              </a:ext>
            </a:extLst>
          </p:cNvPr>
          <p:cNvSpPr/>
          <p:nvPr/>
        </p:nvSpPr>
        <p:spPr>
          <a:xfrm>
            <a:off x="238538" y="106017"/>
            <a:ext cx="11198088" cy="830997"/>
          </a:xfrm>
          <a:prstGeom prst="rect">
            <a:avLst/>
          </a:prstGeom>
        </p:spPr>
        <p:txBody>
          <a:bodyPr wrap="square">
            <a:spAutoFit/>
          </a:bodyPr>
          <a:lstStyle/>
          <a:p>
            <a:pPr lvl="0"/>
            <a:r>
              <a:rPr lang="en-US" sz="4800" b="1" dirty="0">
                <a:solidFill>
                  <a:srgbClr val="00B050"/>
                </a:solidFill>
                <a:latin typeface="Times New Roman" panose="02020603050405020304" pitchFamily="18" charset="0"/>
                <a:ea typeface="Calibri" panose="020F0502020204030204" pitchFamily="34" charset="0"/>
              </a:rPr>
              <a:t>b, </a:t>
            </a:r>
            <a:r>
              <a:rPr lang="en-US" sz="4800" b="1" dirty="0" err="1">
                <a:solidFill>
                  <a:srgbClr val="00B050"/>
                </a:solidFill>
                <a:latin typeface="Times New Roman" panose="02020603050405020304" pitchFamily="18" charset="0"/>
                <a:ea typeface="Calibri" panose="020F0502020204030204" pitchFamily="34" charset="0"/>
              </a:rPr>
              <a:t>Quyền</a:t>
            </a:r>
            <a:r>
              <a:rPr lang="en-US" sz="4800" b="1" dirty="0">
                <a:solidFill>
                  <a:srgbClr val="00B050"/>
                </a:solidFill>
                <a:latin typeface="Times New Roman" panose="02020603050405020304" pitchFamily="18" charset="0"/>
                <a:ea typeface="Calibri" panose="020F0502020204030204" pitchFamily="34" charset="0"/>
              </a:rPr>
              <a:t>, </a:t>
            </a:r>
            <a:r>
              <a:rPr lang="en-US" sz="4800" b="1" dirty="0" err="1">
                <a:solidFill>
                  <a:srgbClr val="00B050"/>
                </a:solidFill>
                <a:latin typeface="Times New Roman" panose="02020603050405020304" pitchFamily="18" charset="0"/>
                <a:ea typeface="Calibri" panose="020F0502020204030204" pitchFamily="34" charset="0"/>
              </a:rPr>
              <a:t>nghĩa</a:t>
            </a:r>
            <a:r>
              <a:rPr lang="en-US" sz="4800" b="1" dirty="0">
                <a:solidFill>
                  <a:srgbClr val="00B050"/>
                </a:solidFill>
                <a:latin typeface="Times New Roman" panose="02020603050405020304" pitchFamily="18" charset="0"/>
                <a:ea typeface="Calibri" panose="020F0502020204030204" pitchFamily="34" charset="0"/>
              </a:rPr>
              <a:t> </a:t>
            </a:r>
            <a:r>
              <a:rPr lang="en-US" sz="4800" b="1" dirty="0" err="1">
                <a:solidFill>
                  <a:srgbClr val="00B050"/>
                </a:solidFill>
                <a:latin typeface="Times New Roman" panose="02020603050405020304" pitchFamily="18" charset="0"/>
                <a:ea typeface="Calibri" panose="020F0502020204030204" pitchFamily="34" charset="0"/>
              </a:rPr>
              <a:t>vụ</a:t>
            </a:r>
            <a:r>
              <a:rPr lang="en-US" sz="4800" b="1" dirty="0">
                <a:solidFill>
                  <a:srgbClr val="00B050"/>
                </a:solidFill>
                <a:latin typeface="Times New Roman" panose="02020603050405020304" pitchFamily="18" charset="0"/>
                <a:ea typeface="Calibri" panose="020F0502020204030204" pitchFamily="34" charset="0"/>
              </a:rPr>
              <a:t> </a:t>
            </a:r>
            <a:r>
              <a:rPr lang="en-US" sz="4800" b="1" dirty="0" err="1">
                <a:solidFill>
                  <a:srgbClr val="00B050"/>
                </a:solidFill>
                <a:latin typeface="Times New Roman" panose="02020603050405020304" pitchFamily="18" charset="0"/>
                <a:ea typeface="Calibri" panose="020F0502020204030204" pitchFamily="34" charset="0"/>
              </a:rPr>
              <a:t>giữa</a:t>
            </a:r>
            <a:r>
              <a:rPr lang="en-US" sz="4800" b="1" dirty="0">
                <a:solidFill>
                  <a:srgbClr val="00B050"/>
                </a:solidFill>
                <a:latin typeface="Times New Roman" panose="02020603050405020304" pitchFamily="18" charset="0"/>
                <a:ea typeface="Calibri" panose="020F0502020204030204" pitchFamily="34" charset="0"/>
              </a:rPr>
              <a:t> cha </a:t>
            </a:r>
            <a:r>
              <a:rPr lang="en-US" sz="4800" b="1" dirty="0" err="1">
                <a:solidFill>
                  <a:srgbClr val="00B050"/>
                </a:solidFill>
                <a:latin typeface="Times New Roman" panose="02020603050405020304" pitchFamily="18" charset="0"/>
                <a:ea typeface="Calibri" panose="020F0502020204030204" pitchFamily="34" charset="0"/>
              </a:rPr>
              <a:t>mẹ</a:t>
            </a:r>
            <a:r>
              <a:rPr lang="en-US" sz="4800" b="1" dirty="0">
                <a:solidFill>
                  <a:srgbClr val="00B050"/>
                </a:solidFill>
                <a:latin typeface="Times New Roman" panose="02020603050405020304" pitchFamily="18" charset="0"/>
                <a:ea typeface="Calibri" panose="020F0502020204030204" pitchFamily="34" charset="0"/>
              </a:rPr>
              <a:t> </a:t>
            </a:r>
            <a:r>
              <a:rPr lang="en-US" sz="4800" b="1" dirty="0" err="1">
                <a:solidFill>
                  <a:srgbClr val="00B050"/>
                </a:solidFill>
                <a:latin typeface="Times New Roman" panose="02020603050405020304" pitchFamily="18" charset="0"/>
                <a:ea typeface="Calibri" panose="020F0502020204030204" pitchFamily="34" charset="0"/>
              </a:rPr>
              <a:t>và</a:t>
            </a:r>
            <a:r>
              <a:rPr lang="en-US" sz="4800" b="1" dirty="0">
                <a:solidFill>
                  <a:srgbClr val="00B050"/>
                </a:solidFill>
                <a:latin typeface="Times New Roman" panose="02020603050405020304" pitchFamily="18" charset="0"/>
                <a:ea typeface="Calibri" panose="020F0502020204030204" pitchFamily="34" charset="0"/>
              </a:rPr>
              <a:t> con</a:t>
            </a:r>
            <a:endParaRPr lang="en-US" sz="4800" b="1" dirty="0">
              <a:solidFill>
                <a:srgbClr val="00B050"/>
              </a:solidFill>
            </a:endParaRPr>
          </a:p>
        </p:txBody>
      </p:sp>
    </p:spTree>
    <p:extLst>
      <p:ext uri="{BB962C8B-B14F-4D97-AF65-F5344CB8AC3E}">
        <p14:creationId xmlns:p14="http://schemas.microsoft.com/office/powerpoint/2010/main" val="4279429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EFFD2B2-9A9C-4EAE-BA21-32F4A0710EB8}"/>
              </a:ext>
            </a:extLst>
          </p:cNvPr>
          <p:cNvSpPr/>
          <p:nvPr/>
        </p:nvSpPr>
        <p:spPr>
          <a:xfrm>
            <a:off x="145774" y="424070"/>
            <a:ext cx="11900451" cy="5632311"/>
          </a:xfrm>
          <a:prstGeom prst="rect">
            <a:avLst/>
          </a:prstGeom>
        </p:spPr>
        <p:txBody>
          <a:bodyPr wrap="square">
            <a:spAutoFit/>
          </a:bodyPr>
          <a:lstStyle/>
          <a:p>
            <a:pPr algn="just">
              <a:spcAft>
                <a:spcPts val="0"/>
              </a:spcAft>
            </a:pPr>
            <a:r>
              <a:rPr lang="vi-VN" sz="6000" b="1" dirty="0">
                <a:solidFill>
                  <a:srgbClr val="0070C0"/>
                </a:solidFill>
                <a:latin typeface="Times New Roman" panose="02020603050405020304" pitchFamily="18" charset="0"/>
                <a:ea typeface="Times New Roman" panose="02020603050405020304" pitchFamily="18" charset="0"/>
              </a:rPr>
              <a:t>- Con có bổn phận yêu quý, kính trọng, biết ơn cha mẹ; có nghĩa vụ chăm sóc, phụng dưỡng cha mẹ và tham gia công việc gia đình phù hợp lứa tuổi; giữ gìn danh dự, truyền thống tốt đẹp của gia đình</a:t>
            </a:r>
            <a:r>
              <a:rPr lang="en-US" sz="6000" b="1" dirty="0">
                <a:solidFill>
                  <a:srgbClr val="0070C0"/>
                </a:solidFill>
                <a:latin typeface="Times New Roman" panose="02020603050405020304" pitchFamily="18" charset="0"/>
                <a:ea typeface="Times New Roman" panose="02020603050405020304" pitchFamily="18" charset="0"/>
              </a:rPr>
              <a:t>.</a:t>
            </a:r>
            <a:endParaRPr lang="vi-VN" sz="6000" b="1" dirty="0">
              <a:solidFill>
                <a:srgbClr val="0070C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707229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CC09BFE-0EC8-443A-9ADF-7AE917079F61}"/>
              </a:ext>
            </a:extLst>
          </p:cNvPr>
          <p:cNvSpPr/>
          <p:nvPr/>
        </p:nvSpPr>
        <p:spPr>
          <a:xfrm>
            <a:off x="238538" y="106017"/>
            <a:ext cx="11827566" cy="1569660"/>
          </a:xfrm>
          <a:prstGeom prst="rect">
            <a:avLst/>
          </a:prstGeom>
        </p:spPr>
        <p:txBody>
          <a:bodyPr wrap="square">
            <a:spAutoFit/>
          </a:bodyPr>
          <a:lstStyle/>
          <a:p>
            <a:pPr lvl="0"/>
            <a:r>
              <a:rPr lang="en-US" sz="4800" b="1" dirty="0" err="1">
                <a:solidFill>
                  <a:srgbClr val="00B050"/>
                </a:solidFill>
                <a:latin typeface="Times New Roman" panose="02020603050405020304" pitchFamily="18" charset="0"/>
                <a:ea typeface="Calibri" panose="020F0502020204030204" pitchFamily="34" charset="0"/>
              </a:rPr>
              <a:t>Quyền</a:t>
            </a:r>
            <a:r>
              <a:rPr lang="en-US" sz="4800" b="1" dirty="0">
                <a:solidFill>
                  <a:srgbClr val="00B050"/>
                </a:solidFill>
                <a:latin typeface="Times New Roman" panose="02020603050405020304" pitchFamily="18" charset="0"/>
                <a:ea typeface="Calibri" panose="020F0502020204030204" pitchFamily="34" charset="0"/>
              </a:rPr>
              <a:t>, </a:t>
            </a:r>
            <a:r>
              <a:rPr lang="en-US" sz="4800" b="1" dirty="0" err="1">
                <a:solidFill>
                  <a:srgbClr val="00B050"/>
                </a:solidFill>
                <a:latin typeface="Times New Roman" panose="02020603050405020304" pitchFamily="18" charset="0"/>
                <a:ea typeface="Calibri" panose="020F0502020204030204" pitchFamily="34" charset="0"/>
              </a:rPr>
              <a:t>nghĩa</a:t>
            </a:r>
            <a:r>
              <a:rPr lang="en-US" sz="4800" b="1" dirty="0">
                <a:solidFill>
                  <a:srgbClr val="00B050"/>
                </a:solidFill>
                <a:latin typeface="Times New Roman" panose="02020603050405020304" pitchFamily="18" charset="0"/>
                <a:ea typeface="Calibri" panose="020F0502020204030204" pitchFamily="34" charset="0"/>
              </a:rPr>
              <a:t> </a:t>
            </a:r>
            <a:r>
              <a:rPr lang="en-US" sz="4800" b="1" dirty="0" err="1">
                <a:solidFill>
                  <a:srgbClr val="00B050"/>
                </a:solidFill>
                <a:latin typeface="Times New Roman" panose="02020603050405020304" pitchFamily="18" charset="0"/>
                <a:ea typeface="Calibri" panose="020F0502020204030204" pitchFamily="34" charset="0"/>
              </a:rPr>
              <a:t>vụ</a:t>
            </a:r>
            <a:r>
              <a:rPr lang="en-US" sz="4800" b="1" dirty="0">
                <a:solidFill>
                  <a:srgbClr val="00B050"/>
                </a:solidFill>
                <a:latin typeface="Times New Roman" panose="02020603050405020304" pitchFamily="18" charset="0"/>
                <a:ea typeface="Calibri" panose="020F0502020204030204" pitchFamily="34" charset="0"/>
              </a:rPr>
              <a:t> </a:t>
            </a:r>
            <a:r>
              <a:rPr lang="en-US" sz="4800" b="1" dirty="0" err="1">
                <a:solidFill>
                  <a:srgbClr val="00B050"/>
                </a:solidFill>
                <a:latin typeface="Times New Roman" panose="02020603050405020304" pitchFamily="18" charset="0"/>
                <a:ea typeface="Calibri" panose="020F0502020204030204" pitchFamily="34" charset="0"/>
              </a:rPr>
              <a:t>giữa</a:t>
            </a:r>
            <a:r>
              <a:rPr lang="en-US" sz="4800" b="1" dirty="0">
                <a:solidFill>
                  <a:srgbClr val="00B050"/>
                </a:solidFill>
                <a:latin typeface="Times New Roman" panose="02020603050405020304" pitchFamily="18" charset="0"/>
                <a:ea typeface="Calibri" panose="020F0502020204030204" pitchFamily="34" charset="0"/>
              </a:rPr>
              <a:t> </a:t>
            </a:r>
            <a:r>
              <a:rPr lang="en-US" sz="4800" b="1" dirty="0" err="1">
                <a:solidFill>
                  <a:srgbClr val="00B050"/>
                </a:solidFill>
                <a:latin typeface="Times New Roman" panose="02020603050405020304" pitchFamily="18" charset="0"/>
                <a:ea typeface="Calibri" panose="020F0502020204030204" pitchFamily="34" charset="0"/>
              </a:rPr>
              <a:t>anh</a:t>
            </a:r>
            <a:r>
              <a:rPr lang="en-US" sz="4800" b="1" dirty="0">
                <a:solidFill>
                  <a:srgbClr val="00B050"/>
                </a:solidFill>
                <a:latin typeface="Times New Roman" panose="02020603050405020304" pitchFamily="18" charset="0"/>
                <a:ea typeface="Calibri" panose="020F0502020204030204" pitchFamily="34" charset="0"/>
              </a:rPr>
              <a:t>, </a:t>
            </a:r>
            <a:r>
              <a:rPr lang="en-US" sz="4800" b="1" dirty="0" err="1">
                <a:solidFill>
                  <a:srgbClr val="00B050"/>
                </a:solidFill>
                <a:latin typeface="Times New Roman" panose="02020603050405020304" pitchFamily="18" charset="0"/>
                <a:ea typeface="Calibri" panose="020F0502020204030204" pitchFamily="34" charset="0"/>
              </a:rPr>
              <a:t>chị</a:t>
            </a:r>
            <a:r>
              <a:rPr lang="en-US" sz="4800" b="1" dirty="0">
                <a:solidFill>
                  <a:srgbClr val="00B050"/>
                </a:solidFill>
                <a:latin typeface="Times New Roman" panose="02020603050405020304" pitchFamily="18" charset="0"/>
                <a:ea typeface="Calibri" panose="020F0502020204030204" pitchFamily="34" charset="0"/>
              </a:rPr>
              <a:t>, </a:t>
            </a:r>
            <a:r>
              <a:rPr lang="en-US" sz="4800" b="1" dirty="0" err="1">
                <a:solidFill>
                  <a:srgbClr val="00B050"/>
                </a:solidFill>
                <a:latin typeface="Times New Roman" panose="02020603050405020304" pitchFamily="18" charset="0"/>
                <a:ea typeface="Calibri" panose="020F0502020204030204" pitchFamily="34" charset="0"/>
              </a:rPr>
              <a:t>em</a:t>
            </a:r>
            <a:r>
              <a:rPr lang="en-US" sz="4800" b="1" dirty="0">
                <a:solidFill>
                  <a:srgbClr val="00B050"/>
                </a:solidFill>
                <a:latin typeface="Times New Roman" panose="02020603050405020304" pitchFamily="18" charset="0"/>
                <a:ea typeface="Calibri" panose="020F0502020204030204" pitchFamily="34" charset="0"/>
              </a:rPr>
              <a:t> </a:t>
            </a:r>
            <a:r>
              <a:rPr lang="en-US" sz="4800" b="1" dirty="0" err="1">
                <a:solidFill>
                  <a:srgbClr val="00B050"/>
                </a:solidFill>
                <a:latin typeface="Times New Roman" panose="02020603050405020304" pitchFamily="18" charset="0"/>
                <a:ea typeface="Calibri" panose="020F0502020204030204" pitchFamily="34" charset="0"/>
              </a:rPr>
              <a:t>trong</a:t>
            </a:r>
            <a:r>
              <a:rPr lang="en-US" sz="4800" b="1" dirty="0">
                <a:solidFill>
                  <a:srgbClr val="00B050"/>
                </a:solidFill>
                <a:latin typeface="Times New Roman" panose="02020603050405020304" pitchFamily="18" charset="0"/>
                <a:ea typeface="Calibri" panose="020F0502020204030204" pitchFamily="34" charset="0"/>
              </a:rPr>
              <a:t> </a:t>
            </a:r>
            <a:r>
              <a:rPr lang="en-US" sz="4800" b="1" dirty="0" err="1">
                <a:solidFill>
                  <a:srgbClr val="00B050"/>
                </a:solidFill>
                <a:latin typeface="Times New Roman" panose="02020603050405020304" pitchFamily="18" charset="0"/>
                <a:ea typeface="Calibri" panose="020F0502020204030204" pitchFamily="34" charset="0"/>
              </a:rPr>
              <a:t>gia</a:t>
            </a:r>
            <a:r>
              <a:rPr lang="en-US" sz="4800" b="1" dirty="0">
                <a:solidFill>
                  <a:srgbClr val="00B050"/>
                </a:solidFill>
                <a:latin typeface="Times New Roman" panose="02020603050405020304" pitchFamily="18" charset="0"/>
                <a:ea typeface="Calibri" panose="020F0502020204030204" pitchFamily="34" charset="0"/>
              </a:rPr>
              <a:t> </a:t>
            </a:r>
            <a:r>
              <a:rPr lang="en-US" sz="4800" b="1" dirty="0" err="1">
                <a:solidFill>
                  <a:srgbClr val="00B050"/>
                </a:solidFill>
                <a:latin typeface="Times New Roman" panose="02020603050405020304" pitchFamily="18" charset="0"/>
                <a:ea typeface="Calibri" panose="020F0502020204030204" pitchFamily="34" charset="0"/>
              </a:rPr>
              <a:t>đình</a:t>
            </a:r>
            <a:endParaRPr lang="en-US" sz="4800" b="1" dirty="0">
              <a:solidFill>
                <a:srgbClr val="00B050"/>
              </a:solidFill>
            </a:endParaRPr>
          </a:p>
        </p:txBody>
      </p:sp>
      <p:sp>
        <p:nvSpPr>
          <p:cNvPr id="6" name="Rectangle 5">
            <a:extLst>
              <a:ext uri="{FF2B5EF4-FFF2-40B4-BE49-F238E27FC236}">
                <a16:creationId xmlns:a16="http://schemas.microsoft.com/office/drawing/2014/main" id="{2838BF2B-D2B1-4FDA-B27F-F3EB07C8555A}"/>
              </a:ext>
            </a:extLst>
          </p:cNvPr>
          <p:cNvSpPr/>
          <p:nvPr/>
        </p:nvSpPr>
        <p:spPr>
          <a:xfrm>
            <a:off x="251791" y="2461983"/>
            <a:ext cx="11940209" cy="3477875"/>
          </a:xfrm>
          <a:prstGeom prst="rect">
            <a:avLst/>
          </a:prstGeom>
        </p:spPr>
        <p:txBody>
          <a:bodyPr wrap="square">
            <a:spAutoFit/>
          </a:bodyPr>
          <a:lstStyle/>
          <a:p>
            <a:pPr algn="just">
              <a:spcAft>
                <a:spcPts val="0"/>
              </a:spcAft>
            </a:pPr>
            <a:r>
              <a:rPr lang="vi-VN" sz="4400" b="1" dirty="0">
                <a:latin typeface="Times New Roman" panose="02020603050405020304" pitchFamily="18" charset="0"/>
                <a:ea typeface="Calibri" panose="020F0502020204030204" pitchFamily="34" charset="0"/>
              </a:rPr>
              <a:t>a) Nhận xét: Hưng đã thực hiện rất tốt quyền và nghĩa vụ của một người anh trong gia đình, biết yêu thương, chăm sóc, giúp đỡ các em. P chưa thực hiện tốt quyền và nghĩa vụ của anh chị em trong gia đình, thường xuyên bắt nạt em.</a:t>
            </a:r>
          </a:p>
        </p:txBody>
      </p:sp>
    </p:spTree>
    <p:extLst>
      <p:ext uri="{BB962C8B-B14F-4D97-AF65-F5344CB8AC3E}">
        <p14:creationId xmlns:p14="http://schemas.microsoft.com/office/powerpoint/2010/main" val="781517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838BF2B-D2B1-4FDA-B27F-F3EB07C8555A}"/>
              </a:ext>
            </a:extLst>
          </p:cNvPr>
          <p:cNvSpPr/>
          <p:nvPr/>
        </p:nvSpPr>
        <p:spPr>
          <a:xfrm>
            <a:off x="212034" y="212035"/>
            <a:ext cx="11767931" cy="6740307"/>
          </a:xfrm>
          <a:prstGeom prst="rect">
            <a:avLst/>
          </a:prstGeom>
        </p:spPr>
        <p:txBody>
          <a:bodyPr wrap="square">
            <a:spAutoFit/>
          </a:bodyPr>
          <a:lstStyle/>
          <a:p>
            <a:pPr algn="just">
              <a:spcAft>
                <a:spcPts val="0"/>
              </a:spcAft>
            </a:pPr>
            <a:r>
              <a:rPr lang="vi-VN" sz="5400" b="1" dirty="0">
                <a:latin typeface="Times New Roman" panose="02020603050405020304" pitchFamily="18" charset="0"/>
                <a:ea typeface="Calibri" panose="020F0502020204030204" pitchFamily="34" charset="0"/>
              </a:rPr>
              <a:t>b) Quyền và nghĩa vụ giữa anh chị em: Anh, chị, em có quyền, nghĩa vụ thương yêu, chăm sóc, giúp đỡ nhau. Có quyền, nghĩa vụ nuôi dưỡng nhau trong trường hợp không còn cha mẹ hoặc cha mẹ không có điều kiện trông nom, nuôi dưỡng, chăm sóc, giáo dục con.</a:t>
            </a:r>
          </a:p>
        </p:txBody>
      </p:sp>
    </p:spTree>
    <p:extLst>
      <p:ext uri="{BB962C8B-B14F-4D97-AF65-F5344CB8AC3E}">
        <p14:creationId xmlns:p14="http://schemas.microsoft.com/office/powerpoint/2010/main" val="3428855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EFFD2B2-9A9C-4EAE-BA21-32F4A0710EB8}"/>
              </a:ext>
            </a:extLst>
          </p:cNvPr>
          <p:cNvSpPr/>
          <p:nvPr/>
        </p:nvSpPr>
        <p:spPr>
          <a:xfrm>
            <a:off x="145774" y="2027583"/>
            <a:ext cx="11900451" cy="4524315"/>
          </a:xfrm>
          <a:prstGeom prst="rect">
            <a:avLst/>
          </a:prstGeom>
        </p:spPr>
        <p:txBody>
          <a:bodyPr wrap="square">
            <a:spAutoFit/>
          </a:bodyPr>
          <a:lstStyle/>
          <a:p>
            <a:pPr algn="just">
              <a:spcAft>
                <a:spcPts val="0"/>
              </a:spcAft>
            </a:pPr>
            <a:r>
              <a:rPr lang="vi-VN" sz="4800" b="1" dirty="0">
                <a:solidFill>
                  <a:srgbClr val="0070C0"/>
                </a:solidFill>
                <a:latin typeface="Times New Roman" panose="02020603050405020304" pitchFamily="18" charset="0"/>
                <a:ea typeface="Times New Roman" panose="02020603050405020304" pitchFamily="18" charset="0"/>
              </a:rPr>
              <a:t>- Anh, chị, em có quyền, nghĩa vụ thương yêu, chăm sóc, giúp đỡ nhau.</a:t>
            </a:r>
          </a:p>
          <a:p>
            <a:pPr algn="just">
              <a:spcAft>
                <a:spcPts val="0"/>
              </a:spcAft>
            </a:pPr>
            <a:r>
              <a:rPr lang="vi-VN" sz="4800" b="1" dirty="0">
                <a:solidFill>
                  <a:srgbClr val="0070C0"/>
                </a:solidFill>
                <a:latin typeface="Times New Roman" panose="02020603050405020304" pitchFamily="18" charset="0"/>
                <a:ea typeface="Times New Roman" panose="02020603050405020304" pitchFamily="18" charset="0"/>
              </a:rPr>
              <a:t>- Có quyền, nghĩa vụ nuôi dưỡng nhau trong trường hợp không còn cha mẹ hoặc cha mẹ không có điều kiện trông nom, nuôi dưỡng, chăm sóc, giáo dục con.</a:t>
            </a:r>
          </a:p>
        </p:txBody>
      </p:sp>
      <p:sp>
        <p:nvSpPr>
          <p:cNvPr id="3" name="Rectangle 2">
            <a:extLst>
              <a:ext uri="{FF2B5EF4-FFF2-40B4-BE49-F238E27FC236}">
                <a16:creationId xmlns:a16="http://schemas.microsoft.com/office/drawing/2014/main" id="{308F5AEF-2C01-470C-ADD1-0815859CFC99}"/>
              </a:ext>
            </a:extLst>
          </p:cNvPr>
          <p:cNvSpPr/>
          <p:nvPr/>
        </p:nvSpPr>
        <p:spPr>
          <a:xfrm>
            <a:off x="238538" y="106017"/>
            <a:ext cx="11827566" cy="1569660"/>
          </a:xfrm>
          <a:prstGeom prst="rect">
            <a:avLst/>
          </a:prstGeom>
        </p:spPr>
        <p:txBody>
          <a:bodyPr wrap="square">
            <a:spAutoFit/>
          </a:bodyPr>
          <a:lstStyle/>
          <a:p>
            <a:pPr lvl="0"/>
            <a:r>
              <a:rPr lang="en-US" sz="4800" b="1" dirty="0">
                <a:solidFill>
                  <a:srgbClr val="00B050"/>
                </a:solidFill>
                <a:latin typeface="Times New Roman" panose="02020603050405020304" pitchFamily="18" charset="0"/>
                <a:ea typeface="Calibri" panose="020F0502020204030204" pitchFamily="34" charset="0"/>
              </a:rPr>
              <a:t>c, </a:t>
            </a:r>
            <a:r>
              <a:rPr lang="en-US" sz="4800" b="1" dirty="0" err="1">
                <a:solidFill>
                  <a:srgbClr val="00B050"/>
                </a:solidFill>
                <a:latin typeface="Times New Roman" panose="02020603050405020304" pitchFamily="18" charset="0"/>
                <a:ea typeface="Calibri" panose="020F0502020204030204" pitchFamily="34" charset="0"/>
              </a:rPr>
              <a:t>Quyền</a:t>
            </a:r>
            <a:r>
              <a:rPr lang="en-US" sz="4800" b="1" dirty="0">
                <a:solidFill>
                  <a:srgbClr val="00B050"/>
                </a:solidFill>
                <a:latin typeface="Times New Roman" panose="02020603050405020304" pitchFamily="18" charset="0"/>
                <a:ea typeface="Calibri" panose="020F0502020204030204" pitchFamily="34" charset="0"/>
              </a:rPr>
              <a:t>, </a:t>
            </a:r>
            <a:r>
              <a:rPr lang="en-US" sz="4800" b="1" dirty="0" err="1">
                <a:solidFill>
                  <a:srgbClr val="00B050"/>
                </a:solidFill>
                <a:latin typeface="Times New Roman" panose="02020603050405020304" pitchFamily="18" charset="0"/>
                <a:ea typeface="Calibri" panose="020F0502020204030204" pitchFamily="34" charset="0"/>
              </a:rPr>
              <a:t>nghĩa</a:t>
            </a:r>
            <a:r>
              <a:rPr lang="en-US" sz="4800" b="1" dirty="0">
                <a:solidFill>
                  <a:srgbClr val="00B050"/>
                </a:solidFill>
                <a:latin typeface="Times New Roman" panose="02020603050405020304" pitchFamily="18" charset="0"/>
                <a:ea typeface="Calibri" panose="020F0502020204030204" pitchFamily="34" charset="0"/>
              </a:rPr>
              <a:t> </a:t>
            </a:r>
            <a:r>
              <a:rPr lang="en-US" sz="4800" b="1" dirty="0" err="1">
                <a:solidFill>
                  <a:srgbClr val="00B050"/>
                </a:solidFill>
                <a:latin typeface="Times New Roman" panose="02020603050405020304" pitchFamily="18" charset="0"/>
                <a:ea typeface="Calibri" panose="020F0502020204030204" pitchFamily="34" charset="0"/>
              </a:rPr>
              <a:t>vụ</a:t>
            </a:r>
            <a:r>
              <a:rPr lang="en-US" sz="4800" b="1" dirty="0">
                <a:solidFill>
                  <a:srgbClr val="00B050"/>
                </a:solidFill>
                <a:latin typeface="Times New Roman" panose="02020603050405020304" pitchFamily="18" charset="0"/>
                <a:ea typeface="Calibri" panose="020F0502020204030204" pitchFamily="34" charset="0"/>
              </a:rPr>
              <a:t> </a:t>
            </a:r>
            <a:r>
              <a:rPr lang="en-US" sz="4800" b="1" dirty="0" err="1">
                <a:solidFill>
                  <a:srgbClr val="00B050"/>
                </a:solidFill>
                <a:latin typeface="Times New Roman" panose="02020603050405020304" pitchFamily="18" charset="0"/>
                <a:ea typeface="Calibri" panose="020F0502020204030204" pitchFamily="34" charset="0"/>
              </a:rPr>
              <a:t>giữa</a:t>
            </a:r>
            <a:r>
              <a:rPr lang="en-US" sz="4800" b="1" dirty="0">
                <a:solidFill>
                  <a:srgbClr val="00B050"/>
                </a:solidFill>
                <a:latin typeface="Times New Roman" panose="02020603050405020304" pitchFamily="18" charset="0"/>
                <a:ea typeface="Calibri" panose="020F0502020204030204" pitchFamily="34" charset="0"/>
              </a:rPr>
              <a:t> </a:t>
            </a:r>
            <a:r>
              <a:rPr lang="en-US" sz="4800" b="1" dirty="0" err="1">
                <a:solidFill>
                  <a:srgbClr val="00B050"/>
                </a:solidFill>
                <a:latin typeface="Times New Roman" panose="02020603050405020304" pitchFamily="18" charset="0"/>
                <a:ea typeface="Calibri" panose="020F0502020204030204" pitchFamily="34" charset="0"/>
              </a:rPr>
              <a:t>anh</a:t>
            </a:r>
            <a:r>
              <a:rPr lang="en-US" sz="4800" b="1" dirty="0">
                <a:solidFill>
                  <a:srgbClr val="00B050"/>
                </a:solidFill>
                <a:latin typeface="Times New Roman" panose="02020603050405020304" pitchFamily="18" charset="0"/>
                <a:ea typeface="Calibri" panose="020F0502020204030204" pitchFamily="34" charset="0"/>
              </a:rPr>
              <a:t>, </a:t>
            </a:r>
            <a:r>
              <a:rPr lang="en-US" sz="4800" b="1" dirty="0" err="1">
                <a:solidFill>
                  <a:srgbClr val="00B050"/>
                </a:solidFill>
                <a:latin typeface="Times New Roman" panose="02020603050405020304" pitchFamily="18" charset="0"/>
                <a:ea typeface="Calibri" panose="020F0502020204030204" pitchFamily="34" charset="0"/>
              </a:rPr>
              <a:t>chị</a:t>
            </a:r>
            <a:r>
              <a:rPr lang="en-US" sz="4800" b="1" dirty="0">
                <a:solidFill>
                  <a:srgbClr val="00B050"/>
                </a:solidFill>
                <a:latin typeface="Times New Roman" panose="02020603050405020304" pitchFamily="18" charset="0"/>
                <a:ea typeface="Calibri" panose="020F0502020204030204" pitchFamily="34" charset="0"/>
              </a:rPr>
              <a:t>, </a:t>
            </a:r>
            <a:r>
              <a:rPr lang="en-US" sz="4800" b="1" dirty="0" err="1">
                <a:solidFill>
                  <a:srgbClr val="00B050"/>
                </a:solidFill>
                <a:latin typeface="Times New Roman" panose="02020603050405020304" pitchFamily="18" charset="0"/>
                <a:ea typeface="Calibri" panose="020F0502020204030204" pitchFamily="34" charset="0"/>
              </a:rPr>
              <a:t>em</a:t>
            </a:r>
            <a:r>
              <a:rPr lang="en-US" sz="4800" b="1" dirty="0">
                <a:solidFill>
                  <a:srgbClr val="00B050"/>
                </a:solidFill>
                <a:latin typeface="Times New Roman" panose="02020603050405020304" pitchFamily="18" charset="0"/>
                <a:ea typeface="Calibri" panose="020F0502020204030204" pitchFamily="34" charset="0"/>
              </a:rPr>
              <a:t> </a:t>
            </a:r>
            <a:r>
              <a:rPr lang="en-US" sz="4800" b="1" dirty="0" err="1">
                <a:solidFill>
                  <a:srgbClr val="00B050"/>
                </a:solidFill>
                <a:latin typeface="Times New Roman" panose="02020603050405020304" pitchFamily="18" charset="0"/>
                <a:ea typeface="Calibri" panose="020F0502020204030204" pitchFamily="34" charset="0"/>
              </a:rPr>
              <a:t>trong</a:t>
            </a:r>
            <a:r>
              <a:rPr lang="en-US" sz="4800" b="1" dirty="0">
                <a:solidFill>
                  <a:srgbClr val="00B050"/>
                </a:solidFill>
                <a:latin typeface="Times New Roman" panose="02020603050405020304" pitchFamily="18" charset="0"/>
                <a:ea typeface="Calibri" panose="020F0502020204030204" pitchFamily="34" charset="0"/>
              </a:rPr>
              <a:t> </a:t>
            </a:r>
            <a:r>
              <a:rPr lang="en-US" sz="4800" b="1" dirty="0" err="1">
                <a:solidFill>
                  <a:srgbClr val="00B050"/>
                </a:solidFill>
                <a:latin typeface="Times New Roman" panose="02020603050405020304" pitchFamily="18" charset="0"/>
                <a:ea typeface="Calibri" panose="020F0502020204030204" pitchFamily="34" charset="0"/>
              </a:rPr>
              <a:t>gia</a:t>
            </a:r>
            <a:r>
              <a:rPr lang="en-US" sz="4800" b="1" dirty="0">
                <a:solidFill>
                  <a:srgbClr val="00B050"/>
                </a:solidFill>
                <a:latin typeface="Times New Roman" panose="02020603050405020304" pitchFamily="18" charset="0"/>
                <a:ea typeface="Calibri" panose="020F0502020204030204" pitchFamily="34" charset="0"/>
              </a:rPr>
              <a:t> </a:t>
            </a:r>
            <a:r>
              <a:rPr lang="en-US" sz="4800" b="1" dirty="0" err="1">
                <a:solidFill>
                  <a:srgbClr val="00B050"/>
                </a:solidFill>
                <a:latin typeface="Times New Roman" panose="02020603050405020304" pitchFamily="18" charset="0"/>
                <a:ea typeface="Calibri" panose="020F0502020204030204" pitchFamily="34" charset="0"/>
              </a:rPr>
              <a:t>đình</a:t>
            </a:r>
            <a:endParaRPr lang="en-US" sz="4800" b="1" dirty="0">
              <a:solidFill>
                <a:srgbClr val="00B050"/>
              </a:solidFill>
            </a:endParaRPr>
          </a:p>
        </p:txBody>
      </p:sp>
    </p:spTree>
    <p:extLst>
      <p:ext uri="{BB962C8B-B14F-4D97-AF65-F5344CB8AC3E}">
        <p14:creationId xmlns:p14="http://schemas.microsoft.com/office/powerpoint/2010/main" val="2148920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CC09BFE-0EC8-443A-9ADF-7AE917079F61}"/>
              </a:ext>
            </a:extLst>
          </p:cNvPr>
          <p:cNvSpPr/>
          <p:nvPr/>
        </p:nvSpPr>
        <p:spPr>
          <a:xfrm>
            <a:off x="238538" y="106017"/>
            <a:ext cx="11827566" cy="830997"/>
          </a:xfrm>
          <a:prstGeom prst="rect">
            <a:avLst/>
          </a:prstGeom>
        </p:spPr>
        <p:txBody>
          <a:bodyPr wrap="square">
            <a:spAutoFit/>
          </a:bodyPr>
          <a:lstStyle/>
          <a:p>
            <a:pPr lvl="0"/>
            <a:r>
              <a:rPr lang="en-US" sz="4800" b="1" dirty="0">
                <a:solidFill>
                  <a:srgbClr val="00B050"/>
                </a:solidFill>
                <a:latin typeface="Times New Roman" panose="02020603050405020304" pitchFamily="18" charset="0"/>
                <a:ea typeface="Calibri" panose="020F0502020204030204" pitchFamily="34" charset="0"/>
              </a:rPr>
              <a:t> </a:t>
            </a:r>
            <a:r>
              <a:rPr lang="en-US" sz="4800" b="1" dirty="0" err="1">
                <a:solidFill>
                  <a:srgbClr val="00B050"/>
                </a:solidFill>
                <a:latin typeface="Times New Roman" panose="02020603050405020304" pitchFamily="18" charset="0"/>
                <a:ea typeface="Calibri" panose="020F0502020204030204" pitchFamily="34" charset="0"/>
              </a:rPr>
              <a:t>Quyền</a:t>
            </a:r>
            <a:r>
              <a:rPr lang="en-US" sz="4800" b="1" dirty="0">
                <a:solidFill>
                  <a:srgbClr val="00B050"/>
                </a:solidFill>
                <a:latin typeface="Times New Roman" panose="02020603050405020304" pitchFamily="18" charset="0"/>
                <a:ea typeface="Calibri" panose="020F0502020204030204" pitchFamily="34" charset="0"/>
              </a:rPr>
              <a:t>, </a:t>
            </a:r>
            <a:r>
              <a:rPr lang="en-US" sz="4800" b="1" dirty="0" err="1">
                <a:solidFill>
                  <a:srgbClr val="00B050"/>
                </a:solidFill>
                <a:latin typeface="Times New Roman" panose="02020603050405020304" pitchFamily="18" charset="0"/>
                <a:ea typeface="Calibri" panose="020F0502020204030204" pitchFamily="34" charset="0"/>
              </a:rPr>
              <a:t>nghĩa</a:t>
            </a:r>
            <a:r>
              <a:rPr lang="en-US" sz="4800" b="1" dirty="0">
                <a:solidFill>
                  <a:srgbClr val="00B050"/>
                </a:solidFill>
                <a:latin typeface="Times New Roman" panose="02020603050405020304" pitchFamily="18" charset="0"/>
                <a:ea typeface="Calibri" panose="020F0502020204030204" pitchFamily="34" charset="0"/>
              </a:rPr>
              <a:t> </a:t>
            </a:r>
            <a:r>
              <a:rPr lang="en-US" sz="4800" b="1" dirty="0" err="1">
                <a:solidFill>
                  <a:srgbClr val="00B050"/>
                </a:solidFill>
                <a:latin typeface="Times New Roman" panose="02020603050405020304" pitchFamily="18" charset="0"/>
                <a:ea typeface="Calibri" panose="020F0502020204030204" pitchFamily="34" charset="0"/>
              </a:rPr>
              <a:t>vụ</a:t>
            </a:r>
            <a:r>
              <a:rPr lang="en-US" sz="4800" b="1" dirty="0">
                <a:solidFill>
                  <a:srgbClr val="00B050"/>
                </a:solidFill>
                <a:latin typeface="Times New Roman" panose="02020603050405020304" pitchFamily="18" charset="0"/>
                <a:ea typeface="Calibri" panose="020F0502020204030204" pitchFamily="34" charset="0"/>
              </a:rPr>
              <a:t> </a:t>
            </a:r>
            <a:r>
              <a:rPr lang="en-US" sz="4800" b="1" dirty="0" err="1">
                <a:solidFill>
                  <a:srgbClr val="00B050"/>
                </a:solidFill>
                <a:latin typeface="Times New Roman" panose="02020603050405020304" pitchFamily="18" charset="0"/>
                <a:ea typeface="Calibri" panose="020F0502020204030204" pitchFamily="34" charset="0"/>
              </a:rPr>
              <a:t>giữa</a:t>
            </a:r>
            <a:r>
              <a:rPr lang="en-US" sz="4800" b="1" dirty="0">
                <a:solidFill>
                  <a:srgbClr val="00B050"/>
                </a:solidFill>
                <a:latin typeface="Times New Roman" panose="02020603050405020304" pitchFamily="18" charset="0"/>
                <a:ea typeface="Calibri" panose="020F0502020204030204" pitchFamily="34" charset="0"/>
              </a:rPr>
              <a:t> </a:t>
            </a:r>
            <a:r>
              <a:rPr lang="en-US" sz="4800" b="1" dirty="0" err="1">
                <a:solidFill>
                  <a:srgbClr val="00B050"/>
                </a:solidFill>
                <a:latin typeface="Times New Roman" panose="02020603050405020304" pitchFamily="18" charset="0"/>
                <a:ea typeface="Calibri" panose="020F0502020204030204" pitchFamily="34" charset="0"/>
              </a:rPr>
              <a:t>ông</a:t>
            </a:r>
            <a:r>
              <a:rPr lang="en-US" sz="4800" b="1" dirty="0">
                <a:solidFill>
                  <a:srgbClr val="00B050"/>
                </a:solidFill>
                <a:latin typeface="Times New Roman" panose="02020603050405020304" pitchFamily="18" charset="0"/>
                <a:ea typeface="Calibri" panose="020F0502020204030204" pitchFamily="34" charset="0"/>
              </a:rPr>
              <a:t> </a:t>
            </a:r>
            <a:r>
              <a:rPr lang="en-US" sz="4800" b="1" dirty="0" err="1">
                <a:solidFill>
                  <a:srgbClr val="00B050"/>
                </a:solidFill>
                <a:latin typeface="Times New Roman" panose="02020603050405020304" pitchFamily="18" charset="0"/>
                <a:ea typeface="Calibri" panose="020F0502020204030204" pitchFamily="34" charset="0"/>
              </a:rPr>
              <a:t>bà</a:t>
            </a:r>
            <a:r>
              <a:rPr lang="en-US" sz="4800" b="1" dirty="0">
                <a:solidFill>
                  <a:srgbClr val="00B050"/>
                </a:solidFill>
                <a:latin typeface="Times New Roman" panose="02020603050405020304" pitchFamily="18" charset="0"/>
                <a:ea typeface="Calibri" panose="020F0502020204030204" pitchFamily="34" charset="0"/>
              </a:rPr>
              <a:t> </a:t>
            </a:r>
            <a:r>
              <a:rPr lang="en-US" sz="4800" b="1" dirty="0" err="1">
                <a:solidFill>
                  <a:srgbClr val="00B050"/>
                </a:solidFill>
                <a:latin typeface="Times New Roman" panose="02020603050405020304" pitchFamily="18" charset="0"/>
                <a:ea typeface="Calibri" panose="020F0502020204030204" pitchFamily="34" charset="0"/>
              </a:rPr>
              <a:t>và</a:t>
            </a:r>
            <a:r>
              <a:rPr lang="en-US" sz="4800" b="1" dirty="0">
                <a:solidFill>
                  <a:srgbClr val="00B050"/>
                </a:solidFill>
                <a:latin typeface="Times New Roman" panose="02020603050405020304" pitchFamily="18" charset="0"/>
                <a:ea typeface="Calibri" panose="020F0502020204030204" pitchFamily="34" charset="0"/>
              </a:rPr>
              <a:t> </a:t>
            </a:r>
            <a:r>
              <a:rPr lang="en-US" sz="4800" b="1" dirty="0" err="1">
                <a:solidFill>
                  <a:srgbClr val="00B050"/>
                </a:solidFill>
                <a:latin typeface="Times New Roman" panose="02020603050405020304" pitchFamily="18" charset="0"/>
                <a:ea typeface="Calibri" panose="020F0502020204030204" pitchFamily="34" charset="0"/>
              </a:rPr>
              <a:t>các</a:t>
            </a:r>
            <a:r>
              <a:rPr lang="en-US" sz="4800" b="1" dirty="0">
                <a:solidFill>
                  <a:srgbClr val="00B050"/>
                </a:solidFill>
                <a:latin typeface="Times New Roman" panose="02020603050405020304" pitchFamily="18" charset="0"/>
                <a:ea typeface="Calibri" panose="020F0502020204030204" pitchFamily="34" charset="0"/>
              </a:rPr>
              <a:t> </a:t>
            </a:r>
            <a:r>
              <a:rPr lang="en-US" sz="4800" b="1" dirty="0" err="1">
                <a:solidFill>
                  <a:srgbClr val="00B050"/>
                </a:solidFill>
                <a:latin typeface="Times New Roman" panose="02020603050405020304" pitchFamily="18" charset="0"/>
                <a:ea typeface="Calibri" panose="020F0502020204030204" pitchFamily="34" charset="0"/>
              </a:rPr>
              <a:t>cháu</a:t>
            </a:r>
            <a:endParaRPr lang="en-US" sz="4800" b="1" dirty="0">
              <a:solidFill>
                <a:srgbClr val="00B050"/>
              </a:solidFill>
            </a:endParaRPr>
          </a:p>
        </p:txBody>
      </p:sp>
      <p:sp>
        <p:nvSpPr>
          <p:cNvPr id="6" name="Rectangle 5">
            <a:extLst>
              <a:ext uri="{FF2B5EF4-FFF2-40B4-BE49-F238E27FC236}">
                <a16:creationId xmlns:a16="http://schemas.microsoft.com/office/drawing/2014/main" id="{2838BF2B-D2B1-4FDA-B27F-F3EB07C8555A}"/>
              </a:ext>
            </a:extLst>
          </p:cNvPr>
          <p:cNvSpPr/>
          <p:nvPr/>
        </p:nvSpPr>
        <p:spPr>
          <a:xfrm>
            <a:off x="125895" y="1494575"/>
            <a:ext cx="11940209" cy="4832092"/>
          </a:xfrm>
          <a:prstGeom prst="rect">
            <a:avLst/>
          </a:prstGeom>
        </p:spPr>
        <p:txBody>
          <a:bodyPr wrap="square">
            <a:spAutoFit/>
          </a:bodyPr>
          <a:lstStyle/>
          <a:p>
            <a:pPr algn="just">
              <a:spcAft>
                <a:spcPts val="0"/>
              </a:spcAft>
            </a:pPr>
            <a:r>
              <a:rPr lang="vi-VN" sz="4400" b="1" dirty="0">
                <a:latin typeface="Times New Roman" panose="02020603050405020304" pitchFamily="18" charset="0"/>
                <a:ea typeface="Calibri" panose="020F0502020204030204" pitchFamily="34" charset="0"/>
              </a:rPr>
              <a:t>a) Nhận xét: Bình và ông bà đã thực hiện đúng  quyền và nghĩa vụ giữa ông bà và các cháu. Ông bà yêu thương, trông nom, nuôi dưỡng cháu và cháu kính trọng, yêu thương, biết ơn ông bà; H chưa thực hiện quyền và nghĩa vụ của một người cháu đối với ông bà. H chưa yêu thương bà, không kính trọng và chăm sóc cho bà.</a:t>
            </a:r>
          </a:p>
        </p:txBody>
      </p:sp>
    </p:spTree>
    <p:extLst>
      <p:ext uri="{BB962C8B-B14F-4D97-AF65-F5344CB8AC3E}">
        <p14:creationId xmlns:p14="http://schemas.microsoft.com/office/powerpoint/2010/main" val="231095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C1142F2-0676-4012-B22A-CFD6A25733F1}"/>
              </a:ext>
            </a:extLst>
          </p:cNvPr>
          <p:cNvSpPr/>
          <p:nvPr/>
        </p:nvSpPr>
        <p:spPr>
          <a:xfrm>
            <a:off x="477077" y="304920"/>
            <a:ext cx="11449879" cy="923330"/>
          </a:xfrm>
          <a:prstGeom prst="rect">
            <a:avLst/>
          </a:prstGeom>
        </p:spPr>
        <p:txBody>
          <a:bodyPr wrap="square">
            <a:spAutoFit/>
          </a:bodyPr>
          <a:lstStyle/>
          <a:p>
            <a:pPr algn="just">
              <a:spcAft>
                <a:spcPts val="0"/>
              </a:spcAft>
            </a:pPr>
            <a:r>
              <a:rPr lang="en-US" sz="5400" b="1" dirty="0">
                <a:solidFill>
                  <a:srgbClr val="FF0000"/>
                </a:solidFill>
                <a:latin typeface="Times New Roman" panose="02020603050405020304" pitchFamily="18" charset="0"/>
                <a:ea typeface="Calibri" panose="020F0502020204030204" pitchFamily="34" charset="0"/>
              </a:rPr>
              <a:t>1/ </a:t>
            </a:r>
            <a:r>
              <a:rPr lang="en-US" sz="5400" b="1" dirty="0" err="1">
                <a:solidFill>
                  <a:srgbClr val="FF0000"/>
                </a:solidFill>
                <a:latin typeface="Times New Roman" panose="02020603050405020304" pitchFamily="18" charset="0"/>
                <a:ea typeface="Times New Roman" panose="02020603050405020304" pitchFamily="18" charset="0"/>
              </a:rPr>
              <a:t>Khái</a:t>
            </a:r>
            <a:r>
              <a:rPr lang="en-US" sz="5400" b="1" dirty="0">
                <a:solidFill>
                  <a:srgbClr val="FF0000"/>
                </a:solidFill>
                <a:latin typeface="Times New Roman" panose="02020603050405020304" pitchFamily="18" charset="0"/>
                <a:ea typeface="Times New Roman" panose="02020603050405020304" pitchFamily="18" charset="0"/>
              </a:rPr>
              <a:t> </a:t>
            </a:r>
            <a:r>
              <a:rPr lang="en-US" sz="5400" b="1" dirty="0" err="1">
                <a:solidFill>
                  <a:srgbClr val="FF0000"/>
                </a:solidFill>
                <a:latin typeface="Times New Roman" panose="02020603050405020304" pitchFamily="18" charset="0"/>
                <a:ea typeface="Times New Roman" panose="02020603050405020304" pitchFamily="18" charset="0"/>
              </a:rPr>
              <a:t>niệm</a:t>
            </a:r>
            <a:r>
              <a:rPr lang="en-US" sz="5400" b="1" dirty="0">
                <a:solidFill>
                  <a:srgbClr val="FF0000"/>
                </a:solidFill>
                <a:latin typeface="Times New Roman" panose="02020603050405020304" pitchFamily="18" charset="0"/>
                <a:ea typeface="Times New Roman" panose="02020603050405020304" pitchFamily="18" charset="0"/>
              </a:rPr>
              <a:t> </a:t>
            </a:r>
            <a:r>
              <a:rPr lang="en-US" sz="5400" b="1" dirty="0" err="1">
                <a:solidFill>
                  <a:srgbClr val="FF0000"/>
                </a:solidFill>
                <a:latin typeface="Times New Roman" panose="02020603050405020304" pitchFamily="18" charset="0"/>
                <a:ea typeface="Times New Roman" panose="02020603050405020304" pitchFamily="18" charset="0"/>
              </a:rPr>
              <a:t>và</a:t>
            </a:r>
            <a:r>
              <a:rPr lang="en-US" sz="5400" b="1" dirty="0">
                <a:solidFill>
                  <a:srgbClr val="FF0000"/>
                </a:solidFill>
                <a:latin typeface="Times New Roman" panose="02020603050405020304" pitchFamily="18" charset="0"/>
                <a:ea typeface="Times New Roman" panose="02020603050405020304" pitchFamily="18" charset="0"/>
              </a:rPr>
              <a:t> </a:t>
            </a:r>
            <a:r>
              <a:rPr lang="en-US" sz="5400" b="1" dirty="0" err="1">
                <a:solidFill>
                  <a:srgbClr val="FF0000"/>
                </a:solidFill>
                <a:latin typeface="Times New Roman" panose="02020603050405020304" pitchFamily="18" charset="0"/>
                <a:ea typeface="Times New Roman" panose="02020603050405020304" pitchFamily="18" charset="0"/>
              </a:rPr>
              <a:t>vai</a:t>
            </a:r>
            <a:r>
              <a:rPr lang="en-US" sz="5400" b="1" dirty="0">
                <a:solidFill>
                  <a:srgbClr val="FF0000"/>
                </a:solidFill>
                <a:latin typeface="Times New Roman" panose="02020603050405020304" pitchFamily="18" charset="0"/>
                <a:ea typeface="Times New Roman" panose="02020603050405020304" pitchFamily="18" charset="0"/>
              </a:rPr>
              <a:t> </a:t>
            </a:r>
            <a:r>
              <a:rPr lang="en-US" sz="5400" b="1" dirty="0" err="1">
                <a:solidFill>
                  <a:srgbClr val="FF0000"/>
                </a:solidFill>
                <a:latin typeface="Times New Roman" panose="02020603050405020304" pitchFamily="18" charset="0"/>
                <a:ea typeface="Times New Roman" panose="02020603050405020304" pitchFamily="18" charset="0"/>
              </a:rPr>
              <a:t>trò</a:t>
            </a:r>
            <a:r>
              <a:rPr lang="en-US" sz="5400" b="1" dirty="0">
                <a:solidFill>
                  <a:srgbClr val="FF0000"/>
                </a:solidFill>
                <a:latin typeface="Times New Roman" panose="02020603050405020304" pitchFamily="18" charset="0"/>
                <a:ea typeface="Times New Roman" panose="02020603050405020304" pitchFamily="18" charset="0"/>
              </a:rPr>
              <a:t> </a:t>
            </a:r>
            <a:r>
              <a:rPr lang="en-US" sz="5400" b="1" dirty="0" err="1">
                <a:solidFill>
                  <a:srgbClr val="FF0000"/>
                </a:solidFill>
                <a:latin typeface="Times New Roman" panose="02020603050405020304" pitchFamily="18" charset="0"/>
                <a:ea typeface="Times New Roman" panose="02020603050405020304" pitchFamily="18" charset="0"/>
              </a:rPr>
              <a:t>của</a:t>
            </a:r>
            <a:r>
              <a:rPr lang="en-US" sz="5400" b="1" dirty="0">
                <a:solidFill>
                  <a:srgbClr val="FF0000"/>
                </a:solidFill>
                <a:latin typeface="Times New Roman" panose="02020603050405020304" pitchFamily="18" charset="0"/>
                <a:ea typeface="Times New Roman" panose="02020603050405020304" pitchFamily="18" charset="0"/>
              </a:rPr>
              <a:t> </a:t>
            </a:r>
            <a:r>
              <a:rPr lang="en-US" sz="5400" b="1" dirty="0" err="1">
                <a:solidFill>
                  <a:srgbClr val="FF0000"/>
                </a:solidFill>
                <a:latin typeface="Times New Roman" panose="02020603050405020304" pitchFamily="18" charset="0"/>
                <a:ea typeface="Times New Roman" panose="02020603050405020304" pitchFamily="18" charset="0"/>
              </a:rPr>
              <a:t>gia</a:t>
            </a:r>
            <a:r>
              <a:rPr lang="en-US" sz="5400" b="1" dirty="0">
                <a:solidFill>
                  <a:srgbClr val="FF0000"/>
                </a:solidFill>
                <a:latin typeface="Times New Roman" panose="02020603050405020304" pitchFamily="18" charset="0"/>
                <a:ea typeface="Times New Roman" panose="02020603050405020304" pitchFamily="18" charset="0"/>
              </a:rPr>
              <a:t> </a:t>
            </a:r>
            <a:r>
              <a:rPr lang="en-US" sz="5400" b="1" dirty="0" err="1">
                <a:solidFill>
                  <a:srgbClr val="FF0000"/>
                </a:solidFill>
                <a:latin typeface="Times New Roman" panose="02020603050405020304" pitchFamily="18" charset="0"/>
                <a:ea typeface="Times New Roman" panose="02020603050405020304" pitchFamily="18" charset="0"/>
              </a:rPr>
              <a:t>đình</a:t>
            </a:r>
            <a:endParaRPr lang="en-US" sz="5400" b="1" dirty="0">
              <a:solidFill>
                <a:srgbClr val="FF0000"/>
              </a:solidFill>
              <a:latin typeface="Times New Roman" panose="02020603050405020304" pitchFamily="18" charset="0"/>
              <a:ea typeface="Times New Roman" panose="02020603050405020304" pitchFamily="18" charset="0"/>
            </a:endParaRPr>
          </a:p>
        </p:txBody>
      </p:sp>
      <p:sp>
        <p:nvSpPr>
          <p:cNvPr id="5" name="Rectangle 4">
            <a:extLst>
              <a:ext uri="{FF2B5EF4-FFF2-40B4-BE49-F238E27FC236}">
                <a16:creationId xmlns:a16="http://schemas.microsoft.com/office/drawing/2014/main" id="{ECC09BFE-0EC8-443A-9ADF-7AE917079F61}"/>
              </a:ext>
            </a:extLst>
          </p:cNvPr>
          <p:cNvSpPr/>
          <p:nvPr/>
        </p:nvSpPr>
        <p:spPr>
          <a:xfrm>
            <a:off x="376720" y="1396737"/>
            <a:ext cx="6724918" cy="923330"/>
          </a:xfrm>
          <a:prstGeom prst="rect">
            <a:avLst/>
          </a:prstGeom>
        </p:spPr>
        <p:txBody>
          <a:bodyPr wrap="none">
            <a:spAutoFit/>
          </a:bodyPr>
          <a:lstStyle/>
          <a:p>
            <a:pPr lvl="0"/>
            <a:r>
              <a:rPr lang="en-US" sz="5400" b="1" dirty="0">
                <a:solidFill>
                  <a:srgbClr val="00B050"/>
                </a:solidFill>
                <a:latin typeface="Times New Roman" panose="02020603050405020304" pitchFamily="18" charset="0"/>
                <a:ea typeface="Calibri" panose="020F0502020204030204" pitchFamily="34" charset="0"/>
              </a:rPr>
              <a:t>a, </a:t>
            </a:r>
            <a:r>
              <a:rPr lang="en-US" sz="5400" b="1" dirty="0" err="1">
                <a:solidFill>
                  <a:srgbClr val="00B050"/>
                </a:solidFill>
                <a:latin typeface="Times New Roman" panose="02020603050405020304" pitchFamily="18" charset="0"/>
                <a:ea typeface="Calibri" panose="020F0502020204030204" pitchFamily="34" charset="0"/>
              </a:rPr>
              <a:t>Khái</a:t>
            </a:r>
            <a:r>
              <a:rPr lang="en-US" sz="5400" b="1" dirty="0">
                <a:solidFill>
                  <a:srgbClr val="00B050"/>
                </a:solidFill>
                <a:latin typeface="Times New Roman" panose="02020603050405020304" pitchFamily="18" charset="0"/>
                <a:ea typeface="Calibri" panose="020F0502020204030204" pitchFamily="34" charset="0"/>
              </a:rPr>
              <a:t> </a:t>
            </a:r>
            <a:r>
              <a:rPr lang="en-US" sz="5400" b="1" dirty="0" err="1">
                <a:solidFill>
                  <a:srgbClr val="00B050"/>
                </a:solidFill>
                <a:latin typeface="Times New Roman" panose="02020603050405020304" pitchFamily="18" charset="0"/>
                <a:ea typeface="Calibri" panose="020F0502020204030204" pitchFamily="34" charset="0"/>
              </a:rPr>
              <a:t>niệm</a:t>
            </a:r>
            <a:r>
              <a:rPr lang="en-US" sz="5400" b="1" dirty="0">
                <a:solidFill>
                  <a:srgbClr val="00B050"/>
                </a:solidFill>
                <a:latin typeface="Times New Roman" panose="02020603050405020304" pitchFamily="18" charset="0"/>
                <a:ea typeface="Calibri" panose="020F0502020204030204" pitchFamily="34" charset="0"/>
              </a:rPr>
              <a:t> </a:t>
            </a:r>
            <a:r>
              <a:rPr lang="en-US" sz="5400" b="1" dirty="0" err="1">
                <a:solidFill>
                  <a:srgbClr val="00B050"/>
                </a:solidFill>
                <a:latin typeface="Times New Roman" panose="02020603050405020304" pitchFamily="18" charset="0"/>
                <a:ea typeface="Calibri" panose="020F0502020204030204" pitchFamily="34" charset="0"/>
              </a:rPr>
              <a:t>gia</a:t>
            </a:r>
            <a:r>
              <a:rPr lang="en-US" sz="5400" b="1" dirty="0">
                <a:solidFill>
                  <a:srgbClr val="00B050"/>
                </a:solidFill>
                <a:latin typeface="Times New Roman" panose="02020603050405020304" pitchFamily="18" charset="0"/>
                <a:ea typeface="Calibri" panose="020F0502020204030204" pitchFamily="34" charset="0"/>
              </a:rPr>
              <a:t> </a:t>
            </a:r>
            <a:r>
              <a:rPr lang="en-US" sz="5400" b="1" dirty="0" err="1">
                <a:solidFill>
                  <a:srgbClr val="00B050"/>
                </a:solidFill>
                <a:latin typeface="Times New Roman" panose="02020603050405020304" pitchFamily="18" charset="0"/>
                <a:ea typeface="Calibri" panose="020F0502020204030204" pitchFamily="34" charset="0"/>
              </a:rPr>
              <a:t>đình</a:t>
            </a:r>
            <a:r>
              <a:rPr lang="en-US" sz="5400" b="1" dirty="0">
                <a:solidFill>
                  <a:srgbClr val="00B050"/>
                </a:solidFill>
                <a:latin typeface="Times New Roman" panose="02020603050405020304" pitchFamily="18" charset="0"/>
                <a:ea typeface="Calibri" panose="020F0502020204030204" pitchFamily="34" charset="0"/>
              </a:rPr>
              <a:t> </a:t>
            </a:r>
            <a:endParaRPr lang="en-US" sz="5400" b="1" dirty="0">
              <a:solidFill>
                <a:srgbClr val="00B050"/>
              </a:solidFill>
            </a:endParaRPr>
          </a:p>
        </p:txBody>
      </p:sp>
      <p:sp>
        <p:nvSpPr>
          <p:cNvPr id="6" name="Rectangle 5">
            <a:extLst>
              <a:ext uri="{FF2B5EF4-FFF2-40B4-BE49-F238E27FC236}">
                <a16:creationId xmlns:a16="http://schemas.microsoft.com/office/drawing/2014/main" id="{2838BF2B-D2B1-4FDA-B27F-F3EB07C8555A}"/>
              </a:ext>
            </a:extLst>
          </p:cNvPr>
          <p:cNvSpPr/>
          <p:nvPr/>
        </p:nvSpPr>
        <p:spPr>
          <a:xfrm>
            <a:off x="376720" y="2816428"/>
            <a:ext cx="11449878" cy="3652475"/>
          </a:xfrm>
          <a:prstGeom prst="rect">
            <a:avLst/>
          </a:prstGeom>
        </p:spPr>
        <p:txBody>
          <a:bodyPr wrap="square">
            <a:spAutoFit/>
          </a:bodyPr>
          <a:lstStyle/>
          <a:p>
            <a:pPr algn="ctr">
              <a:lnSpc>
                <a:spcPct val="135000"/>
              </a:lnSpc>
              <a:spcAft>
                <a:spcPts val="0"/>
              </a:spcAft>
            </a:pPr>
            <a:r>
              <a:rPr lang="en-US" sz="4400" b="1" dirty="0" err="1">
                <a:solidFill>
                  <a:srgbClr val="C00000"/>
                </a:solidFill>
                <a:latin typeface="Times New Roman" panose="02020603050405020304" pitchFamily="18" charset="0"/>
                <a:ea typeface="Calibri" panose="020F0502020204030204" pitchFamily="34" charset="0"/>
              </a:rPr>
              <a:t>Đọc</a:t>
            </a:r>
            <a:r>
              <a:rPr lang="en-US" sz="4400" b="1" dirty="0">
                <a:solidFill>
                  <a:srgbClr val="C00000"/>
                </a:solidFill>
                <a:latin typeface="Times New Roman" panose="02020603050405020304" pitchFamily="18" charset="0"/>
                <a:ea typeface="Calibri" panose="020F0502020204030204" pitchFamily="34" charset="0"/>
              </a:rPr>
              <a:t> 2 </a:t>
            </a:r>
            <a:r>
              <a:rPr lang="en-US" sz="4400" b="1" dirty="0" err="1">
                <a:solidFill>
                  <a:srgbClr val="C00000"/>
                </a:solidFill>
                <a:latin typeface="Times New Roman" panose="02020603050405020304" pitchFamily="18" charset="0"/>
                <a:ea typeface="Calibri" panose="020F0502020204030204" pitchFamily="34" charset="0"/>
              </a:rPr>
              <a:t>trường</a:t>
            </a:r>
            <a:r>
              <a:rPr lang="en-US" sz="4400" b="1" dirty="0">
                <a:solidFill>
                  <a:srgbClr val="C00000"/>
                </a:solidFill>
                <a:latin typeface="Times New Roman" panose="02020603050405020304" pitchFamily="18" charset="0"/>
                <a:ea typeface="Calibri" panose="020F0502020204030204" pitchFamily="34" charset="0"/>
              </a:rPr>
              <a:t> </a:t>
            </a:r>
            <a:r>
              <a:rPr lang="en-US" sz="4400" b="1" dirty="0" err="1">
                <a:solidFill>
                  <a:srgbClr val="C00000"/>
                </a:solidFill>
                <a:latin typeface="Times New Roman" panose="02020603050405020304" pitchFamily="18" charset="0"/>
                <a:ea typeface="Calibri" panose="020F0502020204030204" pitchFamily="34" charset="0"/>
              </a:rPr>
              <a:t>hợp</a:t>
            </a:r>
            <a:r>
              <a:rPr lang="en-US" sz="4400" b="1" dirty="0">
                <a:solidFill>
                  <a:srgbClr val="C00000"/>
                </a:solidFill>
                <a:latin typeface="Times New Roman" panose="02020603050405020304" pitchFamily="18" charset="0"/>
                <a:ea typeface="Calibri" panose="020F0502020204030204" pitchFamily="34" charset="0"/>
              </a:rPr>
              <a:t> SGK. </a:t>
            </a:r>
            <a:r>
              <a:rPr lang="en-US" sz="4400" b="1" dirty="0" err="1">
                <a:solidFill>
                  <a:srgbClr val="C00000"/>
                </a:solidFill>
                <a:latin typeface="Times New Roman" panose="02020603050405020304" pitchFamily="18" charset="0"/>
                <a:ea typeface="Calibri" panose="020F0502020204030204" pitchFamily="34" charset="0"/>
              </a:rPr>
              <a:t>H.động</a:t>
            </a:r>
            <a:r>
              <a:rPr lang="en-US" sz="4400" b="1" dirty="0">
                <a:solidFill>
                  <a:srgbClr val="C00000"/>
                </a:solidFill>
                <a:latin typeface="Times New Roman" panose="02020603050405020304" pitchFamily="18" charset="0"/>
                <a:ea typeface="Calibri" panose="020F0502020204030204" pitchFamily="34" charset="0"/>
              </a:rPr>
              <a:t> </a:t>
            </a:r>
            <a:r>
              <a:rPr lang="en-US" sz="4400" b="1" dirty="0" err="1">
                <a:solidFill>
                  <a:srgbClr val="C00000"/>
                </a:solidFill>
                <a:latin typeface="Times New Roman" panose="02020603050405020304" pitchFamily="18" charset="0"/>
                <a:ea typeface="Calibri" panose="020F0502020204030204" pitchFamily="34" charset="0"/>
              </a:rPr>
              <a:t>cặp</a:t>
            </a:r>
            <a:r>
              <a:rPr lang="en-US" sz="4400" b="1" dirty="0">
                <a:solidFill>
                  <a:srgbClr val="C00000"/>
                </a:solidFill>
                <a:latin typeface="Times New Roman" panose="02020603050405020304" pitchFamily="18" charset="0"/>
                <a:ea typeface="Calibri" panose="020F0502020204030204" pitchFamily="34" charset="0"/>
              </a:rPr>
              <a:t> </a:t>
            </a:r>
            <a:r>
              <a:rPr lang="en-US" sz="4400" b="1" dirty="0" err="1">
                <a:solidFill>
                  <a:srgbClr val="C00000"/>
                </a:solidFill>
                <a:latin typeface="Times New Roman" panose="02020603050405020304" pitchFamily="18" charset="0"/>
                <a:ea typeface="Calibri" panose="020F0502020204030204" pitchFamily="34" charset="0"/>
              </a:rPr>
              <a:t>đôi</a:t>
            </a:r>
            <a:r>
              <a:rPr lang="en-US" sz="4400" b="1" dirty="0">
                <a:solidFill>
                  <a:srgbClr val="C00000"/>
                </a:solidFill>
                <a:latin typeface="Times New Roman" panose="02020603050405020304" pitchFamily="18" charset="0"/>
                <a:ea typeface="Calibri" panose="020F0502020204030204" pitchFamily="34" charset="0"/>
              </a:rPr>
              <a:t>/3p:</a:t>
            </a:r>
          </a:p>
          <a:p>
            <a:pPr algn="just">
              <a:lnSpc>
                <a:spcPct val="135000"/>
              </a:lnSpc>
              <a:spcAft>
                <a:spcPts val="0"/>
              </a:spcAft>
            </a:pPr>
            <a:r>
              <a:rPr lang="en-US" sz="4400" b="1" dirty="0">
                <a:solidFill>
                  <a:srgbClr val="000000"/>
                </a:solidFill>
                <a:latin typeface="Times New Roman" panose="02020603050405020304" pitchFamily="18" charset="0"/>
                <a:ea typeface="Times New Roman" panose="02020603050405020304" pitchFamily="18" charset="0"/>
              </a:rPr>
              <a:t>a</a:t>
            </a:r>
            <a:r>
              <a:rPr lang="en-US" sz="4400" b="1" i="1" dirty="0">
                <a:solidFill>
                  <a:srgbClr val="000000"/>
                </a:solidFill>
                <a:latin typeface="Times New Roman" panose="02020603050405020304" pitchFamily="18" charset="0"/>
                <a:ea typeface="Times New Roman" panose="02020603050405020304" pitchFamily="18" charset="0"/>
              </a:rPr>
              <a:t>) </a:t>
            </a:r>
            <a:r>
              <a:rPr lang="en-US" sz="4400" b="1" i="1" dirty="0" err="1">
                <a:solidFill>
                  <a:srgbClr val="000000"/>
                </a:solidFill>
                <a:latin typeface="Times New Roman" panose="02020603050405020304" pitchFamily="18" charset="0"/>
                <a:ea typeface="Times New Roman" panose="02020603050405020304" pitchFamily="18" charset="0"/>
              </a:rPr>
              <a:t>Hãy</a:t>
            </a:r>
            <a:r>
              <a:rPr lang="en-US" sz="4400" b="1" i="1" dirty="0">
                <a:solidFill>
                  <a:srgbClr val="000000"/>
                </a:solidFill>
                <a:latin typeface="Times New Roman" panose="02020603050405020304" pitchFamily="18" charset="0"/>
                <a:ea typeface="Times New Roman" panose="02020603050405020304" pitchFamily="18" charset="0"/>
              </a:rPr>
              <a:t> </a:t>
            </a:r>
            <a:r>
              <a:rPr lang="en-US" sz="4400" b="1" i="1" dirty="0" err="1">
                <a:solidFill>
                  <a:srgbClr val="000000"/>
                </a:solidFill>
                <a:latin typeface="Times New Roman" panose="02020603050405020304" pitchFamily="18" charset="0"/>
                <a:ea typeface="Times New Roman" panose="02020603050405020304" pitchFamily="18" charset="0"/>
              </a:rPr>
              <a:t>cho</a:t>
            </a:r>
            <a:r>
              <a:rPr lang="en-US" sz="4400" b="1" i="1" dirty="0">
                <a:solidFill>
                  <a:srgbClr val="000000"/>
                </a:solidFill>
                <a:latin typeface="Times New Roman" panose="02020603050405020304" pitchFamily="18" charset="0"/>
                <a:ea typeface="Times New Roman" panose="02020603050405020304" pitchFamily="18" charset="0"/>
              </a:rPr>
              <a:t> </a:t>
            </a:r>
            <a:r>
              <a:rPr lang="en-US" sz="4400" b="1" i="1" dirty="0" err="1">
                <a:solidFill>
                  <a:srgbClr val="000000"/>
                </a:solidFill>
                <a:latin typeface="Times New Roman" panose="02020603050405020304" pitchFamily="18" charset="0"/>
                <a:ea typeface="Times New Roman" panose="02020603050405020304" pitchFamily="18" charset="0"/>
              </a:rPr>
              <a:t>biết</a:t>
            </a:r>
            <a:r>
              <a:rPr lang="en-US" sz="4400" b="1" i="1" dirty="0">
                <a:solidFill>
                  <a:srgbClr val="000000"/>
                </a:solidFill>
                <a:latin typeface="Times New Roman" panose="02020603050405020304" pitchFamily="18" charset="0"/>
                <a:ea typeface="Times New Roman" panose="02020603050405020304" pitchFamily="18" charset="0"/>
              </a:rPr>
              <a:t> </a:t>
            </a:r>
            <a:r>
              <a:rPr lang="en-US" sz="4400" b="1" i="1" dirty="0" err="1">
                <a:solidFill>
                  <a:srgbClr val="000000"/>
                </a:solidFill>
                <a:latin typeface="Times New Roman" panose="02020603050405020304" pitchFamily="18" charset="0"/>
                <a:ea typeface="Times New Roman" panose="02020603050405020304" pitchFamily="18" charset="0"/>
              </a:rPr>
              <a:t>mối</a:t>
            </a:r>
            <a:r>
              <a:rPr lang="en-US" sz="4400" b="1" i="1" dirty="0">
                <a:solidFill>
                  <a:srgbClr val="000000"/>
                </a:solidFill>
                <a:latin typeface="Times New Roman" panose="02020603050405020304" pitchFamily="18" charset="0"/>
                <a:ea typeface="Times New Roman" panose="02020603050405020304" pitchFamily="18" charset="0"/>
              </a:rPr>
              <a:t> </a:t>
            </a:r>
            <a:r>
              <a:rPr lang="en-US" sz="4400" b="1" i="1" dirty="0" err="1">
                <a:solidFill>
                  <a:srgbClr val="000000"/>
                </a:solidFill>
                <a:latin typeface="Times New Roman" panose="02020603050405020304" pitchFamily="18" charset="0"/>
                <a:ea typeface="Times New Roman" panose="02020603050405020304" pitchFamily="18" charset="0"/>
              </a:rPr>
              <a:t>quan</a:t>
            </a:r>
            <a:r>
              <a:rPr lang="en-US" sz="4400" b="1" i="1" dirty="0">
                <a:solidFill>
                  <a:srgbClr val="000000"/>
                </a:solidFill>
                <a:latin typeface="Times New Roman" panose="02020603050405020304" pitchFamily="18" charset="0"/>
                <a:ea typeface="Times New Roman" panose="02020603050405020304" pitchFamily="18" charset="0"/>
              </a:rPr>
              <a:t> </a:t>
            </a:r>
            <a:r>
              <a:rPr lang="en-US" sz="4400" b="1" i="1" dirty="0" err="1">
                <a:solidFill>
                  <a:srgbClr val="000000"/>
                </a:solidFill>
                <a:latin typeface="Times New Roman" panose="02020603050405020304" pitchFamily="18" charset="0"/>
                <a:ea typeface="Times New Roman" panose="02020603050405020304" pitchFamily="18" charset="0"/>
              </a:rPr>
              <a:t>hệ</a:t>
            </a:r>
            <a:r>
              <a:rPr lang="en-US" sz="4400" b="1" i="1" dirty="0">
                <a:solidFill>
                  <a:srgbClr val="000000"/>
                </a:solidFill>
                <a:latin typeface="Times New Roman" panose="02020603050405020304" pitchFamily="18" charset="0"/>
                <a:ea typeface="Times New Roman" panose="02020603050405020304" pitchFamily="18" charset="0"/>
              </a:rPr>
              <a:t> </a:t>
            </a:r>
            <a:r>
              <a:rPr lang="en-US" sz="4400" b="1" i="1" dirty="0" err="1">
                <a:solidFill>
                  <a:srgbClr val="000000"/>
                </a:solidFill>
                <a:latin typeface="Times New Roman" panose="02020603050405020304" pitchFamily="18" charset="0"/>
                <a:ea typeface="Times New Roman" panose="02020603050405020304" pitchFamily="18" charset="0"/>
              </a:rPr>
              <a:t>của</a:t>
            </a:r>
            <a:r>
              <a:rPr lang="en-US" sz="4400" b="1" i="1" dirty="0">
                <a:solidFill>
                  <a:srgbClr val="000000"/>
                </a:solidFill>
                <a:latin typeface="Times New Roman" panose="02020603050405020304" pitchFamily="18" charset="0"/>
                <a:ea typeface="Times New Roman" panose="02020603050405020304" pitchFamily="18" charset="0"/>
              </a:rPr>
              <a:t> </a:t>
            </a:r>
            <a:r>
              <a:rPr lang="en-US" sz="4400" b="1" i="1" dirty="0" err="1">
                <a:solidFill>
                  <a:srgbClr val="000000"/>
                </a:solidFill>
                <a:latin typeface="Times New Roman" panose="02020603050405020304" pitchFamily="18" charset="0"/>
                <a:ea typeface="Times New Roman" panose="02020603050405020304" pitchFamily="18" charset="0"/>
              </a:rPr>
              <a:t>các</a:t>
            </a:r>
            <a:r>
              <a:rPr lang="en-US" sz="4400" b="1" i="1" dirty="0">
                <a:solidFill>
                  <a:srgbClr val="000000"/>
                </a:solidFill>
                <a:latin typeface="Times New Roman" panose="02020603050405020304" pitchFamily="18" charset="0"/>
                <a:ea typeface="Times New Roman" panose="02020603050405020304" pitchFamily="18" charset="0"/>
              </a:rPr>
              <a:t> </a:t>
            </a:r>
            <a:r>
              <a:rPr lang="en-US" sz="4400" b="1" i="1" dirty="0" err="1">
                <a:solidFill>
                  <a:srgbClr val="000000"/>
                </a:solidFill>
                <a:latin typeface="Times New Roman" panose="02020603050405020304" pitchFamily="18" charset="0"/>
                <a:ea typeface="Times New Roman" panose="02020603050405020304" pitchFamily="18" charset="0"/>
              </a:rPr>
              <a:t>thành</a:t>
            </a:r>
            <a:r>
              <a:rPr lang="en-US" sz="4400" b="1" i="1" dirty="0">
                <a:solidFill>
                  <a:srgbClr val="000000"/>
                </a:solidFill>
                <a:latin typeface="Times New Roman" panose="02020603050405020304" pitchFamily="18" charset="0"/>
                <a:ea typeface="Times New Roman" panose="02020603050405020304" pitchFamily="18" charset="0"/>
              </a:rPr>
              <a:t> </a:t>
            </a:r>
            <a:r>
              <a:rPr lang="en-US" sz="4400" b="1" i="1" dirty="0" err="1">
                <a:solidFill>
                  <a:srgbClr val="000000"/>
                </a:solidFill>
                <a:latin typeface="Times New Roman" panose="02020603050405020304" pitchFamily="18" charset="0"/>
                <a:ea typeface="Times New Roman" panose="02020603050405020304" pitchFamily="18" charset="0"/>
              </a:rPr>
              <a:t>viên</a:t>
            </a:r>
            <a:r>
              <a:rPr lang="en-US" sz="4400" b="1" i="1" dirty="0">
                <a:solidFill>
                  <a:srgbClr val="000000"/>
                </a:solidFill>
                <a:latin typeface="Times New Roman" panose="02020603050405020304" pitchFamily="18" charset="0"/>
                <a:ea typeface="Times New Roman" panose="02020603050405020304" pitchFamily="18" charset="0"/>
              </a:rPr>
              <a:t> </a:t>
            </a:r>
            <a:r>
              <a:rPr lang="en-US" sz="4400" b="1" i="1" dirty="0" err="1">
                <a:solidFill>
                  <a:srgbClr val="000000"/>
                </a:solidFill>
                <a:latin typeface="Times New Roman" panose="02020603050405020304" pitchFamily="18" charset="0"/>
                <a:ea typeface="Times New Roman" panose="02020603050405020304" pitchFamily="18" charset="0"/>
              </a:rPr>
              <a:t>trong</a:t>
            </a:r>
            <a:r>
              <a:rPr lang="en-US" sz="4400" b="1" i="1" dirty="0">
                <a:solidFill>
                  <a:srgbClr val="000000"/>
                </a:solidFill>
                <a:latin typeface="Times New Roman" panose="02020603050405020304" pitchFamily="18" charset="0"/>
                <a:ea typeface="Times New Roman" panose="02020603050405020304" pitchFamily="18" charset="0"/>
              </a:rPr>
              <a:t> </a:t>
            </a:r>
            <a:r>
              <a:rPr lang="en-US" sz="4400" b="1" i="1" dirty="0" err="1">
                <a:solidFill>
                  <a:srgbClr val="000000"/>
                </a:solidFill>
                <a:latin typeface="Times New Roman" panose="02020603050405020304" pitchFamily="18" charset="0"/>
                <a:ea typeface="Times New Roman" panose="02020603050405020304" pitchFamily="18" charset="0"/>
              </a:rPr>
              <a:t>hai</a:t>
            </a:r>
            <a:r>
              <a:rPr lang="en-US" sz="4400" b="1" i="1" dirty="0">
                <a:solidFill>
                  <a:srgbClr val="000000"/>
                </a:solidFill>
                <a:latin typeface="Times New Roman" panose="02020603050405020304" pitchFamily="18" charset="0"/>
                <a:ea typeface="Times New Roman" panose="02020603050405020304" pitchFamily="18" charset="0"/>
              </a:rPr>
              <a:t> </a:t>
            </a:r>
            <a:r>
              <a:rPr lang="en-US" sz="4400" b="1" i="1" dirty="0" err="1">
                <a:solidFill>
                  <a:srgbClr val="000000"/>
                </a:solidFill>
                <a:latin typeface="Times New Roman" panose="02020603050405020304" pitchFamily="18" charset="0"/>
                <a:ea typeface="Times New Roman" panose="02020603050405020304" pitchFamily="18" charset="0"/>
              </a:rPr>
              <a:t>trường</a:t>
            </a:r>
            <a:r>
              <a:rPr lang="en-US" sz="4400" b="1" i="1" dirty="0">
                <a:solidFill>
                  <a:srgbClr val="000000"/>
                </a:solidFill>
                <a:latin typeface="Times New Roman" panose="02020603050405020304" pitchFamily="18" charset="0"/>
                <a:ea typeface="Times New Roman" panose="02020603050405020304" pitchFamily="18" charset="0"/>
              </a:rPr>
              <a:t> </a:t>
            </a:r>
            <a:r>
              <a:rPr lang="en-US" sz="4400" b="1" i="1" dirty="0" err="1">
                <a:solidFill>
                  <a:srgbClr val="000000"/>
                </a:solidFill>
                <a:latin typeface="Times New Roman" panose="02020603050405020304" pitchFamily="18" charset="0"/>
                <a:ea typeface="Times New Roman" panose="02020603050405020304" pitchFamily="18" charset="0"/>
              </a:rPr>
              <a:t>hợp</a:t>
            </a:r>
            <a:r>
              <a:rPr lang="en-US" sz="4400" b="1" i="1" dirty="0">
                <a:solidFill>
                  <a:srgbClr val="000000"/>
                </a:solidFill>
                <a:latin typeface="Times New Roman" panose="02020603050405020304" pitchFamily="18" charset="0"/>
                <a:ea typeface="Times New Roman" panose="02020603050405020304" pitchFamily="18" charset="0"/>
              </a:rPr>
              <a:t> </a:t>
            </a:r>
            <a:r>
              <a:rPr lang="en-US" sz="4400" b="1" i="1" dirty="0" err="1">
                <a:solidFill>
                  <a:srgbClr val="000000"/>
                </a:solidFill>
                <a:latin typeface="Times New Roman" panose="02020603050405020304" pitchFamily="18" charset="0"/>
                <a:ea typeface="Times New Roman" panose="02020603050405020304" pitchFamily="18" charset="0"/>
              </a:rPr>
              <a:t>trên</a:t>
            </a:r>
            <a:r>
              <a:rPr lang="en-US" sz="4400" b="1" i="1" dirty="0">
                <a:solidFill>
                  <a:srgbClr val="000000"/>
                </a:solidFill>
                <a:latin typeface="Times New Roman" panose="02020603050405020304" pitchFamily="18" charset="0"/>
                <a:ea typeface="Times New Roman" panose="02020603050405020304" pitchFamily="18" charset="0"/>
              </a:rPr>
              <a:t>.</a:t>
            </a:r>
            <a:endParaRPr lang="en-US" sz="4400" b="1" dirty="0">
              <a:latin typeface="Times New Roman" panose="02020603050405020304" pitchFamily="18" charset="0"/>
              <a:ea typeface="Calibri" panose="020F0502020204030204" pitchFamily="34" charset="0"/>
            </a:endParaRPr>
          </a:p>
          <a:p>
            <a:pPr algn="just">
              <a:lnSpc>
                <a:spcPct val="135000"/>
              </a:lnSpc>
              <a:spcAft>
                <a:spcPts val="0"/>
              </a:spcAft>
            </a:pPr>
            <a:r>
              <a:rPr lang="en-US" sz="4400" b="1" i="1" dirty="0">
                <a:solidFill>
                  <a:srgbClr val="000000"/>
                </a:solidFill>
                <a:latin typeface="Times New Roman" panose="02020603050405020304" pitchFamily="18" charset="0"/>
                <a:ea typeface="Times New Roman" panose="02020603050405020304" pitchFamily="18" charset="0"/>
              </a:rPr>
              <a:t>b) </a:t>
            </a:r>
            <a:r>
              <a:rPr lang="en-US" sz="4400" b="1" i="1" dirty="0" err="1">
                <a:solidFill>
                  <a:srgbClr val="000000"/>
                </a:solidFill>
                <a:latin typeface="Times New Roman" panose="02020603050405020304" pitchFamily="18" charset="0"/>
                <a:ea typeface="Times New Roman" panose="02020603050405020304" pitchFamily="18" charset="0"/>
              </a:rPr>
              <a:t>Em</a:t>
            </a:r>
            <a:r>
              <a:rPr lang="en-US" sz="4400" b="1" i="1" dirty="0">
                <a:solidFill>
                  <a:srgbClr val="000000"/>
                </a:solidFill>
                <a:latin typeface="Times New Roman" panose="02020603050405020304" pitchFamily="18" charset="0"/>
                <a:ea typeface="Times New Roman" panose="02020603050405020304" pitchFamily="18" charset="0"/>
              </a:rPr>
              <a:t> </a:t>
            </a:r>
            <a:r>
              <a:rPr lang="en-US" sz="4400" b="1" i="1" dirty="0" err="1">
                <a:solidFill>
                  <a:srgbClr val="000000"/>
                </a:solidFill>
                <a:latin typeface="Times New Roman" panose="02020603050405020304" pitchFamily="18" charset="0"/>
                <a:ea typeface="Times New Roman" panose="02020603050405020304" pitchFamily="18" charset="0"/>
              </a:rPr>
              <a:t>hiểu</a:t>
            </a:r>
            <a:r>
              <a:rPr lang="en-US" sz="4400" b="1" i="1" dirty="0">
                <a:solidFill>
                  <a:srgbClr val="000000"/>
                </a:solidFill>
                <a:latin typeface="Times New Roman" panose="02020603050405020304" pitchFamily="18" charset="0"/>
                <a:ea typeface="Times New Roman" panose="02020603050405020304" pitchFamily="18" charset="0"/>
              </a:rPr>
              <a:t> </a:t>
            </a:r>
            <a:r>
              <a:rPr lang="en-US" sz="4400" b="1" i="1" dirty="0" err="1">
                <a:solidFill>
                  <a:srgbClr val="000000"/>
                </a:solidFill>
                <a:latin typeface="Times New Roman" panose="02020603050405020304" pitchFamily="18" charset="0"/>
                <a:ea typeface="Times New Roman" panose="02020603050405020304" pitchFamily="18" charset="0"/>
              </a:rPr>
              <a:t>thế</a:t>
            </a:r>
            <a:r>
              <a:rPr lang="en-US" sz="4400" b="1" i="1" dirty="0">
                <a:solidFill>
                  <a:srgbClr val="000000"/>
                </a:solidFill>
                <a:latin typeface="Times New Roman" panose="02020603050405020304" pitchFamily="18" charset="0"/>
                <a:ea typeface="Times New Roman" panose="02020603050405020304" pitchFamily="18" charset="0"/>
              </a:rPr>
              <a:t> </a:t>
            </a:r>
            <a:r>
              <a:rPr lang="en-US" sz="4400" b="1" i="1" dirty="0" err="1">
                <a:solidFill>
                  <a:srgbClr val="000000"/>
                </a:solidFill>
                <a:latin typeface="Times New Roman" panose="02020603050405020304" pitchFamily="18" charset="0"/>
                <a:ea typeface="Times New Roman" panose="02020603050405020304" pitchFamily="18" charset="0"/>
              </a:rPr>
              <a:t>nào</a:t>
            </a:r>
            <a:r>
              <a:rPr lang="en-US" sz="4400" b="1" i="1" dirty="0">
                <a:solidFill>
                  <a:srgbClr val="000000"/>
                </a:solidFill>
                <a:latin typeface="Times New Roman" panose="02020603050405020304" pitchFamily="18" charset="0"/>
                <a:ea typeface="Times New Roman" panose="02020603050405020304" pitchFamily="18" charset="0"/>
              </a:rPr>
              <a:t> </a:t>
            </a:r>
            <a:r>
              <a:rPr lang="en-US" sz="4400" b="1" i="1" dirty="0" err="1">
                <a:solidFill>
                  <a:srgbClr val="000000"/>
                </a:solidFill>
                <a:latin typeface="Times New Roman" panose="02020603050405020304" pitchFamily="18" charset="0"/>
                <a:ea typeface="Times New Roman" panose="02020603050405020304" pitchFamily="18" charset="0"/>
              </a:rPr>
              <a:t>là</a:t>
            </a:r>
            <a:r>
              <a:rPr lang="en-US" sz="4400" b="1" i="1" dirty="0">
                <a:solidFill>
                  <a:srgbClr val="000000"/>
                </a:solidFill>
                <a:latin typeface="Times New Roman" panose="02020603050405020304" pitchFamily="18" charset="0"/>
                <a:ea typeface="Times New Roman" panose="02020603050405020304" pitchFamily="18" charset="0"/>
              </a:rPr>
              <a:t> </a:t>
            </a:r>
            <a:r>
              <a:rPr lang="en-US" sz="4400" b="1" i="1" dirty="0" err="1">
                <a:solidFill>
                  <a:srgbClr val="000000"/>
                </a:solidFill>
                <a:latin typeface="Times New Roman" panose="02020603050405020304" pitchFamily="18" charset="0"/>
                <a:ea typeface="Times New Roman" panose="02020603050405020304" pitchFamily="18" charset="0"/>
              </a:rPr>
              <a:t>gia</a:t>
            </a:r>
            <a:r>
              <a:rPr lang="en-US" sz="4400" b="1" i="1" dirty="0">
                <a:solidFill>
                  <a:srgbClr val="000000"/>
                </a:solidFill>
                <a:latin typeface="Times New Roman" panose="02020603050405020304" pitchFamily="18" charset="0"/>
                <a:ea typeface="Times New Roman" panose="02020603050405020304" pitchFamily="18" charset="0"/>
              </a:rPr>
              <a:t> </a:t>
            </a:r>
            <a:r>
              <a:rPr lang="en-US" sz="4400" b="1" i="1" dirty="0" err="1">
                <a:solidFill>
                  <a:srgbClr val="000000"/>
                </a:solidFill>
                <a:latin typeface="Times New Roman" panose="02020603050405020304" pitchFamily="18" charset="0"/>
                <a:ea typeface="Times New Roman" panose="02020603050405020304" pitchFamily="18" charset="0"/>
              </a:rPr>
              <a:t>đình</a:t>
            </a:r>
            <a:r>
              <a:rPr lang="en-US" sz="4400" b="1" i="1" dirty="0">
                <a:solidFill>
                  <a:srgbClr val="000000"/>
                </a:solidFill>
                <a:latin typeface="Times New Roman" panose="02020603050405020304" pitchFamily="18" charset="0"/>
                <a:ea typeface="Times New Roman" panose="02020603050405020304" pitchFamily="18" charset="0"/>
              </a:rPr>
              <a:t>?</a:t>
            </a:r>
            <a:endParaRPr lang="en-US" sz="4400" b="1"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96988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838BF2B-D2B1-4FDA-B27F-F3EB07C8555A}"/>
              </a:ext>
            </a:extLst>
          </p:cNvPr>
          <p:cNvSpPr/>
          <p:nvPr/>
        </p:nvSpPr>
        <p:spPr>
          <a:xfrm>
            <a:off x="212034" y="212035"/>
            <a:ext cx="11767931" cy="6247864"/>
          </a:xfrm>
          <a:prstGeom prst="rect">
            <a:avLst/>
          </a:prstGeom>
        </p:spPr>
        <p:txBody>
          <a:bodyPr wrap="square">
            <a:spAutoFit/>
          </a:bodyPr>
          <a:lstStyle/>
          <a:p>
            <a:pPr algn="just">
              <a:spcAft>
                <a:spcPts val="0"/>
              </a:spcAft>
            </a:pPr>
            <a:r>
              <a:rPr lang="vi-VN" sz="4000" b="1" dirty="0">
                <a:latin typeface="Times New Roman" panose="02020603050405020304" pitchFamily="18" charset="0"/>
                <a:ea typeface="Calibri" panose="020F0502020204030204" pitchFamily="34" charset="0"/>
              </a:rPr>
              <a:t>b) </a:t>
            </a:r>
            <a:r>
              <a:rPr lang="en-US" sz="4000" b="1" dirty="0">
                <a:latin typeface="Times New Roman" panose="02020603050405020304" pitchFamily="18" charset="0"/>
                <a:ea typeface="Calibri" panose="020F0502020204030204" pitchFamily="34" charset="0"/>
              </a:rPr>
              <a:t>1</a:t>
            </a:r>
            <a:r>
              <a:rPr lang="vi-VN" sz="4000" b="1" dirty="0">
                <a:latin typeface="Times New Roman" panose="02020603050405020304" pitchFamily="18" charset="0"/>
                <a:ea typeface="Calibri" panose="020F0502020204030204" pitchFamily="34" charset="0"/>
              </a:rPr>
              <a:t>số quyền, nghĩa vụ khác giữa ông bà và các cháu:</a:t>
            </a:r>
          </a:p>
          <a:p>
            <a:pPr algn="just">
              <a:spcAft>
                <a:spcPts val="0"/>
              </a:spcAft>
            </a:pPr>
            <a:r>
              <a:rPr lang="vi-VN" sz="4000" b="1" dirty="0">
                <a:latin typeface="Times New Roman" panose="02020603050405020304" pitchFamily="18" charset="0"/>
                <a:ea typeface="Calibri" panose="020F0502020204030204" pitchFamily="34" charset="0"/>
              </a:rPr>
              <a:t>- Trường hợp cháu chưa thành niên, cháu đã thành niên mất năng lực hành vi dân sự hoặc không có khả năng lao động và không có tài sản để tự nuôi mình mà không có người nuôi dưỡng theo quy định tại Điều 105 của Luật này thì ông bà nội, ông bà ngoại có nghĩa vụ nuôi dưỡng cháu.</a:t>
            </a:r>
          </a:p>
          <a:p>
            <a:pPr algn="just">
              <a:spcAft>
                <a:spcPts val="0"/>
              </a:spcAft>
            </a:pPr>
            <a:r>
              <a:rPr lang="vi-VN" sz="4000" b="1" dirty="0">
                <a:latin typeface="Times New Roman" panose="02020603050405020304" pitchFamily="18" charset="0"/>
                <a:ea typeface="Calibri" panose="020F0502020204030204" pitchFamily="34" charset="0"/>
              </a:rPr>
              <a:t>- Trường hợp ông bà nội, ông bà ngoại không có con để nuôi dưỡng mình thì cháu đã thành niên có nghĩa vụ nuôi dưỡng.</a:t>
            </a:r>
          </a:p>
        </p:txBody>
      </p:sp>
    </p:spTree>
    <p:extLst>
      <p:ext uri="{BB962C8B-B14F-4D97-AF65-F5344CB8AC3E}">
        <p14:creationId xmlns:p14="http://schemas.microsoft.com/office/powerpoint/2010/main" val="2620053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EFFD2B2-9A9C-4EAE-BA21-32F4A0710EB8}"/>
              </a:ext>
            </a:extLst>
          </p:cNvPr>
          <p:cNvSpPr/>
          <p:nvPr/>
        </p:nvSpPr>
        <p:spPr>
          <a:xfrm>
            <a:off x="145774" y="305068"/>
            <a:ext cx="11900451" cy="3785652"/>
          </a:xfrm>
          <a:prstGeom prst="rect">
            <a:avLst/>
          </a:prstGeom>
        </p:spPr>
        <p:txBody>
          <a:bodyPr wrap="square">
            <a:spAutoFit/>
          </a:bodyPr>
          <a:lstStyle/>
          <a:p>
            <a:pPr algn="just">
              <a:spcAft>
                <a:spcPts val="0"/>
              </a:spcAft>
            </a:pPr>
            <a:r>
              <a:rPr lang="vi-VN" sz="4800" b="1" dirty="0">
                <a:solidFill>
                  <a:srgbClr val="FF0000"/>
                </a:solidFill>
                <a:latin typeface="Times New Roman" panose="02020603050405020304" pitchFamily="18" charset="0"/>
                <a:ea typeface="Times New Roman" panose="02020603050405020304" pitchFamily="18" charset="0"/>
              </a:rPr>
              <a:t>Kết luận: </a:t>
            </a:r>
            <a:r>
              <a:rPr lang="vi-VN" sz="4800" b="1" dirty="0">
                <a:solidFill>
                  <a:srgbClr val="000000"/>
                </a:solidFill>
                <a:latin typeface="Times New Roman" panose="02020603050405020304" pitchFamily="18" charset="0"/>
                <a:ea typeface="Times New Roman" panose="02020603050405020304" pitchFamily="18" charset="0"/>
              </a:rPr>
              <a:t>Ông bà đã thương yêu, nuôi nấng, chăm sóc, che chở và dạy dỗ Bình khi bố mẹ Bình không còn. H chưa thực hiện tốt nghĩa vụ kính trọng, chăm sóc, phụng dưỡng ông bà.</a:t>
            </a:r>
          </a:p>
        </p:txBody>
      </p:sp>
    </p:spTree>
    <p:extLst>
      <p:ext uri="{BB962C8B-B14F-4D97-AF65-F5344CB8AC3E}">
        <p14:creationId xmlns:p14="http://schemas.microsoft.com/office/powerpoint/2010/main" val="16832954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EFFD2B2-9A9C-4EAE-BA21-32F4A0710EB8}"/>
              </a:ext>
            </a:extLst>
          </p:cNvPr>
          <p:cNvSpPr/>
          <p:nvPr/>
        </p:nvSpPr>
        <p:spPr>
          <a:xfrm>
            <a:off x="145774" y="2345635"/>
            <a:ext cx="11900451" cy="3785652"/>
          </a:xfrm>
          <a:prstGeom prst="rect">
            <a:avLst/>
          </a:prstGeom>
        </p:spPr>
        <p:txBody>
          <a:bodyPr wrap="square">
            <a:spAutoFit/>
          </a:bodyPr>
          <a:lstStyle/>
          <a:p>
            <a:pPr algn="just">
              <a:spcAft>
                <a:spcPts val="0"/>
              </a:spcAft>
            </a:pPr>
            <a:r>
              <a:rPr lang="vi-VN" sz="4800" b="1" dirty="0">
                <a:solidFill>
                  <a:srgbClr val="0070C0"/>
                </a:solidFill>
                <a:latin typeface="Times New Roman" panose="02020603050405020304" pitchFamily="18" charset="0"/>
                <a:ea typeface="Times New Roman" panose="02020603050405020304" pitchFamily="18" charset="0"/>
              </a:rPr>
              <a:t>- Ông bà nội, ông bà ngoại có quyền, nghĩa vụ trông nom, chăm sóc, giáo dục cháu, sống mẫu mực và nêu gương tốt cho con cháu.</a:t>
            </a:r>
          </a:p>
          <a:p>
            <a:pPr algn="just">
              <a:spcAft>
                <a:spcPts val="0"/>
              </a:spcAft>
            </a:pPr>
            <a:r>
              <a:rPr lang="vi-VN" sz="4800" b="1" dirty="0">
                <a:solidFill>
                  <a:srgbClr val="0070C0"/>
                </a:solidFill>
                <a:latin typeface="Times New Roman" panose="02020603050405020304" pitchFamily="18" charset="0"/>
                <a:ea typeface="Times New Roman" panose="02020603050405020304" pitchFamily="18" charset="0"/>
              </a:rPr>
              <a:t>- Cháu có nghĩa vụ kính trọng, chăm sóc, phụng dưỡng ông bà nội, ông bà ngoại.</a:t>
            </a:r>
          </a:p>
        </p:txBody>
      </p:sp>
      <p:sp>
        <p:nvSpPr>
          <p:cNvPr id="3" name="Rectangle 2">
            <a:extLst>
              <a:ext uri="{FF2B5EF4-FFF2-40B4-BE49-F238E27FC236}">
                <a16:creationId xmlns:a16="http://schemas.microsoft.com/office/drawing/2014/main" id="{2BE0DD2F-E39D-4D11-80C0-4A7A671C34FC}"/>
              </a:ext>
            </a:extLst>
          </p:cNvPr>
          <p:cNvSpPr/>
          <p:nvPr/>
        </p:nvSpPr>
        <p:spPr>
          <a:xfrm>
            <a:off x="218659" y="503582"/>
            <a:ext cx="11827566" cy="830997"/>
          </a:xfrm>
          <a:prstGeom prst="rect">
            <a:avLst/>
          </a:prstGeom>
        </p:spPr>
        <p:txBody>
          <a:bodyPr wrap="square">
            <a:spAutoFit/>
          </a:bodyPr>
          <a:lstStyle/>
          <a:p>
            <a:pPr lvl="0"/>
            <a:r>
              <a:rPr lang="en-US" sz="4800" b="1" dirty="0">
                <a:solidFill>
                  <a:srgbClr val="00B050"/>
                </a:solidFill>
                <a:latin typeface="Times New Roman" panose="02020603050405020304" pitchFamily="18" charset="0"/>
                <a:ea typeface="Calibri" panose="020F0502020204030204" pitchFamily="34" charset="0"/>
              </a:rPr>
              <a:t>d, </a:t>
            </a:r>
            <a:r>
              <a:rPr lang="en-US" sz="4800" b="1" dirty="0" err="1">
                <a:solidFill>
                  <a:srgbClr val="00B050"/>
                </a:solidFill>
                <a:latin typeface="Times New Roman" panose="02020603050405020304" pitchFamily="18" charset="0"/>
                <a:ea typeface="Calibri" panose="020F0502020204030204" pitchFamily="34" charset="0"/>
              </a:rPr>
              <a:t>Quyền</a:t>
            </a:r>
            <a:r>
              <a:rPr lang="en-US" sz="4800" b="1" dirty="0">
                <a:solidFill>
                  <a:srgbClr val="00B050"/>
                </a:solidFill>
                <a:latin typeface="Times New Roman" panose="02020603050405020304" pitchFamily="18" charset="0"/>
                <a:ea typeface="Calibri" panose="020F0502020204030204" pitchFamily="34" charset="0"/>
              </a:rPr>
              <a:t>, </a:t>
            </a:r>
            <a:r>
              <a:rPr lang="en-US" sz="4800" b="1" dirty="0" err="1">
                <a:solidFill>
                  <a:srgbClr val="00B050"/>
                </a:solidFill>
                <a:latin typeface="Times New Roman" panose="02020603050405020304" pitchFamily="18" charset="0"/>
                <a:ea typeface="Calibri" panose="020F0502020204030204" pitchFamily="34" charset="0"/>
              </a:rPr>
              <a:t>nghĩa</a:t>
            </a:r>
            <a:r>
              <a:rPr lang="en-US" sz="4800" b="1" dirty="0">
                <a:solidFill>
                  <a:srgbClr val="00B050"/>
                </a:solidFill>
                <a:latin typeface="Times New Roman" panose="02020603050405020304" pitchFamily="18" charset="0"/>
                <a:ea typeface="Calibri" panose="020F0502020204030204" pitchFamily="34" charset="0"/>
              </a:rPr>
              <a:t> </a:t>
            </a:r>
            <a:r>
              <a:rPr lang="en-US" sz="4800" b="1" dirty="0" err="1">
                <a:solidFill>
                  <a:srgbClr val="00B050"/>
                </a:solidFill>
                <a:latin typeface="Times New Roman" panose="02020603050405020304" pitchFamily="18" charset="0"/>
                <a:ea typeface="Calibri" panose="020F0502020204030204" pitchFamily="34" charset="0"/>
              </a:rPr>
              <a:t>vụ</a:t>
            </a:r>
            <a:r>
              <a:rPr lang="en-US" sz="4800" b="1" dirty="0">
                <a:solidFill>
                  <a:srgbClr val="00B050"/>
                </a:solidFill>
                <a:latin typeface="Times New Roman" panose="02020603050405020304" pitchFamily="18" charset="0"/>
                <a:ea typeface="Calibri" panose="020F0502020204030204" pitchFamily="34" charset="0"/>
              </a:rPr>
              <a:t> </a:t>
            </a:r>
            <a:r>
              <a:rPr lang="en-US" sz="4800" b="1" dirty="0" err="1">
                <a:solidFill>
                  <a:srgbClr val="00B050"/>
                </a:solidFill>
                <a:latin typeface="Times New Roman" panose="02020603050405020304" pitchFamily="18" charset="0"/>
                <a:ea typeface="Calibri" panose="020F0502020204030204" pitchFamily="34" charset="0"/>
              </a:rPr>
              <a:t>giữa</a:t>
            </a:r>
            <a:r>
              <a:rPr lang="en-US" sz="4800" b="1" dirty="0">
                <a:solidFill>
                  <a:srgbClr val="00B050"/>
                </a:solidFill>
                <a:latin typeface="Times New Roman" panose="02020603050405020304" pitchFamily="18" charset="0"/>
                <a:ea typeface="Calibri" panose="020F0502020204030204" pitchFamily="34" charset="0"/>
              </a:rPr>
              <a:t> </a:t>
            </a:r>
            <a:r>
              <a:rPr lang="en-US" sz="4800" b="1" dirty="0" err="1">
                <a:solidFill>
                  <a:srgbClr val="00B050"/>
                </a:solidFill>
                <a:latin typeface="Times New Roman" panose="02020603050405020304" pitchFamily="18" charset="0"/>
                <a:ea typeface="Calibri" panose="020F0502020204030204" pitchFamily="34" charset="0"/>
              </a:rPr>
              <a:t>ông</a:t>
            </a:r>
            <a:r>
              <a:rPr lang="en-US" sz="4800" b="1" dirty="0">
                <a:solidFill>
                  <a:srgbClr val="00B050"/>
                </a:solidFill>
                <a:latin typeface="Times New Roman" panose="02020603050405020304" pitchFamily="18" charset="0"/>
                <a:ea typeface="Calibri" panose="020F0502020204030204" pitchFamily="34" charset="0"/>
              </a:rPr>
              <a:t> </a:t>
            </a:r>
            <a:r>
              <a:rPr lang="en-US" sz="4800" b="1" dirty="0" err="1">
                <a:solidFill>
                  <a:srgbClr val="00B050"/>
                </a:solidFill>
                <a:latin typeface="Times New Roman" panose="02020603050405020304" pitchFamily="18" charset="0"/>
                <a:ea typeface="Calibri" panose="020F0502020204030204" pitchFamily="34" charset="0"/>
              </a:rPr>
              <a:t>bà</a:t>
            </a:r>
            <a:r>
              <a:rPr lang="en-US" sz="4800" b="1" dirty="0">
                <a:solidFill>
                  <a:srgbClr val="00B050"/>
                </a:solidFill>
                <a:latin typeface="Times New Roman" panose="02020603050405020304" pitchFamily="18" charset="0"/>
                <a:ea typeface="Calibri" panose="020F0502020204030204" pitchFamily="34" charset="0"/>
              </a:rPr>
              <a:t> </a:t>
            </a:r>
            <a:r>
              <a:rPr lang="en-US" sz="4800" b="1" dirty="0" err="1">
                <a:solidFill>
                  <a:srgbClr val="00B050"/>
                </a:solidFill>
                <a:latin typeface="Times New Roman" panose="02020603050405020304" pitchFamily="18" charset="0"/>
                <a:ea typeface="Calibri" panose="020F0502020204030204" pitchFamily="34" charset="0"/>
              </a:rPr>
              <a:t>và</a:t>
            </a:r>
            <a:r>
              <a:rPr lang="en-US" sz="4800" b="1" dirty="0">
                <a:solidFill>
                  <a:srgbClr val="00B050"/>
                </a:solidFill>
                <a:latin typeface="Times New Roman" panose="02020603050405020304" pitchFamily="18" charset="0"/>
                <a:ea typeface="Calibri" panose="020F0502020204030204" pitchFamily="34" charset="0"/>
              </a:rPr>
              <a:t> </a:t>
            </a:r>
            <a:r>
              <a:rPr lang="en-US" sz="4800" b="1" dirty="0" err="1">
                <a:solidFill>
                  <a:srgbClr val="00B050"/>
                </a:solidFill>
                <a:latin typeface="Times New Roman" panose="02020603050405020304" pitchFamily="18" charset="0"/>
                <a:ea typeface="Calibri" panose="020F0502020204030204" pitchFamily="34" charset="0"/>
              </a:rPr>
              <a:t>các</a:t>
            </a:r>
            <a:r>
              <a:rPr lang="en-US" sz="4800" b="1" dirty="0">
                <a:solidFill>
                  <a:srgbClr val="00B050"/>
                </a:solidFill>
                <a:latin typeface="Times New Roman" panose="02020603050405020304" pitchFamily="18" charset="0"/>
                <a:ea typeface="Calibri" panose="020F0502020204030204" pitchFamily="34" charset="0"/>
              </a:rPr>
              <a:t> </a:t>
            </a:r>
            <a:r>
              <a:rPr lang="en-US" sz="4800" b="1" dirty="0" err="1">
                <a:solidFill>
                  <a:srgbClr val="00B050"/>
                </a:solidFill>
                <a:latin typeface="Times New Roman" panose="02020603050405020304" pitchFamily="18" charset="0"/>
                <a:ea typeface="Calibri" panose="020F0502020204030204" pitchFamily="34" charset="0"/>
              </a:rPr>
              <a:t>cháu</a:t>
            </a:r>
            <a:endParaRPr lang="en-US" sz="4800" b="1" dirty="0">
              <a:solidFill>
                <a:srgbClr val="00B050"/>
              </a:solidFill>
            </a:endParaRPr>
          </a:p>
        </p:txBody>
      </p:sp>
    </p:spTree>
    <p:extLst>
      <p:ext uri="{BB962C8B-B14F-4D97-AF65-F5344CB8AC3E}">
        <p14:creationId xmlns:p14="http://schemas.microsoft.com/office/powerpoint/2010/main" val="4091029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FFDEE73-6863-4A87-8F5C-C15B5A0AE38E}"/>
              </a:ext>
            </a:extLst>
          </p:cNvPr>
          <p:cNvSpPr/>
          <p:nvPr/>
        </p:nvSpPr>
        <p:spPr>
          <a:xfrm>
            <a:off x="384312" y="1344737"/>
            <a:ext cx="11529391" cy="3976088"/>
          </a:xfrm>
          <a:prstGeom prst="rect">
            <a:avLst/>
          </a:prstGeom>
        </p:spPr>
        <p:txBody>
          <a:bodyPr wrap="square">
            <a:spAutoFit/>
          </a:bodyPr>
          <a:lstStyle/>
          <a:p>
            <a:pPr algn="just">
              <a:lnSpc>
                <a:spcPct val="135000"/>
              </a:lnSpc>
              <a:spcAft>
                <a:spcPts val="0"/>
              </a:spcAft>
            </a:pPr>
            <a:r>
              <a:rPr lang="vi-VN" sz="4800" b="1" dirty="0">
                <a:latin typeface="Times New Roman" panose="02020603050405020304" pitchFamily="18" charset="0"/>
                <a:ea typeface="Times New Roman" panose="02020603050405020304" pitchFamily="18" charset="0"/>
              </a:rPr>
              <a:t>Em hãy viết thư cho người thân bày tỏ mong muốn về việc được thực hiện quyền tham gia của em trong gia đình </a:t>
            </a:r>
            <a:r>
              <a:rPr lang="en-US" sz="4800" b="1" dirty="0">
                <a:latin typeface="Times New Roman" panose="02020603050405020304" pitchFamily="18" charset="0"/>
                <a:ea typeface="Times New Roman" panose="02020603050405020304" pitchFamily="18" charset="0"/>
              </a:rPr>
              <a:t>(HS </a:t>
            </a:r>
            <a:r>
              <a:rPr lang="en-US" sz="4800" b="1" dirty="0" err="1">
                <a:latin typeface="Times New Roman" panose="02020603050405020304" pitchFamily="18" charset="0"/>
                <a:ea typeface="Times New Roman" panose="02020603050405020304" pitchFamily="18" charset="0"/>
              </a:rPr>
              <a:t>làm</a:t>
            </a:r>
            <a:r>
              <a:rPr lang="en-US" sz="4800" b="1" dirty="0">
                <a:latin typeface="Times New Roman" panose="02020603050405020304" pitchFamily="18" charset="0"/>
                <a:ea typeface="Times New Roman" panose="02020603050405020304" pitchFamily="18" charset="0"/>
              </a:rPr>
              <a:t> ở </a:t>
            </a:r>
            <a:r>
              <a:rPr lang="en-US" sz="4800" b="1" dirty="0" err="1">
                <a:latin typeface="Times New Roman" panose="02020603050405020304" pitchFamily="18" charset="0"/>
                <a:ea typeface="Times New Roman" panose="02020603050405020304" pitchFamily="18" charset="0"/>
              </a:rPr>
              <a:t>nhà</a:t>
            </a:r>
            <a:r>
              <a:rPr lang="en-US" sz="4800" b="1" dirty="0">
                <a:latin typeface="Times New Roman" panose="02020603050405020304" pitchFamily="18" charset="0"/>
                <a:ea typeface="Times New Roman" panose="02020603050405020304" pitchFamily="18" charset="0"/>
              </a:rPr>
              <a:t> </a:t>
            </a:r>
            <a:r>
              <a:rPr lang="en-US" sz="4800" b="1" dirty="0" err="1">
                <a:latin typeface="Times New Roman" panose="02020603050405020304" pitchFamily="18" charset="0"/>
                <a:ea typeface="Times New Roman" panose="02020603050405020304" pitchFamily="18" charset="0"/>
              </a:rPr>
              <a:t>và</a:t>
            </a:r>
            <a:r>
              <a:rPr lang="en-US" sz="4800" b="1" dirty="0">
                <a:latin typeface="Times New Roman" panose="02020603050405020304" pitchFamily="18" charset="0"/>
                <a:ea typeface="Times New Roman" panose="02020603050405020304" pitchFamily="18" charset="0"/>
              </a:rPr>
              <a:t>  </a:t>
            </a:r>
            <a:r>
              <a:rPr lang="en-US" sz="4800" b="1" dirty="0" err="1">
                <a:latin typeface="Times New Roman" panose="02020603050405020304" pitchFamily="18" charset="0"/>
                <a:ea typeface="Times New Roman" panose="02020603050405020304" pitchFamily="18" charset="0"/>
              </a:rPr>
              <a:t>thực</a:t>
            </a:r>
            <a:r>
              <a:rPr lang="en-US" sz="4800" b="1" dirty="0">
                <a:latin typeface="Times New Roman" panose="02020603050405020304" pitchFamily="18" charset="0"/>
                <a:ea typeface="Times New Roman" panose="02020603050405020304" pitchFamily="18" charset="0"/>
              </a:rPr>
              <a:t> </a:t>
            </a:r>
            <a:r>
              <a:rPr lang="en-US" sz="4800" b="1" dirty="0" err="1">
                <a:latin typeface="Times New Roman" panose="02020603050405020304" pitchFamily="18" charset="0"/>
                <a:ea typeface="Times New Roman" panose="02020603050405020304" pitchFamily="18" charset="0"/>
              </a:rPr>
              <a:t>hiện</a:t>
            </a:r>
            <a:r>
              <a:rPr lang="en-US" sz="4800" b="1" dirty="0">
                <a:latin typeface="Times New Roman" panose="02020603050405020304" pitchFamily="18" charset="0"/>
                <a:ea typeface="Times New Roman" panose="02020603050405020304" pitchFamily="18" charset="0"/>
              </a:rPr>
              <a:t> </a:t>
            </a:r>
            <a:r>
              <a:rPr lang="en-US" sz="4800" b="1" dirty="0" err="1">
                <a:latin typeface="Times New Roman" panose="02020603050405020304" pitchFamily="18" charset="0"/>
                <a:ea typeface="Times New Roman" panose="02020603050405020304" pitchFamily="18" charset="0"/>
              </a:rPr>
              <a:t>vào</a:t>
            </a:r>
            <a:r>
              <a:rPr lang="en-US" sz="4800" b="1" dirty="0">
                <a:latin typeface="Times New Roman" panose="02020603050405020304" pitchFamily="18" charset="0"/>
                <a:ea typeface="Times New Roman" panose="02020603050405020304" pitchFamily="18" charset="0"/>
              </a:rPr>
              <a:t> </a:t>
            </a:r>
            <a:r>
              <a:rPr lang="en-US" sz="4800" b="1" dirty="0" err="1">
                <a:latin typeface="Times New Roman" panose="02020603050405020304" pitchFamily="18" charset="0"/>
                <a:ea typeface="Times New Roman" panose="02020603050405020304" pitchFamily="18" charset="0"/>
              </a:rPr>
              <a:t>tiết</a:t>
            </a:r>
            <a:r>
              <a:rPr lang="en-US" sz="4800" b="1" dirty="0">
                <a:latin typeface="Times New Roman" panose="02020603050405020304" pitchFamily="18" charset="0"/>
                <a:ea typeface="Times New Roman" panose="02020603050405020304" pitchFamily="18" charset="0"/>
              </a:rPr>
              <a:t> </a:t>
            </a:r>
            <a:r>
              <a:rPr lang="en-US" sz="4800" b="1" dirty="0" err="1">
                <a:latin typeface="Times New Roman" panose="02020603050405020304" pitchFamily="18" charset="0"/>
                <a:ea typeface="Times New Roman" panose="02020603050405020304" pitchFamily="18" charset="0"/>
              </a:rPr>
              <a:t>học</a:t>
            </a:r>
            <a:r>
              <a:rPr lang="en-US" sz="4800" b="1" dirty="0">
                <a:latin typeface="Times New Roman" panose="02020603050405020304" pitchFamily="18" charset="0"/>
                <a:ea typeface="Times New Roman" panose="02020603050405020304" pitchFamily="18" charset="0"/>
              </a:rPr>
              <a:t> </a:t>
            </a:r>
            <a:r>
              <a:rPr lang="en-US" sz="4800" b="1" dirty="0" err="1">
                <a:latin typeface="Times New Roman" panose="02020603050405020304" pitchFamily="18" charset="0"/>
                <a:ea typeface="Times New Roman" panose="02020603050405020304" pitchFamily="18" charset="0"/>
              </a:rPr>
              <a:t>sau</a:t>
            </a:r>
            <a:r>
              <a:rPr lang="en-US" sz="4800" b="1" dirty="0">
                <a:latin typeface="Times New Roman" panose="02020603050405020304" pitchFamily="18" charset="0"/>
                <a:ea typeface="Times New Roman" panose="02020603050405020304" pitchFamily="18" charset="0"/>
              </a:rPr>
              <a:t>)</a:t>
            </a:r>
            <a:endParaRPr lang="en-US" sz="4800" b="1"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34449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348090D-1C15-425F-B9BA-89837A389664}"/>
              </a:ext>
            </a:extLst>
          </p:cNvPr>
          <p:cNvSpPr/>
          <p:nvPr/>
        </p:nvSpPr>
        <p:spPr>
          <a:xfrm>
            <a:off x="457200" y="2656704"/>
            <a:ext cx="11569147" cy="2978892"/>
          </a:xfrm>
          <a:prstGeom prst="rect">
            <a:avLst/>
          </a:prstGeom>
        </p:spPr>
        <p:txBody>
          <a:bodyPr wrap="square">
            <a:spAutoFit/>
          </a:bodyPr>
          <a:lstStyle/>
          <a:p>
            <a:pPr algn="just">
              <a:lnSpc>
                <a:spcPct val="135000"/>
              </a:lnSpc>
              <a:spcAft>
                <a:spcPts val="0"/>
              </a:spcAft>
            </a:pPr>
            <a:r>
              <a:rPr lang="vi-VN" sz="4800" b="1" dirty="0">
                <a:solidFill>
                  <a:srgbClr val="000000"/>
                </a:solidFill>
                <a:latin typeface="Times New Roman" panose="02020603050405020304" pitchFamily="18" charset="0"/>
                <a:ea typeface="Calibri" panose="020F0502020204030204" pitchFamily="34" charset="0"/>
              </a:rPr>
              <a:t>H: Đã bạn nào có những suy nghĩ, chia sẻ giống bạn chưa? Nếu em trong tình huống của bạn, em sẽ xử lý ra sao?</a:t>
            </a:r>
          </a:p>
        </p:txBody>
      </p:sp>
      <p:sp>
        <p:nvSpPr>
          <p:cNvPr id="2" name="Rectangle 1">
            <a:extLst>
              <a:ext uri="{FF2B5EF4-FFF2-40B4-BE49-F238E27FC236}">
                <a16:creationId xmlns:a16="http://schemas.microsoft.com/office/drawing/2014/main" id="{44EAD39D-516C-4BF9-B7A9-F1C1C3926761}"/>
              </a:ext>
            </a:extLst>
          </p:cNvPr>
          <p:cNvSpPr/>
          <p:nvPr/>
        </p:nvSpPr>
        <p:spPr>
          <a:xfrm>
            <a:off x="2675109" y="237904"/>
            <a:ext cx="6126164" cy="984500"/>
          </a:xfrm>
          <a:prstGeom prst="rect">
            <a:avLst/>
          </a:prstGeom>
        </p:spPr>
        <p:txBody>
          <a:bodyPr wrap="none">
            <a:spAutoFit/>
          </a:bodyPr>
          <a:lstStyle/>
          <a:p>
            <a:pPr lvl="0" algn="ctr">
              <a:lnSpc>
                <a:spcPct val="135000"/>
              </a:lnSpc>
            </a:pPr>
            <a:r>
              <a:rPr lang="en-US" sz="4800" b="1" dirty="0">
                <a:solidFill>
                  <a:srgbClr val="000000"/>
                </a:solidFill>
                <a:latin typeface="Times New Roman" panose="02020603050405020304" pitchFamily="18" charset="0"/>
                <a:ea typeface="Calibri" panose="020F0502020204030204" pitchFamily="34" charset="0"/>
              </a:rPr>
              <a:t>T</a:t>
            </a:r>
            <a:r>
              <a:rPr lang="vi-VN" sz="4800" b="1" dirty="0">
                <a:solidFill>
                  <a:srgbClr val="000000"/>
                </a:solidFill>
                <a:latin typeface="Times New Roman" panose="02020603050405020304" pitchFamily="18" charset="0"/>
                <a:ea typeface="Calibri" panose="020F0502020204030204" pitchFamily="34" charset="0"/>
              </a:rPr>
              <a:t>rò chơi </a:t>
            </a:r>
            <a:r>
              <a:rPr lang="vi-VN" sz="4800" b="1" dirty="0">
                <a:solidFill>
                  <a:srgbClr val="0070C0"/>
                </a:solidFill>
                <a:latin typeface="Times New Roman" panose="02020603050405020304" pitchFamily="18" charset="0"/>
                <a:ea typeface="Calibri" panose="020F0502020204030204" pitchFamily="34" charset="0"/>
              </a:rPr>
              <a:t>Lời muốn nói</a:t>
            </a:r>
            <a:endParaRPr lang="en-US" sz="4800" b="1" dirty="0">
              <a:solidFill>
                <a:srgbClr val="0070C0"/>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686529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C1142F2-0676-4012-B22A-CFD6A25733F1}"/>
              </a:ext>
            </a:extLst>
          </p:cNvPr>
          <p:cNvSpPr/>
          <p:nvPr/>
        </p:nvSpPr>
        <p:spPr>
          <a:xfrm>
            <a:off x="1249017" y="212036"/>
            <a:ext cx="4141305" cy="923330"/>
          </a:xfrm>
          <a:prstGeom prst="rect">
            <a:avLst/>
          </a:prstGeom>
        </p:spPr>
        <p:txBody>
          <a:bodyPr wrap="square">
            <a:spAutoFit/>
          </a:bodyPr>
          <a:lstStyle/>
          <a:p>
            <a:pPr algn="just">
              <a:spcAft>
                <a:spcPts val="0"/>
              </a:spcAft>
            </a:pPr>
            <a:r>
              <a:rPr lang="vi-VN" sz="5400" b="1" dirty="0">
                <a:solidFill>
                  <a:srgbClr val="FF0000"/>
                </a:solidFill>
                <a:latin typeface="Times New Roman" panose="02020603050405020304" pitchFamily="18" charset="0"/>
                <a:ea typeface="Calibri" panose="020F0502020204030204" pitchFamily="34" charset="0"/>
              </a:rPr>
              <a:t>3/ Luyện tập</a:t>
            </a:r>
            <a:endParaRPr lang="en-US" sz="5400" b="1" dirty="0">
              <a:solidFill>
                <a:srgbClr val="FF0000"/>
              </a:solidFill>
              <a:latin typeface="Times New Roman" panose="02020603050405020304" pitchFamily="18" charset="0"/>
              <a:ea typeface="Times New Roman" panose="02020603050405020304" pitchFamily="18" charset="0"/>
            </a:endParaRPr>
          </a:p>
        </p:txBody>
      </p:sp>
      <p:sp>
        <p:nvSpPr>
          <p:cNvPr id="6" name="Rectangle 5">
            <a:extLst>
              <a:ext uri="{FF2B5EF4-FFF2-40B4-BE49-F238E27FC236}">
                <a16:creationId xmlns:a16="http://schemas.microsoft.com/office/drawing/2014/main" id="{2838BF2B-D2B1-4FDA-B27F-F3EB07C8555A}"/>
              </a:ext>
            </a:extLst>
          </p:cNvPr>
          <p:cNvSpPr/>
          <p:nvPr/>
        </p:nvSpPr>
        <p:spPr>
          <a:xfrm>
            <a:off x="762001" y="1278258"/>
            <a:ext cx="9892748" cy="1569660"/>
          </a:xfrm>
          <a:prstGeom prst="rect">
            <a:avLst/>
          </a:prstGeom>
        </p:spPr>
        <p:txBody>
          <a:bodyPr wrap="square">
            <a:spAutoFit/>
          </a:bodyPr>
          <a:lstStyle/>
          <a:p>
            <a:pPr algn="ctr">
              <a:spcAft>
                <a:spcPts val="0"/>
              </a:spcAft>
            </a:pPr>
            <a:r>
              <a:rPr lang="en-US" sz="4800" b="1" dirty="0" err="1">
                <a:solidFill>
                  <a:srgbClr val="C00000"/>
                </a:solidFill>
                <a:latin typeface="Times New Roman" panose="02020603050405020304" pitchFamily="18" charset="0"/>
                <a:ea typeface="Calibri" panose="020F0502020204030204" pitchFamily="34" charset="0"/>
              </a:rPr>
              <a:t>Bài</a:t>
            </a:r>
            <a:r>
              <a:rPr lang="en-US" sz="4800" b="1" dirty="0">
                <a:solidFill>
                  <a:srgbClr val="C00000"/>
                </a:solidFill>
                <a:latin typeface="Times New Roman" panose="02020603050405020304" pitchFamily="18" charset="0"/>
                <a:ea typeface="Calibri" panose="020F0502020204030204" pitchFamily="34" charset="0"/>
              </a:rPr>
              <a:t> </a:t>
            </a:r>
            <a:r>
              <a:rPr lang="en-US" sz="4800" b="1" dirty="0" err="1">
                <a:solidFill>
                  <a:srgbClr val="C00000"/>
                </a:solidFill>
                <a:latin typeface="Times New Roman" panose="02020603050405020304" pitchFamily="18" charset="0"/>
                <a:ea typeface="Calibri" panose="020F0502020204030204" pitchFamily="34" charset="0"/>
              </a:rPr>
              <a:t>tập</a:t>
            </a:r>
            <a:r>
              <a:rPr lang="en-US" sz="4800" b="1" dirty="0">
                <a:solidFill>
                  <a:srgbClr val="C00000"/>
                </a:solidFill>
                <a:latin typeface="Times New Roman" panose="02020603050405020304" pitchFamily="18" charset="0"/>
                <a:ea typeface="Calibri" panose="020F0502020204030204" pitchFamily="34" charset="0"/>
              </a:rPr>
              <a:t> 2. </a:t>
            </a:r>
            <a:r>
              <a:rPr lang="en-US" sz="4800" b="1" dirty="0" err="1">
                <a:solidFill>
                  <a:srgbClr val="C00000"/>
                </a:solidFill>
                <a:latin typeface="Times New Roman" panose="02020603050405020304" pitchFamily="18" charset="0"/>
                <a:ea typeface="Calibri" panose="020F0502020204030204" pitchFamily="34" charset="0"/>
              </a:rPr>
              <a:t>Nhận</a:t>
            </a:r>
            <a:r>
              <a:rPr lang="en-US" sz="4800" b="1" dirty="0">
                <a:solidFill>
                  <a:srgbClr val="C00000"/>
                </a:solidFill>
                <a:latin typeface="Times New Roman" panose="02020603050405020304" pitchFamily="18" charset="0"/>
                <a:ea typeface="Calibri" panose="020F0502020204030204" pitchFamily="34" charset="0"/>
              </a:rPr>
              <a:t> </a:t>
            </a:r>
            <a:r>
              <a:rPr lang="en-US" sz="4800" b="1" dirty="0" err="1">
                <a:solidFill>
                  <a:srgbClr val="C00000"/>
                </a:solidFill>
                <a:latin typeface="Times New Roman" panose="02020603050405020304" pitchFamily="18" charset="0"/>
                <a:ea typeface="Calibri" panose="020F0502020204030204" pitchFamily="34" charset="0"/>
              </a:rPr>
              <a:t>xét</a:t>
            </a:r>
            <a:r>
              <a:rPr lang="en-US" sz="4800" b="1" dirty="0">
                <a:solidFill>
                  <a:srgbClr val="C00000"/>
                </a:solidFill>
                <a:latin typeface="Times New Roman" panose="02020603050405020304" pitchFamily="18" charset="0"/>
                <a:ea typeface="Calibri" panose="020F0502020204030204" pitchFamily="34" charset="0"/>
              </a:rPr>
              <a:t> </a:t>
            </a:r>
            <a:r>
              <a:rPr lang="en-US" sz="4800" b="1" dirty="0" err="1">
                <a:solidFill>
                  <a:srgbClr val="C00000"/>
                </a:solidFill>
                <a:latin typeface="Times New Roman" panose="02020603050405020304" pitchFamily="18" charset="0"/>
                <a:ea typeface="Calibri" panose="020F0502020204030204" pitchFamily="34" charset="0"/>
              </a:rPr>
              <a:t>và</a:t>
            </a:r>
            <a:r>
              <a:rPr lang="en-US" sz="4800" b="1" dirty="0">
                <a:solidFill>
                  <a:srgbClr val="C00000"/>
                </a:solidFill>
                <a:latin typeface="Times New Roman" panose="02020603050405020304" pitchFamily="18" charset="0"/>
                <a:ea typeface="Calibri" panose="020F0502020204030204" pitchFamily="34" charset="0"/>
              </a:rPr>
              <a:t> </a:t>
            </a:r>
            <a:r>
              <a:rPr lang="en-US" sz="4800" b="1" dirty="0" err="1">
                <a:solidFill>
                  <a:srgbClr val="C00000"/>
                </a:solidFill>
                <a:latin typeface="Times New Roman" panose="02020603050405020304" pitchFamily="18" charset="0"/>
                <a:ea typeface="Calibri" panose="020F0502020204030204" pitchFamily="34" charset="0"/>
              </a:rPr>
              <a:t>giải</a:t>
            </a:r>
            <a:r>
              <a:rPr lang="en-US" sz="4800" b="1" dirty="0">
                <a:solidFill>
                  <a:srgbClr val="C00000"/>
                </a:solidFill>
                <a:latin typeface="Times New Roman" panose="02020603050405020304" pitchFamily="18" charset="0"/>
                <a:ea typeface="Calibri" panose="020F0502020204030204" pitchFamily="34" charset="0"/>
              </a:rPr>
              <a:t> </a:t>
            </a:r>
            <a:r>
              <a:rPr lang="en-US" sz="4800" b="1" dirty="0" err="1">
                <a:solidFill>
                  <a:srgbClr val="C00000"/>
                </a:solidFill>
                <a:latin typeface="Times New Roman" panose="02020603050405020304" pitchFamily="18" charset="0"/>
                <a:ea typeface="Calibri" panose="020F0502020204030204" pitchFamily="34" charset="0"/>
              </a:rPr>
              <a:t>thích</a:t>
            </a:r>
            <a:endParaRPr lang="en-US" sz="4800" b="1" dirty="0">
              <a:solidFill>
                <a:srgbClr val="C00000"/>
              </a:solidFill>
              <a:latin typeface="Times New Roman" panose="02020603050405020304" pitchFamily="18" charset="0"/>
              <a:ea typeface="Calibri" panose="020F0502020204030204" pitchFamily="34" charset="0"/>
            </a:endParaRPr>
          </a:p>
          <a:p>
            <a:pPr algn="ctr">
              <a:spcAft>
                <a:spcPts val="0"/>
              </a:spcAft>
            </a:pPr>
            <a:r>
              <a:rPr lang="vi-VN" sz="4800" b="1" dirty="0">
                <a:latin typeface="Times New Roman" panose="02020603050405020304" pitchFamily="18" charset="0"/>
                <a:ea typeface="Calibri" panose="020F0502020204030204" pitchFamily="34" charset="0"/>
              </a:rPr>
              <a:t>hoạt động cặp đôi/5p</a:t>
            </a:r>
          </a:p>
        </p:txBody>
      </p:sp>
      <p:sp>
        <p:nvSpPr>
          <p:cNvPr id="5" name="Rectangle 4">
            <a:extLst>
              <a:ext uri="{FF2B5EF4-FFF2-40B4-BE49-F238E27FC236}">
                <a16:creationId xmlns:a16="http://schemas.microsoft.com/office/drawing/2014/main" id="{86914E85-B7E1-4242-8EC5-BBB8A1B5D79D}"/>
              </a:ext>
            </a:extLst>
          </p:cNvPr>
          <p:cNvSpPr/>
          <p:nvPr/>
        </p:nvSpPr>
        <p:spPr>
          <a:xfrm>
            <a:off x="271670" y="3254849"/>
            <a:ext cx="11648660" cy="3477875"/>
          </a:xfrm>
          <a:prstGeom prst="rect">
            <a:avLst/>
          </a:prstGeom>
        </p:spPr>
        <p:txBody>
          <a:bodyPr wrap="square">
            <a:spAutoFit/>
          </a:bodyPr>
          <a:lstStyle/>
          <a:p>
            <a:pPr algn="just">
              <a:spcAft>
                <a:spcPts val="0"/>
              </a:spcAft>
            </a:pPr>
            <a:r>
              <a:rPr lang="vi-VN" sz="4400" b="1" dirty="0">
                <a:solidFill>
                  <a:srgbClr val="00B050"/>
                </a:solidFill>
                <a:latin typeface="Times New Roman" panose="02020603050405020304" pitchFamily="18" charset="0"/>
                <a:ea typeface="Times New Roman" panose="02020603050405020304" pitchFamily="18" charset="0"/>
              </a:rPr>
              <a:t>a) </a:t>
            </a:r>
            <a:r>
              <a:rPr lang="vi-VN" sz="4400" b="1" dirty="0">
                <a:solidFill>
                  <a:srgbClr val="0070C0"/>
                </a:solidFill>
                <a:latin typeface="Times New Roman" panose="02020603050405020304" pitchFamily="18" charset="0"/>
                <a:ea typeface="Times New Roman" panose="02020603050405020304" pitchFamily="18" charset="0"/>
              </a:rPr>
              <a:t>Bố đã tôn trọng và tạo đi</a:t>
            </a:r>
            <a:r>
              <a:rPr lang="en-US" sz="4400" b="1" dirty="0">
                <a:solidFill>
                  <a:srgbClr val="0070C0"/>
                </a:solidFill>
                <a:latin typeface="Times New Roman" panose="02020603050405020304" pitchFamily="18" charset="0"/>
                <a:ea typeface="Times New Roman" panose="02020603050405020304" pitchFamily="18" charset="0"/>
              </a:rPr>
              <a:t>ề</a:t>
            </a:r>
            <a:r>
              <a:rPr lang="vi-VN" sz="4400" b="1" dirty="0">
                <a:solidFill>
                  <a:srgbClr val="0070C0"/>
                </a:solidFill>
                <a:latin typeface="Times New Roman" panose="02020603050405020304" pitchFamily="18" charset="0"/>
                <a:ea typeface="Times New Roman" panose="02020603050405020304" pitchFamily="18" charset="0"/>
              </a:rPr>
              <a:t>u kiện để N thực hiện ước muốn và phát triển lành mạnh. Nhưng bố cũng luôn nhắc N không lơ là việc học tập. </a:t>
            </a:r>
            <a:endParaRPr lang="en-US" sz="4400" b="1" dirty="0">
              <a:solidFill>
                <a:srgbClr val="0070C0"/>
              </a:solidFill>
              <a:latin typeface="Times New Roman" panose="02020603050405020304" pitchFamily="18" charset="0"/>
              <a:ea typeface="Times New Roman" panose="02020603050405020304" pitchFamily="18" charset="0"/>
            </a:endParaRPr>
          </a:p>
          <a:p>
            <a:pPr algn="just">
              <a:spcAft>
                <a:spcPts val="0"/>
              </a:spcAft>
            </a:pPr>
            <a:r>
              <a:rPr lang="en-US" sz="4400" b="1" dirty="0">
                <a:solidFill>
                  <a:srgbClr val="0070C0"/>
                </a:solidFill>
                <a:latin typeface="Times New Roman" panose="02020603050405020304" pitchFamily="18" charset="0"/>
                <a:ea typeface="Times New Roman" panose="02020603050405020304" pitchFamily="18" charset="0"/>
              </a:rPr>
              <a:t>-&gt;</a:t>
            </a:r>
            <a:r>
              <a:rPr lang="vi-VN" sz="4400" b="1" dirty="0">
                <a:solidFill>
                  <a:srgbClr val="0070C0"/>
                </a:solidFill>
                <a:latin typeface="Times New Roman" panose="02020603050405020304" pitchFamily="18" charset="0"/>
                <a:ea typeface="Times New Roman" panose="02020603050405020304" pitchFamily="18" charset="0"/>
              </a:rPr>
              <a:t>Bố thực hiện đúng quyền và nghĩa vụ của cha mẹ đối với con cái</a:t>
            </a:r>
          </a:p>
        </p:txBody>
      </p:sp>
    </p:spTree>
    <p:extLst>
      <p:ext uri="{BB962C8B-B14F-4D97-AF65-F5344CB8AC3E}">
        <p14:creationId xmlns:p14="http://schemas.microsoft.com/office/powerpoint/2010/main" val="1240364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EFFD2B2-9A9C-4EAE-BA21-32F4A0710EB8}"/>
              </a:ext>
            </a:extLst>
          </p:cNvPr>
          <p:cNvSpPr/>
          <p:nvPr/>
        </p:nvSpPr>
        <p:spPr>
          <a:xfrm>
            <a:off x="145774" y="0"/>
            <a:ext cx="11900451" cy="1938992"/>
          </a:xfrm>
          <a:prstGeom prst="rect">
            <a:avLst/>
          </a:prstGeom>
        </p:spPr>
        <p:txBody>
          <a:bodyPr wrap="square">
            <a:spAutoFit/>
          </a:bodyPr>
          <a:lstStyle/>
          <a:p>
            <a:pPr algn="just">
              <a:spcAft>
                <a:spcPts val="0"/>
              </a:spcAft>
            </a:pPr>
            <a:r>
              <a:rPr lang="vi-VN" sz="4000" b="1" dirty="0">
                <a:solidFill>
                  <a:srgbClr val="00B050"/>
                </a:solidFill>
                <a:latin typeface="Times New Roman" panose="02020603050405020304" pitchFamily="18" charset="0"/>
                <a:ea typeface="Times New Roman" panose="02020603050405020304" pitchFamily="18" charset="0"/>
              </a:rPr>
              <a:t>b) </a:t>
            </a:r>
            <a:r>
              <a:rPr lang="vi-VN" sz="4000" b="1" dirty="0">
                <a:solidFill>
                  <a:srgbClr val="0070C0"/>
                </a:solidFill>
                <a:latin typeface="Times New Roman" panose="02020603050405020304" pitchFamily="18" charset="0"/>
                <a:ea typeface="Times New Roman" panose="02020603050405020304" pitchFamily="18" charset="0"/>
              </a:rPr>
              <a:t>M lười học, ham chơi, bố mẹ mắng thì M không nghe lời </a:t>
            </a:r>
            <a:r>
              <a:rPr lang="en-US" sz="4000" b="1" dirty="0">
                <a:solidFill>
                  <a:srgbClr val="0070C0"/>
                </a:solidFill>
                <a:latin typeface="Times New Roman" panose="02020603050405020304" pitchFamily="18" charset="0"/>
                <a:ea typeface="Times New Roman" panose="02020603050405020304" pitchFamily="18" charset="0"/>
              </a:rPr>
              <a:t>-&gt;</a:t>
            </a:r>
            <a:r>
              <a:rPr lang="vi-VN" sz="4000" b="1" dirty="0">
                <a:solidFill>
                  <a:srgbClr val="0070C0"/>
                </a:solidFill>
                <a:latin typeface="Times New Roman" panose="02020603050405020304" pitchFamily="18" charset="0"/>
                <a:ea typeface="Times New Roman" panose="02020603050405020304" pitchFamily="18" charset="0"/>
              </a:rPr>
              <a:t> Việc làm của M thể hiện M thực hiện chưa tốt</a:t>
            </a:r>
            <a:r>
              <a:rPr lang="en-US" sz="4000" b="1" dirty="0">
                <a:solidFill>
                  <a:srgbClr val="0070C0"/>
                </a:solidFill>
                <a:latin typeface="Times New Roman" panose="02020603050405020304" pitchFamily="18" charset="0"/>
                <a:ea typeface="Times New Roman" panose="02020603050405020304" pitchFamily="18" charset="0"/>
              </a:rPr>
              <a:t> </a:t>
            </a:r>
            <a:r>
              <a:rPr lang="en-US" sz="4000" b="1" dirty="0" err="1">
                <a:solidFill>
                  <a:srgbClr val="0070C0"/>
                </a:solidFill>
                <a:latin typeface="Times New Roman" panose="02020603050405020304" pitchFamily="18" charset="0"/>
                <a:ea typeface="Times New Roman" panose="02020603050405020304" pitchFamily="18" charset="0"/>
              </a:rPr>
              <a:t>của</a:t>
            </a:r>
            <a:r>
              <a:rPr lang="en-US" sz="4000" b="1" dirty="0">
                <a:solidFill>
                  <a:srgbClr val="0070C0"/>
                </a:solidFill>
                <a:latin typeface="Times New Roman" panose="02020603050405020304" pitchFamily="18" charset="0"/>
                <a:ea typeface="Times New Roman" panose="02020603050405020304" pitchFamily="18" charset="0"/>
              </a:rPr>
              <a:t> ng</a:t>
            </a:r>
            <a:r>
              <a:rPr lang="vi-VN" sz="4000" b="1" dirty="0">
                <a:solidFill>
                  <a:srgbClr val="0070C0"/>
                </a:solidFill>
                <a:latin typeface="Times New Roman" panose="02020603050405020304" pitchFamily="18" charset="0"/>
                <a:ea typeface="Times New Roman" panose="02020603050405020304" pitchFamily="18" charset="0"/>
              </a:rPr>
              <a:t>ư</a:t>
            </a:r>
            <a:r>
              <a:rPr lang="en-US" sz="4000" b="1" dirty="0" err="1">
                <a:solidFill>
                  <a:srgbClr val="0070C0"/>
                </a:solidFill>
                <a:latin typeface="Times New Roman" panose="02020603050405020304" pitchFamily="18" charset="0"/>
                <a:ea typeface="Times New Roman" panose="02020603050405020304" pitchFamily="18" charset="0"/>
              </a:rPr>
              <a:t>ời</a:t>
            </a:r>
            <a:r>
              <a:rPr lang="en-US" sz="4000" b="1" dirty="0">
                <a:solidFill>
                  <a:srgbClr val="0070C0"/>
                </a:solidFill>
                <a:latin typeface="Times New Roman" panose="02020603050405020304" pitchFamily="18" charset="0"/>
                <a:ea typeface="Times New Roman" panose="02020603050405020304" pitchFamily="18" charset="0"/>
              </a:rPr>
              <a:t> con </a:t>
            </a:r>
            <a:r>
              <a:rPr lang="en-US" sz="4000" b="1" dirty="0" err="1">
                <a:solidFill>
                  <a:srgbClr val="0070C0"/>
                </a:solidFill>
                <a:latin typeface="Times New Roman" panose="02020603050405020304" pitchFamily="18" charset="0"/>
                <a:ea typeface="Times New Roman" panose="02020603050405020304" pitchFamily="18" charset="0"/>
              </a:rPr>
              <a:t>và</a:t>
            </a:r>
            <a:r>
              <a:rPr lang="en-US" sz="4000" b="1" dirty="0">
                <a:solidFill>
                  <a:srgbClr val="0070C0"/>
                </a:solidFill>
                <a:latin typeface="Times New Roman" panose="02020603050405020304" pitchFamily="18" charset="0"/>
                <a:ea typeface="Times New Roman" panose="02020603050405020304" pitchFamily="18" charset="0"/>
              </a:rPr>
              <a:t> </a:t>
            </a:r>
            <a:r>
              <a:rPr lang="en-US" sz="4000" b="1" dirty="0" err="1">
                <a:solidFill>
                  <a:srgbClr val="0070C0"/>
                </a:solidFill>
                <a:latin typeface="Times New Roman" panose="02020603050405020304" pitchFamily="18" charset="0"/>
                <a:ea typeface="Times New Roman" panose="02020603050405020304" pitchFamily="18" charset="0"/>
              </a:rPr>
              <a:t>chưa</a:t>
            </a:r>
            <a:r>
              <a:rPr lang="vi-VN" sz="4000" b="1" dirty="0">
                <a:solidFill>
                  <a:srgbClr val="0070C0"/>
                </a:solidFill>
                <a:latin typeface="Times New Roman" panose="02020603050405020304" pitchFamily="18" charset="0"/>
                <a:ea typeface="Times New Roman" panose="02020603050405020304" pitchFamily="18" charset="0"/>
              </a:rPr>
              <a:t> kính trọng cha mẹ.</a:t>
            </a:r>
          </a:p>
        </p:txBody>
      </p:sp>
      <p:sp>
        <p:nvSpPr>
          <p:cNvPr id="2" name="Rectangle 1">
            <a:extLst>
              <a:ext uri="{FF2B5EF4-FFF2-40B4-BE49-F238E27FC236}">
                <a16:creationId xmlns:a16="http://schemas.microsoft.com/office/drawing/2014/main" id="{1DD17C2D-45BE-4BB0-8020-4BF63777B450}"/>
              </a:ext>
            </a:extLst>
          </p:cNvPr>
          <p:cNvSpPr/>
          <p:nvPr/>
        </p:nvSpPr>
        <p:spPr>
          <a:xfrm>
            <a:off x="218660" y="2123658"/>
            <a:ext cx="11754678" cy="2554545"/>
          </a:xfrm>
          <a:prstGeom prst="rect">
            <a:avLst/>
          </a:prstGeom>
        </p:spPr>
        <p:txBody>
          <a:bodyPr wrap="square">
            <a:spAutoFit/>
          </a:bodyPr>
          <a:lstStyle/>
          <a:p>
            <a:pPr lvl="0" algn="just"/>
            <a:r>
              <a:rPr lang="vi-VN" sz="4000" b="1" dirty="0">
                <a:solidFill>
                  <a:srgbClr val="00B050"/>
                </a:solidFill>
                <a:latin typeface="Times New Roman" panose="02020603050405020304" pitchFamily="18" charset="0"/>
                <a:ea typeface="Times New Roman" panose="02020603050405020304" pitchFamily="18" charset="0"/>
              </a:rPr>
              <a:t>c) </a:t>
            </a:r>
            <a:r>
              <a:rPr lang="vi-VN" sz="4000" b="1" dirty="0">
                <a:solidFill>
                  <a:srgbClr val="0070C0"/>
                </a:solidFill>
                <a:latin typeface="Times New Roman" panose="02020603050405020304" pitchFamily="18" charset="0"/>
                <a:ea typeface="Times New Roman" panose="02020603050405020304" pitchFamily="18" charset="0"/>
              </a:rPr>
              <a:t>Bố mẹ đã tạo điều kiện để H tham gia các hoạt động tập thể, phát triển lành mạnh về thể chất, tr</a:t>
            </a:r>
            <a:r>
              <a:rPr lang="en-US" sz="4000" b="1" dirty="0">
                <a:solidFill>
                  <a:srgbClr val="0070C0"/>
                </a:solidFill>
                <a:latin typeface="Times New Roman" panose="02020603050405020304" pitchFamily="18" charset="0"/>
                <a:ea typeface="Times New Roman" panose="02020603050405020304" pitchFamily="18" charset="0"/>
              </a:rPr>
              <a:t>í</a:t>
            </a:r>
            <a:r>
              <a:rPr lang="vi-VN" sz="4000" b="1" dirty="0">
                <a:solidFill>
                  <a:srgbClr val="0070C0"/>
                </a:solidFill>
                <a:latin typeface="Times New Roman" panose="02020603050405020304" pitchFamily="18" charset="0"/>
                <a:ea typeface="Times New Roman" panose="02020603050405020304" pitchFamily="18" charset="0"/>
              </a:rPr>
              <a:t> tuệ </a:t>
            </a:r>
            <a:r>
              <a:rPr lang="en-US" sz="4000" b="1" dirty="0">
                <a:solidFill>
                  <a:srgbClr val="0070C0"/>
                </a:solidFill>
                <a:latin typeface="Times New Roman" panose="02020603050405020304" pitchFamily="18" charset="0"/>
                <a:ea typeface="Times New Roman" panose="02020603050405020304" pitchFamily="18" charset="0"/>
              </a:rPr>
              <a:t>-&gt;</a:t>
            </a:r>
            <a:r>
              <a:rPr lang="vi-VN" sz="4000" b="1" dirty="0">
                <a:solidFill>
                  <a:srgbClr val="0070C0"/>
                </a:solidFill>
                <a:latin typeface="Times New Roman" panose="02020603050405020304" pitchFamily="18" charset="0"/>
                <a:ea typeface="Times New Roman" panose="02020603050405020304" pitchFamily="18" charset="0"/>
              </a:rPr>
              <a:t>Bố mẹ H thực hiện đúng quyền và nghĩa vụ của cha mẹ đối với con cái</a:t>
            </a:r>
          </a:p>
        </p:txBody>
      </p:sp>
      <p:sp>
        <p:nvSpPr>
          <p:cNvPr id="5" name="Rectangle 4">
            <a:extLst>
              <a:ext uri="{FF2B5EF4-FFF2-40B4-BE49-F238E27FC236}">
                <a16:creationId xmlns:a16="http://schemas.microsoft.com/office/drawing/2014/main" id="{35449A8F-471C-49B6-97FE-184298593A5C}"/>
              </a:ext>
            </a:extLst>
          </p:cNvPr>
          <p:cNvSpPr/>
          <p:nvPr/>
        </p:nvSpPr>
        <p:spPr>
          <a:xfrm>
            <a:off x="145773" y="4734342"/>
            <a:ext cx="11900451" cy="1938992"/>
          </a:xfrm>
          <a:prstGeom prst="rect">
            <a:avLst/>
          </a:prstGeom>
        </p:spPr>
        <p:txBody>
          <a:bodyPr wrap="square">
            <a:spAutoFit/>
          </a:bodyPr>
          <a:lstStyle/>
          <a:p>
            <a:pPr algn="just">
              <a:spcAft>
                <a:spcPts val="0"/>
              </a:spcAft>
            </a:pPr>
            <a:r>
              <a:rPr lang="vi-VN" sz="4000" b="1" dirty="0">
                <a:solidFill>
                  <a:srgbClr val="00B050"/>
                </a:solidFill>
                <a:latin typeface="Times New Roman" panose="02020603050405020304" pitchFamily="18" charset="0"/>
                <a:ea typeface="Times New Roman" panose="02020603050405020304" pitchFamily="18" charset="0"/>
              </a:rPr>
              <a:t>d) </a:t>
            </a:r>
            <a:r>
              <a:rPr lang="vi-VN" sz="4000" b="1" dirty="0">
                <a:solidFill>
                  <a:srgbClr val="0070C0"/>
                </a:solidFill>
                <a:latin typeface="Times New Roman" panose="02020603050405020304" pitchFamily="18" charset="0"/>
                <a:ea typeface="Times New Roman" panose="02020603050405020304" pitchFamily="18" charset="0"/>
              </a:rPr>
              <a:t>Bố đã tạo điều kiện để A thực hiện quy</a:t>
            </a:r>
            <a:r>
              <a:rPr lang="en-US" sz="4000" b="1" dirty="0">
                <a:solidFill>
                  <a:srgbClr val="0070C0"/>
                </a:solidFill>
                <a:latin typeface="Times New Roman" panose="02020603050405020304" pitchFamily="18" charset="0"/>
                <a:ea typeface="Times New Roman" panose="02020603050405020304" pitchFamily="18" charset="0"/>
              </a:rPr>
              <a:t>ề</a:t>
            </a:r>
            <a:r>
              <a:rPr lang="vi-VN" sz="4000" b="1" dirty="0">
                <a:solidFill>
                  <a:srgbClr val="0070C0"/>
                </a:solidFill>
                <a:latin typeface="Times New Roman" panose="02020603050405020304" pitchFamily="18" charset="0"/>
                <a:ea typeface="Times New Roman" panose="02020603050405020304" pitchFamily="18" charset="0"/>
              </a:rPr>
              <a:t>n b</a:t>
            </a:r>
            <a:r>
              <a:rPr lang="en-US" sz="4000" b="1" dirty="0">
                <a:solidFill>
                  <a:srgbClr val="0070C0"/>
                </a:solidFill>
                <a:latin typeface="Times New Roman" panose="02020603050405020304" pitchFamily="18" charset="0"/>
                <a:ea typeface="Times New Roman" panose="02020603050405020304" pitchFamily="18" charset="0"/>
              </a:rPr>
              <a:t>à</a:t>
            </a:r>
            <a:r>
              <a:rPr lang="vi-VN" sz="4000" b="1" dirty="0">
                <a:solidFill>
                  <a:srgbClr val="0070C0"/>
                </a:solidFill>
                <a:latin typeface="Times New Roman" panose="02020603050405020304" pitchFamily="18" charset="0"/>
                <a:ea typeface="Times New Roman" panose="02020603050405020304" pitchFamily="18" charset="0"/>
              </a:rPr>
              <a:t>y tỏ ý kiến</a:t>
            </a:r>
            <a:r>
              <a:rPr lang="en-US" sz="4000" b="1" dirty="0">
                <a:solidFill>
                  <a:srgbClr val="0070C0"/>
                </a:solidFill>
                <a:latin typeface="Times New Roman" panose="02020603050405020304" pitchFamily="18" charset="0"/>
                <a:ea typeface="Times New Roman" panose="02020603050405020304" pitchFamily="18" charset="0"/>
              </a:rPr>
              <a:t>-&gt;</a:t>
            </a:r>
            <a:r>
              <a:rPr lang="vi-VN" sz="4000" b="1" dirty="0">
                <a:solidFill>
                  <a:srgbClr val="0070C0"/>
                </a:solidFill>
                <a:latin typeface="Times New Roman" panose="02020603050405020304" pitchFamily="18" charset="0"/>
                <a:ea typeface="Times New Roman" panose="02020603050405020304" pitchFamily="18" charset="0"/>
              </a:rPr>
              <a:t> Bố H thực hiện đúng quyền và nghĩa vụ của cha mẹ đối với con cái</a:t>
            </a:r>
          </a:p>
        </p:txBody>
      </p:sp>
    </p:spTree>
    <p:extLst>
      <p:ext uri="{BB962C8B-B14F-4D97-AF65-F5344CB8AC3E}">
        <p14:creationId xmlns:p14="http://schemas.microsoft.com/office/powerpoint/2010/main" val="1984388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838BF2B-D2B1-4FDA-B27F-F3EB07C8555A}"/>
              </a:ext>
            </a:extLst>
          </p:cNvPr>
          <p:cNvSpPr/>
          <p:nvPr/>
        </p:nvSpPr>
        <p:spPr>
          <a:xfrm>
            <a:off x="271670" y="145774"/>
            <a:ext cx="12125738" cy="1569660"/>
          </a:xfrm>
          <a:prstGeom prst="rect">
            <a:avLst/>
          </a:prstGeom>
        </p:spPr>
        <p:txBody>
          <a:bodyPr wrap="square">
            <a:spAutoFit/>
          </a:bodyPr>
          <a:lstStyle/>
          <a:p>
            <a:pPr algn="ctr">
              <a:spcAft>
                <a:spcPts val="0"/>
              </a:spcAft>
            </a:pPr>
            <a:r>
              <a:rPr lang="en-US" sz="4800" b="1" dirty="0" err="1">
                <a:solidFill>
                  <a:srgbClr val="C00000"/>
                </a:solidFill>
                <a:latin typeface="Times New Roman" panose="02020603050405020304" pitchFamily="18" charset="0"/>
                <a:ea typeface="Calibri" panose="020F0502020204030204" pitchFamily="34" charset="0"/>
              </a:rPr>
              <a:t>Bài</a:t>
            </a:r>
            <a:r>
              <a:rPr lang="en-US" sz="4800" b="1" dirty="0">
                <a:solidFill>
                  <a:srgbClr val="C00000"/>
                </a:solidFill>
                <a:latin typeface="Times New Roman" panose="02020603050405020304" pitchFamily="18" charset="0"/>
                <a:ea typeface="Calibri" panose="020F0502020204030204" pitchFamily="34" charset="0"/>
              </a:rPr>
              <a:t> </a:t>
            </a:r>
            <a:r>
              <a:rPr lang="en-US" sz="4800" b="1" dirty="0" err="1">
                <a:solidFill>
                  <a:srgbClr val="C00000"/>
                </a:solidFill>
                <a:latin typeface="Times New Roman" panose="02020603050405020304" pitchFamily="18" charset="0"/>
                <a:ea typeface="Calibri" panose="020F0502020204030204" pitchFamily="34" charset="0"/>
              </a:rPr>
              <a:t>tập</a:t>
            </a:r>
            <a:r>
              <a:rPr lang="en-US" sz="4800" b="1" dirty="0">
                <a:solidFill>
                  <a:srgbClr val="C00000"/>
                </a:solidFill>
                <a:latin typeface="Times New Roman" panose="02020603050405020304" pitchFamily="18" charset="0"/>
                <a:ea typeface="Calibri" panose="020F0502020204030204" pitchFamily="34" charset="0"/>
              </a:rPr>
              <a:t> 3. </a:t>
            </a:r>
            <a:r>
              <a:rPr lang="en-US" sz="4800" b="1" dirty="0" err="1">
                <a:solidFill>
                  <a:srgbClr val="C00000"/>
                </a:solidFill>
                <a:latin typeface="Times New Roman" panose="02020603050405020304" pitchFamily="18" charset="0"/>
                <a:ea typeface="Calibri" panose="020F0502020204030204" pitchFamily="34" charset="0"/>
              </a:rPr>
              <a:t>Xử</a:t>
            </a:r>
            <a:r>
              <a:rPr lang="en-US" sz="4800" b="1" dirty="0">
                <a:solidFill>
                  <a:srgbClr val="C00000"/>
                </a:solidFill>
                <a:latin typeface="Times New Roman" panose="02020603050405020304" pitchFamily="18" charset="0"/>
                <a:ea typeface="Calibri" panose="020F0502020204030204" pitchFamily="34" charset="0"/>
              </a:rPr>
              <a:t> </a:t>
            </a:r>
            <a:r>
              <a:rPr lang="en-US" sz="4800" b="1" dirty="0" err="1">
                <a:solidFill>
                  <a:srgbClr val="C00000"/>
                </a:solidFill>
                <a:latin typeface="Times New Roman" panose="02020603050405020304" pitchFamily="18" charset="0"/>
                <a:ea typeface="Calibri" panose="020F0502020204030204" pitchFamily="34" charset="0"/>
              </a:rPr>
              <a:t>lí</a:t>
            </a:r>
            <a:r>
              <a:rPr lang="en-US" sz="4800" b="1" dirty="0">
                <a:solidFill>
                  <a:srgbClr val="C00000"/>
                </a:solidFill>
                <a:latin typeface="Times New Roman" panose="02020603050405020304" pitchFamily="18" charset="0"/>
                <a:ea typeface="Calibri" panose="020F0502020204030204" pitchFamily="34" charset="0"/>
              </a:rPr>
              <a:t> </a:t>
            </a:r>
            <a:r>
              <a:rPr lang="en-US" sz="4800" b="1" dirty="0" err="1">
                <a:solidFill>
                  <a:srgbClr val="C00000"/>
                </a:solidFill>
                <a:latin typeface="Times New Roman" panose="02020603050405020304" pitchFamily="18" charset="0"/>
                <a:ea typeface="Calibri" panose="020F0502020204030204" pitchFamily="34" charset="0"/>
              </a:rPr>
              <a:t>tình</a:t>
            </a:r>
            <a:r>
              <a:rPr lang="en-US" sz="4800" b="1" dirty="0">
                <a:solidFill>
                  <a:srgbClr val="C00000"/>
                </a:solidFill>
                <a:latin typeface="Times New Roman" panose="02020603050405020304" pitchFamily="18" charset="0"/>
                <a:ea typeface="Calibri" panose="020F0502020204030204" pitchFamily="34" charset="0"/>
              </a:rPr>
              <a:t> </a:t>
            </a:r>
            <a:r>
              <a:rPr lang="en-US" sz="4800" b="1" dirty="0" err="1">
                <a:solidFill>
                  <a:srgbClr val="C00000"/>
                </a:solidFill>
                <a:latin typeface="Times New Roman" panose="02020603050405020304" pitchFamily="18" charset="0"/>
                <a:ea typeface="Calibri" panose="020F0502020204030204" pitchFamily="34" charset="0"/>
              </a:rPr>
              <a:t>huống</a:t>
            </a:r>
            <a:endParaRPr lang="en-US" sz="4800" b="1" dirty="0">
              <a:solidFill>
                <a:srgbClr val="C00000"/>
              </a:solidFill>
              <a:latin typeface="Times New Roman" panose="02020603050405020304" pitchFamily="18" charset="0"/>
              <a:ea typeface="Calibri" panose="020F0502020204030204" pitchFamily="34" charset="0"/>
            </a:endParaRPr>
          </a:p>
          <a:p>
            <a:pPr algn="ctr">
              <a:spcAft>
                <a:spcPts val="0"/>
              </a:spcAft>
            </a:pPr>
            <a:r>
              <a:rPr lang="vi-VN" sz="4800" b="1" dirty="0">
                <a:latin typeface="Times New Roman" panose="02020603050405020304" pitchFamily="18" charset="0"/>
                <a:ea typeface="Calibri" panose="020F0502020204030204" pitchFamily="34" charset="0"/>
              </a:rPr>
              <a:t>hoạt động nhóm sắm vai</a:t>
            </a:r>
          </a:p>
        </p:txBody>
      </p:sp>
      <p:sp>
        <p:nvSpPr>
          <p:cNvPr id="5" name="Rectangle 4">
            <a:extLst>
              <a:ext uri="{FF2B5EF4-FFF2-40B4-BE49-F238E27FC236}">
                <a16:creationId xmlns:a16="http://schemas.microsoft.com/office/drawing/2014/main" id="{86914E85-B7E1-4242-8EC5-BBB8A1B5D79D}"/>
              </a:ext>
            </a:extLst>
          </p:cNvPr>
          <p:cNvSpPr/>
          <p:nvPr/>
        </p:nvSpPr>
        <p:spPr>
          <a:xfrm>
            <a:off x="271670" y="2287441"/>
            <a:ext cx="11648660" cy="4154984"/>
          </a:xfrm>
          <a:prstGeom prst="rect">
            <a:avLst/>
          </a:prstGeom>
        </p:spPr>
        <p:txBody>
          <a:bodyPr wrap="square">
            <a:spAutoFit/>
          </a:bodyPr>
          <a:lstStyle/>
          <a:p>
            <a:pPr algn="just">
              <a:spcAft>
                <a:spcPts val="0"/>
              </a:spcAft>
            </a:pPr>
            <a:r>
              <a:rPr lang="vi-VN" sz="4400" b="1" dirty="0">
                <a:solidFill>
                  <a:srgbClr val="FF0000"/>
                </a:solidFill>
                <a:latin typeface="Times New Roman" panose="02020603050405020304" pitchFamily="18" charset="0"/>
                <a:ea typeface="Times New Roman" panose="02020603050405020304" pitchFamily="18" charset="0"/>
              </a:rPr>
              <a:t>a) </a:t>
            </a:r>
            <a:r>
              <a:rPr lang="vi-VN" sz="4400" b="1" dirty="0">
                <a:solidFill>
                  <a:srgbClr val="0070C0"/>
                </a:solidFill>
                <a:latin typeface="Times New Roman" panose="02020603050405020304" pitchFamily="18" charset="0"/>
                <a:ea typeface="Times New Roman" panose="02020603050405020304" pitchFamily="18" charset="0"/>
              </a:rPr>
              <a:t>Nếu là L, em sẽ thuyết phục bố mẹ đồng ý cho cả em trai cùng đi vì chuyến tham quan này là một hoạt động rất bổ ích và học hỏi được nhiều điều, vì vậy xin bố mẹ đồng ý cho em trai đi để được khám phá điều mới </a:t>
            </a:r>
            <a:r>
              <a:rPr lang="en-US" sz="4400" b="1" dirty="0" err="1">
                <a:solidFill>
                  <a:srgbClr val="0070C0"/>
                </a:solidFill>
                <a:latin typeface="Times New Roman" panose="02020603050405020304" pitchFamily="18" charset="0"/>
                <a:ea typeface="Times New Roman" panose="02020603050405020304" pitchFamily="18" charset="0"/>
              </a:rPr>
              <a:t>mẻ</a:t>
            </a:r>
            <a:r>
              <a:rPr lang="en-US" sz="4400" b="1" dirty="0">
                <a:solidFill>
                  <a:srgbClr val="0070C0"/>
                </a:solidFill>
                <a:latin typeface="Times New Roman" panose="02020603050405020304" pitchFamily="18" charset="0"/>
                <a:ea typeface="Times New Roman" panose="02020603050405020304" pitchFamily="18" charset="0"/>
              </a:rPr>
              <a:t> </a:t>
            </a:r>
            <a:r>
              <a:rPr lang="vi-VN" sz="4400" b="1">
                <a:solidFill>
                  <a:srgbClr val="0070C0"/>
                </a:solidFill>
                <a:latin typeface="Times New Roman" panose="02020603050405020304" pitchFamily="18" charset="0"/>
                <a:ea typeface="Times New Roman" panose="02020603050405020304" pitchFamily="18" charset="0"/>
              </a:rPr>
              <a:t>và hứa </a:t>
            </a:r>
            <a:r>
              <a:rPr lang="vi-VN" sz="4400" b="1" dirty="0">
                <a:solidFill>
                  <a:srgbClr val="0070C0"/>
                </a:solidFill>
                <a:latin typeface="Times New Roman" panose="02020603050405020304" pitchFamily="18" charset="0"/>
                <a:ea typeface="Times New Roman" panose="02020603050405020304" pitchFamily="18" charset="0"/>
              </a:rPr>
              <a:t>với bố mẹ sẽ chăm sóc em trai cẩn thận.</a:t>
            </a:r>
          </a:p>
        </p:txBody>
      </p:sp>
    </p:spTree>
    <p:extLst>
      <p:ext uri="{BB962C8B-B14F-4D97-AF65-F5344CB8AC3E}">
        <p14:creationId xmlns:p14="http://schemas.microsoft.com/office/powerpoint/2010/main" val="2412982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EFFD2B2-9A9C-4EAE-BA21-32F4A0710EB8}"/>
              </a:ext>
            </a:extLst>
          </p:cNvPr>
          <p:cNvSpPr/>
          <p:nvPr/>
        </p:nvSpPr>
        <p:spPr>
          <a:xfrm>
            <a:off x="225287" y="335845"/>
            <a:ext cx="11741426" cy="4524315"/>
          </a:xfrm>
          <a:prstGeom prst="rect">
            <a:avLst/>
          </a:prstGeom>
        </p:spPr>
        <p:txBody>
          <a:bodyPr wrap="square">
            <a:spAutoFit/>
          </a:bodyPr>
          <a:lstStyle/>
          <a:p>
            <a:pPr algn="just">
              <a:spcAft>
                <a:spcPts val="0"/>
              </a:spcAft>
            </a:pPr>
            <a:r>
              <a:rPr lang="vi-VN" sz="4800" b="1" dirty="0">
                <a:solidFill>
                  <a:srgbClr val="FF0000"/>
                </a:solidFill>
                <a:latin typeface="Times New Roman" panose="02020603050405020304" pitchFamily="18" charset="0"/>
                <a:ea typeface="Times New Roman" panose="02020603050405020304" pitchFamily="18" charset="0"/>
              </a:rPr>
              <a:t>b)</a:t>
            </a:r>
            <a:r>
              <a:rPr lang="vi-VN" sz="4800" b="1" dirty="0">
                <a:solidFill>
                  <a:srgbClr val="000000"/>
                </a:solidFill>
                <a:latin typeface="Times New Roman" panose="02020603050405020304" pitchFamily="18" charset="0"/>
                <a:ea typeface="Times New Roman" panose="02020603050405020304" pitchFamily="18" charset="0"/>
              </a:rPr>
              <a:t> </a:t>
            </a:r>
            <a:r>
              <a:rPr lang="vi-VN" sz="4800" b="1" dirty="0">
                <a:solidFill>
                  <a:srgbClr val="0070C0"/>
                </a:solidFill>
                <a:latin typeface="Times New Roman" panose="02020603050405020304" pitchFamily="18" charset="0"/>
                <a:ea typeface="Times New Roman" panose="02020603050405020304" pitchFamily="18" charset="0"/>
              </a:rPr>
              <a:t>Nếu là S, em sẽ thuyết phục mẹ rằng em rất thích học vẽ, đi học vẽ ở Cung thiếu nhi không chỉ giúp</a:t>
            </a:r>
            <a:r>
              <a:rPr lang="en-US" sz="4800" b="1" dirty="0">
                <a:solidFill>
                  <a:srgbClr val="0070C0"/>
                </a:solidFill>
                <a:latin typeface="Times New Roman" panose="02020603050405020304" pitchFamily="18" charset="0"/>
                <a:ea typeface="Times New Roman" panose="02020603050405020304" pitchFamily="18" charset="0"/>
              </a:rPr>
              <a:t> </a:t>
            </a:r>
            <a:r>
              <a:rPr lang="vi-VN" sz="4800" b="1" dirty="0">
                <a:solidFill>
                  <a:srgbClr val="0070C0"/>
                </a:solidFill>
                <a:latin typeface="Times New Roman" panose="02020603050405020304" pitchFamily="18" charset="0"/>
                <a:ea typeface="Times New Roman" panose="02020603050405020304" pitchFamily="18" charset="0"/>
              </a:rPr>
              <a:t>nâng cao khả năng vẽ mà còn giúp em được giải tỏa căng thẳng sau buổi học, và em cam kết với mẹ rằng sẽ không để ảnh hưởng đến việc học ở trường.</a:t>
            </a:r>
          </a:p>
        </p:txBody>
      </p:sp>
    </p:spTree>
    <p:extLst>
      <p:ext uri="{BB962C8B-B14F-4D97-AF65-F5344CB8AC3E}">
        <p14:creationId xmlns:p14="http://schemas.microsoft.com/office/powerpoint/2010/main" val="5498021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EFFD2B2-9A9C-4EAE-BA21-32F4A0710EB8}"/>
              </a:ext>
            </a:extLst>
          </p:cNvPr>
          <p:cNvSpPr/>
          <p:nvPr/>
        </p:nvSpPr>
        <p:spPr>
          <a:xfrm>
            <a:off x="145774" y="49696"/>
            <a:ext cx="11900451" cy="3046988"/>
          </a:xfrm>
          <a:prstGeom prst="rect">
            <a:avLst/>
          </a:prstGeom>
        </p:spPr>
        <p:txBody>
          <a:bodyPr wrap="square">
            <a:spAutoFit/>
          </a:bodyPr>
          <a:lstStyle/>
          <a:p>
            <a:pPr algn="just">
              <a:spcAft>
                <a:spcPts val="0"/>
              </a:spcAft>
            </a:pPr>
            <a:r>
              <a:rPr lang="vi-VN" sz="4800" b="1" dirty="0">
                <a:solidFill>
                  <a:srgbClr val="FF0000"/>
                </a:solidFill>
                <a:latin typeface="Times New Roman" panose="02020603050405020304" pitchFamily="18" charset="0"/>
                <a:ea typeface="Times New Roman" panose="02020603050405020304" pitchFamily="18" charset="0"/>
              </a:rPr>
              <a:t>c)</a:t>
            </a:r>
            <a:r>
              <a:rPr lang="vi-VN" sz="4800" b="1" dirty="0">
                <a:solidFill>
                  <a:srgbClr val="0070C0"/>
                </a:solidFill>
                <a:latin typeface="Times New Roman" panose="02020603050405020304" pitchFamily="18" charset="0"/>
                <a:ea typeface="Times New Roman" panose="02020603050405020304" pitchFamily="18" charset="0"/>
              </a:rPr>
              <a:t> Nếu là bạn của D, em sẽ nói với bạn rằng hành vi của D là sai và vi phạm quy đ</a:t>
            </a:r>
            <a:r>
              <a:rPr lang="en-US" sz="4800" b="1" dirty="0">
                <a:solidFill>
                  <a:srgbClr val="0070C0"/>
                </a:solidFill>
                <a:latin typeface="Times New Roman" panose="02020603050405020304" pitchFamily="18" charset="0"/>
                <a:ea typeface="Times New Roman" panose="02020603050405020304" pitchFamily="18" charset="0"/>
              </a:rPr>
              <a:t>ị</a:t>
            </a:r>
            <a:r>
              <a:rPr lang="vi-VN" sz="4800" b="1" dirty="0">
                <a:solidFill>
                  <a:srgbClr val="0070C0"/>
                </a:solidFill>
                <a:latin typeface="Times New Roman" panose="02020603050405020304" pitchFamily="18" charset="0"/>
                <a:ea typeface="Times New Roman" panose="02020603050405020304" pitchFamily="18" charset="0"/>
              </a:rPr>
              <a:t>nh của pháp luật. D không được đối xử với em của mình như thế.</a:t>
            </a:r>
          </a:p>
        </p:txBody>
      </p:sp>
      <p:sp>
        <p:nvSpPr>
          <p:cNvPr id="2" name="Rectangle 1">
            <a:extLst>
              <a:ext uri="{FF2B5EF4-FFF2-40B4-BE49-F238E27FC236}">
                <a16:creationId xmlns:a16="http://schemas.microsoft.com/office/drawing/2014/main" id="{160F8CAF-E494-416C-B557-38FB85640BA3}"/>
              </a:ext>
            </a:extLst>
          </p:cNvPr>
          <p:cNvSpPr/>
          <p:nvPr/>
        </p:nvSpPr>
        <p:spPr>
          <a:xfrm>
            <a:off x="145774" y="3197884"/>
            <a:ext cx="11728174" cy="3046988"/>
          </a:xfrm>
          <a:prstGeom prst="rect">
            <a:avLst/>
          </a:prstGeom>
        </p:spPr>
        <p:txBody>
          <a:bodyPr wrap="square">
            <a:spAutoFit/>
          </a:bodyPr>
          <a:lstStyle/>
          <a:p>
            <a:pPr lvl="0" algn="just"/>
            <a:r>
              <a:rPr lang="vi-VN" sz="4800" b="1" dirty="0">
                <a:solidFill>
                  <a:srgbClr val="FF0000"/>
                </a:solidFill>
                <a:latin typeface="Times New Roman" panose="02020603050405020304" pitchFamily="18" charset="0"/>
                <a:ea typeface="Times New Roman" panose="02020603050405020304" pitchFamily="18" charset="0"/>
              </a:rPr>
              <a:t>d)</a:t>
            </a:r>
            <a:r>
              <a:rPr lang="vi-VN" sz="4800" b="1" dirty="0">
                <a:solidFill>
                  <a:srgbClr val="0070C0"/>
                </a:solidFill>
                <a:latin typeface="Times New Roman" panose="02020603050405020304" pitchFamily="18" charset="0"/>
                <a:ea typeface="Times New Roman" panose="02020603050405020304" pitchFamily="18" charset="0"/>
              </a:rPr>
              <a:t> Nếu là C, em sẽ đồng ý chăm sóc bà và hẹn với các bạn sẽ đi xem phim vào một hôm khác. Bởi vì việc chăm sóc bà quan trọng hơn việc đi chơi cùng bạn rất nhiều.</a:t>
            </a:r>
          </a:p>
        </p:txBody>
      </p:sp>
    </p:spTree>
    <p:extLst>
      <p:ext uri="{BB962C8B-B14F-4D97-AF65-F5344CB8AC3E}">
        <p14:creationId xmlns:p14="http://schemas.microsoft.com/office/powerpoint/2010/main" val="1857774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EFFD2B2-9A9C-4EAE-BA21-32F4A0710EB8}"/>
              </a:ext>
            </a:extLst>
          </p:cNvPr>
          <p:cNvSpPr/>
          <p:nvPr/>
        </p:nvSpPr>
        <p:spPr>
          <a:xfrm>
            <a:off x="145773" y="258901"/>
            <a:ext cx="11900451" cy="3170099"/>
          </a:xfrm>
          <a:prstGeom prst="rect">
            <a:avLst/>
          </a:prstGeom>
        </p:spPr>
        <p:txBody>
          <a:bodyPr wrap="square">
            <a:spAutoFit/>
          </a:bodyPr>
          <a:lstStyle/>
          <a:p>
            <a:pPr algn="just">
              <a:spcAft>
                <a:spcPts val="0"/>
              </a:spcAft>
            </a:pPr>
            <a:r>
              <a:rPr lang="en-US" sz="4000" b="1" dirty="0">
                <a:solidFill>
                  <a:srgbClr val="FF0000"/>
                </a:solidFill>
                <a:latin typeface="Times New Roman" panose="02020603050405020304" pitchFamily="18" charset="0"/>
                <a:ea typeface="Times New Roman" panose="02020603050405020304" pitchFamily="18" charset="0"/>
              </a:rPr>
              <a:t>a) </a:t>
            </a:r>
            <a:r>
              <a:rPr lang="en-US" sz="4000" b="1" dirty="0">
                <a:solidFill>
                  <a:srgbClr val="000000"/>
                </a:solidFill>
                <a:latin typeface="Times New Roman" panose="02020603050405020304" pitchFamily="18" charset="0"/>
                <a:ea typeface="Times New Roman" panose="02020603050405020304" pitchFamily="18" charset="0"/>
              </a:rPr>
              <a:t>2 TH </a:t>
            </a:r>
            <a:r>
              <a:rPr lang="en-US" sz="4000" b="1" dirty="0" err="1">
                <a:solidFill>
                  <a:srgbClr val="000000"/>
                </a:solidFill>
                <a:latin typeface="Times New Roman" panose="02020603050405020304" pitchFamily="18" charset="0"/>
                <a:ea typeface="Times New Roman" panose="02020603050405020304" pitchFamily="18" charset="0"/>
              </a:rPr>
              <a:t>trên</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các</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thành</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viên</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có</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mối</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quan</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hệ</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gia</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đình</a:t>
            </a:r>
            <a:r>
              <a:rPr lang="en-US" sz="4000" b="1" dirty="0">
                <a:solidFill>
                  <a:srgbClr val="000000"/>
                </a:solidFill>
                <a:latin typeface="Times New Roman" panose="02020603050405020304" pitchFamily="18" charset="0"/>
                <a:ea typeface="Times New Roman" panose="02020603050405020304" pitchFamily="18" charset="0"/>
              </a:rPr>
              <a:t>:</a:t>
            </a:r>
            <a:endParaRPr lang="en-US" sz="4000" b="1" dirty="0">
              <a:latin typeface="Times New Roman" panose="02020603050405020304" pitchFamily="18" charset="0"/>
              <a:ea typeface="Calibri" panose="020F0502020204030204" pitchFamily="34" charset="0"/>
            </a:endParaRPr>
          </a:p>
          <a:p>
            <a:pPr algn="just">
              <a:spcAft>
                <a:spcPts val="0"/>
              </a:spcAft>
            </a:pPr>
            <a:r>
              <a:rPr lang="en-US" sz="4000" b="1" dirty="0">
                <a:solidFill>
                  <a:srgbClr val="000000"/>
                </a:solidFill>
                <a:latin typeface="Times New Roman" panose="02020603050405020304" pitchFamily="18" charset="0"/>
                <a:ea typeface="Times New Roman" panose="02020603050405020304" pitchFamily="18" charset="0"/>
              </a:rPr>
              <a:t>T/</a:t>
            </a:r>
            <a:r>
              <a:rPr lang="en-US" sz="4000" b="1" dirty="0" err="1">
                <a:solidFill>
                  <a:srgbClr val="000000"/>
                </a:solidFill>
                <a:latin typeface="Times New Roman" panose="02020603050405020304" pitchFamily="18" charset="0"/>
                <a:ea typeface="Times New Roman" panose="02020603050405020304" pitchFamily="18" charset="0"/>
              </a:rPr>
              <a:t>hợp</a:t>
            </a:r>
            <a:r>
              <a:rPr lang="en-US" sz="4000" b="1" dirty="0">
                <a:solidFill>
                  <a:srgbClr val="000000"/>
                </a:solidFill>
                <a:latin typeface="Times New Roman" panose="02020603050405020304" pitchFamily="18" charset="0"/>
                <a:ea typeface="Times New Roman" panose="02020603050405020304" pitchFamily="18" charset="0"/>
              </a:rPr>
              <a:t> 1 </a:t>
            </a:r>
            <a:r>
              <a:rPr lang="en-US" sz="4000" b="1" dirty="0" err="1">
                <a:solidFill>
                  <a:srgbClr val="000000"/>
                </a:solidFill>
                <a:latin typeface="Times New Roman" panose="02020603050405020304" pitchFamily="18" charset="0"/>
                <a:ea typeface="Times New Roman" panose="02020603050405020304" pitchFamily="18" charset="0"/>
              </a:rPr>
              <a:t>là</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mối</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quan</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hệ</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gia</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đình</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có</a:t>
            </a:r>
            <a:r>
              <a:rPr lang="en-US" sz="4000" b="1" dirty="0">
                <a:solidFill>
                  <a:srgbClr val="000000"/>
                </a:solidFill>
                <a:latin typeface="Times New Roman" panose="02020603050405020304" pitchFamily="18" charset="0"/>
                <a:ea typeface="Times New Roman" panose="02020603050405020304" pitchFamily="18" charset="0"/>
              </a:rPr>
              <a:t> con </a:t>
            </a:r>
            <a:r>
              <a:rPr lang="en-US" sz="4000" b="1" dirty="0" err="1">
                <a:solidFill>
                  <a:srgbClr val="000000"/>
                </a:solidFill>
                <a:latin typeface="Times New Roman" panose="02020603050405020304" pitchFamily="18" charset="0"/>
                <a:ea typeface="Times New Roman" panose="02020603050405020304" pitchFamily="18" charset="0"/>
              </a:rPr>
              <a:t>là</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máu</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mủ</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ruột</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thịt</a:t>
            </a:r>
            <a:r>
              <a:rPr lang="en-US" sz="4000" b="1" dirty="0">
                <a:solidFill>
                  <a:srgbClr val="000000"/>
                </a:solidFill>
                <a:latin typeface="Times New Roman" panose="02020603050405020304" pitchFamily="18" charset="0"/>
                <a:ea typeface="Times New Roman" panose="02020603050405020304" pitchFamily="18" charset="0"/>
              </a:rPr>
              <a:t>.</a:t>
            </a:r>
            <a:endParaRPr lang="en-US" sz="4000" b="1" dirty="0">
              <a:latin typeface="Times New Roman" panose="02020603050405020304" pitchFamily="18" charset="0"/>
              <a:ea typeface="Calibri" panose="020F0502020204030204" pitchFamily="34" charset="0"/>
            </a:endParaRPr>
          </a:p>
          <a:p>
            <a:pPr algn="just">
              <a:spcAft>
                <a:spcPts val="0"/>
              </a:spcAft>
            </a:pPr>
            <a:r>
              <a:rPr lang="en-US" sz="4000" b="1" dirty="0">
                <a:solidFill>
                  <a:srgbClr val="000000"/>
                </a:solidFill>
                <a:latin typeface="Times New Roman" panose="02020603050405020304" pitchFamily="18" charset="0"/>
                <a:ea typeface="Times New Roman" panose="02020603050405020304" pitchFamily="18" charset="0"/>
              </a:rPr>
              <a:t>T/</a:t>
            </a:r>
            <a:r>
              <a:rPr lang="en-US" sz="4000" b="1" dirty="0" err="1">
                <a:solidFill>
                  <a:srgbClr val="000000"/>
                </a:solidFill>
                <a:latin typeface="Times New Roman" panose="02020603050405020304" pitchFamily="18" charset="0"/>
                <a:ea typeface="Times New Roman" panose="02020603050405020304" pitchFamily="18" charset="0"/>
              </a:rPr>
              <a:t>hợp</a:t>
            </a:r>
            <a:r>
              <a:rPr lang="en-US" sz="4000" b="1" dirty="0">
                <a:solidFill>
                  <a:srgbClr val="000000"/>
                </a:solidFill>
                <a:latin typeface="Times New Roman" panose="02020603050405020304" pitchFamily="18" charset="0"/>
                <a:ea typeface="Times New Roman" panose="02020603050405020304" pitchFamily="18" charset="0"/>
              </a:rPr>
              <a:t> 2 </a:t>
            </a:r>
            <a:r>
              <a:rPr lang="en-US" sz="4000" b="1" dirty="0" err="1">
                <a:solidFill>
                  <a:srgbClr val="000000"/>
                </a:solidFill>
                <a:latin typeface="Times New Roman" panose="02020603050405020304" pitchFamily="18" charset="0"/>
                <a:ea typeface="Times New Roman" panose="02020603050405020304" pitchFamily="18" charset="0"/>
              </a:rPr>
              <a:t>là</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mối</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quan</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hệ</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gia</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đình</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không</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có</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máu</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mủ</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ruột</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thịt</a:t>
            </a:r>
            <a:r>
              <a:rPr lang="en-US" sz="4000" b="1" dirty="0">
                <a:solidFill>
                  <a:srgbClr val="000000"/>
                </a:solidFill>
                <a:latin typeface="Times New Roman" panose="02020603050405020304" pitchFamily="18" charset="0"/>
                <a:ea typeface="Times New Roman" panose="02020603050405020304" pitchFamily="18" charset="0"/>
              </a:rPr>
              <a:t>.</a:t>
            </a:r>
            <a:endParaRPr lang="en-US" sz="4000" b="1" dirty="0">
              <a:latin typeface="Times New Roman" panose="02020603050405020304" pitchFamily="18" charset="0"/>
              <a:ea typeface="Calibri" panose="020F0502020204030204" pitchFamily="34" charset="0"/>
            </a:endParaRPr>
          </a:p>
        </p:txBody>
      </p:sp>
      <p:sp>
        <p:nvSpPr>
          <p:cNvPr id="5" name="Rectangle 4">
            <a:extLst>
              <a:ext uri="{FF2B5EF4-FFF2-40B4-BE49-F238E27FC236}">
                <a16:creationId xmlns:a16="http://schemas.microsoft.com/office/drawing/2014/main" id="{56427D61-11E4-4775-BDF0-F14B6B4DC964}"/>
              </a:ext>
            </a:extLst>
          </p:cNvPr>
          <p:cNvSpPr/>
          <p:nvPr/>
        </p:nvSpPr>
        <p:spPr>
          <a:xfrm>
            <a:off x="212034" y="3697840"/>
            <a:ext cx="11767930" cy="3170099"/>
          </a:xfrm>
          <a:prstGeom prst="rect">
            <a:avLst/>
          </a:prstGeom>
        </p:spPr>
        <p:txBody>
          <a:bodyPr wrap="square">
            <a:spAutoFit/>
          </a:bodyPr>
          <a:lstStyle/>
          <a:p>
            <a:pPr lvl="0" algn="just"/>
            <a:r>
              <a:rPr lang="en-US" sz="4000" b="1" dirty="0">
                <a:solidFill>
                  <a:srgbClr val="FF0000"/>
                </a:solidFill>
                <a:latin typeface="Times New Roman" panose="02020603050405020304" pitchFamily="18" charset="0"/>
                <a:ea typeface="Times New Roman" panose="02020603050405020304" pitchFamily="18" charset="0"/>
              </a:rPr>
              <a:t>b) </a:t>
            </a:r>
            <a:r>
              <a:rPr lang="en-US" sz="4000" b="1" dirty="0">
                <a:solidFill>
                  <a:srgbClr val="000000"/>
                </a:solidFill>
                <a:latin typeface="Times New Roman" panose="02020603050405020304" pitchFamily="18" charset="0"/>
                <a:ea typeface="Times New Roman" panose="02020603050405020304" pitchFamily="18" charset="0"/>
              </a:rPr>
              <a:t>Gia </a:t>
            </a:r>
            <a:r>
              <a:rPr lang="en-US" sz="4000" b="1" dirty="0" err="1">
                <a:solidFill>
                  <a:srgbClr val="000000"/>
                </a:solidFill>
                <a:latin typeface="Times New Roman" panose="02020603050405020304" pitchFamily="18" charset="0"/>
                <a:ea typeface="Times New Roman" panose="02020603050405020304" pitchFamily="18" charset="0"/>
              </a:rPr>
              <a:t>đình</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là</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tập</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hợp</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những</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người</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gắn</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bó</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với</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nhau</a:t>
            </a:r>
            <a:r>
              <a:rPr lang="en-US" sz="4000" b="1" dirty="0">
                <a:solidFill>
                  <a:srgbClr val="000000"/>
                </a:solidFill>
                <a:latin typeface="Times New Roman" panose="02020603050405020304" pitchFamily="18" charset="0"/>
                <a:ea typeface="Times New Roman" panose="02020603050405020304" pitchFamily="18" charset="0"/>
              </a:rPr>
              <a:t> do </a:t>
            </a:r>
            <a:r>
              <a:rPr lang="en-US" sz="4000" b="1" dirty="0" err="1">
                <a:solidFill>
                  <a:srgbClr val="000000"/>
                </a:solidFill>
                <a:latin typeface="Times New Roman" panose="02020603050405020304" pitchFamily="18" charset="0"/>
                <a:ea typeface="Times New Roman" panose="02020603050405020304" pitchFamily="18" charset="0"/>
              </a:rPr>
              <a:t>hôn</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nhân</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quan</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hệ</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huyết</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thống</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quan</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hệ</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nuôi</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dưỡng</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làm</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phát</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sinh</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các</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quyền</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và</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nghĩa</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vụ</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giữa</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họ</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với</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nhau</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theo</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quy</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định</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của</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Luật</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Hôn</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nhân</a:t>
            </a:r>
            <a:r>
              <a:rPr lang="en-US" sz="4000" b="1" dirty="0">
                <a:solidFill>
                  <a:srgbClr val="000000"/>
                </a:solidFill>
                <a:latin typeface="Times New Roman" panose="02020603050405020304" pitchFamily="18" charset="0"/>
                <a:ea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rPr>
              <a:t>và</a:t>
            </a:r>
            <a:r>
              <a:rPr lang="en-US" sz="4000" b="1" dirty="0">
                <a:solidFill>
                  <a:srgbClr val="000000"/>
                </a:solidFill>
                <a:latin typeface="Times New Roman" panose="02020603050405020304" pitchFamily="18" charset="0"/>
                <a:ea typeface="Times New Roman" panose="02020603050405020304" pitchFamily="18" charset="0"/>
              </a:rPr>
              <a:t> Gia </a:t>
            </a:r>
            <a:r>
              <a:rPr lang="en-US" sz="4000" b="1" dirty="0" err="1">
                <a:solidFill>
                  <a:srgbClr val="000000"/>
                </a:solidFill>
                <a:latin typeface="Times New Roman" panose="02020603050405020304" pitchFamily="18" charset="0"/>
                <a:ea typeface="Times New Roman" panose="02020603050405020304" pitchFamily="18" charset="0"/>
              </a:rPr>
              <a:t>đình</a:t>
            </a:r>
            <a:r>
              <a:rPr lang="en-US" sz="4000" b="1" dirty="0">
                <a:solidFill>
                  <a:srgbClr val="000000"/>
                </a:solidFill>
                <a:latin typeface="Times New Roman" panose="02020603050405020304" pitchFamily="18" charset="0"/>
                <a:ea typeface="Times New Roman" panose="02020603050405020304" pitchFamily="18" charset="0"/>
              </a:rPr>
              <a:t>.</a:t>
            </a:r>
            <a:endParaRPr lang="en-US" sz="4000" b="1" dirty="0">
              <a:solidFill>
                <a:prstClr val="black"/>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171526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EFFD2B2-9A9C-4EAE-BA21-32F4A0710EB8}"/>
              </a:ext>
            </a:extLst>
          </p:cNvPr>
          <p:cNvSpPr/>
          <p:nvPr/>
        </p:nvSpPr>
        <p:spPr>
          <a:xfrm>
            <a:off x="145772" y="0"/>
            <a:ext cx="11900451" cy="2862322"/>
          </a:xfrm>
          <a:prstGeom prst="rect">
            <a:avLst/>
          </a:prstGeom>
        </p:spPr>
        <p:txBody>
          <a:bodyPr wrap="square">
            <a:spAutoFit/>
          </a:bodyPr>
          <a:lstStyle/>
          <a:p>
            <a:pPr algn="just">
              <a:spcAft>
                <a:spcPts val="0"/>
              </a:spcAft>
            </a:pPr>
            <a:r>
              <a:rPr lang="vi-VN" sz="3600" b="1" dirty="0">
                <a:solidFill>
                  <a:srgbClr val="002060"/>
                </a:solidFill>
                <a:latin typeface="Times New Roman" panose="02020603050405020304" pitchFamily="18" charset="0"/>
                <a:ea typeface="Times New Roman" panose="02020603050405020304" pitchFamily="18" charset="0"/>
              </a:rPr>
              <a:t>- Theo khoản 2, Điều 3 Luật Hôn nhân và Gia đình năm 2014: Gia đình là tập hợp những người gắn bó với nhau do quan hệ hôn nhân, huyết thống hoặc quan hệ nuôi dưỡng làm phát sinh các quyền và nghĩa vụ giữa họ với nhau theo quy định của Luật H.nhân và Gđình.</a:t>
            </a:r>
            <a:endParaRPr lang="en-US" sz="3600" b="1" dirty="0">
              <a:solidFill>
                <a:srgbClr val="002060"/>
              </a:solidFill>
              <a:latin typeface="Times New Roman" panose="02020603050405020304" pitchFamily="18" charset="0"/>
              <a:ea typeface="Calibri" panose="020F0502020204030204" pitchFamily="34" charset="0"/>
            </a:endParaRPr>
          </a:p>
        </p:txBody>
      </p:sp>
      <p:sp>
        <p:nvSpPr>
          <p:cNvPr id="5" name="Rectangle 4">
            <a:extLst>
              <a:ext uri="{FF2B5EF4-FFF2-40B4-BE49-F238E27FC236}">
                <a16:creationId xmlns:a16="http://schemas.microsoft.com/office/drawing/2014/main" id="{56427D61-11E4-4775-BDF0-F14B6B4DC964}"/>
              </a:ext>
            </a:extLst>
          </p:cNvPr>
          <p:cNvSpPr/>
          <p:nvPr/>
        </p:nvSpPr>
        <p:spPr>
          <a:xfrm>
            <a:off x="145773" y="2765004"/>
            <a:ext cx="11900450" cy="4185761"/>
          </a:xfrm>
          <a:prstGeom prst="rect">
            <a:avLst/>
          </a:prstGeom>
        </p:spPr>
        <p:txBody>
          <a:bodyPr wrap="square">
            <a:spAutoFit/>
          </a:bodyPr>
          <a:lstStyle/>
          <a:p>
            <a:pPr lvl="0" algn="just"/>
            <a:r>
              <a:rPr lang="vi-VN" sz="3800" b="1" dirty="0">
                <a:solidFill>
                  <a:srgbClr val="002060"/>
                </a:solidFill>
                <a:latin typeface="Times New Roman" panose="02020603050405020304" pitchFamily="18" charset="0"/>
                <a:ea typeface="Times New Roman" panose="02020603050405020304" pitchFamily="18" charset="0"/>
              </a:rPr>
              <a:t>+ TH1 là gia đình dựa trên quan hệ hôn nhân và huyết thống (quan hệ hôn nhân hợp pháp, được pháp luật công nhận và bảo vệ).</a:t>
            </a:r>
          </a:p>
          <a:p>
            <a:pPr lvl="0" algn="just"/>
            <a:r>
              <a:rPr lang="vi-VN" sz="3800" b="1" dirty="0">
                <a:solidFill>
                  <a:srgbClr val="002060"/>
                </a:solidFill>
                <a:latin typeface="Times New Roman" panose="02020603050405020304" pitchFamily="18" charset="0"/>
                <a:ea typeface="Times New Roman" panose="02020603050405020304" pitchFamily="18" charset="0"/>
              </a:rPr>
              <a:t>+ TH2 là gia đình dựa trên quan hệ nuôi dưỡng (việc nhận con nuôi phải tuân theo quy định của pháp luật về nuôi con nuôi và phải đăng kí với cơ quan nhà nước có thẩm quyền). </a:t>
            </a:r>
          </a:p>
        </p:txBody>
      </p:sp>
    </p:spTree>
    <p:extLst>
      <p:ext uri="{BB962C8B-B14F-4D97-AF65-F5344CB8AC3E}">
        <p14:creationId xmlns:p14="http://schemas.microsoft.com/office/powerpoint/2010/main" val="2419589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EFFD2B2-9A9C-4EAE-BA21-32F4A0710EB8}"/>
              </a:ext>
            </a:extLst>
          </p:cNvPr>
          <p:cNvSpPr/>
          <p:nvPr/>
        </p:nvSpPr>
        <p:spPr>
          <a:xfrm>
            <a:off x="245165" y="72887"/>
            <a:ext cx="11701670" cy="6555641"/>
          </a:xfrm>
          <a:prstGeom prst="rect">
            <a:avLst/>
          </a:prstGeom>
        </p:spPr>
        <p:txBody>
          <a:bodyPr wrap="square">
            <a:spAutoFit/>
          </a:bodyPr>
          <a:lstStyle/>
          <a:p>
            <a:pPr algn="just">
              <a:spcAft>
                <a:spcPts val="0"/>
              </a:spcAft>
            </a:pPr>
            <a:r>
              <a:rPr lang="vi-VN" sz="6000" b="1" dirty="0">
                <a:solidFill>
                  <a:srgbClr val="0070C0"/>
                </a:solidFill>
                <a:latin typeface="Times New Roman" panose="02020603050405020304" pitchFamily="18" charset="0"/>
                <a:ea typeface="Times New Roman" panose="02020603050405020304" pitchFamily="18" charset="0"/>
              </a:rPr>
              <a:t>Gia đình là tập hợp những người gắn bó với nhau do hôn nhân, quan hệ huyết thống; quan hệ nuôi dưỡng làm phát sinh các quyền và nghĩa vụ giữa họ với nhau theo quy định của Luật Hôn nhân và Gia đình.</a:t>
            </a:r>
            <a:endParaRPr lang="en-US" sz="6000" b="1" dirty="0">
              <a:solidFill>
                <a:srgbClr val="0070C0"/>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1206954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CC09BFE-0EC8-443A-9ADF-7AE917079F61}"/>
              </a:ext>
            </a:extLst>
          </p:cNvPr>
          <p:cNvSpPr/>
          <p:nvPr/>
        </p:nvSpPr>
        <p:spPr>
          <a:xfrm>
            <a:off x="376720" y="283554"/>
            <a:ext cx="6724918" cy="923330"/>
          </a:xfrm>
          <a:prstGeom prst="rect">
            <a:avLst/>
          </a:prstGeom>
        </p:spPr>
        <p:txBody>
          <a:bodyPr wrap="none">
            <a:spAutoFit/>
          </a:bodyPr>
          <a:lstStyle/>
          <a:p>
            <a:pPr lvl="0"/>
            <a:r>
              <a:rPr lang="en-US" sz="5400" b="1" dirty="0">
                <a:solidFill>
                  <a:srgbClr val="00B050"/>
                </a:solidFill>
                <a:latin typeface="Times New Roman" panose="02020603050405020304" pitchFamily="18" charset="0"/>
                <a:ea typeface="Calibri" panose="020F0502020204030204" pitchFamily="34" charset="0"/>
              </a:rPr>
              <a:t>b, </a:t>
            </a:r>
            <a:r>
              <a:rPr lang="en-US" sz="5400" b="1" dirty="0" err="1">
                <a:solidFill>
                  <a:srgbClr val="00B050"/>
                </a:solidFill>
                <a:latin typeface="Times New Roman" panose="02020603050405020304" pitchFamily="18" charset="0"/>
                <a:ea typeface="Calibri" panose="020F0502020204030204" pitchFamily="34" charset="0"/>
              </a:rPr>
              <a:t>Vai</a:t>
            </a:r>
            <a:r>
              <a:rPr lang="en-US" sz="5400" b="1" dirty="0">
                <a:solidFill>
                  <a:srgbClr val="00B050"/>
                </a:solidFill>
                <a:latin typeface="Times New Roman" panose="02020603050405020304" pitchFamily="18" charset="0"/>
                <a:ea typeface="Calibri" panose="020F0502020204030204" pitchFamily="34" charset="0"/>
              </a:rPr>
              <a:t> </a:t>
            </a:r>
            <a:r>
              <a:rPr lang="en-US" sz="5400" b="1" dirty="0" err="1">
                <a:solidFill>
                  <a:srgbClr val="00B050"/>
                </a:solidFill>
                <a:latin typeface="Times New Roman" panose="02020603050405020304" pitchFamily="18" charset="0"/>
                <a:ea typeface="Calibri" panose="020F0502020204030204" pitchFamily="34" charset="0"/>
              </a:rPr>
              <a:t>trò</a:t>
            </a:r>
            <a:r>
              <a:rPr lang="en-US" sz="5400" b="1" dirty="0">
                <a:solidFill>
                  <a:srgbClr val="00B050"/>
                </a:solidFill>
                <a:latin typeface="Times New Roman" panose="02020603050405020304" pitchFamily="18" charset="0"/>
                <a:ea typeface="Calibri" panose="020F0502020204030204" pitchFamily="34" charset="0"/>
              </a:rPr>
              <a:t> </a:t>
            </a:r>
            <a:r>
              <a:rPr lang="en-US" sz="5400" b="1" dirty="0" err="1">
                <a:solidFill>
                  <a:srgbClr val="00B050"/>
                </a:solidFill>
                <a:latin typeface="Times New Roman" panose="02020603050405020304" pitchFamily="18" charset="0"/>
                <a:ea typeface="Calibri" panose="020F0502020204030204" pitchFamily="34" charset="0"/>
              </a:rPr>
              <a:t>của</a:t>
            </a:r>
            <a:r>
              <a:rPr lang="en-US" sz="5400" b="1" dirty="0">
                <a:solidFill>
                  <a:srgbClr val="00B050"/>
                </a:solidFill>
                <a:latin typeface="Times New Roman" panose="02020603050405020304" pitchFamily="18" charset="0"/>
                <a:ea typeface="Calibri" panose="020F0502020204030204" pitchFamily="34" charset="0"/>
              </a:rPr>
              <a:t> </a:t>
            </a:r>
            <a:r>
              <a:rPr lang="en-US" sz="5400" b="1" dirty="0" err="1">
                <a:solidFill>
                  <a:srgbClr val="00B050"/>
                </a:solidFill>
                <a:latin typeface="Times New Roman" panose="02020603050405020304" pitchFamily="18" charset="0"/>
                <a:ea typeface="Calibri" panose="020F0502020204030204" pitchFamily="34" charset="0"/>
              </a:rPr>
              <a:t>gia</a:t>
            </a:r>
            <a:r>
              <a:rPr lang="en-US" sz="5400" b="1" dirty="0">
                <a:solidFill>
                  <a:srgbClr val="00B050"/>
                </a:solidFill>
                <a:latin typeface="Times New Roman" panose="02020603050405020304" pitchFamily="18" charset="0"/>
                <a:ea typeface="Calibri" panose="020F0502020204030204" pitchFamily="34" charset="0"/>
              </a:rPr>
              <a:t> </a:t>
            </a:r>
            <a:r>
              <a:rPr lang="en-US" sz="5400" b="1" dirty="0" err="1">
                <a:solidFill>
                  <a:srgbClr val="00B050"/>
                </a:solidFill>
                <a:latin typeface="Times New Roman" panose="02020603050405020304" pitchFamily="18" charset="0"/>
                <a:ea typeface="Calibri" panose="020F0502020204030204" pitchFamily="34" charset="0"/>
              </a:rPr>
              <a:t>đình</a:t>
            </a:r>
            <a:endParaRPr lang="en-US" sz="5400" b="1" dirty="0">
              <a:solidFill>
                <a:srgbClr val="00B050"/>
              </a:solidFill>
            </a:endParaRPr>
          </a:p>
        </p:txBody>
      </p:sp>
      <p:sp>
        <p:nvSpPr>
          <p:cNvPr id="6" name="Rectangle 5">
            <a:extLst>
              <a:ext uri="{FF2B5EF4-FFF2-40B4-BE49-F238E27FC236}">
                <a16:creationId xmlns:a16="http://schemas.microsoft.com/office/drawing/2014/main" id="{2838BF2B-D2B1-4FDA-B27F-F3EB07C8555A}"/>
              </a:ext>
            </a:extLst>
          </p:cNvPr>
          <p:cNvSpPr/>
          <p:nvPr/>
        </p:nvSpPr>
        <p:spPr>
          <a:xfrm>
            <a:off x="371061" y="1981541"/>
            <a:ext cx="11449878" cy="4566571"/>
          </a:xfrm>
          <a:prstGeom prst="rect">
            <a:avLst/>
          </a:prstGeom>
        </p:spPr>
        <p:txBody>
          <a:bodyPr wrap="square">
            <a:spAutoFit/>
          </a:bodyPr>
          <a:lstStyle/>
          <a:p>
            <a:pPr algn="ctr">
              <a:lnSpc>
                <a:spcPct val="135000"/>
              </a:lnSpc>
              <a:spcAft>
                <a:spcPts val="0"/>
              </a:spcAft>
            </a:pPr>
            <a:r>
              <a:rPr lang="en-US" sz="4400" b="1" dirty="0" err="1">
                <a:solidFill>
                  <a:srgbClr val="C00000"/>
                </a:solidFill>
                <a:latin typeface="Times New Roman" panose="02020603050405020304" pitchFamily="18" charset="0"/>
                <a:ea typeface="Calibri" panose="020F0502020204030204" pitchFamily="34" charset="0"/>
              </a:rPr>
              <a:t>Đọc</a:t>
            </a:r>
            <a:r>
              <a:rPr lang="en-US" sz="4400" b="1" dirty="0">
                <a:solidFill>
                  <a:srgbClr val="C00000"/>
                </a:solidFill>
                <a:latin typeface="Times New Roman" panose="02020603050405020304" pitchFamily="18" charset="0"/>
                <a:ea typeface="Calibri" panose="020F0502020204030204" pitchFamily="34" charset="0"/>
              </a:rPr>
              <a:t> 2 </a:t>
            </a:r>
            <a:r>
              <a:rPr lang="en-US" sz="4400" b="1" dirty="0" err="1">
                <a:solidFill>
                  <a:srgbClr val="C00000"/>
                </a:solidFill>
                <a:latin typeface="Times New Roman" panose="02020603050405020304" pitchFamily="18" charset="0"/>
                <a:ea typeface="Calibri" panose="020F0502020204030204" pitchFamily="34" charset="0"/>
              </a:rPr>
              <a:t>trường</a:t>
            </a:r>
            <a:r>
              <a:rPr lang="en-US" sz="4400" b="1" dirty="0">
                <a:solidFill>
                  <a:srgbClr val="C00000"/>
                </a:solidFill>
                <a:latin typeface="Times New Roman" panose="02020603050405020304" pitchFamily="18" charset="0"/>
                <a:ea typeface="Calibri" panose="020F0502020204030204" pitchFamily="34" charset="0"/>
              </a:rPr>
              <a:t> </a:t>
            </a:r>
            <a:r>
              <a:rPr lang="en-US" sz="4400" b="1" dirty="0" err="1">
                <a:solidFill>
                  <a:srgbClr val="C00000"/>
                </a:solidFill>
                <a:latin typeface="Times New Roman" panose="02020603050405020304" pitchFamily="18" charset="0"/>
                <a:ea typeface="Calibri" panose="020F0502020204030204" pitchFamily="34" charset="0"/>
              </a:rPr>
              <a:t>hợp</a:t>
            </a:r>
            <a:r>
              <a:rPr lang="en-US" sz="4400" b="1" dirty="0">
                <a:solidFill>
                  <a:srgbClr val="C00000"/>
                </a:solidFill>
                <a:latin typeface="Times New Roman" panose="02020603050405020304" pitchFamily="18" charset="0"/>
                <a:ea typeface="Calibri" panose="020F0502020204030204" pitchFamily="34" charset="0"/>
              </a:rPr>
              <a:t> SGK, </a:t>
            </a:r>
            <a:r>
              <a:rPr lang="en-US" sz="4400" b="1" dirty="0" err="1">
                <a:solidFill>
                  <a:srgbClr val="C00000"/>
                </a:solidFill>
                <a:latin typeface="Times New Roman" panose="02020603050405020304" pitchFamily="18" charset="0"/>
                <a:ea typeface="Calibri" panose="020F0502020204030204" pitchFamily="34" charset="0"/>
              </a:rPr>
              <a:t>thảo</a:t>
            </a:r>
            <a:r>
              <a:rPr lang="en-US" sz="4400" b="1" dirty="0">
                <a:solidFill>
                  <a:srgbClr val="C00000"/>
                </a:solidFill>
                <a:latin typeface="Times New Roman" panose="02020603050405020304" pitchFamily="18" charset="0"/>
                <a:ea typeface="Calibri" panose="020F0502020204030204" pitchFamily="34" charset="0"/>
              </a:rPr>
              <a:t> </a:t>
            </a:r>
            <a:r>
              <a:rPr lang="en-US" sz="4400" b="1" dirty="0" err="1">
                <a:solidFill>
                  <a:srgbClr val="C00000"/>
                </a:solidFill>
                <a:latin typeface="Times New Roman" panose="02020603050405020304" pitchFamily="18" charset="0"/>
                <a:ea typeface="Calibri" panose="020F0502020204030204" pitchFamily="34" charset="0"/>
              </a:rPr>
              <a:t>luận</a:t>
            </a:r>
            <a:r>
              <a:rPr lang="en-US" sz="4400" b="1" dirty="0">
                <a:solidFill>
                  <a:srgbClr val="C00000"/>
                </a:solidFill>
                <a:latin typeface="Times New Roman" panose="02020603050405020304" pitchFamily="18" charset="0"/>
                <a:ea typeface="Calibri" panose="020F0502020204030204" pitchFamily="34" charset="0"/>
              </a:rPr>
              <a:t> </a:t>
            </a:r>
            <a:r>
              <a:rPr lang="en-US" sz="4400" b="1" dirty="0" err="1">
                <a:solidFill>
                  <a:srgbClr val="C00000"/>
                </a:solidFill>
                <a:latin typeface="Times New Roman" panose="02020603050405020304" pitchFamily="18" charset="0"/>
                <a:ea typeface="Calibri" panose="020F0502020204030204" pitchFamily="34" charset="0"/>
              </a:rPr>
              <a:t>nhóm</a:t>
            </a:r>
            <a:r>
              <a:rPr lang="en-US" sz="4400" b="1" dirty="0">
                <a:solidFill>
                  <a:srgbClr val="C00000"/>
                </a:solidFill>
                <a:latin typeface="Times New Roman" panose="02020603050405020304" pitchFamily="18" charset="0"/>
                <a:ea typeface="Calibri" panose="020F0502020204030204" pitchFamily="34" charset="0"/>
              </a:rPr>
              <a:t>/4P</a:t>
            </a:r>
          </a:p>
          <a:p>
            <a:pPr algn="just">
              <a:lnSpc>
                <a:spcPct val="135000"/>
              </a:lnSpc>
              <a:spcAft>
                <a:spcPts val="0"/>
              </a:spcAft>
            </a:pPr>
            <a:r>
              <a:rPr lang="vi-VN" sz="4400" b="1" dirty="0">
                <a:solidFill>
                  <a:srgbClr val="000000"/>
                </a:solidFill>
                <a:latin typeface="Times New Roman" panose="02020603050405020304" pitchFamily="18" charset="0"/>
                <a:ea typeface="Times New Roman" panose="02020603050405020304" pitchFamily="18" charset="0"/>
              </a:rPr>
              <a:t>a) Em hãy cho biết vai trò của gia đình qua các trường hợp trên.</a:t>
            </a:r>
          </a:p>
          <a:p>
            <a:pPr algn="just">
              <a:lnSpc>
                <a:spcPct val="135000"/>
              </a:lnSpc>
              <a:spcAft>
                <a:spcPts val="0"/>
              </a:spcAft>
            </a:pPr>
            <a:r>
              <a:rPr lang="vi-VN" sz="4400" b="1" dirty="0">
                <a:solidFill>
                  <a:srgbClr val="000000"/>
                </a:solidFill>
                <a:latin typeface="Times New Roman" panose="02020603050405020304" pitchFamily="18" charset="0"/>
                <a:ea typeface="Times New Roman" panose="02020603050405020304" pitchFamily="18" charset="0"/>
              </a:rPr>
              <a:t>b) Kể thêm các vai trò khác của gia đình mà em biết.</a:t>
            </a:r>
          </a:p>
        </p:txBody>
      </p:sp>
    </p:spTree>
    <p:extLst>
      <p:ext uri="{BB962C8B-B14F-4D97-AF65-F5344CB8AC3E}">
        <p14:creationId xmlns:p14="http://schemas.microsoft.com/office/powerpoint/2010/main" val="278707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EFFD2B2-9A9C-4EAE-BA21-32F4A0710EB8}"/>
              </a:ext>
            </a:extLst>
          </p:cNvPr>
          <p:cNvSpPr/>
          <p:nvPr/>
        </p:nvSpPr>
        <p:spPr>
          <a:xfrm>
            <a:off x="145773" y="113128"/>
            <a:ext cx="11900451" cy="6524863"/>
          </a:xfrm>
          <a:prstGeom prst="rect">
            <a:avLst/>
          </a:prstGeom>
        </p:spPr>
        <p:txBody>
          <a:bodyPr wrap="square">
            <a:spAutoFit/>
          </a:bodyPr>
          <a:lstStyle/>
          <a:p>
            <a:pPr algn="just">
              <a:spcAft>
                <a:spcPts val="0"/>
              </a:spcAft>
            </a:pPr>
            <a:r>
              <a:rPr lang="vi-VN" sz="3800" b="1" dirty="0">
                <a:solidFill>
                  <a:srgbClr val="FF0000"/>
                </a:solidFill>
                <a:latin typeface="Times New Roman" panose="02020603050405020304" pitchFamily="18" charset="0"/>
                <a:ea typeface="Times New Roman" panose="02020603050405020304" pitchFamily="18" charset="0"/>
              </a:rPr>
              <a:t>a) Vai trò của gia đình:</a:t>
            </a:r>
          </a:p>
          <a:p>
            <a:pPr algn="just">
              <a:spcAft>
                <a:spcPts val="0"/>
              </a:spcAft>
            </a:pPr>
            <a:r>
              <a:rPr lang="vi-VN" sz="3800" b="1" dirty="0">
                <a:solidFill>
                  <a:srgbClr val="000000"/>
                </a:solidFill>
                <a:latin typeface="Times New Roman" panose="02020603050405020304" pitchFamily="18" charset="0"/>
                <a:ea typeface="Times New Roman" panose="02020603050405020304" pitchFamily="18" charset="0"/>
              </a:rPr>
              <a:t>- Gia đình cùng với những mối quan hệ giữa con cái và bố mẹ là trường học đầu tiên giáo dục đạo đức, trí tuệ, thẩm mĩ và thể chất.</a:t>
            </a:r>
          </a:p>
          <a:p>
            <a:pPr algn="just">
              <a:spcAft>
                <a:spcPts val="0"/>
              </a:spcAft>
            </a:pPr>
            <a:r>
              <a:rPr lang="vi-VN" sz="3800" b="1" dirty="0">
                <a:solidFill>
                  <a:srgbClr val="000000"/>
                </a:solidFill>
                <a:latin typeface="Times New Roman" panose="02020603050405020304" pitchFamily="18" charset="0"/>
                <a:ea typeface="Times New Roman" panose="02020603050405020304" pitchFamily="18" charset="0"/>
              </a:rPr>
              <a:t>- Bố và mẹ, các anh chị, ông và bà là những người giáo dục đầu tiên của trẻ ở lứa tuổi trước khi đến trường và họ vẫn là những người tiếp tục giáo dục khi con cháu họ đã đi học.</a:t>
            </a:r>
          </a:p>
          <a:p>
            <a:pPr algn="just">
              <a:spcAft>
                <a:spcPts val="0"/>
              </a:spcAft>
            </a:pPr>
            <a:r>
              <a:rPr lang="vi-VN" sz="3800" b="1" dirty="0">
                <a:solidFill>
                  <a:srgbClr val="000000"/>
                </a:solidFill>
                <a:latin typeface="Times New Roman" panose="02020603050405020304" pitchFamily="18" charset="0"/>
                <a:ea typeface="Times New Roman" panose="02020603050405020304" pitchFamily="18" charset="0"/>
              </a:rPr>
              <a:t>- Gia đình là nơi gắn bó, liên kết các thành viên thường xuyên, lâu dài và bền vững; là tổ ấm đem lại hạnh phúc cho cá nhân.</a:t>
            </a:r>
          </a:p>
        </p:txBody>
      </p:sp>
    </p:spTree>
    <p:extLst>
      <p:ext uri="{BB962C8B-B14F-4D97-AF65-F5344CB8AC3E}">
        <p14:creationId xmlns:p14="http://schemas.microsoft.com/office/powerpoint/2010/main" val="41984281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EFFD2B2-9A9C-4EAE-BA21-32F4A0710EB8}"/>
              </a:ext>
            </a:extLst>
          </p:cNvPr>
          <p:cNvSpPr/>
          <p:nvPr/>
        </p:nvSpPr>
        <p:spPr>
          <a:xfrm>
            <a:off x="145773" y="113128"/>
            <a:ext cx="11900451" cy="4708981"/>
          </a:xfrm>
          <a:prstGeom prst="rect">
            <a:avLst/>
          </a:prstGeom>
        </p:spPr>
        <p:txBody>
          <a:bodyPr wrap="square">
            <a:spAutoFit/>
          </a:bodyPr>
          <a:lstStyle/>
          <a:p>
            <a:pPr algn="just">
              <a:spcAft>
                <a:spcPts val="0"/>
              </a:spcAft>
            </a:pPr>
            <a:r>
              <a:rPr lang="vi-VN" sz="6000" b="1" dirty="0">
                <a:solidFill>
                  <a:srgbClr val="FF0000"/>
                </a:solidFill>
                <a:latin typeface="Times New Roman" panose="02020603050405020304" pitchFamily="18" charset="0"/>
                <a:ea typeface="Times New Roman" panose="02020603050405020304" pitchFamily="18" charset="0"/>
              </a:rPr>
              <a:t>b) Gia đình có các vai trò cơ bản: </a:t>
            </a:r>
            <a:r>
              <a:rPr lang="vi-VN" sz="6000" b="1" dirty="0">
                <a:solidFill>
                  <a:srgbClr val="000000"/>
                </a:solidFill>
                <a:latin typeface="Times New Roman" panose="02020603050405020304" pitchFamily="18" charset="0"/>
                <a:ea typeface="Times New Roman" panose="02020603050405020304" pitchFamily="18" charset="0"/>
              </a:rPr>
              <a:t>duy trì nòi giống, kinh tế, tổ chức đời sống gia đình, nuôi dưỡng, giáo dục con, cháu và góp phần phát triển xã hội.</a:t>
            </a:r>
          </a:p>
        </p:txBody>
      </p:sp>
    </p:spTree>
    <p:extLst>
      <p:ext uri="{BB962C8B-B14F-4D97-AF65-F5344CB8AC3E}">
        <p14:creationId xmlns:p14="http://schemas.microsoft.com/office/powerpoint/2010/main" val="9448435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TotalTime>
  <Words>2871</Words>
  <Application>Microsoft Office PowerPoint</Application>
  <PresentationFormat>Widescreen</PresentationFormat>
  <Paragraphs>99</Paragraphs>
  <Slides>39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39</vt:i4>
      </vt:variant>
    </vt:vector>
  </HeadingPairs>
  <TitlesOfParts>
    <vt:vector size="45" baseType="lpstr">
      <vt:lpstr>MS Mincho</vt: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Administrator</cp:lastModifiedBy>
  <cp:revision>38</cp:revision>
  <dcterms:created xsi:type="dcterms:W3CDTF">2023-04-01T04:55:39Z</dcterms:created>
  <dcterms:modified xsi:type="dcterms:W3CDTF">2023-04-24T07:37:58Z</dcterms:modified>
</cp:coreProperties>
</file>