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 id="2147483725" r:id="rId6"/>
    <p:sldMasterId id="2147483738" r:id="rId7"/>
    <p:sldMasterId id="2147483750" r:id="rId8"/>
    <p:sldMasterId id="2147483765" r:id="rId9"/>
    <p:sldMasterId id="2147484362" r:id="rId10"/>
  </p:sldMasterIdLst>
  <p:notesMasterIdLst>
    <p:notesMasterId r:id="rId61"/>
  </p:notesMasterIdLst>
  <p:sldIdLst>
    <p:sldId id="1067" r:id="rId11"/>
    <p:sldId id="1070" r:id="rId12"/>
    <p:sldId id="1068" r:id="rId13"/>
    <p:sldId id="606" r:id="rId14"/>
    <p:sldId id="615" r:id="rId15"/>
    <p:sldId id="1073" r:id="rId16"/>
    <p:sldId id="1072" r:id="rId17"/>
    <p:sldId id="425" r:id="rId18"/>
    <p:sldId id="603" r:id="rId19"/>
    <p:sldId id="288" r:id="rId20"/>
    <p:sldId id="1074" r:id="rId21"/>
    <p:sldId id="1076" r:id="rId22"/>
    <p:sldId id="1075" r:id="rId23"/>
    <p:sldId id="1077" r:id="rId24"/>
    <p:sldId id="1078" r:id="rId25"/>
    <p:sldId id="607" r:id="rId26"/>
    <p:sldId id="1079" r:id="rId27"/>
    <p:sldId id="1080" r:id="rId28"/>
    <p:sldId id="1081" r:id="rId29"/>
    <p:sldId id="274" r:id="rId30"/>
    <p:sldId id="1083" r:id="rId31"/>
    <p:sldId id="1082" r:id="rId32"/>
    <p:sldId id="1084" r:id="rId33"/>
    <p:sldId id="612" r:id="rId34"/>
    <p:sldId id="616" r:id="rId35"/>
    <p:sldId id="1060" r:id="rId36"/>
    <p:sldId id="1085" r:id="rId37"/>
    <p:sldId id="1086" r:id="rId38"/>
    <p:sldId id="1061" r:id="rId39"/>
    <p:sldId id="1089" r:id="rId40"/>
    <p:sldId id="1064" r:id="rId41"/>
    <p:sldId id="1087" r:id="rId42"/>
    <p:sldId id="1088" r:id="rId43"/>
    <p:sldId id="1066" r:id="rId44"/>
    <p:sldId id="1055" r:id="rId45"/>
    <p:sldId id="1090" r:id="rId46"/>
    <p:sldId id="1092" r:id="rId47"/>
    <p:sldId id="1091" r:id="rId48"/>
    <p:sldId id="1069" r:id="rId49"/>
    <p:sldId id="1057" r:id="rId50"/>
    <p:sldId id="1058" r:id="rId51"/>
    <p:sldId id="570" r:id="rId52"/>
    <p:sldId id="574" r:id="rId53"/>
    <p:sldId id="1093" r:id="rId54"/>
    <p:sldId id="595" r:id="rId55"/>
    <p:sldId id="596" r:id="rId56"/>
    <p:sldId id="597" r:id="rId57"/>
    <p:sldId id="598" r:id="rId58"/>
    <p:sldId id="1056" r:id="rId59"/>
    <p:sldId id="59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AEB"/>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75748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98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384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2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742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905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753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801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64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611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840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2928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151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642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038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695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49157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723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28914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51889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2023/3/28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399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9494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2023/3/28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6670156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2023/3/28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353715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00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7205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94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2023/3/28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192786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9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2023/3/28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040990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2023/3/28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2000551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2400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818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46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569089"/>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495653"/>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214768"/>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462150"/>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91879"/>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30820"/>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070501"/>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5341716"/>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154040"/>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8330268"/>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452750"/>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3539279"/>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35780"/>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44082"/>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960988"/>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931"/>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33024"/>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62358"/>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492005"/>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22385"/>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50350"/>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89411"/>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11332"/>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510181"/>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409020"/>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135490"/>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10575687"/>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2205274"/>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8666102"/>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2023/3/28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2636394"/>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2023/3/28</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43879514"/>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3/28/2023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2023/3/28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2993136"/>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775937"/>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33701"/>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626"/>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2023/3/28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438558"/>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674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2023/3/28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1274868"/>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2023/3/28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530662"/>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5654"/>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83387"/>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3/28/2023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60957"/>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2023/3/28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2391965"/>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2023/3/28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0596303"/>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2023/3/28</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52685177"/>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2023/3/28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67774082"/>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2023/3/28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439686896"/>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2023/3/28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1852704"/>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2023/3/28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842344"/>
      </p:ext>
    </p:extLst>
  </p:cSld>
  <p:clrMapOvr>
    <a:masterClrMapping/>
  </p:clrMapOvr>
  <p:transition spd="slow" advTm="3000">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2023/3/28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75150"/>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931401"/>
      </p:ext>
    </p:extLst>
  </p:cSld>
  <p:clrMapOvr>
    <a:masterClrMapping/>
  </p:clrMapOvr>
  <p:transition spd="slow" advClick="0" advTm="4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3/28/2023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5246"/>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614384364"/>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94787"/>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2023/3/28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0704875"/>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2023/3/28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556670603"/>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2023/3/28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32705203"/>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2023/3/28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857743530"/>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2023/3/28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30710182"/>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2023/3/28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734031010"/>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2023/3/28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07951001"/>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2023/3/28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914515751"/>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2382582"/>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1590815"/>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8570217"/>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2268584"/>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0993062"/>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8123202"/>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2023/3/28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96155174"/>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2023/3/28</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349846592"/>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2023/3/28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052887852"/>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426561"/>
      </p:ext>
    </p:extLst>
  </p:cSld>
  <p:clrMapOvr>
    <a:masterClrMapping/>
  </p:clrMapOvr>
  <p:transition spd="slow" advClick="0" advTm="0">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86617"/>
      </p:ext>
    </p:extLst>
  </p:cSld>
  <p:clrMapOvr>
    <a:masterClrMapping/>
  </p:clrMapOvr>
  <p:transition spd="slow" advTm="3000"/>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2023/3/28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58877716"/>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2023/3/28</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2344592361"/>
      </p:ext>
    </p:extLst>
  </p:cSld>
  <p:clrMapOvr>
    <a:masterClrMapping/>
  </p:clrMapOvr>
  <p:transition spd="slow" advTm="3000">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0B8D-5ED0-4792-8753-2D1CF0385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61A001-3F6B-4A20-9F04-2E8F887D2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FB9E5F-5A04-42D7-B0BA-54D47FD598CF}"/>
              </a:ext>
            </a:extLst>
          </p:cNvPr>
          <p:cNvSpPr>
            <a:spLocks noGrp="1"/>
          </p:cNvSpPr>
          <p:nvPr>
            <p:ph type="dt" sz="half" idx="10"/>
          </p:nvPr>
        </p:nvSpPr>
        <p:spPr/>
        <p:txBody>
          <a:bodyPr/>
          <a:lstStyle/>
          <a:p>
            <a:fld id="{ECD109AD-FF42-4174-80F1-C9CC0DBA6D5C}" type="datetimeFigureOut">
              <a:rPr lang="en-US" smtClean="0"/>
              <a:t>3/28/2023</a:t>
            </a:fld>
            <a:endParaRPr lang="en-US"/>
          </a:p>
        </p:txBody>
      </p:sp>
      <p:sp>
        <p:nvSpPr>
          <p:cNvPr id="5" name="Footer Placeholder 4">
            <a:extLst>
              <a:ext uri="{FF2B5EF4-FFF2-40B4-BE49-F238E27FC236}">
                <a16:creationId xmlns:a16="http://schemas.microsoft.com/office/drawing/2014/main" id="{644D25CF-FF53-41FF-889B-2E63FF66E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DC78A-9DA8-45F8-996B-E190A31FB001}"/>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2353053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9520-A173-41AE-86E9-1D663B18F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1A38F-D695-4462-B0D6-02F9998492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B3CF2-F542-414F-AC6E-59AA8EA63CA2}"/>
              </a:ext>
            </a:extLst>
          </p:cNvPr>
          <p:cNvSpPr>
            <a:spLocks noGrp="1"/>
          </p:cNvSpPr>
          <p:nvPr>
            <p:ph type="dt" sz="half" idx="10"/>
          </p:nvPr>
        </p:nvSpPr>
        <p:spPr/>
        <p:txBody>
          <a:bodyPr/>
          <a:lstStyle/>
          <a:p>
            <a:fld id="{ECD109AD-FF42-4174-80F1-C9CC0DBA6D5C}" type="datetimeFigureOut">
              <a:rPr lang="en-US" smtClean="0"/>
              <a:t>3/28/2023</a:t>
            </a:fld>
            <a:endParaRPr lang="en-US"/>
          </a:p>
        </p:txBody>
      </p:sp>
      <p:sp>
        <p:nvSpPr>
          <p:cNvPr id="5" name="Footer Placeholder 4">
            <a:extLst>
              <a:ext uri="{FF2B5EF4-FFF2-40B4-BE49-F238E27FC236}">
                <a16:creationId xmlns:a16="http://schemas.microsoft.com/office/drawing/2014/main" id="{810A7C43-D31E-42B5-93DB-F8FED9B22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D110B-AED2-432B-8607-4965607E235D}"/>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745476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9726-7152-41E0-B74B-2E4806410C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8340FB-6925-495C-9E51-AF41480A7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81BF18-5AD0-4939-AA61-F0696D97C843}"/>
              </a:ext>
            </a:extLst>
          </p:cNvPr>
          <p:cNvSpPr>
            <a:spLocks noGrp="1"/>
          </p:cNvSpPr>
          <p:nvPr>
            <p:ph type="dt" sz="half" idx="10"/>
          </p:nvPr>
        </p:nvSpPr>
        <p:spPr/>
        <p:txBody>
          <a:bodyPr/>
          <a:lstStyle/>
          <a:p>
            <a:fld id="{ECD109AD-FF42-4174-80F1-C9CC0DBA6D5C}" type="datetimeFigureOut">
              <a:rPr lang="en-US" smtClean="0"/>
              <a:t>3/28/2023</a:t>
            </a:fld>
            <a:endParaRPr lang="en-US"/>
          </a:p>
        </p:txBody>
      </p:sp>
      <p:sp>
        <p:nvSpPr>
          <p:cNvPr id="5" name="Footer Placeholder 4">
            <a:extLst>
              <a:ext uri="{FF2B5EF4-FFF2-40B4-BE49-F238E27FC236}">
                <a16:creationId xmlns:a16="http://schemas.microsoft.com/office/drawing/2014/main" id="{DFFD4F34-D823-411E-96E9-1CD9B4316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665AD-5B66-426D-9E13-5C9DAAEA3045}"/>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81535180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46C5-3BED-4856-B502-B20EBB92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A2C29E-D64E-4FA4-9441-0837DC9418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C95C1E-2F87-4CE5-B5E6-06A4E6690F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7EA49-961D-4F16-9A53-6B448ABC37C8}"/>
              </a:ext>
            </a:extLst>
          </p:cNvPr>
          <p:cNvSpPr>
            <a:spLocks noGrp="1"/>
          </p:cNvSpPr>
          <p:nvPr>
            <p:ph type="dt" sz="half" idx="10"/>
          </p:nvPr>
        </p:nvSpPr>
        <p:spPr/>
        <p:txBody>
          <a:bodyPr/>
          <a:lstStyle/>
          <a:p>
            <a:fld id="{ECD109AD-FF42-4174-80F1-C9CC0DBA6D5C}" type="datetimeFigureOut">
              <a:rPr lang="en-US" smtClean="0"/>
              <a:t>3/28/2023</a:t>
            </a:fld>
            <a:endParaRPr lang="en-US"/>
          </a:p>
        </p:txBody>
      </p:sp>
      <p:sp>
        <p:nvSpPr>
          <p:cNvPr id="6" name="Footer Placeholder 5">
            <a:extLst>
              <a:ext uri="{FF2B5EF4-FFF2-40B4-BE49-F238E27FC236}">
                <a16:creationId xmlns:a16="http://schemas.microsoft.com/office/drawing/2014/main" id="{BB1980ED-5E6C-45C8-8B97-A662BE03B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E5B683-C172-46DC-B0D5-76191F892EC4}"/>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33334136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86C3B-CB0A-4B9B-9970-CB1EB4CAA6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4863F-C85B-412C-9262-DA0E5047F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928E03-8367-4C97-8720-D2D3290C46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499A6E-FE47-4C3D-A3CE-529BA70DE6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63C99A-E00E-4E61-8F23-B2B960BB80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00189D-33FB-48CE-B43D-C3653E095BB6}"/>
              </a:ext>
            </a:extLst>
          </p:cNvPr>
          <p:cNvSpPr>
            <a:spLocks noGrp="1"/>
          </p:cNvSpPr>
          <p:nvPr>
            <p:ph type="dt" sz="half" idx="10"/>
          </p:nvPr>
        </p:nvSpPr>
        <p:spPr/>
        <p:txBody>
          <a:bodyPr/>
          <a:lstStyle/>
          <a:p>
            <a:fld id="{ECD109AD-FF42-4174-80F1-C9CC0DBA6D5C}" type="datetimeFigureOut">
              <a:rPr lang="en-US" smtClean="0"/>
              <a:t>3/28/2023</a:t>
            </a:fld>
            <a:endParaRPr lang="en-US"/>
          </a:p>
        </p:txBody>
      </p:sp>
      <p:sp>
        <p:nvSpPr>
          <p:cNvPr id="8" name="Footer Placeholder 7">
            <a:extLst>
              <a:ext uri="{FF2B5EF4-FFF2-40B4-BE49-F238E27FC236}">
                <a16:creationId xmlns:a16="http://schemas.microsoft.com/office/drawing/2014/main" id="{935B0DC7-54E1-4C64-A3A6-1B8D2EE4CB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4C96FC-3E3C-4646-BFB5-2BF03A4BB64A}"/>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1716245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FD66-FF57-46EA-A057-B8DDD38442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35DB92-71B8-48F7-A123-8B68F1DA6288}"/>
              </a:ext>
            </a:extLst>
          </p:cNvPr>
          <p:cNvSpPr>
            <a:spLocks noGrp="1"/>
          </p:cNvSpPr>
          <p:nvPr>
            <p:ph type="dt" sz="half" idx="10"/>
          </p:nvPr>
        </p:nvSpPr>
        <p:spPr/>
        <p:txBody>
          <a:bodyPr/>
          <a:lstStyle/>
          <a:p>
            <a:fld id="{ECD109AD-FF42-4174-80F1-C9CC0DBA6D5C}" type="datetimeFigureOut">
              <a:rPr lang="en-US" smtClean="0"/>
              <a:t>3/28/2023</a:t>
            </a:fld>
            <a:endParaRPr lang="en-US"/>
          </a:p>
        </p:txBody>
      </p:sp>
      <p:sp>
        <p:nvSpPr>
          <p:cNvPr id="4" name="Footer Placeholder 3">
            <a:extLst>
              <a:ext uri="{FF2B5EF4-FFF2-40B4-BE49-F238E27FC236}">
                <a16:creationId xmlns:a16="http://schemas.microsoft.com/office/drawing/2014/main" id="{9C26A47B-25CF-409C-9D2F-CB97D8075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AAD967-371D-4576-8DF5-E0EEDB44FD0D}"/>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2776314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B924C-580D-4A04-8536-0385D9B538C1}"/>
              </a:ext>
            </a:extLst>
          </p:cNvPr>
          <p:cNvSpPr>
            <a:spLocks noGrp="1"/>
          </p:cNvSpPr>
          <p:nvPr>
            <p:ph type="dt" sz="half" idx="10"/>
          </p:nvPr>
        </p:nvSpPr>
        <p:spPr/>
        <p:txBody>
          <a:bodyPr/>
          <a:lstStyle/>
          <a:p>
            <a:fld id="{ECD109AD-FF42-4174-80F1-C9CC0DBA6D5C}" type="datetimeFigureOut">
              <a:rPr lang="en-US" smtClean="0"/>
              <a:t>3/28/2023</a:t>
            </a:fld>
            <a:endParaRPr lang="en-US"/>
          </a:p>
        </p:txBody>
      </p:sp>
      <p:sp>
        <p:nvSpPr>
          <p:cNvPr id="3" name="Footer Placeholder 2">
            <a:extLst>
              <a:ext uri="{FF2B5EF4-FFF2-40B4-BE49-F238E27FC236}">
                <a16:creationId xmlns:a16="http://schemas.microsoft.com/office/drawing/2014/main" id="{F9A11E0A-99B0-49BC-8908-81B877952C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FD2A8-3B26-419B-AA36-2B2D11348766}"/>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3713638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5AC5-BD44-438D-90CE-DD52C0872D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00DA86-E9C3-4057-94F1-2A86BB3F28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A488DE-2DC8-4499-A3A6-4415F69E3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21FBD-F1ED-40E4-B0CD-595C8D42676D}"/>
              </a:ext>
            </a:extLst>
          </p:cNvPr>
          <p:cNvSpPr>
            <a:spLocks noGrp="1"/>
          </p:cNvSpPr>
          <p:nvPr>
            <p:ph type="dt" sz="half" idx="10"/>
          </p:nvPr>
        </p:nvSpPr>
        <p:spPr/>
        <p:txBody>
          <a:bodyPr/>
          <a:lstStyle/>
          <a:p>
            <a:fld id="{ECD109AD-FF42-4174-80F1-C9CC0DBA6D5C}" type="datetimeFigureOut">
              <a:rPr lang="en-US" smtClean="0"/>
              <a:t>3/28/2023</a:t>
            </a:fld>
            <a:endParaRPr lang="en-US"/>
          </a:p>
        </p:txBody>
      </p:sp>
      <p:sp>
        <p:nvSpPr>
          <p:cNvPr id="6" name="Footer Placeholder 5">
            <a:extLst>
              <a:ext uri="{FF2B5EF4-FFF2-40B4-BE49-F238E27FC236}">
                <a16:creationId xmlns:a16="http://schemas.microsoft.com/office/drawing/2014/main" id="{34E91466-5186-47C6-8C8B-1E937A41C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5B249-818A-481D-A57A-E632E1260F23}"/>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8338914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6F45-D4E6-49DC-8D9C-524E0E111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6CA59-171D-4D10-B617-29D7D59926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C0B083-A625-49A4-AF40-F70386050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8733D-568A-409F-A190-8F7756383273}"/>
              </a:ext>
            </a:extLst>
          </p:cNvPr>
          <p:cNvSpPr>
            <a:spLocks noGrp="1"/>
          </p:cNvSpPr>
          <p:nvPr>
            <p:ph type="dt" sz="half" idx="10"/>
          </p:nvPr>
        </p:nvSpPr>
        <p:spPr/>
        <p:txBody>
          <a:bodyPr/>
          <a:lstStyle/>
          <a:p>
            <a:fld id="{ECD109AD-FF42-4174-80F1-C9CC0DBA6D5C}" type="datetimeFigureOut">
              <a:rPr lang="en-US" smtClean="0"/>
              <a:t>3/28/2023</a:t>
            </a:fld>
            <a:endParaRPr lang="en-US"/>
          </a:p>
        </p:txBody>
      </p:sp>
      <p:sp>
        <p:nvSpPr>
          <p:cNvPr id="6" name="Footer Placeholder 5">
            <a:extLst>
              <a:ext uri="{FF2B5EF4-FFF2-40B4-BE49-F238E27FC236}">
                <a16:creationId xmlns:a16="http://schemas.microsoft.com/office/drawing/2014/main" id="{752CE2F7-B891-4A73-9644-1C1C696FD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BCDA5-18E4-42A1-BC4B-A3C40C3D4469}"/>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792912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AED7-4444-4D6A-9C2E-1869303A13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321B0B-606C-4E59-BD4B-B0CE1F361F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618A8-F4B1-42F3-B5E7-65E139241057}"/>
              </a:ext>
            </a:extLst>
          </p:cNvPr>
          <p:cNvSpPr>
            <a:spLocks noGrp="1"/>
          </p:cNvSpPr>
          <p:nvPr>
            <p:ph type="dt" sz="half" idx="10"/>
          </p:nvPr>
        </p:nvSpPr>
        <p:spPr/>
        <p:txBody>
          <a:bodyPr/>
          <a:lstStyle/>
          <a:p>
            <a:fld id="{ECD109AD-FF42-4174-80F1-C9CC0DBA6D5C}" type="datetimeFigureOut">
              <a:rPr lang="en-US" smtClean="0"/>
              <a:t>3/28/2023</a:t>
            </a:fld>
            <a:endParaRPr lang="en-US"/>
          </a:p>
        </p:txBody>
      </p:sp>
      <p:sp>
        <p:nvSpPr>
          <p:cNvPr id="5" name="Footer Placeholder 4">
            <a:extLst>
              <a:ext uri="{FF2B5EF4-FFF2-40B4-BE49-F238E27FC236}">
                <a16:creationId xmlns:a16="http://schemas.microsoft.com/office/drawing/2014/main" id="{AAF99492-4C10-4721-97FB-2268F5F81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1EA69-13DF-4990-9306-B3A1B6580A90}"/>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40761880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FE262-CFA4-47B5-ADC8-25E83E9A00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385EBB-457F-4916-955B-31D65B56B0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6BD4A-61DF-44E8-A9B1-206FC7C742CF}"/>
              </a:ext>
            </a:extLst>
          </p:cNvPr>
          <p:cNvSpPr>
            <a:spLocks noGrp="1"/>
          </p:cNvSpPr>
          <p:nvPr>
            <p:ph type="dt" sz="half" idx="10"/>
          </p:nvPr>
        </p:nvSpPr>
        <p:spPr/>
        <p:txBody>
          <a:bodyPr/>
          <a:lstStyle/>
          <a:p>
            <a:fld id="{ECD109AD-FF42-4174-80F1-C9CC0DBA6D5C}" type="datetimeFigureOut">
              <a:rPr lang="en-US" smtClean="0"/>
              <a:t>3/28/2023</a:t>
            </a:fld>
            <a:endParaRPr lang="en-US"/>
          </a:p>
        </p:txBody>
      </p:sp>
      <p:sp>
        <p:nvSpPr>
          <p:cNvPr id="5" name="Footer Placeholder 4">
            <a:extLst>
              <a:ext uri="{FF2B5EF4-FFF2-40B4-BE49-F238E27FC236}">
                <a16:creationId xmlns:a16="http://schemas.microsoft.com/office/drawing/2014/main" id="{A36EA2E4-D935-43E3-8CB5-4721241C4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BC6C4-BEDF-4EAB-9DFC-034B204242DE}"/>
              </a:ext>
            </a:extLst>
          </p:cNvPr>
          <p:cNvSpPr>
            <a:spLocks noGrp="1"/>
          </p:cNvSpPr>
          <p:nvPr>
            <p:ph type="sldNum" sz="quarter" idx="12"/>
          </p:nvPr>
        </p:nvSpPr>
        <p:spPr/>
        <p:txBody>
          <a:bodyPr/>
          <a:lstStyle/>
          <a:p>
            <a:fld id="{A259C1E6-B561-4298-9543-3ADF836B6CBD}" type="slidenum">
              <a:rPr lang="en-US" smtClean="0"/>
              <a:t>‹#›</a:t>
            </a:fld>
            <a:endParaRPr lang="en-US"/>
          </a:p>
        </p:txBody>
      </p:sp>
    </p:spTree>
    <p:extLst>
      <p:ext uri="{BB962C8B-B14F-4D97-AF65-F5344CB8AC3E}">
        <p14:creationId xmlns:p14="http://schemas.microsoft.com/office/powerpoint/2010/main" val="1459978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72711"/>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304755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992205"/>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607264"/>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724199"/>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7178265"/>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623027"/>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248076"/>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6562031"/>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1269768"/>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2866344"/>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3048153"/>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44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2944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546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7403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3/28/2023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772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3/28/2023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3326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3/28/2023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8212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3/28/2023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31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3/28/2023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79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3/28/2023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667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4541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2481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9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4329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3/28/2023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4279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Clr>
                <a:schemeClr val="accent2"/>
              </a:buClr>
              <a:buSzPts val="1200"/>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2133"/>
              </a:spcBef>
              <a:spcAft>
                <a:spcPts val="0"/>
              </a:spcAft>
              <a:buClr>
                <a:srgbClr val="434343"/>
              </a:buClr>
              <a:buSzPts val="1400"/>
              <a:buAutoNum type="romanLcPeriod"/>
              <a:defRPr>
                <a:solidFill>
                  <a:srgbClr val="434343"/>
                </a:solidFill>
              </a:defRPr>
            </a:lvl3pPr>
            <a:lvl4pPr marL="2438339" lvl="3" indent="-423323" rtl="0">
              <a:lnSpc>
                <a:spcPct val="115000"/>
              </a:lnSpc>
              <a:spcBef>
                <a:spcPts val="2133"/>
              </a:spcBef>
              <a:spcAft>
                <a:spcPts val="0"/>
              </a:spcAft>
              <a:buClr>
                <a:srgbClr val="434343"/>
              </a:buClr>
              <a:buSzPts val="1400"/>
              <a:buAutoNum type="arabicPeriod"/>
              <a:defRPr>
                <a:solidFill>
                  <a:srgbClr val="434343"/>
                </a:solidFill>
              </a:defRPr>
            </a:lvl4pPr>
            <a:lvl5pPr marL="3047924" lvl="4" indent="-423323" rtl="0">
              <a:lnSpc>
                <a:spcPct val="115000"/>
              </a:lnSpc>
              <a:spcBef>
                <a:spcPts val="2133"/>
              </a:spcBef>
              <a:spcAft>
                <a:spcPts val="0"/>
              </a:spcAft>
              <a:buClr>
                <a:srgbClr val="434343"/>
              </a:buClr>
              <a:buSzPts val="1400"/>
              <a:buAutoNum type="alphaLcPeriod"/>
              <a:defRPr>
                <a:solidFill>
                  <a:srgbClr val="434343"/>
                </a:solidFill>
              </a:defRPr>
            </a:lvl5pPr>
            <a:lvl6pPr marL="3657509" lvl="5" indent="-423323" rtl="0">
              <a:lnSpc>
                <a:spcPct val="115000"/>
              </a:lnSpc>
              <a:spcBef>
                <a:spcPts val="2133"/>
              </a:spcBef>
              <a:spcAft>
                <a:spcPts val="0"/>
              </a:spcAft>
              <a:buClr>
                <a:srgbClr val="434343"/>
              </a:buClr>
              <a:buSzPts val="1400"/>
              <a:buAutoNum type="romanLcPeriod"/>
              <a:defRPr>
                <a:solidFill>
                  <a:srgbClr val="434343"/>
                </a:solidFill>
              </a:defRPr>
            </a:lvl6pPr>
            <a:lvl7pPr marL="4267093" lvl="6" indent="-423323" rtl="0">
              <a:lnSpc>
                <a:spcPct val="115000"/>
              </a:lnSpc>
              <a:spcBef>
                <a:spcPts val="2133"/>
              </a:spcBef>
              <a:spcAft>
                <a:spcPts val="0"/>
              </a:spcAft>
              <a:buClr>
                <a:srgbClr val="434343"/>
              </a:buClr>
              <a:buSzPts val="1400"/>
              <a:buAutoNum type="arabicPeriod"/>
              <a:defRPr>
                <a:solidFill>
                  <a:srgbClr val="434343"/>
                </a:solidFill>
              </a:defRPr>
            </a:lvl7pPr>
            <a:lvl8pPr marL="4876678" lvl="7" indent="-423323" rtl="0">
              <a:lnSpc>
                <a:spcPct val="115000"/>
              </a:lnSpc>
              <a:spcBef>
                <a:spcPts val="2133"/>
              </a:spcBef>
              <a:spcAft>
                <a:spcPts val="0"/>
              </a:spcAft>
              <a:buClr>
                <a:srgbClr val="434343"/>
              </a:buClr>
              <a:buSzPts val="1400"/>
              <a:buAutoNum type="alphaLcPeriod"/>
              <a:defRPr>
                <a:solidFill>
                  <a:srgbClr val="434343"/>
                </a:solidFill>
              </a:defRPr>
            </a:lvl8pPr>
            <a:lvl9pPr marL="5486263" lvl="8" indent="-423323"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0884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271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8437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7779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442928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309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3342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298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extLst>
      <p:ext uri="{BB962C8B-B14F-4D97-AF65-F5344CB8AC3E}">
        <p14:creationId xmlns:p14="http://schemas.microsoft.com/office/powerpoint/2010/main" val="2917528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3/28/2023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68708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5720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76452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310414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40413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3936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6734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16220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582768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8843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3/28/2023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622092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84911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250612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28/03/2023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640469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28/03/2023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09388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28/03/2023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089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28/03/2023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406336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170EA7C-835E-40B7-9F86-72784637E627}" type="datetimeFigureOut">
              <a:rPr lang="vi-VN" smtClean="0">
                <a:solidFill>
                  <a:prstClr val="black">
                    <a:tint val="75000"/>
                  </a:prstClr>
                </a:solidFill>
              </a:rPr>
              <a:pPr/>
              <a:t>28/03/2023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3250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170EA7C-835E-40B7-9F86-72784637E627}" type="datetimeFigureOut">
              <a:rPr lang="vi-VN" smtClean="0">
                <a:solidFill>
                  <a:prstClr val="black">
                    <a:tint val="75000"/>
                  </a:prstClr>
                </a:solidFill>
              </a:rPr>
              <a:pPr/>
              <a:t>28/03/2023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68711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0EA7C-835E-40B7-9F86-72784637E627}" type="datetimeFigureOut">
              <a:rPr lang="vi-VN" smtClean="0">
                <a:solidFill>
                  <a:prstClr val="black">
                    <a:tint val="75000"/>
                  </a:prstClr>
                </a:solidFill>
              </a:rPr>
              <a:pPr/>
              <a:t>28/03/2023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144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28/03/2023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40386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28/03/2023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49922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28/03/2023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8030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28/03/2023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12611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pPr>
                <a:defRPr/>
              </a:pPr>
              <a:t>3/28/2023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6446860"/>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034640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pPr>
                <a:defRPr/>
              </a:pPr>
              <a:t>3/28/2023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918001"/>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pPr>
                <a:defRPr/>
              </a:pPr>
              <a:t>3/28/2023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06091561"/>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pPr>
                <a:defRPr/>
              </a:pPr>
              <a:t>3/28/2023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4271219"/>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pPr>
                <a:defRPr/>
              </a:pPr>
              <a:t>3/28/2023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422127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pPr>
                <a:defRPr/>
              </a:pPr>
              <a:t>3/28/2023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5791355"/>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pPr>
                <a:defRPr/>
              </a:pPr>
              <a:t>3/28/2023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6648164"/>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pPr>
                <a:defRPr/>
              </a:pPr>
              <a:t>3/28/2023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7339984"/>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pPr>
                <a:defRPr/>
              </a:pPr>
              <a:t>3/28/2023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0976093"/>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pPr>
                <a:defRPr/>
              </a:pPr>
              <a:t>3/28/2023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3380847"/>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5896399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6793922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468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050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6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theme" Target="../theme/theme8.xml"/><Relationship Id="rId20" Type="http://schemas.openxmlformats.org/officeDocument/2006/relationships/slideLayout" Target="../slideLayouts/slideLayout103.xml"/><Relationship Id="rId41"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54.xml"/><Relationship Id="rId21" Type="http://schemas.openxmlformats.org/officeDocument/2006/relationships/slideLayout" Target="../slideLayouts/slideLayout149.xml"/><Relationship Id="rId42" Type="http://schemas.openxmlformats.org/officeDocument/2006/relationships/slideLayout" Target="../slideLayouts/slideLayout170.xml"/><Relationship Id="rId47" Type="http://schemas.openxmlformats.org/officeDocument/2006/relationships/slideLayout" Target="../slideLayouts/slideLayout175.xml"/><Relationship Id="rId63" Type="http://schemas.openxmlformats.org/officeDocument/2006/relationships/slideLayout" Target="../slideLayouts/slideLayout191.xml"/><Relationship Id="rId68" Type="http://schemas.openxmlformats.org/officeDocument/2006/relationships/slideLayout" Target="../slideLayouts/slideLayout196.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9" Type="http://schemas.openxmlformats.org/officeDocument/2006/relationships/slideLayout" Target="../slideLayouts/slideLayout157.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45" Type="http://schemas.openxmlformats.org/officeDocument/2006/relationships/slideLayout" Target="../slideLayouts/slideLayout173.xml"/><Relationship Id="rId53" Type="http://schemas.openxmlformats.org/officeDocument/2006/relationships/slideLayout" Target="../slideLayouts/slideLayout181.xml"/><Relationship Id="rId58" Type="http://schemas.openxmlformats.org/officeDocument/2006/relationships/slideLayout" Target="../slideLayouts/slideLayout186.xml"/><Relationship Id="rId66" Type="http://schemas.openxmlformats.org/officeDocument/2006/relationships/slideLayout" Target="../slideLayouts/slideLayout194.xml"/><Relationship Id="rId74" Type="http://schemas.openxmlformats.org/officeDocument/2006/relationships/slideLayout" Target="../slideLayouts/slideLayout202.xml"/><Relationship Id="rId5" Type="http://schemas.openxmlformats.org/officeDocument/2006/relationships/slideLayout" Target="../slideLayouts/slideLayout133.xml"/><Relationship Id="rId61" Type="http://schemas.openxmlformats.org/officeDocument/2006/relationships/slideLayout" Target="../slideLayouts/slideLayout189.xml"/><Relationship Id="rId19" Type="http://schemas.openxmlformats.org/officeDocument/2006/relationships/slideLayout" Target="../slideLayouts/slideLayout14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slideLayout" Target="../slideLayouts/slideLayout171.xml"/><Relationship Id="rId48" Type="http://schemas.openxmlformats.org/officeDocument/2006/relationships/slideLayout" Target="../slideLayouts/slideLayout176.xml"/><Relationship Id="rId56" Type="http://schemas.openxmlformats.org/officeDocument/2006/relationships/slideLayout" Target="../slideLayouts/slideLayout184.xml"/><Relationship Id="rId64" Type="http://schemas.openxmlformats.org/officeDocument/2006/relationships/slideLayout" Target="../slideLayouts/slideLayout192.xml"/><Relationship Id="rId69" Type="http://schemas.openxmlformats.org/officeDocument/2006/relationships/slideLayout" Target="../slideLayouts/slideLayout197.xml"/><Relationship Id="rId8" Type="http://schemas.openxmlformats.org/officeDocument/2006/relationships/slideLayout" Target="../slideLayouts/slideLayout136.xml"/><Relationship Id="rId51" Type="http://schemas.openxmlformats.org/officeDocument/2006/relationships/slideLayout" Target="../slideLayouts/slideLayout179.xml"/><Relationship Id="rId72" Type="http://schemas.openxmlformats.org/officeDocument/2006/relationships/slideLayout" Target="../slideLayouts/slideLayout200.xml"/><Relationship Id="rId3" Type="http://schemas.openxmlformats.org/officeDocument/2006/relationships/slideLayout" Target="../slideLayouts/slideLayout131.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 Id="rId46" Type="http://schemas.openxmlformats.org/officeDocument/2006/relationships/slideLayout" Target="../slideLayouts/slideLayout174.xml"/><Relationship Id="rId59" Type="http://schemas.openxmlformats.org/officeDocument/2006/relationships/slideLayout" Target="../slideLayouts/slideLayout187.xml"/><Relationship Id="rId67" Type="http://schemas.openxmlformats.org/officeDocument/2006/relationships/slideLayout" Target="../slideLayouts/slideLayout195.xml"/><Relationship Id="rId20" Type="http://schemas.openxmlformats.org/officeDocument/2006/relationships/slideLayout" Target="../slideLayouts/slideLayout148.xml"/><Relationship Id="rId41" Type="http://schemas.openxmlformats.org/officeDocument/2006/relationships/slideLayout" Target="../slideLayouts/slideLayout169.xml"/><Relationship Id="rId54" Type="http://schemas.openxmlformats.org/officeDocument/2006/relationships/slideLayout" Target="../slideLayouts/slideLayout182.xml"/><Relationship Id="rId62" Type="http://schemas.openxmlformats.org/officeDocument/2006/relationships/slideLayout" Target="../slideLayouts/slideLayout190.xml"/><Relationship Id="rId70" Type="http://schemas.openxmlformats.org/officeDocument/2006/relationships/slideLayout" Target="../slideLayouts/slideLayout198.xml"/><Relationship Id="rId75" Type="http://schemas.openxmlformats.org/officeDocument/2006/relationships/slideLayout" Target="../slideLayouts/slideLayout203.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49" Type="http://schemas.openxmlformats.org/officeDocument/2006/relationships/slideLayout" Target="../slideLayouts/slideLayout177.xml"/><Relationship Id="rId57" Type="http://schemas.openxmlformats.org/officeDocument/2006/relationships/slideLayout" Target="../slideLayouts/slideLayout185.xml"/><Relationship Id="rId10" Type="http://schemas.openxmlformats.org/officeDocument/2006/relationships/slideLayout" Target="../slideLayouts/slideLayout138.xml"/><Relationship Id="rId31" Type="http://schemas.openxmlformats.org/officeDocument/2006/relationships/slideLayout" Target="../slideLayouts/slideLayout159.xml"/><Relationship Id="rId44" Type="http://schemas.openxmlformats.org/officeDocument/2006/relationships/slideLayout" Target="../slideLayouts/slideLayout172.xml"/><Relationship Id="rId52" Type="http://schemas.openxmlformats.org/officeDocument/2006/relationships/slideLayout" Target="../slideLayouts/slideLayout180.xml"/><Relationship Id="rId60" Type="http://schemas.openxmlformats.org/officeDocument/2006/relationships/slideLayout" Target="../slideLayouts/slideLayout188.xml"/><Relationship Id="rId65" Type="http://schemas.openxmlformats.org/officeDocument/2006/relationships/slideLayout" Target="../slideLayouts/slideLayout193.xml"/><Relationship Id="rId73" Type="http://schemas.openxmlformats.org/officeDocument/2006/relationships/slideLayout" Target="../slideLayouts/slideLayout201.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9" Type="http://schemas.openxmlformats.org/officeDocument/2006/relationships/slideLayout" Target="../slideLayouts/slideLayout167.xml"/><Relationship Id="rId34" Type="http://schemas.openxmlformats.org/officeDocument/2006/relationships/slideLayout" Target="../slideLayouts/slideLayout162.xml"/><Relationship Id="rId50" Type="http://schemas.openxmlformats.org/officeDocument/2006/relationships/slideLayout" Target="../slideLayouts/slideLayout178.xml"/><Relationship Id="rId55" Type="http://schemas.openxmlformats.org/officeDocument/2006/relationships/slideLayout" Target="../slideLayouts/slideLayout183.xml"/><Relationship Id="rId76" Type="http://schemas.openxmlformats.org/officeDocument/2006/relationships/theme" Target="../theme/theme9.xml"/><Relationship Id="rId7" Type="http://schemas.openxmlformats.org/officeDocument/2006/relationships/slideLayout" Target="../slideLayouts/slideLayout135.xml"/><Relationship Id="rId71" Type="http://schemas.openxmlformats.org/officeDocument/2006/relationships/slideLayout" Target="../slideLayouts/slideLayout1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3/28/2023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F7623-B884-46EB-A00E-AB26F2AB0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59C738-6BE5-4869-9B9E-94899F459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AA156-EB70-4620-B78D-CBCEC94A9B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109AD-FF42-4174-80F1-C9CC0DBA6D5C}" type="datetimeFigureOut">
              <a:rPr lang="en-US" smtClean="0"/>
              <a:t>3/28/2023</a:t>
            </a:fld>
            <a:endParaRPr lang="en-US"/>
          </a:p>
        </p:txBody>
      </p:sp>
      <p:sp>
        <p:nvSpPr>
          <p:cNvPr id="5" name="Footer Placeholder 4">
            <a:extLst>
              <a:ext uri="{FF2B5EF4-FFF2-40B4-BE49-F238E27FC236}">
                <a16:creationId xmlns:a16="http://schemas.microsoft.com/office/drawing/2014/main" id="{88088AA2-52EB-46F0-9112-5A5369230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BB1D09-0CA7-4914-9B8E-8277242412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9C1E6-B561-4298-9543-3ADF836B6CBD}" type="slidenum">
              <a:rPr lang="en-US" smtClean="0"/>
              <a:t>‹#›</a:t>
            </a:fld>
            <a:endParaRPr lang="en-US"/>
          </a:p>
        </p:txBody>
      </p:sp>
    </p:spTree>
    <p:extLst>
      <p:ext uri="{BB962C8B-B14F-4D97-AF65-F5344CB8AC3E}">
        <p14:creationId xmlns:p14="http://schemas.microsoft.com/office/powerpoint/2010/main" val="1754496782"/>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3/28/2023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990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3/28/2023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1475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17451764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3321406"/>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170EA7C-835E-40B7-9F86-72784637E627}" type="datetimeFigureOut">
              <a:rPr lang="vi-VN" smtClean="0">
                <a:solidFill>
                  <a:prstClr val="black">
                    <a:tint val="75000"/>
                  </a:prstClr>
                </a:solidFill>
              </a:rPr>
              <a:pPr/>
              <a:t>28/03/2023</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4543784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3/28/2023</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32363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4327" r:id="rId15"/>
    <p:sldLayoutId id="2147484328" r:id="rId16"/>
    <p:sldLayoutId id="2147484329" r:id="rId17"/>
    <p:sldLayoutId id="2147484330" r:id="rId18"/>
    <p:sldLayoutId id="2147484331" r:id="rId19"/>
    <p:sldLayoutId id="2147484332" r:id="rId20"/>
    <p:sldLayoutId id="2147484334" r:id="rId21"/>
    <p:sldLayoutId id="2147484335" r:id="rId22"/>
    <p:sldLayoutId id="2147484336" r:id="rId23"/>
    <p:sldLayoutId id="2147484337"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7" r:id="rId42"/>
    <p:sldLayoutId id="2147484359" r:id="rId43"/>
    <p:sldLayoutId id="2147484360" r:id="rId44"/>
    <p:sldLayoutId id="2147484361" r:id="rId4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8991900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6" r:id="rId19"/>
    <p:sldLayoutId id="2147483787" r:id="rId20"/>
    <p:sldLayoutId id="2147483788" r:id="rId21"/>
    <p:sldLayoutId id="2147483789"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32" r:id="rId31"/>
    <p:sldLayoutId id="2147483833" r:id="rId32"/>
    <p:sldLayoutId id="2147483834" r:id="rId33"/>
    <p:sldLayoutId id="2147483835" r:id="rId34"/>
    <p:sldLayoutId id="2147483836" r:id="rId35"/>
    <p:sldLayoutId id="2147483837" r:id="rId36"/>
    <p:sldLayoutId id="2147483839" r:id="rId37"/>
    <p:sldLayoutId id="2147483840" r:id="rId38"/>
    <p:sldLayoutId id="2147483847" r:id="rId39"/>
    <p:sldLayoutId id="2147483849" r:id="rId40"/>
    <p:sldLayoutId id="2147483850" r:id="rId41"/>
    <p:sldLayoutId id="2147483851" r:id="rId42"/>
    <p:sldLayoutId id="2147483915" r:id="rId43"/>
    <p:sldLayoutId id="2147483932" r:id="rId44"/>
    <p:sldLayoutId id="2147483959" r:id="rId45"/>
    <p:sldLayoutId id="2147483960" r:id="rId46"/>
    <p:sldLayoutId id="2147483964" r:id="rId47"/>
    <p:sldLayoutId id="2147483967" r:id="rId48"/>
    <p:sldLayoutId id="2147483969" r:id="rId49"/>
    <p:sldLayoutId id="2147483987" r:id="rId50"/>
    <p:sldLayoutId id="2147483988" r:id="rId51"/>
    <p:sldLayoutId id="2147483989" r:id="rId52"/>
    <p:sldLayoutId id="2147483990" r:id="rId53"/>
    <p:sldLayoutId id="2147483991" r:id="rId54"/>
    <p:sldLayoutId id="2147484089" r:id="rId55"/>
    <p:sldLayoutId id="2147484116" r:id="rId56"/>
    <p:sldLayoutId id="2147484124" r:id="rId57"/>
    <p:sldLayoutId id="2147484131" r:id="rId58"/>
    <p:sldLayoutId id="2147484199" r:id="rId59"/>
    <p:sldLayoutId id="2147484216" r:id="rId60"/>
    <p:sldLayoutId id="2147484243" r:id="rId61"/>
    <p:sldLayoutId id="2147484251" r:id="rId62"/>
    <p:sldLayoutId id="2147484253" r:id="rId63"/>
    <p:sldLayoutId id="2147484254" r:id="rId64"/>
    <p:sldLayoutId id="2147484255" r:id="rId65"/>
    <p:sldLayoutId id="2147484256" r:id="rId66"/>
    <p:sldLayoutId id="2147484257" r:id="rId67"/>
    <p:sldLayoutId id="2147484258" r:id="rId68"/>
    <p:sldLayoutId id="2147484259" r:id="rId69"/>
    <p:sldLayoutId id="2147484286" r:id="rId70"/>
    <p:sldLayoutId id="2147484287" r:id="rId71"/>
    <p:sldLayoutId id="2147484293" r:id="rId72"/>
    <p:sldLayoutId id="2147484295" r:id="rId73"/>
    <p:sldLayoutId id="2147484299" r:id="rId74"/>
    <p:sldLayoutId id="2147484304" r:id="rId75"/>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4.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4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4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36DACCA5-FDDF-A7B1-3F11-3DAD1BDEB0C3}"/>
              </a:ext>
            </a:extLst>
          </p:cNvPr>
          <p:cNvPicPr>
            <a:picLocks noChangeAspect="1"/>
          </p:cNvPicPr>
          <p:nvPr/>
        </p:nvPicPr>
        <p:blipFill rotWithShape="1">
          <a:blip r:embed="rId3"/>
          <a:srcRect t="2779" r="-2" b="11767"/>
          <a:stretch/>
        </p:blipFill>
        <p:spPr>
          <a:xfrm>
            <a:off x="321734" y="1169171"/>
            <a:ext cx="5674894" cy="2548850"/>
          </a:xfrm>
          <a:prstGeom prst="rect">
            <a:avLst/>
          </a:prstGeom>
        </p:spPr>
      </p:pic>
      <p:pic>
        <p:nvPicPr>
          <p:cNvPr id="8" name="Picture 7">
            <a:extLst>
              <a:ext uri="{FF2B5EF4-FFF2-40B4-BE49-F238E27FC236}">
                <a16:creationId xmlns:a16="http://schemas.microsoft.com/office/drawing/2014/main" id="{D85032FB-1894-62B8-12CC-7401466A290E}"/>
              </a:ext>
            </a:extLst>
          </p:cNvPr>
          <p:cNvPicPr>
            <a:picLocks noChangeAspect="1"/>
          </p:cNvPicPr>
          <p:nvPr/>
        </p:nvPicPr>
        <p:blipFill rotWithShape="1">
          <a:blip r:embed="rId4"/>
          <a:srcRect l="16781" r="18872" b="1"/>
          <a:stretch/>
        </p:blipFill>
        <p:spPr>
          <a:xfrm>
            <a:off x="321735" y="3854547"/>
            <a:ext cx="2676579" cy="2866927"/>
          </a:xfrm>
          <a:prstGeom prst="rect">
            <a:avLst/>
          </a:prstGeom>
        </p:spPr>
      </p:pic>
      <p:pic>
        <p:nvPicPr>
          <p:cNvPr id="5" name="Picture 4">
            <a:extLst>
              <a:ext uri="{FF2B5EF4-FFF2-40B4-BE49-F238E27FC236}">
                <a16:creationId xmlns:a16="http://schemas.microsoft.com/office/drawing/2014/main" id="{2A8E3D6F-73FF-C38E-6D4A-678EEE71AA3E}"/>
              </a:ext>
            </a:extLst>
          </p:cNvPr>
          <p:cNvPicPr>
            <a:picLocks noChangeAspect="1"/>
          </p:cNvPicPr>
          <p:nvPr/>
        </p:nvPicPr>
        <p:blipFill rotWithShape="1">
          <a:blip r:embed="rId5"/>
          <a:srcRect l="8603" r="24187" b="1"/>
          <a:stretch/>
        </p:blipFill>
        <p:spPr>
          <a:xfrm>
            <a:off x="3159181" y="3935523"/>
            <a:ext cx="2837076" cy="2785951"/>
          </a:xfrm>
          <a:prstGeom prst="rect">
            <a:avLst/>
          </a:prstGeom>
        </p:spPr>
      </p:pic>
      <p:pic>
        <p:nvPicPr>
          <p:cNvPr id="7" name="Picture 6">
            <a:extLst>
              <a:ext uri="{FF2B5EF4-FFF2-40B4-BE49-F238E27FC236}">
                <a16:creationId xmlns:a16="http://schemas.microsoft.com/office/drawing/2014/main" id="{1703DAFC-76FB-C078-4B67-5954BB15F72B}"/>
              </a:ext>
            </a:extLst>
          </p:cNvPr>
          <p:cNvPicPr>
            <a:picLocks noChangeAspect="1"/>
          </p:cNvPicPr>
          <p:nvPr/>
        </p:nvPicPr>
        <p:blipFill rotWithShape="1">
          <a:blip r:embed="rId6"/>
          <a:srcRect t="1335" r="-3" b="7526"/>
          <a:stretch/>
        </p:blipFill>
        <p:spPr>
          <a:xfrm>
            <a:off x="6195373" y="1336431"/>
            <a:ext cx="5674892" cy="4964376"/>
          </a:xfrm>
          <a:prstGeom prst="rect">
            <a:avLst/>
          </a:prstGeom>
        </p:spPr>
      </p:pic>
      <p:sp>
        <p:nvSpPr>
          <p:cNvPr id="4" name="Footer Placeholder 3">
            <a:extLst>
              <a:ext uri="{FF2B5EF4-FFF2-40B4-BE49-F238E27FC236}">
                <a16:creationId xmlns:a16="http://schemas.microsoft.com/office/drawing/2014/main" id="{AA92BA5A-3191-C051-175D-00EA28F9AC9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dirty="0">
              <a:solidFill>
                <a:schemeClr val="tx1">
                  <a:tint val="75000"/>
                </a:schemeClr>
              </a:solidFill>
              <a:latin typeface="+mn-lt"/>
              <a:ea typeface="+mn-ea"/>
              <a:cs typeface="+mn-cs"/>
            </a:endParaRPr>
          </a:p>
        </p:txBody>
      </p:sp>
      <p:sp>
        <p:nvSpPr>
          <p:cNvPr id="9" name="Title 1">
            <a:extLst>
              <a:ext uri="{FF2B5EF4-FFF2-40B4-BE49-F238E27FC236}">
                <a16:creationId xmlns:a16="http://schemas.microsoft.com/office/drawing/2014/main" id="{11F6B31D-A414-8927-D2D8-9110E5F7C448}"/>
              </a:ext>
            </a:extLst>
          </p:cNvPr>
          <p:cNvSpPr txBox="1">
            <a:spLocks/>
          </p:cNvSpPr>
          <p:nvPr>
            <p:custDataLst>
              <p:tags r:id="rId1"/>
            </p:custDataLst>
          </p:nvPr>
        </p:nvSpPr>
        <p:spPr>
          <a:xfrm>
            <a:off x="0" y="123273"/>
            <a:ext cx="5021943" cy="557193"/>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92500" lnSpcReduction="20000"/>
          </a:bodyPr>
          <a:lstStyle/>
          <a:p>
            <a:pPr algn="ctr">
              <a:spcBef>
                <a:spcPct val="0"/>
              </a:spcBef>
              <a:defRPr/>
            </a:pPr>
            <a:r>
              <a:rPr lang="en-US" altLang="en-US" sz="4000" b="1" dirty="0">
                <a:solidFill>
                  <a:srgbClr val="FFFFFF"/>
                </a:solidFill>
                <a:latin typeface="SVN-Vanilla Daisy Pro" panose="00000500000000000000" pitchFamily="2" charset="0"/>
              </a:rPr>
              <a:t>TRÒ CHƠI: AI HIỂU BIẾT</a:t>
            </a:r>
            <a:endParaRPr lang="en-US" sz="4000" b="1" kern="0" dirty="0">
              <a:solidFill>
                <a:srgbClr val="FFFFFF"/>
              </a:solidFill>
              <a:latin typeface="SVN-Vanilla Daisy Pro" panose="00000500000000000000" pitchFamily="2" charset="0"/>
            </a:endParaRPr>
          </a:p>
        </p:txBody>
      </p:sp>
      <p:sp>
        <p:nvSpPr>
          <p:cNvPr id="10" name="Rectangle 9">
            <a:extLst>
              <a:ext uri="{FF2B5EF4-FFF2-40B4-BE49-F238E27FC236}">
                <a16:creationId xmlns:a16="http://schemas.microsoft.com/office/drawing/2014/main" id="{99EF85CA-2875-121C-B87E-5383C3E91DE9}"/>
              </a:ext>
            </a:extLst>
          </p:cNvPr>
          <p:cNvSpPr/>
          <p:nvPr/>
        </p:nvSpPr>
        <p:spPr>
          <a:xfrm>
            <a:off x="205943" y="71352"/>
            <a:ext cx="11978859" cy="707886"/>
          </a:xfrm>
          <a:prstGeom prst="rect">
            <a:avLst/>
          </a:prstGeom>
        </p:spPr>
        <p:txBody>
          <a:bodyPr wrap="square">
            <a:spAutoFit/>
          </a:bodyPr>
          <a:lstStyle/>
          <a:p>
            <a:pPr marL="0" marR="0" lvl="0" algn="just" defTabSz="914400" rtl="0" eaLnBrk="1" fontAlgn="auto" latinLnBrk="0" hangingPunct="1">
              <a:spcBef>
                <a:spcPts val="0"/>
              </a:spcBef>
              <a:buClrTx/>
              <a:buSzTx/>
              <a:buFontTx/>
              <a:buNone/>
              <a:tabLst/>
              <a:defRPr/>
            </a:pPr>
            <a:r>
              <a:rPr kumimoji="0" lang="en-US" sz="40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                                  </a:t>
            </a:r>
            <a:r>
              <a:rPr kumimoji="0" lang="en-US" sz="40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 những </a:t>
            </a:r>
            <a:r>
              <a:rPr kumimoji="0" lang="en-US" sz="40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TNXH</a:t>
            </a:r>
            <a:r>
              <a:rPr kumimoji="0" lang="vi-VN" sz="4000" b="1"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mà em biết</a:t>
            </a:r>
            <a:endParaRPr kumimoji="0" lang="en-US" sz="4000" b="0" i="0" u="none" strike="noStrike" kern="1200" cap="none" spc="0" normalizeH="0" baseline="0" noProof="0" dirty="0">
              <a:ln>
                <a:noFill/>
              </a:ln>
              <a:solidFill>
                <a:srgbClr val="353635"/>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7877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99F90D-41BF-4C1D-AB26-9C12FCF4F0CA}"/>
              </a:ext>
            </a:extLst>
          </p:cNvPr>
          <p:cNvSpPr/>
          <p:nvPr/>
        </p:nvSpPr>
        <p:spPr>
          <a:xfrm>
            <a:off x="198782" y="0"/>
            <a:ext cx="11794436" cy="6740307"/>
          </a:xfrm>
          <a:prstGeom prst="rect">
            <a:avLst/>
          </a:prstGeom>
        </p:spPr>
        <p:txBody>
          <a:bodyPr wrap="square">
            <a:spAutoFit/>
          </a:bodyPr>
          <a:lstStyle/>
          <a:p>
            <a:pPr algn="just"/>
            <a:r>
              <a:rPr lang="en-US" sz="5400" b="1" dirty="0">
                <a:solidFill>
                  <a:srgbClr val="0000FF"/>
                </a:solidFill>
                <a:latin typeface="Times New Roman" panose="02020603050405020304" pitchFamily="18" charset="0"/>
                <a:ea typeface="Times New Roman" panose="02020603050405020304" pitchFamily="18" charset="0"/>
              </a:rPr>
              <a:t>-TNXH </a:t>
            </a:r>
            <a:r>
              <a:rPr lang="en-US" sz="5400" b="1" dirty="0" err="1">
                <a:solidFill>
                  <a:srgbClr val="0000FF"/>
                </a:solidFill>
                <a:latin typeface="Times New Roman" panose="02020603050405020304" pitchFamily="18" charset="0"/>
                <a:ea typeface="Times New Roman" panose="02020603050405020304" pitchFamily="18" charset="0"/>
              </a:rPr>
              <a:t>là</a:t>
            </a:r>
            <a:r>
              <a:rPr lang="en-US" sz="5400" b="1" dirty="0">
                <a:solidFill>
                  <a:srgbClr val="0000FF"/>
                </a:solidFill>
                <a:latin typeface="Times New Roman" panose="02020603050405020304" pitchFamily="18" charset="0"/>
                <a:ea typeface="Times New Roman" panose="02020603050405020304" pitchFamily="18" charset="0"/>
              </a:rPr>
              <a:t> </a:t>
            </a:r>
            <a:r>
              <a:rPr lang="vi-VN" sz="5400" b="1" dirty="0">
                <a:solidFill>
                  <a:srgbClr val="0000FF"/>
                </a:solidFill>
                <a:latin typeface="Times New Roman" panose="02020603050405020304" pitchFamily="18" charset="0"/>
                <a:ea typeface="Times New Roman" panose="02020603050405020304" pitchFamily="18" charset="0"/>
              </a:rPr>
              <a:t>những </a:t>
            </a:r>
            <a:r>
              <a:rPr lang="en-US" sz="5400" b="1" dirty="0" err="1">
                <a:solidFill>
                  <a:srgbClr val="0000FF"/>
                </a:solidFill>
                <a:latin typeface="Times New Roman" panose="02020603050405020304" pitchFamily="18" charset="0"/>
                <a:ea typeface="Times New Roman" panose="02020603050405020304" pitchFamily="18" charset="0"/>
              </a:rPr>
              <a:t>hành</a:t>
            </a:r>
            <a:r>
              <a:rPr lang="en-US" sz="5400" b="1" dirty="0">
                <a:solidFill>
                  <a:srgbClr val="0000FF"/>
                </a:solidFill>
                <a:latin typeface="Times New Roman" panose="02020603050405020304" pitchFamily="18" charset="0"/>
                <a:ea typeface="Times New Roman" panose="02020603050405020304" pitchFamily="18" charset="0"/>
              </a:rPr>
              <a:t> vi </a:t>
            </a:r>
            <a:r>
              <a:rPr lang="en-US" sz="5400" b="1" dirty="0" err="1">
                <a:solidFill>
                  <a:srgbClr val="0000FF"/>
                </a:solidFill>
                <a:latin typeface="Times New Roman" panose="02020603050405020304" pitchFamily="18" charset="0"/>
                <a:ea typeface="Times New Roman" panose="02020603050405020304" pitchFamily="18" charset="0"/>
              </a:rPr>
              <a:t>sai</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lệch</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chuẩn</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mực</a:t>
            </a:r>
            <a:r>
              <a:rPr lang="en-US" sz="5400" b="1" dirty="0">
                <a:solidFill>
                  <a:srgbClr val="0000FF"/>
                </a:solidFill>
                <a:latin typeface="Times New Roman" panose="02020603050405020304" pitchFamily="18" charset="0"/>
                <a:ea typeface="Times New Roman" panose="02020603050405020304" pitchFamily="18" charset="0"/>
              </a:rPr>
              <a:t> XH, vi </a:t>
            </a:r>
            <a:r>
              <a:rPr lang="en-US" sz="5400" b="1" dirty="0" err="1">
                <a:solidFill>
                  <a:srgbClr val="0000FF"/>
                </a:solidFill>
                <a:latin typeface="Times New Roman" panose="02020603050405020304" pitchFamily="18" charset="0"/>
                <a:ea typeface="Times New Roman" panose="02020603050405020304" pitchFamily="18" charset="0"/>
              </a:rPr>
              <a:t>phạm</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đạo</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đức</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pháp</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luật</a:t>
            </a:r>
            <a:r>
              <a:rPr lang="en-US" sz="5400" b="1" dirty="0">
                <a:solidFill>
                  <a:srgbClr val="0000FF"/>
                </a:solidFill>
                <a:latin typeface="Times New Roman" panose="02020603050405020304" pitchFamily="18" charset="0"/>
                <a:ea typeface="Times New Roman" panose="02020603050405020304" pitchFamily="18" charset="0"/>
              </a:rPr>
              <a:t> </a:t>
            </a:r>
            <a:r>
              <a:rPr lang="vi-VN" sz="5400" b="1" dirty="0">
                <a:solidFill>
                  <a:srgbClr val="0000FF"/>
                </a:solidFill>
                <a:latin typeface="Times New Roman" panose="02020603050405020304" pitchFamily="18" charset="0"/>
                <a:ea typeface="Times New Roman" panose="02020603050405020304" pitchFamily="18" charset="0"/>
              </a:rPr>
              <a:t>mang tính phổ biến, gây hậu quả xấu về mọi mặt đối với đời sống </a:t>
            </a:r>
            <a:r>
              <a:rPr lang="en-US" sz="5400" b="1" dirty="0">
                <a:solidFill>
                  <a:srgbClr val="0000FF"/>
                </a:solidFill>
                <a:latin typeface="Times New Roman" panose="02020603050405020304" pitchFamily="18" charset="0"/>
                <a:ea typeface="Times New Roman" panose="02020603050405020304" pitchFamily="18" charset="0"/>
              </a:rPr>
              <a:t>XH</a:t>
            </a:r>
            <a:r>
              <a:rPr lang="vi-VN" sz="5400" b="1" dirty="0">
                <a:solidFill>
                  <a:srgbClr val="0000FF"/>
                </a:solidFill>
                <a:latin typeface="Times New Roman" panose="02020603050405020304" pitchFamily="18" charset="0"/>
                <a:ea typeface="Times New Roman" panose="02020603050405020304" pitchFamily="18" charset="0"/>
              </a:rPr>
              <a:t>. </a:t>
            </a:r>
            <a:endParaRPr lang="en-US" sz="5400" b="1" dirty="0">
              <a:solidFill>
                <a:srgbClr val="0000FF"/>
              </a:solidFill>
              <a:latin typeface="Times New Roman" panose="02020603050405020304" pitchFamily="18" charset="0"/>
              <a:ea typeface="Calibri" panose="020F0502020204030204" pitchFamily="34" charset="0"/>
            </a:endParaRPr>
          </a:p>
          <a:p>
            <a:pPr algn="just"/>
            <a:r>
              <a:rPr lang="vi-VN" sz="5400" b="1" dirty="0">
                <a:solidFill>
                  <a:srgbClr val="0000FF"/>
                </a:solidFill>
                <a:latin typeface="Times New Roman" panose="02020603050405020304" pitchFamily="18" charset="0"/>
                <a:ea typeface="Times New Roman" panose="02020603050405020304" pitchFamily="18" charset="0"/>
              </a:rPr>
              <a:t>- Có nhiều tệ nạn xã hội như: ma túy, mại dâm, cờ bạc, mê tín dị đoan, nghiện rượu, bia, thuốc lá, game, đua xe trái phép....</a:t>
            </a:r>
            <a:endParaRPr lang="en-US" sz="5400" b="1" dirty="0">
              <a:solidFill>
                <a:srgbClr val="0000FF"/>
              </a:solidFill>
            </a:endParaRPr>
          </a:p>
        </p:txBody>
      </p:sp>
    </p:spTree>
    <p:extLst>
      <p:ext uri="{BB962C8B-B14F-4D97-AF65-F5344CB8AC3E}">
        <p14:creationId xmlns:p14="http://schemas.microsoft.com/office/powerpoint/2010/main" val="3499533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9862C4-B551-4E17-96DE-50F2DBB4A2FD}"/>
              </a:ext>
            </a:extLst>
          </p:cNvPr>
          <p:cNvSpPr/>
          <p:nvPr/>
        </p:nvSpPr>
        <p:spPr>
          <a:xfrm>
            <a:off x="119268" y="172399"/>
            <a:ext cx="12072731" cy="1446550"/>
          </a:xfrm>
          <a:prstGeom prst="rect">
            <a:avLst/>
          </a:prstGeom>
        </p:spPr>
        <p:txBody>
          <a:bodyPr wrap="square">
            <a:spAutoFit/>
          </a:bodyPr>
          <a:lstStyle/>
          <a:p>
            <a:r>
              <a:rPr lang="vi-VN" sz="4400" b="1" dirty="0">
                <a:latin typeface="Times New Roman" panose="02020603050405020304" pitchFamily="18" charset="0"/>
                <a:ea typeface="Calibri" panose="020F0502020204030204" pitchFamily="34" charset="0"/>
              </a:rPr>
              <a:t>Tác hại của các sản phẩm thuốc lá mới. Gánh nặng bệnh tật của việc sử dụng thuốc lá: </a:t>
            </a:r>
            <a:endParaRPr lang="en-US" sz="4400" dirty="0"/>
          </a:p>
        </p:txBody>
      </p:sp>
      <p:pic>
        <p:nvPicPr>
          <p:cNvPr id="5" name="Picture 4">
            <a:extLst>
              <a:ext uri="{FF2B5EF4-FFF2-40B4-BE49-F238E27FC236}">
                <a16:creationId xmlns:a16="http://schemas.microsoft.com/office/drawing/2014/main" id="{6708DF25-6CE7-4FE6-ADB2-82D3D89EC073}"/>
              </a:ext>
            </a:extLst>
          </p:cNvPr>
          <p:cNvPicPr>
            <a:picLocks noChangeAspect="1"/>
          </p:cNvPicPr>
          <p:nvPr/>
        </p:nvPicPr>
        <p:blipFill>
          <a:blip r:embed="rId2"/>
          <a:stretch>
            <a:fillRect/>
          </a:stretch>
        </p:blipFill>
        <p:spPr>
          <a:xfrm>
            <a:off x="1" y="1722783"/>
            <a:ext cx="6440556" cy="5135217"/>
          </a:xfrm>
          <a:prstGeom prst="rect">
            <a:avLst/>
          </a:prstGeom>
        </p:spPr>
      </p:pic>
      <p:pic>
        <p:nvPicPr>
          <p:cNvPr id="6" name="Picture 5">
            <a:extLst>
              <a:ext uri="{FF2B5EF4-FFF2-40B4-BE49-F238E27FC236}">
                <a16:creationId xmlns:a16="http://schemas.microsoft.com/office/drawing/2014/main" id="{B9AFF246-FBB1-4A34-8C3A-6E8700029447}"/>
              </a:ext>
            </a:extLst>
          </p:cNvPr>
          <p:cNvPicPr>
            <a:picLocks noChangeAspect="1"/>
          </p:cNvPicPr>
          <p:nvPr/>
        </p:nvPicPr>
        <p:blipFill>
          <a:blip r:embed="rId3"/>
          <a:stretch>
            <a:fillRect/>
          </a:stretch>
        </p:blipFill>
        <p:spPr>
          <a:xfrm>
            <a:off x="6155633" y="1618948"/>
            <a:ext cx="6403848" cy="5239051"/>
          </a:xfrm>
          <a:prstGeom prst="rect">
            <a:avLst/>
          </a:prstGeom>
        </p:spPr>
      </p:pic>
    </p:spTree>
    <p:extLst>
      <p:ext uri="{BB962C8B-B14F-4D97-AF65-F5344CB8AC3E}">
        <p14:creationId xmlns:p14="http://schemas.microsoft.com/office/powerpoint/2010/main" val="1483448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F3522E-0B4D-4FDE-8812-8CC4CA90D427}"/>
              </a:ext>
            </a:extLst>
          </p:cNvPr>
          <p:cNvSpPr/>
          <p:nvPr/>
        </p:nvSpPr>
        <p:spPr>
          <a:xfrm>
            <a:off x="99391" y="181957"/>
            <a:ext cx="11993218" cy="6494085"/>
          </a:xfrm>
          <a:prstGeom prst="rect">
            <a:avLst/>
          </a:prstGeom>
        </p:spPr>
        <p:txBody>
          <a:bodyPr wrap="square">
            <a:spAutoFit/>
          </a:bodyPr>
          <a:lstStyle/>
          <a:p>
            <a:pPr algn="just">
              <a:spcAft>
                <a:spcPts val="0"/>
              </a:spcAft>
            </a:pPr>
            <a:r>
              <a:rPr lang="en-US" sz="3200" b="1" i="1" dirty="0" err="1">
                <a:latin typeface="Times New Roman" panose="02020603050405020304" pitchFamily="18" charset="0"/>
                <a:ea typeface="Calibri" panose="020F0502020204030204" pitchFamily="34" charset="0"/>
              </a:rPr>
              <a:t>Có</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hai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dạng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điển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hình</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của</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thuốc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lá</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thế</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hệ</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mới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là</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thuốc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lá</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điện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tử</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và</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thuốc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lá</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nung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nóng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Các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sản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phẩm</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này</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đều</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có</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chứa</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các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thành</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phần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hóa</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chất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rất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độc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hại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cho</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sức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khoẻ</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nhiều</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hóa</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chất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tương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tự</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như</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thuốc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lá</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truyền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thống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nhiều</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hóa</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chất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khác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với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thuốc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lá</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truyền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thống</a:t>
            </a:r>
            <a:r>
              <a:rPr lang="en-US" sz="3200" b="1" i="1" dirty="0">
                <a:latin typeface="Times New Roman" panose="02020603050405020304" pitchFamily="18" charset="0"/>
                <a:ea typeface="Calibri" panose="020F0502020204030204" pitchFamily="34" charset="0"/>
              </a:rPr>
              <a:t>.</a:t>
            </a:r>
            <a:endParaRPr lang="en-US" sz="3200" b="1" dirty="0">
              <a:latin typeface="Times New Roman" panose="02020603050405020304" pitchFamily="18" charset="0"/>
              <a:ea typeface="Calibri" panose="020F0502020204030204" pitchFamily="34" charset="0"/>
            </a:endParaRPr>
          </a:p>
          <a:p>
            <a:pPr algn="just">
              <a:spcAft>
                <a:spcPts val="0"/>
              </a:spcAft>
            </a:pPr>
            <a:r>
              <a:rPr lang="en-US" sz="3200" b="1" i="1" dirty="0" err="1">
                <a:latin typeface="Times New Roman" panose="02020603050405020304" pitchFamily="18" charset="0"/>
                <a:ea typeface="Calibri" panose="020F0502020204030204" pitchFamily="34" charset="0"/>
              </a:rPr>
              <a:t>Cụ</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thể</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chất</a:t>
            </a:r>
            <a:r>
              <a:rPr lang="en-US" sz="3200" b="1" i="1" dirty="0">
                <a:latin typeface="Times New Roman" panose="02020603050405020304" pitchFamily="18" charset="0"/>
                <a:ea typeface="Calibri" panose="020F0502020204030204" pitchFamily="34" charset="0"/>
              </a:rPr>
              <a:t> nicotine </a:t>
            </a:r>
            <a:r>
              <a:rPr lang="en-US" sz="3200" b="1" i="1" dirty="0" err="1">
                <a:latin typeface="Times New Roman" panose="02020603050405020304" pitchFamily="18" charset="0"/>
                <a:ea typeface="Calibri" panose="020F0502020204030204" pitchFamily="34" charset="0"/>
              </a:rPr>
              <a:t>trong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các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sản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phẩm</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này</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là</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chất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gây</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nghiện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mạnh</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làm</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cho</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người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sử</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dụng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trở</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nên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phụ</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thuộc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vào</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các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sản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phẩm</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thuốc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lá</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thế</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hệ</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mới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đồng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thời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việc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sử</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dụng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chúng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có</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thể</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dẫn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đến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hoặc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duy</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trì</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việc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sử</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dụng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các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sản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phẩm</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có</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chứa</a:t>
            </a:r>
            <a:r>
              <a:rPr lang="en-US" sz="3200" b="1" i="1" dirty="0">
                <a:latin typeface="Times New Roman" panose="02020603050405020304" pitchFamily="18" charset="0"/>
                <a:ea typeface="Calibri" panose="020F0502020204030204" pitchFamily="34" charset="0"/>
              </a:rPr>
              <a:t> nicotine </a:t>
            </a:r>
            <a:r>
              <a:rPr lang="en-US" sz="3200" b="1" i="1" dirty="0" err="1">
                <a:latin typeface="Times New Roman" panose="02020603050405020304" pitchFamily="18" charset="0"/>
                <a:ea typeface="Calibri" panose="020F0502020204030204" pitchFamily="34" charset="0"/>
              </a:rPr>
              <a:t>khác</a:t>
            </a:r>
            <a:r>
              <a:rPr lang="en-US" sz="3200" b="1" i="1" dirty="0">
                <a:latin typeface="Times New Roman" panose="02020603050405020304" pitchFamily="18" charset="0"/>
                <a:ea typeface="Calibri" panose="020F0502020204030204" pitchFamily="34" charset="0"/>
              </a:rPr>
              <a:t>, bao </a:t>
            </a:r>
            <a:r>
              <a:rPr lang="en-US" sz="3200" b="1" i="1" dirty="0" err="1">
                <a:latin typeface="Times New Roman" panose="02020603050405020304" pitchFamily="18" charset="0"/>
                <a:ea typeface="Calibri" panose="020F0502020204030204" pitchFamily="34" charset="0"/>
              </a:rPr>
              <a:t>gồm</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cả</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thuốc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lá</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cũng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như</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tăng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nguy</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cơ</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sử</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dụng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rượu</a:t>
            </a:r>
            <a:r>
              <a:rPr lang="en-US" sz="3200" b="1" i="1" dirty="0">
                <a:latin typeface="Times New Roman" panose="02020603050405020304" pitchFamily="18" charset="0"/>
                <a:ea typeface="Calibri" panose="020F0502020204030204" pitchFamily="34" charset="0"/>
              </a:rPr>
              <a:t>, ma </a:t>
            </a:r>
            <a:r>
              <a:rPr lang="en-US" sz="3200" b="1" i="1" dirty="0" err="1">
                <a:latin typeface="Times New Roman" panose="02020603050405020304" pitchFamily="18" charset="0"/>
                <a:ea typeface="Calibri" panose="020F0502020204030204" pitchFamily="34" charset="0"/>
              </a:rPr>
              <a:t>túy</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và</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các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chất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gây</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nghiện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khác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Khói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thuốc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lá</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thế</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hệ</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mới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có</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chứa</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các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chất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gây</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ung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thư</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làm</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tăng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nguy</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cơ</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mắc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ung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thư</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phổi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ung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thư</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thanh</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quản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bệnh</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phổi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tắc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nghẽn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mạn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tính</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đột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quỵ</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xuất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huyết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não</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ung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thư</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dạ</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dày</a:t>
            </a:r>
            <a:r>
              <a:rPr lang="en-US" sz="3200" b="1" i="1" dirty="0">
                <a:latin typeface="Times New Roman" panose="02020603050405020304" pitchFamily="18" charset="0"/>
                <a:ea typeface="Calibri" panose="020F0502020204030204" pitchFamily="34" charset="0"/>
              </a:rPr>
              <a:t>… ở </a:t>
            </a:r>
            <a:r>
              <a:rPr lang="en-US" sz="3200" b="1" i="1" dirty="0" err="1">
                <a:latin typeface="Times New Roman" panose="02020603050405020304" pitchFamily="18" charset="0"/>
                <a:ea typeface="Calibri" panose="020F0502020204030204" pitchFamily="34" charset="0"/>
              </a:rPr>
              <a:t>người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sử</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dụng</a:t>
            </a:r>
            <a:r>
              <a:rPr lang="en-US" sz="3200" b="1" i="1" dirty="0">
                <a:latin typeface="Times New Roman" panose="02020603050405020304" pitchFamily="18" charset="0"/>
                <a:ea typeface="Calibri" panose="020F0502020204030204" pitchFamily="34" charset="0"/>
              </a:rPr>
              <a:t>.</a:t>
            </a:r>
            <a:endParaRPr lang="en-US" sz="3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72646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F3522E-0B4D-4FDE-8812-8CC4CA90D427}"/>
              </a:ext>
            </a:extLst>
          </p:cNvPr>
          <p:cNvSpPr/>
          <p:nvPr/>
        </p:nvSpPr>
        <p:spPr>
          <a:xfrm>
            <a:off x="198782" y="122069"/>
            <a:ext cx="11794435" cy="6494085"/>
          </a:xfrm>
          <a:prstGeom prst="rect">
            <a:avLst/>
          </a:prstGeom>
        </p:spPr>
        <p:txBody>
          <a:bodyPr wrap="square">
            <a:spAutoFit/>
          </a:bodyPr>
          <a:lstStyle/>
          <a:p>
            <a:pPr algn="just">
              <a:spcAft>
                <a:spcPts val="0"/>
              </a:spcAft>
            </a:pPr>
            <a:r>
              <a:rPr lang="en-US" sz="2600" b="1" i="1" dirty="0" err="1">
                <a:latin typeface="Times New Roman" panose="02020603050405020304" pitchFamily="18" charset="0"/>
                <a:ea typeface="Calibri" panose="020F0502020204030204" pitchFamily="34" charset="0"/>
              </a:rPr>
              <a:t>Ngoài</a:t>
            </a:r>
            <a:r>
              <a:rPr lang="en-US" sz="2600" b="1" i="1" dirty="0">
                <a:latin typeface="Times New Roman" panose="02020603050405020304" pitchFamily="18" charset="0"/>
                <a:ea typeface="Calibri" panose="020F0502020204030204" pitchFamily="34" charset="0"/>
              </a:rPr>
              <a:t> ra, </a:t>
            </a:r>
            <a:r>
              <a:rPr lang="en-US" sz="2600" b="1" i="1" dirty="0" err="1">
                <a:latin typeface="Times New Roman" panose="02020603050405020304" pitchFamily="18" charset="0"/>
                <a:ea typeface="Calibri" panose="020F0502020204030204" pitchFamily="34" charset="0"/>
              </a:rPr>
              <a:t>nhiều</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loại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thuốc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lá</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điện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tử</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sử</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dụng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các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hương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liệu</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tạo</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mùi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thơm</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hấp</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dẫn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mùi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bạc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hà</a:t>
            </a:r>
            <a:r>
              <a:rPr lang="en-US" sz="2600" b="1" i="1" dirty="0">
                <a:latin typeface="Times New Roman" panose="02020603050405020304" pitchFamily="18" charset="0"/>
                <a:ea typeface="Calibri" panose="020F0502020204030204" pitchFamily="34" charset="0"/>
              </a:rPr>
              <a:t>, cam, </a:t>
            </a:r>
            <a:r>
              <a:rPr lang="en-US" sz="2600" b="1" i="1" dirty="0" err="1">
                <a:latin typeface="Times New Roman" panose="02020603050405020304" pitchFamily="18" charset="0"/>
                <a:ea typeface="Calibri" panose="020F0502020204030204" pitchFamily="34" charset="0"/>
              </a:rPr>
              <a:t>dâu</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tây</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sô</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cô</a:t>
            </a:r>
            <a:r>
              <a:rPr lang="en-US" sz="2600" b="1" i="1" dirty="0">
                <a:latin typeface="Times New Roman" panose="02020603050405020304" pitchFamily="18" charset="0"/>
                <a:ea typeface="Calibri" panose="020F0502020204030204" pitchFamily="34" charset="0"/>
              </a:rPr>
              <a:t> la, </a:t>
            </a:r>
            <a:r>
              <a:rPr lang="en-US" sz="2600" b="1" i="1" dirty="0" err="1">
                <a:latin typeface="Times New Roman" panose="02020603050405020304" pitchFamily="18" charset="0"/>
                <a:ea typeface="Calibri" panose="020F0502020204030204" pitchFamily="34" charset="0"/>
              </a:rPr>
              <a:t>caramen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có</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thể</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dẫn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đến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ngộ</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độc</a:t>
            </a:r>
            <a:r>
              <a:rPr lang="en-US" sz="2600" b="1" i="1" dirty="0">
                <a:latin typeface="Times New Roman" panose="02020603050405020304" pitchFamily="18" charset="0"/>
                <a:ea typeface="Calibri" panose="020F0502020204030204" pitchFamily="34" charset="0"/>
              </a:rPr>
              <a:t> ở </a:t>
            </a:r>
            <a:r>
              <a:rPr lang="en-US" sz="2600" b="1" i="1" dirty="0" err="1">
                <a:latin typeface="Times New Roman" panose="02020603050405020304" pitchFamily="18" charset="0"/>
                <a:ea typeface="Calibri" panose="020F0502020204030204" pitchFamily="34" charset="0"/>
              </a:rPr>
              <a:t>trẻ</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nhỏ</a:t>
            </a:r>
            <a:r>
              <a:rPr lang="en-US" sz="2600" b="1" i="1" dirty="0">
                <a:latin typeface="Times New Roman" panose="02020603050405020304" pitchFamily="18" charset="0"/>
                <a:ea typeface="Calibri" panose="020F0502020204030204" pitchFamily="34" charset="0"/>
              </a:rPr>
              <a:t> do </a:t>
            </a:r>
            <a:r>
              <a:rPr lang="en-US" sz="2600" b="1" i="1" dirty="0" err="1">
                <a:latin typeface="Times New Roman" panose="02020603050405020304" pitchFamily="18" charset="0"/>
                <a:ea typeface="Calibri" panose="020F0502020204030204" pitchFamily="34" charset="0"/>
              </a:rPr>
              <a:t>uống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nhầm</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hoặc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kích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thích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trẻ</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em</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thanh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thiếu</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niên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sử</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dụng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thuốc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lá</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điện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tử</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và</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đây</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là</a:t>
            </a:r>
            <a:r>
              <a:rPr lang="en-US" sz="2600" b="1" i="1" dirty="0">
                <a:latin typeface="Times New Roman" panose="02020603050405020304" pitchFamily="18" charset="0"/>
                <a:ea typeface="Calibri" panose="020F0502020204030204" pitchFamily="34" charset="0"/>
              </a:rPr>
              <a:t> con </a:t>
            </a:r>
            <a:r>
              <a:rPr lang="en-US" sz="2600" b="1" i="1" dirty="0" err="1">
                <a:latin typeface="Times New Roman" panose="02020603050405020304" pitchFamily="18" charset="0"/>
                <a:ea typeface="Calibri" panose="020F0502020204030204" pitchFamily="34" charset="0"/>
              </a:rPr>
              <a:t>đường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dẫn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đến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việc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nghiện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thuốc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lá</a:t>
            </a:r>
            <a:r>
              <a:rPr lang="en-US" sz="2600" b="1" i="1" dirty="0">
                <a:latin typeface="Times New Roman" panose="02020603050405020304" pitchFamily="18" charset="0"/>
                <a:ea typeface="Calibri" panose="020F0502020204030204" pitchFamily="34" charset="0"/>
              </a:rPr>
              <a:t>.</a:t>
            </a:r>
            <a:endParaRPr lang="en-US" sz="2600" b="1" dirty="0">
              <a:latin typeface="Times New Roman" panose="02020603050405020304" pitchFamily="18" charset="0"/>
              <a:ea typeface="Calibri" panose="020F0502020204030204" pitchFamily="34" charset="0"/>
            </a:endParaRPr>
          </a:p>
          <a:p>
            <a:pPr algn="just">
              <a:spcAft>
                <a:spcPts val="0"/>
              </a:spcAft>
            </a:pPr>
            <a:r>
              <a:rPr lang="en-US" sz="2600" b="1" i="1" dirty="0" err="1">
                <a:latin typeface="Times New Roman" panose="02020603050405020304" pitchFamily="18" charset="0"/>
                <a:ea typeface="Calibri" panose="020F0502020204030204" pitchFamily="34" charset="0"/>
              </a:rPr>
              <a:t>Trong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những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năm</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gần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đây</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tình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hình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sử</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dụng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các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sản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phẩm</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thuốc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lá</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thế</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hệ</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mới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tại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Việt</a:t>
            </a:r>
            <a:r>
              <a:rPr lang="en-US" sz="2600" b="1" i="1" dirty="0">
                <a:latin typeface="Times New Roman" panose="02020603050405020304" pitchFamily="18" charset="0"/>
                <a:ea typeface="Calibri" panose="020F0502020204030204" pitchFamily="34" charset="0"/>
              </a:rPr>
              <a:t> Nam </a:t>
            </a:r>
            <a:r>
              <a:rPr lang="en-US" sz="2600" b="1" i="1" dirty="0" err="1">
                <a:latin typeface="Times New Roman" panose="02020603050405020304" pitchFamily="18" charset="0"/>
                <a:ea typeface="Calibri" panose="020F0502020204030204" pitchFamily="34" charset="0"/>
              </a:rPr>
              <a:t>có</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xu</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hướng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gia</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tăng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nhất</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là</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trong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giới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trẻ</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Trung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tâm</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Chống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độc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Bệnh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viện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Bạch</a:t>
            </a:r>
            <a:r>
              <a:rPr lang="en-US" sz="2600" b="1" i="1" dirty="0">
                <a:latin typeface="Times New Roman" panose="02020603050405020304" pitchFamily="18" charset="0"/>
                <a:ea typeface="Calibri" panose="020F0502020204030204" pitchFamily="34" charset="0"/>
              </a:rPr>
              <a:t> Mai) </a:t>
            </a:r>
            <a:r>
              <a:rPr lang="en-US" sz="2600" b="1" i="1" dirty="0" err="1">
                <a:latin typeface="Times New Roman" panose="02020603050405020304" pitchFamily="18" charset="0"/>
                <a:ea typeface="Calibri" panose="020F0502020204030204" pitchFamily="34" charset="0"/>
              </a:rPr>
              <a:t>thường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xuyên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tiếp</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nhận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các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trường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hợp</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bị</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ngộ</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độc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sau</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khi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sử</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dụng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thuốc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lá</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thế</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hệ</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mới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liên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quan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đến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kích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thích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tăng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cường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ảo</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giác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tăng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huyết</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áp</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tụt</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huyết</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áp</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yếu</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cơ</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suy</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tim</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suy</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thận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Trong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thời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gian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từ</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năm</a:t>
            </a:r>
            <a:r>
              <a:rPr lang="en-US" sz="2600" b="1" i="1" dirty="0">
                <a:latin typeface="Times New Roman" panose="02020603050405020304" pitchFamily="18" charset="0"/>
                <a:ea typeface="Calibri" panose="020F0502020204030204" pitchFamily="34" charset="0"/>
              </a:rPr>
              <a:t> 2015 </a:t>
            </a:r>
            <a:r>
              <a:rPr lang="en-US" sz="2600" b="1" i="1" dirty="0" err="1">
                <a:latin typeface="Times New Roman" panose="02020603050405020304" pitchFamily="18" charset="0"/>
                <a:ea typeface="Calibri" panose="020F0502020204030204" pitchFamily="34" charset="0"/>
              </a:rPr>
              <a:t>đến</a:t>
            </a:r>
            <a:r>
              <a:rPr lang="en-US" sz="2600" b="1" i="1" dirty="0">
                <a:latin typeface="Times New Roman" panose="02020603050405020304" pitchFamily="18" charset="0"/>
                <a:ea typeface="Calibri" panose="020F0502020204030204" pitchFamily="34" charset="0"/>
              </a:rPr>
              <a:t> nay, </a:t>
            </a:r>
            <a:r>
              <a:rPr lang="en-US" sz="2600" b="1" i="1" dirty="0" err="1">
                <a:latin typeface="Times New Roman" panose="02020603050405020304" pitchFamily="18" charset="0"/>
                <a:ea typeface="Calibri" panose="020F0502020204030204" pitchFamily="34" charset="0"/>
              </a:rPr>
              <a:t>tổng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đài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tư</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vấn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hỗ</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trợ</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cai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thuốc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miễn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phí</a:t>
            </a:r>
            <a:r>
              <a:rPr lang="en-US" sz="2600" b="1" i="1" dirty="0">
                <a:latin typeface="Times New Roman" panose="02020603050405020304" pitchFamily="18" charset="0"/>
                <a:ea typeface="Calibri" panose="020F0502020204030204" pitchFamily="34" charset="0"/>
              </a:rPr>
              <a:t> 1800 6606 </a:t>
            </a:r>
            <a:r>
              <a:rPr lang="en-US" sz="2600" b="1" i="1" dirty="0" err="1">
                <a:latin typeface="Times New Roman" panose="02020603050405020304" pitchFamily="18" charset="0"/>
                <a:ea typeface="Calibri" panose="020F0502020204030204" pitchFamily="34" charset="0"/>
              </a:rPr>
              <a:t>của</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Bệnh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viện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Bạch</a:t>
            </a:r>
            <a:r>
              <a:rPr lang="en-US" sz="2600" b="1" i="1" dirty="0">
                <a:latin typeface="Times New Roman" panose="02020603050405020304" pitchFamily="18" charset="0"/>
                <a:ea typeface="Calibri" panose="020F0502020204030204" pitchFamily="34" charset="0"/>
              </a:rPr>
              <a:t> Mai </a:t>
            </a:r>
            <a:r>
              <a:rPr lang="en-US" sz="2600" b="1" i="1" dirty="0" err="1">
                <a:latin typeface="Times New Roman" panose="02020603050405020304" pitchFamily="18" charset="0"/>
                <a:ea typeface="Calibri" panose="020F0502020204030204" pitchFamily="34" charset="0"/>
              </a:rPr>
              <a:t>đã</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tiếp</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nhận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trên</a:t>
            </a:r>
            <a:r>
              <a:rPr lang="en-US" sz="2600" b="1" i="1" dirty="0">
                <a:latin typeface="Times New Roman" panose="02020603050405020304" pitchFamily="18" charset="0"/>
                <a:ea typeface="Calibri" panose="020F0502020204030204" pitchFamily="34" charset="0"/>
              </a:rPr>
              <a:t> 51 </a:t>
            </a:r>
            <a:r>
              <a:rPr lang="en-US" sz="2600" b="1" i="1" dirty="0" err="1">
                <a:latin typeface="Times New Roman" panose="02020603050405020304" pitchFamily="18" charset="0"/>
                <a:ea typeface="Calibri" panose="020F0502020204030204" pitchFamily="34" charset="0"/>
              </a:rPr>
              <a:t>nghìn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lượt</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cuộc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gọi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hỗ</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trợ</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tư</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vấn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người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bệnh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cai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nghiện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thuốc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lá</a:t>
            </a:r>
            <a:r>
              <a:rPr lang="en-US" sz="2600" b="1" i="1" dirty="0">
                <a:latin typeface="Times New Roman" panose="02020603050405020304" pitchFamily="18" charset="0"/>
                <a:ea typeface="Calibri" panose="020F0502020204030204" pitchFamily="34" charset="0"/>
              </a:rPr>
              <a:t>.</a:t>
            </a:r>
            <a:endParaRPr lang="en-US" sz="2600" b="1" dirty="0">
              <a:latin typeface="Times New Roman" panose="02020603050405020304" pitchFamily="18" charset="0"/>
              <a:ea typeface="Calibri" panose="020F0502020204030204" pitchFamily="34" charset="0"/>
            </a:endParaRPr>
          </a:p>
          <a:p>
            <a:pPr algn="just">
              <a:spcAft>
                <a:spcPts val="0"/>
              </a:spcAft>
            </a:pPr>
            <a:r>
              <a:rPr lang="en-US" sz="2600" b="1" i="1" dirty="0" err="1">
                <a:latin typeface="Times New Roman" panose="02020603050405020304" pitchFamily="18" charset="0"/>
                <a:ea typeface="Calibri" panose="020F0502020204030204" pitchFamily="34" charset="0"/>
              </a:rPr>
              <a:t>Với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sự</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gia</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tăng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của</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các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bệnh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không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lây</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nhiễm</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các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bệnh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liên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quan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đến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hành</a:t>
            </a:r>
            <a:r>
              <a:rPr lang="en-US" sz="2600" b="1" i="1" dirty="0">
                <a:latin typeface="Times New Roman" panose="02020603050405020304" pitchFamily="18" charset="0"/>
                <a:ea typeface="Calibri" panose="020F0502020204030204" pitchFamily="34" charset="0"/>
              </a:rPr>
              <a:t> vi </a:t>
            </a:r>
            <a:r>
              <a:rPr lang="en-US" sz="2600" b="1" i="1" dirty="0" err="1">
                <a:latin typeface="Times New Roman" panose="02020603050405020304" pitchFamily="18" charset="0"/>
                <a:ea typeface="Calibri" panose="020F0502020204030204" pitchFamily="34" charset="0"/>
              </a:rPr>
              <a:t>có</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hại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cho</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sức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khỏe</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mà</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điển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hình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là</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việc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sử</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dụng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thuốc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lá</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gây</a:t>
            </a:r>
            <a:r>
              <a:rPr lang="en-US" sz="2600" b="1" i="1" dirty="0">
                <a:latin typeface="Times New Roman" panose="02020603050405020304" pitchFamily="18" charset="0"/>
                <a:ea typeface="Calibri" panose="020F0502020204030204" pitchFamily="34" charset="0"/>
              </a:rPr>
              <a:t> ra </a:t>
            </a:r>
            <a:r>
              <a:rPr lang="en-US" sz="2600" b="1" i="1" dirty="0" err="1">
                <a:latin typeface="Times New Roman" panose="02020603050405020304" pitchFamily="18" charset="0"/>
                <a:ea typeface="Calibri" panose="020F0502020204030204" pitchFamily="34" charset="0"/>
              </a:rPr>
              <a:t>th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việc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phòng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ngừa</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sử</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dụng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thuốc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lá</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thế</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hệ</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mới</a:t>
            </a:r>
            <a:r>
              <a:rPr lang="en-US" sz="2600" b="1" i="1" dirty="0">
                <a:latin typeface="Times New Roman" panose="02020603050405020304" pitchFamily="18" charset="0"/>
                <a:ea typeface="Calibri" panose="020F0502020204030204" pitchFamily="34" charset="0"/>
              </a:rPr>
              <a:t> ở </a:t>
            </a:r>
            <a:r>
              <a:rPr lang="en-US" sz="2600" b="1" i="1" dirty="0" err="1">
                <a:latin typeface="Times New Roman" panose="02020603050405020304" pitchFamily="18" charset="0"/>
                <a:ea typeface="Calibri" panose="020F0502020204030204" pitchFamily="34" charset="0"/>
              </a:rPr>
              <a:t>những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người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chưa</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hút</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nhất</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là</a:t>
            </a:r>
            <a:r>
              <a:rPr lang="en-US" sz="2600" b="1" i="1" dirty="0">
                <a:latin typeface="Times New Roman" panose="02020603050405020304" pitchFamily="18" charset="0"/>
                <a:ea typeface="Calibri" panose="020F0502020204030204" pitchFamily="34" charset="0"/>
              </a:rPr>
              <a:t> ở </a:t>
            </a:r>
            <a:r>
              <a:rPr lang="en-US" sz="2600" b="1" i="1" dirty="0" err="1">
                <a:latin typeface="Times New Roman" panose="02020603050405020304" pitchFamily="18" charset="0"/>
                <a:ea typeface="Calibri" panose="020F0502020204030204" pitchFamily="34" charset="0"/>
              </a:rPr>
              <a:t>trẻ</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em</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và</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thanh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thiếu</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niên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bằng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nhiều</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biện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pháp</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cần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được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thực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hiện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thường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xuyên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liên</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tục</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và</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đồng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bộ</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trong</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bối</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cảnh</a:t>
            </a:r>
            <a:r>
              <a:rPr lang="en-US" sz="2600" b="1" i="1" dirty="0">
                <a:latin typeface="Times New Roman" panose="02020603050405020304" pitchFamily="18" charset="0"/>
                <a:ea typeface="Calibri" panose="020F0502020204030204" pitchFamily="34" charset="0"/>
              </a:rPr>
              <a:t> </a:t>
            </a:r>
            <a:r>
              <a:rPr lang="en-US" sz="2600" b="1" i="1" dirty="0" err="1">
                <a:latin typeface="Times New Roman" panose="02020603050405020304" pitchFamily="18" charset="0"/>
                <a:ea typeface="Calibri" panose="020F0502020204030204" pitchFamily="34" charset="0"/>
              </a:rPr>
              <a:t>hiện</a:t>
            </a:r>
            <a:r>
              <a:rPr lang="en-US" sz="2600" b="1" i="1" dirty="0">
                <a:latin typeface="Times New Roman" panose="02020603050405020304" pitchFamily="18" charset="0"/>
                <a:ea typeface="Calibri" panose="020F0502020204030204" pitchFamily="34" charset="0"/>
              </a:rPr>
              <a:t> nay.</a:t>
            </a:r>
            <a:endParaRPr lang="en-US" sz="26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00512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1F8F98-352D-4498-B34A-9C3045A8B9F2}"/>
              </a:ext>
            </a:extLst>
          </p:cNvPr>
          <p:cNvSpPr/>
          <p:nvPr/>
        </p:nvSpPr>
        <p:spPr>
          <a:xfrm>
            <a:off x="125895" y="827156"/>
            <a:ext cx="11940209" cy="5847755"/>
          </a:xfrm>
          <a:prstGeom prst="rect">
            <a:avLst/>
          </a:prstGeom>
        </p:spPr>
        <p:txBody>
          <a:bodyPr wrap="square">
            <a:spAutoFit/>
          </a:bodyPr>
          <a:lstStyle/>
          <a:p>
            <a:pPr algn="just">
              <a:spcAft>
                <a:spcPts val="0"/>
              </a:spcAft>
            </a:pPr>
            <a:r>
              <a:rPr lang="vi-VN" sz="3400" b="1" i="1" dirty="0">
                <a:solidFill>
                  <a:srgbClr val="FF0000"/>
                </a:solidFill>
                <a:latin typeface="Times New Roman" panose="02020603050405020304" pitchFamily="18" charset="0"/>
                <a:ea typeface="Times New Roman" panose="02020603050405020304" pitchFamily="18" charset="0"/>
              </a:rPr>
              <a:t>- Em không đồng tình với a). </a:t>
            </a:r>
            <a:r>
              <a:rPr lang="vi-VN" sz="3400" b="1" dirty="0">
                <a:latin typeface="Times New Roman" panose="02020603050405020304" pitchFamily="18" charset="0"/>
                <a:ea typeface="Times New Roman" panose="02020603050405020304" pitchFamily="18" charset="0"/>
              </a:rPr>
              <a:t>Vì người mắc TNXH có thể do nhiều nguyên nhân. Một số người do ảnh hưởng của gia đình, xã hội hoặc do thiếu kiến thức, kĩ năng nên mới mắc phải. Vì vậy, không thể đồng nhất tất cả những người mắc tệ nạn xã hội đều là người xấu.</a:t>
            </a:r>
            <a:r>
              <a:rPr lang="vi-VN" sz="3400" b="1" i="1" dirty="0">
                <a:latin typeface="Times New Roman" panose="02020603050405020304" pitchFamily="18" charset="0"/>
                <a:ea typeface="Times New Roman" panose="02020603050405020304" pitchFamily="18" charset="0"/>
              </a:rPr>
              <a:t> </a:t>
            </a:r>
            <a:endParaRPr lang="en-US" sz="3400" b="1" i="1" dirty="0">
              <a:latin typeface="Times New Roman" panose="02020603050405020304" pitchFamily="18" charset="0"/>
              <a:ea typeface="Calibri" panose="020F0502020204030204" pitchFamily="34" charset="0"/>
            </a:endParaRPr>
          </a:p>
          <a:p>
            <a:pPr algn="just">
              <a:spcAft>
                <a:spcPts val="0"/>
              </a:spcAft>
            </a:pPr>
            <a:r>
              <a:rPr lang="vi-VN" sz="3400" b="1" i="1" dirty="0">
                <a:solidFill>
                  <a:srgbClr val="FF0000"/>
                </a:solidFill>
                <a:latin typeface="Times New Roman" panose="02020603050405020304" pitchFamily="18" charset="0"/>
                <a:ea typeface="Times New Roman" panose="02020603050405020304" pitchFamily="18" charset="0"/>
              </a:rPr>
              <a:t>- Em đồng tình với b). </a:t>
            </a:r>
            <a:r>
              <a:rPr lang="vi-VN" sz="3400" b="1" dirty="0">
                <a:latin typeface="Times New Roman" panose="02020603050405020304" pitchFamily="18" charset="0"/>
                <a:ea typeface="Times New Roman" panose="02020603050405020304" pitchFamily="18" charset="0"/>
              </a:rPr>
              <a:t>Người mắc TNXH dẫn đến nhiều hậu quả cho bản thân, gia đình và xã hội. Nếu trẻ em mắc phải TNXH sớm, dễ thấy nhất là ảnh hưởng đến sức khỏe, khả năng học tập và lâu dần sẽ ảnh hưởng đến tương lai của trẻ. </a:t>
            </a:r>
            <a:endParaRPr lang="en-US" sz="3400" b="1" dirty="0">
              <a:latin typeface="Times New Roman" panose="02020603050405020304" pitchFamily="18" charset="0"/>
              <a:ea typeface="Calibri" panose="020F0502020204030204" pitchFamily="34" charset="0"/>
            </a:endParaRPr>
          </a:p>
          <a:p>
            <a:pPr algn="just">
              <a:spcAft>
                <a:spcPts val="0"/>
              </a:spcAft>
            </a:pPr>
            <a:r>
              <a:rPr lang="vi-VN" sz="3400" b="1" i="1" dirty="0">
                <a:solidFill>
                  <a:srgbClr val="FF0000"/>
                </a:solidFill>
                <a:latin typeface="Times New Roman" panose="02020603050405020304" pitchFamily="18" charset="0"/>
                <a:ea typeface="Times New Roman" panose="02020603050405020304" pitchFamily="18" charset="0"/>
              </a:rPr>
              <a:t>- Em không đồng tình với c). </a:t>
            </a:r>
            <a:r>
              <a:rPr lang="vi-VN" sz="3400" b="1" dirty="0">
                <a:latin typeface="Times New Roman" panose="02020603050405020304" pitchFamily="18" charset="0"/>
                <a:ea typeface="Times New Roman" panose="02020603050405020304" pitchFamily="18" charset="0"/>
              </a:rPr>
              <a:t>Vì phòng, chống tệ nạn xã hội là trách nhiệm của tất cả mọi người trong xã hội.   </a:t>
            </a:r>
            <a:endParaRPr lang="en-US" sz="3400" b="1" dirty="0">
              <a:latin typeface="Times New Roman" panose="02020603050405020304" pitchFamily="18" charset="0"/>
              <a:ea typeface="Calibri" panose="020F0502020204030204" pitchFamily="34" charset="0"/>
            </a:endParaRPr>
          </a:p>
        </p:txBody>
      </p:sp>
      <p:sp>
        <p:nvSpPr>
          <p:cNvPr id="5" name="Rectangle 4">
            <a:extLst>
              <a:ext uri="{FF2B5EF4-FFF2-40B4-BE49-F238E27FC236}">
                <a16:creationId xmlns:a16="http://schemas.microsoft.com/office/drawing/2014/main" id="{7ED8A55D-76DB-48E2-AA6A-E7E9FC502A20}"/>
              </a:ext>
            </a:extLst>
          </p:cNvPr>
          <p:cNvSpPr/>
          <p:nvPr/>
        </p:nvSpPr>
        <p:spPr>
          <a:xfrm>
            <a:off x="251791" y="0"/>
            <a:ext cx="11940208" cy="707886"/>
          </a:xfrm>
          <a:prstGeom prst="rect">
            <a:avLst/>
          </a:prstGeom>
        </p:spPr>
        <p:txBody>
          <a:bodyPr wrap="square">
            <a:spAutoFit/>
          </a:bodyPr>
          <a:lstStyle/>
          <a:p>
            <a:pPr lvl="0" algn="just"/>
            <a:r>
              <a:rPr lang="en-US" sz="4000" b="1" dirty="0" err="1">
                <a:solidFill>
                  <a:srgbClr val="FF0000"/>
                </a:solidFill>
                <a:latin typeface="Times New Roman" panose="02020603050405020304" pitchFamily="18" charset="0"/>
                <a:ea typeface="Calibri" panose="020F0502020204030204" pitchFamily="34" charset="0"/>
              </a:rPr>
              <a:t>Bài</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tập</a:t>
            </a:r>
            <a:r>
              <a:rPr lang="en-US" sz="4000" b="1" dirty="0">
                <a:solidFill>
                  <a:srgbClr val="FF0000"/>
                </a:solidFill>
                <a:latin typeface="Times New Roman" panose="02020603050405020304" pitchFamily="18" charset="0"/>
                <a:ea typeface="Calibri" panose="020F0502020204030204" pitchFamily="34" charset="0"/>
              </a:rPr>
              <a:t> 1:</a:t>
            </a:r>
            <a:r>
              <a:rPr lang="en-US" sz="4000" b="1" dirty="0">
                <a:solidFill>
                  <a:prstClr val="black"/>
                </a:solidFill>
                <a:latin typeface="Times New Roman" panose="02020603050405020304" pitchFamily="18" charset="0"/>
                <a:ea typeface="Calibri" panose="020F0502020204030204" pitchFamily="34" charset="0"/>
              </a:rPr>
              <a:t> </a:t>
            </a:r>
            <a:r>
              <a:rPr lang="en-US" sz="4000" b="1" dirty="0" err="1">
                <a:solidFill>
                  <a:prstClr val="black"/>
                </a:solidFill>
                <a:latin typeface="Times New Roman" panose="02020603050405020304" pitchFamily="18" charset="0"/>
                <a:ea typeface="Calibri" panose="020F0502020204030204" pitchFamily="34" charset="0"/>
              </a:rPr>
              <a:t>Em</a:t>
            </a:r>
            <a:r>
              <a:rPr lang="en-US" sz="4000" b="1" dirty="0">
                <a:solidFill>
                  <a:prstClr val="black"/>
                </a:solidFill>
                <a:latin typeface="Times New Roman" panose="02020603050405020304" pitchFamily="18" charset="0"/>
                <a:ea typeface="Calibri" panose="020F0502020204030204" pitchFamily="34" charset="0"/>
              </a:rPr>
              <a:t> </a:t>
            </a:r>
            <a:r>
              <a:rPr lang="en-US" sz="4000" b="1" dirty="0" err="1">
                <a:solidFill>
                  <a:prstClr val="black"/>
                </a:solidFill>
                <a:latin typeface="Times New Roman" panose="02020603050405020304" pitchFamily="18" charset="0"/>
                <a:ea typeface="Calibri" panose="020F0502020204030204" pitchFamily="34" charset="0"/>
              </a:rPr>
              <a:t>đồng</a:t>
            </a:r>
            <a:r>
              <a:rPr lang="en-US" sz="4000" b="1" dirty="0">
                <a:solidFill>
                  <a:prstClr val="black"/>
                </a:solidFill>
                <a:latin typeface="Times New Roman" panose="02020603050405020304" pitchFamily="18" charset="0"/>
                <a:ea typeface="Calibri" panose="020F0502020204030204" pitchFamily="34" charset="0"/>
              </a:rPr>
              <a:t> </a:t>
            </a:r>
            <a:r>
              <a:rPr lang="en-US" sz="4000" b="1" dirty="0" err="1">
                <a:solidFill>
                  <a:prstClr val="black"/>
                </a:solidFill>
                <a:latin typeface="Times New Roman" panose="02020603050405020304" pitchFamily="18" charset="0"/>
                <a:ea typeface="Calibri" panose="020F0502020204030204" pitchFamily="34" charset="0"/>
              </a:rPr>
              <a:t>tình</a:t>
            </a:r>
            <a:r>
              <a:rPr lang="en-US" sz="4000" b="1" dirty="0">
                <a:solidFill>
                  <a:prstClr val="black"/>
                </a:solidFill>
                <a:latin typeface="Times New Roman" panose="02020603050405020304" pitchFamily="18" charset="0"/>
                <a:ea typeface="Calibri" panose="020F0502020204030204" pitchFamily="34" charset="0"/>
              </a:rPr>
              <a:t> hay </a:t>
            </a:r>
            <a:r>
              <a:rPr lang="en-US" sz="4000" b="1" dirty="0" err="1">
                <a:solidFill>
                  <a:prstClr val="black"/>
                </a:solidFill>
                <a:latin typeface="Times New Roman" panose="02020603050405020304" pitchFamily="18" charset="0"/>
                <a:ea typeface="Calibri" panose="020F0502020204030204" pitchFamily="34" charset="0"/>
              </a:rPr>
              <a:t>không</a:t>
            </a:r>
            <a:r>
              <a:rPr lang="en-US" sz="4000" b="1" dirty="0">
                <a:solidFill>
                  <a:prstClr val="black"/>
                </a:solidFill>
                <a:latin typeface="Times New Roman" panose="02020603050405020304" pitchFamily="18" charset="0"/>
                <a:ea typeface="Calibri" panose="020F0502020204030204" pitchFamily="34" charset="0"/>
              </a:rPr>
              <a:t> </a:t>
            </a:r>
            <a:r>
              <a:rPr lang="en-US" sz="4000" b="1" dirty="0" err="1">
                <a:solidFill>
                  <a:prstClr val="black"/>
                </a:solidFill>
                <a:latin typeface="Times New Roman" panose="02020603050405020304" pitchFamily="18" charset="0"/>
                <a:ea typeface="Calibri" panose="020F0502020204030204" pitchFamily="34" charset="0"/>
              </a:rPr>
              <a:t>đồng</a:t>
            </a:r>
            <a:r>
              <a:rPr lang="en-US" sz="4000" b="1" dirty="0">
                <a:solidFill>
                  <a:prstClr val="black"/>
                </a:solidFill>
                <a:latin typeface="Times New Roman" panose="02020603050405020304" pitchFamily="18" charset="0"/>
                <a:ea typeface="Calibri" panose="020F0502020204030204" pitchFamily="34" charset="0"/>
              </a:rPr>
              <a:t> </a:t>
            </a:r>
            <a:r>
              <a:rPr lang="en-US" sz="4000" b="1" dirty="0" err="1">
                <a:solidFill>
                  <a:prstClr val="black"/>
                </a:solidFill>
                <a:latin typeface="Times New Roman" panose="02020603050405020304" pitchFamily="18" charset="0"/>
                <a:ea typeface="Calibri" panose="020F0502020204030204" pitchFamily="34" charset="0"/>
              </a:rPr>
              <a:t>tình</a:t>
            </a:r>
            <a:r>
              <a:rPr lang="en-US" sz="4000" b="1" dirty="0">
                <a:solidFill>
                  <a:prstClr val="black"/>
                </a:solidFill>
                <a:latin typeface="Times New Roman" panose="02020603050405020304" pitchFamily="18" charset="0"/>
                <a:ea typeface="Calibri" panose="020F0502020204030204" pitchFamily="34" charset="0"/>
              </a:rPr>
              <a:t> </a:t>
            </a:r>
            <a:r>
              <a:rPr lang="vi-VN" sz="4000" b="1" dirty="0">
                <a:solidFill>
                  <a:prstClr val="black"/>
                </a:solidFill>
                <a:latin typeface="Times New Roman" panose="02020603050405020304" pitchFamily="18" charset="0"/>
                <a:ea typeface="Calibri" panose="020F0502020204030204" pitchFamily="34" charset="0"/>
              </a:rPr>
              <a:t>....</a:t>
            </a:r>
            <a:endParaRPr lang="en-US" sz="4000" b="1" i="1" dirty="0">
              <a:solidFill>
                <a:prstClr val="black"/>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515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AF421-D6A5-4939-9F2B-9D255E65ECCE}"/>
              </a:ext>
            </a:extLst>
          </p:cNvPr>
          <p:cNvSpPr/>
          <p:nvPr/>
        </p:nvSpPr>
        <p:spPr>
          <a:xfrm>
            <a:off x="165652" y="0"/>
            <a:ext cx="11860696" cy="707886"/>
          </a:xfrm>
          <a:prstGeom prst="rect">
            <a:avLst/>
          </a:prstGeom>
        </p:spPr>
        <p:txBody>
          <a:bodyPr wrap="square">
            <a:spAutoFit/>
          </a:bodyPr>
          <a:lstStyle/>
          <a:p>
            <a:r>
              <a:rPr lang="vi-VN" sz="4000" b="1" dirty="0">
                <a:solidFill>
                  <a:prstClr val="black"/>
                </a:solidFill>
                <a:latin typeface="Times New Roman" panose="02020603050405020304" pitchFamily="18" charset="0"/>
                <a:ea typeface="Calibri" panose="020F0502020204030204" pitchFamily="34" charset="0"/>
              </a:rPr>
              <a:t>Hãy quan sát hình ảnh sau và nêu suy nghĩ của em</a:t>
            </a:r>
            <a:endParaRPr lang="en-US" dirty="0"/>
          </a:p>
        </p:txBody>
      </p:sp>
      <p:sp>
        <p:nvSpPr>
          <p:cNvPr id="6" name="Rectangle 2">
            <a:extLst>
              <a:ext uri="{FF2B5EF4-FFF2-40B4-BE49-F238E27FC236}">
                <a16:creationId xmlns:a16="http://schemas.microsoft.com/office/drawing/2014/main" id="{6C2A3823-5F8C-4D47-810C-26407DF159D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3352CC1D-35DB-4701-9BEB-254F62AB0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148"/>
            <a:ext cx="4226166" cy="62088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DE717EB1-BFA1-43CA-92FC-D64E7DEA9E7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a:extLst>
              <a:ext uri="{FF2B5EF4-FFF2-40B4-BE49-F238E27FC236}">
                <a16:creationId xmlns:a16="http://schemas.microsoft.com/office/drawing/2014/main" id="{B7F83C19-67F3-488E-8D5B-FEE6824E0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166" y="649148"/>
            <a:ext cx="4391818" cy="620885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3" descr="Nữ sinh 14 tuổi co giật, mất ý thức sau khi hút thử thuốc lá điện tử">
            <a:extLst>
              <a:ext uri="{FF2B5EF4-FFF2-40B4-BE49-F238E27FC236}">
                <a16:creationId xmlns:a16="http://schemas.microsoft.com/office/drawing/2014/main" id="{71C546F1-9389-4688-82F7-89C63C3744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984" y="649148"/>
            <a:ext cx="3574016" cy="620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805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0" y="2569349"/>
            <a:ext cx="12059478"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265043" y="3166898"/>
            <a:ext cx="11542644" cy="1206405"/>
          </a:xfrm>
        </p:spPr>
        <p:txBody>
          <a:bodyPr/>
          <a:lstStyle/>
          <a:p>
            <a:r>
              <a:rPr lang="vi-VN" sz="4800" b="1" dirty="0">
                <a:solidFill>
                  <a:schemeClr val="bg1"/>
                </a:solidFill>
                <a:latin typeface="+mj-lt"/>
                <a:cs typeface="Arial" panose="020B0604020202020204" pitchFamily="34" charset="0"/>
              </a:rPr>
              <a:t>2. NGUYÊN NHÂN VÀ HẬU QUẢ</a:t>
            </a:r>
            <a:r>
              <a:rPr lang="en-US" sz="4800" b="1" dirty="0">
                <a:solidFill>
                  <a:schemeClr val="bg1"/>
                </a:solidFill>
                <a:latin typeface="+mj-lt"/>
                <a:cs typeface="Arial" panose="020B0604020202020204" pitchFamily="34" charset="0"/>
              </a:rPr>
              <a:t> </a:t>
            </a:r>
            <a:r>
              <a:rPr lang="vi-VN" sz="4800" b="1" dirty="0">
                <a:solidFill>
                  <a:schemeClr val="bg1"/>
                </a:solidFill>
                <a:latin typeface="+mj-lt"/>
                <a:cs typeface="Arial" panose="020B0604020202020204" pitchFamily="34" charset="0"/>
              </a:rPr>
              <a:t>CỦA TỆ NẠN XÃ HỘI</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893766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2653A9-319E-407D-BB90-55B34679FD9E}"/>
              </a:ext>
            </a:extLst>
          </p:cNvPr>
          <p:cNvSpPr/>
          <p:nvPr/>
        </p:nvSpPr>
        <p:spPr>
          <a:xfrm>
            <a:off x="238539" y="351732"/>
            <a:ext cx="11714922" cy="4973285"/>
          </a:xfrm>
          <a:prstGeom prst="rect">
            <a:avLst/>
          </a:prstGeom>
        </p:spPr>
        <p:txBody>
          <a:bodyPr wrap="square">
            <a:spAutoFit/>
          </a:bodyPr>
          <a:lstStyle/>
          <a:p>
            <a:pPr algn="just">
              <a:lnSpc>
                <a:spcPct val="135000"/>
              </a:lnSpc>
              <a:spcAft>
                <a:spcPts val="0"/>
              </a:spcAft>
            </a:pPr>
            <a:r>
              <a:rPr lang="vi-VN" sz="4800" b="1" dirty="0">
                <a:latin typeface="Times New Roman" panose="02020603050405020304" pitchFamily="18" charset="0"/>
                <a:ea typeface="Calibri" panose="020F0502020204030204" pitchFamily="34" charset="0"/>
              </a:rPr>
              <a:t>HĐ nhóm/5p: </a:t>
            </a:r>
            <a:r>
              <a:rPr lang="en-US" sz="4800" b="1" dirty="0" err="1">
                <a:latin typeface="Times New Roman" panose="02020603050405020304" pitchFamily="18" charset="0"/>
                <a:ea typeface="Calibri" panose="020F0502020204030204" pitchFamily="34" charset="0"/>
              </a:rPr>
              <a:t>đọc</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các</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trường</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hợp</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trong</a:t>
            </a:r>
            <a:r>
              <a:rPr lang="en-US" sz="4800" b="1" dirty="0">
                <a:latin typeface="Times New Roman" panose="02020603050405020304" pitchFamily="18" charset="0"/>
                <a:ea typeface="Calibri" panose="020F0502020204030204" pitchFamily="34" charset="0"/>
              </a:rPr>
              <a:t> SGK </a:t>
            </a:r>
            <a:r>
              <a:rPr lang="en-US" sz="4800" b="1" dirty="0" err="1">
                <a:latin typeface="Times New Roman" panose="02020603050405020304" pitchFamily="18" charset="0"/>
                <a:ea typeface="Calibri" panose="020F0502020204030204" pitchFamily="34" charset="0"/>
              </a:rPr>
              <a:t>và</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trả</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lời</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câu</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hỏi</a:t>
            </a:r>
            <a:r>
              <a:rPr lang="en-US" sz="4800" b="1" dirty="0">
                <a:latin typeface="Times New Roman" panose="02020603050405020304" pitchFamily="18" charset="0"/>
                <a:ea typeface="Calibri" panose="020F0502020204030204" pitchFamily="34" charset="0"/>
              </a:rPr>
              <a:t>  (</a:t>
            </a:r>
            <a:r>
              <a:rPr lang="vi-VN" sz="4800" b="1" dirty="0">
                <a:latin typeface="Times New Roman" panose="02020603050405020304" pitchFamily="18" charset="0"/>
                <a:ea typeface="Calibri" panose="020F0502020204030204" pitchFamily="34" charset="0"/>
              </a:rPr>
              <a:t>sgk/51,52</a:t>
            </a:r>
            <a:r>
              <a:rPr lang="en-US" sz="4800" b="1" dirty="0">
                <a:latin typeface="Times New Roman" panose="02020603050405020304" pitchFamily="18" charset="0"/>
                <a:ea typeface="Calibri" panose="020F0502020204030204" pitchFamily="34" charset="0"/>
              </a:rPr>
              <a:t>)</a:t>
            </a:r>
          </a:p>
          <a:p>
            <a:pPr algn="just">
              <a:lnSpc>
                <a:spcPct val="135000"/>
              </a:lnSpc>
              <a:spcAft>
                <a:spcPts val="0"/>
              </a:spcAft>
            </a:pPr>
            <a:r>
              <a:rPr lang="en-US" sz="4800" b="1" dirty="0" err="1">
                <a:latin typeface="Times New Roman" panose="02020603050405020304" pitchFamily="18" charset="0"/>
                <a:ea typeface="Calibri" panose="020F0502020204030204" pitchFamily="34" charset="0"/>
              </a:rPr>
              <a:t>Nhóm</a:t>
            </a:r>
            <a:r>
              <a:rPr lang="en-US" sz="4800" b="1" dirty="0">
                <a:latin typeface="Times New Roman" panose="02020603050405020304" pitchFamily="18" charset="0"/>
                <a:ea typeface="Calibri" panose="020F0502020204030204" pitchFamily="34" charset="0"/>
              </a:rPr>
              <a:t> 1: </a:t>
            </a:r>
            <a:r>
              <a:rPr lang="en-US" sz="4800" b="1" dirty="0" err="1">
                <a:latin typeface="Times New Roman" panose="02020603050405020304" pitchFamily="18" charset="0"/>
                <a:ea typeface="Calibri" panose="020F0502020204030204" pitchFamily="34" charset="0"/>
              </a:rPr>
              <a:t>trường</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hợp</a:t>
            </a:r>
            <a:r>
              <a:rPr lang="en-US" sz="4800" b="1" dirty="0">
                <a:latin typeface="Times New Roman" panose="02020603050405020304" pitchFamily="18" charset="0"/>
                <a:ea typeface="Calibri" panose="020F0502020204030204" pitchFamily="34" charset="0"/>
              </a:rPr>
              <a:t> 1</a:t>
            </a:r>
          </a:p>
          <a:p>
            <a:pPr algn="just">
              <a:lnSpc>
                <a:spcPct val="135000"/>
              </a:lnSpc>
              <a:spcAft>
                <a:spcPts val="0"/>
              </a:spcAft>
            </a:pPr>
            <a:r>
              <a:rPr lang="en-US" sz="4800" b="1" dirty="0" err="1">
                <a:latin typeface="Times New Roman" panose="02020603050405020304" pitchFamily="18" charset="0"/>
                <a:ea typeface="Calibri" panose="020F0502020204030204" pitchFamily="34" charset="0"/>
              </a:rPr>
              <a:t>Nhóm</a:t>
            </a:r>
            <a:r>
              <a:rPr lang="en-US" sz="4800" b="1" dirty="0">
                <a:latin typeface="Times New Roman" panose="02020603050405020304" pitchFamily="18" charset="0"/>
                <a:ea typeface="Calibri" panose="020F0502020204030204" pitchFamily="34" charset="0"/>
              </a:rPr>
              <a:t> 2: </a:t>
            </a:r>
            <a:r>
              <a:rPr lang="en-US" sz="4800" b="1" dirty="0" err="1">
                <a:latin typeface="Times New Roman" panose="02020603050405020304" pitchFamily="18" charset="0"/>
                <a:ea typeface="Calibri" panose="020F0502020204030204" pitchFamily="34" charset="0"/>
              </a:rPr>
              <a:t>trường</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hợp</a:t>
            </a:r>
            <a:r>
              <a:rPr lang="en-US" sz="4800" b="1" dirty="0">
                <a:latin typeface="Times New Roman" panose="02020603050405020304" pitchFamily="18" charset="0"/>
                <a:ea typeface="Calibri" panose="020F0502020204030204" pitchFamily="34" charset="0"/>
              </a:rPr>
              <a:t> 2</a:t>
            </a:r>
          </a:p>
          <a:p>
            <a:pPr algn="just">
              <a:lnSpc>
                <a:spcPct val="135000"/>
              </a:lnSpc>
              <a:spcAft>
                <a:spcPts val="0"/>
              </a:spcAft>
            </a:pPr>
            <a:r>
              <a:rPr lang="en-US" sz="4800" b="1" dirty="0" err="1">
                <a:latin typeface="Times New Roman" panose="02020603050405020304" pitchFamily="18" charset="0"/>
                <a:ea typeface="Calibri" panose="020F0502020204030204" pitchFamily="34" charset="0"/>
              </a:rPr>
              <a:t>Nhóm</a:t>
            </a:r>
            <a:r>
              <a:rPr lang="en-US" sz="4800" b="1" dirty="0">
                <a:latin typeface="Times New Roman" panose="02020603050405020304" pitchFamily="18" charset="0"/>
                <a:ea typeface="Calibri" panose="020F0502020204030204" pitchFamily="34" charset="0"/>
              </a:rPr>
              <a:t> 3: </a:t>
            </a:r>
            <a:r>
              <a:rPr lang="en-US" sz="4800" b="1" dirty="0" err="1">
                <a:latin typeface="Times New Roman" panose="02020603050405020304" pitchFamily="18" charset="0"/>
                <a:ea typeface="Calibri" panose="020F0502020204030204" pitchFamily="34" charset="0"/>
              </a:rPr>
              <a:t>trường</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hợp</a:t>
            </a:r>
            <a:r>
              <a:rPr lang="en-US" sz="4800" b="1" dirty="0">
                <a:latin typeface="Times New Roman" panose="02020603050405020304" pitchFamily="18" charset="0"/>
                <a:ea typeface="Calibri" panose="020F0502020204030204" pitchFamily="34" charset="0"/>
              </a:rPr>
              <a:t> 3</a:t>
            </a:r>
          </a:p>
        </p:txBody>
      </p:sp>
    </p:spTree>
    <p:extLst>
      <p:ext uri="{BB962C8B-B14F-4D97-AF65-F5344CB8AC3E}">
        <p14:creationId xmlns:p14="http://schemas.microsoft.com/office/powerpoint/2010/main" val="3626096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2653A9-319E-407D-BB90-55B34679FD9E}"/>
              </a:ext>
            </a:extLst>
          </p:cNvPr>
          <p:cNvSpPr/>
          <p:nvPr/>
        </p:nvSpPr>
        <p:spPr>
          <a:xfrm>
            <a:off x="92765" y="0"/>
            <a:ext cx="11714922" cy="6863417"/>
          </a:xfrm>
          <a:prstGeom prst="rect">
            <a:avLst/>
          </a:prstGeom>
        </p:spPr>
        <p:txBody>
          <a:bodyPr wrap="square">
            <a:spAutoFit/>
          </a:bodyPr>
          <a:lstStyle/>
          <a:p>
            <a:pPr algn="just">
              <a:spcAft>
                <a:spcPts val="0"/>
              </a:spcAft>
            </a:pPr>
            <a:r>
              <a:rPr lang="en-US" sz="4000" b="1" i="1" dirty="0">
                <a:solidFill>
                  <a:srgbClr val="FF0000"/>
                </a:solidFill>
                <a:latin typeface="Times New Roman" panose="02020603050405020304" pitchFamily="18" charset="0"/>
                <a:ea typeface="Times New Roman" panose="02020603050405020304" pitchFamily="18" charset="0"/>
              </a:rPr>
              <a:t>a) </a:t>
            </a:r>
            <a:r>
              <a:rPr lang="en-US" sz="4000" b="1" i="1" dirty="0" err="1">
                <a:solidFill>
                  <a:srgbClr val="FF0000"/>
                </a:solidFill>
                <a:latin typeface="Times New Roman" panose="02020603050405020304" pitchFamily="18" charset="0"/>
                <a:ea typeface="Times New Roman" panose="02020603050405020304" pitchFamily="18" charset="0"/>
              </a:rPr>
              <a:t>Trường</a:t>
            </a:r>
            <a:r>
              <a:rPr lang="en-US" sz="4000" b="1" i="1" dirty="0">
                <a:solidFill>
                  <a:srgbClr val="FF0000"/>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hợp</a:t>
            </a:r>
            <a:r>
              <a:rPr lang="en-US" sz="4000" b="1" i="1" dirty="0">
                <a:solidFill>
                  <a:srgbClr val="FF0000"/>
                </a:solidFill>
                <a:latin typeface="Times New Roman" panose="02020603050405020304" pitchFamily="18" charset="0"/>
                <a:ea typeface="Times New Roman" panose="02020603050405020304" pitchFamily="18" charset="0"/>
              </a:rPr>
              <a:t> 1:</a:t>
            </a:r>
            <a:r>
              <a:rPr lang="vi-VN" sz="4000" b="1" dirty="0">
                <a:solidFill>
                  <a:srgbClr val="FF0000"/>
                </a:solidFill>
                <a:latin typeface="Times New Roman" panose="02020603050405020304" pitchFamily="18" charset="0"/>
                <a:ea typeface="Times New Roman" panose="02020603050405020304" pitchFamily="18" charset="0"/>
              </a:rPr>
              <a:t> </a:t>
            </a:r>
            <a:r>
              <a:rPr lang="vi-VN" sz="4000" b="1" i="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FF"/>
                </a:solidFill>
                <a:latin typeface="Times New Roman" panose="02020603050405020304" pitchFamily="18" charset="0"/>
                <a:ea typeface="Times New Roman" panose="02020603050405020304" pitchFamily="18" charset="0"/>
              </a:rPr>
              <a:t>Nguyên</a:t>
            </a:r>
            <a:r>
              <a:rPr lang="en-US" sz="4000" b="1" dirty="0">
                <a:solidFill>
                  <a:srgbClr val="0000FF"/>
                </a:solidFill>
                <a:latin typeface="Times New Roman" panose="02020603050405020304" pitchFamily="18" charset="0"/>
                <a:ea typeface="Times New Roman" panose="02020603050405020304" pitchFamily="18" charset="0"/>
              </a:rPr>
              <a:t> </a:t>
            </a:r>
            <a:r>
              <a:rPr lang="en-US" sz="4000" b="1" dirty="0" err="1">
                <a:solidFill>
                  <a:srgbClr val="0000FF"/>
                </a:solidFill>
                <a:latin typeface="Times New Roman" panose="02020603050405020304" pitchFamily="18" charset="0"/>
                <a:ea typeface="Times New Roman" panose="02020603050405020304" pitchFamily="18" charset="0"/>
              </a:rPr>
              <a:t>nhân</a:t>
            </a:r>
            <a:r>
              <a:rPr lang="en-US" sz="4000" b="1" dirty="0">
                <a:solidFill>
                  <a:srgbClr val="0000FF"/>
                </a:solidFill>
                <a:latin typeface="Times New Roman" panose="02020603050405020304" pitchFamily="18" charset="0"/>
                <a:ea typeface="Times New Roman" panose="02020603050405020304" pitchFamily="18" charset="0"/>
              </a:rPr>
              <a:t>: </a:t>
            </a:r>
            <a:r>
              <a:rPr lang="en-US" sz="4000" b="1" dirty="0">
                <a:solidFill>
                  <a:srgbClr val="000000"/>
                </a:solidFill>
                <a:latin typeface="Times New Roman" panose="02020603050405020304" pitchFamily="18" charset="0"/>
                <a:ea typeface="Times New Roman" panose="02020603050405020304" pitchFamily="18" charset="0"/>
              </a:rPr>
              <a:t>Do S </a:t>
            </a:r>
            <a:r>
              <a:rPr lang="en-US" sz="4000" b="1" dirty="0" err="1">
                <a:solidFill>
                  <a:srgbClr val="000000"/>
                </a:solidFill>
                <a:latin typeface="Times New Roman" panose="02020603050405020304" pitchFamily="18" charset="0"/>
                <a:ea typeface="Times New Roman" panose="02020603050405020304" pitchFamily="18" charset="0"/>
              </a:rPr>
              <a:t>tò</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mò</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thiếu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hiểu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biết</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bị</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ảnh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hưởng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từ</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những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bạn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bè</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xấu</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Calibri" panose="020F0502020204030204" pitchFamily="34" charset="0"/>
            </a:endParaRPr>
          </a:p>
          <a:p>
            <a:pPr algn="just">
              <a:spcAft>
                <a:spcPts val="0"/>
              </a:spcAft>
            </a:pPr>
            <a:r>
              <a:rPr lang="vi-VN" sz="4000" b="1" dirty="0">
                <a:solidFill>
                  <a:srgbClr val="0000FF"/>
                </a:solidFill>
                <a:latin typeface="Times New Roman" panose="02020603050405020304" pitchFamily="18" charset="0"/>
                <a:ea typeface="Times New Roman" panose="02020603050405020304" pitchFamily="18" charset="0"/>
              </a:rPr>
              <a:t>- </a:t>
            </a:r>
            <a:r>
              <a:rPr lang="en-US" sz="4000" b="1" dirty="0" err="1">
                <a:solidFill>
                  <a:srgbClr val="0000FF"/>
                </a:solidFill>
                <a:latin typeface="Times New Roman" panose="02020603050405020304" pitchFamily="18" charset="0"/>
                <a:ea typeface="Times New Roman" panose="02020603050405020304" pitchFamily="18" charset="0"/>
              </a:rPr>
              <a:t>Hậu</a:t>
            </a:r>
            <a:r>
              <a:rPr lang="en-US" sz="4000" b="1" dirty="0">
                <a:solidFill>
                  <a:srgbClr val="0000FF"/>
                </a:solidFill>
                <a:latin typeface="Times New Roman" panose="02020603050405020304" pitchFamily="18" charset="0"/>
                <a:ea typeface="Times New Roman" panose="02020603050405020304" pitchFamily="18" charset="0"/>
              </a:rPr>
              <a:t> </a:t>
            </a:r>
            <a:r>
              <a:rPr lang="en-US" sz="4000" b="1" dirty="0" err="1">
                <a:solidFill>
                  <a:srgbClr val="0000FF"/>
                </a:solidFill>
                <a:latin typeface="Times New Roman" panose="02020603050405020304" pitchFamily="18" charset="0"/>
                <a:ea typeface="Times New Roman" panose="02020603050405020304" pitchFamily="18" charset="0"/>
              </a:rPr>
              <a:t>quả</a:t>
            </a:r>
            <a:r>
              <a:rPr lang="en-US" sz="4000" b="1" dirty="0">
                <a:solidFill>
                  <a:srgbClr val="0000FF"/>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Ảnh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hưởng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xấu</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đến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sức</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khỏe</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tinh</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thần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gây</a:t>
            </a:r>
            <a:r>
              <a:rPr lang="en-US" sz="4000" b="1" dirty="0">
                <a:solidFill>
                  <a:srgbClr val="000000"/>
                </a:solidFill>
                <a:latin typeface="Times New Roman" panose="02020603050405020304" pitchFamily="18" charset="0"/>
                <a:ea typeface="Times New Roman" panose="02020603050405020304" pitchFamily="18" charset="0"/>
              </a:rPr>
              <a:t> ra </a:t>
            </a:r>
            <a:r>
              <a:rPr lang="en-US" sz="4000" b="1" dirty="0" err="1">
                <a:solidFill>
                  <a:srgbClr val="000000"/>
                </a:solidFill>
                <a:latin typeface="Times New Roman" panose="02020603050405020304" pitchFamily="18" charset="0"/>
                <a:ea typeface="Times New Roman" panose="02020603050405020304" pitchFamily="18" charset="0"/>
              </a:rPr>
              <a:t>những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hành</a:t>
            </a:r>
            <a:r>
              <a:rPr lang="en-US" sz="4000" b="1" dirty="0">
                <a:solidFill>
                  <a:srgbClr val="000000"/>
                </a:solidFill>
                <a:latin typeface="Times New Roman" panose="02020603050405020304" pitchFamily="18" charset="0"/>
                <a:ea typeface="Times New Roman" panose="02020603050405020304" pitchFamily="18" charset="0"/>
              </a:rPr>
              <a:t> vi </a:t>
            </a:r>
            <a:r>
              <a:rPr lang="en-US" sz="4000" b="1" dirty="0" err="1">
                <a:solidFill>
                  <a:srgbClr val="000000"/>
                </a:solidFill>
                <a:latin typeface="Times New Roman" panose="02020603050405020304" pitchFamily="18" charset="0"/>
                <a:ea typeface="Times New Roman" panose="02020603050405020304" pitchFamily="18" charset="0"/>
              </a:rPr>
              <a:t>không</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tự</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chủ</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gây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nguy</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hiểm</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đến</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xã</a:t>
            </a:r>
            <a:r>
              <a:rPr lang="en-US" sz="4000" b="1" dirty="0">
                <a:solidFill>
                  <a:srgbClr val="000000"/>
                </a:solidFill>
                <a:latin typeface="Times New Roman" panose="02020603050405020304" pitchFamily="18" charset="0"/>
                <a:ea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rPr>
              <a:t>hội</a:t>
            </a:r>
            <a:r>
              <a:rPr lang="en-US" sz="4000" b="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Calibri" panose="020F0502020204030204" pitchFamily="34" charset="0"/>
            </a:endParaRPr>
          </a:p>
          <a:p>
            <a:pPr algn="just">
              <a:spcAft>
                <a:spcPts val="0"/>
              </a:spcAft>
            </a:pPr>
            <a:r>
              <a:rPr lang="en-US" sz="4000" b="1" i="1" dirty="0" err="1">
                <a:solidFill>
                  <a:srgbClr val="FF0000"/>
                </a:solidFill>
                <a:latin typeface="Times New Roman" panose="02020603050405020304" pitchFamily="18" charset="0"/>
                <a:ea typeface="Times New Roman" panose="02020603050405020304" pitchFamily="18" charset="0"/>
              </a:rPr>
              <a:t>Trường</a:t>
            </a:r>
            <a:r>
              <a:rPr lang="en-US" sz="4000" b="1" i="1" dirty="0">
                <a:solidFill>
                  <a:srgbClr val="FF0000"/>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hợp</a:t>
            </a:r>
            <a:r>
              <a:rPr lang="en-US" sz="4000" b="1" i="1" dirty="0">
                <a:solidFill>
                  <a:srgbClr val="FF0000"/>
                </a:solidFill>
                <a:latin typeface="Times New Roman" panose="02020603050405020304" pitchFamily="18" charset="0"/>
                <a:ea typeface="Times New Roman" panose="02020603050405020304" pitchFamily="18" charset="0"/>
              </a:rPr>
              <a:t> 2:</a:t>
            </a:r>
            <a:r>
              <a:rPr lang="vi-VN" sz="4000" b="1" dirty="0">
                <a:solidFill>
                  <a:srgbClr val="FF0000"/>
                </a:solidFill>
                <a:latin typeface="Times New Roman" panose="02020603050405020304" pitchFamily="18" charset="0"/>
                <a:ea typeface="Times New Roman" panose="02020603050405020304" pitchFamily="18" charset="0"/>
              </a:rPr>
              <a:t> </a:t>
            </a:r>
            <a:r>
              <a:rPr lang="en-US" sz="4000" b="1" i="1" dirty="0" err="1">
                <a:solidFill>
                  <a:srgbClr val="0000FF"/>
                </a:solidFill>
                <a:latin typeface="Times New Roman" panose="02020603050405020304" pitchFamily="18" charset="0"/>
                <a:ea typeface="Times New Roman" panose="02020603050405020304" pitchFamily="18" charset="0"/>
              </a:rPr>
              <a:t>Nguyên</a:t>
            </a:r>
            <a:r>
              <a:rPr lang="en-US" sz="4000" b="1" i="1" dirty="0">
                <a:solidFill>
                  <a:srgbClr val="0000FF"/>
                </a:solidFill>
                <a:latin typeface="Times New Roman" panose="02020603050405020304" pitchFamily="18" charset="0"/>
                <a:ea typeface="Times New Roman" panose="02020603050405020304" pitchFamily="18" charset="0"/>
              </a:rPr>
              <a:t> </a:t>
            </a:r>
            <a:r>
              <a:rPr lang="en-US" sz="4000" b="1" i="1" dirty="0" err="1">
                <a:solidFill>
                  <a:srgbClr val="0000FF"/>
                </a:solidFill>
                <a:latin typeface="Times New Roman" panose="02020603050405020304" pitchFamily="18" charset="0"/>
                <a:ea typeface="Times New Roman" panose="02020603050405020304" pitchFamily="18" charset="0"/>
              </a:rPr>
              <a:t>nhân</a:t>
            </a:r>
            <a:r>
              <a:rPr lang="en-US" sz="4000" b="1" i="1" dirty="0">
                <a:solidFill>
                  <a:srgbClr val="0000FF"/>
                </a:solidFill>
                <a:latin typeface="Times New Roman" panose="02020603050405020304" pitchFamily="18" charset="0"/>
                <a:ea typeface="Times New Roman" panose="02020603050405020304" pitchFamily="18" charset="0"/>
              </a:rPr>
              <a:t>: </a:t>
            </a:r>
            <a:r>
              <a:rPr lang="en-US" sz="4000" b="1" i="1" dirty="0">
                <a:solidFill>
                  <a:srgbClr val="000000"/>
                </a:solidFill>
                <a:latin typeface="Times New Roman" panose="02020603050405020304" pitchFamily="18" charset="0"/>
                <a:ea typeface="Times New Roman" panose="02020603050405020304" pitchFamily="18" charset="0"/>
              </a:rPr>
              <a:t>Do </a:t>
            </a:r>
            <a:r>
              <a:rPr lang="en-US" sz="4000" b="1" i="1" dirty="0" err="1">
                <a:solidFill>
                  <a:srgbClr val="000000"/>
                </a:solidFill>
                <a:latin typeface="Times New Roman" panose="02020603050405020304" pitchFamily="18" charset="0"/>
                <a:ea typeface="Times New Roman" panose="02020603050405020304" pitchFamily="18" charset="0"/>
              </a:rPr>
              <a:t>không</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có</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việc</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làm</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ổn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định</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lười</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biếng</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muốn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kiếm</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tiền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một</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cách</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nhàn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hạ</a:t>
            </a:r>
            <a:r>
              <a:rPr lang="en-US" sz="4000" b="1" i="1" dirty="0">
                <a:solidFill>
                  <a:srgbClr val="000000"/>
                </a:solidFill>
                <a:latin typeface="Times New Roman" panose="02020603050405020304" pitchFamily="18" charset="0"/>
                <a:ea typeface="Times New Roman" panose="02020603050405020304" pitchFamily="18" charset="0"/>
              </a:rPr>
              <a:t>.</a:t>
            </a:r>
            <a:endParaRPr lang="en-US" sz="4000" b="1" i="1" dirty="0">
              <a:latin typeface="Times New Roman" panose="02020603050405020304" pitchFamily="18" charset="0"/>
              <a:ea typeface="Calibri" panose="020F0502020204030204" pitchFamily="34" charset="0"/>
            </a:endParaRPr>
          </a:p>
          <a:p>
            <a:pPr algn="just">
              <a:spcAft>
                <a:spcPts val="0"/>
              </a:spcAft>
            </a:pPr>
            <a:r>
              <a:rPr lang="vi-VN" sz="4000" b="1" i="1" dirty="0">
                <a:solidFill>
                  <a:srgbClr val="0000FF"/>
                </a:solidFill>
                <a:latin typeface="Times New Roman" panose="02020603050405020304" pitchFamily="18" charset="0"/>
                <a:ea typeface="Times New Roman" panose="02020603050405020304" pitchFamily="18" charset="0"/>
              </a:rPr>
              <a:t>- </a:t>
            </a:r>
            <a:r>
              <a:rPr lang="en-US" sz="4000" b="1" i="1" dirty="0" err="1">
                <a:solidFill>
                  <a:srgbClr val="0000FF"/>
                </a:solidFill>
                <a:latin typeface="Times New Roman" panose="02020603050405020304" pitchFamily="18" charset="0"/>
                <a:ea typeface="Times New Roman" panose="02020603050405020304" pitchFamily="18" charset="0"/>
              </a:rPr>
              <a:t>Hậu</a:t>
            </a:r>
            <a:r>
              <a:rPr lang="en-US" sz="4000" b="1" i="1" dirty="0">
                <a:solidFill>
                  <a:srgbClr val="0000FF"/>
                </a:solidFill>
                <a:latin typeface="Times New Roman" panose="02020603050405020304" pitchFamily="18" charset="0"/>
                <a:ea typeface="Times New Roman" panose="02020603050405020304" pitchFamily="18" charset="0"/>
              </a:rPr>
              <a:t> </a:t>
            </a:r>
            <a:r>
              <a:rPr lang="en-US" sz="4000" b="1" i="1" dirty="0" err="1">
                <a:solidFill>
                  <a:srgbClr val="0000FF"/>
                </a:solidFill>
                <a:latin typeface="Times New Roman" panose="02020603050405020304" pitchFamily="18" charset="0"/>
                <a:ea typeface="Times New Roman" panose="02020603050405020304" pitchFamily="18" charset="0"/>
              </a:rPr>
              <a:t>quả</a:t>
            </a:r>
            <a:r>
              <a:rPr lang="en-US" sz="4000" b="1" i="1" dirty="0">
                <a:solidFill>
                  <a:srgbClr val="0000FF"/>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Làm</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cho</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tốn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kém</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tiền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bạc</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vào</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những</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việc</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thừa</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thãi</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không</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có</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kết</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quả</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gây</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rối</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loạn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xã</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hội</a:t>
            </a:r>
            <a:r>
              <a:rPr lang="en-US" sz="4000" b="1" i="1" dirty="0">
                <a:solidFill>
                  <a:srgbClr val="000000"/>
                </a:solidFill>
                <a:latin typeface="Times New Roman" panose="02020603050405020304" pitchFamily="18" charset="0"/>
                <a:ea typeface="Times New Roman" panose="02020603050405020304" pitchFamily="18" charset="0"/>
              </a:rPr>
              <a:t>.</a:t>
            </a:r>
            <a:endParaRPr lang="en-US" sz="4000" b="1" i="1" dirty="0">
              <a:latin typeface="Times New Roman" panose="02020603050405020304" pitchFamily="18" charset="0"/>
              <a:ea typeface="Calibri" panose="020F0502020204030204" pitchFamily="34" charset="0"/>
            </a:endParaRPr>
          </a:p>
          <a:p>
            <a:pPr algn="just">
              <a:spcAft>
                <a:spcPts val="0"/>
              </a:spcAft>
            </a:pPr>
            <a:r>
              <a:rPr lang="en-US" sz="4000" b="1" i="1" dirty="0" err="1">
                <a:solidFill>
                  <a:srgbClr val="FF0000"/>
                </a:solidFill>
                <a:latin typeface="Times New Roman" panose="02020603050405020304" pitchFamily="18" charset="0"/>
                <a:ea typeface="Times New Roman" panose="02020603050405020304" pitchFamily="18" charset="0"/>
              </a:rPr>
              <a:t>Trường</a:t>
            </a:r>
            <a:r>
              <a:rPr lang="en-US" sz="4000" b="1" i="1" dirty="0">
                <a:solidFill>
                  <a:srgbClr val="FF0000"/>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hợp</a:t>
            </a:r>
            <a:r>
              <a:rPr lang="en-US" sz="4000" b="1" i="1" dirty="0">
                <a:solidFill>
                  <a:srgbClr val="FF0000"/>
                </a:solidFill>
                <a:latin typeface="Times New Roman" panose="02020603050405020304" pitchFamily="18" charset="0"/>
                <a:ea typeface="Times New Roman" panose="02020603050405020304" pitchFamily="18" charset="0"/>
              </a:rPr>
              <a:t> 3:</a:t>
            </a:r>
            <a:r>
              <a:rPr lang="vi-VN" sz="4000" b="1" dirty="0">
                <a:solidFill>
                  <a:srgbClr val="FF0000"/>
                </a:solidFill>
                <a:latin typeface="Times New Roman" panose="02020603050405020304" pitchFamily="18" charset="0"/>
                <a:ea typeface="Times New Roman" panose="02020603050405020304" pitchFamily="18" charset="0"/>
              </a:rPr>
              <a:t> </a:t>
            </a:r>
            <a:r>
              <a:rPr lang="en-US" sz="4000" b="1" i="1" dirty="0" err="1">
                <a:solidFill>
                  <a:srgbClr val="0000FF"/>
                </a:solidFill>
                <a:latin typeface="Times New Roman" panose="02020603050405020304" pitchFamily="18" charset="0"/>
                <a:ea typeface="Times New Roman" panose="02020603050405020304" pitchFamily="18" charset="0"/>
              </a:rPr>
              <a:t>Nguyên</a:t>
            </a:r>
            <a:r>
              <a:rPr lang="en-US" sz="4000" b="1" i="1" dirty="0">
                <a:solidFill>
                  <a:srgbClr val="0000FF"/>
                </a:solidFill>
                <a:latin typeface="Times New Roman" panose="02020603050405020304" pitchFamily="18" charset="0"/>
                <a:ea typeface="Times New Roman" panose="02020603050405020304" pitchFamily="18" charset="0"/>
              </a:rPr>
              <a:t> </a:t>
            </a:r>
            <a:r>
              <a:rPr lang="en-US" sz="4000" b="1" i="1" dirty="0" err="1">
                <a:solidFill>
                  <a:srgbClr val="0000FF"/>
                </a:solidFill>
                <a:latin typeface="Times New Roman" panose="02020603050405020304" pitchFamily="18" charset="0"/>
                <a:ea typeface="Times New Roman" panose="02020603050405020304" pitchFamily="18" charset="0"/>
              </a:rPr>
              <a:t>nhân</a:t>
            </a:r>
            <a:r>
              <a:rPr lang="en-US" sz="4000" b="1" i="1" dirty="0">
                <a:solidFill>
                  <a:srgbClr val="0000FF"/>
                </a:solidFill>
                <a:latin typeface="Times New Roman" panose="02020603050405020304" pitchFamily="18" charset="0"/>
                <a:ea typeface="Times New Roman" panose="02020603050405020304" pitchFamily="18" charset="0"/>
              </a:rPr>
              <a:t>: </a:t>
            </a:r>
            <a:r>
              <a:rPr lang="en-US" sz="4000" b="1" i="1" dirty="0">
                <a:solidFill>
                  <a:srgbClr val="000000"/>
                </a:solidFill>
                <a:latin typeface="Times New Roman" panose="02020603050405020304" pitchFamily="18" charset="0"/>
                <a:ea typeface="Times New Roman" panose="02020603050405020304" pitchFamily="18" charset="0"/>
              </a:rPr>
              <a:t>Do </a:t>
            </a:r>
            <a:r>
              <a:rPr lang="en-US" sz="4000" b="1" i="1" dirty="0" err="1">
                <a:solidFill>
                  <a:srgbClr val="000000"/>
                </a:solidFill>
                <a:latin typeface="Times New Roman" panose="02020603050405020304" pitchFamily="18" charset="0"/>
                <a:ea typeface="Times New Roman" panose="02020603050405020304" pitchFamily="18" charset="0"/>
              </a:rPr>
              <a:t>thiếu</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hiểu</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biết</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tham</a:t>
            </a:r>
            <a:r>
              <a:rPr lang="en-US" sz="4000" b="1" i="1" dirty="0">
                <a:solidFill>
                  <a:srgbClr val="000000"/>
                </a:solidFill>
                <a:latin typeface="Times New Roman" panose="02020603050405020304" pitchFamily="18" charset="0"/>
                <a:ea typeface="Times New Roman" panose="02020603050405020304" pitchFamily="18" charset="0"/>
              </a:rPr>
              <a:t> lam.</a:t>
            </a:r>
            <a:r>
              <a:rPr lang="vi-VN" sz="4000" b="1" dirty="0">
                <a:latin typeface="Times New Roman" panose="02020603050405020304" pitchFamily="18" charset="0"/>
                <a:ea typeface="Times New Roman" panose="02020603050405020304" pitchFamily="18" charset="0"/>
              </a:rPr>
              <a:t> </a:t>
            </a:r>
            <a:r>
              <a:rPr lang="vi-VN"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FF"/>
                </a:solidFill>
                <a:latin typeface="Times New Roman" panose="02020603050405020304" pitchFamily="18" charset="0"/>
                <a:ea typeface="Times New Roman" panose="02020603050405020304" pitchFamily="18" charset="0"/>
              </a:rPr>
              <a:t>Hậu</a:t>
            </a:r>
            <a:r>
              <a:rPr lang="en-US" sz="4000" b="1" i="1" dirty="0">
                <a:solidFill>
                  <a:srgbClr val="0000FF"/>
                </a:solidFill>
                <a:latin typeface="Times New Roman" panose="02020603050405020304" pitchFamily="18" charset="0"/>
                <a:ea typeface="Times New Roman" panose="02020603050405020304" pitchFamily="18" charset="0"/>
              </a:rPr>
              <a:t> </a:t>
            </a:r>
            <a:r>
              <a:rPr lang="en-US" sz="4000" b="1" i="1" dirty="0" err="1">
                <a:solidFill>
                  <a:srgbClr val="0000FF"/>
                </a:solidFill>
                <a:latin typeface="Times New Roman" panose="02020603050405020304" pitchFamily="18" charset="0"/>
                <a:ea typeface="Times New Roman" panose="02020603050405020304" pitchFamily="18" charset="0"/>
              </a:rPr>
              <a:t>quả</a:t>
            </a:r>
            <a:r>
              <a:rPr lang="en-US" sz="4000" b="1" i="1" dirty="0">
                <a:solidFill>
                  <a:srgbClr val="0000FF"/>
                </a:solidFill>
                <a:latin typeface="Times New Roman" panose="02020603050405020304" pitchFamily="18" charset="0"/>
                <a:ea typeface="Times New Roman" panose="02020603050405020304" pitchFamily="18" charset="0"/>
              </a:rPr>
              <a:t>: </a:t>
            </a:r>
            <a:r>
              <a:rPr lang="en-US" sz="4000" b="1" i="1" dirty="0">
                <a:solidFill>
                  <a:srgbClr val="000000"/>
                </a:solidFill>
                <a:latin typeface="Times New Roman" panose="02020603050405020304" pitchFamily="18" charset="0"/>
                <a:ea typeface="Times New Roman" panose="02020603050405020304" pitchFamily="18" charset="0"/>
              </a:rPr>
              <a:t>N </a:t>
            </a:r>
            <a:r>
              <a:rPr lang="en-US" sz="4000" b="1" i="1" dirty="0" err="1">
                <a:solidFill>
                  <a:srgbClr val="000000"/>
                </a:solidFill>
                <a:latin typeface="Times New Roman" panose="02020603050405020304" pitchFamily="18" charset="0"/>
                <a:ea typeface="Times New Roman" panose="02020603050405020304" pitchFamily="18" charset="0"/>
              </a:rPr>
              <a:t>đã</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bị</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lừa</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hết</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sạch</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tiền</a:t>
            </a:r>
            <a:r>
              <a:rPr lang="en-US" sz="4000" b="1" i="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94203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2653A9-319E-407D-BB90-55B34679FD9E}"/>
              </a:ext>
            </a:extLst>
          </p:cNvPr>
          <p:cNvSpPr/>
          <p:nvPr/>
        </p:nvSpPr>
        <p:spPr>
          <a:xfrm>
            <a:off x="112643" y="-5417"/>
            <a:ext cx="11966713" cy="6863417"/>
          </a:xfrm>
          <a:prstGeom prst="rect">
            <a:avLst/>
          </a:prstGeom>
        </p:spPr>
        <p:txBody>
          <a:bodyPr wrap="square">
            <a:spAutoFit/>
          </a:bodyPr>
          <a:lstStyle/>
          <a:p>
            <a:pPr algn="just">
              <a:spcAft>
                <a:spcPts val="0"/>
              </a:spcAft>
            </a:pPr>
            <a:r>
              <a:rPr lang="en-US" sz="4400" b="1" i="1" dirty="0">
                <a:solidFill>
                  <a:srgbClr val="FF0000"/>
                </a:solidFill>
                <a:latin typeface="Times New Roman" panose="02020603050405020304" pitchFamily="18" charset="0"/>
                <a:ea typeface="Times New Roman" panose="02020603050405020304" pitchFamily="18" charset="0"/>
              </a:rPr>
              <a:t>b) </a:t>
            </a:r>
            <a:r>
              <a:rPr lang="en-US" sz="4400" b="1" i="1" dirty="0" err="1">
                <a:solidFill>
                  <a:srgbClr val="FF0000"/>
                </a:solidFill>
                <a:latin typeface="Times New Roman" panose="02020603050405020304" pitchFamily="18" charset="0"/>
                <a:ea typeface="Times New Roman" panose="02020603050405020304" pitchFamily="18" charset="0"/>
              </a:rPr>
              <a:t>Một</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i="1" dirty="0" err="1">
                <a:solidFill>
                  <a:srgbClr val="FF0000"/>
                </a:solidFill>
                <a:latin typeface="Times New Roman" panose="02020603050405020304" pitchFamily="18" charset="0"/>
                <a:ea typeface="Times New Roman" panose="02020603050405020304" pitchFamily="18" charset="0"/>
              </a:rPr>
              <a:t>số</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i="1" dirty="0" err="1">
                <a:solidFill>
                  <a:srgbClr val="FF0000"/>
                </a:solidFill>
                <a:latin typeface="Times New Roman" panose="02020603050405020304" pitchFamily="18" charset="0"/>
                <a:ea typeface="Times New Roman" panose="02020603050405020304" pitchFamily="18" charset="0"/>
              </a:rPr>
              <a:t>hậu</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i="1" dirty="0" err="1">
                <a:solidFill>
                  <a:srgbClr val="FF0000"/>
                </a:solidFill>
                <a:latin typeface="Times New Roman" panose="02020603050405020304" pitchFamily="18" charset="0"/>
                <a:ea typeface="Times New Roman" panose="02020603050405020304" pitchFamily="18" charset="0"/>
              </a:rPr>
              <a:t>quả</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i="1" dirty="0" err="1">
                <a:solidFill>
                  <a:srgbClr val="FF0000"/>
                </a:solidFill>
                <a:latin typeface="Times New Roman" panose="02020603050405020304" pitchFamily="18" charset="0"/>
                <a:ea typeface="Times New Roman" panose="02020603050405020304" pitchFamily="18" charset="0"/>
              </a:rPr>
              <a:t>khác</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i="1" dirty="0" err="1">
                <a:solidFill>
                  <a:srgbClr val="FF0000"/>
                </a:solidFill>
                <a:latin typeface="Times New Roman" panose="02020603050405020304" pitchFamily="18" charset="0"/>
                <a:ea typeface="Times New Roman" panose="02020603050405020304" pitchFamily="18" charset="0"/>
              </a:rPr>
              <a:t>của</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i="1" dirty="0" err="1">
                <a:solidFill>
                  <a:srgbClr val="FF0000"/>
                </a:solidFill>
                <a:latin typeface="Times New Roman" panose="02020603050405020304" pitchFamily="18" charset="0"/>
                <a:ea typeface="Times New Roman" panose="02020603050405020304" pitchFamily="18" charset="0"/>
              </a:rPr>
              <a:t>tệ</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i="1" dirty="0" err="1">
                <a:solidFill>
                  <a:srgbClr val="FF0000"/>
                </a:solidFill>
                <a:latin typeface="Times New Roman" panose="02020603050405020304" pitchFamily="18" charset="0"/>
                <a:ea typeface="Times New Roman" panose="02020603050405020304" pitchFamily="18" charset="0"/>
              </a:rPr>
              <a:t>nạn</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i="1" dirty="0" err="1">
                <a:solidFill>
                  <a:srgbClr val="FF0000"/>
                </a:solidFill>
                <a:latin typeface="Times New Roman" panose="02020603050405020304" pitchFamily="18" charset="0"/>
                <a:ea typeface="Times New Roman" panose="02020603050405020304" pitchFamily="18" charset="0"/>
              </a:rPr>
              <a:t>xã</a:t>
            </a:r>
            <a:r>
              <a:rPr lang="en-US" sz="4400" b="1" i="1" dirty="0">
                <a:solidFill>
                  <a:srgbClr val="FF0000"/>
                </a:solidFill>
                <a:latin typeface="Times New Roman" panose="02020603050405020304" pitchFamily="18" charset="0"/>
                <a:ea typeface="Times New Roman" panose="02020603050405020304" pitchFamily="18" charset="0"/>
              </a:rPr>
              <a:t> </a:t>
            </a:r>
            <a:r>
              <a:rPr lang="en-US" sz="4400" b="1" i="1" dirty="0" err="1">
                <a:solidFill>
                  <a:srgbClr val="FF0000"/>
                </a:solidFill>
                <a:latin typeface="Times New Roman" panose="02020603050405020304" pitchFamily="18" charset="0"/>
                <a:ea typeface="Times New Roman" panose="02020603050405020304" pitchFamily="18" charset="0"/>
              </a:rPr>
              <a:t>hội</a:t>
            </a:r>
            <a:r>
              <a:rPr lang="en-US" sz="4400" b="1" i="1" dirty="0">
                <a:solidFill>
                  <a:srgbClr val="FF0000"/>
                </a:solidFill>
                <a:latin typeface="Times New Roman" panose="02020603050405020304" pitchFamily="18" charset="0"/>
                <a:ea typeface="Times New Roman" panose="02020603050405020304" pitchFamily="18" charset="0"/>
              </a:rPr>
              <a:t>:</a:t>
            </a:r>
            <a:endParaRPr lang="en-US" sz="4400" b="1" dirty="0">
              <a:solidFill>
                <a:srgbClr val="FF0000"/>
              </a:solidFill>
              <a:latin typeface="Times New Roman" panose="02020603050405020304" pitchFamily="18" charset="0"/>
              <a:ea typeface="Calibri" panose="020F0502020204030204" pitchFamily="34" charset="0"/>
            </a:endParaRPr>
          </a:p>
          <a:p>
            <a:pPr algn="just">
              <a:spcAft>
                <a:spcPts val="0"/>
              </a:spcAft>
            </a:pPr>
            <a:r>
              <a:rPr lang="vi-VN" sz="4400" b="1" i="1" dirty="0">
                <a:solidFill>
                  <a:srgbClr val="0000FF"/>
                </a:solidFill>
                <a:latin typeface="Times New Roman" panose="02020603050405020304" pitchFamily="18" charset="0"/>
                <a:ea typeface="Times New Roman" panose="02020603050405020304" pitchFamily="18" charset="0"/>
              </a:rPr>
              <a:t>*</a:t>
            </a:r>
            <a:r>
              <a:rPr lang="en-US" sz="4400" b="1" i="1" dirty="0" err="1">
                <a:solidFill>
                  <a:srgbClr val="0000FF"/>
                </a:solidFill>
                <a:latin typeface="Times New Roman" panose="02020603050405020304" pitchFamily="18" charset="0"/>
                <a:ea typeface="Times New Roman" panose="02020603050405020304" pitchFamily="18" charset="0"/>
              </a:rPr>
              <a:t>Đối</a:t>
            </a:r>
            <a:r>
              <a:rPr lang="en-US" sz="4400" b="1" i="1" dirty="0">
                <a:solidFill>
                  <a:srgbClr val="0000FF"/>
                </a:solidFill>
                <a:latin typeface="Times New Roman" panose="02020603050405020304" pitchFamily="18" charset="0"/>
                <a:ea typeface="Times New Roman" panose="02020603050405020304" pitchFamily="18" charset="0"/>
              </a:rPr>
              <a:t> </a:t>
            </a:r>
            <a:r>
              <a:rPr lang="en-US" sz="4400" b="1" i="1" dirty="0" err="1">
                <a:solidFill>
                  <a:srgbClr val="0000FF"/>
                </a:solidFill>
                <a:latin typeface="Times New Roman" panose="02020603050405020304" pitchFamily="18" charset="0"/>
                <a:ea typeface="Times New Roman" panose="02020603050405020304" pitchFamily="18" charset="0"/>
              </a:rPr>
              <a:t>với</a:t>
            </a:r>
            <a:r>
              <a:rPr lang="en-US" sz="4400" b="1" i="1" dirty="0">
                <a:solidFill>
                  <a:srgbClr val="0000FF"/>
                </a:solidFill>
                <a:latin typeface="Times New Roman" panose="02020603050405020304" pitchFamily="18" charset="0"/>
                <a:ea typeface="Times New Roman" panose="02020603050405020304" pitchFamily="18" charset="0"/>
              </a:rPr>
              <a:t> </a:t>
            </a:r>
            <a:r>
              <a:rPr lang="en-US" sz="4400" b="1" i="1" dirty="0" err="1">
                <a:solidFill>
                  <a:srgbClr val="0000FF"/>
                </a:solidFill>
                <a:latin typeface="Times New Roman" panose="02020603050405020304" pitchFamily="18" charset="0"/>
                <a:ea typeface="Times New Roman" panose="02020603050405020304" pitchFamily="18" charset="0"/>
              </a:rPr>
              <a:t>bản</a:t>
            </a:r>
            <a:r>
              <a:rPr lang="en-US" sz="4400" b="1" i="1" dirty="0">
                <a:solidFill>
                  <a:srgbClr val="0000FF"/>
                </a:solidFill>
                <a:latin typeface="Times New Roman" panose="02020603050405020304" pitchFamily="18" charset="0"/>
                <a:ea typeface="Times New Roman" panose="02020603050405020304" pitchFamily="18" charset="0"/>
              </a:rPr>
              <a:t> </a:t>
            </a:r>
            <a:r>
              <a:rPr lang="en-US" sz="4400" b="1" i="1" dirty="0" err="1">
                <a:solidFill>
                  <a:srgbClr val="0000FF"/>
                </a:solidFill>
                <a:latin typeface="Times New Roman" panose="02020603050405020304" pitchFamily="18" charset="0"/>
                <a:ea typeface="Times New Roman" panose="02020603050405020304" pitchFamily="18" charset="0"/>
              </a:rPr>
              <a:t>thân</a:t>
            </a:r>
            <a:r>
              <a:rPr lang="en-US" sz="4400" b="1" i="1" dirty="0">
                <a:solidFill>
                  <a:srgbClr val="0000FF"/>
                </a:solidFill>
                <a:latin typeface="Times New Roman" panose="02020603050405020304" pitchFamily="18" charset="0"/>
                <a:ea typeface="Times New Roman" panose="02020603050405020304" pitchFamily="18" charset="0"/>
              </a:rPr>
              <a:t>: </a:t>
            </a:r>
            <a:endParaRPr lang="en-US" sz="4400" b="1" dirty="0">
              <a:solidFill>
                <a:srgbClr val="0000FF"/>
              </a:solidFill>
              <a:latin typeface="Times New Roman" panose="02020603050405020304" pitchFamily="18" charset="0"/>
              <a:ea typeface="Calibri" panose="020F0502020204030204" pitchFamily="34" charset="0"/>
            </a:endParaRPr>
          </a:p>
          <a:p>
            <a:pPr algn="just">
              <a:spcAft>
                <a:spcPts val="0"/>
              </a:spcAft>
            </a:pPr>
            <a:r>
              <a:rPr lang="en-US" sz="4400" b="1" dirty="0">
                <a:solidFill>
                  <a:srgbClr val="000000"/>
                </a:solidFill>
                <a:latin typeface="Times New Roman" panose="02020603050405020304" pitchFamily="18" charset="0"/>
                <a:ea typeface="Times New Roman" panose="02020603050405020304" pitchFamily="18" charset="0"/>
              </a:rPr>
              <a:t>-</a:t>
            </a:r>
            <a:r>
              <a:rPr lang="en-US" sz="4400" b="1" dirty="0" err="1">
                <a:solidFill>
                  <a:srgbClr val="000000"/>
                </a:solidFill>
                <a:latin typeface="Times New Roman" panose="02020603050405020304" pitchFamily="18" charset="0"/>
                <a:ea typeface="Times New Roman" panose="02020603050405020304" pitchFamily="18" charset="0"/>
              </a:rPr>
              <a:t>Các</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tệ</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nạn</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xã</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hội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có</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thể</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gây</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những</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tổn</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thương</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nghiêm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trọng</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đối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với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sức</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khỏe</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của</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chính</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bản</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thân</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người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tham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gia</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gây</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các</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bệnh</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về</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hệ</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hô</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hấp</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hệ</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tim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mạch</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hệ</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thần</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kinh</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đối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với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người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nghiện</a:t>
            </a:r>
            <a:r>
              <a:rPr lang="en-US" sz="4400" b="1" dirty="0">
                <a:solidFill>
                  <a:srgbClr val="000000"/>
                </a:solidFill>
                <a:latin typeface="Times New Roman" panose="02020603050405020304" pitchFamily="18" charset="0"/>
                <a:ea typeface="Times New Roman" panose="02020603050405020304" pitchFamily="18" charset="0"/>
              </a:rPr>
              <a:t> ma </a:t>
            </a:r>
            <a:r>
              <a:rPr lang="en-US" sz="4400" b="1" dirty="0" err="1">
                <a:solidFill>
                  <a:srgbClr val="000000"/>
                </a:solidFill>
                <a:latin typeface="Times New Roman" panose="02020603050405020304" pitchFamily="18" charset="0"/>
                <a:ea typeface="Times New Roman" panose="02020603050405020304" pitchFamily="18" charset="0"/>
              </a:rPr>
              <a:t>túy</a:t>
            </a:r>
            <a:r>
              <a:rPr lang="en-US" sz="4400" b="1" dirty="0">
                <a:solidFill>
                  <a:srgbClr val="000000"/>
                </a:solidFill>
                <a:latin typeface="Times New Roman" panose="02020603050405020304" pitchFamily="18" charset="0"/>
                <a:ea typeface="Times New Roman" panose="02020603050405020304" pitchFamily="18" charset="0"/>
              </a:rPr>
              <a:t>…).</a:t>
            </a:r>
            <a:endParaRPr lang="en-US" sz="4400" b="1" dirty="0">
              <a:latin typeface="Times New Roman" panose="02020603050405020304" pitchFamily="18" charset="0"/>
              <a:ea typeface="Calibri" panose="020F0502020204030204" pitchFamily="34" charset="0"/>
            </a:endParaRPr>
          </a:p>
          <a:p>
            <a:pPr algn="just">
              <a:spcAft>
                <a:spcPts val="0"/>
              </a:spcAft>
            </a:pPr>
            <a:r>
              <a:rPr lang="en-US" sz="4400" b="1" dirty="0">
                <a:solidFill>
                  <a:srgbClr val="000000"/>
                </a:solidFill>
                <a:latin typeface="Times New Roman" panose="02020603050405020304" pitchFamily="18" charset="0"/>
                <a:ea typeface="Times New Roman" panose="02020603050405020304" pitchFamily="18" charset="0"/>
              </a:rPr>
              <a:t>-</a:t>
            </a:r>
            <a:r>
              <a:rPr lang="en-US" sz="4400" b="1" dirty="0" err="1">
                <a:solidFill>
                  <a:srgbClr val="000000"/>
                </a:solidFill>
                <a:latin typeface="Times New Roman" panose="02020603050405020304" pitchFamily="18" charset="0"/>
                <a:ea typeface="Times New Roman" panose="02020603050405020304" pitchFamily="18" charset="0"/>
              </a:rPr>
              <a:t>Làm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tha</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hóa</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về</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nhân</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cách</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rối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loạn</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về</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hành</a:t>
            </a:r>
            <a:r>
              <a:rPr lang="en-US" sz="4400" b="1" dirty="0">
                <a:solidFill>
                  <a:srgbClr val="000000"/>
                </a:solidFill>
                <a:latin typeface="Times New Roman" panose="02020603050405020304" pitchFamily="18" charset="0"/>
                <a:ea typeface="Times New Roman" panose="02020603050405020304" pitchFamily="18" charset="0"/>
              </a:rPr>
              <a:t> vi, </a:t>
            </a:r>
            <a:r>
              <a:rPr lang="en-US" sz="4400" b="1" dirty="0" err="1">
                <a:solidFill>
                  <a:srgbClr val="000000"/>
                </a:solidFill>
                <a:latin typeface="Times New Roman" panose="02020603050405020304" pitchFamily="18" charset="0"/>
                <a:ea typeface="Times New Roman" panose="02020603050405020304" pitchFamily="18" charset="0"/>
              </a:rPr>
              <a:t>rơi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vào</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lối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sống</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buông</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thả</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dễ</a:t>
            </a:r>
            <a:r>
              <a:rPr lang="en-US" sz="4400" b="1" dirty="0">
                <a:solidFill>
                  <a:srgbClr val="000000"/>
                </a:solidFill>
                <a:latin typeface="Times New Roman" panose="02020603050405020304" pitchFamily="18" charset="0"/>
                <a:ea typeface="Times New Roman" panose="02020603050405020304" pitchFamily="18" charset="0"/>
              </a:rPr>
              <a:t> vi </a:t>
            </a:r>
            <a:r>
              <a:rPr lang="en-US" sz="4400" b="1" dirty="0" err="1">
                <a:solidFill>
                  <a:srgbClr val="000000"/>
                </a:solidFill>
                <a:latin typeface="Times New Roman" panose="02020603050405020304" pitchFamily="18" charset="0"/>
                <a:ea typeface="Times New Roman" panose="02020603050405020304" pitchFamily="18" charset="0"/>
              </a:rPr>
              <a:t>phạm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pháp</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luật</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và</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phạm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tội</a:t>
            </a:r>
            <a:r>
              <a:rPr lang="en-US" sz="4400" b="1" dirty="0">
                <a:solidFill>
                  <a:srgbClr val="000000"/>
                </a:solidFill>
                <a:latin typeface="Times New Roman" panose="02020603050405020304" pitchFamily="18" charset="0"/>
                <a:ea typeface="Times New Roman" panose="02020603050405020304" pitchFamily="18" charset="0"/>
              </a:rPr>
              <a:t>.</a:t>
            </a:r>
            <a:endParaRPr lang="en-US" sz="44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40986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E35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DA0431-1E26-9C31-74F4-BC12E519282C}"/>
              </a:ext>
            </a:extLst>
          </p:cNvPr>
          <p:cNvPicPr>
            <a:picLocks noChangeAspect="1"/>
          </p:cNvPicPr>
          <p:nvPr/>
        </p:nvPicPr>
        <p:blipFill>
          <a:blip r:embed="rId2"/>
          <a:stretch>
            <a:fillRect/>
          </a:stretch>
        </p:blipFill>
        <p:spPr>
          <a:xfrm>
            <a:off x="1144778" y="650497"/>
            <a:ext cx="4122588" cy="5571066"/>
          </a:xfrm>
          <a:prstGeom prst="rect">
            <a:avLst/>
          </a:prstGeom>
        </p:spPr>
      </p:pic>
      <p:sp>
        <p:nvSpPr>
          <p:cNvPr id="15" name="Rectangle 14">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E35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1D5B25D-5A87-3588-0214-F433DFD45E03}"/>
              </a:ext>
            </a:extLst>
          </p:cNvPr>
          <p:cNvPicPr>
            <a:picLocks noChangeAspect="1"/>
          </p:cNvPicPr>
          <p:nvPr/>
        </p:nvPicPr>
        <p:blipFill>
          <a:blip r:embed="rId3"/>
          <a:stretch>
            <a:fillRect/>
          </a:stretch>
        </p:blipFill>
        <p:spPr>
          <a:xfrm>
            <a:off x="6421034" y="822960"/>
            <a:ext cx="5129784" cy="5189855"/>
          </a:xfrm>
          <a:prstGeom prst="rect">
            <a:avLst/>
          </a:prstGeom>
        </p:spPr>
      </p:pic>
      <p:sp>
        <p:nvSpPr>
          <p:cNvPr id="4" name="Footer Placeholder 3">
            <a:extLst>
              <a:ext uri="{FF2B5EF4-FFF2-40B4-BE49-F238E27FC236}">
                <a16:creationId xmlns:a16="http://schemas.microsoft.com/office/drawing/2014/main" id="{28207ACE-73D1-5CCE-FEE8-56E367BCA7B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641450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2653A9-319E-407D-BB90-55B34679FD9E}"/>
              </a:ext>
            </a:extLst>
          </p:cNvPr>
          <p:cNvSpPr/>
          <p:nvPr/>
        </p:nvSpPr>
        <p:spPr>
          <a:xfrm>
            <a:off x="112643" y="58846"/>
            <a:ext cx="11966713" cy="6740307"/>
          </a:xfrm>
          <a:prstGeom prst="rect">
            <a:avLst/>
          </a:prstGeom>
        </p:spPr>
        <p:txBody>
          <a:bodyPr wrap="square">
            <a:spAutoFit/>
          </a:bodyPr>
          <a:lstStyle/>
          <a:p>
            <a:pPr algn="just">
              <a:spcAft>
                <a:spcPts val="0"/>
              </a:spcAft>
            </a:pPr>
            <a:r>
              <a:rPr lang="vi-VN" sz="4800" b="1" dirty="0">
                <a:solidFill>
                  <a:srgbClr val="0000FF"/>
                </a:solidFill>
                <a:latin typeface="Times New Roman" panose="02020603050405020304" pitchFamily="18" charset="0"/>
                <a:ea typeface="Times New Roman" panose="02020603050405020304" pitchFamily="18" charset="0"/>
              </a:rPr>
              <a:t>*</a:t>
            </a:r>
            <a:r>
              <a:rPr lang="en-US" sz="4800" b="1" dirty="0" err="1">
                <a:solidFill>
                  <a:srgbClr val="0000FF"/>
                </a:solidFill>
                <a:latin typeface="Times New Roman" panose="02020603050405020304" pitchFamily="18" charset="0"/>
                <a:ea typeface="Times New Roman" panose="02020603050405020304" pitchFamily="18" charset="0"/>
              </a:rPr>
              <a:t>Đối</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với</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gia</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đình</a:t>
            </a:r>
            <a:r>
              <a:rPr lang="en-US" sz="4800" b="1" dirty="0">
                <a:solidFill>
                  <a:srgbClr val="0000FF"/>
                </a:solidFill>
                <a:latin typeface="Times New Roman" panose="02020603050405020304" pitchFamily="18" charset="0"/>
                <a:ea typeface="Times New Roman" panose="02020603050405020304" pitchFamily="18" charset="0"/>
              </a:rPr>
              <a:t>:</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Đối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với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các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gia</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đình</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có</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người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thân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tham</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gia</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các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tệ</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nạn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xã</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hội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sẽ</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có</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thể</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bị</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khủng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hoảng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về</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mặt</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tài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chính</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cũng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như</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tinh</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thần</a:t>
            </a:r>
            <a:r>
              <a:rPr lang="en-US" sz="4800" b="1" dirty="0">
                <a:solidFill>
                  <a:srgbClr val="000000"/>
                </a:solidFill>
                <a:latin typeface="Times New Roman" panose="02020603050405020304" pitchFamily="18" charset="0"/>
                <a:ea typeface="Times New Roman" panose="02020603050405020304" pitchFamily="18" charset="0"/>
              </a:rPr>
              <a:t>.</a:t>
            </a:r>
            <a:endParaRPr lang="en-US" sz="4800" b="1" dirty="0">
              <a:latin typeface="Times New Roman" panose="02020603050405020304" pitchFamily="18" charset="0"/>
              <a:ea typeface="Calibri" panose="020F0502020204030204" pitchFamily="34" charset="0"/>
            </a:endParaRPr>
          </a:p>
          <a:p>
            <a:pPr algn="just">
              <a:spcAft>
                <a:spcPts val="0"/>
              </a:spcAft>
            </a:pPr>
            <a:r>
              <a:rPr lang="vi-VN" sz="4800" b="1" dirty="0">
                <a:solidFill>
                  <a:srgbClr val="0000FF"/>
                </a:solidFill>
                <a:latin typeface="Times New Roman" panose="02020603050405020304" pitchFamily="18" charset="0"/>
                <a:ea typeface="Times New Roman" panose="02020603050405020304" pitchFamily="18" charset="0"/>
              </a:rPr>
              <a:t>*</a:t>
            </a:r>
            <a:r>
              <a:rPr lang="en-US" sz="4800" b="1" dirty="0" err="1">
                <a:solidFill>
                  <a:srgbClr val="0000FF"/>
                </a:solidFill>
                <a:latin typeface="Times New Roman" panose="02020603050405020304" pitchFamily="18" charset="0"/>
                <a:ea typeface="Times New Roman" panose="02020603050405020304" pitchFamily="18" charset="0"/>
              </a:rPr>
              <a:t>Đối</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với</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xã</a:t>
            </a:r>
            <a:r>
              <a:rPr lang="en-US" sz="4800" b="1" dirty="0">
                <a:solidFill>
                  <a:srgbClr val="0000FF"/>
                </a:solidFill>
                <a:latin typeface="Times New Roman" panose="02020603050405020304" pitchFamily="18" charset="0"/>
                <a:ea typeface="Times New Roman" panose="02020603050405020304" pitchFamily="18" charset="0"/>
              </a:rPr>
              <a:t> </a:t>
            </a:r>
            <a:r>
              <a:rPr lang="en-US" sz="4800" b="1" dirty="0" err="1">
                <a:solidFill>
                  <a:srgbClr val="0000FF"/>
                </a:solidFill>
                <a:latin typeface="Times New Roman" panose="02020603050405020304" pitchFamily="18" charset="0"/>
                <a:ea typeface="Times New Roman" panose="02020603050405020304" pitchFamily="18" charset="0"/>
              </a:rPr>
              <a:t>hội</a:t>
            </a:r>
            <a:r>
              <a:rPr lang="en-US" sz="4800" b="1" dirty="0">
                <a:solidFill>
                  <a:srgbClr val="0000FF"/>
                </a:solidFill>
                <a:latin typeface="Times New Roman" panose="02020603050405020304" pitchFamily="18" charset="0"/>
                <a:ea typeface="Times New Roman" panose="02020603050405020304" pitchFamily="18" charset="0"/>
              </a:rPr>
              <a:t>:</a:t>
            </a:r>
            <a:endParaRPr lang="en-US" sz="4800" b="1" dirty="0">
              <a:solidFill>
                <a:srgbClr val="0000FF"/>
              </a:solidFill>
              <a:latin typeface="Times New Roman" panose="02020603050405020304" pitchFamily="18" charset="0"/>
              <a:ea typeface="Calibri" panose="020F0502020204030204" pitchFamily="34" charset="0"/>
            </a:endParaRPr>
          </a:p>
          <a:p>
            <a:pPr algn="just">
              <a:spcAft>
                <a:spcPts val="0"/>
              </a:spcAft>
            </a:pPr>
            <a:r>
              <a:rPr lang="vi-VN"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Gây</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bức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xúc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bất</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bình</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trong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dư</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luận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xã</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hội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ảnh</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hưởng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tới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trật</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tự</a:t>
            </a:r>
            <a:r>
              <a:rPr lang="en-US" sz="4800" b="1" dirty="0">
                <a:solidFill>
                  <a:srgbClr val="000000"/>
                </a:solidFill>
                <a:latin typeface="Times New Roman" panose="02020603050405020304" pitchFamily="18" charset="0"/>
                <a:ea typeface="Times New Roman" panose="02020603050405020304" pitchFamily="18" charset="0"/>
              </a:rPr>
              <a:t>, an </a:t>
            </a:r>
            <a:r>
              <a:rPr lang="en-US" sz="4800" b="1" dirty="0" err="1">
                <a:solidFill>
                  <a:srgbClr val="000000"/>
                </a:solidFill>
                <a:latin typeface="Times New Roman" panose="02020603050405020304" pitchFamily="18" charset="0"/>
                <a:ea typeface="Times New Roman" panose="02020603050405020304" pitchFamily="18" charset="0"/>
              </a:rPr>
              <a:t>toàn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xã</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hội</a:t>
            </a:r>
            <a:r>
              <a:rPr lang="en-US" sz="4800" b="1" dirty="0">
                <a:solidFill>
                  <a:srgbClr val="000000"/>
                </a:solidFill>
                <a:latin typeface="Times New Roman" panose="02020603050405020304" pitchFamily="18" charset="0"/>
                <a:ea typeface="Times New Roman" panose="02020603050405020304" pitchFamily="18" charset="0"/>
              </a:rPr>
              <a:t>.</a:t>
            </a:r>
            <a:endParaRPr lang="en-US" sz="4800" b="1" dirty="0">
              <a:latin typeface="Times New Roman" panose="02020603050405020304" pitchFamily="18" charset="0"/>
              <a:ea typeface="Calibri" panose="020F0502020204030204" pitchFamily="34" charset="0"/>
            </a:endParaRPr>
          </a:p>
          <a:p>
            <a:pPr algn="just">
              <a:spcAft>
                <a:spcPts val="0"/>
              </a:spcAft>
            </a:pPr>
            <a:r>
              <a:rPr lang="vi-VN"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Gây</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tâm</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lý</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hoang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mang</a:t>
            </a:r>
            <a:r>
              <a:rPr lang="en-US" sz="4800" b="1" dirty="0">
                <a:solidFill>
                  <a:srgbClr val="000000"/>
                </a:solidFill>
                <a:latin typeface="Times New Roman" panose="02020603050405020304" pitchFamily="18" charset="0"/>
                <a:ea typeface="Times New Roman" panose="02020603050405020304" pitchFamily="18" charset="0"/>
              </a:rPr>
              <a:t>, lo </a:t>
            </a:r>
            <a:r>
              <a:rPr lang="en-US" sz="4800" b="1" dirty="0" err="1">
                <a:solidFill>
                  <a:srgbClr val="000000"/>
                </a:solidFill>
                <a:latin typeface="Times New Roman" panose="02020603050405020304" pitchFamily="18" charset="0"/>
                <a:ea typeface="Times New Roman" panose="02020603050405020304" pitchFamily="18" charset="0"/>
              </a:rPr>
              <a:t>lắng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sợ</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hãi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cho</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những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người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dân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lương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thiện</a:t>
            </a:r>
            <a:r>
              <a:rPr lang="en-US" sz="4800" b="1" dirty="0">
                <a:solidFill>
                  <a:srgbClr val="000000"/>
                </a:solidFill>
                <a:latin typeface="Times New Roman" panose="02020603050405020304" pitchFamily="18" charset="0"/>
                <a:ea typeface="Times New Roman" panose="02020603050405020304" pitchFamily="18" charset="0"/>
              </a:rPr>
              <a:t>.</a:t>
            </a:r>
            <a:endParaRPr lang="en-US" sz="48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67485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5DF83E-2159-42F9-A593-D365832C1DD5}"/>
              </a:ext>
            </a:extLst>
          </p:cNvPr>
          <p:cNvSpPr/>
          <p:nvPr/>
        </p:nvSpPr>
        <p:spPr>
          <a:xfrm>
            <a:off x="344557" y="188180"/>
            <a:ext cx="11582400" cy="5909310"/>
          </a:xfrm>
          <a:prstGeom prst="rect">
            <a:avLst/>
          </a:prstGeom>
        </p:spPr>
        <p:txBody>
          <a:bodyPr wrap="square">
            <a:spAutoFit/>
          </a:bodyPr>
          <a:lstStyle/>
          <a:p>
            <a:pPr algn="just"/>
            <a:r>
              <a:rPr lang="en-US" sz="5400" b="1" dirty="0">
                <a:solidFill>
                  <a:srgbClr val="FF0000"/>
                </a:solidFill>
                <a:latin typeface="Times New Roman" panose="02020603050405020304" pitchFamily="18" charset="0"/>
                <a:ea typeface="Calibri" panose="020F0502020204030204" pitchFamily="34" charset="0"/>
              </a:rPr>
              <a:t>-</a:t>
            </a:r>
            <a:r>
              <a:rPr lang="en-US" sz="5400" b="1" dirty="0" err="1">
                <a:solidFill>
                  <a:srgbClr val="FF0000"/>
                </a:solidFill>
                <a:latin typeface="Times New Roman" panose="02020603050405020304" pitchFamily="18" charset="0"/>
                <a:ea typeface="Calibri" panose="020F0502020204030204" pitchFamily="34" charset="0"/>
              </a:rPr>
              <a:t>Nguyên</a:t>
            </a:r>
            <a:r>
              <a:rPr lang="en-US" sz="5400" b="1" dirty="0">
                <a:solidFill>
                  <a:srgbClr val="FF0000"/>
                </a:solidFill>
                <a:latin typeface="Times New Roman" panose="02020603050405020304" pitchFamily="18" charset="0"/>
                <a:ea typeface="Calibri" panose="020F0502020204030204" pitchFamily="34" charset="0"/>
              </a:rPr>
              <a:t> </a:t>
            </a:r>
            <a:r>
              <a:rPr lang="en-US" sz="5400" b="1" dirty="0" err="1">
                <a:solidFill>
                  <a:srgbClr val="FF0000"/>
                </a:solidFill>
                <a:latin typeface="Times New Roman" panose="02020603050405020304" pitchFamily="18" charset="0"/>
                <a:ea typeface="Calibri" panose="020F0502020204030204" pitchFamily="34" charset="0"/>
              </a:rPr>
              <a:t>nhân</a:t>
            </a:r>
            <a:r>
              <a:rPr lang="vi-VN" sz="5400" b="1" dirty="0">
                <a:solidFill>
                  <a:srgbClr val="FF0000"/>
                </a:solidFill>
                <a:latin typeface="Times New Roman" panose="02020603050405020304" pitchFamily="18" charset="0"/>
                <a:ea typeface="Calibri" panose="020F0502020204030204" pitchFamily="34" charset="0"/>
              </a:rPr>
              <a:t> của TNXH</a:t>
            </a:r>
            <a:r>
              <a:rPr lang="en-US" sz="5400" b="1" dirty="0">
                <a:solidFill>
                  <a:srgbClr val="FF0000"/>
                </a:solidFill>
                <a:latin typeface="Times New Roman" panose="02020603050405020304" pitchFamily="18" charset="0"/>
                <a:ea typeface="Calibri" panose="020F0502020204030204" pitchFamily="34" charset="0"/>
              </a:rPr>
              <a:t>:</a:t>
            </a:r>
          </a:p>
          <a:p>
            <a:pPr algn="just"/>
            <a:r>
              <a:rPr lang="en-US" sz="5400" b="1" dirty="0">
                <a:solidFill>
                  <a:srgbClr val="0000FF"/>
                </a:solidFill>
                <a:latin typeface="Times New Roman" panose="02020603050405020304" pitchFamily="18" charset="0"/>
                <a:ea typeface="Times New Roman" panose="02020603050405020304" pitchFamily="18" charset="0"/>
              </a:rPr>
              <a:t>+ Do </a:t>
            </a:r>
            <a:r>
              <a:rPr lang="en-US" sz="5400" b="1" dirty="0" err="1">
                <a:solidFill>
                  <a:srgbClr val="0000FF"/>
                </a:solidFill>
                <a:latin typeface="Times New Roman" panose="02020603050405020304" pitchFamily="18" charset="0"/>
                <a:ea typeface="Times New Roman" panose="02020603050405020304" pitchFamily="18" charset="0"/>
              </a:rPr>
              <a:t>thiếu</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hiểu</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biết</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thiếu</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kĩ</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năng</a:t>
            </a:r>
            <a:r>
              <a:rPr lang="en-US" sz="5400" b="1" dirty="0">
                <a:solidFill>
                  <a:srgbClr val="0000FF"/>
                </a:solidFill>
                <a:latin typeface="Times New Roman" panose="02020603050405020304" pitchFamily="18" charset="0"/>
                <a:ea typeface="Times New Roman" panose="02020603050405020304" pitchFamily="18" charset="0"/>
              </a:rPr>
              <a:t> </a:t>
            </a:r>
            <a:r>
              <a:rPr lang="en-US" sz="5400" b="1" dirty="0" err="1">
                <a:solidFill>
                  <a:srgbClr val="0000FF"/>
                </a:solidFill>
                <a:latin typeface="Times New Roman" panose="02020603050405020304" pitchFamily="18" charset="0"/>
                <a:ea typeface="Times New Roman" panose="02020603050405020304" pitchFamily="18" charset="0"/>
              </a:rPr>
              <a:t>sống</a:t>
            </a:r>
            <a:endParaRPr lang="en-US" sz="5400" b="1" dirty="0">
              <a:solidFill>
                <a:srgbClr val="0000FF"/>
              </a:solidFill>
              <a:latin typeface="Times New Roman" panose="02020603050405020304" pitchFamily="18" charset="0"/>
              <a:ea typeface="Calibri" panose="020F0502020204030204" pitchFamily="34" charset="0"/>
            </a:endParaRPr>
          </a:p>
          <a:p>
            <a:pPr algn="just"/>
            <a:r>
              <a:rPr lang="en-US" sz="5400" b="1" dirty="0">
                <a:solidFill>
                  <a:srgbClr val="0000FF"/>
                </a:solidFill>
                <a:latin typeface="Times New Roman" panose="02020603050405020304" pitchFamily="18" charset="0"/>
                <a:ea typeface="Calibri" panose="020F0502020204030204" pitchFamily="34" charset="0"/>
              </a:rPr>
              <a:t>+ Do </a:t>
            </a:r>
            <a:r>
              <a:rPr lang="en-US" sz="5400" b="1" dirty="0" err="1">
                <a:solidFill>
                  <a:srgbClr val="0000FF"/>
                </a:solidFill>
                <a:latin typeface="Times New Roman" panose="02020603050405020304" pitchFamily="18" charset="0"/>
                <a:ea typeface="Calibri" panose="020F0502020204030204" pitchFamily="34" charset="0"/>
              </a:rPr>
              <a:t>lười</a:t>
            </a:r>
            <a:r>
              <a:rPr lang="en-US" sz="5400" b="1" dirty="0">
                <a:solidFill>
                  <a:srgbClr val="0000FF"/>
                </a:solidFill>
                <a:latin typeface="Times New Roman" panose="02020603050405020304" pitchFamily="18" charset="0"/>
                <a:ea typeface="Calibri" panose="020F0502020204030204" pitchFamily="34" charset="0"/>
              </a:rPr>
              <a:t> lao </a:t>
            </a:r>
            <a:r>
              <a:rPr lang="en-US" sz="5400" b="1" dirty="0" err="1">
                <a:solidFill>
                  <a:srgbClr val="0000FF"/>
                </a:solidFill>
                <a:latin typeface="Times New Roman" panose="02020603050405020304" pitchFamily="18" charset="0"/>
                <a:ea typeface="Calibri" panose="020F0502020204030204" pitchFamily="34" charset="0"/>
              </a:rPr>
              <a:t>động</a:t>
            </a:r>
            <a:r>
              <a:rPr lang="en-US" sz="5400" b="1" dirty="0">
                <a:solidFill>
                  <a:srgbClr val="0000FF"/>
                </a:solidFill>
                <a:latin typeface="Times New Roman" panose="02020603050405020304" pitchFamily="18" charset="0"/>
                <a:ea typeface="Calibri" panose="020F0502020204030204" pitchFamily="34" charset="0"/>
              </a:rPr>
              <a:t> ham </a:t>
            </a:r>
            <a:r>
              <a:rPr lang="en-US" sz="5400" b="1" dirty="0" err="1">
                <a:solidFill>
                  <a:srgbClr val="0000FF"/>
                </a:solidFill>
                <a:latin typeface="Times New Roman" panose="02020603050405020304" pitchFamily="18" charset="0"/>
                <a:ea typeface="Calibri" panose="020F0502020204030204" pitchFamily="34" charset="0"/>
              </a:rPr>
              <a:t>chơi</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đua</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đòi</a:t>
            </a:r>
            <a:r>
              <a:rPr lang="en-US" sz="5400" b="1" dirty="0">
                <a:solidFill>
                  <a:srgbClr val="0000FF"/>
                </a:solidFill>
                <a:latin typeface="Times New Roman" panose="02020603050405020304" pitchFamily="18" charset="0"/>
                <a:ea typeface="Calibri" panose="020F0502020204030204" pitchFamily="34" charset="0"/>
              </a:rPr>
              <a:t>, ham </a:t>
            </a:r>
            <a:r>
              <a:rPr lang="en-US" sz="5400" b="1" dirty="0" err="1">
                <a:solidFill>
                  <a:srgbClr val="0000FF"/>
                </a:solidFill>
                <a:latin typeface="Times New Roman" panose="02020603050405020304" pitchFamily="18" charset="0"/>
                <a:ea typeface="Calibri" panose="020F0502020204030204" pitchFamily="34" charset="0"/>
              </a:rPr>
              <a:t>chơi</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thích</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hưởng</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thụ</a:t>
            </a:r>
            <a:endParaRPr lang="en-US" sz="5400" b="1" dirty="0">
              <a:solidFill>
                <a:srgbClr val="0000FF"/>
              </a:solidFill>
              <a:latin typeface="Times New Roman" panose="02020603050405020304" pitchFamily="18" charset="0"/>
              <a:ea typeface="Calibri" panose="020F0502020204030204" pitchFamily="34" charset="0"/>
            </a:endParaRPr>
          </a:p>
          <a:p>
            <a:pPr algn="just"/>
            <a:r>
              <a:rPr lang="en-US" sz="5400" b="1" dirty="0">
                <a:solidFill>
                  <a:srgbClr val="0000FF"/>
                </a:solidFill>
                <a:latin typeface="Times New Roman" panose="02020603050405020304" pitchFamily="18" charset="0"/>
                <a:ea typeface="Calibri" panose="020F0502020204030204" pitchFamily="34" charset="0"/>
              </a:rPr>
              <a:t>+ Do </a:t>
            </a:r>
            <a:r>
              <a:rPr lang="en-US" sz="5400" b="1" dirty="0" err="1">
                <a:solidFill>
                  <a:srgbClr val="0000FF"/>
                </a:solidFill>
                <a:latin typeface="Times New Roman" panose="02020603050405020304" pitchFamily="18" charset="0"/>
                <a:ea typeface="Calibri" panose="020F0502020204030204" pitchFamily="34" charset="0"/>
              </a:rPr>
              <a:t>ảnh</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hưởng</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của</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môi</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trường</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gia</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đình</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môi</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trường</a:t>
            </a:r>
            <a:r>
              <a:rPr lang="en-US" sz="5400" b="1" dirty="0">
                <a:solidFill>
                  <a:srgbClr val="0000FF"/>
                </a:solidFill>
                <a:latin typeface="Times New Roman" panose="02020603050405020304" pitchFamily="18" charset="0"/>
                <a:ea typeface="Calibri" panose="020F0502020204030204" pitchFamily="34" charset="0"/>
              </a:rPr>
              <a:t> XH </a:t>
            </a:r>
            <a:r>
              <a:rPr lang="en-US" sz="5400" b="1" dirty="0" err="1">
                <a:solidFill>
                  <a:srgbClr val="0000FF"/>
                </a:solidFill>
                <a:latin typeface="Times New Roman" panose="02020603050405020304" pitchFamily="18" charset="0"/>
                <a:ea typeface="Calibri" panose="020F0502020204030204" pitchFamily="34" charset="0"/>
              </a:rPr>
              <a:t>tiêu</a:t>
            </a:r>
            <a:r>
              <a:rPr lang="en-US" sz="5400" b="1" dirty="0">
                <a:solidFill>
                  <a:srgbClr val="0000FF"/>
                </a:solidFill>
                <a:latin typeface="Times New Roman" panose="02020603050405020304" pitchFamily="18" charset="0"/>
                <a:ea typeface="Calibri" panose="020F0502020204030204" pitchFamily="34" charset="0"/>
              </a:rPr>
              <a:t> </a:t>
            </a:r>
            <a:r>
              <a:rPr lang="en-US" sz="5400" b="1" dirty="0" err="1">
                <a:solidFill>
                  <a:srgbClr val="0000FF"/>
                </a:solidFill>
                <a:latin typeface="Times New Roman" panose="02020603050405020304" pitchFamily="18" charset="0"/>
                <a:ea typeface="Calibri" panose="020F0502020204030204" pitchFamily="34" charset="0"/>
              </a:rPr>
              <a:t>cực</a:t>
            </a:r>
            <a:r>
              <a:rPr lang="en-US" sz="5400" b="1" dirty="0">
                <a:solidFill>
                  <a:srgbClr val="0000FF"/>
                </a:solidFill>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772306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5DF83E-2159-42F9-A593-D365832C1DD5}"/>
              </a:ext>
            </a:extLst>
          </p:cNvPr>
          <p:cNvSpPr/>
          <p:nvPr/>
        </p:nvSpPr>
        <p:spPr>
          <a:xfrm>
            <a:off x="304800" y="151179"/>
            <a:ext cx="11582400" cy="6555641"/>
          </a:xfrm>
          <a:prstGeom prst="rect">
            <a:avLst/>
          </a:prstGeom>
        </p:spPr>
        <p:txBody>
          <a:bodyPr wrap="square">
            <a:spAutoFit/>
          </a:bodyPr>
          <a:lstStyle/>
          <a:p>
            <a:pPr algn="just"/>
            <a:r>
              <a:rPr lang="en-US" sz="6000" b="1" dirty="0">
                <a:solidFill>
                  <a:srgbClr val="FF0000"/>
                </a:solidFill>
                <a:latin typeface="Times New Roman" panose="02020603050405020304" pitchFamily="18" charset="0"/>
                <a:ea typeface="Calibri" panose="020F0502020204030204" pitchFamily="34" charset="0"/>
              </a:rPr>
              <a:t>-</a:t>
            </a:r>
            <a:r>
              <a:rPr lang="en-US" sz="6000" b="1" dirty="0" err="1">
                <a:solidFill>
                  <a:srgbClr val="FF0000"/>
                </a:solidFill>
                <a:latin typeface="Times New Roman" panose="02020603050405020304" pitchFamily="18" charset="0"/>
                <a:ea typeface="Calibri" panose="020F0502020204030204" pitchFamily="34" charset="0"/>
              </a:rPr>
              <a:t>Hậu</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quả</a:t>
            </a:r>
            <a:r>
              <a:rPr lang="en-US" sz="6000" b="1" dirty="0">
                <a:solidFill>
                  <a:srgbClr val="FF0000"/>
                </a:solidFill>
                <a:latin typeface="Times New Roman" panose="02020603050405020304" pitchFamily="18" charset="0"/>
                <a:ea typeface="Calibri" panose="020F0502020204030204" pitchFamily="34" charset="0"/>
              </a:rPr>
              <a:t>:</a:t>
            </a:r>
          </a:p>
          <a:p>
            <a:pPr algn="just"/>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Làm</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ảnh</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hưởng</a:t>
            </a:r>
            <a:r>
              <a:rPr lang="vi-VN" sz="6000" b="1" dirty="0">
                <a:solidFill>
                  <a:srgbClr val="0000FF"/>
                </a:solidFill>
                <a:latin typeface="Times New Roman" panose="02020603050405020304" pitchFamily="18" charset="0"/>
                <a:ea typeface="Calibri" panose="020F0502020204030204" pitchFamily="34" charset="0"/>
              </a:rPr>
              <a:t> tiêu cực</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đến</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sức</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khỏe</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tâm</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lí</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tính</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mạng</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kinh</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tế</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của</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bản</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thân</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và</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gia</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đình</a:t>
            </a:r>
            <a:endParaRPr lang="en-US" sz="6000" b="1" dirty="0">
              <a:solidFill>
                <a:srgbClr val="0000FF"/>
              </a:solidFill>
              <a:latin typeface="Times New Roman" panose="02020603050405020304" pitchFamily="18" charset="0"/>
              <a:ea typeface="Calibri" panose="020F0502020204030204" pitchFamily="34" charset="0"/>
            </a:endParaRPr>
          </a:p>
          <a:p>
            <a:pPr algn="just"/>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Gây</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rối</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loạn</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trật</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tự</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xã</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hội</a:t>
            </a:r>
            <a:endParaRPr lang="en-US" sz="6000" b="1" dirty="0">
              <a:solidFill>
                <a:srgbClr val="0000FF"/>
              </a:solidFill>
              <a:latin typeface="Times New Roman" panose="02020603050405020304" pitchFamily="18" charset="0"/>
              <a:ea typeface="Calibri" panose="020F0502020204030204" pitchFamily="34" charset="0"/>
            </a:endParaRPr>
          </a:p>
          <a:p>
            <a:pPr algn="just"/>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Cản</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trở</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sự</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phát</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triển</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của</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đất</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nước</a:t>
            </a:r>
            <a:r>
              <a:rPr lang="en-US" sz="6000" b="1" dirty="0">
                <a:solidFill>
                  <a:srgbClr val="0000FF"/>
                </a:solidFill>
                <a:latin typeface="Times New Roman" panose="02020603050405020304" pitchFamily="18" charset="0"/>
                <a:ea typeface="Calibri" panose="020F0502020204030204" pitchFamily="34" charset="0"/>
              </a:rPr>
              <a:t>…</a:t>
            </a:r>
            <a:endParaRPr lang="en-US" sz="6000" b="1" dirty="0">
              <a:solidFill>
                <a:srgbClr val="0000FF"/>
              </a:solidFill>
            </a:endParaRPr>
          </a:p>
        </p:txBody>
      </p:sp>
    </p:spTree>
    <p:extLst>
      <p:ext uri="{BB962C8B-B14F-4D97-AF65-F5344CB8AC3E}">
        <p14:creationId xmlns:p14="http://schemas.microsoft.com/office/powerpoint/2010/main" val="2089372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51CDB8-9BD8-4B3C-BC1C-630B5EC6D8A9}"/>
              </a:ext>
            </a:extLst>
          </p:cNvPr>
          <p:cNvSpPr/>
          <p:nvPr/>
        </p:nvSpPr>
        <p:spPr>
          <a:xfrm>
            <a:off x="225287" y="128778"/>
            <a:ext cx="11741426" cy="6247864"/>
          </a:xfrm>
          <a:prstGeom prst="rect">
            <a:avLst/>
          </a:prstGeom>
        </p:spPr>
        <p:txBody>
          <a:bodyPr wrap="square">
            <a:spAutoFit/>
          </a:bodyPr>
          <a:lstStyle/>
          <a:p>
            <a:pPr algn="just">
              <a:spcAft>
                <a:spcPts val="0"/>
              </a:spcAft>
            </a:pPr>
            <a:r>
              <a:rPr lang="en-US" sz="4000" b="1" dirty="0" err="1">
                <a:solidFill>
                  <a:srgbClr val="0000FF"/>
                </a:solidFill>
                <a:latin typeface="Times New Roman" panose="02020603050405020304" pitchFamily="18" charset="0"/>
                <a:ea typeface="Calibri" panose="020F0502020204030204" pitchFamily="34" charset="0"/>
              </a:rPr>
              <a:t>Bài</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tập</a:t>
            </a:r>
            <a:r>
              <a:rPr lang="en-US" sz="4000" b="1" dirty="0">
                <a:solidFill>
                  <a:srgbClr val="0000FF"/>
                </a:solidFill>
                <a:latin typeface="Times New Roman" panose="02020603050405020304" pitchFamily="18" charset="0"/>
                <a:ea typeface="Calibri" panose="020F0502020204030204" pitchFamily="34" charset="0"/>
              </a:rPr>
              <a:t> 2: </a:t>
            </a:r>
            <a:r>
              <a:rPr lang="en-US" sz="4000" b="1" dirty="0" err="1">
                <a:solidFill>
                  <a:srgbClr val="0000FF"/>
                </a:solidFill>
                <a:latin typeface="Times New Roman" panose="02020603050405020304" pitchFamily="18" charset="0"/>
                <a:ea typeface="Calibri" panose="020F0502020204030204" pitchFamily="34" charset="0"/>
              </a:rPr>
              <a:t>Em</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đồng</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tình</a:t>
            </a:r>
            <a:r>
              <a:rPr lang="en-US" sz="4000" b="1" dirty="0">
                <a:solidFill>
                  <a:srgbClr val="0000FF"/>
                </a:solidFill>
                <a:latin typeface="Times New Roman" panose="02020603050405020304" pitchFamily="18" charset="0"/>
                <a:ea typeface="Calibri" panose="020F0502020204030204" pitchFamily="34" charset="0"/>
              </a:rPr>
              <a:t> hay </a:t>
            </a:r>
            <a:r>
              <a:rPr lang="en-US" sz="4000" b="1" dirty="0" err="1">
                <a:solidFill>
                  <a:srgbClr val="0000FF"/>
                </a:solidFill>
                <a:latin typeface="Times New Roman" panose="02020603050405020304" pitchFamily="18" charset="0"/>
                <a:ea typeface="Calibri" panose="020F0502020204030204" pitchFamily="34" charset="0"/>
              </a:rPr>
              <a:t>không</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đồng</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tình</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với</a:t>
            </a:r>
            <a:r>
              <a:rPr lang="en-US" sz="4000" b="1" dirty="0">
                <a:solidFill>
                  <a:srgbClr val="0000FF"/>
                </a:solidFill>
                <a:latin typeface="Times New Roman" panose="02020603050405020304" pitchFamily="18" charset="0"/>
                <a:ea typeface="Calibri" panose="020F0502020204030204" pitchFamily="34" charset="0"/>
              </a:rPr>
              <a:t> ý </a:t>
            </a:r>
            <a:r>
              <a:rPr lang="en-US" sz="4000" b="1" dirty="0" err="1">
                <a:solidFill>
                  <a:srgbClr val="0000FF"/>
                </a:solidFill>
                <a:latin typeface="Times New Roman" panose="02020603050405020304" pitchFamily="18" charset="0"/>
                <a:ea typeface="Calibri" panose="020F0502020204030204" pitchFamily="34" charset="0"/>
              </a:rPr>
              <a:t>kiến</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nào</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sau</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đây</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Vì</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sao</a:t>
            </a:r>
            <a:r>
              <a:rPr lang="en-US" sz="4000" b="1" dirty="0">
                <a:solidFill>
                  <a:srgbClr val="0000FF"/>
                </a:solidFill>
                <a:latin typeface="Times New Roman" panose="02020603050405020304" pitchFamily="18" charset="0"/>
                <a:ea typeface="Calibri" panose="020F0502020204030204" pitchFamily="34" charset="0"/>
              </a:rPr>
              <a:t>?</a:t>
            </a:r>
            <a:endParaRPr lang="en-US" sz="4000" i="1" dirty="0">
              <a:solidFill>
                <a:srgbClr val="0000FF"/>
              </a:solidFill>
              <a:latin typeface="Times New Roman" panose="02020603050405020304" pitchFamily="18" charset="0"/>
              <a:ea typeface="Calibri" panose="020F0502020204030204" pitchFamily="34" charset="0"/>
            </a:endParaRPr>
          </a:p>
          <a:p>
            <a:pPr algn="just">
              <a:spcAft>
                <a:spcPts val="0"/>
              </a:spcAft>
            </a:pPr>
            <a:r>
              <a:rPr lang="vi-VN" sz="4000" b="1" dirty="0">
                <a:latin typeface="Times New Roman" panose="02020603050405020304" pitchFamily="18" charset="0"/>
                <a:ea typeface="Calibri" panose="020F0502020204030204" pitchFamily="34" charset="0"/>
              </a:rPr>
              <a:t>a) Em không đồng tình với hành vi của L. Vì hành vi như vậy là biểu hiện của tệ nạn cờ bạc.</a:t>
            </a:r>
            <a:endParaRPr lang="en-US" sz="4000" b="1" dirty="0">
              <a:latin typeface="Times New Roman" panose="02020603050405020304" pitchFamily="18" charset="0"/>
              <a:ea typeface="Calibri" panose="020F0502020204030204" pitchFamily="34" charset="0"/>
            </a:endParaRPr>
          </a:p>
          <a:p>
            <a:pPr algn="just">
              <a:spcAft>
                <a:spcPts val="0"/>
              </a:spcAft>
            </a:pPr>
            <a:r>
              <a:rPr lang="vi-VN" sz="4000" b="1" dirty="0">
                <a:latin typeface="Times New Roman" panose="02020603050405020304" pitchFamily="18" charset="0"/>
                <a:ea typeface="Calibri" panose="020F0502020204030204" pitchFamily="34" charset="0"/>
              </a:rPr>
              <a:t>b) Em không đồng tình với hành vi của bà N. Vì đây là hành vi vi phạm pháp luật, ảnh hưởng đến các bạn nhỏ cũng như ảnh hưởng đến xã hội. </a:t>
            </a:r>
            <a:endParaRPr lang="en-US" sz="4000" b="1" dirty="0">
              <a:latin typeface="Times New Roman" panose="02020603050405020304" pitchFamily="18" charset="0"/>
              <a:ea typeface="Calibri" panose="020F0502020204030204" pitchFamily="34" charset="0"/>
            </a:endParaRPr>
          </a:p>
          <a:p>
            <a:pPr algn="just">
              <a:spcAft>
                <a:spcPts val="0"/>
              </a:spcAft>
            </a:pPr>
            <a:r>
              <a:rPr lang="vi-VN" sz="4000" b="1" dirty="0">
                <a:latin typeface="Times New Roman" panose="02020603050405020304" pitchFamily="18" charset="0"/>
                <a:ea typeface="Calibri" panose="020F0502020204030204" pitchFamily="34" charset="0"/>
              </a:rPr>
              <a:t>c) Em đồng tình với hành vi của H. Vì: H đã có hành động đúng đắn, góp phần phòng, chống tệ nạn xã hội mê tín dị đoan. </a:t>
            </a:r>
            <a:endParaRPr lang="en-US" sz="40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24190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48868891"/>
              </p:ext>
            </p:extLst>
          </p:nvPr>
        </p:nvGraphicFramePr>
        <p:xfrm>
          <a:off x="63305" y="1206763"/>
          <a:ext cx="12065390" cy="5111629"/>
        </p:xfrm>
        <a:graphic>
          <a:graphicData uri="http://schemas.openxmlformats.org/drawingml/2006/table">
            <a:tbl>
              <a:tblPr firstRow="1" firstCol="1" bandRow="1"/>
              <a:tblGrid>
                <a:gridCol w="1046922">
                  <a:extLst>
                    <a:ext uri="{9D8B030D-6E8A-4147-A177-3AD203B41FA5}">
                      <a16:colId xmlns:a16="http://schemas.microsoft.com/office/drawing/2014/main" val="20000"/>
                    </a:ext>
                  </a:extLst>
                </a:gridCol>
                <a:gridCol w="3843130">
                  <a:extLst>
                    <a:ext uri="{9D8B030D-6E8A-4147-A177-3AD203B41FA5}">
                      <a16:colId xmlns:a16="http://schemas.microsoft.com/office/drawing/2014/main" val="20001"/>
                    </a:ext>
                  </a:extLst>
                </a:gridCol>
                <a:gridCol w="3392557">
                  <a:extLst>
                    <a:ext uri="{9D8B030D-6E8A-4147-A177-3AD203B41FA5}">
                      <a16:colId xmlns:a16="http://schemas.microsoft.com/office/drawing/2014/main" val="20002"/>
                    </a:ext>
                  </a:extLst>
                </a:gridCol>
                <a:gridCol w="3782781">
                  <a:extLst>
                    <a:ext uri="{9D8B030D-6E8A-4147-A177-3AD203B41FA5}">
                      <a16:colId xmlns:a16="http://schemas.microsoft.com/office/drawing/2014/main" val="20003"/>
                    </a:ext>
                  </a:extLst>
                </a:gridCol>
              </a:tblGrid>
              <a:tr h="844429">
                <a:tc>
                  <a:txBody>
                    <a:bodyPr/>
                    <a:lstStyle/>
                    <a:p>
                      <a:pPr marL="0" marR="0" algn="just">
                        <a:lnSpc>
                          <a:spcPct val="115000"/>
                        </a:lnSpc>
                        <a:spcBef>
                          <a:spcPts val="0"/>
                        </a:spcBef>
                        <a:spcAft>
                          <a:spcPts val="600"/>
                        </a:spcAft>
                      </a:pPr>
                      <a:r>
                        <a:rPr lang="vi-VN" sz="3600" b="1"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b="1"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600" b="1" baseline="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3600" b="1"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 Đối với bản thân</a:t>
                      </a:r>
                      <a:endParaRPr lang="en-US" sz="3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3600" b="1"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 Đối với gia đình</a:t>
                      </a:r>
                      <a:endParaRPr lang="en-US" sz="3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15000"/>
                        </a:lnSpc>
                        <a:spcBef>
                          <a:spcPts val="0"/>
                        </a:spcBef>
                        <a:spcAft>
                          <a:spcPts val="600"/>
                        </a:spcAft>
                      </a:pPr>
                      <a:r>
                        <a:rPr lang="vi-VN" sz="3600" b="1"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 Đối với xã</a:t>
                      </a:r>
                      <a:r>
                        <a:rPr lang="en-US" sz="3600" b="1" baseline="0" dirty="0">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b="1" baseline="0" dirty="0" err="1">
                          <a:solidFill>
                            <a:srgbClr val="FF0000"/>
                          </a:solidFill>
                          <a:effectLst/>
                          <a:latin typeface="Times New Roman" panose="02020603050405020304" pitchFamily="18" charset="0"/>
                          <a:ea typeface="Courier New" panose="02070309020205020404" pitchFamily="49" charset="0"/>
                          <a:cs typeface="Times New Roman" panose="02020603050405020304" pitchFamily="18" charset="0"/>
                        </a:rPr>
                        <a:t>hội</a:t>
                      </a:r>
                      <a:endParaRPr lang="en-US" sz="3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844429">
                <a:tc>
                  <a:txBody>
                    <a:bodyPr/>
                    <a:lstStyle/>
                    <a:p>
                      <a:pPr marL="0" marR="0" algn="just">
                        <a:lnSpc>
                          <a:spcPct val="115000"/>
                        </a:lnSpc>
                        <a:spcBef>
                          <a:spcPts val="0"/>
                        </a:spcBef>
                        <a:spcAft>
                          <a:spcPts val="600"/>
                        </a:spcAft>
                      </a:pPr>
                      <a:r>
                        <a:rPr lang="vi-VN" sz="40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 Cờ bạc</a:t>
                      </a:r>
                      <a:endParaRPr lang="en-US" sz="40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r>
                        <a:rPr lang="en-US" sz="4000" b="1" dirty="0" err="1">
                          <a:solidFill>
                            <a:srgbClr val="000000"/>
                          </a:solidFill>
                          <a:effectLst/>
                          <a:latin typeface="Times New Roman" panose="02020603050405020304" pitchFamily="18" charset="0"/>
                          <a:cs typeface="Times New Roman" panose="02020603050405020304" pitchFamily="18" charset="0"/>
                        </a:rPr>
                        <a:t>Nợ</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nần</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đua</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đòi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r>
                        <a:rPr lang="en-US" sz="4000" b="1" dirty="0">
                          <a:solidFill>
                            <a:srgbClr val="000000"/>
                          </a:solidFill>
                          <a:effectLst/>
                          <a:latin typeface="Times New Roman" panose="02020603050405020304" pitchFamily="18" charset="0"/>
                          <a:cs typeface="Times New Roman" panose="02020603050405020304" pitchFamily="18" charset="0"/>
                        </a:rPr>
                        <a:t>Gia </a:t>
                      </a:r>
                      <a:r>
                        <a:rPr lang="en-US" sz="4000" b="1" dirty="0" err="1">
                          <a:solidFill>
                            <a:srgbClr val="000000"/>
                          </a:solidFill>
                          <a:effectLst/>
                          <a:latin typeface="Times New Roman" panose="02020603050405020304" pitchFamily="18" charset="0"/>
                          <a:cs typeface="Times New Roman" panose="02020603050405020304" pitchFamily="18" charset="0"/>
                        </a:rPr>
                        <a:t>đình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mất</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thu</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nhập</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nợ</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nần</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t"/>
                      <a:r>
                        <a:rPr lang="en-US" sz="4000" b="1" dirty="0" err="1">
                          <a:solidFill>
                            <a:srgbClr val="000000"/>
                          </a:solidFill>
                          <a:effectLst/>
                          <a:latin typeface="Times New Roman" panose="02020603050405020304" pitchFamily="18" charset="0"/>
                          <a:cs typeface="Times New Roman" panose="02020603050405020304" pitchFamily="18" charset="0"/>
                        </a:rPr>
                        <a:t>Mất</a:t>
                      </a:r>
                      <a:r>
                        <a:rPr lang="en-US" sz="4000" b="1" dirty="0">
                          <a:solidFill>
                            <a:srgbClr val="000000"/>
                          </a:solidFill>
                          <a:effectLst/>
                          <a:latin typeface="Times New Roman" panose="02020603050405020304" pitchFamily="18" charset="0"/>
                          <a:cs typeface="Times New Roman" panose="02020603050405020304" pitchFamily="18" charset="0"/>
                        </a:rPr>
                        <a:t> an </a:t>
                      </a:r>
                      <a:r>
                        <a:rPr lang="en-US" sz="4000" b="1" dirty="0" err="1">
                          <a:solidFill>
                            <a:srgbClr val="000000"/>
                          </a:solidFill>
                          <a:effectLst/>
                          <a:latin typeface="Times New Roman" panose="02020603050405020304" pitchFamily="18" charset="0"/>
                          <a:cs typeface="Times New Roman" panose="02020603050405020304" pitchFamily="18" charset="0"/>
                        </a:rPr>
                        <a:t>ninh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trật</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tự</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bạo</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lực</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gia</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đình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gia</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tăng</a:t>
                      </a:r>
                      <a:r>
                        <a:rPr lang="en-US" sz="4000" b="1"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844429">
                <a:tc>
                  <a:txBody>
                    <a:bodyPr/>
                    <a:lstStyle/>
                    <a:p>
                      <a:pPr marL="0" marR="0" algn="just">
                        <a:lnSpc>
                          <a:spcPct val="115000"/>
                        </a:lnSpc>
                        <a:spcBef>
                          <a:spcPts val="0"/>
                        </a:spcBef>
                        <a:spcAft>
                          <a:spcPts val="600"/>
                        </a:spcAft>
                      </a:pPr>
                      <a:r>
                        <a:rPr lang="vi-VN" sz="4000" b="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 Ma túy</a:t>
                      </a:r>
                      <a:endParaRPr lang="en-US" sz="40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r>
                        <a:rPr lang="vi-VN" sz="4000" b="1" dirty="0">
                          <a:solidFill>
                            <a:srgbClr val="000000"/>
                          </a:solidFill>
                          <a:effectLst/>
                          <a:latin typeface="Times New Roman" panose="02020603050405020304" pitchFamily="18" charset="0"/>
                          <a:cs typeface="Times New Roman" panose="02020603050405020304" pitchFamily="18" charset="0"/>
                        </a:rPr>
                        <a:t>Phụ thuộc vào ma túy, dễ</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mắc</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phải</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những</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bệnh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truyền</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nhiễm</a:t>
                      </a:r>
                      <a:r>
                        <a:rPr lang="en-US" sz="4000" b="1" dirty="0">
                          <a:solidFill>
                            <a:srgbClr val="000000"/>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r>
                        <a:rPr lang="en-US" sz="4000" b="1" dirty="0" err="1">
                          <a:solidFill>
                            <a:srgbClr val="000000"/>
                          </a:solidFill>
                          <a:effectLst/>
                          <a:latin typeface="Times New Roman" panose="02020603050405020304" pitchFamily="18" charset="0"/>
                          <a:cs typeface="Times New Roman" panose="02020603050405020304" pitchFamily="18" charset="0"/>
                        </a:rPr>
                        <a:t>Dễ</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mắc</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phải</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những</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bệnh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truyền</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nhiễm</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t"/>
                      <a:r>
                        <a:rPr lang="en-US" sz="4000" b="1" dirty="0" err="1">
                          <a:solidFill>
                            <a:srgbClr val="000000"/>
                          </a:solidFill>
                          <a:effectLst/>
                          <a:latin typeface="Times New Roman" panose="02020603050405020304" pitchFamily="18" charset="0"/>
                          <a:cs typeface="Times New Roman" panose="02020603050405020304" pitchFamily="18" charset="0"/>
                        </a:rPr>
                        <a:t>Mất</a:t>
                      </a:r>
                      <a:r>
                        <a:rPr lang="en-US" sz="4000" b="1" dirty="0">
                          <a:solidFill>
                            <a:srgbClr val="000000"/>
                          </a:solidFill>
                          <a:effectLst/>
                          <a:latin typeface="Times New Roman" panose="02020603050405020304" pitchFamily="18" charset="0"/>
                          <a:cs typeface="Times New Roman" panose="02020603050405020304" pitchFamily="18" charset="0"/>
                        </a:rPr>
                        <a:t> an </a:t>
                      </a:r>
                      <a:r>
                        <a:rPr lang="en-US" sz="4000" b="1" dirty="0" err="1">
                          <a:solidFill>
                            <a:srgbClr val="000000"/>
                          </a:solidFill>
                          <a:effectLst/>
                          <a:latin typeface="Times New Roman" panose="02020603050405020304" pitchFamily="18" charset="0"/>
                          <a:cs typeface="Times New Roman" panose="02020603050405020304" pitchFamily="18" charset="0"/>
                        </a:rPr>
                        <a:t>ninh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trật</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tự</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bạo</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lực</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gia</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đình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gia</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tăng</a:t>
                      </a:r>
                      <a:r>
                        <a:rPr lang="en-US" sz="4000" b="1"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0" name="Rectangle 9"/>
          <p:cNvSpPr/>
          <p:nvPr/>
        </p:nvSpPr>
        <p:spPr>
          <a:xfrm>
            <a:off x="0" y="0"/>
            <a:ext cx="11830927" cy="769441"/>
          </a:xfrm>
          <a:prstGeom prst="rect">
            <a:avLst/>
          </a:prstGeom>
        </p:spPr>
        <p:txBody>
          <a:bodyPr wrap="square">
            <a:spAutoFit/>
          </a:bodyPr>
          <a:lstStyle/>
          <a:p>
            <a:pPr marL="0" marR="0" lvl="0" indent="27940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rPr>
              <a:t>Kể những hậu quả của tệ nạn xã hội mà em biết</a:t>
            </a:r>
            <a:endParaRPr kumimoji="0" lang="en-US" sz="4400" b="0"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endParaRPr>
          </a:p>
        </p:txBody>
      </p:sp>
    </p:spTree>
    <p:extLst>
      <p:ext uri="{BB962C8B-B14F-4D97-AF65-F5344CB8AC3E}">
        <p14:creationId xmlns:p14="http://schemas.microsoft.com/office/powerpoint/2010/main" val="740092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3AE504E-37B8-B37F-0F58-82C2279BFD47}"/>
              </a:ext>
            </a:extLst>
          </p:cNvPr>
          <p:cNvSpPr txBox="1">
            <a:spLocks/>
          </p:cNvSpPr>
          <p:nvPr/>
        </p:nvSpPr>
        <p:spPr>
          <a:xfrm>
            <a:off x="7551767" y="850488"/>
            <a:ext cx="4640234" cy="58716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Đối</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với</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thoái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giống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nòi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loạn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hưởng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xấu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đến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tế</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lao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xã</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1891D-AD21-DA30-FE36-378537DB52F3}"/>
              </a:ext>
            </a:extLst>
          </p:cNvPr>
          <p:cNvSpPr txBox="1"/>
          <p:nvPr/>
        </p:nvSpPr>
        <p:spPr>
          <a:xfrm>
            <a:off x="927652" y="36008"/>
            <a:ext cx="8208735" cy="830997"/>
          </a:xfrm>
          <a:prstGeom prst="rect">
            <a:avLst/>
          </a:prstGeom>
          <a:noFill/>
        </p:spPr>
        <p:txBody>
          <a:bodyPr wrap="square">
            <a:spAutoFit/>
          </a:bodyPr>
          <a:lstStyle/>
          <a:p>
            <a:pPr>
              <a:buFont typeface="Arial" panose="020B0604020202020204" pitchFamily="34" charset="0"/>
              <a:buNone/>
              <a:defRPr/>
            </a:pPr>
            <a:r>
              <a:rPr lang="en-US" sz="4800" b="1" dirty="0" err="1">
                <a:solidFill>
                  <a:srgbClr val="00B050"/>
                </a:solidFill>
                <a:latin typeface="Arial" panose="020B0604020202020204" pitchFamily="34" charset="0"/>
                <a:cs typeface="Arial" panose="020B0604020202020204" pitchFamily="34" charset="0"/>
              </a:rPr>
              <a:t>Hậu</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quả</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của</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tệ</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nạn</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xã</a:t>
            </a:r>
            <a:r>
              <a:rPr lang="en-US" sz="4800" b="1" dirty="0">
                <a:solidFill>
                  <a:srgbClr val="00B050"/>
                </a:solidFill>
                <a:latin typeface="Arial" panose="020B0604020202020204" pitchFamily="34" charset="0"/>
                <a:cs typeface="Arial" panose="020B0604020202020204" pitchFamily="34" charset="0"/>
              </a:rPr>
              <a:t> </a:t>
            </a:r>
            <a:r>
              <a:rPr lang="en-US" sz="4800" b="1" dirty="0" err="1">
                <a:solidFill>
                  <a:srgbClr val="00B050"/>
                </a:solidFill>
                <a:latin typeface="Arial" panose="020B0604020202020204" pitchFamily="34" charset="0"/>
                <a:cs typeface="Arial" panose="020B0604020202020204" pitchFamily="34" charset="0"/>
              </a:rPr>
              <a:t>hội</a:t>
            </a:r>
            <a:endParaRPr lang="en-US" sz="4800" b="1" dirty="0">
              <a:solidFill>
                <a:srgbClr val="00B05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060965F-053D-2565-651D-96872845A080}"/>
              </a:ext>
            </a:extLst>
          </p:cNvPr>
          <p:cNvSpPr txBox="1"/>
          <p:nvPr/>
        </p:nvSpPr>
        <p:spPr>
          <a:xfrm>
            <a:off x="198783" y="867005"/>
            <a:ext cx="4452730" cy="5509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eaLnBrk="1" fontAlgn="auto" latinLnBrk="0" hangingPunct="1">
              <a:spcBef>
                <a:spcPts val="0"/>
              </a:spcBef>
              <a:spcAft>
                <a:spcPts val="0"/>
              </a:spcAft>
              <a:buClrTx/>
              <a:buSzTx/>
              <a:buFont typeface="Arial" panose="020B0604020202020204" pitchFamily="34" charset="0"/>
              <a:buNone/>
              <a:tabLst/>
              <a:defRPr/>
            </a:pPr>
            <a:r>
              <a:rPr kumimoji="0" lang="en-US" sz="44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Đối</a:t>
            </a:r>
            <a:r>
              <a:rPr kumimoji="0" lang="en-US" sz="44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với</a:t>
            </a:r>
            <a:r>
              <a:rPr kumimoji="0" lang="en-US" sz="44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bản</a:t>
            </a:r>
            <a:r>
              <a:rPr kumimoji="0" lang="en-US" sz="44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thân</a:t>
            </a:r>
            <a:r>
              <a:rPr kumimoji="0" lang="en-US" sz="44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hưởng</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a:t>
            </a:r>
            <a:r>
              <a:rPr lang="vi-VN" sz="4400" b="1" kern="0" dirty="0">
                <a:solidFill>
                  <a:prstClr val="black"/>
                </a:solidFill>
                <a:latin typeface="Times New Roman" panose="02020603050405020304" pitchFamily="18" charset="0"/>
                <a:cs typeface="Times New Roman" panose="02020603050405020304" pitchFamily="18" charset="0"/>
              </a:rPr>
              <a:t>c</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khoẻ</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hoá</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rối</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loạn</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vi,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rơi</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lối</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buông</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dễ</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vi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phạm</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pháp</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endPar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89F727D-73DE-FCA7-9C94-FE6165A671F3}"/>
              </a:ext>
            </a:extLst>
          </p:cNvPr>
          <p:cNvSpPr txBox="1"/>
          <p:nvPr/>
        </p:nvSpPr>
        <p:spPr>
          <a:xfrm>
            <a:off x="4683657" y="850488"/>
            <a:ext cx="2835966" cy="58716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eaLnBrk="1" fontAlgn="auto" latinLnBrk="0" hangingPunct="1">
              <a:spcBef>
                <a:spcPts val="0"/>
              </a:spcBef>
              <a:spcAft>
                <a:spcPts val="0"/>
              </a:spcAft>
              <a:buClrTx/>
              <a:buSzTx/>
              <a:buFont typeface="Arial" panose="020B0604020202020204" pitchFamily="34" charset="0"/>
              <a:buNone/>
              <a:tabLst/>
              <a:defRPr/>
            </a:pPr>
            <a:r>
              <a:rPr kumimoji="0" lang="en-US" sz="44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Đối</a:t>
            </a:r>
            <a:r>
              <a:rPr kumimoji="0" lang="en-US" sz="44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với</a:t>
            </a:r>
            <a:r>
              <a:rPr kumimoji="0" lang="en-US" sz="44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gia</a:t>
            </a:r>
            <a:r>
              <a:rPr kumimoji="0" lang="en-US" sz="44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đình</a:t>
            </a:r>
            <a:r>
              <a:rPr kumimoji="0" lang="en-US" sz="44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kiệt</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tài</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tan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vỡ</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hạnh</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phúc</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đình</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endParaRPr lang="vi-VN" sz="2400" kern="0" dirty="0">
              <a:solidFill>
                <a:prstClr val="black"/>
              </a:solidFill>
              <a:latin typeface="Arial" panose="020B0604020202020204" pitchFamily="34" charset="0"/>
              <a:cs typeface="Arial" panose="020B0604020202020204" pitchFamily="34" charset="0"/>
            </a:endParaRPr>
          </a:p>
          <a:p>
            <a:pPr marL="0" marR="0" lvl="0" indent="0" algn="just" defTabSz="91440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3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46382" y="1268606"/>
            <a:ext cx="12099235"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516835" y="1378227"/>
            <a:ext cx="11343861" cy="2584174"/>
          </a:xfrm>
        </p:spPr>
        <p:txBody>
          <a:bodyPr/>
          <a:lstStyle/>
          <a:p>
            <a:r>
              <a:rPr lang="vi-VN" sz="4800" b="1" dirty="0">
                <a:solidFill>
                  <a:schemeClr val="bg1"/>
                </a:solidFill>
                <a:latin typeface="+mj-lt"/>
                <a:cs typeface="Arial" panose="020B0604020202020204" pitchFamily="34" charset="0"/>
              </a:rPr>
              <a:t>3.MỘT SỐ QUY ĐỊNH CỦA PHÁP LUẬT VỀ PHÒNG, CHỐNG </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TỆ NẠN XÃ HỘI</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6385302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2476AE-BCAE-B6AD-1CE7-479A58F27C48}"/>
              </a:ext>
            </a:extLst>
          </p:cNvPr>
          <p:cNvSpPr txBox="1"/>
          <p:nvPr/>
        </p:nvSpPr>
        <p:spPr>
          <a:xfrm>
            <a:off x="335360" y="0"/>
            <a:ext cx="11521280" cy="584775"/>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rPr>
              <a:t>Đọc thông tin sách giáo khoa và trả lời câu hỏi</a:t>
            </a:r>
            <a:endParaRPr kumimoji="0" lang="en-SG" sz="3200" b="1" i="0" u="none" strike="noStrike" kern="1200" cap="none" spc="0" normalizeH="0" baseline="0" noProof="0" dirty="0">
              <a:ln>
                <a:noFill/>
              </a:ln>
              <a:solidFill>
                <a:srgbClr val="FF0000"/>
              </a:solidFill>
              <a:effectLst/>
              <a:uLnTx/>
              <a:uFillTx/>
              <a:latin typeface="#9Slide05 SVNVery Berry" panose="00000500000000000000" pitchFamily="2"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95405631-F0E1-4B01-ADBF-E719F2DA3334}"/>
              </a:ext>
            </a:extLst>
          </p:cNvPr>
          <p:cNvSpPr/>
          <p:nvPr/>
        </p:nvSpPr>
        <p:spPr>
          <a:xfrm>
            <a:off x="212035" y="584775"/>
            <a:ext cx="11781182" cy="6001643"/>
          </a:xfrm>
          <a:prstGeom prst="rect">
            <a:avLst/>
          </a:prstGeom>
        </p:spPr>
        <p:txBody>
          <a:bodyPr wrap="square">
            <a:spAutoFit/>
          </a:bodyPr>
          <a:lstStyle/>
          <a:p>
            <a:pPr algn="just">
              <a:spcAft>
                <a:spcPts val="0"/>
              </a:spcAft>
            </a:pPr>
            <a:r>
              <a:rPr lang="en-US" sz="4800" b="1" i="1" dirty="0">
                <a:solidFill>
                  <a:srgbClr val="000000"/>
                </a:solidFill>
                <a:latin typeface="Times New Roman" panose="02020603050405020304" pitchFamily="18" charset="0"/>
                <a:ea typeface="Times New Roman" panose="02020603050405020304" pitchFamily="18" charset="0"/>
              </a:rPr>
              <a:t>a) </a:t>
            </a:r>
            <a:r>
              <a:rPr lang="en-US" sz="4800" b="1" i="1" dirty="0" err="1">
                <a:solidFill>
                  <a:srgbClr val="000000"/>
                </a:solidFill>
                <a:latin typeface="Times New Roman" panose="02020603050405020304" pitchFamily="18" charset="0"/>
                <a:ea typeface="Times New Roman" panose="02020603050405020304" pitchFamily="18" charset="0"/>
              </a:rPr>
              <a:t>Hành</a:t>
            </a:r>
            <a:r>
              <a:rPr lang="en-US" sz="4800" b="1" i="1" dirty="0">
                <a:solidFill>
                  <a:srgbClr val="000000"/>
                </a:solidFill>
                <a:latin typeface="Times New Roman" panose="02020603050405020304" pitchFamily="18" charset="0"/>
                <a:ea typeface="Times New Roman" panose="02020603050405020304" pitchFamily="18" charset="0"/>
              </a:rPr>
              <a:t> vi </a:t>
            </a:r>
            <a:r>
              <a:rPr lang="en-US" sz="4800" b="1" i="1" dirty="0" err="1">
                <a:solidFill>
                  <a:srgbClr val="000000"/>
                </a:solidFill>
                <a:latin typeface="Times New Roman" panose="02020603050405020304" pitchFamily="18" charset="0"/>
                <a:ea typeface="Times New Roman" panose="02020603050405020304" pitchFamily="18" charset="0"/>
              </a:rPr>
              <a:t>này</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có</a:t>
            </a:r>
            <a:r>
              <a:rPr lang="en-US" sz="4800" b="1" i="1" dirty="0">
                <a:solidFill>
                  <a:srgbClr val="000000"/>
                </a:solidFill>
                <a:latin typeface="Times New Roman" panose="02020603050405020304" pitchFamily="18" charset="0"/>
                <a:ea typeface="Times New Roman" panose="02020603050405020304" pitchFamily="18" charset="0"/>
              </a:rPr>
              <a:t> vi </a:t>
            </a:r>
            <a:r>
              <a:rPr lang="en-US" sz="4800" b="1" i="1" dirty="0" err="1">
                <a:solidFill>
                  <a:srgbClr val="000000"/>
                </a:solidFill>
                <a:latin typeface="Times New Roman" panose="02020603050405020304" pitchFamily="18" charset="0"/>
                <a:ea typeface="Times New Roman" panose="02020603050405020304" pitchFamily="18" charset="0"/>
              </a:rPr>
              <a:t>phạm</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quy</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định</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của</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pháp</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luật</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về</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phòng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chống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tệ</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nạn</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xã</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hội</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vì</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đã</a:t>
            </a:r>
            <a:r>
              <a:rPr lang="en-US" sz="4800" b="1" i="1" dirty="0">
                <a:solidFill>
                  <a:srgbClr val="000000"/>
                </a:solidFill>
                <a:latin typeface="Times New Roman" panose="02020603050405020304" pitchFamily="18" charset="0"/>
                <a:ea typeface="Times New Roman" panose="02020603050405020304" pitchFamily="18" charset="0"/>
              </a:rPr>
              <a:t> vi </a:t>
            </a:r>
            <a:r>
              <a:rPr lang="en-US" sz="4800" b="1" i="1" dirty="0" err="1">
                <a:solidFill>
                  <a:srgbClr val="000000"/>
                </a:solidFill>
                <a:latin typeface="Times New Roman" panose="02020603050405020304" pitchFamily="18" charset="0"/>
                <a:ea typeface="Times New Roman" panose="02020603050405020304" pitchFamily="18" charset="0"/>
              </a:rPr>
              <a:t>phạm</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Điều</a:t>
            </a:r>
            <a:r>
              <a:rPr lang="en-US" sz="4800" b="1" i="1" dirty="0">
                <a:solidFill>
                  <a:srgbClr val="000000"/>
                </a:solidFill>
                <a:latin typeface="Times New Roman" panose="02020603050405020304" pitchFamily="18" charset="0"/>
                <a:ea typeface="Times New Roman" panose="02020603050405020304" pitchFamily="18" charset="0"/>
              </a:rPr>
              <a:t> 255. </a:t>
            </a:r>
            <a:r>
              <a:rPr lang="en-US" sz="4800" b="1" i="1" dirty="0" err="1">
                <a:solidFill>
                  <a:srgbClr val="000000"/>
                </a:solidFill>
                <a:latin typeface="Times New Roman" panose="02020603050405020304" pitchFamily="18" charset="0"/>
                <a:ea typeface="Times New Roman" panose="02020603050405020304" pitchFamily="18" charset="0"/>
              </a:rPr>
              <a:t>Tội</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tổ</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chức</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sử</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dụng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trái</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phép</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chất</a:t>
            </a:r>
            <a:r>
              <a:rPr lang="en-US" sz="4800" b="1" i="1" dirty="0">
                <a:solidFill>
                  <a:srgbClr val="000000"/>
                </a:solidFill>
                <a:latin typeface="Times New Roman" panose="02020603050405020304" pitchFamily="18" charset="0"/>
                <a:ea typeface="Times New Roman" panose="02020603050405020304" pitchFamily="18" charset="0"/>
              </a:rPr>
              <a:t> ma </a:t>
            </a:r>
            <a:r>
              <a:rPr lang="en-US" sz="4800" b="1" i="1" dirty="0" err="1">
                <a:solidFill>
                  <a:srgbClr val="000000"/>
                </a:solidFill>
                <a:latin typeface="Times New Roman" panose="02020603050405020304" pitchFamily="18" charset="0"/>
                <a:ea typeface="Times New Roman" panose="02020603050405020304" pitchFamily="18" charset="0"/>
              </a:rPr>
              <a:t>tuý</a:t>
            </a:r>
            <a:r>
              <a:rPr lang="en-US" sz="4800" b="1" i="1" dirty="0">
                <a:solidFill>
                  <a:srgbClr val="000000"/>
                </a:solidFill>
                <a:latin typeface="Times New Roman" panose="02020603050405020304" pitchFamily="18" charset="0"/>
                <a:ea typeface="Times New Roman" panose="02020603050405020304" pitchFamily="18" charset="0"/>
              </a:rPr>
              <a:t>.</a:t>
            </a:r>
            <a:endParaRPr lang="en-US" sz="4800" b="1" dirty="0">
              <a:latin typeface="Times New Roman" panose="02020603050405020304" pitchFamily="18" charset="0"/>
              <a:ea typeface="Calibri" panose="020F0502020204030204" pitchFamily="34" charset="0"/>
            </a:endParaRPr>
          </a:p>
          <a:p>
            <a:pPr algn="just">
              <a:spcAft>
                <a:spcPts val="0"/>
              </a:spcAft>
            </a:pPr>
            <a:r>
              <a:rPr lang="en-US" sz="4800" b="1" i="1" dirty="0">
                <a:solidFill>
                  <a:srgbClr val="000000"/>
                </a:solidFill>
                <a:latin typeface="Times New Roman" panose="02020603050405020304" pitchFamily="18" charset="0"/>
                <a:ea typeface="Times New Roman" panose="02020603050405020304" pitchFamily="18" charset="0"/>
              </a:rPr>
              <a:t>b) </a:t>
            </a:r>
            <a:r>
              <a:rPr lang="en-US" sz="4800" b="1" i="1" dirty="0" err="1">
                <a:solidFill>
                  <a:srgbClr val="000000"/>
                </a:solidFill>
                <a:latin typeface="Times New Roman" panose="02020603050405020304" pitchFamily="18" charset="0"/>
                <a:ea typeface="Times New Roman" panose="02020603050405020304" pitchFamily="18" charset="0"/>
              </a:rPr>
              <a:t>Luật</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Phòng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chống</a:t>
            </a:r>
            <a:r>
              <a:rPr lang="en-US" sz="4800" b="1" i="1" dirty="0">
                <a:solidFill>
                  <a:srgbClr val="000000"/>
                </a:solidFill>
                <a:latin typeface="Times New Roman" panose="02020603050405020304" pitchFamily="18" charset="0"/>
                <a:ea typeface="Times New Roman" panose="02020603050405020304" pitchFamily="18" charset="0"/>
              </a:rPr>
              <a:t> ma </a:t>
            </a:r>
            <a:r>
              <a:rPr lang="en-US" sz="4800" b="1" i="1" dirty="0" err="1">
                <a:solidFill>
                  <a:srgbClr val="000000"/>
                </a:solidFill>
                <a:latin typeface="Times New Roman" panose="02020603050405020304" pitchFamily="18" charset="0"/>
                <a:ea typeface="Times New Roman" panose="02020603050405020304" pitchFamily="18" charset="0"/>
              </a:rPr>
              <a:t>tuý</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năm</a:t>
            </a:r>
            <a:r>
              <a:rPr lang="en-US" sz="4800" b="1" i="1" dirty="0">
                <a:solidFill>
                  <a:srgbClr val="000000"/>
                </a:solidFill>
                <a:latin typeface="Times New Roman" panose="02020603050405020304" pitchFamily="18" charset="0"/>
                <a:ea typeface="Times New Roman" panose="02020603050405020304" pitchFamily="18" charset="0"/>
              </a:rPr>
              <a:t> 2021 (</a:t>
            </a:r>
            <a:r>
              <a:rPr lang="en-US" sz="4800" b="1" i="1" dirty="0" err="1">
                <a:solidFill>
                  <a:srgbClr val="000000"/>
                </a:solidFill>
                <a:latin typeface="Times New Roman" panose="02020603050405020304" pitchFamily="18" charset="0"/>
                <a:ea typeface="Times New Roman" panose="02020603050405020304" pitchFamily="18" charset="0"/>
              </a:rPr>
              <a:t>trích</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Điều</a:t>
            </a:r>
            <a:r>
              <a:rPr lang="en-US" sz="4800" b="1" i="1" dirty="0">
                <a:solidFill>
                  <a:srgbClr val="000000"/>
                </a:solidFill>
                <a:latin typeface="Times New Roman" panose="02020603050405020304" pitchFamily="18" charset="0"/>
                <a:ea typeface="Times New Roman" panose="02020603050405020304" pitchFamily="18" charset="0"/>
              </a:rPr>
              <a:t> 5. </a:t>
            </a:r>
            <a:r>
              <a:rPr lang="en-US" sz="4800" b="1" i="1" dirty="0" err="1">
                <a:solidFill>
                  <a:srgbClr val="000000"/>
                </a:solidFill>
                <a:latin typeface="Times New Roman" panose="02020603050405020304" pitchFamily="18" charset="0"/>
                <a:ea typeface="Times New Roman" panose="02020603050405020304" pitchFamily="18" charset="0"/>
              </a:rPr>
              <a:t>Các</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hành</a:t>
            </a:r>
            <a:r>
              <a:rPr lang="en-US" sz="4800" b="1" i="1" dirty="0">
                <a:solidFill>
                  <a:srgbClr val="000000"/>
                </a:solidFill>
                <a:latin typeface="Times New Roman" panose="02020603050405020304" pitchFamily="18" charset="0"/>
                <a:ea typeface="Times New Roman" panose="02020603050405020304" pitchFamily="18" charset="0"/>
              </a:rPr>
              <a:t> vi </a:t>
            </a:r>
            <a:r>
              <a:rPr lang="en-US" sz="4800" b="1" i="1" dirty="0" err="1">
                <a:solidFill>
                  <a:srgbClr val="000000"/>
                </a:solidFill>
                <a:latin typeface="Times New Roman" panose="02020603050405020304" pitchFamily="18" charset="0"/>
                <a:ea typeface="Times New Roman" panose="02020603050405020304" pitchFamily="18" charset="0"/>
              </a:rPr>
              <a:t>bị</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nghiêm</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cấm</a:t>
            </a:r>
            <a:endParaRPr lang="en-US" sz="4800" b="1" dirty="0">
              <a:latin typeface="Times New Roman" panose="02020603050405020304" pitchFamily="18" charset="0"/>
              <a:ea typeface="Calibri" panose="020F0502020204030204" pitchFamily="34" charset="0"/>
            </a:endParaRPr>
          </a:p>
          <a:p>
            <a:pPr algn="just">
              <a:spcAft>
                <a:spcPts val="0"/>
              </a:spcAft>
            </a:pPr>
            <a:r>
              <a:rPr lang="en-US" sz="4800" b="1" i="1" dirty="0">
                <a:solidFill>
                  <a:srgbClr val="000000"/>
                </a:solidFill>
                <a:latin typeface="Times New Roman" panose="02020603050405020304" pitchFamily="18" charset="0"/>
                <a:ea typeface="Times New Roman" panose="02020603050405020304" pitchFamily="18" charset="0"/>
              </a:rPr>
              <a:t>1. </a:t>
            </a:r>
            <a:r>
              <a:rPr lang="en-US" sz="4800" b="1" i="1" dirty="0" err="1">
                <a:solidFill>
                  <a:srgbClr val="000000"/>
                </a:solidFill>
                <a:latin typeface="Times New Roman" panose="02020603050405020304" pitchFamily="18" charset="0"/>
                <a:ea typeface="Times New Roman" panose="02020603050405020304" pitchFamily="18" charset="0"/>
              </a:rPr>
              <a:t>Trồng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cây</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có</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chứa</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chất</a:t>
            </a:r>
            <a:r>
              <a:rPr lang="en-US" sz="4800" b="1" i="1" dirty="0">
                <a:solidFill>
                  <a:srgbClr val="000000"/>
                </a:solidFill>
                <a:latin typeface="Times New Roman" panose="02020603050405020304" pitchFamily="18" charset="0"/>
                <a:ea typeface="Times New Roman" panose="02020603050405020304" pitchFamily="18" charset="0"/>
              </a:rPr>
              <a:t> ma </a:t>
            </a:r>
            <a:r>
              <a:rPr lang="en-US" sz="4800" b="1" i="1" dirty="0" err="1">
                <a:solidFill>
                  <a:srgbClr val="000000"/>
                </a:solidFill>
                <a:latin typeface="Times New Roman" panose="02020603050405020304" pitchFamily="18" charset="0"/>
                <a:ea typeface="Times New Roman" panose="02020603050405020304" pitchFamily="18" charset="0"/>
              </a:rPr>
              <a:t>tuý</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hướng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dẫn</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trồng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cây</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có</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chứa</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chất</a:t>
            </a:r>
            <a:r>
              <a:rPr lang="en-US" sz="4800" b="1" i="1" dirty="0">
                <a:solidFill>
                  <a:srgbClr val="000000"/>
                </a:solidFill>
                <a:latin typeface="Times New Roman" panose="02020603050405020304" pitchFamily="18" charset="0"/>
                <a:ea typeface="Times New Roman" panose="02020603050405020304" pitchFamily="18" charset="0"/>
              </a:rPr>
              <a:t> ma </a:t>
            </a:r>
            <a:r>
              <a:rPr lang="en-US" sz="4800" b="1" i="1" dirty="0" err="1">
                <a:solidFill>
                  <a:srgbClr val="000000"/>
                </a:solidFill>
                <a:latin typeface="Times New Roman" panose="02020603050405020304" pitchFamily="18" charset="0"/>
                <a:ea typeface="Times New Roman" panose="02020603050405020304" pitchFamily="18" charset="0"/>
              </a:rPr>
              <a:t>tuý</a:t>
            </a:r>
            <a:r>
              <a:rPr lang="en-US" sz="4800" b="1" i="1" dirty="0">
                <a:solidFill>
                  <a:srgbClr val="000000"/>
                </a:solidFill>
                <a:latin typeface="Times New Roman" panose="02020603050405020304" pitchFamily="18" charset="0"/>
                <a:ea typeface="Times New Roman" panose="02020603050405020304" pitchFamily="18" charset="0"/>
              </a:rPr>
              <a:t>.</a:t>
            </a:r>
            <a:endParaRPr lang="en-US" sz="48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0334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405631-F0E1-4B01-ADBF-E719F2DA3334}"/>
              </a:ext>
            </a:extLst>
          </p:cNvPr>
          <p:cNvSpPr/>
          <p:nvPr/>
        </p:nvSpPr>
        <p:spPr>
          <a:xfrm>
            <a:off x="205409" y="0"/>
            <a:ext cx="11781182" cy="6863417"/>
          </a:xfrm>
          <a:prstGeom prst="rect">
            <a:avLst/>
          </a:prstGeom>
        </p:spPr>
        <p:txBody>
          <a:bodyPr wrap="square">
            <a:spAutoFit/>
          </a:bodyPr>
          <a:lstStyle/>
          <a:p>
            <a:pPr algn="just">
              <a:spcAft>
                <a:spcPts val="0"/>
              </a:spcAft>
            </a:pPr>
            <a:r>
              <a:rPr lang="en-US" sz="4400" b="1" i="1" dirty="0">
                <a:solidFill>
                  <a:srgbClr val="000000"/>
                </a:solidFill>
                <a:latin typeface="Times New Roman" panose="02020603050405020304" pitchFamily="18" charset="0"/>
                <a:ea typeface="Times New Roman" panose="02020603050405020304" pitchFamily="18" charset="0"/>
              </a:rPr>
              <a:t>2. </a:t>
            </a:r>
            <a:r>
              <a:rPr lang="en-US" sz="4400" b="1" i="1" dirty="0" err="1">
                <a:solidFill>
                  <a:srgbClr val="000000"/>
                </a:solidFill>
                <a:latin typeface="Times New Roman" panose="02020603050405020304" pitchFamily="18" charset="0"/>
                <a:ea typeface="Times New Roman" panose="02020603050405020304" pitchFamily="18" charset="0"/>
              </a:rPr>
              <a:t>Nghiên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cứu</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giám</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định</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kiểm</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nghiệm</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kiểm</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định</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sản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xuất</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tàng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trữ</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vận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chuyển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bảo</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quản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tồn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trữ</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mua</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bán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phân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phối</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xử</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lí</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trao</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đổi</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xuất</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khẩu</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nhập</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khẩu</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tạm</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nhập</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tái</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xuất</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tạm</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xuất</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tái</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nhập</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quá</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cảnh</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trái</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phép</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chất</a:t>
            </a:r>
            <a:r>
              <a:rPr lang="en-US" sz="4400" b="1" i="1" dirty="0">
                <a:solidFill>
                  <a:srgbClr val="000000"/>
                </a:solidFill>
                <a:latin typeface="Times New Roman" panose="02020603050405020304" pitchFamily="18" charset="0"/>
                <a:ea typeface="Times New Roman" panose="02020603050405020304" pitchFamily="18" charset="0"/>
              </a:rPr>
              <a:t> ma </a:t>
            </a:r>
            <a:r>
              <a:rPr lang="en-US" sz="4400" b="1" i="1" dirty="0" err="1">
                <a:solidFill>
                  <a:srgbClr val="000000"/>
                </a:solidFill>
                <a:latin typeface="Times New Roman" panose="02020603050405020304" pitchFamily="18" charset="0"/>
                <a:ea typeface="Times New Roman" panose="02020603050405020304" pitchFamily="18" charset="0"/>
              </a:rPr>
              <a:t>tuý</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tiền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chất</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thuốc</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gây</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nghiện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thuốc</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hướng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thần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thuốc</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tiền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chất</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nguyên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liệu</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làm</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thuốc</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là</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dược</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chất</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gây</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nghiện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dược</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chất</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hướng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thần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tiền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chất</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dùng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làm</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thuốc</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thuốc</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thú</a:t>
            </a:r>
            <a:r>
              <a:rPr lang="en-US" sz="4400" b="1" i="1" dirty="0">
                <a:solidFill>
                  <a:srgbClr val="000000"/>
                </a:solidFill>
                <a:latin typeface="Times New Roman" panose="02020603050405020304" pitchFamily="18" charset="0"/>
                <a:ea typeface="Times New Roman" panose="02020603050405020304" pitchFamily="18" charset="0"/>
              </a:rPr>
              <a:t> y </a:t>
            </a:r>
            <a:r>
              <a:rPr lang="en-US" sz="4400" b="1" i="1" dirty="0" err="1">
                <a:solidFill>
                  <a:srgbClr val="000000"/>
                </a:solidFill>
                <a:latin typeface="Times New Roman" panose="02020603050405020304" pitchFamily="18" charset="0"/>
                <a:ea typeface="Times New Roman" panose="02020603050405020304" pitchFamily="18" charset="0"/>
              </a:rPr>
              <a:t>có</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chứa</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chất</a:t>
            </a:r>
            <a:r>
              <a:rPr lang="en-US" sz="4400" b="1" i="1" dirty="0">
                <a:solidFill>
                  <a:srgbClr val="000000"/>
                </a:solidFill>
                <a:latin typeface="Times New Roman" panose="02020603050405020304" pitchFamily="18" charset="0"/>
                <a:ea typeface="Times New Roman" panose="02020603050405020304" pitchFamily="18" charset="0"/>
              </a:rPr>
              <a:t> ma </a:t>
            </a:r>
            <a:r>
              <a:rPr lang="en-US" sz="4400" b="1" i="1" dirty="0" err="1">
                <a:solidFill>
                  <a:srgbClr val="000000"/>
                </a:solidFill>
                <a:latin typeface="Times New Roman" panose="02020603050405020304" pitchFamily="18" charset="0"/>
                <a:ea typeface="Times New Roman" panose="02020603050405020304" pitchFamily="18" charset="0"/>
              </a:rPr>
              <a:t>tuý</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tiền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chất</a:t>
            </a:r>
            <a:r>
              <a:rPr lang="en-US" sz="4400" b="1" i="1" dirty="0">
                <a:solidFill>
                  <a:srgbClr val="000000"/>
                </a:solidFill>
                <a:latin typeface="Times New Roman" panose="02020603050405020304" pitchFamily="18" charset="0"/>
                <a:ea typeface="Times New Roman" panose="02020603050405020304" pitchFamily="18" charset="0"/>
              </a:rPr>
              <a:t>. [..]</a:t>
            </a:r>
            <a:endParaRPr lang="en-US" sz="44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54927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405631-F0E1-4B01-ADBF-E719F2DA3334}"/>
              </a:ext>
            </a:extLst>
          </p:cNvPr>
          <p:cNvSpPr/>
          <p:nvPr/>
        </p:nvSpPr>
        <p:spPr>
          <a:xfrm>
            <a:off x="248478" y="690792"/>
            <a:ext cx="11695043" cy="5262979"/>
          </a:xfrm>
          <a:prstGeom prst="rect">
            <a:avLst/>
          </a:prstGeom>
        </p:spPr>
        <p:txBody>
          <a:bodyPr wrap="square">
            <a:spAutoFit/>
          </a:bodyPr>
          <a:lstStyle/>
          <a:p>
            <a:pPr algn="just">
              <a:spcAft>
                <a:spcPts val="0"/>
              </a:spcAft>
            </a:pPr>
            <a:r>
              <a:rPr lang="en-US" sz="4800" b="1" i="1" dirty="0">
                <a:solidFill>
                  <a:srgbClr val="000000"/>
                </a:solidFill>
                <a:latin typeface="Times New Roman" panose="02020603050405020304" pitchFamily="18" charset="0"/>
                <a:ea typeface="Times New Roman" panose="02020603050405020304" pitchFamily="18" charset="0"/>
              </a:rPr>
              <a:t>5. </a:t>
            </a:r>
            <a:r>
              <a:rPr lang="en-US" sz="4800" b="1" i="1" dirty="0" err="1">
                <a:solidFill>
                  <a:srgbClr val="000000"/>
                </a:solidFill>
                <a:latin typeface="Times New Roman" panose="02020603050405020304" pitchFamily="18" charset="0"/>
                <a:ea typeface="Times New Roman" panose="02020603050405020304" pitchFamily="18" charset="0"/>
              </a:rPr>
              <a:t>Sử</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dụng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tổ</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chức</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sử</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dụng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trái</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phép</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chất</a:t>
            </a:r>
            <a:r>
              <a:rPr lang="en-US" sz="4800" b="1" i="1" dirty="0">
                <a:solidFill>
                  <a:srgbClr val="000000"/>
                </a:solidFill>
                <a:latin typeface="Times New Roman" panose="02020603050405020304" pitchFamily="18" charset="0"/>
                <a:ea typeface="Times New Roman" panose="02020603050405020304" pitchFamily="18" charset="0"/>
              </a:rPr>
              <a:t> ma </a:t>
            </a:r>
            <a:r>
              <a:rPr lang="en-US" sz="4800" b="1" i="1" dirty="0" err="1">
                <a:solidFill>
                  <a:srgbClr val="000000"/>
                </a:solidFill>
                <a:latin typeface="Times New Roman" panose="02020603050405020304" pitchFamily="18" charset="0"/>
                <a:ea typeface="Times New Roman" panose="02020603050405020304" pitchFamily="18" charset="0"/>
              </a:rPr>
              <a:t>tuý</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cưỡng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bức</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lôi</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kéo</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người</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khác</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sử</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dụng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trái</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phép</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chất</a:t>
            </a:r>
            <a:r>
              <a:rPr lang="en-US" sz="4800" b="1" i="1" dirty="0">
                <a:solidFill>
                  <a:srgbClr val="000000"/>
                </a:solidFill>
                <a:latin typeface="Times New Roman" panose="02020603050405020304" pitchFamily="18" charset="0"/>
                <a:ea typeface="Times New Roman" panose="02020603050405020304" pitchFamily="18" charset="0"/>
              </a:rPr>
              <a:t> ma </a:t>
            </a:r>
            <a:r>
              <a:rPr lang="en-US" sz="4800" b="1" i="1" dirty="0" err="1">
                <a:solidFill>
                  <a:srgbClr val="000000"/>
                </a:solidFill>
                <a:latin typeface="Times New Roman" panose="02020603050405020304" pitchFamily="18" charset="0"/>
                <a:ea typeface="Times New Roman" panose="02020603050405020304" pitchFamily="18" charset="0"/>
              </a:rPr>
              <a:t>tuý</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chứa</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chấp</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hỗ</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trợ</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việc</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sử</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dụng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trái</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phép</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chất</a:t>
            </a:r>
            <a:r>
              <a:rPr lang="en-US" sz="4800" b="1" i="1" dirty="0">
                <a:solidFill>
                  <a:srgbClr val="000000"/>
                </a:solidFill>
                <a:latin typeface="Times New Roman" panose="02020603050405020304" pitchFamily="18" charset="0"/>
                <a:ea typeface="Times New Roman" panose="02020603050405020304" pitchFamily="18" charset="0"/>
              </a:rPr>
              <a:t> ma </a:t>
            </a:r>
            <a:r>
              <a:rPr lang="en-US" sz="4800" b="1" i="1" dirty="0" err="1">
                <a:solidFill>
                  <a:srgbClr val="000000"/>
                </a:solidFill>
                <a:latin typeface="Times New Roman" panose="02020603050405020304" pitchFamily="18" charset="0"/>
                <a:ea typeface="Times New Roman" panose="02020603050405020304" pitchFamily="18" charset="0"/>
              </a:rPr>
              <a:t>tuý</a:t>
            </a:r>
            <a:r>
              <a:rPr lang="en-US" sz="4800" b="1" i="1" dirty="0">
                <a:solidFill>
                  <a:srgbClr val="000000"/>
                </a:solidFill>
                <a:latin typeface="Times New Roman" panose="02020603050405020304" pitchFamily="18" charset="0"/>
                <a:ea typeface="Times New Roman" panose="02020603050405020304" pitchFamily="18" charset="0"/>
              </a:rPr>
              <a:t>.</a:t>
            </a:r>
            <a:endParaRPr lang="en-US" sz="4800" b="1" dirty="0">
              <a:latin typeface="Times New Roman" panose="02020603050405020304" pitchFamily="18" charset="0"/>
              <a:ea typeface="Calibri" panose="020F0502020204030204" pitchFamily="34" charset="0"/>
            </a:endParaRPr>
          </a:p>
          <a:p>
            <a:pPr algn="just">
              <a:spcAft>
                <a:spcPts val="0"/>
              </a:spcAft>
            </a:pPr>
            <a:r>
              <a:rPr lang="en-US" sz="4800" b="1" i="1" dirty="0">
                <a:solidFill>
                  <a:srgbClr val="000000"/>
                </a:solidFill>
                <a:latin typeface="Times New Roman" panose="02020603050405020304" pitchFamily="18" charset="0"/>
                <a:ea typeface="Times New Roman" panose="02020603050405020304" pitchFamily="18" charset="0"/>
              </a:rPr>
              <a:t>6. </a:t>
            </a:r>
            <a:r>
              <a:rPr lang="en-US" sz="4800" b="1" i="1" dirty="0" err="1">
                <a:solidFill>
                  <a:srgbClr val="000000"/>
                </a:solidFill>
                <a:latin typeface="Times New Roman" panose="02020603050405020304" pitchFamily="18" charset="0"/>
                <a:ea typeface="Times New Roman" panose="02020603050405020304" pitchFamily="18" charset="0"/>
              </a:rPr>
              <a:t>Sản</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xuất</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tàng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trữ</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vận</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chuyến</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mua</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bán</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phương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tiện</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dụng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cụ</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dùng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vào</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việc</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sản</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xuất</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hoặc</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sử</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dụng</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trái</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phép</a:t>
            </a:r>
            <a:r>
              <a:rPr lang="en-US" sz="4800" b="1" i="1" dirty="0">
                <a:solidFill>
                  <a:srgbClr val="000000"/>
                </a:solidFill>
                <a:latin typeface="Times New Roman" panose="02020603050405020304" pitchFamily="18" charset="0"/>
                <a:ea typeface="Times New Roman" panose="02020603050405020304" pitchFamily="18" charset="0"/>
              </a:rPr>
              <a:t> </a:t>
            </a:r>
            <a:r>
              <a:rPr lang="en-US" sz="4800" b="1" i="1" dirty="0" err="1">
                <a:solidFill>
                  <a:srgbClr val="000000"/>
                </a:solidFill>
                <a:latin typeface="Times New Roman" panose="02020603050405020304" pitchFamily="18" charset="0"/>
                <a:ea typeface="Times New Roman" panose="02020603050405020304" pitchFamily="18" charset="0"/>
              </a:rPr>
              <a:t>chất</a:t>
            </a:r>
            <a:r>
              <a:rPr lang="en-US" sz="4800" b="1" i="1" dirty="0">
                <a:solidFill>
                  <a:srgbClr val="000000"/>
                </a:solidFill>
                <a:latin typeface="Times New Roman" panose="02020603050405020304" pitchFamily="18" charset="0"/>
                <a:ea typeface="Times New Roman" panose="02020603050405020304" pitchFamily="18" charset="0"/>
              </a:rPr>
              <a:t> ma </a:t>
            </a:r>
            <a:r>
              <a:rPr lang="en-US" sz="4800" b="1" i="1" dirty="0" err="1">
                <a:solidFill>
                  <a:srgbClr val="000000"/>
                </a:solidFill>
                <a:latin typeface="Times New Roman" panose="02020603050405020304" pitchFamily="18" charset="0"/>
                <a:ea typeface="Times New Roman" panose="02020603050405020304" pitchFamily="18" charset="0"/>
              </a:rPr>
              <a:t>tuý</a:t>
            </a:r>
            <a:r>
              <a:rPr lang="en-US" sz="4800" b="1" i="1" dirty="0">
                <a:solidFill>
                  <a:srgbClr val="000000"/>
                </a:solidFill>
                <a:latin typeface="Times New Roman" panose="02020603050405020304" pitchFamily="18" charset="0"/>
                <a:ea typeface="Times New Roman" panose="02020603050405020304" pitchFamily="18" charset="0"/>
              </a:rPr>
              <a:t>. [...]</a:t>
            </a:r>
            <a:endParaRPr lang="en-US" sz="48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84912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357808" y="0"/>
            <a:ext cx="12443792" cy="6825731"/>
          </a:xfrm>
          <a:prstGeom prst="rect">
            <a:avLst/>
          </a:prstGeom>
        </p:spPr>
      </p:pic>
      <p:sp>
        <p:nvSpPr>
          <p:cNvPr id="7" name="Rectangle 6"/>
          <p:cNvSpPr>
            <a:spLocks noChangeArrowheads="1"/>
          </p:cNvSpPr>
          <p:nvPr/>
        </p:nvSpPr>
        <p:spPr bwMode="auto">
          <a:xfrm rot="21274563">
            <a:off x="1241498" y="3273588"/>
            <a:ext cx="10079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9:</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Phòng</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chống</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tệ</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nạn</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xã</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hội</a:t>
            </a:r>
            <a:endParaRPr kumimoji="0" lang="en-SG" altLang="en-US" sz="5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3C7238F-8982-4042-8952-E377E4FBCE4D}"/>
              </a:ext>
            </a:extLst>
          </p:cNvPr>
          <p:cNvSpPr/>
          <p:nvPr/>
        </p:nvSpPr>
        <p:spPr>
          <a:xfrm>
            <a:off x="3395566" y="1757960"/>
            <a:ext cx="5173532" cy="923330"/>
          </a:xfrm>
          <a:prstGeom prst="rect">
            <a:avLst/>
          </a:prstGeom>
        </p:spPr>
        <p:txBody>
          <a:bodyPr wrap="none">
            <a:spAutoFit/>
          </a:bodyPr>
          <a:lstStyle/>
          <a:p>
            <a:r>
              <a:rPr lang="vi-VN" sz="5400" b="1" dirty="0">
                <a:solidFill>
                  <a:srgbClr val="FF0000"/>
                </a:solidFill>
                <a:latin typeface="Times New Roman" panose="02020603050405020304" pitchFamily="18" charset="0"/>
                <a:ea typeface="MS Mincho" panose="02020609040205080304" pitchFamily="49" charset="-128"/>
              </a:rPr>
              <a:t>Tiết 27,28,29,30.</a:t>
            </a:r>
            <a:r>
              <a:rPr lang="vi-VN" sz="5400" dirty="0">
                <a:solidFill>
                  <a:srgbClr val="FF0000"/>
                </a:solidFill>
                <a:latin typeface="Times New Roman" panose="02020603050405020304" pitchFamily="18" charset="0"/>
                <a:ea typeface="MS Mincho" panose="02020609040205080304" pitchFamily="49" charset="-128"/>
              </a:rPr>
              <a:t> </a:t>
            </a:r>
            <a:endParaRPr lang="en-US" sz="5400" dirty="0"/>
          </a:p>
        </p:txBody>
      </p:sp>
    </p:spTree>
    <p:extLst>
      <p:ext uri="{BB962C8B-B14F-4D97-AF65-F5344CB8AC3E}">
        <p14:creationId xmlns:p14="http://schemas.microsoft.com/office/powerpoint/2010/main" val="3417677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43DC03A-E85D-4716-B93B-2E46A0B5E0AD}"/>
              </a:ext>
            </a:extLst>
          </p:cNvPr>
          <p:cNvSpPr/>
          <p:nvPr/>
        </p:nvSpPr>
        <p:spPr>
          <a:xfrm>
            <a:off x="-53842" y="783704"/>
            <a:ext cx="12245842" cy="607429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4400" b="1" dirty="0">
                <a:solidFill>
                  <a:srgbClr val="0070C0"/>
                </a:solidFill>
                <a:latin typeface="Times New Roman" panose="02020603050405020304" pitchFamily="18" charset="0"/>
                <a:cs typeface="Times New Roman" panose="02020603050405020304" pitchFamily="18" charset="0"/>
              </a:rPr>
              <a:t>1. Hành vi đó của HS là vi phạm PL vì VN nghiêm cấm tất cả các hành vi sử dụng trái phép chất ma túy.</a:t>
            </a:r>
            <a:r>
              <a:rPr lang="en-US" sz="4400" b="1" dirty="0">
                <a:solidFill>
                  <a:srgbClr val="0070C0"/>
                </a:solidFill>
                <a:latin typeface="Times New Roman" panose="02020603050405020304" pitchFamily="18" charset="0"/>
                <a:cs typeface="Times New Roman" panose="02020603050405020304" pitchFamily="18" charset="0"/>
              </a:rPr>
              <a:t> </a:t>
            </a:r>
            <a:r>
              <a:rPr lang="de-DE" sz="4400" b="1" dirty="0">
                <a:solidFill>
                  <a:srgbClr val="0070C0"/>
                </a:solidFill>
                <a:latin typeface="Times New Roman" panose="02020603050405020304" pitchFamily="18" charset="0"/>
                <a:cs typeface="Times New Roman" panose="02020603050405020304" pitchFamily="18" charset="0"/>
              </a:rPr>
              <a:t>(</a:t>
            </a:r>
            <a:r>
              <a:rPr lang="en-US" sz="4400" b="1" dirty="0" err="1">
                <a:solidFill>
                  <a:srgbClr val="0070C0"/>
                </a:solidFill>
                <a:latin typeface="Times New Roman" panose="02020603050405020304" pitchFamily="18" charset="0"/>
                <a:cs typeface="Times New Roman" panose="02020603050405020304" pitchFamily="18" charset="0"/>
              </a:rPr>
              <a:t>Vì</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các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bạn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học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sinh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đã</a:t>
            </a:r>
            <a:r>
              <a:rPr lang="en-US" sz="4400" b="1" dirty="0">
                <a:solidFill>
                  <a:srgbClr val="0070C0"/>
                </a:solidFill>
                <a:latin typeface="Times New Roman" panose="02020603050405020304" pitchFamily="18" charset="0"/>
                <a:cs typeface="Times New Roman" panose="02020603050405020304" pitchFamily="18" charset="0"/>
              </a:rPr>
              <a:t> vi </a:t>
            </a:r>
            <a:r>
              <a:rPr lang="en-US" sz="4400" b="1" dirty="0" err="1">
                <a:solidFill>
                  <a:srgbClr val="0070C0"/>
                </a:solidFill>
                <a:latin typeface="Times New Roman" panose="02020603050405020304" pitchFamily="18" charset="0"/>
                <a:cs typeface="Times New Roman" panose="02020603050405020304" pitchFamily="18" charset="0"/>
              </a:rPr>
              <a:t>phạm</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Điều</a:t>
            </a:r>
            <a:r>
              <a:rPr lang="en-US" sz="4400" b="1" dirty="0">
                <a:solidFill>
                  <a:srgbClr val="0070C0"/>
                </a:solidFill>
                <a:latin typeface="Times New Roman" panose="02020603050405020304" pitchFamily="18" charset="0"/>
                <a:cs typeface="Times New Roman" panose="02020603050405020304" pitchFamily="18" charset="0"/>
              </a:rPr>
              <a:t> 5, </a:t>
            </a:r>
            <a:r>
              <a:rPr lang="en-US" sz="4400" b="1" dirty="0" err="1">
                <a:solidFill>
                  <a:srgbClr val="0070C0"/>
                </a:solidFill>
                <a:latin typeface="Times New Roman" panose="02020603050405020304" pitchFamily="18" charset="0"/>
                <a:cs typeface="Times New Roman" panose="02020603050405020304" pitchFamily="18" charset="0"/>
              </a:rPr>
              <a:t>Luật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phòng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chống</a:t>
            </a:r>
            <a:r>
              <a:rPr lang="en-US" sz="4400" b="1" dirty="0">
                <a:solidFill>
                  <a:srgbClr val="0070C0"/>
                </a:solidFill>
                <a:latin typeface="Times New Roman" panose="02020603050405020304" pitchFamily="18" charset="0"/>
                <a:cs typeface="Times New Roman" panose="02020603050405020304" pitchFamily="18" charset="0"/>
              </a:rPr>
              <a:t> ma </a:t>
            </a:r>
            <a:r>
              <a:rPr lang="en-US" sz="4400" b="1" dirty="0" err="1">
                <a:solidFill>
                  <a:srgbClr val="0070C0"/>
                </a:solidFill>
                <a:latin typeface="Times New Roman" panose="02020603050405020304" pitchFamily="18" charset="0"/>
                <a:cs typeface="Times New Roman" panose="02020603050405020304" pitchFamily="18" charset="0"/>
              </a:rPr>
              <a:t>túy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năm</a:t>
            </a:r>
            <a:r>
              <a:rPr lang="en-US" sz="4400" b="1" dirty="0">
                <a:solidFill>
                  <a:srgbClr val="0070C0"/>
                </a:solidFill>
                <a:latin typeface="Times New Roman" panose="02020603050405020304" pitchFamily="18" charset="0"/>
                <a:cs typeface="Times New Roman" panose="02020603050405020304" pitchFamily="18" charset="0"/>
              </a:rPr>
              <a:t> 2021 </a:t>
            </a:r>
            <a:r>
              <a:rPr lang="en-US" sz="4400" b="1" dirty="0" err="1">
                <a:solidFill>
                  <a:srgbClr val="0070C0"/>
                </a:solidFill>
                <a:latin typeface="Times New Roman" panose="02020603050405020304" pitchFamily="18" charset="0"/>
                <a:cs typeface="Times New Roman" panose="02020603050405020304" pitchFamily="18" charset="0"/>
              </a:rPr>
              <a:t>khi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đã</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sử</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dụng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và</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tổ</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chức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sử</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dụng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chất</a:t>
            </a:r>
            <a:r>
              <a:rPr lang="en-US" sz="4400" b="1" dirty="0">
                <a:solidFill>
                  <a:srgbClr val="0070C0"/>
                </a:solidFill>
                <a:latin typeface="Times New Roman" panose="02020603050405020304" pitchFamily="18" charset="0"/>
                <a:cs typeface="Times New Roman" panose="02020603050405020304" pitchFamily="18" charset="0"/>
              </a:rPr>
              <a:t> ma </a:t>
            </a:r>
            <a:r>
              <a:rPr lang="en-US" sz="4400" b="1" dirty="0" err="1">
                <a:solidFill>
                  <a:srgbClr val="0070C0"/>
                </a:solidFill>
                <a:latin typeface="Times New Roman" panose="02020603050405020304" pitchFamily="18" charset="0"/>
                <a:cs typeface="Times New Roman" panose="02020603050405020304" pitchFamily="18" charset="0"/>
              </a:rPr>
              <a:t>túy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và</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Điều</a:t>
            </a:r>
            <a:r>
              <a:rPr lang="en-US" sz="4400" b="1" dirty="0">
                <a:solidFill>
                  <a:srgbClr val="0070C0"/>
                </a:solidFill>
                <a:latin typeface="Times New Roman" panose="02020603050405020304" pitchFamily="18" charset="0"/>
                <a:cs typeface="Times New Roman" panose="02020603050405020304" pitchFamily="18" charset="0"/>
              </a:rPr>
              <a:t> 255 </a:t>
            </a:r>
            <a:r>
              <a:rPr lang="en-US" sz="4400" b="1" dirty="0" err="1">
                <a:solidFill>
                  <a:srgbClr val="0070C0"/>
                </a:solidFill>
                <a:latin typeface="Times New Roman" panose="02020603050405020304" pitchFamily="18" charset="0"/>
                <a:cs typeface="Times New Roman" panose="02020603050405020304" pitchFamily="18" charset="0"/>
              </a:rPr>
              <a:t>Bộ</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luật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Hình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sự</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năm</a:t>
            </a:r>
            <a:r>
              <a:rPr lang="en-US" sz="4400" b="1" dirty="0">
                <a:solidFill>
                  <a:srgbClr val="0070C0"/>
                </a:solidFill>
                <a:latin typeface="Times New Roman" panose="02020603050405020304" pitchFamily="18" charset="0"/>
                <a:cs typeface="Times New Roman" panose="02020603050405020304" pitchFamily="18" charset="0"/>
              </a:rPr>
              <a:t> 2015 (</a:t>
            </a:r>
            <a:r>
              <a:rPr lang="en-US" sz="4400" b="1" dirty="0" err="1">
                <a:solidFill>
                  <a:srgbClr val="0070C0"/>
                </a:solidFill>
                <a:latin typeface="Times New Roman" panose="02020603050405020304" pitchFamily="18" charset="0"/>
                <a:cs typeface="Times New Roman" panose="02020603050405020304" pitchFamily="18" charset="0"/>
              </a:rPr>
              <a:t>sửa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đổi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bổ</a:t>
            </a:r>
            <a:r>
              <a:rPr lang="en-US" sz="4400" b="1" dirty="0">
                <a:solidFill>
                  <a:srgbClr val="0070C0"/>
                </a:solidFill>
                <a:latin typeface="Times New Roman" panose="02020603050405020304" pitchFamily="18" charset="0"/>
                <a:cs typeface="Times New Roman" panose="02020603050405020304" pitchFamily="18" charset="0"/>
              </a:rPr>
              <a:t> sung </a:t>
            </a:r>
            <a:r>
              <a:rPr lang="en-US" sz="4400" b="1" dirty="0" err="1">
                <a:solidFill>
                  <a:srgbClr val="0070C0"/>
                </a:solidFill>
                <a:latin typeface="Times New Roman" panose="02020603050405020304" pitchFamily="18" charset="0"/>
                <a:cs typeface="Times New Roman" panose="02020603050405020304" pitchFamily="18" charset="0"/>
              </a:rPr>
              <a:t>năm</a:t>
            </a:r>
            <a:r>
              <a:rPr lang="en-US" sz="4400" b="1" dirty="0">
                <a:solidFill>
                  <a:srgbClr val="0070C0"/>
                </a:solidFill>
                <a:latin typeface="Times New Roman" panose="02020603050405020304" pitchFamily="18" charset="0"/>
                <a:cs typeface="Times New Roman" panose="02020603050405020304" pitchFamily="18" charset="0"/>
              </a:rPr>
              <a:t> 2017)  </a:t>
            </a:r>
          </a:p>
        </p:txBody>
      </p:sp>
      <p:sp>
        <p:nvSpPr>
          <p:cNvPr id="8" name="Rectangle: Rounded Corners 7">
            <a:extLst>
              <a:ext uri="{FF2B5EF4-FFF2-40B4-BE49-F238E27FC236}">
                <a16:creationId xmlns:a16="http://schemas.microsoft.com/office/drawing/2014/main" id="{2023B659-1C13-4E14-A9BE-0D978BAF9066}"/>
              </a:ext>
            </a:extLst>
          </p:cNvPr>
          <p:cNvSpPr/>
          <p:nvPr/>
        </p:nvSpPr>
        <p:spPr>
          <a:xfrm>
            <a:off x="154744" y="0"/>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1</a:t>
            </a:r>
            <a:endParaRPr kumimoji="0" lang="en-SG" sz="54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15501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276AF95-1F31-41BB-838D-E0B872400884}"/>
              </a:ext>
            </a:extLst>
          </p:cNvPr>
          <p:cNvSpPr/>
          <p:nvPr/>
        </p:nvSpPr>
        <p:spPr>
          <a:xfrm>
            <a:off x="0" y="825286"/>
            <a:ext cx="12072730" cy="456546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 </a:t>
            </a:r>
            <a:r>
              <a:rPr lang="de-DE" sz="5400" b="1" dirty="0">
                <a:solidFill>
                  <a:srgbClr val="0070C0"/>
                </a:solidFill>
                <a:latin typeface="Times New Roman" panose="02020603050405020304" pitchFamily="18" charset="0"/>
                <a:cs typeface="Times New Roman" panose="02020603050405020304" pitchFamily="18" charset="0"/>
              </a:rPr>
              <a:t>2. Quy định của PL:</a:t>
            </a:r>
            <a:r>
              <a:rPr lang="de-DE" sz="5400" b="1" i="1" dirty="0">
                <a:solidFill>
                  <a:srgbClr val="0070C0"/>
                </a:solidFill>
                <a:latin typeface="Times New Roman" panose="02020603050405020304" pitchFamily="18" charset="0"/>
                <a:cs typeface="Times New Roman" panose="02020603050405020304" pitchFamily="18" charset="0"/>
              </a:rPr>
              <a:t> </a:t>
            </a:r>
            <a:r>
              <a:rPr lang="en-US" sz="5400" b="1" dirty="0">
                <a:solidFill>
                  <a:srgbClr val="0070C0"/>
                </a:solidFill>
                <a:latin typeface="Times New Roman" panose="02020603050405020304" pitchFamily="18" charset="0"/>
                <a:cs typeface="Times New Roman" panose="02020603050405020304" pitchFamily="18" charset="0"/>
              </a:rPr>
              <a:t>Lu</a:t>
            </a:r>
            <a:r>
              <a:rPr lang="vi-VN" sz="5400" b="1" dirty="0">
                <a:solidFill>
                  <a:srgbClr val="0070C0"/>
                </a:solidFill>
                <a:latin typeface="Times New Roman" panose="02020603050405020304" pitchFamily="18" charset="0"/>
                <a:cs typeface="Times New Roman" panose="02020603050405020304" pitchFamily="18" charset="0"/>
              </a:rPr>
              <a:t>ậ</a:t>
            </a:r>
            <a:r>
              <a:rPr lang="vi-VN" sz="5400" b="1" i="1" dirty="0">
                <a:solidFill>
                  <a:srgbClr val="0070C0"/>
                </a:solidFill>
                <a:latin typeface="Times New Roman" panose="02020603050405020304" pitchFamily="18" charset="0"/>
                <a:cs typeface="Times New Roman" panose="02020603050405020304" pitchFamily="18" charset="0"/>
              </a:rPr>
              <a:t>t Phòng, chống ma túy năm 2021</a:t>
            </a:r>
            <a:r>
              <a:rPr lang="en-US" sz="5400" b="1" i="1" dirty="0">
                <a:solidFill>
                  <a:srgbClr val="0070C0"/>
                </a:solidFill>
                <a:latin typeface="Times New Roman" panose="02020603050405020304" pitchFamily="18" charset="0"/>
                <a:cs typeface="Times New Roman" panose="02020603050405020304" pitchFamily="18" charset="0"/>
              </a:rPr>
              <a:t> </a:t>
            </a:r>
            <a:r>
              <a:rPr lang="vi-VN" sz="5400" b="1" i="1" dirty="0">
                <a:solidFill>
                  <a:srgbClr val="0070C0"/>
                </a:solidFill>
                <a:latin typeface="Times New Roman" panose="02020603050405020304" pitchFamily="18" charset="0"/>
                <a:cs typeface="Times New Roman" panose="02020603050405020304" pitchFamily="18" charset="0"/>
              </a:rPr>
              <a:t>(Trích), Bộ Luật Hình sự năm 2015</a:t>
            </a:r>
            <a:r>
              <a:rPr lang="en-US" sz="5400" b="1" i="1" dirty="0">
                <a:solidFill>
                  <a:srgbClr val="0070C0"/>
                </a:solidFill>
                <a:latin typeface="Times New Roman" panose="02020603050405020304" pitchFamily="18" charset="0"/>
                <a:cs typeface="Times New Roman" panose="02020603050405020304" pitchFamily="18" charset="0"/>
              </a:rPr>
              <a:t> </a:t>
            </a:r>
            <a:r>
              <a:rPr lang="vi-VN" sz="5400" b="1" i="1" dirty="0">
                <a:solidFill>
                  <a:srgbClr val="0070C0"/>
                </a:solidFill>
                <a:latin typeface="Times New Roman" panose="02020603050405020304" pitchFamily="18" charset="0"/>
                <a:cs typeface="Times New Roman" panose="02020603050405020304" pitchFamily="18" charset="0"/>
              </a:rPr>
              <a:t>(Sửa đổi, bổ sung năm 2017)</a:t>
            </a:r>
            <a:r>
              <a:rPr lang="en-US" sz="5400" b="1" i="1" dirty="0">
                <a:solidFill>
                  <a:srgbClr val="0070C0"/>
                </a:solidFill>
                <a:latin typeface="Times New Roman" panose="02020603050405020304" pitchFamily="18" charset="0"/>
                <a:cs typeface="Times New Roman" panose="02020603050405020304" pitchFamily="18" charset="0"/>
              </a:rPr>
              <a:t> </a:t>
            </a:r>
            <a:r>
              <a:rPr lang="vi-VN" sz="5400" b="1" i="1" dirty="0">
                <a:solidFill>
                  <a:srgbClr val="0070C0"/>
                </a:solidFill>
                <a:latin typeface="Times New Roman" panose="02020603050405020304" pitchFamily="18" charset="0"/>
                <a:cs typeface="Times New Roman" panose="02020603050405020304" pitchFamily="18" charset="0"/>
              </a:rPr>
              <a:t>(Trích) </a:t>
            </a:r>
            <a:r>
              <a:rPr lang="vi-VN" sz="5400" b="1" dirty="0">
                <a:solidFill>
                  <a:srgbClr val="0070C0"/>
                </a:solidFill>
                <a:latin typeface="Times New Roman" panose="02020603050405020304" pitchFamily="18" charset="0"/>
                <a:cs typeface="Times New Roman" panose="02020603050405020304" pitchFamily="18" charset="0"/>
              </a:rPr>
              <a:t> trong sách giáo khoa</a:t>
            </a:r>
            <a:r>
              <a:rPr lang="en-US" sz="5400" b="1" dirty="0">
                <a:solidFill>
                  <a:srgbClr val="0070C0"/>
                </a:solidFill>
                <a:latin typeface="Times New Roman" panose="02020603050405020304" pitchFamily="18" charset="0"/>
                <a:cs typeface="Times New Roman" panose="02020603050405020304" pitchFamily="18" charset="0"/>
              </a:rPr>
              <a:t>.</a:t>
            </a:r>
          </a:p>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AF9509BB-AAFF-406D-92CF-CC617B8D16C9}"/>
              </a:ext>
            </a:extLst>
          </p:cNvPr>
          <p:cNvSpPr/>
          <p:nvPr/>
        </p:nvSpPr>
        <p:spPr>
          <a:xfrm>
            <a:off x="0" y="0"/>
            <a:ext cx="2084040"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Câu 2</a:t>
            </a:r>
            <a:endParaRPr kumimoji="0" lang="en-SG" sz="54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59453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C24AB4-7BA6-4E44-B465-9CBB0FFB36E4}"/>
              </a:ext>
            </a:extLst>
          </p:cNvPr>
          <p:cNvSpPr/>
          <p:nvPr/>
        </p:nvSpPr>
        <p:spPr>
          <a:xfrm>
            <a:off x="318051" y="569964"/>
            <a:ext cx="11741427" cy="5170646"/>
          </a:xfrm>
          <a:prstGeom prst="rect">
            <a:avLst/>
          </a:prstGeom>
        </p:spPr>
        <p:txBody>
          <a:bodyPr wrap="square">
            <a:spAutoFit/>
          </a:bodyPr>
          <a:lstStyle/>
          <a:p>
            <a:pPr algn="just"/>
            <a:r>
              <a:rPr lang="en-US" sz="6600" b="1" dirty="0" err="1">
                <a:solidFill>
                  <a:srgbClr val="FF0000"/>
                </a:solidFill>
                <a:latin typeface="Times New Roman" panose="02020603050405020304" pitchFamily="18" charset="0"/>
                <a:ea typeface="Calibri" panose="020F0502020204030204" pitchFamily="34" charset="0"/>
              </a:rPr>
              <a:t>Kết</a:t>
            </a:r>
            <a:r>
              <a:rPr lang="en-US" sz="6600" b="1" dirty="0">
                <a:solidFill>
                  <a:srgbClr val="FF0000"/>
                </a:solidFill>
                <a:latin typeface="Times New Roman" panose="02020603050405020304" pitchFamily="18" charset="0"/>
                <a:ea typeface="Calibri" panose="020F0502020204030204" pitchFamily="34" charset="0"/>
              </a:rPr>
              <a:t> </a:t>
            </a:r>
            <a:r>
              <a:rPr lang="en-US" sz="6600" b="1" dirty="0" err="1">
                <a:solidFill>
                  <a:srgbClr val="FF0000"/>
                </a:solidFill>
                <a:latin typeface="Times New Roman" panose="02020603050405020304" pitchFamily="18" charset="0"/>
                <a:ea typeface="Calibri" panose="020F0502020204030204" pitchFamily="34" charset="0"/>
              </a:rPr>
              <a:t>luận</a:t>
            </a:r>
            <a:r>
              <a:rPr lang="en-US" sz="6600" b="1" dirty="0">
                <a:solidFill>
                  <a:srgbClr val="FF0000"/>
                </a:solidFill>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Mỗi</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công</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dân</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cần</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phải</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tìm</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hiểu</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các</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quy</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định</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của</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pháp</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luật</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để</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thực</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hiện</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tốt</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việc</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phòng</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chống</a:t>
            </a:r>
            <a:r>
              <a:rPr lang="en-US" sz="6600" b="1" dirty="0">
                <a:latin typeface="Times New Roman" panose="02020603050405020304" pitchFamily="18" charset="0"/>
                <a:ea typeface="Calibri" panose="020F0502020204030204" pitchFamily="34" charset="0"/>
              </a:rPr>
              <a:t> TNXH ở </a:t>
            </a:r>
            <a:r>
              <a:rPr lang="en-US" sz="6600" b="1" dirty="0" err="1">
                <a:latin typeface="Times New Roman" panose="02020603050405020304" pitchFamily="18" charset="0"/>
                <a:ea typeface="Calibri" panose="020F0502020204030204" pitchFamily="34" charset="0"/>
              </a:rPr>
              <a:t>mọi</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lúc</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mọi</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nơi</a:t>
            </a:r>
            <a:r>
              <a:rPr lang="en-US" sz="6600" b="1" dirty="0">
                <a:latin typeface="Times New Roman" panose="02020603050405020304" pitchFamily="18" charset="0"/>
                <a:ea typeface="Calibri" panose="020F0502020204030204" pitchFamily="34" charset="0"/>
              </a:rPr>
              <a:t>.</a:t>
            </a:r>
            <a:endParaRPr lang="en-US" sz="6600" b="1" dirty="0"/>
          </a:p>
        </p:txBody>
      </p:sp>
    </p:spTree>
    <p:extLst>
      <p:ext uri="{BB962C8B-B14F-4D97-AF65-F5344CB8AC3E}">
        <p14:creationId xmlns:p14="http://schemas.microsoft.com/office/powerpoint/2010/main" val="4243029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B23B5A-26E9-4201-B9AB-307ACC855F0E}"/>
              </a:ext>
            </a:extLst>
          </p:cNvPr>
          <p:cNvSpPr/>
          <p:nvPr/>
        </p:nvSpPr>
        <p:spPr>
          <a:xfrm>
            <a:off x="225287" y="151179"/>
            <a:ext cx="11741426" cy="6555641"/>
          </a:xfrm>
          <a:prstGeom prst="rect">
            <a:avLst/>
          </a:prstGeom>
        </p:spPr>
        <p:txBody>
          <a:bodyPr wrap="square">
            <a:spAutoFit/>
          </a:bodyPr>
          <a:lstStyle/>
          <a:p>
            <a:pPr algn="just">
              <a:spcAft>
                <a:spcPts val="0"/>
              </a:spcAft>
            </a:pPr>
            <a:r>
              <a:rPr lang="en-US" sz="6000" b="1" dirty="0">
                <a:solidFill>
                  <a:srgbClr val="0000FF"/>
                </a:solidFill>
                <a:latin typeface="Times New Roman" panose="02020603050405020304" pitchFamily="18" charset="0"/>
                <a:ea typeface="Calibri" panose="020F0502020204030204" pitchFamily="34" charset="0"/>
              </a:rPr>
              <a:t>- PL </a:t>
            </a:r>
            <a:r>
              <a:rPr lang="en-US" sz="6000" b="1" dirty="0" err="1">
                <a:solidFill>
                  <a:srgbClr val="0000FF"/>
                </a:solidFill>
                <a:latin typeface="Times New Roman" panose="02020603050405020304" pitchFamily="18" charset="0"/>
                <a:ea typeface="Calibri" panose="020F0502020204030204" pitchFamily="34" charset="0"/>
              </a:rPr>
              <a:t>Việt</a:t>
            </a:r>
            <a:r>
              <a:rPr lang="en-US" sz="6000" b="1" dirty="0">
                <a:solidFill>
                  <a:srgbClr val="0000FF"/>
                </a:solidFill>
                <a:latin typeface="Times New Roman" panose="02020603050405020304" pitchFamily="18" charset="0"/>
                <a:ea typeface="Calibri" panose="020F0502020204030204" pitchFamily="34" charset="0"/>
              </a:rPr>
              <a:t> Nam </a:t>
            </a:r>
            <a:r>
              <a:rPr lang="en-US" sz="6000" b="1" dirty="0" err="1">
                <a:solidFill>
                  <a:srgbClr val="0000FF"/>
                </a:solidFill>
                <a:latin typeface="Times New Roman" panose="02020603050405020304" pitchFamily="18" charset="0"/>
                <a:ea typeface="Calibri" panose="020F0502020204030204" pitchFamily="34" charset="0"/>
              </a:rPr>
              <a:t>nghiêm</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cấm</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tham</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gia</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dưới</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mọi</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hình</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thức</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vào</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các</a:t>
            </a:r>
            <a:r>
              <a:rPr lang="en-US" sz="6000" b="1" dirty="0">
                <a:solidFill>
                  <a:srgbClr val="0000FF"/>
                </a:solidFill>
                <a:latin typeface="Times New Roman" panose="02020603050405020304" pitchFamily="18" charset="0"/>
                <a:ea typeface="Calibri" panose="020F0502020204030204" pitchFamily="34" charset="0"/>
              </a:rPr>
              <a:t> TNXH </a:t>
            </a:r>
            <a:r>
              <a:rPr lang="en-US" sz="6000" b="1" dirty="0" err="1">
                <a:solidFill>
                  <a:srgbClr val="0000FF"/>
                </a:solidFill>
                <a:latin typeface="Times New Roman" panose="02020603050405020304" pitchFamily="18" charset="0"/>
                <a:ea typeface="Calibri" panose="020F0502020204030204" pitchFamily="34" charset="0"/>
              </a:rPr>
              <a:t>như</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cờ</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bạc</a:t>
            </a:r>
            <a:r>
              <a:rPr lang="en-US" sz="6000" b="1" dirty="0">
                <a:solidFill>
                  <a:srgbClr val="0000FF"/>
                </a:solidFill>
                <a:latin typeface="Times New Roman" panose="02020603050405020304" pitchFamily="18" charset="0"/>
                <a:ea typeface="Calibri" panose="020F0502020204030204" pitchFamily="34" charset="0"/>
              </a:rPr>
              <a:t>, ma </a:t>
            </a:r>
            <a:r>
              <a:rPr lang="en-US" sz="6000" b="1" dirty="0" err="1">
                <a:solidFill>
                  <a:srgbClr val="0000FF"/>
                </a:solidFill>
                <a:latin typeface="Times New Roman" panose="02020603050405020304" pitchFamily="18" charset="0"/>
                <a:ea typeface="Calibri" panose="020F0502020204030204" pitchFamily="34" charset="0"/>
              </a:rPr>
              <a:t>túy</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mại</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dâm</a:t>
            </a:r>
            <a:r>
              <a:rPr lang="en-US" sz="6000" b="1" dirty="0">
                <a:solidFill>
                  <a:srgbClr val="0000FF"/>
                </a:solidFill>
                <a:latin typeface="Times New Roman" panose="02020603050405020304" pitchFamily="18" charset="0"/>
                <a:ea typeface="Calibri" panose="020F0502020204030204" pitchFamily="34" charset="0"/>
              </a:rPr>
              <a:t>…</a:t>
            </a:r>
          </a:p>
          <a:p>
            <a:pPr algn="just">
              <a:spcAft>
                <a:spcPts val="0"/>
              </a:spcAft>
            </a:pPr>
            <a:r>
              <a:rPr lang="en-US" sz="6000" b="1" dirty="0">
                <a:solidFill>
                  <a:srgbClr val="0000FF"/>
                </a:solidFill>
                <a:latin typeface="Times New Roman" panose="02020603050405020304" pitchFamily="18" charset="0"/>
                <a:ea typeface="Calibri" panose="020F0502020204030204" pitchFamily="34" charset="0"/>
              </a:rPr>
              <a:t>- Vi </a:t>
            </a:r>
            <a:r>
              <a:rPr lang="en-US" sz="6000" b="1" dirty="0" err="1">
                <a:solidFill>
                  <a:srgbClr val="0000FF"/>
                </a:solidFill>
                <a:latin typeface="Times New Roman" panose="02020603050405020304" pitchFamily="18" charset="0"/>
                <a:ea typeface="Calibri" panose="020F0502020204030204" pitchFamily="34" charset="0"/>
              </a:rPr>
              <a:t>phạm</a:t>
            </a:r>
            <a:r>
              <a:rPr lang="en-US" sz="6000" b="1" dirty="0">
                <a:solidFill>
                  <a:srgbClr val="0000FF"/>
                </a:solidFill>
                <a:latin typeface="Times New Roman" panose="02020603050405020304" pitchFamily="18" charset="0"/>
                <a:ea typeface="Calibri" panose="020F0502020204030204" pitchFamily="34" charset="0"/>
              </a:rPr>
              <a:t> QĐ </a:t>
            </a:r>
            <a:r>
              <a:rPr lang="en-US" sz="6000" b="1" dirty="0" err="1">
                <a:solidFill>
                  <a:srgbClr val="0000FF"/>
                </a:solidFill>
                <a:latin typeface="Times New Roman" panose="02020603050405020304" pitchFamily="18" charset="0"/>
                <a:ea typeface="Calibri" panose="020F0502020204030204" pitchFamily="34" charset="0"/>
              </a:rPr>
              <a:t>của</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pháp</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luật</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về</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phòng</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chống</a:t>
            </a:r>
            <a:r>
              <a:rPr lang="en-US" sz="6000" b="1" dirty="0">
                <a:solidFill>
                  <a:srgbClr val="0000FF"/>
                </a:solidFill>
                <a:latin typeface="Times New Roman" panose="02020603050405020304" pitchFamily="18" charset="0"/>
                <a:ea typeface="Calibri" panose="020F0502020204030204" pitchFamily="34" charset="0"/>
              </a:rPr>
              <a:t> TNXH </a:t>
            </a:r>
            <a:r>
              <a:rPr lang="en-US" sz="6000" b="1" dirty="0" err="1">
                <a:solidFill>
                  <a:srgbClr val="0000FF"/>
                </a:solidFill>
                <a:latin typeface="Times New Roman" panose="02020603050405020304" pitchFamily="18" charset="0"/>
                <a:ea typeface="Calibri" panose="020F0502020204030204" pitchFamily="34" charset="0"/>
              </a:rPr>
              <a:t>thì</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sẽ</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bị</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xử</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lí</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nghiêm</a:t>
            </a:r>
            <a:r>
              <a:rPr lang="en-US" sz="6000" b="1" dirty="0">
                <a:solidFill>
                  <a:srgbClr val="0000FF"/>
                </a:solidFill>
                <a:latin typeface="Times New Roman" panose="02020603050405020304" pitchFamily="18" charset="0"/>
                <a:ea typeface="Calibri" panose="020F0502020204030204" pitchFamily="34" charset="0"/>
              </a:rPr>
              <a:t> </a:t>
            </a:r>
            <a:r>
              <a:rPr lang="en-US" sz="6000" b="1" dirty="0" err="1">
                <a:solidFill>
                  <a:srgbClr val="0000FF"/>
                </a:solidFill>
                <a:latin typeface="Times New Roman" panose="02020603050405020304" pitchFamily="18" charset="0"/>
                <a:ea typeface="Calibri" panose="020F0502020204030204" pitchFamily="34" charset="0"/>
              </a:rPr>
              <a:t>minh</a:t>
            </a:r>
            <a:r>
              <a:rPr lang="en-US" sz="6000" b="1" dirty="0">
                <a:solidFill>
                  <a:srgbClr val="0000FF"/>
                </a:solidFill>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809781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72242" y="1429662"/>
            <a:ext cx="12191999"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192801" y="1778432"/>
            <a:ext cx="11661912" cy="2114460"/>
          </a:xfrm>
        </p:spPr>
        <p:txBody>
          <a:bodyPr/>
          <a:lstStyle/>
          <a:p>
            <a:r>
              <a:rPr lang="en-US" sz="4800" b="1" dirty="0">
                <a:solidFill>
                  <a:schemeClr val="bg1"/>
                </a:solidFill>
                <a:latin typeface="+mj-lt"/>
                <a:cs typeface="Arial" panose="020B0604020202020204" pitchFamily="34" charset="0"/>
              </a:rPr>
              <a:t>4. </a:t>
            </a:r>
            <a:r>
              <a:rPr lang="vi-VN" sz="4800" b="1" dirty="0">
                <a:solidFill>
                  <a:schemeClr val="bg1"/>
                </a:solidFill>
                <a:latin typeface="+mj-lt"/>
                <a:cs typeface="Arial" panose="020B0604020202020204" pitchFamily="34" charset="0"/>
              </a:rPr>
              <a:t>TRÁCH NHIỆM CỦA HỌC SINH TRONG PHÒNG, CHỐNG </a:t>
            </a:r>
            <a:br>
              <a:rPr lang="vi-VN" sz="4800" b="1" dirty="0">
                <a:solidFill>
                  <a:schemeClr val="bg1"/>
                </a:solidFill>
                <a:latin typeface="+mj-lt"/>
                <a:cs typeface="Arial" panose="020B0604020202020204" pitchFamily="34" charset="0"/>
              </a:rPr>
            </a:br>
            <a:r>
              <a:rPr lang="vi-VN" sz="4800" b="1" dirty="0">
                <a:solidFill>
                  <a:schemeClr val="bg1"/>
                </a:solidFill>
                <a:latin typeface="+mj-lt"/>
                <a:cs typeface="Arial" panose="020B0604020202020204" pitchFamily="34" charset="0"/>
              </a:rPr>
              <a:t>TỆ NẠN XÃ HỘI</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0905538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57D296E-DF6B-028A-743E-E7DE8359E2C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ounded Rectangle 18">
            <a:extLst>
              <a:ext uri="{FF2B5EF4-FFF2-40B4-BE49-F238E27FC236}">
                <a16:creationId xmlns:a16="http://schemas.microsoft.com/office/drawing/2014/main" id="{07F9D38B-9BB7-8236-ABCD-BD7FAC6A0036}"/>
              </a:ext>
            </a:extLst>
          </p:cNvPr>
          <p:cNvSpPr/>
          <p:nvPr/>
        </p:nvSpPr>
        <p:spPr>
          <a:xfrm>
            <a:off x="7389373" y="1649169"/>
            <a:ext cx="4628456" cy="4854123"/>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0480" marR="30480" lvl="0" indent="0" algn="just"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bức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trên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làm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gì</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phòng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chống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tệ</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xã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a:p>
            <a:pPr marL="30480" marR="30480" lvl="0" indent="0" algn="just"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b,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Em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hãy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kể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thêm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việc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sinh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làm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phòng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chống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tệ</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xã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endParaRPr>
          </a:p>
        </p:txBody>
      </p:sp>
      <p:sp>
        <p:nvSpPr>
          <p:cNvPr id="10" name="TextBox 15">
            <a:extLst>
              <a:ext uri="{FF2B5EF4-FFF2-40B4-BE49-F238E27FC236}">
                <a16:creationId xmlns:a16="http://schemas.microsoft.com/office/drawing/2014/main" id="{5F590500-AF57-D2EA-65E7-FFDD1DB2A46D}"/>
              </a:ext>
            </a:extLst>
          </p:cNvPr>
          <p:cNvSpPr txBox="1">
            <a:spLocks noChangeArrowheads="1"/>
          </p:cNvSpPr>
          <p:nvPr/>
        </p:nvSpPr>
        <p:spPr bwMode="auto">
          <a:xfrm>
            <a:off x="3560328" y="136525"/>
            <a:ext cx="547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 NHÓM BÀN</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Picture 2" descr="Em hãy quan sát các tranh dưới đây và trả lời câu hỏi">
            <a:extLst>
              <a:ext uri="{FF2B5EF4-FFF2-40B4-BE49-F238E27FC236}">
                <a16:creationId xmlns:a16="http://schemas.microsoft.com/office/drawing/2014/main" id="{9CDB0263-6DE7-EAEE-0945-5026F2A294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6556" y="1720410"/>
            <a:ext cx="6647543" cy="50010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06EFBAE-358A-140F-D4B6-72BF613E2463}"/>
              </a:ext>
            </a:extLst>
          </p:cNvPr>
          <p:cNvSpPr txBox="1">
            <a:spLocks noChangeArrowheads="1"/>
          </p:cNvSpPr>
          <p:nvPr/>
        </p:nvSpPr>
        <p:spPr bwMode="auto">
          <a:xfrm>
            <a:off x="236556" y="985209"/>
            <a:ext cx="6241143" cy="40005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TRANH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VÀ TRẢ LỜI CÂU HỎI</a:t>
            </a:r>
          </a:p>
        </p:txBody>
      </p:sp>
    </p:spTree>
    <p:extLst>
      <p:ext uri="{BB962C8B-B14F-4D97-AF65-F5344CB8AC3E}">
        <p14:creationId xmlns:p14="http://schemas.microsoft.com/office/powerpoint/2010/main" val="366840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FFCC9F6-2269-07FF-937E-B64C04F57197}"/>
              </a:ext>
            </a:extLst>
          </p:cNvPr>
          <p:cNvSpPr/>
          <p:nvPr/>
        </p:nvSpPr>
        <p:spPr>
          <a:xfrm>
            <a:off x="0" y="701309"/>
            <a:ext cx="12192000" cy="6156691"/>
          </a:xfrm>
          <a:prstGeom prst="roundRect">
            <a:avLst/>
          </a:prstGeom>
          <a:solidFill>
            <a:srgbClr val="FFFA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6DEB5602-3E6E-B76D-AFB8-CE8117DDD569}"/>
              </a:ext>
            </a:extLst>
          </p:cNvPr>
          <p:cNvSpPr/>
          <p:nvPr/>
        </p:nvSpPr>
        <p:spPr>
          <a:xfrm>
            <a:off x="2033366" y="0"/>
            <a:ext cx="5978769" cy="7837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rPr>
              <a:t>Nhận xét các bức tranh</a:t>
            </a:r>
            <a:endParaRPr kumimoji="0" lang="en-SG" sz="4400" b="1" i="0" u="none" strike="noStrike" kern="1200" cap="none" spc="0" normalizeH="0" baseline="0" noProof="0" dirty="0">
              <a:ln>
                <a:noFill/>
              </a:ln>
              <a:solidFill>
                <a:prstClr val="black"/>
              </a:solidFill>
              <a:effectLst/>
              <a:uLnTx/>
              <a:uFillTx/>
              <a:latin typeface="#9Slide05 SVNVery Berry" panose="00000500000000000000" pitchFamily="2"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9891E475-A06C-9A4A-7707-E710A18040C6}"/>
              </a:ext>
            </a:extLst>
          </p:cNvPr>
          <p:cNvSpPr txBox="1"/>
          <p:nvPr/>
        </p:nvSpPr>
        <p:spPr>
          <a:xfrm>
            <a:off x="218661" y="1029372"/>
            <a:ext cx="11754677" cy="5632311"/>
          </a:xfrm>
          <a:prstGeom prst="rect">
            <a:avLst/>
          </a:prstGeom>
          <a:noFill/>
        </p:spPr>
        <p:txBody>
          <a:bodyPr wrap="square">
            <a:spAutoFit/>
          </a:bodyPr>
          <a:lstStyle/>
          <a:p>
            <a:pPr lvl="0" algn="just">
              <a:buSzPts val="1000"/>
              <a:tabLst>
                <a:tab pos="457200" algn="l"/>
              </a:tabLst>
            </a:pPr>
            <a:r>
              <a:rPr lang="en-US" sz="40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40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endPar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a:buSzPts val="1000"/>
              <a:tabLst>
                <a:tab pos="457200" algn="l"/>
              </a:tabLst>
            </a:pPr>
            <a:r>
              <a:rPr lang="en-US" sz="40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40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tuyền</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kêu</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a:buSzPts val="1000"/>
              <a:tabLst>
                <a:tab pos="457200" algn="l"/>
              </a:tabLst>
            </a:pPr>
            <a:r>
              <a:rPr lang="en-US" sz="40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40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hòm</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tội</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endPar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a:buSzPts val="1000"/>
              <a:tabLst>
                <a:tab pos="457200" algn="l"/>
              </a:tabLst>
            </a:pPr>
            <a:r>
              <a:rPr lang="en-US" sz="40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40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chối</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a:buSzPts val="1000"/>
              <a:tabLst>
                <a:tab pos="457200" algn="l"/>
              </a:tabLst>
            </a:pPr>
            <a:r>
              <a:rPr lang="en-US" sz="40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40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phống</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419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3B92C5-2136-4349-8D90-02D41C6F2294}"/>
              </a:ext>
            </a:extLst>
          </p:cNvPr>
          <p:cNvSpPr/>
          <p:nvPr/>
        </p:nvSpPr>
        <p:spPr>
          <a:xfrm>
            <a:off x="291548" y="959994"/>
            <a:ext cx="11516140" cy="3785652"/>
          </a:xfrm>
          <a:prstGeom prst="rect">
            <a:avLst/>
          </a:prstGeom>
        </p:spPr>
        <p:txBody>
          <a:bodyPr wrap="square">
            <a:spAutoFit/>
          </a:bodyPr>
          <a:lstStyle/>
          <a:p>
            <a:pPr algn="just"/>
            <a:r>
              <a:rPr lang="vi-VN" sz="4800" b="1" dirty="0">
                <a:solidFill>
                  <a:srgbClr val="FF0000"/>
                </a:solidFill>
                <a:latin typeface="Times New Roman" panose="02020603050405020304" pitchFamily="18" charset="0"/>
                <a:ea typeface="Calibri" panose="020F0502020204030204" pitchFamily="34" charset="0"/>
              </a:rPr>
              <a:t>Kết luận: </a:t>
            </a:r>
            <a:r>
              <a:rPr lang="vi-VN" sz="4800" b="1" dirty="0">
                <a:latin typeface="Times New Roman" panose="02020603050405020304" pitchFamily="18" charset="0"/>
                <a:ea typeface="Calibri" panose="020F0502020204030204" pitchFamily="34" charset="0"/>
              </a:rPr>
              <a:t>Mỗi HS đều chung tay góp sức vào công tác phòng, chống TNXH; có lối sống lành mạnh, có những hiểu biết về TNXH để tuyên truyền, vận động mọi người cùng tham gia phòng, chống TNXH.</a:t>
            </a:r>
            <a:endParaRPr lang="en-US" sz="4800" b="1" dirty="0"/>
          </a:p>
        </p:txBody>
      </p:sp>
    </p:spTree>
    <p:extLst>
      <p:ext uri="{BB962C8B-B14F-4D97-AF65-F5344CB8AC3E}">
        <p14:creationId xmlns:p14="http://schemas.microsoft.com/office/powerpoint/2010/main" val="1216965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3B92C5-2136-4349-8D90-02D41C6F2294}"/>
              </a:ext>
            </a:extLst>
          </p:cNvPr>
          <p:cNvSpPr/>
          <p:nvPr/>
        </p:nvSpPr>
        <p:spPr>
          <a:xfrm>
            <a:off x="198782" y="58846"/>
            <a:ext cx="11794435" cy="6740307"/>
          </a:xfrm>
          <a:prstGeom prst="rect">
            <a:avLst/>
          </a:prstGeom>
        </p:spPr>
        <p:txBody>
          <a:bodyPr wrap="square">
            <a:spAutoFit/>
          </a:bodyPr>
          <a:lstStyle/>
          <a:p>
            <a:pPr algn="just"/>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Chăm</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chỉ</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học</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tập</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rèn</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luyện</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nâng</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cao</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nhận</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thức</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xây</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dựng</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lối</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sống</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giản</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dị</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lành</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mạnh</a:t>
            </a:r>
            <a:r>
              <a:rPr lang="en-US" sz="4800" b="1" dirty="0">
                <a:solidFill>
                  <a:srgbClr val="0000FF"/>
                </a:solidFill>
                <a:latin typeface="Times New Roman" panose="02020603050405020304" pitchFamily="18" charset="0"/>
                <a:ea typeface="Calibri" panose="020F0502020204030204" pitchFamily="34" charset="0"/>
              </a:rPr>
              <a:t>.</a:t>
            </a:r>
          </a:p>
          <a:p>
            <a:pPr algn="just"/>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Tuân</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thủ</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tuyên</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truyền</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phổ</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biến</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các</a:t>
            </a:r>
            <a:r>
              <a:rPr lang="en-US" sz="4800" b="1" dirty="0">
                <a:solidFill>
                  <a:srgbClr val="0000FF"/>
                </a:solidFill>
                <a:latin typeface="Times New Roman" panose="02020603050405020304" pitchFamily="18" charset="0"/>
                <a:ea typeface="Calibri" panose="020F0502020204030204" pitchFamily="34" charset="0"/>
              </a:rPr>
              <a:t> QĐ </a:t>
            </a:r>
            <a:r>
              <a:rPr lang="en-US" sz="4800" b="1" dirty="0" err="1">
                <a:solidFill>
                  <a:srgbClr val="0000FF"/>
                </a:solidFill>
                <a:latin typeface="Times New Roman" panose="02020603050405020304" pitchFamily="18" charset="0"/>
                <a:ea typeface="Calibri" panose="020F0502020204030204" pitchFamily="34" charset="0"/>
              </a:rPr>
              <a:t>của</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pháp</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luật</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về</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phòng</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chông</a:t>
            </a:r>
            <a:r>
              <a:rPr lang="en-US" sz="4800" b="1" dirty="0">
                <a:solidFill>
                  <a:srgbClr val="0000FF"/>
                </a:solidFill>
                <a:latin typeface="Times New Roman" panose="02020603050405020304" pitchFamily="18" charset="0"/>
                <a:ea typeface="Calibri" panose="020F0502020204030204" pitchFamily="34" charset="0"/>
              </a:rPr>
              <a:t> TNXH.</a:t>
            </a:r>
          </a:p>
          <a:p>
            <a:pPr algn="just"/>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Phê</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phán</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tố</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cáo</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các</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hành</a:t>
            </a:r>
            <a:r>
              <a:rPr lang="en-US" sz="4800" b="1" dirty="0">
                <a:solidFill>
                  <a:srgbClr val="0000FF"/>
                </a:solidFill>
                <a:latin typeface="Times New Roman" panose="02020603050405020304" pitchFamily="18" charset="0"/>
                <a:ea typeface="Calibri" panose="020F0502020204030204" pitchFamily="34" charset="0"/>
              </a:rPr>
              <a:t> vi </a:t>
            </a:r>
            <a:r>
              <a:rPr lang="en-US" sz="4800" b="1" dirty="0" err="1">
                <a:solidFill>
                  <a:srgbClr val="0000FF"/>
                </a:solidFill>
                <a:latin typeface="Times New Roman" panose="02020603050405020304" pitchFamily="18" charset="0"/>
                <a:ea typeface="Calibri" panose="020F0502020204030204" pitchFamily="34" charset="0"/>
              </a:rPr>
              <a:t>vi</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phạm</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quy</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định</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của</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pháp</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luật</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về</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phòng</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chống</a:t>
            </a:r>
            <a:r>
              <a:rPr lang="en-US" sz="4800" b="1" dirty="0">
                <a:solidFill>
                  <a:srgbClr val="0000FF"/>
                </a:solidFill>
                <a:latin typeface="Times New Roman" panose="02020603050405020304" pitchFamily="18" charset="0"/>
                <a:ea typeface="Calibri" panose="020F0502020204030204" pitchFamily="34" charset="0"/>
              </a:rPr>
              <a:t> TNXH.</a:t>
            </a:r>
          </a:p>
          <a:p>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Tích</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cực</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tham</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gia</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phòng</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chống</a:t>
            </a:r>
            <a:r>
              <a:rPr lang="en-US" sz="4800" b="1" dirty="0">
                <a:solidFill>
                  <a:srgbClr val="0000FF"/>
                </a:solidFill>
                <a:latin typeface="Times New Roman" panose="02020603050405020304" pitchFamily="18" charset="0"/>
                <a:ea typeface="Calibri" panose="020F0502020204030204" pitchFamily="34" charset="0"/>
              </a:rPr>
              <a:t> TNXH ở </a:t>
            </a:r>
            <a:r>
              <a:rPr lang="en-US" sz="4800" b="1" dirty="0" err="1">
                <a:solidFill>
                  <a:srgbClr val="0000FF"/>
                </a:solidFill>
                <a:latin typeface="Times New Roman" panose="02020603050405020304" pitchFamily="18" charset="0"/>
                <a:ea typeface="Calibri" panose="020F0502020204030204" pitchFamily="34" charset="0"/>
              </a:rPr>
              <a:t>nhà</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trường</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và</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địa</a:t>
            </a:r>
            <a:r>
              <a:rPr lang="en-US" sz="4800" b="1" dirty="0">
                <a:solidFill>
                  <a:srgbClr val="0000FF"/>
                </a:solidFill>
                <a:latin typeface="Times New Roman" panose="02020603050405020304" pitchFamily="18" charset="0"/>
                <a:ea typeface="Calibri" panose="020F0502020204030204" pitchFamily="34" charset="0"/>
              </a:rPr>
              <a:t> </a:t>
            </a:r>
            <a:r>
              <a:rPr lang="en-US" sz="4800" b="1" dirty="0" err="1">
                <a:solidFill>
                  <a:srgbClr val="0000FF"/>
                </a:solidFill>
                <a:latin typeface="Times New Roman" panose="02020603050405020304" pitchFamily="18" charset="0"/>
                <a:ea typeface="Calibri" panose="020F0502020204030204" pitchFamily="34" charset="0"/>
              </a:rPr>
              <a:t>phương</a:t>
            </a:r>
            <a:r>
              <a:rPr lang="en-US" sz="4800" b="1" dirty="0">
                <a:solidFill>
                  <a:srgbClr val="0000FF"/>
                </a:solidFill>
                <a:latin typeface="Times New Roman" panose="02020603050405020304" pitchFamily="18" charset="0"/>
                <a:ea typeface="Calibri" panose="020F0502020204030204" pitchFamily="34" charset="0"/>
              </a:rPr>
              <a:t>.</a:t>
            </a:r>
            <a:endParaRPr lang="en-US" sz="4800" b="1" dirty="0">
              <a:solidFill>
                <a:srgbClr val="0000FF"/>
              </a:solidFill>
            </a:endParaRPr>
          </a:p>
        </p:txBody>
      </p:sp>
    </p:spTree>
    <p:extLst>
      <p:ext uri="{BB962C8B-B14F-4D97-AF65-F5344CB8AC3E}">
        <p14:creationId xmlns:p14="http://schemas.microsoft.com/office/powerpoint/2010/main" val="68795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8" name="Picture 7"/>
          <p:cNvPicPr>
            <a:picLocks noChangeAspect="1"/>
          </p:cNvPicPr>
          <p:nvPr/>
        </p:nvPicPr>
        <p:blipFill>
          <a:blip r:embed="rId3"/>
          <a:stretch>
            <a:fillRect/>
          </a:stretch>
        </p:blipFill>
        <p:spPr>
          <a:xfrm>
            <a:off x="265044" y="468762"/>
            <a:ext cx="11368938" cy="5182805"/>
          </a:xfrm>
          <a:prstGeom prst="rect">
            <a:avLst/>
          </a:prstGeom>
        </p:spPr>
      </p:pic>
      <p:sp>
        <p:nvSpPr>
          <p:cNvPr id="9" name="文本框 6"/>
          <p:cNvSpPr txBox="1"/>
          <p:nvPr/>
        </p:nvSpPr>
        <p:spPr>
          <a:xfrm>
            <a:off x="2147337" y="3136612"/>
            <a:ext cx="727495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III. LUYỆN TẬP</a:t>
            </a:r>
            <a:endParaRPr kumimoji="0" lang="zh-CN" altLang="en-US" sz="54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927891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0" y="1228175"/>
            <a:ext cx="12192000"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Title 1">
            <a:extLst>
              <a:ext uri="{FF2B5EF4-FFF2-40B4-BE49-F238E27FC236}">
                <a16:creationId xmlns:a16="http://schemas.microsoft.com/office/drawing/2014/main" id="{9E248B6E-2F6B-4709-DFFA-3B2DB362CF11}"/>
              </a:ext>
            </a:extLst>
          </p:cNvPr>
          <p:cNvSpPr>
            <a:spLocks noGrp="1"/>
          </p:cNvSpPr>
          <p:nvPr>
            <p:ph type="title"/>
          </p:nvPr>
        </p:nvSpPr>
        <p:spPr>
          <a:xfrm>
            <a:off x="316484" y="2030972"/>
            <a:ext cx="11557464" cy="1206405"/>
          </a:xfrm>
        </p:spPr>
        <p:txBody>
          <a:bodyPr/>
          <a:lstStyle/>
          <a:p>
            <a:r>
              <a:rPr lang="en-US" sz="4800" b="1" dirty="0">
                <a:solidFill>
                  <a:schemeClr val="bg1"/>
                </a:solidFill>
                <a:latin typeface="+mj-lt"/>
                <a:cs typeface="Arial" panose="020B0604020202020204" pitchFamily="34" charset="0"/>
              </a:rPr>
              <a:t>1. </a:t>
            </a:r>
            <a:r>
              <a:rPr lang="en-US" sz="4800" b="1" dirty="0" err="1">
                <a:solidFill>
                  <a:schemeClr val="bg1"/>
                </a:solidFill>
                <a:latin typeface="+mj-lt"/>
                <a:cs typeface="Arial" panose="020B0604020202020204" pitchFamily="34" charset="0"/>
              </a:rPr>
              <a:t>Khái</a:t>
            </a:r>
            <a:r>
              <a:rPr lang="en-US" sz="4800" b="1" dirty="0">
                <a:solidFill>
                  <a:schemeClr val="bg1"/>
                </a:solidFill>
                <a:latin typeface="+mj-lt"/>
                <a:cs typeface="Arial" panose="020B0604020202020204" pitchFamily="34" charset="0"/>
              </a:rPr>
              <a:t> </a:t>
            </a:r>
            <a:r>
              <a:rPr lang="en-US" sz="4800" b="1" dirty="0" err="1">
                <a:solidFill>
                  <a:schemeClr val="bg1"/>
                </a:solidFill>
                <a:latin typeface="+mj-lt"/>
                <a:cs typeface="Arial" panose="020B0604020202020204" pitchFamily="34" charset="0"/>
              </a:rPr>
              <a:t>niệm</a:t>
            </a:r>
            <a:r>
              <a:rPr lang="en-US" sz="4800" b="1" dirty="0">
                <a:solidFill>
                  <a:schemeClr val="bg1"/>
                </a:solidFill>
                <a:latin typeface="+mj-lt"/>
                <a:cs typeface="Arial" panose="020B0604020202020204" pitchFamily="34" charset="0"/>
              </a:rPr>
              <a:t> </a:t>
            </a:r>
            <a:r>
              <a:rPr lang="en-US" sz="4800" b="1" dirty="0" err="1">
                <a:solidFill>
                  <a:schemeClr val="bg1"/>
                </a:solidFill>
                <a:latin typeface="+mj-lt"/>
                <a:cs typeface="Arial" panose="020B0604020202020204" pitchFamily="34" charset="0"/>
              </a:rPr>
              <a:t>và</a:t>
            </a:r>
            <a:r>
              <a:rPr lang="en-US" sz="4800" b="1" dirty="0">
                <a:solidFill>
                  <a:schemeClr val="bg1"/>
                </a:solidFill>
                <a:latin typeface="+mj-lt"/>
                <a:cs typeface="Arial" panose="020B0604020202020204" pitchFamily="34" charset="0"/>
              </a:rPr>
              <a:t> </a:t>
            </a:r>
            <a:r>
              <a:rPr lang="en-US" sz="4800" b="1" dirty="0" err="1">
                <a:solidFill>
                  <a:schemeClr val="bg1"/>
                </a:solidFill>
                <a:latin typeface="+mj-lt"/>
                <a:cs typeface="Arial" panose="020B0604020202020204" pitchFamily="34" charset="0"/>
              </a:rPr>
              <a:t>các</a:t>
            </a:r>
            <a:r>
              <a:rPr lang="en-US" sz="4800" b="1" dirty="0">
                <a:solidFill>
                  <a:schemeClr val="bg1"/>
                </a:solidFill>
                <a:latin typeface="+mj-lt"/>
                <a:cs typeface="Arial" panose="020B0604020202020204" pitchFamily="34" charset="0"/>
              </a:rPr>
              <a:t> </a:t>
            </a:r>
            <a:r>
              <a:rPr lang="en-US" sz="4800" b="1" dirty="0" err="1">
                <a:solidFill>
                  <a:schemeClr val="bg1"/>
                </a:solidFill>
                <a:latin typeface="+mj-lt"/>
                <a:cs typeface="Arial" panose="020B0604020202020204" pitchFamily="34" charset="0"/>
              </a:rPr>
              <a:t>loại</a:t>
            </a:r>
            <a:r>
              <a:rPr lang="en-US" sz="4800" b="1" dirty="0">
                <a:solidFill>
                  <a:schemeClr val="bg1"/>
                </a:solidFill>
                <a:latin typeface="+mj-lt"/>
                <a:cs typeface="Arial" panose="020B0604020202020204" pitchFamily="34" charset="0"/>
              </a:rPr>
              <a:t> </a:t>
            </a:r>
            <a:r>
              <a:rPr lang="en-US" sz="4800" b="1" dirty="0" err="1">
                <a:solidFill>
                  <a:schemeClr val="bg1"/>
                </a:solidFill>
                <a:latin typeface="+mj-lt"/>
                <a:cs typeface="Arial" panose="020B0604020202020204" pitchFamily="34" charset="0"/>
              </a:rPr>
              <a:t>tệ</a:t>
            </a:r>
            <a:r>
              <a:rPr lang="en-US" sz="4800" b="1" dirty="0">
                <a:solidFill>
                  <a:schemeClr val="bg1"/>
                </a:solidFill>
                <a:latin typeface="+mj-lt"/>
                <a:cs typeface="Arial" panose="020B0604020202020204" pitchFamily="34" charset="0"/>
              </a:rPr>
              <a:t> </a:t>
            </a:r>
            <a:r>
              <a:rPr lang="en-US" sz="4800" b="1" dirty="0" err="1">
                <a:solidFill>
                  <a:schemeClr val="bg1"/>
                </a:solidFill>
                <a:latin typeface="+mj-lt"/>
                <a:cs typeface="Arial" panose="020B0604020202020204" pitchFamily="34" charset="0"/>
              </a:rPr>
              <a:t>nạn</a:t>
            </a:r>
            <a:r>
              <a:rPr lang="en-US" sz="4800" b="1" dirty="0">
                <a:solidFill>
                  <a:schemeClr val="bg1"/>
                </a:solidFill>
                <a:latin typeface="+mj-lt"/>
                <a:cs typeface="Arial" panose="020B0604020202020204" pitchFamily="34" charset="0"/>
              </a:rPr>
              <a:t> </a:t>
            </a:r>
            <a:r>
              <a:rPr lang="en-US" sz="4800" b="1" dirty="0" err="1">
                <a:solidFill>
                  <a:schemeClr val="bg1"/>
                </a:solidFill>
                <a:latin typeface="+mj-lt"/>
                <a:cs typeface="Arial" panose="020B0604020202020204" pitchFamily="34" charset="0"/>
              </a:rPr>
              <a:t>xã</a:t>
            </a:r>
            <a:r>
              <a:rPr lang="en-US" sz="4800" b="1" dirty="0">
                <a:solidFill>
                  <a:schemeClr val="bg1"/>
                </a:solidFill>
                <a:latin typeface="+mj-lt"/>
                <a:cs typeface="Arial" panose="020B0604020202020204" pitchFamily="34" charset="0"/>
              </a:rPr>
              <a:t> </a:t>
            </a:r>
            <a:r>
              <a:rPr lang="en-US" sz="4800" b="1" dirty="0" err="1">
                <a:solidFill>
                  <a:schemeClr val="bg1"/>
                </a:solidFill>
                <a:latin typeface="+mj-lt"/>
                <a:cs typeface="Arial" panose="020B0604020202020204" pitchFamily="34" charset="0"/>
              </a:rPr>
              <a:t>hội</a:t>
            </a:r>
            <a:r>
              <a:rPr lang="en-US" sz="4800" b="1" dirty="0">
                <a:solidFill>
                  <a:schemeClr val="bg1"/>
                </a:solidFill>
                <a:latin typeface="+mj-lt"/>
                <a:cs typeface="Arial" panose="020B0604020202020204" pitchFamily="34" charset="0"/>
              </a:rPr>
              <a:t> </a:t>
            </a:r>
            <a:r>
              <a:rPr lang="en-US" sz="4800" b="1" dirty="0" err="1">
                <a:solidFill>
                  <a:schemeClr val="bg1"/>
                </a:solidFill>
                <a:latin typeface="+mj-lt"/>
                <a:cs typeface="Arial" panose="020B0604020202020204" pitchFamily="34" charset="0"/>
              </a:rPr>
              <a:t>phổ</a:t>
            </a:r>
            <a:r>
              <a:rPr lang="en-US" sz="4800" b="1" dirty="0">
                <a:solidFill>
                  <a:schemeClr val="bg1"/>
                </a:solidFill>
                <a:latin typeface="+mj-lt"/>
                <a:cs typeface="Arial" panose="020B0604020202020204" pitchFamily="34" charset="0"/>
              </a:rPr>
              <a:t> </a:t>
            </a:r>
            <a:r>
              <a:rPr lang="en-US" sz="4800" b="1" dirty="0" err="1">
                <a:solidFill>
                  <a:schemeClr val="bg1"/>
                </a:solidFill>
                <a:latin typeface="+mj-lt"/>
                <a:cs typeface="Arial" panose="020B0604020202020204" pitchFamily="34" charset="0"/>
              </a:rPr>
              <a:t>biến</a:t>
            </a:r>
            <a:endParaRPr lang="en-US" sz="48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7663001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TextBox 15"/>
          <p:cNvSpPr txBox="1">
            <a:spLocks noChangeArrowheads="1"/>
          </p:cNvSpPr>
          <p:nvPr/>
        </p:nvSpPr>
        <p:spPr bwMode="auto">
          <a:xfrm>
            <a:off x="122848" y="24838"/>
            <a:ext cx="2994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tập 1</a:t>
            </a:r>
            <a:endParaRPr kumimoji="0" lang="en-US" altLang="en-US"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TextBox 9">
            <a:extLst>
              <a:ext uri="{FF2B5EF4-FFF2-40B4-BE49-F238E27FC236}">
                <a16:creationId xmlns:a16="http://schemas.microsoft.com/office/drawing/2014/main" id="{7AFB402C-ABCC-4B6D-B854-2DBF04C747EA}"/>
              </a:ext>
            </a:extLst>
          </p:cNvPr>
          <p:cNvSpPr txBox="1"/>
          <p:nvPr/>
        </p:nvSpPr>
        <p:spPr>
          <a:xfrm>
            <a:off x="122848" y="980704"/>
            <a:ext cx="11870909" cy="2308324"/>
          </a:xfrm>
          <a:prstGeom prst="rect">
            <a:avLst/>
          </a:prstGeom>
          <a:solidFill>
            <a:schemeClr val="accent4">
              <a:lumMod val="20000"/>
              <a:lumOff val="80000"/>
            </a:schemeClr>
          </a:solidFill>
          <a:ln w="28575">
            <a:solidFill>
              <a:schemeClr val="tx1"/>
            </a:solidFill>
          </a:ln>
        </p:spPr>
        <p:txBody>
          <a:bodyPr wrap="square">
            <a:spAutoFit/>
          </a:bodyPr>
          <a:lstStyle/>
          <a:p>
            <a:pPr algn="just"/>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dỗ</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lôi</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 lừa, </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B86561B-A4E6-45C5-AE6E-1A567081B133}"/>
              </a:ext>
            </a:extLst>
          </p:cNvPr>
          <p:cNvSpPr txBox="1"/>
          <p:nvPr/>
        </p:nvSpPr>
        <p:spPr>
          <a:xfrm>
            <a:off x="122848" y="3568973"/>
            <a:ext cx="11870909" cy="2800767"/>
          </a:xfrm>
          <a:prstGeom prst="rect">
            <a:avLst/>
          </a:prstGeom>
          <a:solidFill>
            <a:schemeClr val="accent4">
              <a:lumMod val="20000"/>
              <a:lumOff val="80000"/>
            </a:schemeClr>
          </a:solidFill>
          <a:ln>
            <a:solidFill>
              <a:schemeClr val="accent1"/>
            </a:solidFill>
          </a:ln>
        </p:spPr>
        <p:txBody>
          <a:bodyPr wrap="square">
            <a:spAutoFit/>
          </a:bodyPr>
          <a:lstStyle/>
          <a:p>
            <a:pPr algn="just"/>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kịp</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ngăn</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chặn</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278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808ABB-76AB-7297-C004-EF9D6B6085E1}"/>
              </a:ext>
            </a:extLst>
          </p:cNvPr>
          <p:cNvSpPr txBox="1"/>
          <p:nvPr/>
        </p:nvSpPr>
        <p:spPr>
          <a:xfrm>
            <a:off x="259667" y="320578"/>
            <a:ext cx="11672666" cy="4708981"/>
          </a:xfrm>
          <a:prstGeom prst="rect">
            <a:avLst/>
          </a:prstGeom>
          <a:solidFill>
            <a:schemeClr val="accent4">
              <a:lumMod val="20000"/>
              <a:lumOff val="80000"/>
            </a:schemeClr>
          </a:solidFill>
          <a:ln>
            <a:solidFill>
              <a:schemeClr val="accent1"/>
            </a:solidFill>
          </a:ln>
        </p:spPr>
        <p:txBody>
          <a:bodyPr wrap="square">
            <a:spAutoFit/>
          </a:bodyPr>
          <a:lstStyle/>
          <a:p>
            <a:pPr algn="just"/>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6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015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55697CD6-7DF4-44E7-A44F-772C763BBCBC}"/>
              </a:ext>
            </a:extLst>
          </p:cNvPr>
          <p:cNvSpPr txBox="1"/>
          <p:nvPr/>
        </p:nvSpPr>
        <p:spPr>
          <a:xfrm>
            <a:off x="349928" y="0"/>
            <a:ext cx="11677675" cy="830997"/>
          </a:xfrm>
          <a:prstGeom prst="rect">
            <a:avLst/>
          </a:prstGeom>
          <a:noFill/>
        </p:spPr>
        <p:txBody>
          <a:bodyPr wrap="square">
            <a:spAutoFit/>
          </a:bodyPr>
          <a:lstStyle/>
          <a:p>
            <a:pPr algn="just"/>
            <a:r>
              <a:rPr lang="en-US" sz="4800" b="1" dirty="0" err="1">
                <a:solidFill>
                  <a:srgbClr val="0000FF"/>
                </a:solidFill>
                <a:effectLst/>
                <a:latin typeface="Times New Roman" panose="02020603050405020304" pitchFamily="18" charset="0"/>
                <a:ea typeface="Times New Roman" panose="02020603050405020304" pitchFamily="18" charset="0"/>
              </a:rPr>
              <a:t>Bài</a:t>
            </a:r>
            <a:r>
              <a:rPr lang="en-US" sz="4800" b="1" dirty="0">
                <a:solidFill>
                  <a:srgbClr val="0000FF"/>
                </a:solidFill>
                <a:effectLst/>
                <a:latin typeface="Times New Roman" panose="02020603050405020304" pitchFamily="18" charset="0"/>
                <a:ea typeface="Times New Roman" panose="02020603050405020304" pitchFamily="18" charset="0"/>
              </a:rPr>
              <a:t> 2/</a:t>
            </a:r>
            <a:r>
              <a:rPr lang="en-US" sz="4800" b="1" dirty="0" err="1">
                <a:solidFill>
                  <a:srgbClr val="0000FF"/>
                </a:solidFill>
                <a:effectLst/>
                <a:latin typeface="Times New Roman" panose="02020603050405020304" pitchFamily="18" charset="0"/>
                <a:ea typeface="Times New Roman" panose="02020603050405020304" pitchFamily="18" charset="0"/>
              </a:rPr>
              <a:t>sgk</a:t>
            </a:r>
            <a:r>
              <a:rPr lang="en-US" sz="4800" b="1" dirty="0">
                <a:solidFill>
                  <a:srgbClr val="0000FF"/>
                </a:solidFill>
                <a:effectLst/>
                <a:latin typeface="Times New Roman" panose="02020603050405020304" pitchFamily="18" charset="0"/>
                <a:ea typeface="Times New Roman" panose="02020603050405020304" pitchFamily="18" charset="0"/>
              </a:rPr>
              <a:t>.</a:t>
            </a:r>
            <a:r>
              <a:rPr lang="en-US" sz="4800" b="1" dirty="0">
                <a:solidFill>
                  <a:srgbClr val="000000"/>
                </a:solidFill>
                <a:effectLst/>
                <a:latin typeface="Times New Roman" panose="02020603050405020304" pitchFamily="18" charset="0"/>
                <a:ea typeface="Times New Roman" panose="02020603050405020304" pitchFamily="18" charset="0"/>
              </a:rPr>
              <a:t> </a:t>
            </a:r>
            <a:endParaRPr lang="en-US" sz="4800" b="1" dirty="0">
              <a:effectLst/>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8FDF26EE-0139-4503-BC63-4A554E84DF86}"/>
              </a:ext>
            </a:extLst>
          </p:cNvPr>
          <p:cNvSpPr/>
          <p:nvPr/>
        </p:nvSpPr>
        <p:spPr>
          <a:xfrm>
            <a:off x="164397" y="706693"/>
            <a:ext cx="11770440" cy="6001643"/>
          </a:xfrm>
          <a:prstGeom prst="rect">
            <a:avLst/>
          </a:prstGeom>
        </p:spPr>
        <p:txBody>
          <a:bodyPr wrap="square">
            <a:spAutoFit/>
          </a:bodyPr>
          <a:lstStyle/>
          <a:p>
            <a:pPr lvl="0" algn="just"/>
            <a:r>
              <a:rPr lang="vi-VN" sz="4800" b="1" dirty="0">
                <a:solidFill>
                  <a:srgbClr val="000000"/>
                </a:solidFill>
                <a:latin typeface="Times New Roman" panose="02020603050405020304" pitchFamily="18" charset="0"/>
                <a:ea typeface="Times New Roman" panose="02020603050405020304" pitchFamily="18" charset="0"/>
              </a:rPr>
              <a:t>a) Không đồng tình vì hành vi của L là đang cổ xúy cho tệ nạn cờ bạc, đem lại ảnh hưởng xấu cho môi trường học đường.</a:t>
            </a:r>
          </a:p>
          <a:p>
            <a:pPr lvl="0" algn="just"/>
            <a:r>
              <a:rPr lang="vi-VN" sz="4800" b="1" dirty="0">
                <a:solidFill>
                  <a:srgbClr val="000000"/>
                </a:solidFill>
                <a:latin typeface="Times New Roman" panose="02020603050405020304" pitchFamily="18" charset="0"/>
                <a:ea typeface="Times New Roman" panose="02020603050405020304" pitchFamily="18" charset="0"/>
              </a:rPr>
              <a:t>b) Không đồng tình vì bà N đang vi phạm quy định của pháp luật về việc buôn bán, vận chuyển ma túy.</a:t>
            </a:r>
          </a:p>
          <a:p>
            <a:pPr lvl="0" algn="just"/>
            <a:r>
              <a:rPr lang="vi-VN" sz="4800" b="1" dirty="0">
                <a:solidFill>
                  <a:srgbClr val="000000"/>
                </a:solidFill>
                <a:latin typeface="Times New Roman" panose="02020603050405020304" pitchFamily="18" charset="0"/>
                <a:ea typeface="Times New Roman" panose="02020603050405020304" pitchFamily="18" charset="0"/>
              </a:rPr>
              <a:t>c) Đồng tình vì không tham gia vào tệ nạn mê tín dị đoan là hành vi đúng đắn.</a:t>
            </a: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Rounded Corners 1">
            <a:extLst>
              <a:ext uri="{FF2B5EF4-FFF2-40B4-BE49-F238E27FC236}">
                <a16:creationId xmlns:a16="http://schemas.microsoft.com/office/drawing/2014/main" id="{B7F8E7F3-718B-4362-BB52-15DFDC3F0352}"/>
              </a:ext>
            </a:extLst>
          </p:cNvPr>
          <p:cNvSpPr/>
          <p:nvPr/>
        </p:nvSpPr>
        <p:spPr>
          <a:xfrm>
            <a:off x="134081" y="85922"/>
            <a:ext cx="11342302"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4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4800" b="1" i="0" u="none" strike="noStrike" kern="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sz="4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 CHƠI: ĐÓNG VAI</a:t>
            </a:r>
            <a:r>
              <a:rPr kumimoji="0" lang="en-US" sz="4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B46244D3-A99C-4747-B8F1-3D3D0DFB8912}"/>
              </a:ext>
            </a:extLst>
          </p:cNvPr>
          <p:cNvSpPr/>
          <p:nvPr/>
        </p:nvSpPr>
        <p:spPr>
          <a:xfrm>
            <a:off x="134081" y="856357"/>
            <a:ext cx="11898893" cy="6001643"/>
          </a:xfrm>
          <a:prstGeom prst="rect">
            <a:avLst/>
          </a:prstGeom>
        </p:spPr>
        <p:txBody>
          <a:bodyPr wrap="square">
            <a:spAutoFit/>
          </a:bodyPr>
          <a:lstStyle/>
          <a:p>
            <a:pPr algn="just">
              <a:spcAft>
                <a:spcPts val="0"/>
              </a:spcAft>
            </a:pPr>
            <a:r>
              <a:rPr lang="en-US" sz="4800" b="1" dirty="0">
                <a:solidFill>
                  <a:srgbClr val="000000"/>
                </a:solidFill>
                <a:latin typeface="Times New Roman" panose="02020603050405020304" pitchFamily="18" charset="0"/>
                <a:ea typeface="Times New Roman" panose="02020603050405020304" pitchFamily="18" charset="0"/>
              </a:rPr>
              <a:t>a) </a:t>
            </a:r>
            <a:r>
              <a:rPr lang="en-US" sz="4800" b="1" dirty="0" err="1">
                <a:solidFill>
                  <a:srgbClr val="000000"/>
                </a:solidFill>
                <a:latin typeface="Times New Roman" panose="02020603050405020304" pitchFamily="18" charset="0"/>
                <a:ea typeface="Times New Roman" panose="02020603050405020304" pitchFamily="18" charset="0"/>
              </a:rPr>
              <a:t>Nếu</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là</a:t>
            </a:r>
            <a:r>
              <a:rPr lang="en-US" sz="4800" b="1" dirty="0">
                <a:solidFill>
                  <a:srgbClr val="000000"/>
                </a:solidFill>
                <a:latin typeface="Times New Roman" panose="02020603050405020304" pitchFamily="18" charset="0"/>
                <a:ea typeface="Times New Roman" panose="02020603050405020304" pitchFamily="18" charset="0"/>
              </a:rPr>
              <a:t> A, </a:t>
            </a:r>
            <a:r>
              <a:rPr lang="en-US" sz="4800" b="1" dirty="0" err="1">
                <a:solidFill>
                  <a:srgbClr val="000000"/>
                </a:solidFill>
                <a:latin typeface="Times New Roman" panose="02020603050405020304" pitchFamily="18" charset="0"/>
                <a:ea typeface="Times New Roman" panose="02020603050405020304" pitchFamily="18" charset="0"/>
              </a:rPr>
              <a:t>em</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sẽ</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tuyên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truyền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với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mọi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người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trong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bản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về</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kiến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thức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của</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việc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phòng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tránh</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tệ</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nạn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mê</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tín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dị</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đoan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và</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thuyết</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phục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mọi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người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không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nên</a:t>
            </a:r>
            <a:r>
              <a:rPr lang="en-US" sz="4800" b="1" dirty="0">
                <a:solidFill>
                  <a:srgbClr val="000000"/>
                </a:solidFill>
                <a:latin typeface="Times New Roman" panose="02020603050405020304" pitchFamily="18" charset="0"/>
                <a:ea typeface="Times New Roman" panose="02020603050405020304" pitchFamily="18" charset="0"/>
              </a:rPr>
              <a:t> tin </a:t>
            </a:r>
            <a:r>
              <a:rPr lang="en-US" sz="4800" b="1" dirty="0" err="1">
                <a:solidFill>
                  <a:srgbClr val="000000"/>
                </a:solidFill>
                <a:latin typeface="Times New Roman" panose="02020603050405020304" pitchFamily="18" charset="0"/>
                <a:ea typeface="Times New Roman" panose="02020603050405020304" pitchFamily="18" charset="0"/>
              </a:rPr>
              <a:t>và</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làm</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theo</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lời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thầy</a:t>
            </a:r>
            <a:r>
              <a:rPr lang="en-US" sz="4800" b="1" dirty="0">
                <a:solidFill>
                  <a:srgbClr val="000000"/>
                </a:solidFill>
                <a:latin typeface="Times New Roman" panose="02020603050405020304" pitchFamily="18" charset="0"/>
                <a:ea typeface="Times New Roman" panose="02020603050405020304" pitchFamily="18" charset="0"/>
              </a:rPr>
              <a:t> mo. </a:t>
            </a:r>
            <a:r>
              <a:rPr lang="en-US" sz="4800" b="1" dirty="0" err="1">
                <a:solidFill>
                  <a:srgbClr val="000000"/>
                </a:solidFill>
                <a:latin typeface="Times New Roman" panose="02020603050405020304" pitchFamily="18" charset="0"/>
                <a:ea typeface="Times New Roman" panose="02020603050405020304" pitchFamily="18" charset="0"/>
              </a:rPr>
              <a:t>Thay</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vào</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đó</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khuyến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khích</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mọi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người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cho</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các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bé</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đi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bệnh</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viện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khám</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để</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tìm</a:t>
            </a:r>
            <a:r>
              <a:rPr lang="en-US" sz="4800" b="1" dirty="0">
                <a:solidFill>
                  <a:srgbClr val="000000"/>
                </a:solidFill>
                <a:latin typeface="Times New Roman" panose="02020603050405020304" pitchFamily="18" charset="0"/>
                <a:ea typeface="Times New Roman" panose="02020603050405020304" pitchFamily="18" charset="0"/>
              </a:rPr>
              <a:t> ra </a:t>
            </a:r>
            <a:r>
              <a:rPr lang="en-US" sz="4800" b="1" dirty="0" err="1">
                <a:solidFill>
                  <a:srgbClr val="000000"/>
                </a:solidFill>
                <a:latin typeface="Times New Roman" panose="02020603050405020304" pitchFamily="18" charset="0"/>
                <a:ea typeface="Times New Roman" panose="02020603050405020304" pitchFamily="18" charset="0"/>
              </a:rPr>
              <a:t>bệnh</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và</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thuốc</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chữa</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kịp</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thời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tránh</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để</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lại</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hậu</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quả</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đáng</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latin typeface="Times New Roman" panose="02020603050405020304" pitchFamily="18" charset="0"/>
                <a:ea typeface="Times New Roman" panose="02020603050405020304" pitchFamily="18" charset="0"/>
              </a:rPr>
              <a:t>tiếc</a:t>
            </a:r>
            <a:r>
              <a:rPr lang="en-US" sz="4800" b="1" dirty="0">
                <a:solidFill>
                  <a:srgbClr val="000000"/>
                </a:solidFill>
                <a:latin typeface="Times New Roman" panose="02020603050405020304" pitchFamily="18" charset="0"/>
                <a:ea typeface="Times New Roman" panose="02020603050405020304" pitchFamily="18" charset="0"/>
              </a:rPr>
              <a:t>.</a:t>
            </a:r>
            <a:endParaRPr lang="en-US" sz="48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398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53699C-8D47-4D43-9059-4EF660AC4EEB}"/>
              </a:ext>
            </a:extLst>
          </p:cNvPr>
          <p:cNvSpPr/>
          <p:nvPr/>
        </p:nvSpPr>
        <p:spPr>
          <a:xfrm>
            <a:off x="278295" y="0"/>
            <a:ext cx="11635409" cy="6705234"/>
          </a:xfrm>
          <a:prstGeom prst="rect">
            <a:avLst/>
          </a:prstGeom>
        </p:spPr>
        <p:txBody>
          <a:bodyPr wrap="square">
            <a:spAutoFit/>
          </a:bodyPr>
          <a:lstStyle/>
          <a:p>
            <a:pPr algn="just">
              <a:lnSpc>
                <a:spcPct val="135000"/>
              </a:lnSpc>
              <a:spcAft>
                <a:spcPts val="0"/>
              </a:spcAft>
            </a:pPr>
            <a:r>
              <a:rPr lang="en-US" sz="5400" b="1" dirty="0">
                <a:solidFill>
                  <a:srgbClr val="000000"/>
                </a:solidFill>
                <a:latin typeface="Times New Roman" panose="02020603050405020304" pitchFamily="18" charset="0"/>
                <a:ea typeface="Times New Roman" panose="02020603050405020304" pitchFamily="18" charset="0"/>
              </a:rPr>
              <a:t>b) </a:t>
            </a:r>
            <a:r>
              <a:rPr lang="en-US" sz="5400" b="1" dirty="0" err="1">
                <a:solidFill>
                  <a:srgbClr val="000000"/>
                </a:solidFill>
                <a:latin typeface="Times New Roman" panose="02020603050405020304" pitchFamily="18" charset="0"/>
                <a:ea typeface="Times New Roman" panose="02020603050405020304" pitchFamily="18" charset="0"/>
              </a:rPr>
              <a:t>Nếu</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là</a:t>
            </a:r>
            <a:r>
              <a:rPr lang="en-US" sz="5400" b="1" dirty="0">
                <a:solidFill>
                  <a:srgbClr val="000000"/>
                </a:solidFill>
                <a:latin typeface="Times New Roman" panose="02020603050405020304" pitchFamily="18" charset="0"/>
                <a:ea typeface="Times New Roman" panose="02020603050405020304" pitchFamily="18" charset="0"/>
              </a:rPr>
              <a:t> M, </a:t>
            </a:r>
            <a:r>
              <a:rPr lang="en-US" sz="5400" b="1" dirty="0" err="1">
                <a:solidFill>
                  <a:srgbClr val="000000"/>
                </a:solidFill>
                <a:latin typeface="Times New Roman" panose="02020603050405020304" pitchFamily="18" charset="0"/>
                <a:ea typeface="Times New Roman" panose="02020603050405020304" pitchFamily="18" charset="0"/>
              </a:rPr>
              <a:t>em</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sẽ</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khuyên</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nhủ</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anh</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trai</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dừng</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ngay</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việc</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chăm</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bón</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nuôi</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trồng</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cây</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cần</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sa</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bởi</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vì</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như</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vậy</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là</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anh</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đang</a:t>
            </a:r>
            <a:r>
              <a:rPr lang="en-US" sz="5400" b="1" dirty="0">
                <a:solidFill>
                  <a:srgbClr val="000000"/>
                </a:solidFill>
                <a:latin typeface="Times New Roman" panose="02020603050405020304" pitchFamily="18" charset="0"/>
                <a:ea typeface="Times New Roman" panose="02020603050405020304" pitchFamily="18" charset="0"/>
              </a:rPr>
              <a:t> vi </a:t>
            </a:r>
            <a:r>
              <a:rPr lang="en-US" sz="5400" b="1" dirty="0" err="1">
                <a:solidFill>
                  <a:srgbClr val="000000"/>
                </a:solidFill>
                <a:latin typeface="Times New Roman" panose="02020603050405020304" pitchFamily="18" charset="0"/>
                <a:ea typeface="Times New Roman" panose="02020603050405020304" pitchFamily="18" charset="0"/>
              </a:rPr>
              <a:t>phạm</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pháp</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luật</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không</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những</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sẽ</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bị</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phạt</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tù</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mà</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còn</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để</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lại</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hậu</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quả</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ảnh</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cho</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xã</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hội</a:t>
            </a:r>
            <a:r>
              <a:rPr lang="en-US" sz="5400" b="1" dirty="0">
                <a:solidFill>
                  <a:srgbClr val="000000"/>
                </a:solidFill>
                <a:latin typeface="Times New Roman" panose="02020603050405020304" pitchFamily="18" charset="0"/>
                <a:ea typeface="Times New Roman" panose="02020603050405020304" pitchFamily="18" charset="0"/>
              </a:rPr>
              <a:t>.</a:t>
            </a:r>
            <a:endParaRPr lang="en-US" sz="54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83393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53699C-8D47-4D43-9059-4EF660AC4EEB}"/>
              </a:ext>
            </a:extLst>
          </p:cNvPr>
          <p:cNvSpPr/>
          <p:nvPr/>
        </p:nvSpPr>
        <p:spPr>
          <a:xfrm>
            <a:off x="278295" y="198783"/>
            <a:ext cx="11635409" cy="5909310"/>
          </a:xfrm>
          <a:prstGeom prst="rect">
            <a:avLst/>
          </a:prstGeom>
        </p:spPr>
        <p:txBody>
          <a:bodyPr wrap="square">
            <a:spAutoFit/>
          </a:bodyPr>
          <a:lstStyle/>
          <a:p>
            <a:pPr algn="just">
              <a:spcAft>
                <a:spcPts val="0"/>
              </a:spcAft>
            </a:pPr>
            <a:r>
              <a:rPr lang="vi-VN" sz="5400" b="1" dirty="0">
                <a:solidFill>
                  <a:srgbClr val="000000"/>
                </a:solidFill>
                <a:latin typeface="Times New Roman" panose="02020603050405020304" pitchFamily="18" charset="0"/>
                <a:ea typeface="Times New Roman" panose="02020603050405020304" pitchFamily="18" charset="0"/>
              </a:rPr>
              <a:t>c) Nếu là S, em sẽ từ chối cho anh trai mượn tiền và khuyên anh trai đừng tham gia vào hành vi chơi cờ bạc, vì như vậy là vi phạm pháp luật. Đồng thời em sẽ tố cáo hành vi tụ tập đánh bài ăn tiền của nhóm người này lên cơ quan chức năng để kịp thời giải quyết.</a:t>
            </a:r>
            <a:endParaRPr lang="en-US" sz="54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0224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0" y="422175"/>
            <a:ext cx="12867861" cy="6641233"/>
            <a:chOff x="114868" y="-346473"/>
            <a:chExt cx="7805125" cy="8630800"/>
          </a:xfrm>
        </p:grpSpPr>
        <p:pic>
          <p:nvPicPr>
            <p:cNvPr id="6" name="Google Shape;154;p8"/>
            <p:cNvPicPr preferRelativeResize="0"/>
            <p:nvPr/>
          </p:nvPicPr>
          <p:blipFill rotWithShape="1">
            <a:blip r:embed="rId3">
              <a:alphaModFix/>
            </a:blip>
            <a:srcRect l="16992" t="-937" r="50159" b="17086"/>
            <a:stretch/>
          </p:blipFill>
          <p:spPr>
            <a:xfrm>
              <a:off x="114868" y="-346473"/>
              <a:ext cx="7805125" cy="8630800"/>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sp>
        <p:nvSpPr>
          <p:cNvPr id="8" name="Rectangle 7"/>
          <p:cNvSpPr/>
          <p:nvPr/>
        </p:nvSpPr>
        <p:spPr>
          <a:xfrm>
            <a:off x="407962" y="2200207"/>
            <a:ext cx="11293708" cy="1878271"/>
          </a:xfrm>
          <a:prstGeom prst="rect">
            <a:avLst/>
          </a:prstGeom>
        </p:spPr>
        <p:txBody>
          <a:bodyPr wrap="square">
            <a:spAutoFit/>
          </a:bodyPr>
          <a:lstStyle/>
          <a:p>
            <a:pPr marL="0" marR="0" lvl="0" indent="0" algn="l" defTabSz="914400" rtl="0" eaLnBrk="1" fontAlgn="auto" latinLnBrk="0" hangingPunct="1">
              <a:lnSpc>
                <a:spcPct val="127000"/>
              </a:lnSpc>
              <a:spcBef>
                <a:spcPts val="0"/>
              </a:spcBef>
              <a:spcAft>
                <a:spcPts val="0"/>
              </a:spcAft>
              <a:buClrTx/>
              <a:buSzTx/>
              <a:buFontTx/>
              <a:buNone/>
              <a:tabLst>
                <a:tab pos="241300" algn="l"/>
              </a:tabLst>
              <a:defRPr/>
            </a:pPr>
            <a:r>
              <a:rPr lang="en-US" sz="4800" b="1" i="0" dirty="0" err="1">
                <a:solidFill>
                  <a:srgbClr val="000000"/>
                </a:solidFill>
                <a:effectLst/>
                <a:latin typeface="Times New Roman" panose="02020603050405020304" pitchFamily="18" charset="0"/>
                <a:cs typeface="Times New Roman" panose="02020603050405020304" pitchFamily="18" charset="0"/>
              </a:rPr>
              <a:t>Em</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hãy</a:t>
            </a:r>
            <a:r>
              <a:rPr lang="en-US" sz="4800" b="1" i="0" dirty="0">
                <a:solidFill>
                  <a:srgbClr val="000000"/>
                </a:solidFill>
                <a:effectLst/>
                <a:latin typeface="Times New Roman" panose="02020603050405020304" pitchFamily="18" charset="0"/>
                <a:cs typeface="Times New Roman" panose="02020603050405020304" pitchFamily="18" charset="0"/>
              </a:rPr>
              <a:t> chia </a:t>
            </a:r>
            <a:r>
              <a:rPr lang="en-US" sz="4800" b="1" i="0" dirty="0" err="1">
                <a:solidFill>
                  <a:srgbClr val="000000"/>
                </a:solidFill>
                <a:effectLst/>
                <a:latin typeface="Times New Roman" panose="02020603050405020304" pitchFamily="18" charset="0"/>
                <a:cs typeface="Times New Roman" panose="02020603050405020304" pitchFamily="18" charset="0"/>
              </a:rPr>
              <a:t>sẻ</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những</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việc</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bản</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thân</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làm</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để</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phòng</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chống</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tệ</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nạn</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xã</a:t>
            </a:r>
            <a:r>
              <a:rPr lang="en-US" sz="4800" b="1" i="0" dirty="0">
                <a:solidFill>
                  <a:srgbClr val="000000"/>
                </a:solidFill>
                <a:effectLst/>
                <a:latin typeface="Times New Roman" panose="02020603050405020304" pitchFamily="18" charset="0"/>
                <a:cs typeface="Times New Roman" panose="02020603050405020304" pitchFamily="18" charset="0"/>
              </a:rPr>
              <a:t> </a:t>
            </a:r>
            <a:r>
              <a:rPr lang="en-US" sz="4800" b="1" i="0" dirty="0" err="1">
                <a:solidFill>
                  <a:srgbClr val="000000"/>
                </a:solidFill>
                <a:effectLst/>
                <a:latin typeface="Times New Roman" panose="02020603050405020304" pitchFamily="18" charset="0"/>
                <a:cs typeface="Times New Roman" panose="02020603050405020304" pitchFamily="18" charset="0"/>
              </a:rPr>
              <a:t>hội</a:t>
            </a:r>
            <a:r>
              <a:rPr lang="en-US" sz="4800" b="1" i="0" dirty="0">
                <a:solidFill>
                  <a:srgbClr val="000000"/>
                </a:solidFill>
                <a:effectLst/>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Rounded Corners 1">
            <a:extLst>
              <a:ext uri="{FF2B5EF4-FFF2-40B4-BE49-F238E27FC236}">
                <a16:creationId xmlns:a16="http://schemas.microsoft.com/office/drawing/2014/main" id="{49368C2B-08BB-4567-BA27-2402FAA3C31F}"/>
              </a:ext>
            </a:extLst>
          </p:cNvPr>
          <p:cNvSpPr/>
          <p:nvPr/>
        </p:nvSpPr>
        <p:spPr>
          <a:xfrm>
            <a:off x="0" y="24046"/>
            <a:ext cx="12192000" cy="919829"/>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Bài</a:t>
            </a:r>
            <a:r>
              <a:rPr kumimoji="0" lang="en-US" sz="4000" b="1" i="0" u="none" strike="noStrike" kern="1200" cap="none" spc="0" normalizeH="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4</a:t>
            </a:r>
            <a:r>
              <a:rPr kumimoji="0" lang="en-US" sz="40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vi-VN" sz="40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Thực hiện hành động phòng chống tệ nạn xã hội</a:t>
            </a:r>
            <a:endParaRPr kumimoji="0" lang="en-US" sz="40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6E9EC1-9693-484C-AD9C-46ACBC08610D}"/>
              </a:ext>
            </a:extLst>
          </p:cNvPr>
          <p:cNvPicPr>
            <a:picLocks noChangeAspect="1"/>
          </p:cNvPicPr>
          <p:nvPr/>
        </p:nvPicPr>
        <p:blipFill>
          <a:blip r:embed="rId3"/>
          <a:stretch>
            <a:fillRect/>
          </a:stretch>
        </p:blipFill>
        <p:spPr>
          <a:xfrm>
            <a:off x="0" y="32269"/>
            <a:ext cx="12192000" cy="6793462"/>
          </a:xfrm>
          <a:prstGeom prst="rect">
            <a:avLst/>
          </a:prstGeom>
        </p:spPr>
      </p:pic>
      <p:pic>
        <p:nvPicPr>
          <p:cNvPr id="10" name="Picture 9"/>
          <p:cNvPicPr>
            <a:picLocks noChangeAspect="1"/>
          </p:cNvPicPr>
          <p:nvPr/>
        </p:nvPicPr>
        <p:blipFill>
          <a:blip r:embed="rId4"/>
          <a:stretch>
            <a:fillRect/>
          </a:stretch>
        </p:blipFill>
        <p:spPr>
          <a:xfrm>
            <a:off x="0" y="0"/>
            <a:ext cx="1082264" cy="1164653"/>
          </a:xfrm>
          <a:prstGeom prst="rect">
            <a:avLst/>
          </a:prstGeom>
        </p:spPr>
      </p:pic>
      <p:pic>
        <p:nvPicPr>
          <p:cNvPr id="8" name="Picture 7"/>
          <p:cNvPicPr>
            <a:picLocks noChangeAspect="1"/>
          </p:cNvPicPr>
          <p:nvPr/>
        </p:nvPicPr>
        <p:blipFill>
          <a:blip r:embed="rId5"/>
          <a:stretch>
            <a:fillRect/>
          </a:stretch>
        </p:blipFill>
        <p:spPr>
          <a:xfrm>
            <a:off x="2123892" y="379679"/>
            <a:ext cx="7304070" cy="5922647"/>
          </a:xfrm>
          <a:prstGeom prst="rect">
            <a:avLst/>
          </a:prstGeom>
        </p:spPr>
      </p:pic>
      <p:sp>
        <p:nvSpPr>
          <p:cNvPr id="9" name="文本框 6"/>
          <p:cNvSpPr txBox="1"/>
          <p:nvPr/>
        </p:nvSpPr>
        <p:spPr>
          <a:xfrm>
            <a:off x="4102255" y="3169358"/>
            <a:ext cx="32188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VẬN DỤNG</a:t>
            </a:r>
            <a:endParaRPr kumimoji="0" lang="zh-CN" altLang="en-US"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2" name="Group 11"/>
          <p:cNvGrpSpPr/>
          <p:nvPr/>
        </p:nvGrpSpPr>
        <p:grpSpPr>
          <a:xfrm>
            <a:off x="4941909" y="199341"/>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spTree>
    <p:extLst>
      <p:ext uri="{BB962C8B-B14F-4D97-AF65-F5344CB8AC3E}">
        <p14:creationId xmlns:p14="http://schemas.microsoft.com/office/powerpoint/2010/main" val="4206122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10276" y="14213"/>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1" y="3544624"/>
            <a:ext cx="3188719" cy="354031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6" name="组合 2">
            <a:extLst>
              <a:ext uri="{FF2B5EF4-FFF2-40B4-BE49-F238E27FC236}">
                <a16:creationId xmlns:a16="http://schemas.microsoft.com/office/drawing/2014/main" id="{8D054DAA-598A-45C3-8124-9575502FA773}"/>
              </a:ext>
            </a:extLst>
          </p:cNvPr>
          <p:cNvGrpSpPr/>
          <p:nvPr/>
        </p:nvGrpSpPr>
        <p:grpSpPr>
          <a:xfrm>
            <a:off x="385962" y="984972"/>
            <a:ext cx="7283764" cy="3639785"/>
            <a:chOff x="1949253" y="1627716"/>
            <a:chExt cx="3271491" cy="2309600"/>
          </a:xfrm>
        </p:grpSpPr>
        <p:grpSp>
          <p:nvGrpSpPr>
            <p:cNvPr id="7" name="组合 135">
              <a:extLst>
                <a:ext uri="{FF2B5EF4-FFF2-40B4-BE49-F238E27FC236}">
                  <a16:creationId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id="{35C8638A-8528-4341-AD1C-62AF34756379}"/>
                </a:ext>
              </a:extLst>
            </p:cNvPr>
            <p:cNvSpPr txBox="1">
              <a:spLocks noChangeArrowheads="1"/>
            </p:cNvSpPr>
            <p:nvPr/>
          </p:nvSpPr>
          <p:spPr bwMode="auto">
            <a:xfrm>
              <a:off x="2088382" y="2140431"/>
              <a:ext cx="2894943" cy="1278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marR="0" lvl="0" indent="-342900" algn="l" defTabSz="914400" rtl="0" eaLnBrk="1" fontAlgn="auto" latinLnBrk="0" hangingPunct="1">
                <a:lnSpc>
                  <a:spcPct val="127000"/>
                </a:lnSpc>
                <a:spcBef>
                  <a:spcPts val="1000"/>
                </a:spcBef>
                <a:spcAft>
                  <a:spcPts val="0"/>
                </a:spcAft>
                <a:buClrTx/>
                <a:buSzTx/>
                <a:buFont typeface="+mj-lt"/>
                <a:buAutoNum type="arabicPeriod"/>
                <a:tabLst>
                  <a:tab pos="241300" algn="l"/>
                </a:tabLst>
                <a:defRPr/>
              </a:pPr>
              <a:r>
                <a:rPr lang="vi-VN" sz="2000" b="1" i="0" dirty="0">
                  <a:solidFill>
                    <a:srgbClr val="000000"/>
                  </a:solidFill>
                  <a:effectLst/>
                  <a:latin typeface="+mj-lt"/>
                </a:rPr>
                <a:t>Em hãy cùng các bạn trong nhóm xây dựng và biểu diễn một tiết mục văn nghệ hoặc tiểu phẩm để tham gia hoạt động tuyên truyền, phòng chống tệ nạn xã hội do nhà trường, địa phương tổ chức.</a:t>
              </a:r>
              <a:r>
                <a:rPr kumimoji="0" lang="en-US" sz="2000" b="1" i="0" u="none" strike="noStrike" kern="1200" cap="none" spc="0" normalizeH="0" baseline="0" noProof="0" dirty="0">
                  <a:ln>
                    <a:noFill/>
                  </a:ln>
                  <a:solidFill>
                    <a:srgbClr val="000000"/>
                  </a:solidFill>
                  <a:effectLst/>
                  <a:uLnTx/>
                  <a:uFillTx/>
                  <a:latin typeface="+mj-lt"/>
                  <a:ea typeface="SimSun" panose="02010600030101010101" pitchFamily="2" charset="-122"/>
                  <a:cs typeface="Times New Roman" panose="02020603050405020304" pitchFamily="18" charset="0"/>
                </a:rPr>
                <a:t> </a:t>
              </a:r>
            </a:p>
          </p:txBody>
        </p:sp>
      </p:grpSp>
      <p:grpSp>
        <p:nvGrpSpPr>
          <p:cNvPr id="98" name="组合 3">
            <a:extLst>
              <a:ext uri="{FF2B5EF4-FFF2-40B4-BE49-F238E27FC236}">
                <a16:creationId xmlns:a16="http://schemas.microsoft.com/office/drawing/2014/main" id="{38D25246-65BA-4855-A3D9-A8EC1F3632CF}"/>
              </a:ext>
            </a:extLst>
          </p:cNvPr>
          <p:cNvGrpSpPr/>
          <p:nvPr/>
        </p:nvGrpSpPr>
        <p:grpSpPr>
          <a:xfrm>
            <a:off x="5933770" y="2481890"/>
            <a:ext cx="6570616" cy="4223808"/>
            <a:chOff x="7522624" y="1711467"/>
            <a:chExt cx="2698523" cy="1980244"/>
          </a:xfrm>
        </p:grpSpPr>
        <p:grpSp>
          <p:nvGrpSpPr>
            <p:cNvPr id="99" name="组合 225">
              <a:extLst>
                <a:ext uri="{FF2B5EF4-FFF2-40B4-BE49-F238E27FC236}">
                  <a16:creationId xmlns:a16="http://schemas.microsoft.com/office/drawing/2014/main"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id="{CBBC6582-21DE-424C-8A09-2A31C8141ACA}"/>
                </a:ext>
              </a:extLst>
            </p:cNvPr>
            <p:cNvSpPr txBox="1">
              <a:spLocks noChangeArrowheads="1"/>
            </p:cNvSpPr>
            <p:nvPr/>
          </p:nvSpPr>
          <p:spPr bwMode="auto">
            <a:xfrm>
              <a:off x="7907013" y="2270531"/>
              <a:ext cx="2221357" cy="955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7000"/>
                </a:lnSpc>
                <a:spcAft>
                  <a:spcPts val="800"/>
                </a:spcAft>
                <a:buNone/>
              </a:pP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phê</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phán</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tệ</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nạn</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lớp</a:t>
              </a:r>
              <a:endParaRPr lang="en-US" b="1" dirty="0">
                <a:effectLst/>
                <a:latin typeface="Times New Roman" panose="02020603050405020304" pitchFamily="18" charset="0"/>
                <a:ea typeface="Calibri" panose="020F0502020204030204" pitchFamily="34" charset="0"/>
                <a:cs typeface="Times New Roman" panose="02020603050405020304" pitchFamily="18" charset="0"/>
              </a:endParaRPr>
            </a:p>
            <a:p>
              <a:pPr marL="241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190" name="组合 452">
            <a:extLst>
              <a:ext uri="{FF2B5EF4-FFF2-40B4-BE49-F238E27FC236}">
                <a16:creationId xmlns:a16="http://schemas.microsoft.com/office/drawing/2014/main" id="{AD5D3D59-1A45-4C00-8B3D-8EE88C7AE176}"/>
              </a:ext>
            </a:extLst>
          </p:cNvPr>
          <p:cNvGrpSpPr/>
          <p:nvPr/>
        </p:nvGrpSpPr>
        <p:grpSpPr>
          <a:xfrm>
            <a:off x="4384856" y="3963266"/>
            <a:ext cx="2598044" cy="2510360"/>
            <a:chOff x="4427538" y="954088"/>
            <a:chExt cx="3333750" cy="3729038"/>
          </a:xfrm>
        </p:grpSpPr>
        <p:sp>
          <p:nvSpPr>
            <p:cNvPr id="191" name="Freeform 5">
              <a:extLst>
                <a:ext uri="{FF2B5EF4-FFF2-40B4-BE49-F238E27FC236}">
                  <a16:creationId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90"/>
                                        </p:tgtEl>
                                        <p:attrNameLst>
                                          <p:attrName>style.visibility</p:attrName>
                                        </p:attrNameLst>
                                      </p:cBhvr>
                                      <p:to>
                                        <p:strVal val="visible"/>
                                      </p:to>
                                    </p:set>
                                    <p:animEffect transition="in" filter="randombar(horizontal)">
                                      <p:cBhvr>
                                        <p:cTn id="21" dur="750"/>
                                        <p:tgtEl>
                                          <p:spTgt spid="190"/>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8"/>
                                        </p:tgtEl>
                                        <p:attrNameLst>
                                          <p:attrName>style.visibility</p:attrName>
                                        </p:attrNameLst>
                                      </p:cBhvr>
                                      <p:to>
                                        <p:strVal val="visible"/>
                                      </p:to>
                                    </p:set>
                                    <p:animEffect transition="in" filter="fade">
                                      <p:cBhvr>
                                        <p:cTn id="3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A52902-1B20-6BDD-58F6-AFEC052424DC}"/>
              </a:ext>
            </a:extLst>
          </p:cNvPr>
          <p:cNvPicPr>
            <a:picLocks noChangeAspect="1"/>
          </p:cNvPicPr>
          <p:nvPr/>
        </p:nvPicPr>
        <p:blipFill>
          <a:blip r:embed="rId2"/>
          <a:stretch>
            <a:fillRect/>
          </a:stretch>
        </p:blipFill>
        <p:spPr>
          <a:xfrm>
            <a:off x="6409864" y="-1"/>
            <a:ext cx="5878058" cy="6857999"/>
          </a:xfrm>
          <a:prstGeom prst="rect">
            <a:avLst/>
          </a:prstGeom>
        </p:spPr>
      </p:pic>
      <p:sp>
        <p:nvSpPr>
          <p:cNvPr id="2" name="Title 1">
            <a:extLst>
              <a:ext uri="{FF2B5EF4-FFF2-40B4-BE49-F238E27FC236}">
                <a16:creationId xmlns:a16="http://schemas.microsoft.com/office/drawing/2014/main" id="{7EACAC79-5607-DF04-7CF2-5477919FF293}"/>
              </a:ext>
            </a:extLst>
          </p:cNvPr>
          <p:cNvSpPr>
            <a:spLocks noGrp="1"/>
          </p:cNvSpPr>
          <p:nvPr>
            <p:ph type="title"/>
          </p:nvPr>
        </p:nvSpPr>
        <p:spPr/>
        <p:txBody>
          <a:bodyPr/>
          <a:lstStyle/>
          <a:p>
            <a:endParaRPr lang="en-US" dirty="0"/>
          </a:p>
        </p:txBody>
      </p:sp>
      <p:sp>
        <p:nvSpPr>
          <p:cNvPr id="3" name="Title 2">
            <a:extLst>
              <a:ext uri="{FF2B5EF4-FFF2-40B4-BE49-F238E27FC236}">
                <a16:creationId xmlns:a16="http://schemas.microsoft.com/office/drawing/2014/main" id="{FE0B8CC6-E71B-FBB8-ECED-A39DDCB6BADA}"/>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18AF2B7D-41A9-F55E-1A86-747B5A226E4A}"/>
              </a:ext>
            </a:extLst>
          </p:cNvPr>
          <p:cNvSpPr>
            <a:spLocks noGrp="1"/>
          </p:cNvSpPr>
          <p:nvPr>
            <p:ph type="subTitle" idx="1"/>
          </p:nvPr>
        </p:nvSpPr>
        <p:spPr/>
        <p:txBody>
          <a:bodyPr/>
          <a:lstStyle/>
          <a:p>
            <a:endParaRPr lang="en-US"/>
          </a:p>
        </p:txBody>
      </p:sp>
      <p:pic>
        <p:nvPicPr>
          <p:cNvPr id="4098" name="Picture 2" descr="Em hãy vẽ bức tranh phê phán các tệ nạn xã hội và thuyết minh giới thiệu sản phẩm với cả lớp">
            <a:extLst>
              <a:ext uri="{FF2B5EF4-FFF2-40B4-BE49-F238E27FC236}">
                <a16:creationId xmlns:a16="http://schemas.microsoft.com/office/drawing/2014/main" id="{CEBB47D9-9A56-C815-7F6B-E2CB365A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 y="-1"/>
            <a:ext cx="63717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26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E0A5E9-1794-493E-97F4-7D35AB51782D}"/>
              </a:ext>
            </a:extLst>
          </p:cNvPr>
          <p:cNvSpPr/>
          <p:nvPr/>
        </p:nvSpPr>
        <p:spPr>
          <a:xfrm>
            <a:off x="159026" y="149149"/>
            <a:ext cx="11873948" cy="6247864"/>
          </a:xfrm>
          <a:prstGeom prst="rect">
            <a:avLst/>
          </a:prstGeom>
        </p:spPr>
        <p:txBody>
          <a:bodyPr wrap="square">
            <a:spAutoFit/>
          </a:bodyPr>
          <a:lstStyle/>
          <a:p>
            <a:pPr algn="just">
              <a:spcAft>
                <a:spcPts val="0"/>
              </a:spcAft>
            </a:pPr>
            <a:r>
              <a:rPr lang="vi-VN" sz="4000" b="1" dirty="0">
                <a:solidFill>
                  <a:srgbClr val="FF0000"/>
                </a:solidFill>
                <a:latin typeface="Times New Roman" panose="02020603050405020304" pitchFamily="18" charset="0"/>
                <a:ea typeface="Calibri" panose="020F0502020204030204" pitchFamily="34" charset="0"/>
              </a:rPr>
              <a:t>HĐ nhóm/5P: </a:t>
            </a:r>
            <a:r>
              <a:rPr lang="en-US" sz="4000" b="1" dirty="0" err="1">
                <a:solidFill>
                  <a:srgbClr val="FF0000"/>
                </a:solidFill>
                <a:latin typeface="Times New Roman" panose="02020603050405020304" pitchFamily="18" charset="0"/>
                <a:ea typeface="Calibri" panose="020F0502020204030204" pitchFamily="34" charset="0"/>
              </a:rPr>
              <a:t>Qsát</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tranh</a:t>
            </a:r>
            <a:r>
              <a:rPr lang="vi-VN" sz="4000" b="1" dirty="0">
                <a:solidFill>
                  <a:srgbClr val="FF0000"/>
                </a:solidFill>
                <a:latin typeface="Times New Roman" panose="02020603050405020304" pitchFamily="18" charset="0"/>
                <a:ea typeface="Calibri" panose="020F0502020204030204" pitchFamily="34" charset="0"/>
              </a:rPr>
              <a:t>, đọc thông tin </a:t>
            </a:r>
            <a:r>
              <a:rPr lang="en-US" sz="4000" b="1" dirty="0" err="1">
                <a:solidFill>
                  <a:srgbClr val="FF0000"/>
                </a:solidFill>
                <a:latin typeface="Times New Roman" panose="02020603050405020304" pitchFamily="18" charset="0"/>
                <a:ea typeface="Calibri" panose="020F0502020204030204" pitchFamily="34" charset="0"/>
              </a:rPr>
              <a:t>và</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trả</a:t>
            </a:r>
            <a:r>
              <a:rPr lang="en-US" sz="4000" b="1" dirty="0">
                <a:solidFill>
                  <a:srgbClr val="FF0000"/>
                </a:solidFill>
                <a:latin typeface="Times New Roman" panose="02020603050405020304" pitchFamily="18" charset="0"/>
                <a:ea typeface="Calibri" panose="020F0502020204030204" pitchFamily="34" charset="0"/>
              </a:rPr>
              <a:t> </a:t>
            </a:r>
            <a:r>
              <a:rPr lang="en-US" sz="4000" b="1" dirty="0" err="1">
                <a:solidFill>
                  <a:srgbClr val="FF0000"/>
                </a:solidFill>
                <a:latin typeface="Times New Roman" panose="02020603050405020304" pitchFamily="18" charset="0"/>
                <a:ea typeface="Calibri" panose="020F0502020204030204" pitchFamily="34" charset="0"/>
              </a:rPr>
              <a:t>lời</a:t>
            </a:r>
            <a:r>
              <a:rPr lang="en-US" sz="4000" b="1" dirty="0">
                <a:solidFill>
                  <a:srgbClr val="FF0000"/>
                </a:solidFill>
                <a:latin typeface="Times New Roman" panose="02020603050405020304" pitchFamily="18" charset="0"/>
                <a:ea typeface="Calibri" panose="020F0502020204030204" pitchFamily="34" charset="0"/>
              </a:rPr>
              <a:t> </a:t>
            </a:r>
            <a:r>
              <a:rPr lang="vi-VN" sz="4000" b="1" dirty="0">
                <a:solidFill>
                  <a:srgbClr val="FF0000"/>
                </a:solidFill>
                <a:latin typeface="Times New Roman" panose="02020603050405020304" pitchFamily="18" charset="0"/>
                <a:ea typeface="Calibri" panose="020F0502020204030204" pitchFamily="34" charset="0"/>
              </a:rPr>
              <a:t>:</a:t>
            </a:r>
            <a:endParaRPr lang="en-US" sz="4000" b="1" dirty="0">
              <a:solidFill>
                <a:srgbClr val="FF0000"/>
              </a:solidFill>
              <a:latin typeface="Times New Roman" panose="02020603050405020304" pitchFamily="18" charset="0"/>
              <a:ea typeface="Calibri" panose="020F0502020204030204" pitchFamily="34" charset="0"/>
            </a:endParaRPr>
          </a:p>
          <a:p>
            <a:pPr algn="just">
              <a:spcAft>
                <a:spcPts val="0"/>
              </a:spcAft>
            </a:pPr>
            <a:r>
              <a:rPr lang="vi-VN" sz="4000" b="1" dirty="0">
                <a:solidFill>
                  <a:srgbClr val="FF0000"/>
                </a:solidFill>
                <a:latin typeface="Times New Roman" panose="02020603050405020304" pitchFamily="18" charset="0"/>
                <a:ea typeface="Calibri" panose="020F0502020204030204" pitchFamily="34" charset="0"/>
              </a:rPr>
              <a:t>Nhóm 1: </a:t>
            </a:r>
            <a:r>
              <a:rPr lang="vi-VN" sz="4000" b="1" dirty="0">
                <a:latin typeface="Times New Roman" panose="02020603050405020304" pitchFamily="18" charset="0"/>
                <a:ea typeface="Calibri" panose="020F0502020204030204" pitchFamily="34" charset="0"/>
              </a:rPr>
              <a:t>Nhận xét về hành vi sai trái trong những bức tranh trên. Nêu hậu quả của những hành vi đó. (Những hành vi đó được coi là những hành vi như thế nào so với các chuẩn mực xã hội, đạo đức và những qui định của pháp luật đã đề ra?) </a:t>
            </a:r>
            <a:endParaRPr lang="en-US" sz="4000" b="1" dirty="0">
              <a:latin typeface="Times New Roman" panose="02020603050405020304" pitchFamily="18" charset="0"/>
              <a:ea typeface="Calibri" panose="020F0502020204030204" pitchFamily="34" charset="0"/>
            </a:endParaRPr>
          </a:p>
          <a:p>
            <a:pPr algn="just">
              <a:spcAft>
                <a:spcPts val="0"/>
              </a:spcAft>
            </a:pPr>
            <a:r>
              <a:rPr lang="vi-VN" sz="4000" b="1" dirty="0">
                <a:solidFill>
                  <a:srgbClr val="FF0000"/>
                </a:solidFill>
                <a:latin typeface="Times New Roman" panose="02020603050405020304" pitchFamily="18" charset="0"/>
                <a:ea typeface="Calibri" panose="020F0502020204030204" pitchFamily="34" charset="0"/>
              </a:rPr>
              <a:t>Nhóm 2:</a:t>
            </a:r>
            <a:r>
              <a:rPr lang="vi-VN" sz="4000" b="1" dirty="0">
                <a:latin typeface="Times New Roman" panose="02020603050405020304" pitchFamily="18" charset="0"/>
                <a:ea typeface="Calibri" panose="020F0502020204030204" pitchFamily="34" charset="0"/>
              </a:rPr>
              <a:t> Nhận xét về hành vi sai trái trường hợp 1. Nêu hậu quả của những hành vi đó. </a:t>
            </a:r>
            <a:endParaRPr lang="en-US" sz="4000" b="1" dirty="0">
              <a:latin typeface="Times New Roman" panose="02020603050405020304" pitchFamily="18" charset="0"/>
              <a:ea typeface="Calibri" panose="020F0502020204030204" pitchFamily="34" charset="0"/>
            </a:endParaRPr>
          </a:p>
          <a:p>
            <a:pPr algn="just">
              <a:spcAft>
                <a:spcPts val="0"/>
              </a:spcAft>
            </a:pPr>
            <a:r>
              <a:rPr lang="vi-VN" sz="4000" b="1" dirty="0">
                <a:solidFill>
                  <a:srgbClr val="FF0000"/>
                </a:solidFill>
                <a:latin typeface="Times New Roman" panose="02020603050405020304" pitchFamily="18" charset="0"/>
                <a:ea typeface="Calibri" panose="020F0502020204030204" pitchFamily="34" charset="0"/>
              </a:rPr>
              <a:t>Nhóm 3:</a:t>
            </a:r>
            <a:r>
              <a:rPr lang="vi-VN" sz="4000" b="1" dirty="0">
                <a:latin typeface="Times New Roman" panose="02020603050405020304" pitchFamily="18" charset="0"/>
                <a:ea typeface="Calibri" panose="020F0502020204030204" pitchFamily="34" charset="0"/>
              </a:rPr>
              <a:t> Nhận xét về hành vi sai trái trường hợp 2. Nêu hậu quả của những hành vi đó.</a:t>
            </a:r>
            <a:endParaRPr lang="en-US" sz="40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14945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0B24A12-4D58-4BDE-B624-843B9BDA08F3}"/>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215" y="-16703"/>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4097822" y="2060051"/>
            <a:ext cx="5623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chào và 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030" y="4154948"/>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3370889" y="3933894"/>
            <a:ext cx="2687293" cy="1548203"/>
          </a:xfrm>
          <a:prstGeom prst="rect">
            <a:avLst/>
          </a:prstGeom>
        </p:spPr>
      </p:pic>
      <p:grpSp>
        <p:nvGrpSpPr>
          <p:cNvPr id="13" name="组合 2">
            <a:extLst>
              <a:ext uri="{FF2B5EF4-FFF2-40B4-BE49-F238E27FC236}">
                <a16:creationId xmlns:a16="http://schemas.microsoft.com/office/drawing/2014/main" id="{A83F8DA1-F2A1-4B4E-A71A-A565D60BD2CC}"/>
              </a:ext>
            </a:extLst>
          </p:cNvPr>
          <p:cNvGrpSpPr/>
          <p:nvPr/>
        </p:nvGrpSpPr>
        <p:grpSpPr>
          <a:xfrm>
            <a:off x="3539618" y="1421703"/>
            <a:ext cx="6654627" cy="2742465"/>
            <a:chOff x="1949253" y="1617623"/>
            <a:chExt cx="3271491" cy="2319693"/>
          </a:xfrm>
        </p:grpSpPr>
        <p:grpSp>
          <p:nvGrpSpPr>
            <p:cNvPr id="14" name="组合 135">
              <a:extLst>
                <a:ext uri="{FF2B5EF4-FFF2-40B4-BE49-F238E27FC236}">
                  <a16:creationId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7814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77EDF-7B69-4D60-B535-6D09386B313C}"/>
              </a:ext>
            </a:extLst>
          </p:cNvPr>
          <p:cNvSpPr/>
          <p:nvPr/>
        </p:nvSpPr>
        <p:spPr>
          <a:xfrm>
            <a:off x="205408" y="0"/>
            <a:ext cx="11781183" cy="6863417"/>
          </a:xfrm>
          <a:prstGeom prst="rect">
            <a:avLst/>
          </a:prstGeom>
        </p:spPr>
        <p:txBody>
          <a:bodyPr wrap="square">
            <a:spAutoFit/>
          </a:bodyPr>
          <a:lstStyle/>
          <a:p>
            <a:pPr algn="just">
              <a:spcAft>
                <a:spcPts val="0"/>
              </a:spcAft>
            </a:pPr>
            <a:r>
              <a:rPr lang="en-US" sz="4400" b="1" i="1" dirty="0">
                <a:solidFill>
                  <a:srgbClr val="FF0000"/>
                </a:solidFill>
                <a:latin typeface="Times New Roman" panose="02020603050405020304" pitchFamily="18" charset="0"/>
                <a:ea typeface="Times New Roman" panose="02020603050405020304" pitchFamily="18" charset="0"/>
              </a:rPr>
              <a:t>- </a:t>
            </a:r>
            <a:r>
              <a:rPr lang="vi-VN" sz="4400" b="1" i="1" dirty="0">
                <a:solidFill>
                  <a:srgbClr val="FF0000"/>
                </a:solidFill>
                <a:latin typeface="Times New Roman" panose="02020603050405020304" pitchFamily="18" charset="0"/>
                <a:ea typeface="Times New Roman" panose="02020603050405020304" pitchFamily="18" charset="0"/>
              </a:rPr>
              <a:t>T</a:t>
            </a:r>
            <a:r>
              <a:rPr lang="en-US" sz="4400" b="1" i="1" dirty="0" err="1">
                <a:solidFill>
                  <a:srgbClr val="FF0000"/>
                </a:solidFill>
                <a:latin typeface="Times New Roman" panose="02020603050405020304" pitchFamily="18" charset="0"/>
                <a:ea typeface="Times New Roman" panose="02020603050405020304" pitchFamily="18" charset="0"/>
              </a:rPr>
              <a:t>ranh</a:t>
            </a:r>
            <a:r>
              <a:rPr lang="en-US" sz="4400" b="1" i="1" dirty="0">
                <a:solidFill>
                  <a:srgbClr val="FF0000"/>
                </a:solidFill>
                <a:latin typeface="Times New Roman" panose="02020603050405020304" pitchFamily="18" charset="0"/>
                <a:ea typeface="Times New Roman" panose="02020603050405020304" pitchFamily="18" charset="0"/>
              </a:rPr>
              <a:t> 1</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Hành</a:t>
            </a:r>
            <a:r>
              <a:rPr lang="en-US" sz="4400" b="1" i="1" dirty="0">
                <a:solidFill>
                  <a:srgbClr val="000000"/>
                </a:solidFill>
                <a:latin typeface="Times New Roman" panose="02020603050405020304" pitchFamily="18" charset="0"/>
                <a:ea typeface="Times New Roman" panose="02020603050405020304" pitchFamily="18" charset="0"/>
              </a:rPr>
              <a:t> vi </a:t>
            </a:r>
            <a:r>
              <a:rPr lang="en-US" sz="4400" b="1" i="1" dirty="0" err="1">
                <a:solidFill>
                  <a:srgbClr val="000000"/>
                </a:solidFill>
                <a:latin typeface="Times New Roman" panose="02020603050405020304" pitchFamily="18" charset="0"/>
                <a:ea typeface="Times New Roman" panose="02020603050405020304" pitchFamily="18" charset="0"/>
              </a:rPr>
              <a:t>đua</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xe</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trái</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phép</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vô</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cùng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nguy</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hiểm</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vì</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có</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thể</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gây</a:t>
            </a:r>
            <a:r>
              <a:rPr lang="en-US" sz="4400" b="1" i="1" dirty="0">
                <a:solidFill>
                  <a:srgbClr val="000000"/>
                </a:solidFill>
                <a:latin typeface="Times New Roman" panose="02020603050405020304" pitchFamily="18" charset="0"/>
                <a:ea typeface="Times New Roman" panose="02020603050405020304" pitchFamily="18" charset="0"/>
              </a:rPr>
              <a:t> ra tai </a:t>
            </a:r>
            <a:r>
              <a:rPr lang="en-US" sz="4400" b="1" i="1" dirty="0" err="1">
                <a:solidFill>
                  <a:srgbClr val="000000"/>
                </a:solidFill>
                <a:latin typeface="Times New Roman" panose="02020603050405020304" pitchFamily="18" charset="0"/>
                <a:ea typeface="Times New Roman" panose="02020603050405020304" pitchFamily="18" charset="0"/>
              </a:rPr>
              <a:t>nạn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giao</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thông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ảnh</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hưởng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đến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tính</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mạng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của</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bản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thân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và</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người</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khác</a:t>
            </a:r>
            <a:r>
              <a:rPr lang="en-US" sz="4400" b="1" i="1" dirty="0">
                <a:solidFill>
                  <a:srgbClr val="000000"/>
                </a:solidFill>
                <a:latin typeface="Times New Roman" panose="02020603050405020304" pitchFamily="18" charset="0"/>
                <a:ea typeface="Times New Roman" panose="02020603050405020304" pitchFamily="18" charset="0"/>
              </a:rPr>
              <a:t>.</a:t>
            </a:r>
            <a:endParaRPr lang="en-US" sz="4400" b="1" dirty="0">
              <a:latin typeface="Times New Roman" panose="02020603050405020304" pitchFamily="18" charset="0"/>
              <a:ea typeface="Calibri" panose="020F0502020204030204" pitchFamily="34" charset="0"/>
            </a:endParaRPr>
          </a:p>
          <a:p>
            <a:pPr algn="just">
              <a:spcAft>
                <a:spcPts val="0"/>
              </a:spcAft>
            </a:pPr>
            <a:r>
              <a:rPr lang="en-US" sz="4400" b="1" i="1" dirty="0">
                <a:solidFill>
                  <a:srgbClr val="FF0000"/>
                </a:solidFill>
                <a:latin typeface="Times New Roman" panose="02020603050405020304" pitchFamily="18" charset="0"/>
                <a:ea typeface="Times New Roman" panose="02020603050405020304" pitchFamily="18" charset="0"/>
              </a:rPr>
              <a:t>- </a:t>
            </a:r>
            <a:r>
              <a:rPr lang="vi-VN" sz="4400" b="1" i="1" dirty="0">
                <a:solidFill>
                  <a:srgbClr val="FF0000"/>
                </a:solidFill>
                <a:latin typeface="Times New Roman" panose="02020603050405020304" pitchFamily="18" charset="0"/>
                <a:ea typeface="Times New Roman" panose="02020603050405020304" pitchFamily="18" charset="0"/>
              </a:rPr>
              <a:t>T</a:t>
            </a:r>
            <a:r>
              <a:rPr lang="en-US" sz="4400" b="1" i="1" dirty="0" err="1">
                <a:solidFill>
                  <a:srgbClr val="FF0000"/>
                </a:solidFill>
                <a:latin typeface="Times New Roman" panose="02020603050405020304" pitchFamily="18" charset="0"/>
                <a:ea typeface="Times New Roman" panose="02020603050405020304" pitchFamily="18" charset="0"/>
              </a:rPr>
              <a:t>ranh</a:t>
            </a:r>
            <a:r>
              <a:rPr lang="en-US" sz="4400" b="1" i="1" dirty="0">
                <a:solidFill>
                  <a:srgbClr val="FF0000"/>
                </a:solidFill>
                <a:latin typeface="Times New Roman" panose="02020603050405020304" pitchFamily="18" charset="0"/>
                <a:ea typeface="Times New Roman" panose="02020603050405020304" pitchFamily="18" charset="0"/>
              </a:rPr>
              <a:t> 2: </a:t>
            </a:r>
            <a:r>
              <a:rPr lang="en-US" sz="4400" b="1" i="1" dirty="0" err="1">
                <a:solidFill>
                  <a:srgbClr val="000000"/>
                </a:solidFill>
                <a:latin typeface="Times New Roman" panose="02020603050405020304" pitchFamily="18" charset="0"/>
                <a:ea typeface="Times New Roman" panose="02020603050405020304" pitchFamily="18" charset="0"/>
              </a:rPr>
              <a:t>Hành</a:t>
            </a:r>
            <a:r>
              <a:rPr lang="en-US" sz="4400" b="1" i="1" dirty="0">
                <a:solidFill>
                  <a:srgbClr val="000000"/>
                </a:solidFill>
                <a:latin typeface="Times New Roman" panose="02020603050405020304" pitchFamily="18" charset="0"/>
                <a:ea typeface="Times New Roman" panose="02020603050405020304" pitchFamily="18" charset="0"/>
              </a:rPr>
              <a:t> vi </a:t>
            </a:r>
            <a:r>
              <a:rPr lang="en-US" sz="4400" b="1" i="1" dirty="0" err="1">
                <a:solidFill>
                  <a:srgbClr val="000000"/>
                </a:solidFill>
                <a:latin typeface="Times New Roman" panose="02020603050405020304" pitchFamily="18" charset="0"/>
                <a:ea typeface="Times New Roman" panose="02020603050405020304" pitchFamily="18" charset="0"/>
              </a:rPr>
              <a:t>đánh</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bài</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ăn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tiền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gây</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nên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những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hệ</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lụy</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nguy</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hiểm</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như</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nợ</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nần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cướp</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bóc</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gia</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đình</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bất</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hòa</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xã</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hội</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bất</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ổn</a:t>
            </a:r>
            <a:r>
              <a:rPr lang="en-US" sz="4400" b="1" i="1" dirty="0">
                <a:solidFill>
                  <a:srgbClr val="000000"/>
                </a:solidFill>
                <a:latin typeface="Times New Roman" panose="02020603050405020304" pitchFamily="18" charset="0"/>
                <a:ea typeface="Times New Roman" panose="02020603050405020304" pitchFamily="18" charset="0"/>
              </a:rPr>
              <a:t>.</a:t>
            </a:r>
            <a:endParaRPr lang="en-US" sz="4400" b="1" dirty="0">
              <a:latin typeface="Times New Roman" panose="02020603050405020304" pitchFamily="18" charset="0"/>
              <a:ea typeface="Calibri" panose="020F0502020204030204" pitchFamily="34" charset="0"/>
            </a:endParaRPr>
          </a:p>
          <a:p>
            <a:pPr algn="just">
              <a:spcAft>
                <a:spcPts val="0"/>
              </a:spcAft>
            </a:pPr>
            <a:r>
              <a:rPr lang="en-US" sz="4400" b="1" i="1" dirty="0">
                <a:solidFill>
                  <a:srgbClr val="FF0000"/>
                </a:solidFill>
                <a:latin typeface="Times New Roman" panose="02020603050405020304" pitchFamily="18" charset="0"/>
                <a:ea typeface="Times New Roman" panose="02020603050405020304" pitchFamily="18" charset="0"/>
              </a:rPr>
              <a:t>-</a:t>
            </a:r>
            <a:r>
              <a:rPr lang="vi-VN" sz="4400" b="1" i="1" dirty="0">
                <a:solidFill>
                  <a:srgbClr val="FF0000"/>
                </a:solidFill>
                <a:latin typeface="Times New Roman" panose="02020603050405020304" pitchFamily="18" charset="0"/>
                <a:ea typeface="Times New Roman" panose="02020603050405020304" pitchFamily="18" charset="0"/>
              </a:rPr>
              <a:t>T</a:t>
            </a:r>
            <a:r>
              <a:rPr lang="en-US" sz="4400" b="1" i="1" dirty="0" err="1">
                <a:solidFill>
                  <a:srgbClr val="FF0000"/>
                </a:solidFill>
                <a:latin typeface="Times New Roman" panose="02020603050405020304" pitchFamily="18" charset="0"/>
                <a:ea typeface="Times New Roman" panose="02020603050405020304" pitchFamily="18" charset="0"/>
              </a:rPr>
              <a:t>ranh</a:t>
            </a:r>
            <a:r>
              <a:rPr lang="en-US" sz="4400" b="1" i="1" dirty="0">
                <a:solidFill>
                  <a:srgbClr val="FF0000"/>
                </a:solidFill>
                <a:latin typeface="Times New Roman" panose="02020603050405020304" pitchFamily="18" charset="0"/>
                <a:ea typeface="Times New Roman" panose="02020603050405020304" pitchFamily="18" charset="0"/>
              </a:rPr>
              <a:t> 3: </a:t>
            </a:r>
            <a:r>
              <a:rPr lang="en-US" sz="4400" b="1" i="1" dirty="0" err="1">
                <a:solidFill>
                  <a:srgbClr val="000000"/>
                </a:solidFill>
                <a:latin typeface="Times New Roman" panose="02020603050405020304" pitchFamily="18" charset="0"/>
                <a:ea typeface="Times New Roman" panose="02020603050405020304" pitchFamily="18" charset="0"/>
              </a:rPr>
              <a:t>Rượu</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bia</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không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chỉ</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gây</a:t>
            </a:r>
            <a:r>
              <a:rPr lang="en-US" sz="4400" b="1" i="1" dirty="0">
                <a:solidFill>
                  <a:srgbClr val="000000"/>
                </a:solidFill>
                <a:latin typeface="Times New Roman" panose="02020603050405020304" pitchFamily="18" charset="0"/>
                <a:ea typeface="Times New Roman" panose="02020603050405020304" pitchFamily="18" charset="0"/>
              </a:rPr>
              <a:t> ra tai </a:t>
            </a:r>
            <a:r>
              <a:rPr lang="en-US" sz="4400" b="1" i="1" dirty="0" err="1">
                <a:solidFill>
                  <a:srgbClr val="000000"/>
                </a:solidFill>
                <a:latin typeface="Times New Roman" panose="02020603050405020304" pitchFamily="18" charset="0"/>
                <a:ea typeface="Times New Roman" panose="02020603050405020304" pitchFamily="18" charset="0"/>
              </a:rPr>
              <a:t>nạn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giao</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thông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mà</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còn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gây</a:t>
            </a:r>
            <a:r>
              <a:rPr lang="en-US" sz="4400" b="1" i="1" dirty="0">
                <a:solidFill>
                  <a:srgbClr val="000000"/>
                </a:solidFill>
                <a:latin typeface="Times New Roman" panose="02020603050405020304" pitchFamily="18" charset="0"/>
                <a:ea typeface="Times New Roman" panose="02020603050405020304" pitchFamily="18" charset="0"/>
              </a:rPr>
              <a:t> ra </a:t>
            </a:r>
            <a:r>
              <a:rPr lang="en-US" sz="4400" b="1" i="1" dirty="0" err="1">
                <a:solidFill>
                  <a:srgbClr val="000000"/>
                </a:solidFill>
                <a:latin typeface="Times New Roman" panose="02020603050405020304" pitchFamily="18" charset="0"/>
                <a:ea typeface="Times New Roman" panose="02020603050405020304" pitchFamily="18" charset="0"/>
              </a:rPr>
              <a:t>các</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tổn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hại</a:t>
            </a:r>
            <a:r>
              <a:rPr lang="en-US" sz="4400" b="1" i="1" dirty="0">
                <a:solidFill>
                  <a:srgbClr val="000000"/>
                </a:solidFill>
                <a:latin typeface="Times New Roman" panose="02020603050405020304" pitchFamily="18" charset="0"/>
                <a:ea typeface="Times New Roman" panose="02020603050405020304" pitchFamily="18" charset="0"/>
              </a:rPr>
              <a:t> to </a:t>
            </a:r>
            <a:r>
              <a:rPr lang="en-US" sz="4400" b="1" i="1" dirty="0" err="1">
                <a:solidFill>
                  <a:srgbClr val="000000"/>
                </a:solidFill>
                <a:latin typeface="Times New Roman" panose="02020603050405020304" pitchFamily="18" charset="0"/>
                <a:ea typeface="Times New Roman" panose="02020603050405020304" pitchFamily="18" charset="0"/>
              </a:rPr>
              <a:t>lớn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cho</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bản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thân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người</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sử</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dụng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cũng</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như</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toàn</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xã</a:t>
            </a:r>
            <a:r>
              <a:rPr lang="en-US" sz="4400" b="1" i="1" dirty="0">
                <a:solidFill>
                  <a:srgbClr val="000000"/>
                </a:solidFill>
                <a:latin typeface="Times New Roman" panose="02020603050405020304" pitchFamily="18" charset="0"/>
                <a:ea typeface="Times New Roman" panose="02020603050405020304" pitchFamily="18" charset="0"/>
              </a:rPr>
              <a:t> </a:t>
            </a:r>
            <a:r>
              <a:rPr lang="en-US" sz="4400" b="1" i="1" dirty="0" err="1">
                <a:solidFill>
                  <a:srgbClr val="000000"/>
                </a:solidFill>
                <a:latin typeface="Times New Roman" panose="02020603050405020304" pitchFamily="18" charset="0"/>
                <a:ea typeface="Times New Roman" panose="02020603050405020304" pitchFamily="18" charset="0"/>
              </a:rPr>
              <a:t>hội</a:t>
            </a:r>
            <a:r>
              <a:rPr lang="en-US" sz="4400" b="1" i="1" dirty="0">
                <a:solidFill>
                  <a:srgbClr val="000000"/>
                </a:solidFill>
                <a:latin typeface="Times New Roman" panose="02020603050405020304" pitchFamily="18" charset="0"/>
                <a:ea typeface="Times New Roman" panose="02020603050405020304" pitchFamily="18" charset="0"/>
              </a:rPr>
              <a:t>…</a:t>
            </a:r>
            <a:endParaRPr lang="en-US" sz="44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88864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77EDF-7B69-4D60-B535-6D09386B313C}"/>
              </a:ext>
            </a:extLst>
          </p:cNvPr>
          <p:cNvSpPr/>
          <p:nvPr/>
        </p:nvSpPr>
        <p:spPr>
          <a:xfrm>
            <a:off x="225287" y="0"/>
            <a:ext cx="11741426" cy="6863417"/>
          </a:xfrm>
          <a:prstGeom prst="rect">
            <a:avLst/>
          </a:prstGeom>
        </p:spPr>
        <p:txBody>
          <a:bodyPr wrap="square">
            <a:spAutoFit/>
          </a:bodyPr>
          <a:lstStyle/>
          <a:p>
            <a:pPr algn="just">
              <a:spcAft>
                <a:spcPts val="0"/>
              </a:spcAft>
            </a:pPr>
            <a:r>
              <a:rPr lang="vi-VN" sz="4000" b="1" i="1" dirty="0">
                <a:solidFill>
                  <a:srgbClr val="FF0000"/>
                </a:solidFill>
                <a:latin typeface="Times New Roman" panose="02020603050405020304" pitchFamily="18" charset="0"/>
                <a:ea typeface="Times New Roman" panose="02020603050405020304" pitchFamily="18" charset="0"/>
              </a:rPr>
              <a:t>-</a:t>
            </a:r>
            <a:r>
              <a:rPr lang="en-US" sz="4000" b="1" i="1" dirty="0" err="1">
                <a:solidFill>
                  <a:srgbClr val="FF0000"/>
                </a:solidFill>
                <a:latin typeface="Times New Roman" panose="02020603050405020304" pitchFamily="18" charset="0"/>
                <a:ea typeface="Times New Roman" panose="02020603050405020304" pitchFamily="18" charset="0"/>
              </a:rPr>
              <a:t>Trường</a:t>
            </a:r>
            <a:r>
              <a:rPr lang="en-US" sz="4000" b="1" i="1" dirty="0">
                <a:solidFill>
                  <a:srgbClr val="FF0000"/>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hợp</a:t>
            </a:r>
            <a:r>
              <a:rPr lang="en-US" sz="4000" b="1" i="1" dirty="0">
                <a:solidFill>
                  <a:srgbClr val="FF0000"/>
                </a:solidFill>
                <a:latin typeface="Times New Roman" panose="02020603050405020304" pitchFamily="18" charset="0"/>
                <a:ea typeface="Times New Roman" panose="02020603050405020304" pitchFamily="18" charset="0"/>
              </a:rPr>
              <a:t> 1:</a:t>
            </a:r>
            <a:r>
              <a:rPr lang="en-US" sz="4000" b="1" i="1" dirty="0">
                <a:solidFill>
                  <a:srgbClr val="000000"/>
                </a:solidFill>
                <a:latin typeface="Times New Roman" panose="02020603050405020304" pitchFamily="18" charset="0"/>
                <a:ea typeface="Times New Roman" panose="02020603050405020304" pitchFamily="18" charset="0"/>
              </a:rPr>
              <a:t> Ma </a:t>
            </a:r>
            <a:r>
              <a:rPr lang="en-US" sz="4000" b="1" i="1" dirty="0" err="1">
                <a:solidFill>
                  <a:srgbClr val="000000"/>
                </a:solidFill>
                <a:latin typeface="Times New Roman" panose="02020603050405020304" pitchFamily="18" charset="0"/>
                <a:ea typeface="Times New Roman" panose="02020603050405020304" pitchFamily="18" charset="0"/>
              </a:rPr>
              <a:t>túy</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làm</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tiêu</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hao</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tiền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bạc</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của</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bản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thân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gia</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đình</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hoặc</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có</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tiền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sử</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dụng</a:t>
            </a:r>
            <a:r>
              <a:rPr lang="en-US" sz="4000" b="1" i="1" dirty="0">
                <a:solidFill>
                  <a:srgbClr val="000000"/>
                </a:solidFill>
                <a:latin typeface="Times New Roman" panose="02020603050405020304" pitchFamily="18" charset="0"/>
                <a:ea typeface="Times New Roman" panose="02020603050405020304" pitchFamily="18" charset="0"/>
              </a:rPr>
              <a:t> ma </a:t>
            </a:r>
            <a:r>
              <a:rPr lang="en-US" sz="4000" b="1" i="1" dirty="0" err="1">
                <a:solidFill>
                  <a:srgbClr val="000000"/>
                </a:solidFill>
                <a:latin typeface="Times New Roman" panose="02020603050405020304" pitchFamily="18" charset="0"/>
                <a:ea typeface="Times New Roman" panose="02020603050405020304" pitchFamily="18" charset="0"/>
              </a:rPr>
              <a:t>tuý</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nhiều</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người</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đã</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trộm</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cắp</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hành</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nghề</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mại</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dâm</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hoặc</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thậm</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chí</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giết</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người</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cướp</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của</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Sức</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khoẻ</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giảm</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sút</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gây</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tổn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thất</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tình</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cảm</a:t>
            </a:r>
            <a:r>
              <a:rPr lang="en-US" sz="4000" b="1" i="1" dirty="0">
                <a:solidFill>
                  <a:srgbClr val="000000"/>
                </a:solidFill>
                <a:latin typeface="Times New Roman" panose="02020603050405020304" pitchFamily="18" charset="0"/>
                <a:ea typeface="Times New Roman" panose="02020603050405020304" pitchFamily="18" charset="0"/>
              </a:rPr>
              <a:t>. </a:t>
            </a:r>
            <a:endParaRPr lang="en-US" sz="4000" b="1" dirty="0">
              <a:latin typeface="Times New Roman" panose="02020603050405020304" pitchFamily="18" charset="0"/>
              <a:ea typeface="Calibri" panose="020F0502020204030204" pitchFamily="34" charset="0"/>
            </a:endParaRPr>
          </a:p>
          <a:p>
            <a:pPr algn="just">
              <a:spcAft>
                <a:spcPts val="0"/>
              </a:spcAft>
            </a:pPr>
            <a:r>
              <a:rPr lang="vi-VN" sz="4000" b="1" i="1" dirty="0">
                <a:solidFill>
                  <a:srgbClr val="FF0000"/>
                </a:solidFill>
                <a:latin typeface="Times New Roman" panose="02020603050405020304" pitchFamily="18" charset="0"/>
                <a:ea typeface="Times New Roman" panose="02020603050405020304" pitchFamily="18" charset="0"/>
              </a:rPr>
              <a:t>-</a:t>
            </a:r>
            <a:r>
              <a:rPr lang="en-US" sz="4000" b="1" i="1" dirty="0" err="1">
                <a:solidFill>
                  <a:srgbClr val="FF0000"/>
                </a:solidFill>
                <a:latin typeface="Times New Roman" panose="02020603050405020304" pitchFamily="18" charset="0"/>
                <a:ea typeface="Times New Roman" panose="02020603050405020304" pitchFamily="18" charset="0"/>
              </a:rPr>
              <a:t>Trường</a:t>
            </a:r>
            <a:r>
              <a:rPr lang="en-US" sz="4000" b="1" i="1" dirty="0">
                <a:solidFill>
                  <a:srgbClr val="FF0000"/>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hợp</a:t>
            </a:r>
            <a:r>
              <a:rPr lang="en-US" sz="4000" b="1" i="1" dirty="0">
                <a:solidFill>
                  <a:srgbClr val="FF0000"/>
                </a:solidFill>
                <a:latin typeface="Times New Roman" panose="02020603050405020304" pitchFamily="18" charset="0"/>
                <a:ea typeface="Times New Roman" panose="02020603050405020304" pitchFamily="18" charset="0"/>
              </a:rPr>
              <a:t> 2:</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Mê</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tín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dị</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đoan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gây</a:t>
            </a:r>
            <a:r>
              <a:rPr lang="en-US" sz="4000" b="1" i="1" dirty="0">
                <a:solidFill>
                  <a:srgbClr val="000000"/>
                </a:solidFill>
                <a:latin typeface="Times New Roman" panose="02020603050405020304" pitchFamily="18" charset="0"/>
                <a:ea typeface="Times New Roman" panose="02020603050405020304" pitchFamily="18" charset="0"/>
              </a:rPr>
              <a:t> ra </a:t>
            </a:r>
            <a:r>
              <a:rPr lang="en-US" sz="4000" b="1" i="1" dirty="0" err="1">
                <a:solidFill>
                  <a:srgbClr val="000000"/>
                </a:solidFill>
                <a:latin typeface="Times New Roman" panose="02020603050405020304" pitchFamily="18" charset="0"/>
                <a:ea typeface="Times New Roman" panose="02020603050405020304" pitchFamily="18" charset="0"/>
              </a:rPr>
              <a:t>hậu</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quả</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xấu</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cho</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cá</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nhân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gia</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đình</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cộng</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đồng</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sức</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khoẻ</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thời</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gian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tài</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sản</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tính</a:t>
            </a:r>
            <a:r>
              <a:rPr lang="en-US" sz="4000" b="1" i="1" dirty="0">
                <a:solidFill>
                  <a:srgbClr val="000000"/>
                </a:solidFill>
                <a:latin typeface="Times New Roman" panose="02020603050405020304" pitchFamily="18" charset="0"/>
                <a:ea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rPr>
              <a:t>mạng</a:t>
            </a:r>
            <a:r>
              <a:rPr lang="en-US" sz="4000" b="1" i="1" dirty="0">
                <a:solidFill>
                  <a:srgbClr val="000000"/>
                </a:solidFill>
                <a:latin typeface="Times New Roman" panose="02020603050405020304" pitchFamily="18" charset="0"/>
                <a:ea typeface="Times New Roman" panose="02020603050405020304" pitchFamily="18" charset="0"/>
              </a:rPr>
              <a:t>.</a:t>
            </a:r>
            <a:endParaRPr lang="en-US" sz="4000" b="1" dirty="0">
              <a:latin typeface="Times New Roman" panose="02020603050405020304" pitchFamily="18" charset="0"/>
              <a:ea typeface="Calibri" panose="020F0502020204030204" pitchFamily="34" charset="0"/>
            </a:endParaRPr>
          </a:p>
          <a:p>
            <a:pPr algn="just">
              <a:spcAft>
                <a:spcPts val="0"/>
              </a:spcAft>
            </a:pPr>
            <a:r>
              <a:rPr lang="en-US" sz="4000" b="1" i="1" dirty="0">
                <a:latin typeface="Times New Roman" panose="02020603050405020304" pitchFamily="18" charset="0"/>
                <a:ea typeface="Calibri" panose="020F0502020204030204" pitchFamily="34" charset="0"/>
              </a:rPr>
              <a:t> Qua </a:t>
            </a:r>
            <a:r>
              <a:rPr lang="en-US" sz="4000" b="1" i="1" dirty="0" err="1">
                <a:latin typeface="Times New Roman" panose="02020603050405020304" pitchFamily="18" charset="0"/>
                <a:ea typeface="Calibri" panose="020F0502020204030204" pitchFamily="34" charset="0"/>
              </a:rPr>
              <a:t>tìm</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hiểu</a:t>
            </a:r>
            <a:r>
              <a:rPr lang="en-US" sz="4000" b="1" i="1" dirty="0">
                <a:latin typeface="Times New Roman" panose="02020603050405020304" pitchFamily="18" charset="0"/>
                <a:ea typeface="Calibri" panose="020F0502020204030204" pitchFamily="34" charset="0"/>
              </a:rPr>
              <a:t> ta </a:t>
            </a:r>
            <a:r>
              <a:rPr lang="en-US" sz="4000" b="1" i="1" dirty="0" err="1">
                <a:latin typeface="Times New Roman" panose="02020603050405020304" pitchFamily="18" charset="0"/>
                <a:ea typeface="Calibri" panose="020F0502020204030204" pitchFamily="34" charset="0"/>
              </a:rPr>
              <a:t>thấy</a:t>
            </a:r>
            <a:r>
              <a:rPr lang="en-US" sz="4000" b="1" i="1" dirty="0">
                <a:latin typeface="Times New Roman" panose="02020603050405020304" pitchFamily="18" charset="0"/>
                <a:ea typeface="Calibri" panose="020F0502020204030204" pitchFamily="34" charset="0"/>
              </a:rPr>
              <a:t> TNXH </a:t>
            </a:r>
            <a:r>
              <a:rPr lang="en-US" sz="4000" b="1" i="1" dirty="0" err="1">
                <a:latin typeface="Times New Roman" panose="02020603050405020304" pitchFamily="18" charset="0"/>
                <a:ea typeface="Calibri" panose="020F0502020204030204" pitchFamily="34" charset="0"/>
              </a:rPr>
              <a:t>là</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vô</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cùng</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nguy</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hiểm</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nó</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ảnh</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hưởng</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rất</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xấu</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đến</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bản</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thân</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gia</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đình</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người</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mắc</a:t>
            </a:r>
            <a:r>
              <a:rPr lang="en-US" sz="4000" b="1" i="1" dirty="0">
                <a:latin typeface="Times New Roman" panose="02020603050405020304" pitchFamily="18" charset="0"/>
                <a:ea typeface="Calibri" panose="020F0502020204030204" pitchFamily="34" charset="0"/>
              </a:rPr>
              <a:t> TNXH </a:t>
            </a:r>
            <a:r>
              <a:rPr lang="en-US" sz="4000" b="1" i="1" dirty="0" err="1">
                <a:latin typeface="Times New Roman" panose="02020603050405020304" pitchFamily="18" charset="0"/>
                <a:ea typeface="Calibri" panose="020F0502020204030204" pitchFamily="34" charset="0"/>
              </a:rPr>
              <a:t>và</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ảnh</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hưởng</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đến</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sự</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phát</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triển</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của</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đất</a:t>
            </a:r>
            <a:r>
              <a:rPr lang="en-US" sz="4000" b="1" i="1" dirty="0">
                <a:latin typeface="Times New Roman" panose="02020603050405020304" pitchFamily="18" charset="0"/>
                <a:ea typeface="Calibri" panose="020F0502020204030204" pitchFamily="34" charset="0"/>
              </a:rPr>
              <a:t> </a:t>
            </a:r>
            <a:r>
              <a:rPr lang="en-US" sz="4000" b="1" i="1" dirty="0" err="1">
                <a:latin typeface="Times New Roman" panose="02020603050405020304" pitchFamily="18" charset="0"/>
                <a:ea typeface="Calibri" panose="020F0502020204030204" pitchFamily="34" charset="0"/>
              </a:rPr>
              <a:t>nước</a:t>
            </a:r>
            <a:r>
              <a:rPr lang="en-US" sz="4000" b="1" i="1" dirty="0">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282916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77EDF-7B69-4D60-B535-6D09386B313C}"/>
              </a:ext>
            </a:extLst>
          </p:cNvPr>
          <p:cNvSpPr/>
          <p:nvPr/>
        </p:nvSpPr>
        <p:spPr>
          <a:xfrm>
            <a:off x="331304" y="251139"/>
            <a:ext cx="11529391" cy="6001643"/>
          </a:xfrm>
          <a:prstGeom prst="rect">
            <a:avLst/>
          </a:prstGeom>
        </p:spPr>
        <p:txBody>
          <a:bodyPr wrap="square">
            <a:spAutoFit/>
          </a:bodyPr>
          <a:lstStyle/>
          <a:p>
            <a:pPr algn="just">
              <a:spcAft>
                <a:spcPts val="0"/>
              </a:spcAft>
            </a:pPr>
            <a:r>
              <a:rPr lang="en-US" sz="4800" b="1" i="1" dirty="0">
                <a:solidFill>
                  <a:srgbClr val="FF0000"/>
                </a:solidFill>
                <a:latin typeface="Times New Roman" panose="02020603050405020304" pitchFamily="18" charset="0"/>
                <a:ea typeface="Calibri" panose="020F0502020204030204" pitchFamily="34" charset="0"/>
              </a:rPr>
              <a:t>=&gt;</a:t>
            </a:r>
            <a:r>
              <a:rPr lang="en-US" sz="4800" b="1" i="1" dirty="0" err="1">
                <a:solidFill>
                  <a:srgbClr val="FF0000"/>
                </a:solidFill>
                <a:latin typeface="Times New Roman" panose="02020603050405020304" pitchFamily="18" charset="0"/>
                <a:ea typeface="Calibri" panose="020F0502020204030204" pitchFamily="34" charset="0"/>
              </a:rPr>
              <a:t>Hậu</a:t>
            </a:r>
            <a:r>
              <a:rPr lang="en-US" sz="4800" b="1" i="1" dirty="0">
                <a:solidFill>
                  <a:srgbClr val="FF0000"/>
                </a:solidFill>
                <a:latin typeface="Times New Roman" panose="02020603050405020304" pitchFamily="18" charset="0"/>
                <a:ea typeface="Calibri" panose="020F0502020204030204" pitchFamily="34" charset="0"/>
              </a:rPr>
              <a:t> </a:t>
            </a:r>
            <a:r>
              <a:rPr lang="en-US" sz="4800" b="1" i="1" dirty="0" err="1">
                <a:solidFill>
                  <a:srgbClr val="FF0000"/>
                </a:solidFill>
                <a:latin typeface="Times New Roman" panose="02020603050405020304" pitchFamily="18" charset="0"/>
                <a:ea typeface="Calibri" panose="020F0502020204030204" pitchFamily="34" charset="0"/>
              </a:rPr>
              <a:t>quả</a:t>
            </a:r>
            <a:r>
              <a:rPr lang="en-US" sz="4800" b="1" i="1" dirty="0">
                <a:solidFill>
                  <a:srgbClr val="FF0000"/>
                </a:solidFill>
                <a:latin typeface="Times New Roman" panose="02020603050405020304" pitchFamily="18" charset="0"/>
                <a:ea typeface="Calibri" panose="020F0502020204030204" pitchFamily="34" charset="0"/>
              </a:rPr>
              <a:t> </a:t>
            </a:r>
            <a:r>
              <a:rPr lang="en-US" sz="4800" b="1" i="1" dirty="0" err="1">
                <a:solidFill>
                  <a:srgbClr val="FF0000"/>
                </a:solidFill>
                <a:latin typeface="Times New Roman" panose="02020603050405020304" pitchFamily="18" charset="0"/>
                <a:ea typeface="Calibri" panose="020F0502020204030204" pitchFamily="34" charset="0"/>
              </a:rPr>
              <a:t>xấu</a:t>
            </a:r>
            <a:r>
              <a:rPr lang="en-US" sz="4800" b="1" i="1" dirty="0">
                <a:solidFill>
                  <a:srgbClr val="FF0000"/>
                </a:solidFill>
                <a:latin typeface="Times New Roman" panose="02020603050405020304" pitchFamily="18" charset="0"/>
                <a:ea typeface="Calibri" panose="020F0502020204030204" pitchFamily="34" charset="0"/>
              </a:rPr>
              <a:t> </a:t>
            </a:r>
            <a:endParaRPr lang="en-US" sz="4800" b="1" dirty="0">
              <a:solidFill>
                <a:srgbClr val="FF0000"/>
              </a:solidFill>
              <a:latin typeface="Times New Roman" panose="02020603050405020304" pitchFamily="18" charset="0"/>
              <a:ea typeface="Calibri" panose="020F0502020204030204" pitchFamily="34" charset="0"/>
            </a:endParaRPr>
          </a:p>
          <a:p>
            <a:pPr algn="just">
              <a:spcAft>
                <a:spcPts val="0"/>
              </a:spcAft>
            </a:pP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Tệ</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nạn</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xã</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hội</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là</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những</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hành</a:t>
            </a:r>
            <a:r>
              <a:rPr lang="en-US" sz="4800" b="1" i="1" dirty="0">
                <a:latin typeface="Times New Roman" panose="02020603050405020304" pitchFamily="18" charset="0"/>
                <a:ea typeface="Calibri" panose="020F0502020204030204" pitchFamily="34" charset="0"/>
              </a:rPr>
              <a:t> vi </a:t>
            </a:r>
            <a:r>
              <a:rPr lang="en-US" sz="4800" b="1" i="1" dirty="0" err="1">
                <a:latin typeface="Times New Roman" panose="02020603050405020304" pitchFamily="18" charset="0"/>
                <a:ea typeface="Calibri" panose="020F0502020204030204" pitchFamily="34" charset="0"/>
              </a:rPr>
              <a:t>sai</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trái</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lệch</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chuẩn</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mực</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xã</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hội</a:t>
            </a:r>
            <a:r>
              <a:rPr lang="en-US" sz="4800" b="1" i="1" dirty="0">
                <a:latin typeface="Times New Roman" panose="02020603050405020304" pitchFamily="18" charset="0"/>
                <a:ea typeface="Calibri" panose="020F0502020204030204" pitchFamily="34" charset="0"/>
              </a:rPr>
              <a:t>, vi </a:t>
            </a:r>
            <a:r>
              <a:rPr lang="en-US" sz="4800" b="1" i="1" dirty="0" err="1">
                <a:latin typeface="Times New Roman" panose="02020603050405020304" pitchFamily="18" charset="0"/>
                <a:ea typeface="Calibri" panose="020F0502020204030204" pitchFamily="34" charset="0"/>
              </a:rPr>
              <a:t>phạm</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đạo</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đức</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và</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pháp</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luật</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mang</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tính</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phổ</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biến</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gây</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hậu</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quả</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xấu</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về</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mọi</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mặt</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đối</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với</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đời</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sống</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xã</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hội</a:t>
            </a:r>
            <a:r>
              <a:rPr lang="en-US" sz="4800" b="1" i="1" dirty="0">
                <a:latin typeface="Times New Roman" panose="02020603050405020304" pitchFamily="18" charset="0"/>
                <a:ea typeface="Calibri" panose="020F0502020204030204" pitchFamily="34" charset="0"/>
              </a:rPr>
              <a:t>. </a:t>
            </a:r>
            <a:endParaRPr lang="en-US" sz="4800" b="1" dirty="0">
              <a:latin typeface="Times New Roman" panose="02020603050405020304" pitchFamily="18" charset="0"/>
              <a:ea typeface="Calibri" panose="020F0502020204030204" pitchFamily="34" charset="0"/>
            </a:endParaRPr>
          </a:p>
          <a:p>
            <a:pPr algn="just">
              <a:spcAft>
                <a:spcPts val="0"/>
              </a:spcAft>
            </a:pP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Những</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tệ</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nạn</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xã</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hội</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phổ</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biến</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hiện</a:t>
            </a:r>
            <a:r>
              <a:rPr lang="en-US" sz="4800" b="1" i="1" dirty="0">
                <a:latin typeface="Times New Roman" panose="02020603050405020304" pitchFamily="18" charset="0"/>
                <a:ea typeface="Calibri" panose="020F0502020204030204" pitchFamily="34" charset="0"/>
              </a:rPr>
              <a:t> nay </a:t>
            </a:r>
            <a:r>
              <a:rPr lang="en-US" sz="4800" b="1" i="1" dirty="0" err="1">
                <a:latin typeface="Times New Roman" panose="02020603050405020304" pitchFamily="18" charset="0"/>
                <a:ea typeface="Calibri" panose="020F0502020204030204" pitchFamily="34" charset="0"/>
              </a:rPr>
              <a:t>là</a:t>
            </a:r>
            <a:r>
              <a:rPr lang="en-US" sz="4800" b="1" i="1" dirty="0">
                <a:latin typeface="Times New Roman" panose="02020603050405020304" pitchFamily="18" charset="0"/>
                <a:ea typeface="Calibri" panose="020F0502020204030204" pitchFamily="34" charset="0"/>
              </a:rPr>
              <a:t>: ma </a:t>
            </a:r>
            <a:r>
              <a:rPr lang="en-US" sz="4800" b="1" i="1" dirty="0" err="1">
                <a:latin typeface="Times New Roman" panose="02020603050405020304" pitchFamily="18" charset="0"/>
                <a:ea typeface="Calibri" panose="020F0502020204030204" pitchFamily="34" charset="0"/>
              </a:rPr>
              <a:t>túy</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mại</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dâm</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cờ</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bạc</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nghiện</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rượu</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bia</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nghiện</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hút</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thuốc</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lá</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mê</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tín</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dạ</a:t>
            </a:r>
            <a:r>
              <a:rPr lang="en-US" sz="4800" b="1" i="1" dirty="0">
                <a:latin typeface="Times New Roman" panose="02020603050405020304" pitchFamily="18" charset="0"/>
                <a:ea typeface="Calibri" panose="020F0502020204030204" pitchFamily="34" charset="0"/>
              </a:rPr>
              <a:t> </a:t>
            </a:r>
            <a:r>
              <a:rPr lang="en-US" sz="4800" b="1" i="1" dirty="0" err="1">
                <a:latin typeface="Times New Roman" panose="02020603050405020304" pitchFamily="18" charset="0"/>
                <a:ea typeface="Calibri" panose="020F0502020204030204" pitchFamily="34" charset="0"/>
              </a:rPr>
              <a:t>đoan</a:t>
            </a:r>
            <a:r>
              <a:rPr lang="en-US" sz="4800" b="1" i="1" dirty="0">
                <a:latin typeface="Times New Roman" panose="02020603050405020304" pitchFamily="18" charset="0"/>
                <a:ea typeface="Calibri" panose="020F0502020204030204" pitchFamily="34" charset="0"/>
              </a:rPr>
              <a:t>,…..</a:t>
            </a:r>
            <a:endParaRPr lang="en-US" sz="48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0814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E0632-ECCC-4991-A221-8E89E0E80D5F}"/>
              </a:ext>
            </a:extLst>
          </p:cNvPr>
          <p:cNvSpPr/>
          <p:nvPr/>
        </p:nvSpPr>
        <p:spPr>
          <a:xfrm>
            <a:off x="204813" y="0"/>
            <a:ext cx="11782374" cy="1323439"/>
          </a:xfrm>
          <a:prstGeom prst="rect">
            <a:avLst/>
          </a:prstGeom>
        </p:spPr>
        <p:txBody>
          <a:bodyPr wrap="square">
            <a:spAutoFit/>
          </a:bodyPr>
          <a:lstStyle/>
          <a:p>
            <a:pPr algn="just">
              <a:spcAft>
                <a:spcPts val="0"/>
              </a:spcAft>
            </a:pPr>
            <a:r>
              <a:rPr lang="vi-VN" sz="4000" b="1" dirty="0">
                <a:latin typeface="Times New Roman" panose="02020603050405020304" pitchFamily="18" charset="0"/>
                <a:ea typeface="Calibri" panose="020F0502020204030204" pitchFamily="34" charset="0"/>
              </a:rPr>
              <a:t>H</a:t>
            </a:r>
            <a:r>
              <a:rPr lang="en-US" sz="4000" b="1" dirty="0">
                <a:latin typeface="Times New Roman" panose="02020603050405020304" pitchFamily="18" charset="0"/>
                <a:ea typeface="Calibri" panose="020F0502020204030204" pitchFamily="34" charset="0"/>
              </a:rPr>
              <a:t>. Theo </a:t>
            </a:r>
            <a:r>
              <a:rPr lang="en-US" sz="4000" b="1" dirty="0" err="1">
                <a:latin typeface="Times New Roman" panose="02020603050405020304" pitchFamily="18" charset="0"/>
                <a:ea typeface="Calibri" panose="020F0502020204030204" pitchFamily="34" charset="0"/>
              </a:rPr>
              <a:t>em</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tệ</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nạn</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xã</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hội</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là</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gì</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Hãy</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kể</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tên</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những</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tệ</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nạn</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xã</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hội</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phổ</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biến</a:t>
            </a:r>
            <a:r>
              <a:rPr lang="en-US" sz="4000" b="1"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ea typeface="Calibri" panose="020F0502020204030204" pitchFamily="34" charset="0"/>
              </a:rPr>
              <a:t>hiện</a:t>
            </a:r>
            <a:r>
              <a:rPr lang="en-US" sz="4000" b="1" dirty="0">
                <a:latin typeface="Times New Roman" panose="02020603050405020304" pitchFamily="18" charset="0"/>
                <a:ea typeface="Calibri" panose="020F0502020204030204" pitchFamily="34" charset="0"/>
              </a:rPr>
              <a:t> nay</a:t>
            </a:r>
            <a:r>
              <a:rPr lang="vi-VN" sz="4000" b="1" dirty="0">
                <a:latin typeface="Times New Roman" panose="02020603050405020304" pitchFamily="18" charset="0"/>
                <a:ea typeface="Calibri" panose="020F0502020204030204" pitchFamily="34" charset="0"/>
              </a:rPr>
              <a:t>? </a:t>
            </a:r>
            <a:endParaRPr lang="en-US" sz="4000" dirty="0">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F87F8CFD-43B9-43CA-AD56-9114C0AB9E26}"/>
              </a:ext>
            </a:extLst>
          </p:cNvPr>
          <p:cNvSpPr/>
          <p:nvPr/>
        </p:nvSpPr>
        <p:spPr>
          <a:xfrm>
            <a:off x="204813" y="1455961"/>
            <a:ext cx="11782374" cy="4893647"/>
          </a:xfrm>
          <a:prstGeom prst="rect">
            <a:avLst/>
          </a:prstGeom>
        </p:spPr>
        <p:txBody>
          <a:bodyPr wrap="square">
            <a:spAutoFit/>
          </a:bodyPr>
          <a:lstStyle/>
          <a:p>
            <a:pPr algn="just">
              <a:spcAft>
                <a:spcPts val="0"/>
              </a:spcAft>
            </a:pPr>
            <a:r>
              <a:rPr lang="en-US" sz="3900" b="1" i="1" dirty="0">
                <a:solidFill>
                  <a:srgbClr val="000000"/>
                </a:solidFill>
                <a:latin typeface="Times New Roman" panose="02020603050405020304" pitchFamily="18" charset="0"/>
                <a:ea typeface="Times New Roman" panose="02020603050405020304" pitchFamily="18" charset="0"/>
              </a:rPr>
              <a:t>b) TNXH </a:t>
            </a:r>
            <a:r>
              <a:rPr lang="en-US" sz="3900" b="1" i="1" dirty="0" err="1">
                <a:solidFill>
                  <a:srgbClr val="000000"/>
                </a:solidFill>
                <a:latin typeface="Times New Roman" panose="02020603050405020304" pitchFamily="18" charset="0"/>
                <a:ea typeface="Times New Roman" panose="02020603050405020304" pitchFamily="18" charset="0"/>
              </a:rPr>
              <a:t>là</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hiện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tượng</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có</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tính</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tiêu</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cực</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biểu</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hiện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thông</a:t>
            </a:r>
            <a:r>
              <a:rPr lang="en-US" sz="3900" b="1" i="1" dirty="0">
                <a:solidFill>
                  <a:srgbClr val="000000"/>
                </a:solidFill>
                <a:latin typeface="Times New Roman" panose="02020603050405020304" pitchFamily="18" charset="0"/>
                <a:ea typeface="Times New Roman" panose="02020603050405020304" pitchFamily="18" charset="0"/>
              </a:rPr>
              <a:t> qua </a:t>
            </a:r>
            <a:r>
              <a:rPr lang="en-US" sz="3900" b="1" i="1" dirty="0" err="1">
                <a:solidFill>
                  <a:srgbClr val="000000"/>
                </a:solidFill>
                <a:latin typeface="Times New Roman" panose="02020603050405020304" pitchFamily="18" charset="0"/>
                <a:ea typeface="Times New Roman" panose="02020603050405020304" pitchFamily="18" charset="0"/>
              </a:rPr>
              <a:t>các</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hành</a:t>
            </a:r>
            <a:r>
              <a:rPr lang="en-US" sz="3900" b="1" i="1" dirty="0">
                <a:solidFill>
                  <a:srgbClr val="000000"/>
                </a:solidFill>
                <a:latin typeface="Times New Roman" panose="02020603050405020304" pitchFamily="18" charset="0"/>
                <a:ea typeface="Times New Roman" panose="02020603050405020304" pitchFamily="18" charset="0"/>
              </a:rPr>
              <a:t> vi </a:t>
            </a:r>
            <a:r>
              <a:rPr lang="en-US" sz="3900" b="1" i="1" dirty="0" err="1">
                <a:solidFill>
                  <a:srgbClr val="000000"/>
                </a:solidFill>
                <a:latin typeface="Times New Roman" panose="02020603050405020304" pitchFamily="18" charset="0"/>
                <a:ea typeface="Times New Roman" panose="02020603050405020304" pitchFamily="18" charset="0"/>
              </a:rPr>
              <a:t>sai</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lệch</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chuẩn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mực</a:t>
            </a:r>
            <a:r>
              <a:rPr lang="en-US" sz="3900" b="1" i="1" dirty="0">
                <a:solidFill>
                  <a:srgbClr val="000000"/>
                </a:solidFill>
                <a:latin typeface="Times New Roman" panose="02020603050405020304" pitchFamily="18" charset="0"/>
                <a:ea typeface="Times New Roman" panose="02020603050405020304" pitchFamily="18" charset="0"/>
              </a:rPr>
              <a:t> XH, vi </a:t>
            </a:r>
            <a:r>
              <a:rPr lang="en-US" sz="3900" b="1" i="1" dirty="0" err="1">
                <a:solidFill>
                  <a:srgbClr val="000000"/>
                </a:solidFill>
                <a:latin typeface="Times New Roman" panose="02020603050405020304" pitchFamily="18" charset="0"/>
                <a:ea typeface="Times New Roman" panose="02020603050405020304" pitchFamily="18" charset="0"/>
              </a:rPr>
              <a:t>phạm</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đạo</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đức</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pháp</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luật</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hiện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hành</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phá</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vỡ</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thuần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phong</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mỹ</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tục</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lối</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sống</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lành</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mạnh</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tiến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bộ</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trong</a:t>
            </a:r>
            <a:r>
              <a:rPr lang="en-US" sz="3900" b="1" i="1" dirty="0">
                <a:solidFill>
                  <a:srgbClr val="000000"/>
                </a:solidFill>
                <a:latin typeface="Times New Roman" panose="02020603050405020304" pitchFamily="18" charset="0"/>
                <a:ea typeface="Times New Roman" panose="02020603050405020304" pitchFamily="18" charset="0"/>
              </a:rPr>
              <a:t> XH, </a:t>
            </a:r>
            <a:r>
              <a:rPr lang="en-US" sz="3900" b="1" i="1" dirty="0" err="1">
                <a:solidFill>
                  <a:srgbClr val="000000"/>
                </a:solidFill>
                <a:latin typeface="Times New Roman" panose="02020603050405020304" pitchFamily="18" charset="0"/>
                <a:ea typeface="Times New Roman" panose="02020603050405020304" pitchFamily="18" charset="0"/>
              </a:rPr>
              <a:t>có</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thể</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gây</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những</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hậu</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quả</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nghiêm</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trọng</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cho</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các</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cá</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nhân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gia</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đình</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và</a:t>
            </a:r>
            <a:r>
              <a:rPr lang="en-US" sz="3900" b="1" i="1" dirty="0">
                <a:solidFill>
                  <a:srgbClr val="000000"/>
                </a:solidFill>
                <a:latin typeface="Times New Roman" panose="02020603050405020304" pitchFamily="18" charset="0"/>
                <a:ea typeface="Times New Roman" panose="02020603050405020304" pitchFamily="18" charset="0"/>
              </a:rPr>
              <a:t> XH.</a:t>
            </a:r>
            <a:endParaRPr lang="en-US" sz="3900" b="1" dirty="0">
              <a:latin typeface="Times New Roman" panose="02020603050405020304" pitchFamily="18" charset="0"/>
              <a:ea typeface="Calibri" panose="020F0502020204030204" pitchFamily="34" charset="0"/>
            </a:endParaRPr>
          </a:p>
          <a:p>
            <a:pPr algn="just">
              <a:spcAft>
                <a:spcPts val="0"/>
              </a:spcAft>
            </a:pPr>
            <a:r>
              <a:rPr lang="en-US" sz="3900" b="1" i="1" dirty="0">
                <a:solidFill>
                  <a:srgbClr val="000000"/>
                </a:solidFill>
                <a:latin typeface="Times New Roman" panose="02020603050405020304" pitchFamily="18" charset="0"/>
                <a:ea typeface="Times New Roman" panose="02020603050405020304" pitchFamily="18" charset="0"/>
              </a:rPr>
              <a:t>c) </a:t>
            </a:r>
            <a:r>
              <a:rPr lang="en-US" sz="3900" b="1" i="1" dirty="0" err="1">
                <a:solidFill>
                  <a:srgbClr val="000000"/>
                </a:solidFill>
                <a:latin typeface="Times New Roman" panose="02020603050405020304" pitchFamily="18" charset="0"/>
                <a:ea typeface="Times New Roman" panose="02020603050405020304" pitchFamily="18" charset="0"/>
              </a:rPr>
              <a:t>Các</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loại</a:t>
            </a:r>
            <a:r>
              <a:rPr lang="en-US" sz="3900" b="1" i="1" dirty="0">
                <a:solidFill>
                  <a:srgbClr val="000000"/>
                </a:solidFill>
                <a:latin typeface="Times New Roman" panose="02020603050405020304" pitchFamily="18" charset="0"/>
                <a:ea typeface="Times New Roman" panose="02020603050405020304" pitchFamily="18" charset="0"/>
              </a:rPr>
              <a:t> TNXH </a:t>
            </a:r>
            <a:r>
              <a:rPr lang="en-US" sz="3900" b="1" i="1" dirty="0" err="1">
                <a:solidFill>
                  <a:srgbClr val="000000"/>
                </a:solidFill>
                <a:latin typeface="Times New Roman" panose="02020603050405020304" pitchFamily="18" charset="0"/>
                <a:ea typeface="Times New Roman" panose="02020603050405020304" pitchFamily="18" charset="0"/>
              </a:rPr>
              <a:t>phổ</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biến</a:t>
            </a:r>
            <a:r>
              <a:rPr lang="en-US" sz="3900" b="1" i="1" dirty="0">
                <a:solidFill>
                  <a:srgbClr val="000000"/>
                </a:solidFill>
                <a:latin typeface="Times New Roman" panose="02020603050405020304" pitchFamily="18" charset="0"/>
                <a:ea typeface="Times New Roman" panose="02020603050405020304" pitchFamily="18" charset="0"/>
              </a:rPr>
              <a:t>:</a:t>
            </a:r>
            <a:r>
              <a:rPr lang="en-US" sz="3900" b="1" dirty="0">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Tệ</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nạn</a:t>
            </a:r>
            <a:r>
              <a:rPr lang="en-US" sz="3900" b="1" i="1" dirty="0">
                <a:solidFill>
                  <a:srgbClr val="000000"/>
                </a:solidFill>
                <a:latin typeface="Times New Roman" panose="02020603050405020304" pitchFamily="18" charset="0"/>
                <a:ea typeface="Times New Roman" panose="02020603050405020304" pitchFamily="18" charset="0"/>
              </a:rPr>
              <a:t> ma </a:t>
            </a:r>
            <a:r>
              <a:rPr lang="en-US" sz="3900" b="1" i="1" dirty="0" err="1">
                <a:solidFill>
                  <a:srgbClr val="000000"/>
                </a:solidFill>
                <a:latin typeface="Times New Roman" panose="02020603050405020304" pitchFamily="18" charset="0"/>
                <a:ea typeface="Times New Roman" panose="02020603050405020304" pitchFamily="18" charset="0"/>
              </a:rPr>
              <a:t>túy</a:t>
            </a:r>
            <a:r>
              <a:rPr lang="en-US" sz="3900" b="1" dirty="0">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Tệ</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nạn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mại</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dâm</a:t>
            </a:r>
            <a:r>
              <a:rPr lang="en-US" sz="3900" b="1" dirty="0">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Tệ</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nạn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cờ</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bạc</a:t>
            </a:r>
            <a:r>
              <a:rPr lang="en-US" sz="3900" b="1" dirty="0">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Tệ</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nạn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mê</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tín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dị</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đoan</a:t>
            </a:r>
            <a:r>
              <a:rPr lang="en-US" sz="3900" b="1" dirty="0">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Tệ</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nạn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rượu</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bia</a:t>
            </a:r>
            <a:r>
              <a:rPr lang="en-US" sz="3900" b="1" dirty="0">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Đua</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xe</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trái</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phép</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Nghiện</a:t>
            </a:r>
            <a:r>
              <a:rPr lang="en-US" sz="3900" b="1" i="1" dirty="0">
                <a:solidFill>
                  <a:srgbClr val="000000"/>
                </a:solidFill>
                <a:latin typeface="Times New Roman" panose="02020603050405020304" pitchFamily="18" charset="0"/>
                <a:ea typeface="Times New Roman" panose="02020603050405020304" pitchFamily="18" charset="0"/>
              </a:rPr>
              <a:t> </a:t>
            </a:r>
            <a:r>
              <a:rPr lang="en-US" sz="3900" b="1" i="1" dirty="0" err="1">
                <a:solidFill>
                  <a:srgbClr val="000000"/>
                </a:solidFill>
                <a:latin typeface="Times New Roman" panose="02020603050405020304" pitchFamily="18" charset="0"/>
                <a:ea typeface="Times New Roman" panose="02020603050405020304" pitchFamily="18" charset="0"/>
              </a:rPr>
              <a:t>chơi</a:t>
            </a:r>
            <a:r>
              <a:rPr lang="en-US" sz="3900" b="1" i="1" dirty="0">
                <a:solidFill>
                  <a:srgbClr val="000000"/>
                </a:solidFill>
                <a:latin typeface="Times New Roman" panose="02020603050405020304" pitchFamily="18" charset="0"/>
                <a:ea typeface="Times New Roman" panose="02020603050405020304" pitchFamily="18" charset="0"/>
              </a:rPr>
              <a:t> game online…</a:t>
            </a:r>
            <a:endParaRPr lang="en-US" sz="39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064060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6659</TotalTime>
  <Words>3508</Words>
  <Application>Microsoft Office PowerPoint</Application>
  <PresentationFormat>Widescreen</PresentationFormat>
  <Paragraphs>139</Paragraphs>
  <Slides>50</Slides>
  <Notes>5</Notes>
  <HiddenSlides>0</HiddenSlides>
  <MMClips>0</MMClips>
  <ScaleCrop>false</ScaleCrop>
  <HeadingPairs>
    <vt:vector size="6" baseType="variant">
      <vt:variant>
        <vt:lpstr>Fonts Used</vt:lpstr>
      </vt:variant>
      <vt:variant>
        <vt:i4>22</vt:i4>
      </vt:variant>
      <vt:variant>
        <vt:lpstr>Theme</vt:lpstr>
      </vt:variant>
      <vt:variant>
        <vt:i4>10</vt:i4>
      </vt:variant>
      <vt:variant>
        <vt:lpstr>Slide Titles</vt:lpstr>
      </vt:variant>
      <vt:variant>
        <vt:i4>50</vt:i4>
      </vt:variant>
    </vt:vector>
  </HeadingPairs>
  <TitlesOfParts>
    <vt:vector size="82" baseType="lpstr">
      <vt:lpstr>等线</vt:lpstr>
      <vt:lpstr>맑은 고딕</vt:lpstr>
      <vt:lpstr>微软雅黑</vt:lpstr>
      <vt:lpstr>MS Mincho</vt:lpstr>
      <vt:lpstr>宋体</vt:lpstr>
      <vt:lpstr>宋体</vt:lpstr>
      <vt:lpstr>#9Slide05 Brannboll Ny</vt:lpstr>
      <vt:lpstr>#9Slide05 Israquella</vt:lpstr>
      <vt:lpstr>#9Slide05 SVNVery Berry</vt:lpstr>
      <vt:lpstr>【苹果】迟暮朝朝醉晚灯</vt:lpstr>
      <vt:lpstr>Arial</vt:lpstr>
      <vt:lpstr>Baloo 2</vt:lpstr>
      <vt:lpstr>Calibri</vt:lpstr>
      <vt:lpstr>Calibri Light</vt:lpstr>
      <vt:lpstr>Courier New</vt:lpstr>
      <vt:lpstr>Helvetica Neue</vt:lpstr>
      <vt:lpstr>ITC Avant Garde Std Bk</vt:lpstr>
      <vt:lpstr>Montserrat</vt:lpstr>
      <vt:lpstr>Sniglet</vt:lpstr>
      <vt:lpstr>SVN-Vanilla Daisy Pro</vt:lpstr>
      <vt:lpstr>Times New Roman</vt:lpstr>
      <vt:lpstr>方正静蕾简体</vt:lpstr>
      <vt:lpstr>Office Theme</vt:lpstr>
      <vt:lpstr>1_Office Theme</vt:lpstr>
      <vt:lpstr>1_Thiết kế: Thạch Trương Thảo (0987 039 863)</vt:lpstr>
      <vt:lpstr>2_Office Theme</vt:lpstr>
      <vt:lpstr>Mental Health Awareness Training Workshop by Slidesgo</vt:lpstr>
      <vt:lpstr>3_Office Theme</vt:lpstr>
      <vt:lpstr>30_Office Theme</vt:lpstr>
      <vt:lpstr>27_Office Theme</vt:lpstr>
      <vt:lpstr>3_Thiết kế: Thạch Trương Thảo (0987 039 863)</vt:lpstr>
      <vt:lpstr>4_Office Theme</vt:lpstr>
      <vt:lpstr>PowerPoint Presentation</vt:lpstr>
      <vt:lpstr>PowerPoint Presentation</vt:lpstr>
      <vt:lpstr>PowerPoint Presentation</vt:lpstr>
      <vt:lpstr>1. Khái niệm và các loại tệ nạn xã hội phổ biến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NGUYÊN NHÂN VÀ HẬU QUẢ CỦA TỆ NẠN XÃ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3.MỘT SỐ QUY ĐỊNH CỦA PHÁP LUẬT VỀ PHÒNG, CHỐNG  TỆ NẠN XÃ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TRÁCH NHIỆM CỦA HỌC SINH TRONG PHÒNG, CHỐNG  TỆ NẠN XÃ HỘI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207</cp:revision>
  <dcterms:created xsi:type="dcterms:W3CDTF">2021-07-15T15:36:06Z</dcterms:created>
  <dcterms:modified xsi:type="dcterms:W3CDTF">2023-03-28T01:15:48Z</dcterms:modified>
</cp:coreProperties>
</file>