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46" r:id="rId4"/>
  </p:sldMasterIdLst>
  <p:notesMasterIdLst>
    <p:notesMasterId r:id="rId47"/>
  </p:notesMasterIdLst>
  <p:sldIdLst>
    <p:sldId id="399" r:id="rId5"/>
    <p:sldId id="628" r:id="rId6"/>
    <p:sldId id="625" r:id="rId7"/>
    <p:sldId id="626" r:id="rId8"/>
    <p:sldId id="627" r:id="rId9"/>
    <p:sldId id="398" r:id="rId10"/>
    <p:sldId id="631" r:id="rId11"/>
    <p:sldId id="630" r:id="rId12"/>
    <p:sldId id="633" r:id="rId13"/>
    <p:sldId id="632" r:id="rId14"/>
    <p:sldId id="602" r:id="rId15"/>
    <p:sldId id="264" r:id="rId16"/>
    <p:sldId id="262" r:id="rId17"/>
    <p:sldId id="603" r:id="rId18"/>
    <p:sldId id="400" r:id="rId19"/>
    <p:sldId id="606" r:id="rId20"/>
    <p:sldId id="402" r:id="rId21"/>
    <p:sldId id="608" r:id="rId22"/>
    <p:sldId id="609" r:id="rId23"/>
    <p:sldId id="612" r:id="rId24"/>
    <p:sldId id="613" r:id="rId25"/>
    <p:sldId id="614" r:id="rId26"/>
    <p:sldId id="616" r:id="rId27"/>
    <p:sldId id="615" r:id="rId28"/>
    <p:sldId id="618" r:id="rId29"/>
    <p:sldId id="594" r:id="rId30"/>
    <p:sldId id="368" r:id="rId31"/>
    <p:sldId id="635" r:id="rId32"/>
    <p:sldId id="634" r:id="rId33"/>
    <p:sldId id="636" r:id="rId34"/>
    <p:sldId id="589" r:id="rId35"/>
    <p:sldId id="620" r:id="rId36"/>
    <p:sldId id="637" r:id="rId37"/>
    <p:sldId id="621" r:id="rId38"/>
    <p:sldId id="574" r:id="rId39"/>
    <p:sldId id="638" r:id="rId40"/>
    <p:sldId id="622" r:id="rId41"/>
    <p:sldId id="596" r:id="rId42"/>
    <p:sldId id="623" r:id="rId43"/>
    <p:sldId id="597" r:id="rId44"/>
    <p:sldId id="624" r:id="rId45"/>
    <p:sldId id="5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a:lnSpc>
              <a:spcPct val="90000"/>
            </a:lnSpc>
            <a:spcBef>
              <a:spcPct val="0"/>
            </a:spcBef>
            <a:spcAft>
              <a:spcPct val="35000"/>
            </a:spcAft>
            <a:buNone/>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3/7/2023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3/7/2023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9.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2.jpe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9.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39.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39.xml"/><Relationship Id="rId5" Type="http://schemas.openxmlformats.org/officeDocument/2006/relationships/image" Target="../media/image33.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39.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D90C57D-D673-4D60-BCD5-CB64D8AC7D81}"/>
              </a:ext>
            </a:extLst>
          </p:cNvPr>
          <p:cNvSpPr txBox="1"/>
          <p:nvPr/>
        </p:nvSpPr>
        <p:spPr>
          <a:xfrm>
            <a:off x="449824" y="300614"/>
            <a:ext cx="11324834"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Giải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bài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toán</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thu</a:t>
            </a:r>
            <a:r>
              <a:rPr kumimoji="1" lang="en-US" altLang="zh-CN" sz="6600" b="1" dirty="0">
                <a:solidFill>
                  <a:srgbClr val="644825"/>
                </a:solidFill>
                <a:latin typeface="#9Slide05 Brannboll Ny" panose="02000000000000000000" pitchFamily="2" charset="0"/>
                <a:ea typeface="inpin heiti" charset="-122"/>
                <a:cs typeface="inpin heiti" charset="-122"/>
              </a:rPr>
              <a:t> chi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449824" y="1610874"/>
            <a:ext cx="11324834" cy="507831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5400" b="1" dirty="0">
                <a:latin typeface="Times New Roman" panose="02020603050405020304" pitchFamily="18" charset="0"/>
                <a:cs typeface="Times New Roman" panose="02020603050405020304" pitchFamily="18" charset="0"/>
              </a:rPr>
              <a:t>1. </a:t>
            </a:r>
            <a:r>
              <a:rPr lang="en-US" sz="5400" b="1" dirty="0" err="1">
                <a:latin typeface="Times New Roman" panose="02020603050405020304" pitchFamily="18" charset="0"/>
                <a:cs typeface="Times New Roman" panose="02020603050405020304" pitchFamily="18" charset="0"/>
              </a:rPr>
              <a:t>Giả</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định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em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đang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có</a:t>
            </a:r>
            <a:r>
              <a:rPr lang="en-US" sz="5400" b="1" dirty="0">
                <a:latin typeface="Times New Roman" panose="02020603050405020304" pitchFamily="18" charset="0"/>
                <a:cs typeface="Times New Roman" panose="02020603050405020304" pitchFamily="18" charset="0"/>
              </a:rPr>
              <a:t> 200k, </a:t>
            </a:r>
            <a:r>
              <a:rPr lang="en-US" sz="5400" b="1" dirty="0" err="1">
                <a:latin typeface="Times New Roman" panose="02020603050405020304" pitchFamily="18" charset="0"/>
                <a:cs typeface="Times New Roman" panose="02020603050405020304" pitchFamily="18" charset="0"/>
              </a:rPr>
              <a:t>hãy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đưa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ra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phương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án</a:t>
            </a:r>
            <a:r>
              <a:rPr lang="en-US" sz="5400" b="1" dirty="0">
                <a:latin typeface="Times New Roman" panose="02020603050405020304" pitchFamily="18" charset="0"/>
                <a:cs typeface="Times New Roman" panose="02020603050405020304" pitchFamily="18" charset="0"/>
              </a:rPr>
              <a:t> chi </a:t>
            </a:r>
            <a:r>
              <a:rPr lang="en-US" sz="5400" b="1" dirty="0" err="1">
                <a:latin typeface="Times New Roman" panose="02020603050405020304" pitchFamily="18" charset="0"/>
                <a:cs typeface="Times New Roman" panose="02020603050405020304" pitchFamily="18" charset="0"/>
              </a:rPr>
              <a:t>tiêu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mình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với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khoản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tiền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này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giải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thích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vì</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em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lựa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chọn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như</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vậy</a:t>
            </a:r>
            <a:r>
              <a:rPr lang="en-US" sz="5400" b="1" dirty="0">
                <a:latin typeface="Times New Roman" panose="02020603050405020304" pitchFamily="18" charset="0"/>
                <a:cs typeface="Times New Roman" panose="02020603050405020304" pitchFamily="18" charset="0"/>
              </a:rPr>
              <a:t>?</a:t>
            </a:r>
          </a:p>
          <a:p>
            <a:pPr lvl="0" fontAlgn="base"/>
            <a:r>
              <a:rPr lang="en-US" sz="5400" b="1" dirty="0">
                <a:latin typeface="Times New Roman" panose="02020603050405020304" pitchFamily="18" charset="0"/>
                <a:cs typeface="Times New Roman" panose="02020603050405020304" pitchFamily="18" charset="0"/>
              </a:rPr>
              <a:t>2. </a:t>
            </a:r>
            <a:r>
              <a:rPr lang="en-US" sz="5400" b="1" dirty="0" err="1">
                <a:latin typeface="Times New Roman" panose="02020603050405020304" pitchFamily="18" charset="0"/>
                <a:cs typeface="Times New Roman" panose="02020603050405020304" pitchFamily="18" charset="0"/>
              </a:rPr>
              <a:t>Em</a:t>
            </a:r>
            <a:r>
              <a:rPr lang="en-US" sz="5400" b="1" dirty="0">
                <a:latin typeface="Times New Roman" panose="02020603050405020304" pitchFamily="18" charset="0"/>
                <a:cs typeface="Times New Roman" panose="02020603050405020304" pitchFamily="18" charset="0"/>
              </a:rPr>
              <a:t> c</a:t>
            </a:r>
            <a:r>
              <a:rPr lang="vi-VN" sz="5400" b="1" dirty="0">
                <a:latin typeface="Times New Roman" panose="02020603050405020304" pitchFamily="18" charset="0"/>
                <a:cs typeface="Times New Roman" panose="02020603050405020304" pitchFamily="18" charset="0"/>
              </a:rPr>
              <a:t>ó suy nghĩ gì về ý nghĩa của việc chi tiêu tiền hiệu quả?</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1A79FF-A375-4BE6-BF3C-FF95DAF76D5D}"/>
              </a:ext>
            </a:extLst>
          </p:cNvPr>
          <p:cNvSpPr/>
          <p:nvPr/>
        </p:nvSpPr>
        <p:spPr>
          <a:xfrm>
            <a:off x="187569" y="0"/>
            <a:ext cx="11816861" cy="1446550"/>
          </a:xfrm>
          <a:prstGeom prst="rect">
            <a:avLst/>
          </a:prstGeom>
        </p:spPr>
        <p:txBody>
          <a:bodyPr wrap="square">
            <a:spAutoFit/>
          </a:bodyPr>
          <a:lstStyle/>
          <a:p>
            <a:pPr>
              <a:spcAft>
                <a:spcPts val="0"/>
              </a:spcAft>
            </a:pPr>
            <a:r>
              <a:rPr lang="vi-VN" sz="4400" b="1" dirty="0">
                <a:solidFill>
                  <a:srgbClr val="000000"/>
                </a:solidFill>
                <a:latin typeface="Times New Roman" panose="02020603050405020304" pitchFamily="18" charset="0"/>
                <a:ea typeface="Calibri" panose="020F0502020204030204" pitchFamily="34" charset="0"/>
              </a:rPr>
              <a:t>Qsát hình ảnh và chia sẻ về những công việc có thể làm ở gia đình:</a:t>
            </a:r>
            <a:endParaRPr lang="en-US" sz="4400" dirty="0">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74AEE1A2-8F36-48B7-955D-5AF841896FCF}"/>
              </a:ext>
            </a:extLst>
          </p:cNvPr>
          <p:cNvPicPr>
            <a:picLocks noChangeAspect="1"/>
          </p:cNvPicPr>
          <p:nvPr/>
        </p:nvPicPr>
        <p:blipFill>
          <a:blip r:embed="rId2"/>
          <a:stretch>
            <a:fillRect/>
          </a:stretch>
        </p:blipFill>
        <p:spPr>
          <a:xfrm>
            <a:off x="0" y="1434905"/>
            <a:ext cx="12192000" cy="5423095"/>
          </a:xfrm>
          <a:prstGeom prst="rect">
            <a:avLst/>
          </a:prstGeom>
        </p:spPr>
      </p:pic>
    </p:spTree>
    <p:extLst>
      <p:ext uri="{BB962C8B-B14F-4D97-AF65-F5344CB8AC3E}">
        <p14:creationId xmlns:p14="http://schemas.microsoft.com/office/powerpoint/2010/main" val="310641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6423" y="2105379"/>
            <a:ext cx="11699154" cy="227478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số</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tắc</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endParaRPr lang="en-US" sz="6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85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914" y="0"/>
            <a:ext cx="11924714" cy="97744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vi-VN"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Q.Sát hình ảnh sau và em có  suy nghĩ gì? </a:t>
            </a:r>
            <a:endPar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858129"/>
            <a:ext cx="12079458" cy="5999871"/>
          </a:xfrm>
          <a:prstGeom prst="rect">
            <a:avLst/>
          </a:prstGeom>
        </p:spPr>
      </p:pic>
    </p:spTree>
    <p:extLst>
      <p:ext uri="{BB962C8B-B14F-4D97-AF65-F5344CB8AC3E}">
        <p14:creationId xmlns:p14="http://schemas.microsoft.com/office/powerpoint/2010/main" val="29414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7444401" cy="543162"/>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a:solidFill>
                  <a:srgbClr val="0000FF"/>
                </a:solidFill>
                <a:latin typeface="SVN-Vanilla Daisy Pro" panose="00000500000000000000" pitchFamily="2" charset="0"/>
                <a:ea typeface="Arial Unicode MS"/>
              </a:rPr>
              <a:t>Quan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vi-VN" sz="2531" b="1" dirty="0">
                <a:solidFill>
                  <a:srgbClr val="0000FF"/>
                </a:solidFill>
                <a:latin typeface="SVN-Vanilla Daisy Pro" panose="00000500000000000000" pitchFamily="2" charset="0"/>
                <a:ea typeface="Arial Unicode MS"/>
              </a:rPr>
              <a:t>cho biết đâu là thứ em muốn có</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2192000" cy="6133978"/>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0"/>
            <a:ext cx="12192000" cy="1800665"/>
          </a:xfrm>
          <a:prstGeom prst="rect">
            <a:avLst/>
          </a:prstGeom>
        </p:spPr>
      </p:pic>
      <p:sp>
        <p:nvSpPr>
          <p:cNvPr id="2" name="TextBox 1">
            <a:extLst>
              <a:ext uri="{FF2B5EF4-FFF2-40B4-BE49-F238E27FC236}">
                <a16:creationId xmlns:a16="http://schemas.microsoft.com/office/drawing/2014/main" id="{318FF4C1-28A4-D646-E1A4-C0BF2E019AC3}"/>
              </a:ext>
            </a:extLst>
          </p:cNvPr>
          <p:cNvSpPr txBox="1"/>
          <p:nvPr/>
        </p:nvSpPr>
        <p:spPr>
          <a:xfrm>
            <a:off x="196947" y="2062862"/>
            <a:ext cx="11732456" cy="4524315"/>
          </a:xfrm>
          <a:prstGeom prst="rect">
            <a:avLst/>
          </a:prstGeom>
          <a:noFill/>
        </p:spPr>
        <p:txBody>
          <a:bodyPr wrap="square">
            <a:spAutoFit/>
          </a:bodyPr>
          <a:lstStyle/>
          <a:p>
            <a:pPr algn="just"/>
            <a:r>
              <a:rPr lang="en-US" sz="3600" b="1" dirty="0" err="1">
                <a:effectLst/>
                <a:latin typeface="Times New Roman" panose="02020603050405020304" pitchFamily="18" charset="0"/>
                <a:ea typeface="Times New Roman" panose="02020603050405020304" pitchFamily="18" charset="0"/>
              </a:rPr>
              <a:t>Với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một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khoản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tiền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hạn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em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nguyên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tắc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trong</a:t>
            </a:r>
            <a:r>
              <a:rPr lang="en-US" sz="3600" b="1" dirty="0">
                <a:effectLst/>
                <a:latin typeface="Times New Roman" panose="02020603050405020304" pitchFamily="18" charset="0"/>
                <a:ea typeface="Times New Roman" panose="02020603050405020304" pitchFamily="18" charset="0"/>
              </a:rPr>
              <a:t> chi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chỉ</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mua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thứ</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thật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như</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sách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vở</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dép</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quai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Không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nhất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mua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như</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điện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thoại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ván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trượt</a:t>
            </a:r>
            <a:r>
              <a:rPr lang="en-US" sz="3600" b="1" dirty="0">
                <a:effectLst/>
                <a:latin typeface="Times New Roman" panose="02020603050405020304" pitchFamily="18" charset="0"/>
                <a:ea typeface="Times New Roman" panose="02020603050405020304" pitchFamily="18" charset="0"/>
              </a:rPr>
              <a:t> pa-tanh, bánh pizza,... </a:t>
            </a:r>
            <a:r>
              <a:rPr lang="en-US" sz="3600" b="1" dirty="0" err="1">
                <a:effectLst/>
                <a:latin typeface="Times New Roman" panose="02020603050405020304" pitchFamily="18" charset="0"/>
                <a:ea typeface="Times New Roman" panose="02020603050405020304" pitchFamily="18" charset="0"/>
              </a:rPr>
              <a:t>Sở</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dĩ</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cân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nhắc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ra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quyết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định</a:t>
            </a:r>
            <a:r>
              <a:rPr lang="en-US" sz="3600" b="1" dirty="0">
                <a:effectLst/>
                <a:latin typeface="Times New Roman" panose="02020603050405020304" pitchFamily="18" charset="0"/>
                <a:ea typeface="Times New Roman" panose="02020603050405020304" pitchFamily="18" charset="0"/>
              </a:rPr>
              <a:t> chi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vì</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em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được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hạn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cho</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những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nhu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cần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thiết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trước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Nếu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chỉ</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tiêu</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vượt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quá</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số</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tiền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mình</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có</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sẽ</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dẫn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việc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vay</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mượn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nợ</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nần</a:t>
            </a:r>
            <a:r>
              <a:rPr lang="en-US" sz="36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764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8707034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D3874-518F-5D82-9941-161E7B7B15AE}"/>
              </a:ext>
            </a:extLst>
          </p:cNvPr>
          <p:cNvSpPr txBox="1"/>
          <p:nvPr/>
        </p:nvSpPr>
        <p:spPr>
          <a:xfrm>
            <a:off x="168812" y="0"/>
            <a:ext cx="11507371" cy="6863417"/>
          </a:xfrm>
          <a:prstGeom prst="rect">
            <a:avLst/>
          </a:prstGeom>
          <a:noFill/>
        </p:spPr>
        <p:txBody>
          <a:bodyPr wrap="square">
            <a:spAutoFit/>
          </a:bodyPr>
          <a:lstStyle/>
          <a:p>
            <a:pPr algn="just"/>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282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564195" y="235826"/>
            <a:ext cx="10418661" cy="4152334"/>
            <a:chOff x="6502423" y="-31460"/>
            <a:chExt cx="6135317" cy="4152334"/>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huống/46</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6588968" y="595407"/>
            <a:ext cx="5618174" cy="6274698"/>
            <a:chOff x="8286614" y="193122"/>
            <a:chExt cx="4824294" cy="6584741"/>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163656" y="0"/>
            <a:ext cx="11768656" cy="2337337"/>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70224" y="2337337"/>
            <a:ext cx="11862088" cy="4616648"/>
          </a:xfrm>
          <a:prstGeom prst="rect">
            <a:avLst/>
          </a:prstGeom>
          <a:noFill/>
        </p:spPr>
        <p:txBody>
          <a:bodyPr wrap="square">
            <a:spAutoFit/>
          </a:bodyPr>
          <a:lstStyle/>
          <a:p>
            <a:pPr algn="just"/>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4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4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EEC1A-E0EB-4671-9CFB-675A8F9D1AC2}"/>
              </a:ext>
            </a:extLst>
          </p:cNvPr>
          <p:cNvSpPr/>
          <p:nvPr/>
        </p:nvSpPr>
        <p:spPr>
          <a:xfrm>
            <a:off x="1557704" y="1311361"/>
            <a:ext cx="7866769" cy="2454070"/>
          </a:xfrm>
          <a:prstGeom prst="rect">
            <a:avLst/>
          </a:prstGeom>
        </p:spPr>
        <p:txBody>
          <a:bodyPr wrap="none">
            <a:spAutoFit/>
          </a:bodyPr>
          <a:lstStyle/>
          <a:p>
            <a:pPr algn="ctr">
              <a:lnSpc>
                <a:spcPct val="135000"/>
              </a:lnSpc>
              <a:spcAft>
                <a:spcPts val="0"/>
              </a:spcAft>
            </a:pPr>
            <a:r>
              <a:rPr lang="vi-VN" sz="6000" b="1" dirty="0">
                <a:solidFill>
                  <a:srgbClr val="FF0000"/>
                </a:solidFill>
                <a:latin typeface="Times New Roman" panose="02020603050405020304" pitchFamily="18" charset="0"/>
                <a:ea typeface="MS Mincho" panose="02020609040205080304" pitchFamily="49" charset="-128"/>
              </a:rPr>
              <a:t>Tiết 23,24,25.</a:t>
            </a:r>
            <a:r>
              <a:rPr lang="vi-VN" sz="6000" dirty="0">
                <a:solidFill>
                  <a:srgbClr val="FF0000"/>
                </a:solidFill>
                <a:latin typeface="Times New Roman" panose="02020603050405020304" pitchFamily="18" charset="0"/>
                <a:ea typeface="MS Mincho" panose="02020609040205080304" pitchFamily="49" charset="-128"/>
              </a:rPr>
              <a:t> </a:t>
            </a:r>
            <a:r>
              <a:rPr lang="en-US" sz="6000" b="1" dirty="0">
                <a:solidFill>
                  <a:srgbClr val="FF0000"/>
                </a:solidFill>
                <a:latin typeface="Times New Roman" panose="02020603050405020304" pitchFamily="18" charset="0"/>
                <a:ea typeface="MS Mincho" panose="02020609040205080304" pitchFamily="49" charset="-128"/>
              </a:rPr>
              <a:t>BÀI </a:t>
            </a:r>
            <a:r>
              <a:rPr lang="vi-VN" sz="6000" b="1" dirty="0">
                <a:solidFill>
                  <a:srgbClr val="FF0000"/>
                </a:solidFill>
                <a:latin typeface="Times New Roman" panose="02020603050405020304" pitchFamily="18" charset="0"/>
                <a:ea typeface="MS Mincho" panose="02020609040205080304" pitchFamily="49" charset="-128"/>
              </a:rPr>
              <a:t>8</a:t>
            </a:r>
            <a:r>
              <a:rPr lang="en-US" sz="6000" b="1" dirty="0">
                <a:solidFill>
                  <a:srgbClr val="FF0000"/>
                </a:solidFill>
                <a:latin typeface="Times New Roman" panose="02020603050405020304" pitchFamily="18" charset="0"/>
                <a:ea typeface="MS Mincho" panose="02020609040205080304" pitchFamily="49" charset="-128"/>
              </a:rPr>
              <a:t>: </a:t>
            </a:r>
            <a:endParaRPr lang="vi-VN" sz="6000" b="1" dirty="0">
              <a:solidFill>
                <a:srgbClr val="FF0000"/>
              </a:solidFill>
              <a:latin typeface="Times New Roman" panose="02020603050405020304" pitchFamily="18" charset="0"/>
              <a:ea typeface="MS Mincho" panose="02020609040205080304" pitchFamily="49" charset="-128"/>
            </a:endParaRPr>
          </a:p>
          <a:p>
            <a:pPr algn="ctr">
              <a:lnSpc>
                <a:spcPct val="135000"/>
              </a:lnSpc>
              <a:spcAft>
                <a:spcPts val="0"/>
              </a:spcAft>
            </a:pPr>
            <a:r>
              <a:rPr lang="en-US" sz="6000" b="1" dirty="0">
                <a:solidFill>
                  <a:srgbClr val="FF0000"/>
                </a:solidFill>
                <a:latin typeface="Times New Roman" panose="02020603050405020304" pitchFamily="18" charset="0"/>
                <a:ea typeface="MS Mincho" panose="02020609040205080304" pitchFamily="49" charset="-128"/>
              </a:rPr>
              <a:t>QUẢN LÍ TIỀN</a:t>
            </a:r>
            <a:r>
              <a:rPr lang="vi-VN" sz="6000" b="1" dirty="0">
                <a:solidFill>
                  <a:srgbClr val="FF0000"/>
                </a:solidFill>
                <a:latin typeface="Times New Roman" panose="02020603050405020304" pitchFamily="18" charset="0"/>
                <a:ea typeface="MS Mincho" panose="02020609040205080304" pitchFamily="49" charset="-128"/>
              </a:rPr>
              <a:t> (3 tiết)</a:t>
            </a:r>
            <a:endParaRPr lang="en-US" sz="6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6992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677104"/>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huống/47:</a:t>
            </a: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494913" y="977068"/>
            <a:ext cx="10710065" cy="2410083"/>
          </a:xfrm>
          <a:prstGeom prst="rect">
            <a:avLst/>
          </a:prstGeom>
          <a:noFill/>
        </p:spPr>
        <p:txBody>
          <a:bodyPr wrap="square">
            <a:spAutoFit/>
          </a:bodyPr>
          <a:lstStyle/>
          <a:p>
            <a:pPr algn="just">
              <a:lnSpc>
                <a:spcPct val="107000"/>
              </a:lnSpc>
              <a:spcAft>
                <a:spcPts val="800"/>
              </a:spcAft>
            </a:pPr>
            <a:r>
              <a:rPr lang="vi-VN" sz="4800" b="1" dirty="0">
                <a:effectLst/>
                <a:latin typeface="Times New Roman" panose="02020603050405020304" pitchFamily="18" charset="0"/>
                <a:ea typeface="Times New Roman" panose="02020603050405020304" pitchFamily="18" charset="0"/>
                <a:cs typeface="Times New Roman" panose="02020603050405020304" pitchFamily="18" charset="0"/>
              </a:rPr>
              <a:t>Việc làm của </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4800" b="1" dirty="0">
                <a:effectLst/>
                <a:latin typeface="Times New Roman" panose="02020603050405020304" pitchFamily="18"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0" y="3678702"/>
            <a:ext cx="10631755" cy="2615268"/>
          </a:xfrm>
          <a:prstGeom prst="rect">
            <a:avLst/>
          </a:prstGeom>
          <a:noFill/>
        </p:spPr>
        <p:txBody>
          <a:bodyPr wrap="square">
            <a:spAutoFit/>
          </a:bodyPr>
          <a:lstStyle/>
          <a:p>
            <a:pPr algn="ctr">
              <a:lnSpc>
                <a:spcPct val="107000"/>
              </a:lnSpc>
              <a:spcAft>
                <a:spcPts val="800"/>
              </a:spcAft>
            </a:pP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Đánh máy tài liệu</a:t>
            </a:r>
            <a:endPar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Chăm sóc vật nuôi</a:t>
            </a:r>
            <a:endPar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Làm việc nhà...</a:t>
            </a:r>
            <a:endPar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54598" y="791055"/>
            <a:ext cx="11901414" cy="2388244"/>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38A637ED-4C5D-A541-0B9D-CE4D1B532E21}"/>
              </a:ext>
            </a:extLst>
          </p:cNvPr>
          <p:cNvPicPr>
            <a:picLocks noChangeAspect="1"/>
          </p:cNvPicPr>
          <p:nvPr/>
        </p:nvPicPr>
        <p:blipFill>
          <a:blip r:embed="rId2"/>
          <a:stretch>
            <a:fillRect/>
          </a:stretch>
        </p:blipFill>
        <p:spPr>
          <a:xfrm>
            <a:off x="0" y="697556"/>
            <a:ext cx="12084148" cy="1815882"/>
          </a:xfrm>
          <a:prstGeom prst="rect">
            <a:avLst/>
          </a:prstGeom>
        </p:spPr>
      </p:pic>
      <p:sp>
        <p:nvSpPr>
          <p:cNvPr id="2" name="TextBox 1">
            <a:extLst>
              <a:ext uri="{FF2B5EF4-FFF2-40B4-BE49-F238E27FC236}">
                <a16:creationId xmlns:a16="http://schemas.microsoft.com/office/drawing/2014/main" id="{A8AC9DC7-F5D4-38DB-8E6E-8196E29AA738}"/>
              </a:ext>
            </a:extLst>
          </p:cNvPr>
          <p:cNvSpPr txBox="1"/>
          <p:nvPr/>
        </p:nvSpPr>
        <p:spPr>
          <a:xfrm>
            <a:off x="0" y="2641980"/>
            <a:ext cx="12204990" cy="3785652"/>
          </a:xfrm>
          <a:prstGeom prst="rect">
            <a:avLst/>
          </a:prstGeom>
          <a:noFill/>
        </p:spPr>
        <p:txBody>
          <a:bodyPr wrap="square">
            <a:spAutoFit/>
          </a:bodyPr>
          <a:lstStyle/>
          <a:p>
            <a:r>
              <a:rPr lang="en-US" sz="4000" b="1" dirty="0" err="1">
                <a:solidFill>
                  <a:srgbClr val="FF0000"/>
                </a:solidFill>
                <a:latin typeface="Times New Roman" panose="02020603050405020304" pitchFamily="18" charset="0"/>
                <a:cs typeface="Times New Roman" panose="02020603050405020304" pitchFamily="18" charset="0"/>
              </a:rPr>
              <a:t>Ngân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trung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nhàn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rỗi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người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người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cần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vay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xuất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doanh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dùng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đầu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a:t>
            </a:r>
            <a:r>
              <a:rPr lang="en-US" sz="4000" b="1" dirty="0">
                <a:solidFill>
                  <a:srgbClr val="FF0000"/>
                </a:solidFill>
                <a:latin typeface="Times New Roman" panose="02020603050405020304" pitchFamily="18" charset="0"/>
                <a:cs typeface="Times New Roman" panose="02020603050405020304" pitchFamily="18" charset="0"/>
              </a:rPr>
              <a:t>,... Khi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kiệm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khoản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cầu</a:t>
            </a:r>
            <a:r>
              <a:rPr lang="en-US" sz="4000" b="1" dirty="0">
                <a:solidFill>
                  <a:srgbClr val="FF0000"/>
                </a:solidFill>
                <a:latin typeface="Times New Roman" panose="02020603050405020304" pitchFamily="18" charset="0"/>
                <a:cs typeface="Times New Roman" panose="02020603050405020304" pitchFamily="18" charset="0"/>
              </a:rPr>
              <a:t> chi </a:t>
            </a:r>
            <a:r>
              <a:rPr lang="en-US" sz="4000" b="1" dirty="0" err="1">
                <a:solidFill>
                  <a:srgbClr val="FF0000"/>
                </a:solidFill>
                <a:latin typeface="Times New Roman" panose="02020603050405020304" pitchFamily="18" charset="0"/>
                <a:cs typeface="Times New Roman" panose="02020603050405020304" pitchFamily="18" charset="0"/>
              </a:rPr>
              <a:t>tiêu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nhờ</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mẹ</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gửi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hưởng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tiền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lên</a:t>
            </a:r>
            <a:r>
              <a:rPr lang="en-US" sz="4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1871003" y="0"/>
            <a:ext cx="10320997" cy="4736024"/>
          </a:xfrm>
          <a:prstGeom prst="rect">
            <a:avLst/>
          </a:prstGeom>
        </p:spPr>
      </p:pic>
      <p:sp>
        <p:nvSpPr>
          <p:cNvPr id="9" name="文本框 6"/>
          <p:cNvSpPr txBox="1"/>
          <p:nvPr/>
        </p:nvSpPr>
        <p:spPr>
          <a:xfrm>
            <a:off x="3798277" y="2136734"/>
            <a:ext cx="612048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C0D031E8-0BF1-781E-6057-A7D7BD0DF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a:extLst>
              <a:ext uri="{FF2B5EF4-FFF2-40B4-BE49-F238E27FC236}">
                <a16:creationId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243840" y="1336580"/>
            <a:ext cx="11704319" cy="5078313"/>
          </a:xfrm>
          <a:prstGeom prst="rect">
            <a:avLst/>
          </a:prstGeom>
          <a:noFill/>
        </p:spPr>
        <p:txBody>
          <a:bodyPr wrap="square">
            <a:spAutoFit/>
          </a:bodyPr>
          <a:lstStyle/>
          <a:p>
            <a:pPr algn="just"/>
            <a:r>
              <a:rPr lang="en-US"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Ý </a:t>
            </a:r>
            <a:r>
              <a:rPr lang="en-US" sz="5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B13D5FFB-CF40-422A-BDA3-FC9079A30914}"/>
              </a:ext>
            </a:extLst>
          </p:cNvPr>
          <p:cNvPicPr>
            <a:picLocks noChangeAspect="1"/>
          </p:cNvPicPr>
          <p:nvPr/>
        </p:nvPicPr>
        <p:blipFill>
          <a:blip r:embed="rId2"/>
          <a:stretch>
            <a:fillRect/>
          </a:stretch>
        </p:blipFill>
        <p:spPr>
          <a:xfrm>
            <a:off x="2630967" y="129126"/>
            <a:ext cx="3694496" cy="1450974"/>
          </a:xfrm>
          <a:prstGeom prst="rect">
            <a:avLst/>
          </a:prstGeom>
        </p:spPr>
      </p:pic>
    </p:spTree>
    <p:extLst>
      <p:ext uri="{BB962C8B-B14F-4D97-AF65-F5344CB8AC3E}">
        <p14:creationId xmlns:p14="http://schemas.microsoft.com/office/powerpoint/2010/main" val="31067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236806" y="152346"/>
            <a:ext cx="11718388" cy="6740307"/>
          </a:xfrm>
          <a:prstGeom prst="rect">
            <a:avLst/>
          </a:prstGeom>
          <a:noFill/>
        </p:spPr>
        <p:txBody>
          <a:bodyPr wrap="square">
            <a:spAutoFit/>
          </a:bodyPr>
          <a:lstStyle/>
          <a:p>
            <a:pPr algn="just"/>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Ý </a:t>
            </a:r>
            <a:r>
              <a:rPr lang="en-US" sz="4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701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229773" y="1948665"/>
            <a:ext cx="11732454" cy="452431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vi-VN" sz="4800" b="1" dirty="0">
                <a:latin typeface="Times New Roman" panose="02020603050405020304" pitchFamily="18" charset="0"/>
                <a:cs typeface="Times New Roman" panose="02020603050405020304" pitchFamily="18" charset="0"/>
              </a:rPr>
              <a:t>HĐ cặp đôi trả lời câu hỏi:</a:t>
            </a:r>
          </a:p>
          <a:p>
            <a:pPr lvl="0" algn="just" fontAlgn="base"/>
            <a:r>
              <a:rPr lang="vi-VN" sz="4800" b="1" dirty="0">
                <a:latin typeface="Times New Roman" panose="02020603050405020304" pitchFamily="18" charset="0"/>
                <a:cs typeface="Times New Roman" panose="02020603050405020304" pitchFamily="18" charset="0"/>
              </a:rPr>
              <a:t>+ Em có nhận xét gì về việc quản lí tiền của Thuý?</a:t>
            </a:r>
          </a:p>
          <a:p>
            <a:pPr lvl="0" algn="just" fontAlgn="base"/>
            <a:r>
              <a:rPr lang="vi-VN" sz="4800" b="1" dirty="0">
                <a:latin typeface="Times New Roman" panose="02020603050405020304" pitchFamily="18" charset="0"/>
                <a:cs typeface="Times New Roman" panose="02020603050405020304" pitchFamily="18" charset="0"/>
              </a:rPr>
              <a:t>+ Theo em: thế nào là quản lý tiền? việc quản lí tiền hiệu quả có ý nghĩa gì trong cuộc sống?</a:t>
            </a:r>
          </a:p>
        </p:txBody>
      </p:sp>
      <p:sp>
        <p:nvSpPr>
          <p:cNvPr id="4" name="TextBox 3">
            <a:extLst>
              <a:ext uri="{FF2B5EF4-FFF2-40B4-BE49-F238E27FC236}">
                <a16:creationId xmlns:a16="http://schemas.microsoft.com/office/drawing/2014/main" id="{98EE36C0-EC33-4345-BFC7-A56BF24E6229}"/>
              </a:ext>
            </a:extLst>
          </p:cNvPr>
          <p:cNvSpPr txBox="1"/>
          <p:nvPr/>
        </p:nvSpPr>
        <p:spPr>
          <a:xfrm>
            <a:off x="133643" y="385020"/>
            <a:ext cx="11924714" cy="97744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Ý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việc</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quản</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lí</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tiền</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hiệu</a:t>
            </a:r>
            <a:r>
              <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endParaRPr lang="en-US" sz="5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326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187570" y="112541"/>
            <a:ext cx="11816860" cy="6740307"/>
          </a:xfrm>
          <a:prstGeom prst="rect">
            <a:avLst/>
          </a:prstGeom>
          <a:noFill/>
        </p:spPr>
        <p:txBody>
          <a:bodyPr wrap="square">
            <a:spAutoFit/>
          </a:bodyPr>
          <a:lstStyle/>
          <a:p>
            <a:pPr algn="just"/>
            <a:r>
              <a:rPr lang="en-US"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vi-VN" sz="5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SAI.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997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187570" y="112541"/>
            <a:ext cx="11816860" cy="6555641"/>
          </a:xfrm>
          <a:prstGeom prst="rect">
            <a:avLst/>
          </a:prstGeom>
          <a:noFill/>
        </p:spPr>
        <p:txBody>
          <a:bodyPr wrap="square">
            <a:spAutoFit/>
          </a:bodyPr>
          <a:lstStyle/>
          <a:p>
            <a:pPr algn="just"/>
            <a:r>
              <a:rPr lang="vi-VN"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ki</a:t>
            </a:r>
            <a:r>
              <a:rPr lang="vi-VN"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en-US"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6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vi-VN" sz="6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đúng</a:t>
            </a:r>
            <a:r>
              <a:rPr lang="vi-VN" sz="6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60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07F73-0176-347C-4FF2-25A5FBD91931}"/>
              </a:ext>
            </a:extLst>
          </p:cNvPr>
          <p:cNvSpPr txBox="1"/>
          <p:nvPr/>
        </p:nvSpPr>
        <p:spPr>
          <a:xfrm>
            <a:off x="2073813" y="112541"/>
            <a:ext cx="3539197" cy="1013675"/>
          </a:xfrm>
          <a:prstGeom prst="rect">
            <a:avLst/>
          </a:prstGeom>
          <a:noFill/>
        </p:spPr>
        <p:txBody>
          <a:bodyPr wrap="square">
            <a:spAutoFit/>
          </a:bodyPr>
          <a:lstStyle/>
          <a:p>
            <a:pPr algn="just">
              <a:lnSpc>
                <a:spcPct val="107000"/>
              </a:lnSpc>
              <a:spcAft>
                <a:spcPts val="800"/>
              </a:spcAft>
            </a:pPr>
            <a:r>
              <a:rPr lang="de-DE" sz="6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endParaRPr lang="en-US" sz="6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69BE52C-0886-4317-B4B4-1F573C0327D8}"/>
              </a:ext>
            </a:extLst>
          </p:cNvPr>
          <p:cNvSpPr/>
          <p:nvPr/>
        </p:nvSpPr>
        <p:spPr>
          <a:xfrm>
            <a:off x="323558" y="1244325"/>
            <a:ext cx="11577710" cy="5509200"/>
          </a:xfrm>
          <a:prstGeom prst="rect">
            <a:avLst/>
          </a:prstGeom>
        </p:spPr>
        <p:txBody>
          <a:bodyPr wrap="square">
            <a:spAutoFit/>
          </a:bodyPr>
          <a:lstStyle/>
          <a:p>
            <a:pPr lvl="0" algn="just"/>
            <a:r>
              <a:rPr lang="en-US" sz="44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nhịn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K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kiệm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nhịn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hưởng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khoẻ</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kiệm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khoản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142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197307" y="0"/>
            <a:ext cx="11797386" cy="6863417"/>
          </a:xfrm>
          <a:prstGeom prst="rect">
            <a:avLst/>
          </a:prstGeom>
          <a:noFill/>
        </p:spPr>
        <p:txBody>
          <a:bodyPr wrap="square">
            <a:spAutoFit/>
          </a:bodyPr>
          <a:lstStyle/>
          <a:p>
            <a:pPr algn="just"/>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khan</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chi bao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kíp</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3348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145366" y="0"/>
            <a:ext cx="11901268" cy="6863417"/>
          </a:xfrm>
          <a:prstGeom prst="rect">
            <a:avLst/>
          </a:prstGeom>
          <a:noFill/>
        </p:spPr>
        <p:txBody>
          <a:bodyPr wrap="square">
            <a:spAutoFit/>
          </a:bodyPr>
          <a:lstStyle/>
          <a:p>
            <a:pPr algn="just"/>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25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25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AF880-2580-2D62-95E9-3DABCBCAA60E}"/>
              </a:ext>
            </a:extLst>
          </p:cNvPr>
          <p:cNvSpPr txBox="1"/>
          <p:nvPr/>
        </p:nvSpPr>
        <p:spPr>
          <a:xfrm>
            <a:off x="216570" y="295421"/>
            <a:ext cx="11758859" cy="5078313"/>
          </a:xfrm>
          <a:prstGeom prst="rect">
            <a:avLst/>
          </a:prstGeom>
          <a:noFill/>
        </p:spPr>
        <p:txBody>
          <a:bodyPr wrap="square">
            <a:spAutoFit/>
          </a:bodyPr>
          <a:lstStyle/>
          <a:p>
            <a:pPr algn="just"/>
            <a:r>
              <a:rPr lang="vi-VN" sz="5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Q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vay</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5400" b="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5571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AF880-2580-2D62-95E9-3DABCBCAA60E}"/>
              </a:ext>
            </a:extLst>
          </p:cNvPr>
          <p:cNvSpPr txBox="1"/>
          <p:nvPr/>
        </p:nvSpPr>
        <p:spPr>
          <a:xfrm>
            <a:off x="202503" y="98474"/>
            <a:ext cx="11786994" cy="6001643"/>
          </a:xfrm>
          <a:prstGeom prst="rect">
            <a:avLst/>
          </a:prstGeom>
          <a:noFill/>
        </p:spPr>
        <p:txBody>
          <a:bodyPr wrap="square">
            <a:spAutoFit/>
          </a:bodyPr>
          <a:lstStyle/>
          <a:p>
            <a:pPr algn="just"/>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b) N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kem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chút</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bim</a:t>
            </a: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effectLst/>
                <a:latin typeface="Times New Roman" panose="02020603050405020304" pitchFamily="18" charset="0"/>
                <a:ea typeface="Times New Roman" panose="02020603050405020304" pitchFamily="18" charset="0"/>
                <a:cs typeface="Times New Roman" panose="02020603050405020304" pitchFamily="18" charset="0"/>
              </a:rPr>
              <a:t>bim</a:t>
            </a: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B5D860-7349-0E03-0853-65BAA615487E}"/>
              </a:ext>
            </a:extLst>
          </p:cNvPr>
          <p:cNvSpPr txBox="1"/>
          <p:nvPr/>
        </p:nvSpPr>
        <p:spPr>
          <a:xfrm>
            <a:off x="281353" y="239151"/>
            <a:ext cx="11380764" cy="5078313"/>
          </a:xfrm>
          <a:prstGeom prst="rect">
            <a:avLst/>
          </a:prstGeom>
          <a:noFill/>
        </p:spPr>
        <p:txBody>
          <a:bodyPr wrap="square">
            <a:spAutoFit/>
          </a:bodyPr>
          <a:lstStyle/>
          <a:p>
            <a:pPr algn="just"/>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b="1" dirty="0">
              <a:solidFill>
                <a:schemeClr val="accent5">
                  <a:lumMod val="50000"/>
                </a:schemeClr>
              </a:solidFill>
              <a:latin typeface="#9Slide05 Brannboll Ny" panose="02000000000000000000" pitchFamily="2" charset="0"/>
            </a:endParaRPr>
          </a:p>
        </p:txBody>
      </p:sp>
    </p:spTree>
    <p:extLst>
      <p:ext uri="{BB962C8B-B14F-4D97-AF65-F5344CB8AC3E}">
        <p14:creationId xmlns:p14="http://schemas.microsoft.com/office/powerpoint/2010/main" val="16811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20C56-9CAF-4E14-A426-C0931B55720C}"/>
              </a:ext>
            </a:extLst>
          </p:cNvPr>
          <p:cNvSpPr/>
          <p:nvPr/>
        </p:nvSpPr>
        <p:spPr>
          <a:xfrm>
            <a:off x="234462" y="99870"/>
            <a:ext cx="11835618" cy="6740307"/>
          </a:xfrm>
          <a:prstGeom prst="rect">
            <a:avLst/>
          </a:prstGeom>
        </p:spPr>
        <p:txBody>
          <a:bodyPr wrap="square">
            <a:spAutoFit/>
          </a:bodyPr>
          <a:lstStyle/>
          <a:p>
            <a:pPr algn="just">
              <a:spcAft>
                <a:spcPts val="0"/>
              </a:spcAft>
            </a:pPr>
            <a:r>
              <a:rPr lang="en-US" sz="3600" b="1" dirty="0">
                <a:latin typeface="Times New Roman" panose="02020603050405020304" pitchFamily="18" charset="0"/>
                <a:ea typeface="Times New Roman" panose="02020603050405020304" pitchFamily="18" charset="0"/>
              </a:rPr>
              <a:t>a)</a:t>
            </a:r>
            <a:r>
              <a:rPr lang="vi-VN" sz="3600" b="1" dirty="0">
                <a:latin typeface="Times New Roman" panose="02020603050405020304" pitchFamily="18" charset="0"/>
                <a:ea typeface="Times New Roman" panose="02020603050405020304" pitchFamily="18" charset="0"/>
              </a:rPr>
              <a:t> Thúy được mẹ tin tưởng giao cho một số tiền để c</a:t>
            </a:r>
            <a:r>
              <a:rPr lang="en-US" sz="3600" b="1">
                <a:latin typeface="Times New Roman" panose="02020603050405020304" pitchFamily="18" charset="0"/>
                <a:ea typeface="Times New Roman" panose="02020603050405020304" pitchFamily="18" charset="0"/>
              </a:rPr>
              <a:t>hi</a:t>
            </a:r>
            <a:r>
              <a:rPr lang="vi-VN" sz="3600" b="1">
                <a:latin typeface="Times New Roman" panose="02020603050405020304" pitchFamily="18" charset="0"/>
                <a:ea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rPr>
              <a:t>tiêu khi cần thiết. Bạn đã nhận thức được bố mẹ rất vất vả để kiếm tiền nên tự nhủ phải có trách nhiệm quản lí số tiền được cho một cách hiệu quả.</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Thúy</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biết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lên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kế</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hoạch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việc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quản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lí</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tiền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mình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một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cách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rất</a:t>
            </a:r>
            <a:r>
              <a:rPr lang="en-US" sz="3600" b="1" dirty="0">
                <a:latin typeface="Times New Roman" panose="02020603050405020304" pitchFamily="18" charset="0"/>
                <a:ea typeface="Times New Roman" panose="02020603050405020304" pitchFamily="18" charset="0"/>
              </a:rPr>
              <a:t> khoa </a:t>
            </a:r>
            <a:r>
              <a:rPr lang="en-US" sz="3600" b="1" dirty="0" err="1">
                <a:latin typeface="Times New Roman" panose="02020603050405020304" pitchFamily="18" charset="0"/>
                <a:ea typeface="Times New Roman" panose="02020603050405020304" pitchFamily="18" charset="0"/>
              </a:rPr>
              <a:t>học</a:t>
            </a:r>
            <a:r>
              <a:rPr lang="en-US" sz="3600" b="1" dirty="0">
                <a:latin typeface="Times New Roman" panose="02020603050405020304" pitchFamily="18" charset="0"/>
                <a:ea typeface="Times New Roman" panose="02020603050405020304" pitchFamily="18" charset="0"/>
              </a:rPr>
              <a:t>:</a:t>
            </a:r>
            <a:endParaRPr lang="en-US" sz="3600" b="1" dirty="0">
              <a:latin typeface="Times New Roman" panose="02020603050405020304" pitchFamily="18" charset="0"/>
              <a:ea typeface="Calibri" panose="020F0502020204030204" pitchFamily="34" charset="0"/>
            </a:endParaRPr>
          </a:p>
          <a:p>
            <a:pPr algn="just">
              <a:spcAft>
                <a:spcPts val="0"/>
              </a:spcAft>
            </a:pPr>
            <a:r>
              <a:rPr lang="vi-VN" sz="3600" b="1" dirty="0">
                <a:latin typeface="Times New Roman" panose="02020603050405020304" pitchFamily="18" charset="0"/>
                <a:ea typeface="Times New Roman" panose="02020603050405020304" pitchFamily="18" charset="0"/>
              </a:rPr>
              <a:t>-</a:t>
            </a:r>
            <a:r>
              <a:rPr lang="en-US" sz="3600" b="1" dirty="0" err="1">
                <a:latin typeface="Times New Roman" panose="02020603050405020304" pitchFamily="18" charset="0"/>
                <a:ea typeface="Times New Roman" panose="02020603050405020304" pitchFamily="18" charset="0"/>
              </a:rPr>
              <a:t>Thúy</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chỉ</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tiêu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tiền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những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việc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sự</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cần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thiết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mua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đồ</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dùng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học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tập</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mua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cho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trai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ủng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hộ</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đồng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bào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bão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lũ</a:t>
            </a:r>
            <a:r>
              <a:rPr lang="en-US" sz="3600" b="1" dirty="0">
                <a:latin typeface="Times New Roman" panose="02020603050405020304" pitchFamily="18" charset="0"/>
                <a:ea typeface="Times New Roman" panose="02020603050405020304" pitchFamily="18" charset="0"/>
              </a:rPr>
              <a:t>)</a:t>
            </a:r>
            <a:endParaRPr lang="en-US" sz="3600" b="1" dirty="0">
              <a:latin typeface="Times New Roman" panose="02020603050405020304" pitchFamily="18" charset="0"/>
              <a:ea typeface="Calibri" panose="020F0502020204030204" pitchFamily="34" charset="0"/>
            </a:endParaRPr>
          </a:p>
          <a:p>
            <a:pPr algn="just">
              <a:spcAft>
                <a:spcPts val="0"/>
              </a:spcAft>
            </a:pPr>
            <a:r>
              <a:rPr lang="vi-VN" sz="3600" b="1" dirty="0">
                <a:latin typeface="Times New Roman" panose="02020603050405020304" pitchFamily="18" charset="0"/>
                <a:ea typeface="Times New Roman" panose="02020603050405020304" pitchFamily="18" charset="0"/>
              </a:rPr>
              <a:t>-</a:t>
            </a:r>
            <a:r>
              <a:rPr lang="en-US" sz="3600" b="1" dirty="0" err="1">
                <a:latin typeface="Times New Roman" panose="02020603050405020304" pitchFamily="18" charset="0"/>
                <a:ea typeface="Times New Roman" panose="02020603050405020304" pitchFamily="18" charset="0"/>
              </a:rPr>
              <a:t>Biết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lên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kế</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hoạch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kiếm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thêm</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tiền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bằng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những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việc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phù</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hợp</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với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năng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lực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bản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thân</a:t>
            </a:r>
            <a:r>
              <a:rPr lang="en-US" sz="3600" b="1" dirty="0">
                <a:latin typeface="Times New Roman" panose="02020603050405020304" pitchFamily="18" charset="0"/>
                <a:ea typeface="Times New Roman" panose="02020603050405020304" pitchFamily="18" charset="0"/>
              </a:rPr>
              <a:t>.</a:t>
            </a:r>
            <a:endParaRPr lang="en-US" sz="3600" b="1" dirty="0">
              <a:latin typeface="Times New Roman" panose="02020603050405020304" pitchFamily="18" charset="0"/>
              <a:ea typeface="Calibri" panose="020F0502020204030204" pitchFamily="34" charset="0"/>
            </a:endParaRPr>
          </a:p>
          <a:p>
            <a:pPr algn="just">
              <a:spcAft>
                <a:spcPts val="0"/>
              </a:spcAft>
            </a:pPr>
            <a:r>
              <a:rPr lang="vi-VN" sz="3600" b="1" dirty="0">
                <a:latin typeface="Times New Roman" panose="02020603050405020304" pitchFamily="18" charset="0"/>
                <a:ea typeface="Times New Roman" panose="02020603050405020304" pitchFamily="18" charset="0"/>
              </a:rPr>
              <a:t>-</a:t>
            </a:r>
            <a:r>
              <a:rPr lang="en-US" sz="3600" b="1" dirty="0" err="1">
                <a:latin typeface="Times New Roman" panose="02020603050405020304" pitchFamily="18" charset="0"/>
                <a:ea typeface="Times New Roman" panose="02020603050405020304" pitchFamily="18" charset="0"/>
              </a:rPr>
              <a:t>Nhờ</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vậy</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mà</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Thúy</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giữ</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được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cân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bằng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trong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việc</a:t>
            </a:r>
            <a:r>
              <a:rPr lang="en-US" sz="3600" b="1" dirty="0">
                <a:latin typeface="Times New Roman" panose="02020603050405020304" pitchFamily="18" charset="0"/>
                <a:ea typeface="Times New Roman" panose="02020603050405020304" pitchFamily="18" charset="0"/>
              </a:rPr>
              <a:t> chi </a:t>
            </a:r>
            <a:r>
              <a:rPr lang="en-US" sz="3600" b="1" dirty="0" err="1">
                <a:latin typeface="Times New Roman" panose="02020603050405020304" pitchFamily="18" charset="0"/>
                <a:ea typeface="Times New Roman" panose="02020603050405020304" pitchFamily="18" charset="0"/>
              </a:rPr>
              <a:t>tiêu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quản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lí</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tiền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rất</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hiệu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quả</a:t>
            </a:r>
            <a:r>
              <a:rPr lang="en-US" sz="3600" b="1" dirty="0">
                <a:latin typeface="Times New Roman" panose="02020603050405020304" pitchFamily="18" charset="0"/>
                <a:ea typeface="Times New Roman" panose="02020603050405020304" pitchFamily="18" charset="0"/>
              </a:rPr>
              <a:t>.</a:t>
            </a:r>
            <a:endParaRPr lang="en-US" sz="36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9374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DDB8345D-8EFE-25A7-CBAB-AF5D582EE8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E052-BE29-526B-AF42-68214E920151}"/>
              </a:ext>
            </a:extLst>
          </p:cNvPr>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a:extLst>
              <a:ext uri="{FF2B5EF4-FFF2-40B4-BE49-F238E27FC236}">
                <a16:creationId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extLst>
      <p:ext uri="{BB962C8B-B14F-4D97-AF65-F5344CB8AC3E}">
        <p14:creationId xmlns:p14="http://schemas.microsoft.com/office/powerpoint/2010/main" val="455352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90E7CE7-972A-6521-7982-199195411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0634" cy="4667629"/>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id="{15159042-FA52-4F58-BBC0-245A7801E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634" y="0"/>
            <a:ext cx="6241366" cy="4667629"/>
          </a:xfrm>
          <a:prstGeom prst="rect">
            <a:avLst/>
          </a:prstGeom>
        </p:spPr>
      </p:pic>
      <p:sp>
        <p:nvSpPr>
          <p:cNvPr id="5" name="TextBox 4">
            <a:extLst>
              <a:ext uri="{FF2B5EF4-FFF2-40B4-BE49-F238E27FC236}">
                <a16:creationId xmlns:a16="http://schemas.microsoft.com/office/drawing/2014/main" id="{1C51AD52-2AB5-F1C1-263A-7A195C0BF470}"/>
              </a:ext>
            </a:extLst>
          </p:cNvPr>
          <p:cNvSpPr txBox="1"/>
          <p:nvPr/>
        </p:nvSpPr>
        <p:spPr>
          <a:xfrm>
            <a:off x="271975" y="4667629"/>
            <a:ext cx="11648049" cy="784702"/>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4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1AD52-2AB5-F1C1-263A-7A195C0BF470}"/>
              </a:ext>
            </a:extLst>
          </p:cNvPr>
          <p:cNvSpPr txBox="1"/>
          <p:nvPr/>
        </p:nvSpPr>
        <p:spPr>
          <a:xfrm>
            <a:off x="271975" y="0"/>
            <a:ext cx="11648049" cy="1754326"/>
          </a:xfrm>
          <a:prstGeom prst="rect">
            <a:avLst/>
          </a:prstGeom>
          <a:noFill/>
        </p:spPr>
        <p:txBody>
          <a:bodyPr wrap="square">
            <a:spAutoFit/>
          </a:bodyPr>
          <a:lstStyle/>
          <a:p>
            <a:r>
              <a:rPr lang="vi-VN"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vi-VN"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ó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5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C1FAEB9-B05A-4DDE-82A7-096F642EE12F}"/>
              </a:ext>
            </a:extLst>
          </p:cNvPr>
          <p:cNvSpPr/>
          <p:nvPr/>
        </p:nvSpPr>
        <p:spPr>
          <a:xfrm>
            <a:off x="271974" y="1868735"/>
            <a:ext cx="11648049" cy="4524315"/>
          </a:xfrm>
          <a:prstGeom prst="rect">
            <a:avLst/>
          </a:prstGeom>
        </p:spPr>
        <p:txBody>
          <a:bodyPr wrap="square">
            <a:spAutoFit/>
          </a:bodyPr>
          <a:lstStyle/>
          <a:p>
            <a:pPr algn="just"/>
            <a:r>
              <a:rPr lang="vi-VN" sz="4800" b="1" dirty="0">
                <a:solidFill>
                  <a:srgbClr val="7030A0"/>
                </a:solidFill>
                <a:latin typeface="Times New Roman" panose="02020603050405020304" pitchFamily="18" charset="0"/>
                <a:ea typeface="Calibri" panose="020F0502020204030204" pitchFamily="34" charset="0"/>
              </a:rPr>
              <a:t> </a:t>
            </a:r>
            <a:r>
              <a:rPr lang="en-US" sz="4800" b="1" dirty="0">
                <a:solidFill>
                  <a:srgbClr val="7030A0"/>
                </a:solidFill>
                <a:latin typeface="Times New Roman" panose="02020603050405020304" pitchFamily="18" charset="0"/>
                <a:ea typeface="Calibri" panose="020F0502020204030204" pitchFamily="34" charset="0"/>
              </a:rPr>
              <a:t>-</a:t>
            </a:r>
            <a:r>
              <a:rPr lang="vi-VN"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Biết</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quản</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lí</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tiền</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hiệu</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quả</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giúp</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giảm</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bớt</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gánh</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nặng</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tiền</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bạc</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cho</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bố</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mẹ</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rèn</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luyện</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thói</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quen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chi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tiêu</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hợp</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lí</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kiếm</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tiền</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phù</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họp</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với</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a:t>
            </a:r>
            <a:r>
              <a:rPr lang="vi-VN"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sức</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lực</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mìn</a:t>
            </a:r>
            <a:r>
              <a:rPr lang="vi-VN"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a:t>
            </a:r>
            <a:r>
              <a:rPr lang="en-US" sz="4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7030A0"/>
                </a:solidFill>
                <a:latin typeface="Times New Roman" panose="02020603050405020304" pitchFamily="18" charset="0"/>
                <a:ea typeface="Calibri" panose="020F0502020204030204" pitchFamily="34" charset="0"/>
              </a:rPr>
              <a:t>để</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tạo</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dựng</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được</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cuộc</a:t>
            </a:r>
            <a:r>
              <a:rPr lang="en-US" sz="4800" b="1" dirty="0">
                <a:solidFill>
                  <a:srgbClr val="7030A0"/>
                </a:solidFill>
                <a:latin typeface="Times New Roman" panose="02020603050405020304" pitchFamily="18" charset="0"/>
                <a:ea typeface="Calibri" panose="020F0502020204030204" pitchFamily="34" charset="0"/>
              </a:rPr>
              <a:t> s</a:t>
            </a:r>
            <a:r>
              <a:rPr lang="vi-VN" sz="4800" b="1" dirty="0">
                <a:solidFill>
                  <a:srgbClr val="7030A0"/>
                </a:solidFill>
                <a:latin typeface="Times New Roman" panose="02020603050405020304" pitchFamily="18" charset="0"/>
                <a:ea typeface="Calibri" panose="020F0502020204030204" pitchFamily="34" charset="0"/>
              </a:rPr>
              <a:t>ố</a:t>
            </a:r>
            <a:r>
              <a:rPr lang="en-US" sz="4800" b="1" dirty="0">
                <a:solidFill>
                  <a:srgbClr val="7030A0"/>
                </a:solidFill>
                <a:latin typeface="Times New Roman" panose="02020603050405020304" pitchFamily="18" charset="0"/>
                <a:ea typeface="Calibri" panose="020F0502020204030204" pitchFamily="34" charset="0"/>
              </a:rPr>
              <a:t>ng </a:t>
            </a:r>
            <a:r>
              <a:rPr lang="en-US" sz="4800" b="1" dirty="0" err="1">
                <a:solidFill>
                  <a:srgbClr val="7030A0"/>
                </a:solidFill>
                <a:latin typeface="Times New Roman" panose="02020603050405020304" pitchFamily="18" charset="0"/>
                <a:ea typeface="Calibri" panose="020F0502020204030204" pitchFamily="34" charset="0"/>
              </a:rPr>
              <a:t>ổn</a:t>
            </a:r>
            <a:r>
              <a:rPr lang="en-US" sz="4800" b="1" dirty="0">
                <a:solidFill>
                  <a:srgbClr val="7030A0"/>
                </a:solidFill>
                <a:latin typeface="Times New Roman" panose="02020603050405020304" pitchFamily="18" charset="0"/>
                <a:ea typeface="Calibri" panose="020F0502020204030204" pitchFamily="34" charset="0"/>
              </a:rPr>
              <a:t> đ</a:t>
            </a:r>
            <a:r>
              <a:rPr lang="vi-VN" sz="4800" b="1" dirty="0">
                <a:solidFill>
                  <a:srgbClr val="7030A0"/>
                </a:solidFill>
                <a:latin typeface="Times New Roman" panose="02020603050405020304" pitchFamily="18" charset="0"/>
                <a:ea typeface="Calibri" panose="020F0502020204030204" pitchFamily="34" charset="0"/>
              </a:rPr>
              <a:t>ị</a:t>
            </a:r>
            <a:r>
              <a:rPr lang="en-US" sz="4800" b="1" dirty="0" err="1">
                <a:solidFill>
                  <a:srgbClr val="7030A0"/>
                </a:solidFill>
                <a:latin typeface="Times New Roman" panose="02020603050405020304" pitchFamily="18" charset="0"/>
                <a:ea typeface="Calibri" panose="020F0502020204030204" pitchFamily="34" charset="0"/>
              </a:rPr>
              <a:t>nh</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tự</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chủ</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và</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không</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ngừng</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phát</a:t>
            </a:r>
            <a:r>
              <a:rPr lang="en-US" sz="4800" b="1" dirty="0">
                <a:solidFill>
                  <a:srgbClr val="7030A0"/>
                </a:solidFill>
                <a:latin typeface="Times New Roman" panose="02020603050405020304" pitchFamily="18" charset="0"/>
                <a:ea typeface="Calibri" panose="020F0502020204030204" pitchFamily="34" charset="0"/>
              </a:rPr>
              <a:t> </a:t>
            </a:r>
            <a:r>
              <a:rPr lang="en-US" sz="4800" b="1" dirty="0" err="1">
                <a:solidFill>
                  <a:srgbClr val="7030A0"/>
                </a:solidFill>
                <a:latin typeface="Times New Roman" panose="02020603050405020304" pitchFamily="18" charset="0"/>
                <a:ea typeface="Calibri" panose="020F0502020204030204" pitchFamily="34" charset="0"/>
              </a:rPr>
              <a:t>triển</a:t>
            </a:r>
            <a:r>
              <a:rPr lang="en-US" sz="4800" b="1" dirty="0">
                <a:solidFill>
                  <a:srgbClr val="7030A0"/>
                </a:solidFill>
                <a:latin typeface="Times New Roman" panose="02020603050405020304" pitchFamily="18" charset="0"/>
                <a:ea typeface="Calibri" panose="020F0502020204030204" pitchFamily="34" charset="0"/>
              </a:rPr>
              <a:t>.</a:t>
            </a:r>
            <a:endParaRPr lang="en-US" sz="4800" b="1" dirty="0">
              <a:solidFill>
                <a:srgbClr val="7030A0"/>
              </a:solidFill>
            </a:endParaRPr>
          </a:p>
        </p:txBody>
      </p:sp>
    </p:spTree>
    <p:extLst>
      <p:ext uri="{BB962C8B-B14F-4D97-AF65-F5344CB8AC3E}">
        <p14:creationId xmlns:p14="http://schemas.microsoft.com/office/powerpoint/2010/main" val="62463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FDCD03-998F-4ECF-A8A7-93A974D18FE2}"/>
              </a:ext>
            </a:extLst>
          </p:cNvPr>
          <p:cNvSpPr/>
          <p:nvPr/>
        </p:nvSpPr>
        <p:spPr>
          <a:xfrm>
            <a:off x="3169565" y="0"/>
            <a:ext cx="3243196" cy="923330"/>
          </a:xfrm>
          <a:prstGeom prst="rect">
            <a:avLst/>
          </a:prstGeom>
        </p:spPr>
        <p:txBody>
          <a:bodyPr wrap="none">
            <a:spAutoFit/>
          </a:bodyPr>
          <a:lstStyle/>
          <a:p>
            <a:r>
              <a:rPr lang="en-US" sz="5400" b="1" dirty="0" err="1">
                <a:solidFill>
                  <a:srgbClr val="FF0000"/>
                </a:solidFill>
                <a:latin typeface="Times New Roman" panose="02020603050405020304" pitchFamily="18" charset="0"/>
                <a:ea typeface="Calibri" panose="020F0502020204030204" pitchFamily="34" charset="0"/>
              </a:rPr>
              <a:t>Bài</a:t>
            </a:r>
            <a:r>
              <a:rPr lang="en-US" sz="5400" b="1" dirty="0">
                <a:solidFill>
                  <a:srgbClr val="FF0000"/>
                </a:solidFill>
                <a:latin typeface="Times New Roman" panose="02020603050405020304" pitchFamily="18" charset="0"/>
                <a:ea typeface="Calibri" panose="020F0502020204030204" pitchFamily="34" charset="0"/>
              </a:rPr>
              <a:t> </a:t>
            </a:r>
            <a:r>
              <a:rPr lang="en-US" sz="5400" b="1" dirty="0" err="1">
                <a:solidFill>
                  <a:srgbClr val="FF0000"/>
                </a:solidFill>
                <a:latin typeface="Times New Roman" panose="02020603050405020304" pitchFamily="18" charset="0"/>
                <a:ea typeface="Calibri" panose="020F0502020204030204" pitchFamily="34" charset="0"/>
              </a:rPr>
              <a:t>tập</a:t>
            </a:r>
            <a:r>
              <a:rPr lang="en-US" sz="5400" b="1" dirty="0">
                <a:solidFill>
                  <a:srgbClr val="FF0000"/>
                </a:solidFill>
                <a:latin typeface="Times New Roman" panose="02020603050405020304" pitchFamily="18" charset="0"/>
                <a:ea typeface="Calibri" panose="020F0502020204030204" pitchFamily="34" charset="0"/>
              </a:rPr>
              <a:t> 1: </a:t>
            </a:r>
            <a:endParaRPr lang="en-US" sz="5400" dirty="0">
              <a:solidFill>
                <a:srgbClr val="FF0000"/>
              </a:solidFill>
            </a:endParaRPr>
          </a:p>
        </p:txBody>
      </p:sp>
      <p:sp>
        <p:nvSpPr>
          <p:cNvPr id="5" name="Rectangle 4">
            <a:extLst>
              <a:ext uri="{FF2B5EF4-FFF2-40B4-BE49-F238E27FC236}">
                <a16:creationId xmlns:a16="http://schemas.microsoft.com/office/drawing/2014/main" id="{A598AAB8-84C7-4E1E-AE4D-E3076B4BE913}"/>
              </a:ext>
            </a:extLst>
          </p:cNvPr>
          <p:cNvSpPr/>
          <p:nvPr/>
        </p:nvSpPr>
        <p:spPr>
          <a:xfrm>
            <a:off x="316760" y="923330"/>
            <a:ext cx="11471965" cy="6001643"/>
          </a:xfrm>
          <a:prstGeom prst="rect">
            <a:avLst/>
          </a:prstGeom>
        </p:spPr>
        <p:txBody>
          <a:bodyPr wrap="square">
            <a:spAutoFit/>
          </a:bodyPr>
          <a:lstStyle/>
          <a:p>
            <a:pPr algn="just">
              <a:spcAft>
                <a:spcPts val="0"/>
              </a:spcAft>
            </a:pPr>
            <a:r>
              <a:rPr lang="vi-VN" sz="4800" b="1" i="1" dirty="0">
                <a:solidFill>
                  <a:srgbClr val="FF0000"/>
                </a:solidFill>
                <a:latin typeface="Times New Roman" panose="02020603050405020304" pitchFamily="18" charset="0"/>
                <a:ea typeface="Times New Roman" panose="02020603050405020304" pitchFamily="18" charset="0"/>
              </a:rPr>
              <a:t>Đ</a:t>
            </a:r>
            <a:r>
              <a:rPr lang="en-US" sz="4800" b="1" i="1" dirty="0" err="1">
                <a:solidFill>
                  <a:srgbClr val="FF0000"/>
                </a:solidFill>
                <a:latin typeface="Times New Roman" panose="02020603050405020304" pitchFamily="18" charset="0"/>
                <a:ea typeface="Times New Roman" panose="02020603050405020304" pitchFamily="18" charset="0"/>
              </a:rPr>
              <a:t>ồng</a:t>
            </a:r>
            <a:r>
              <a:rPr lang="en-US" sz="4800" b="1" i="1" dirty="0">
                <a:solidFill>
                  <a:srgbClr val="FF0000"/>
                </a:solidFill>
                <a:latin typeface="Times New Roman" panose="02020603050405020304" pitchFamily="18" charset="0"/>
                <a:ea typeface="Times New Roman" panose="02020603050405020304" pitchFamily="18" charset="0"/>
              </a:rPr>
              <a:t> </a:t>
            </a:r>
            <a:r>
              <a:rPr lang="en-US" sz="4800" b="1" i="1" dirty="0" err="1">
                <a:solidFill>
                  <a:srgbClr val="FF0000"/>
                </a:solidFill>
                <a:latin typeface="Times New Roman" panose="02020603050405020304" pitchFamily="18" charset="0"/>
                <a:ea typeface="Times New Roman" panose="02020603050405020304" pitchFamily="18" charset="0"/>
              </a:rPr>
              <a:t>tình</a:t>
            </a:r>
            <a:r>
              <a:rPr lang="en-US" sz="4800" b="1" i="1" dirty="0">
                <a:solidFill>
                  <a:srgbClr val="FF0000"/>
                </a:solidFill>
                <a:latin typeface="Times New Roman" panose="02020603050405020304" pitchFamily="18" charset="0"/>
                <a:ea typeface="Times New Roman" panose="02020603050405020304" pitchFamily="18" charset="0"/>
              </a:rPr>
              <a:t> </a:t>
            </a:r>
            <a:r>
              <a:rPr lang="en-US" sz="4800" b="1" i="1" dirty="0" err="1">
                <a:solidFill>
                  <a:srgbClr val="FF0000"/>
                </a:solidFill>
                <a:latin typeface="Times New Roman" panose="02020603050405020304" pitchFamily="18" charset="0"/>
                <a:ea typeface="Times New Roman" panose="02020603050405020304" pitchFamily="18" charset="0"/>
              </a:rPr>
              <a:t>với</a:t>
            </a:r>
            <a:r>
              <a:rPr lang="en-US" sz="4800" b="1" i="1" dirty="0">
                <a:solidFill>
                  <a:srgbClr val="FF0000"/>
                </a:solidFill>
                <a:latin typeface="Times New Roman" panose="02020603050405020304" pitchFamily="18" charset="0"/>
                <a:ea typeface="Times New Roman" panose="02020603050405020304" pitchFamily="18" charset="0"/>
              </a:rPr>
              <a:t> ý </a:t>
            </a:r>
            <a:r>
              <a:rPr lang="en-US" sz="4800" b="1" i="1" dirty="0" err="1">
                <a:solidFill>
                  <a:srgbClr val="FF0000"/>
                </a:solidFill>
                <a:latin typeface="Times New Roman" panose="02020603050405020304" pitchFamily="18" charset="0"/>
                <a:ea typeface="Times New Roman" panose="02020603050405020304" pitchFamily="18" charset="0"/>
              </a:rPr>
              <a:t>kiến</a:t>
            </a:r>
            <a:r>
              <a:rPr lang="en-US" sz="4800" b="1" i="1" dirty="0">
                <a:solidFill>
                  <a:srgbClr val="FF0000"/>
                </a:solidFill>
                <a:latin typeface="Times New Roman" panose="02020603050405020304" pitchFamily="18" charset="0"/>
                <a:ea typeface="Times New Roman" panose="02020603050405020304" pitchFamily="18" charset="0"/>
              </a:rPr>
              <a:t>: d)</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vì</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biết</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quản</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lí</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tiền</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sẽ</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giúp</a:t>
            </a:r>
            <a:r>
              <a:rPr lang="en-US" sz="4800" b="1" i="1" dirty="0">
                <a:latin typeface="Times New Roman" panose="02020603050405020304" pitchFamily="18" charset="0"/>
                <a:ea typeface="Times New Roman" panose="02020603050405020304" pitchFamily="18" charset="0"/>
              </a:rPr>
              <a:t> ta </a:t>
            </a:r>
            <a:r>
              <a:rPr lang="en-US" sz="4800" b="1" i="1" dirty="0" err="1">
                <a:latin typeface="Times New Roman" panose="02020603050405020304" pitchFamily="18" charset="0"/>
                <a:ea typeface="Times New Roman" panose="02020603050405020304" pitchFamily="18" charset="0"/>
              </a:rPr>
              <a:t>không</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cần</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phải</a:t>
            </a:r>
            <a:r>
              <a:rPr lang="en-US" sz="4800" b="1" i="1" dirty="0">
                <a:latin typeface="Times New Roman" panose="02020603050405020304" pitchFamily="18" charset="0"/>
                <a:ea typeface="Times New Roman" panose="02020603050405020304" pitchFamily="18" charset="0"/>
              </a:rPr>
              <a:t> lo </a:t>
            </a:r>
            <a:r>
              <a:rPr lang="en-US" sz="4800" b="1" i="1" dirty="0" err="1">
                <a:latin typeface="Times New Roman" panose="02020603050405020304" pitchFamily="18" charset="0"/>
                <a:ea typeface="Times New Roman" panose="02020603050405020304" pitchFamily="18" charset="0"/>
              </a:rPr>
              <a:t>lắng</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việc</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thiếu</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thốn</a:t>
            </a:r>
            <a:r>
              <a:rPr lang="en-US" sz="4800" b="1" i="1" dirty="0">
                <a:latin typeface="Times New Roman" panose="02020603050405020304" pitchFamily="18" charset="0"/>
                <a:ea typeface="Times New Roman" panose="02020603050405020304" pitchFamily="18" charset="0"/>
              </a:rPr>
              <a:t> chi </a:t>
            </a:r>
            <a:r>
              <a:rPr lang="en-US" sz="4800" b="1" i="1" dirty="0" err="1">
                <a:latin typeface="Times New Roman" panose="02020603050405020304" pitchFamily="18" charset="0"/>
                <a:ea typeface="Times New Roman" panose="02020603050405020304" pitchFamily="18" charset="0"/>
              </a:rPr>
              <a:t>tiêu</a:t>
            </a:r>
            <a:r>
              <a:rPr lang="en-US" sz="4800" b="1" i="1" dirty="0">
                <a:latin typeface="Times New Roman" panose="02020603050405020304" pitchFamily="18" charset="0"/>
                <a:ea typeface="Times New Roman" panose="02020603050405020304" pitchFamily="18" charset="0"/>
              </a:rPr>
              <a:t>.</a:t>
            </a:r>
            <a:endParaRPr lang="en-US" sz="4800" b="1" dirty="0">
              <a:latin typeface="Times New Roman" panose="02020603050405020304" pitchFamily="18" charset="0"/>
              <a:ea typeface="Calibri" panose="020F0502020204030204" pitchFamily="34" charset="0"/>
            </a:endParaRPr>
          </a:p>
          <a:p>
            <a:pPr algn="just">
              <a:spcAft>
                <a:spcPts val="0"/>
              </a:spcAft>
            </a:pPr>
            <a:r>
              <a:rPr lang="vi-VN" sz="4800" b="1" i="1" dirty="0">
                <a:solidFill>
                  <a:srgbClr val="FF0000"/>
                </a:solidFill>
                <a:latin typeface="Times New Roman" panose="02020603050405020304" pitchFamily="18" charset="0"/>
                <a:ea typeface="Times New Roman" panose="02020603050405020304" pitchFamily="18" charset="0"/>
              </a:rPr>
              <a:t>K</a:t>
            </a:r>
            <a:r>
              <a:rPr lang="en-US" sz="4800" b="1" i="1" dirty="0" err="1">
                <a:solidFill>
                  <a:srgbClr val="FF0000"/>
                </a:solidFill>
                <a:latin typeface="Times New Roman" panose="02020603050405020304" pitchFamily="18" charset="0"/>
                <a:ea typeface="Times New Roman" panose="02020603050405020304" pitchFamily="18" charset="0"/>
              </a:rPr>
              <a:t>hông</a:t>
            </a:r>
            <a:r>
              <a:rPr lang="en-US" sz="4800" b="1" i="1" dirty="0">
                <a:solidFill>
                  <a:srgbClr val="FF0000"/>
                </a:solidFill>
                <a:latin typeface="Times New Roman" panose="02020603050405020304" pitchFamily="18" charset="0"/>
                <a:ea typeface="Times New Roman" panose="02020603050405020304" pitchFamily="18" charset="0"/>
              </a:rPr>
              <a:t> </a:t>
            </a:r>
            <a:r>
              <a:rPr lang="en-US" sz="4800" b="1" i="1" dirty="0" err="1">
                <a:solidFill>
                  <a:srgbClr val="FF0000"/>
                </a:solidFill>
                <a:latin typeface="Times New Roman" panose="02020603050405020304" pitchFamily="18" charset="0"/>
                <a:ea typeface="Times New Roman" panose="02020603050405020304" pitchFamily="18" charset="0"/>
              </a:rPr>
              <a:t>đồng</a:t>
            </a:r>
            <a:r>
              <a:rPr lang="en-US" sz="4800" b="1" i="1" dirty="0">
                <a:solidFill>
                  <a:srgbClr val="FF0000"/>
                </a:solidFill>
                <a:latin typeface="Times New Roman" panose="02020603050405020304" pitchFamily="18" charset="0"/>
                <a:ea typeface="Times New Roman" panose="02020603050405020304" pitchFamily="18" charset="0"/>
              </a:rPr>
              <a:t> </a:t>
            </a:r>
            <a:r>
              <a:rPr lang="en-US" sz="4800" b="1" i="1" dirty="0" err="1">
                <a:solidFill>
                  <a:srgbClr val="FF0000"/>
                </a:solidFill>
                <a:latin typeface="Times New Roman" panose="02020603050405020304" pitchFamily="18" charset="0"/>
                <a:ea typeface="Times New Roman" panose="02020603050405020304" pitchFamily="18" charset="0"/>
              </a:rPr>
              <a:t>tình</a:t>
            </a:r>
            <a:r>
              <a:rPr lang="en-US" sz="4800" b="1" i="1" dirty="0">
                <a:solidFill>
                  <a:srgbClr val="FF0000"/>
                </a:solidFill>
                <a:latin typeface="Times New Roman" panose="02020603050405020304" pitchFamily="18" charset="0"/>
                <a:ea typeface="Times New Roman" panose="02020603050405020304" pitchFamily="18" charset="0"/>
              </a:rPr>
              <a:t> </a:t>
            </a:r>
            <a:r>
              <a:rPr lang="en-US" sz="4800" b="1" i="1" dirty="0" err="1">
                <a:solidFill>
                  <a:srgbClr val="FF0000"/>
                </a:solidFill>
                <a:latin typeface="Times New Roman" panose="02020603050405020304" pitchFamily="18" charset="0"/>
                <a:ea typeface="Times New Roman" panose="02020603050405020304" pitchFamily="18" charset="0"/>
              </a:rPr>
              <a:t>với</a:t>
            </a:r>
            <a:r>
              <a:rPr lang="en-US" sz="4800" b="1" i="1" dirty="0">
                <a:solidFill>
                  <a:srgbClr val="FF0000"/>
                </a:solidFill>
                <a:latin typeface="Times New Roman" panose="02020603050405020304" pitchFamily="18" charset="0"/>
                <a:ea typeface="Times New Roman" panose="02020603050405020304" pitchFamily="18" charset="0"/>
              </a:rPr>
              <a:t> </a:t>
            </a:r>
            <a:r>
              <a:rPr lang="en-US" sz="4800" b="1" i="1" dirty="0" err="1">
                <a:solidFill>
                  <a:srgbClr val="FF0000"/>
                </a:solidFill>
                <a:latin typeface="Times New Roman" panose="02020603050405020304" pitchFamily="18" charset="0"/>
                <a:ea typeface="Times New Roman" panose="02020603050405020304" pitchFamily="18" charset="0"/>
              </a:rPr>
              <a:t>các</a:t>
            </a:r>
            <a:r>
              <a:rPr lang="en-US" sz="4800" b="1" i="1" dirty="0">
                <a:solidFill>
                  <a:srgbClr val="FF0000"/>
                </a:solidFill>
                <a:latin typeface="Times New Roman" panose="02020603050405020304" pitchFamily="18" charset="0"/>
                <a:ea typeface="Times New Roman" panose="02020603050405020304" pitchFamily="18" charset="0"/>
              </a:rPr>
              <a:t> ý </a:t>
            </a:r>
            <a:r>
              <a:rPr lang="en-US" sz="4800" b="1" i="1" dirty="0" err="1">
                <a:solidFill>
                  <a:srgbClr val="FF0000"/>
                </a:solidFill>
                <a:latin typeface="Times New Roman" panose="02020603050405020304" pitchFamily="18" charset="0"/>
                <a:ea typeface="Times New Roman" panose="02020603050405020304" pitchFamily="18" charset="0"/>
              </a:rPr>
              <a:t>kiến</a:t>
            </a:r>
            <a:r>
              <a:rPr lang="en-US" sz="4800" b="1" i="1" dirty="0">
                <a:solidFill>
                  <a:srgbClr val="FF0000"/>
                </a:solidFill>
                <a:latin typeface="Times New Roman" panose="02020603050405020304" pitchFamily="18" charset="0"/>
                <a:ea typeface="Times New Roman" panose="02020603050405020304" pitchFamily="18" charset="0"/>
              </a:rPr>
              <a:t>:</a:t>
            </a:r>
            <a:endParaRPr lang="en-US" sz="4800" b="1" dirty="0">
              <a:solidFill>
                <a:srgbClr val="FF0000"/>
              </a:solidFill>
              <a:latin typeface="Times New Roman" panose="02020603050405020304" pitchFamily="18" charset="0"/>
              <a:ea typeface="Calibri" panose="020F0502020204030204" pitchFamily="34" charset="0"/>
            </a:endParaRPr>
          </a:p>
          <a:p>
            <a:pPr algn="just">
              <a:spcAft>
                <a:spcPts val="0"/>
              </a:spcAft>
            </a:pPr>
            <a:r>
              <a:rPr lang="en-US" sz="4800" b="1" i="1" dirty="0">
                <a:solidFill>
                  <a:srgbClr val="FF0000"/>
                </a:solidFill>
                <a:latin typeface="Times New Roman" panose="02020603050405020304" pitchFamily="18" charset="0"/>
                <a:ea typeface="Times New Roman" panose="02020603050405020304" pitchFamily="18" charset="0"/>
              </a:rPr>
              <a:t>a)</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vì</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học</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sinh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nếu</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biết</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cách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quản</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lí</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tiền</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bạc</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từ</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sớm</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sẽ</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giúp</a:t>
            </a:r>
            <a:r>
              <a:rPr lang="en-US" sz="4800" b="1" i="1" dirty="0">
                <a:latin typeface="Times New Roman" panose="02020603050405020304" pitchFamily="18" charset="0"/>
                <a:ea typeface="Times New Roman" panose="02020603050405020304" pitchFamily="18" charset="0"/>
              </a:rPr>
              <a:t> san </a:t>
            </a:r>
            <a:r>
              <a:rPr lang="en-US" sz="4800" b="1" i="1" dirty="0" err="1">
                <a:latin typeface="Times New Roman" panose="02020603050405020304" pitchFamily="18" charset="0"/>
                <a:ea typeface="Times New Roman" panose="02020603050405020304" pitchFamily="18" charset="0"/>
              </a:rPr>
              <a:t>sẻ</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gánh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nặng</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cho</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gia</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đình</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trang</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bị</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được</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một</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kĩ</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năng</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cần</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thiết</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cho</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cuộc</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sống</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sau</a:t>
            </a:r>
            <a:r>
              <a:rPr lang="en-US" sz="4800" b="1" i="1" dirty="0">
                <a:latin typeface="Times New Roman" panose="02020603050405020304" pitchFamily="18" charset="0"/>
                <a:ea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rPr>
              <a:t>này</a:t>
            </a:r>
            <a:r>
              <a:rPr lang="en-US" sz="4800" b="1" i="1" dirty="0">
                <a:latin typeface="Times New Roman" panose="02020603050405020304" pitchFamily="18" charset="0"/>
                <a:ea typeface="Times New Roman" panose="02020603050405020304" pitchFamily="18" charset="0"/>
              </a:rPr>
              <a:t>.</a:t>
            </a:r>
            <a:endParaRPr lang="en-US" sz="48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639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98AAB8-84C7-4E1E-AE4D-E3076B4BE913}"/>
              </a:ext>
            </a:extLst>
          </p:cNvPr>
          <p:cNvSpPr/>
          <p:nvPr/>
        </p:nvSpPr>
        <p:spPr>
          <a:xfrm>
            <a:off x="247476" y="0"/>
            <a:ext cx="11697048" cy="6863417"/>
          </a:xfrm>
          <a:prstGeom prst="rect">
            <a:avLst/>
          </a:prstGeom>
        </p:spPr>
        <p:txBody>
          <a:bodyPr wrap="square">
            <a:spAutoFit/>
          </a:bodyPr>
          <a:lstStyle/>
          <a:p>
            <a:pPr algn="just">
              <a:spcAft>
                <a:spcPts val="0"/>
              </a:spcAft>
            </a:pPr>
            <a:r>
              <a:rPr lang="en-US" sz="4400" b="1" i="1" dirty="0">
                <a:solidFill>
                  <a:srgbClr val="FF0000"/>
                </a:solidFill>
                <a:latin typeface="Times New Roman" panose="02020603050405020304" pitchFamily="18" charset="0"/>
                <a:ea typeface="Times New Roman" panose="02020603050405020304" pitchFamily="18" charset="0"/>
              </a:rPr>
              <a:t>b) </a:t>
            </a:r>
            <a:r>
              <a:rPr lang="en-US" sz="4400" b="1" i="1" dirty="0" err="1">
                <a:latin typeface="Times New Roman" panose="02020603050405020304" pitchFamily="18" charset="0"/>
                <a:ea typeface="Times New Roman" panose="02020603050405020304" pitchFamily="18" charset="0"/>
              </a:rPr>
              <a:t>vì</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học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sinh</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không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biết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giữ</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tiền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cẩn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thận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hoặc</a:t>
            </a:r>
            <a:r>
              <a:rPr lang="en-US" sz="4400" b="1" i="1" dirty="0">
                <a:latin typeface="Times New Roman" panose="02020603050405020304" pitchFamily="18" charset="0"/>
                <a:ea typeface="Times New Roman" panose="02020603050405020304" pitchFamily="18" charset="0"/>
              </a:rPr>
              <a:t> chi </a:t>
            </a:r>
            <a:r>
              <a:rPr lang="en-US" sz="4400" b="1" i="1" dirty="0" err="1">
                <a:latin typeface="Times New Roman" panose="02020603050405020304" pitchFamily="18" charset="0"/>
                <a:ea typeface="Times New Roman" panose="02020603050405020304" pitchFamily="18" charset="0"/>
              </a:rPr>
              <a:t>tiêu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vào</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những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thứ</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không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cần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thiết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là</a:t>
            </a:r>
            <a:r>
              <a:rPr lang="en-US" sz="4400" b="1" i="1" dirty="0">
                <a:latin typeface="Times New Roman" panose="02020603050405020304" pitchFamily="18" charset="0"/>
                <a:ea typeface="Times New Roman" panose="02020603050405020304" pitchFamily="18" charset="0"/>
              </a:rPr>
              <a:t> do </a:t>
            </a:r>
            <a:r>
              <a:rPr lang="en-US" sz="4400" b="1" i="1" dirty="0" err="1">
                <a:latin typeface="Times New Roman" panose="02020603050405020304" pitchFamily="18" charset="0"/>
                <a:ea typeface="Times New Roman" panose="02020603050405020304" pitchFamily="18" charset="0"/>
              </a:rPr>
              <a:t>không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được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bố</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mẹ</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thầy</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cô</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dạy</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bảo</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khuyên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răn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đúng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cách</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Hơn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nữa</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xã</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hội</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phát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triển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rất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nhiều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nhu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cầu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của</a:t>
            </a:r>
            <a:r>
              <a:rPr lang="en-US" sz="4400" b="1" i="1" dirty="0">
                <a:latin typeface="Times New Roman" panose="02020603050405020304" pitchFamily="18" charset="0"/>
                <a:ea typeface="Times New Roman" panose="02020603050405020304" pitchFamily="18" charset="0"/>
              </a:rPr>
              <a:t> con </a:t>
            </a:r>
            <a:r>
              <a:rPr lang="en-US" sz="4400" b="1" i="1" dirty="0" err="1">
                <a:latin typeface="Times New Roman" panose="02020603050405020304" pitchFamily="18" charset="0"/>
                <a:ea typeface="Times New Roman" panose="02020603050405020304" pitchFamily="18" charset="0"/>
              </a:rPr>
              <a:t>người</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cần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đến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tiền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bạc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Học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sinh</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nếu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như</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không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giữ</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tiền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vào</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lúc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cần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thiết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không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có</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người</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lớn</a:t>
            </a:r>
            <a:r>
              <a:rPr lang="en-US" sz="4400" b="1" i="1" dirty="0">
                <a:latin typeface="Times New Roman" panose="02020603050405020304" pitchFamily="18" charset="0"/>
                <a:ea typeface="Times New Roman" panose="02020603050405020304" pitchFamily="18" charset="0"/>
              </a:rPr>
              <a:t> ở </a:t>
            </a:r>
            <a:r>
              <a:rPr lang="en-US" sz="4400" b="1" i="1" dirty="0" err="1">
                <a:latin typeface="Times New Roman" panose="02020603050405020304" pitchFamily="18" charset="0"/>
                <a:ea typeface="Times New Roman" panose="02020603050405020304" pitchFamily="18" charset="0"/>
              </a:rPr>
              <a:t>bên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sẽ</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rất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bất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tiện</a:t>
            </a:r>
            <a:r>
              <a:rPr lang="en-US" sz="4400" b="1" i="1" dirty="0">
                <a:latin typeface="Times New Roman" panose="02020603050405020304" pitchFamily="18" charset="0"/>
                <a:ea typeface="Times New Roman" panose="02020603050405020304" pitchFamily="18" charset="0"/>
              </a:rPr>
              <a:t>.</a:t>
            </a:r>
            <a:endParaRPr lang="en-US" sz="4400" b="1" dirty="0">
              <a:latin typeface="Times New Roman" panose="02020603050405020304" pitchFamily="18" charset="0"/>
              <a:ea typeface="Calibri" panose="020F0502020204030204" pitchFamily="34" charset="0"/>
            </a:endParaRPr>
          </a:p>
          <a:p>
            <a:pPr algn="just">
              <a:spcAft>
                <a:spcPts val="0"/>
              </a:spcAft>
            </a:pPr>
            <a:r>
              <a:rPr lang="en-US" sz="4400" b="1" i="1" dirty="0">
                <a:solidFill>
                  <a:srgbClr val="FF0000"/>
                </a:solidFill>
                <a:latin typeface="Times New Roman" panose="02020603050405020304" pitchFamily="18" charset="0"/>
                <a:ea typeface="Times New Roman" panose="02020603050405020304" pitchFamily="18" charset="0"/>
              </a:rPr>
              <a:t>c) </a:t>
            </a:r>
            <a:r>
              <a:rPr lang="en-US" sz="4400" b="1" i="1" dirty="0" err="1">
                <a:latin typeface="Times New Roman" panose="02020603050405020304" pitchFamily="18" charset="0"/>
                <a:ea typeface="Times New Roman" panose="02020603050405020304" pitchFamily="18" charset="0"/>
              </a:rPr>
              <a:t>vì</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tiết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kiệm</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tiền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giúp</a:t>
            </a:r>
            <a:r>
              <a:rPr lang="en-US" sz="4400" b="1" i="1" dirty="0">
                <a:latin typeface="Times New Roman" panose="02020603050405020304" pitchFamily="18" charset="0"/>
                <a:ea typeface="Times New Roman" panose="02020603050405020304" pitchFamily="18" charset="0"/>
              </a:rPr>
              <a:t> ta chi </a:t>
            </a:r>
            <a:r>
              <a:rPr lang="en-US" sz="4400" b="1" i="1" dirty="0" err="1">
                <a:latin typeface="Times New Roman" panose="02020603050405020304" pitchFamily="18" charset="0"/>
                <a:ea typeface="Times New Roman" panose="02020603050405020304" pitchFamily="18" charset="0"/>
              </a:rPr>
              <a:t>tiêu</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hợp</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lí</a:t>
            </a:r>
            <a:r>
              <a:rPr lang="en-US" sz="4400" b="1" i="1" dirty="0">
                <a:latin typeface="Times New Roman" panose="02020603050405020304" pitchFamily="18" charset="0"/>
                <a:ea typeface="Times New Roman" panose="02020603050405020304" pitchFamily="18" charset="0"/>
              </a:rPr>
              <a:t>, khoa </a:t>
            </a:r>
            <a:r>
              <a:rPr lang="en-US" sz="4400" b="1" i="1" dirty="0" err="1">
                <a:latin typeface="Times New Roman" panose="02020603050405020304" pitchFamily="18" charset="0"/>
                <a:ea typeface="Times New Roman" panose="02020603050405020304" pitchFamily="18" charset="0"/>
              </a:rPr>
              <a:t>học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và</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dành</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được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một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khoản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tiền</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cho</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những</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lúc</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có</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sự</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cố</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đột</a:t>
            </a:r>
            <a:r>
              <a:rPr lang="en-US" sz="4400" b="1" i="1" dirty="0">
                <a:latin typeface="Times New Roman" panose="02020603050405020304" pitchFamily="18" charset="0"/>
                <a:ea typeface="Times New Roman" panose="02020603050405020304" pitchFamily="18" charset="0"/>
              </a:rPr>
              <a:t> </a:t>
            </a:r>
            <a:r>
              <a:rPr lang="en-US" sz="4400" b="1" i="1" dirty="0" err="1">
                <a:latin typeface="Times New Roman" panose="02020603050405020304" pitchFamily="18" charset="0"/>
                <a:ea typeface="Times New Roman" panose="02020603050405020304" pitchFamily="18" charset="0"/>
              </a:rPr>
              <a:t>xuất</a:t>
            </a:r>
            <a:r>
              <a:rPr lang="en-US" sz="4400" b="1" i="1" dirty="0">
                <a:latin typeface="Times New Roman" panose="02020603050405020304" pitchFamily="18" charset="0"/>
                <a:ea typeface="Times New Roman" panose="02020603050405020304" pitchFamily="18" charset="0"/>
              </a:rPr>
              <a:t>.</a:t>
            </a:r>
            <a:endParaRPr lang="en-US" sz="44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9082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FDCD03-998F-4ECF-A8A7-93A974D18FE2}"/>
              </a:ext>
            </a:extLst>
          </p:cNvPr>
          <p:cNvSpPr/>
          <p:nvPr/>
        </p:nvSpPr>
        <p:spPr>
          <a:xfrm>
            <a:off x="3169565" y="127406"/>
            <a:ext cx="3243196" cy="923330"/>
          </a:xfrm>
          <a:prstGeom prst="rect">
            <a:avLst/>
          </a:prstGeom>
        </p:spPr>
        <p:txBody>
          <a:bodyPr wrap="none">
            <a:spAutoFit/>
          </a:bodyPr>
          <a:lstStyle/>
          <a:p>
            <a:r>
              <a:rPr lang="en-US" sz="5400" b="1" dirty="0" err="1">
                <a:solidFill>
                  <a:srgbClr val="FF0000"/>
                </a:solidFill>
                <a:latin typeface="Times New Roman" panose="02020603050405020304" pitchFamily="18" charset="0"/>
                <a:ea typeface="Calibri" panose="020F0502020204030204" pitchFamily="34" charset="0"/>
              </a:rPr>
              <a:t>Bài</a:t>
            </a:r>
            <a:r>
              <a:rPr lang="en-US" sz="5400" b="1" dirty="0">
                <a:solidFill>
                  <a:srgbClr val="FF0000"/>
                </a:solidFill>
                <a:latin typeface="Times New Roman" panose="02020603050405020304" pitchFamily="18" charset="0"/>
                <a:ea typeface="Calibri" panose="020F0502020204030204" pitchFamily="34" charset="0"/>
              </a:rPr>
              <a:t> </a:t>
            </a:r>
            <a:r>
              <a:rPr lang="en-US" sz="5400" b="1" dirty="0" err="1">
                <a:solidFill>
                  <a:srgbClr val="FF0000"/>
                </a:solidFill>
                <a:latin typeface="Times New Roman" panose="02020603050405020304" pitchFamily="18" charset="0"/>
                <a:ea typeface="Calibri" panose="020F0502020204030204" pitchFamily="34" charset="0"/>
              </a:rPr>
              <a:t>tập</a:t>
            </a:r>
            <a:r>
              <a:rPr lang="en-US" sz="5400" b="1" dirty="0">
                <a:solidFill>
                  <a:srgbClr val="FF0000"/>
                </a:solidFill>
                <a:latin typeface="Times New Roman" panose="02020603050405020304" pitchFamily="18" charset="0"/>
                <a:ea typeface="Calibri" panose="020F0502020204030204" pitchFamily="34" charset="0"/>
              </a:rPr>
              <a:t> </a:t>
            </a:r>
            <a:r>
              <a:rPr lang="vi-VN" sz="5400" b="1" dirty="0">
                <a:solidFill>
                  <a:srgbClr val="FF0000"/>
                </a:solidFill>
                <a:latin typeface="Times New Roman" panose="02020603050405020304" pitchFamily="18" charset="0"/>
                <a:ea typeface="Calibri" panose="020F0502020204030204" pitchFamily="34" charset="0"/>
              </a:rPr>
              <a:t>2</a:t>
            </a:r>
            <a:r>
              <a:rPr lang="en-US" sz="5400" b="1" dirty="0">
                <a:solidFill>
                  <a:srgbClr val="FF0000"/>
                </a:solidFill>
                <a:latin typeface="Times New Roman" panose="02020603050405020304" pitchFamily="18" charset="0"/>
                <a:ea typeface="Calibri" panose="020F0502020204030204" pitchFamily="34" charset="0"/>
              </a:rPr>
              <a:t>: </a:t>
            </a:r>
            <a:endParaRPr lang="en-US" sz="5400" dirty="0">
              <a:solidFill>
                <a:srgbClr val="FF0000"/>
              </a:solidFill>
            </a:endParaRPr>
          </a:p>
        </p:txBody>
      </p:sp>
      <p:sp>
        <p:nvSpPr>
          <p:cNvPr id="5" name="Rectangle 4">
            <a:extLst>
              <a:ext uri="{FF2B5EF4-FFF2-40B4-BE49-F238E27FC236}">
                <a16:creationId xmlns:a16="http://schemas.microsoft.com/office/drawing/2014/main" id="{A598AAB8-84C7-4E1E-AE4D-E3076B4BE913}"/>
              </a:ext>
            </a:extLst>
          </p:cNvPr>
          <p:cNvSpPr/>
          <p:nvPr/>
        </p:nvSpPr>
        <p:spPr>
          <a:xfrm>
            <a:off x="360017" y="1190616"/>
            <a:ext cx="11471965" cy="5078313"/>
          </a:xfrm>
          <a:prstGeom prst="rect">
            <a:avLst/>
          </a:prstGeom>
        </p:spPr>
        <p:txBody>
          <a:bodyPr wrap="square">
            <a:spAutoFit/>
          </a:bodyPr>
          <a:lstStyle/>
          <a:p>
            <a:pPr algn="just">
              <a:spcAft>
                <a:spcPts val="0"/>
              </a:spcAft>
            </a:pPr>
            <a:r>
              <a:rPr lang="vi-VN" sz="5400" b="1" dirty="0">
                <a:latin typeface="Times New Roman" panose="02020603050405020304" pitchFamily="18" charset="0"/>
                <a:ea typeface="Times New Roman" panose="02020603050405020304" pitchFamily="18" charset="0"/>
              </a:rPr>
              <a:t>-H chi tiêu hoang phí-&gt; K và H chưa biết quản lý tiền</a:t>
            </a:r>
          </a:p>
          <a:p>
            <a:pPr algn="just">
              <a:spcAft>
                <a:spcPts val="0"/>
              </a:spcAft>
            </a:pPr>
            <a:r>
              <a:rPr lang="vi-VN" sz="5400" b="1" dirty="0">
                <a:latin typeface="Times New Roman" panose="02020603050405020304" pitchFamily="18" charset="0"/>
                <a:ea typeface="Times New Roman" panose="02020603050405020304" pitchFamily="18" charset="0"/>
              </a:rPr>
              <a:t>-Q chi tiêu hợp lý, khoa học -&gt; biết quản lý tiền</a:t>
            </a:r>
          </a:p>
          <a:p>
            <a:pPr algn="just">
              <a:spcAft>
                <a:spcPts val="0"/>
              </a:spcAft>
            </a:pPr>
            <a:r>
              <a:rPr lang="vi-VN" sz="5400" b="1" dirty="0">
                <a:latin typeface="Times New Roman" panose="02020603050405020304" pitchFamily="18" charset="0"/>
                <a:ea typeface="Times New Roman" panose="02020603050405020304" pitchFamily="18" charset="0"/>
              </a:rPr>
              <a:t>-B biết lên kế hoạch chi tiêu-&gt; biết quản lý tiền</a:t>
            </a:r>
          </a:p>
        </p:txBody>
      </p:sp>
    </p:spTree>
    <p:extLst>
      <p:ext uri="{BB962C8B-B14F-4D97-AF65-F5344CB8AC3E}">
        <p14:creationId xmlns:p14="http://schemas.microsoft.com/office/powerpoint/2010/main" val="21337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2870</Words>
  <Application>Microsoft Office PowerPoint</Application>
  <PresentationFormat>Widescreen</PresentationFormat>
  <Paragraphs>132</Paragraphs>
  <Slides>42</Slides>
  <Notes>0</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42</vt:i4>
      </vt:variant>
    </vt:vector>
  </HeadingPairs>
  <TitlesOfParts>
    <vt:vector size="65" baseType="lpstr">
      <vt:lpstr>微软雅黑</vt:lpstr>
      <vt:lpstr>MS Mincho</vt:lpstr>
      <vt:lpstr>宋体</vt:lpstr>
      <vt:lpstr>宋体</vt:lpstr>
      <vt:lpstr>#9Slide05 Brannboll Ny</vt:lpstr>
      <vt:lpstr>#9Slide05 Fourth</vt:lpstr>
      <vt:lpstr>【苹果】迟暮朝朝醉晚灯</vt:lpstr>
      <vt:lpstr>Arial</vt:lpstr>
      <vt:lpstr>Arial Unicode MS</vt:lpstr>
      <vt:lpstr>Calibri</vt:lpstr>
      <vt:lpstr>Calibri Light</vt:lpstr>
      <vt:lpstr>Helvetica Neue</vt:lpstr>
      <vt:lpstr>inpin heiti</vt:lpstr>
      <vt:lpstr>ITC Avant Garde Std Bk</vt:lpstr>
      <vt:lpstr>SVN-Vanilla Daisy Pro</vt:lpstr>
      <vt:lpstr>Times New Roman</vt:lpstr>
      <vt:lpstr>Trebuchet MS</vt:lpstr>
      <vt:lpstr>Wingdings 3</vt:lpstr>
      <vt:lpstr>方正静蕾简体</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91</cp:revision>
  <dcterms:created xsi:type="dcterms:W3CDTF">2021-07-15T15:36:06Z</dcterms:created>
  <dcterms:modified xsi:type="dcterms:W3CDTF">2023-03-07T03:45:08Z</dcterms:modified>
</cp:coreProperties>
</file>