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Lst>
  <p:notesMasterIdLst>
    <p:notesMasterId r:id="rId52"/>
  </p:notesMasterIdLst>
  <p:sldIdLst>
    <p:sldId id="256" r:id="rId5"/>
    <p:sldId id="268" r:id="rId6"/>
    <p:sldId id="399" r:id="rId7"/>
    <p:sldId id="264" r:id="rId8"/>
    <p:sldId id="258" r:id="rId9"/>
    <p:sldId id="600" r:id="rId10"/>
    <p:sldId id="612" r:id="rId11"/>
    <p:sldId id="613" r:id="rId12"/>
    <p:sldId id="619" r:id="rId13"/>
    <p:sldId id="614" r:id="rId14"/>
    <p:sldId id="618" r:id="rId15"/>
    <p:sldId id="621" r:id="rId16"/>
    <p:sldId id="620" r:id="rId17"/>
    <p:sldId id="615" r:id="rId18"/>
    <p:sldId id="616" r:id="rId19"/>
    <p:sldId id="624" r:id="rId20"/>
    <p:sldId id="623" r:id="rId21"/>
    <p:sldId id="626" r:id="rId22"/>
    <p:sldId id="625" r:id="rId23"/>
    <p:sldId id="622" r:id="rId24"/>
    <p:sldId id="401" r:id="rId25"/>
    <p:sldId id="368" r:id="rId26"/>
    <p:sldId id="601" r:id="rId27"/>
    <p:sldId id="602" r:id="rId28"/>
    <p:sldId id="603" r:id="rId29"/>
    <p:sldId id="627" r:id="rId30"/>
    <p:sldId id="617" r:id="rId31"/>
    <p:sldId id="628" r:id="rId32"/>
    <p:sldId id="629" r:id="rId33"/>
    <p:sldId id="403" r:id="rId34"/>
    <p:sldId id="404" r:id="rId35"/>
    <p:sldId id="587" r:id="rId36"/>
    <p:sldId id="630" r:id="rId37"/>
    <p:sldId id="588" r:id="rId38"/>
    <p:sldId id="632" r:id="rId39"/>
    <p:sldId id="631" r:id="rId40"/>
    <p:sldId id="594" r:id="rId41"/>
    <p:sldId id="637" r:id="rId42"/>
    <p:sldId id="638" r:id="rId43"/>
    <p:sldId id="636" r:id="rId44"/>
    <p:sldId id="635" r:id="rId45"/>
    <p:sldId id="639" r:id="rId46"/>
    <p:sldId id="640" r:id="rId47"/>
    <p:sldId id="634" r:id="rId48"/>
    <p:sldId id="633" r:id="rId49"/>
    <p:sldId id="597" r:id="rId50"/>
    <p:sldId id="5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Nhấn mạnh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3600" b="1" i="1" dirty="0">
              <a:latin typeface="Times New Roman" panose="02020603050405020304" pitchFamily="18" charset="0"/>
              <a:cs typeface="Times New Roman" panose="02020603050405020304" pitchFamily="18" charset="0"/>
            </a:rPr>
            <a:t>Câu 1: Bạo lực học đường là gì? Hãy nêu các biểu hiện của bạo lực học đường trong các trường hợp trên? Theo em còn có những biểu hiện nào khác của bạo lực học đường?</a:t>
          </a:r>
          <a:endParaRPr lang="en-US" sz="3600" b="1" i="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3600" b="1" i="1" dirty="0">
              <a:latin typeface="Times New Roman" panose="02020603050405020304" pitchFamily="18" charset="0"/>
              <a:cs typeface="Times New Roman" panose="02020603050405020304" pitchFamily="18" charset="0"/>
            </a:rPr>
            <a:t>Câu 2: Hãy nêu những nguyên nhân của bạo lực học đường trong các trường hợp trên?Theo em bạo lực học đường còn do những nguyên nhân nào khác?</a:t>
          </a:r>
          <a:endParaRPr kumimoji="0" lang="en-US" sz="3600" b="1" i="0" u="none" strike="noStrike" cap="none" spc="0" normalizeH="0" baseline="0" noProof="0" dirty="0">
            <a:solidFill>
              <a:srgbClr val="FF0000"/>
            </a:solidFill>
            <a:effectLst/>
            <a:uLnTx/>
            <a:uFillTx/>
            <a:latin typeface="Times New Roman" panose="02020603050405020304" pitchFamily="18"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X="-704"/>
      <dgm:spPr/>
    </dgm:pt>
    <dgm:pt modelId="{2AAACA77-E4A0-4E99-9F03-72ED26BB7B73}" type="pres">
      <dgm:prSet presAssocID="{8C4E1181-A43E-4AFA-A175-608167BDD664}" presName="img" presStyleLbl="fgImgPlace1" presStyleIdx="0" presStyleCnt="2" custAng="11102482" custFlipVert="1" custFlipHor="0" custScaleX="45500" custScaleY="9490"/>
      <dgm:spPr>
        <a:xfrm>
          <a:off x="153342" y="153342"/>
          <a:ext cx="1874520" cy="1226740"/>
        </a:xfrm>
        <a:prstGeom prst="roundRect">
          <a:avLst>
            <a:gd name="adj" fmla="val 10000"/>
          </a:avLst>
        </a:prstGeom>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2">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dgm:spPr/>
    </dgm:pt>
    <dgm:pt modelId="{2352C030-0248-483B-94A9-26972C30B2AA}" type="pres">
      <dgm:prSet presAssocID="{36F1A9A7-0E91-4997-8451-066E68D6791C}" presName="img" presStyleLbl="fgImgPlace1" presStyleIdx="1" presStyleCnt="2" custLinFactX="-100000" custLinFactNeighborX="-138649" custLinFactNeighborY="-3764"/>
      <dgm:spPr>
        <a:xfrm>
          <a:off x="153342" y="1840111"/>
          <a:ext cx="1874520" cy="1226740"/>
        </a:xfrm>
        <a:prstGeom prst="roundRect">
          <a:avLst>
            <a:gd name="adj" fmla="val 10000"/>
          </a:avLst>
        </a:prstGeom>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2">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nl-NL" sz="3600" b="1" i="1" dirty="0">
              <a:latin typeface="Times New Roman" panose="02020603050405020304" pitchFamily="18" charset="0"/>
              <a:cs typeface="Times New Roman" panose="02020603050405020304" pitchFamily="18" charset="0"/>
            </a:rPr>
            <a:t>Câu 3: Trong các trường hợp trên các bạn C,H,Q,N đã phải chịu những hậu quả gì? Em hãy nêu những tác hại của bạo lực học đường theo gợi ý dưới đây:</a:t>
          </a: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nl-NL" sz="2800" b="1" i="1" dirty="0">
            <a:solidFill>
              <a:sysClr val="windowText" lastClr="000000">
                <a:hueOff val="0"/>
                <a:satOff val="0"/>
                <a:lumOff val="0"/>
                <a:alphaOff val="0"/>
              </a:sysClr>
            </a:solidFill>
            <a:latin typeface="#9Slide05 Brannboll Ny" panose="02000000000000000000" pitchFamily="2" charset="0"/>
            <a:ea typeface="+mn-ea"/>
            <a:cs typeface="+mn-cs"/>
          </a:endParaRPr>
        </a:p>
        <a:p>
          <a:pPr algn="just"/>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1" custLinFactNeighborX="-704"/>
      <dgm:spPr>
        <a:prstGeom prst="roundRect">
          <a:avLst>
            <a:gd name="adj" fmla="val 10000"/>
          </a:avLst>
        </a:prstGeom>
      </dgm:spPr>
    </dgm:pt>
    <dgm:pt modelId="{2AAACA77-E4A0-4E99-9F03-72ED26BB7B73}" type="pres">
      <dgm:prSet presAssocID="{8C4E1181-A43E-4AFA-A175-608167BDD664}" presName="img" presStyleLbl="fgImgPlace1" presStyleIdx="0" presStyleCnt="1"/>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1">
        <dgm:presLayoutVars>
          <dgm:bulletEnabled val="1"/>
        </dgm:presLayoutVars>
      </dgm:prSet>
      <dgm:spPr/>
    </dgm:pt>
  </dgm:ptLst>
  <dgm:cxnLst>
    <dgm:cxn modelId="{95EEFC61-EA17-45B0-AB2A-441450CD1225}" type="presOf" srcId="{8C4E1181-A43E-4AFA-A175-608167BDD664}" destId="{DE66B4FA-8443-484B-9A9E-FA188D6B4E43}" srcOrd="0" destOrd="0" presId="urn:microsoft.com/office/officeart/2005/8/layout/vList4#1"/>
    <dgm:cxn modelId="{27EFD274-57E9-4C6D-A963-A64681495BB4}" type="presOf" srcId="{4D783A32-6612-4061-810D-2598FCFDE16E}" destId="{610C4521-7E21-4ABD-817D-19EC8F773957}" srcOrd="0" destOrd="0" presId="urn:microsoft.com/office/officeart/2005/8/layout/vList4#1"/>
    <dgm:cxn modelId="{B7BA93B0-C972-4E4A-9D95-929D6B3FA3C8}" type="presOf" srcId="{8C4E1181-A43E-4AFA-A175-608167BDD664}" destId="{046903CA-E59E-4D3A-B85F-2132F4D3C385}" srcOrd="1"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87A2637D-FACC-4556-964A-77E8AD22A47F}" type="presParOf" srcId="{610C4521-7E21-4ABD-817D-19EC8F773957}" destId="{1C2B9614-1D42-4E2A-92D8-94BCF9DE39E4}" srcOrd="0" destOrd="0" presId="urn:microsoft.com/office/officeart/2005/8/layout/vList4#1"/>
    <dgm:cxn modelId="{7787B491-21F2-4BC1-9045-37047381D4CD}" type="presParOf" srcId="{1C2B9614-1D42-4E2A-92D8-94BCF9DE39E4}" destId="{DE66B4FA-8443-484B-9A9E-FA188D6B4E43}" srcOrd="0" destOrd="0" presId="urn:microsoft.com/office/officeart/2005/8/layout/vList4#1"/>
    <dgm:cxn modelId="{B995199B-8147-485F-B367-43E9E9D6DAD4}" type="presParOf" srcId="{1C2B9614-1D42-4E2A-92D8-94BCF9DE39E4}" destId="{2AAACA77-E4A0-4E99-9F03-72ED26BB7B73}" srcOrd="1" destOrd="0" presId="urn:microsoft.com/office/officeart/2005/8/layout/vList4#1"/>
    <dgm:cxn modelId="{49870A39-99C3-4767-8748-A093AE1DE1F6}" type="presParOf" srcId="{1C2B9614-1D42-4E2A-92D8-94BCF9DE39E4}" destId="{046903CA-E59E-4D3A-B85F-2132F4D3C385}"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278451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r>
            <a:rPr lang="nl-NL" sz="3600" b="1" i="1" kern="1200" dirty="0">
              <a:latin typeface="Times New Roman" panose="02020603050405020304" pitchFamily="18" charset="0"/>
              <a:cs typeface="Times New Roman" panose="02020603050405020304" pitchFamily="18" charset="0"/>
            </a:rPr>
            <a:t>Câu 1: Bạo lực học đường là gì? Hãy nêu các biểu hiện của bạo lực học đường trong các trường hợp trên? Theo em còn có những biểu hiện nào khác của bạo lực học đường?</a:t>
          </a:r>
          <a:endParaRPr lang="en-US" sz="3600" b="1" i="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234527" y="81556"/>
        <a:ext cx="7056516" cy="2621398"/>
      </dsp:txXfrm>
    </dsp:sp>
    <dsp:sp modelId="{2AAACA77-E4A0-4E99-9F03-72ED26BB7B73}">
      <dsp:nvSpPr>
        <dsp:cNvPr id="0" name=""/>
        <dsp:cNvSpPr/>
      </dsp:nvSpPr>
      <dsp:spPr>
        <a:xfrm rot="10497518" flipV="1">
          <a:off x="789257" y="1286555"/>
          <a:ext cx="852906" cy="211400"/>
        </a:xfrm>
        <a:prstGeom prst="roundRect">
          <a:avLst>
            <a:gd name="adj" fmla="val 10000"/>
          </a:avLst>
        </a:prstGeom>
        <a:solidFill>
          <a:schemeClr val="accent1">
            <a:tint val="40000"/>
            <a:hueOff val="0"/>
            <a:satOff val="0"/>
            <a:lumOff val="0"/>
            <a:alphaOff val="0"/>
          </a:scheme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3062961"/>
          <a:ext cx="9372600" cy="278451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r>
            <a:rPr lang="nl-NL" sz="3600" b="1" i="1" kern="1200" dirty="0">
              <a:latin typeface="Times New Roman" panose="02020603050405020304" pitchFamily="18" charset="0"/>
              <a:cs typeface="Times New Roman" panose="02020603050405020304" pitchFamily="18" charset="0"/>
            </a:rPr>
            <a:t>Câu 2: Hãy nêu những nguyên nhân của bạo lực học đường trong các trường hợp trên?Theo em bạo lực học đường còn do những nguyên nhân nào khác?</a:t>
          </a:r>
          <a:endParaRPr kumimoji="0" lang="en-US" sz="3600" b="1" i="0" u="none" strike="noStrike" kern="1200" cap="none" spc="0" normalizeH="0" baseline="0" noProof="0" dirty="0">
            <a:solidFill>
              <a:srgbClr val="FF0000"/>
            </a:solidFill>
            <a:effectLst/>
            <a:uLnTx/>
            <a:uFillTx/>
            <a:latin typeface="Times New Roman" panose="02020603050405020304" pitchFamily="18" charset="0"/>
            <a:ea typeface="+mn-ea"/>
            <a:cs typeface="Times New Roman" panose="02020603050405020304" pitchFamily="18" charset="0"/>
          </a:endParaRPr>
        </a:p>
      </dsp:txBody>
      <dsp:txXfrm>
        <a:off x="2234527" y="3144517"/>
        <a:ext cx="7056516" cy="2621398"/>
      </dsp:txXfrm>
    </dsp:sp>
    <dsp:sp modelId="{2352C030-0248-483B-94A9-26972C30B2AA}">
      <dsp:nvSpPr>
        <dsp:cNvPr id="0" name=""/>
        <dsp:cNvSpPr/>
      </dsp:nvSpPr>
      <dsp:spPr>
        <a:xfrm>
          <a:off x="0" y="3257565"/>
          <a:ext cx="1874520" cy="2227608"/>
        </a:xfrm>
        <a:prstGeom prst="roundRect">
          <a:avLst>
            <a:gd name="adj" fmla="val 10000"/>
          </a:avLst>
        </a:prstGeom>
        <a:solidFill>
          <a:schemeClr val="accent1">
            <a:tint val="40000"/>
            <a:hueOff val="0"/>
            <a:satOff val="0"/>
            <a:lumOff val="0"/>
            <a:alphaOff val="0"/>
          </a:scheme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10788748" cy="490217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just" defTabSz="1600200">
            <a:lnSpc>
              <a:spcPct val="90000"/>
            </a:lnSpc>
            <a:spcBef>
              <a:spcPct val="0"/>
            </a:spcBef>
            <a:spcAft>
              <a:spcPct val="35000"/>
            </a:spcAft>
            <a:buNone/>
          </a:pPr>
          <a:r>
            <a:rPr lang="nl-NL" sz="3600" b="1" i="1" kern="1200" dirty="0">
              <a:latin typeface="Times New Roman" panose="02020603050405020304" pitchFamily="18" charset="0"/>
              <a:cs typeface="Times New Roman" panose="02020603050405020304" pitchFamily="18" charset="0"/>
            </a:rPr>
            <a:t>Câu 3: Trong các trường hợp trên các bạn C,H,Q,N đã phải chịu những hậu quả gì? Em hãy nêu những tác hại của bạo lực học đường theo gợi ý dưới đây:</a:t>
          </a:r>
        </a:p>
        <a:p>
          <a:pPr marL="0" lvl="0" indent="0" algn="just" defTabSz="16002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6002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6002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600200">
            <a:lnSpc>
              <a:spcPct val="90000"/>
            </a:lnSpc>
            <a:spcBef>
              <a:spcPct val="0"/>
            </a:spcBef>
            <a:spcAft>
              <a:spcPct val="35000"/>
            </a:spcAft>
            <a:buNone/>
          </a:pPr>
          <a:endParaRPr lang="nl-NL" sz="2800" b="1" i="1" kern="1200" dirty="0">
            <a:solidFill>
              <a:sysClr val="windowText" lastClr="000000">
                <a:hueOff val="0"/>
                <a:satOff val="0"/>
                <a:lumOff val="0"/>
                <a:alphaOff val="0"/>
              </a:sysClr>
            </a:solidFill>
            <a:latin typeface="#9Slide05 Brannboll Ny" panose="02000000000000000000" pitchFamily="2" charset="0"/>
            <a:ea typeface="+mn-ea"/>
            <a:cs typeface="+mn-cs"/>
          </a:endParaRPr>
        </a:p>
        <a:p>
          <a:pPr marL="0" lvl="0" indent="0" algn="just" defTabSz="1600200">
            <a:lnSpc>
              <a:spcPct val="90000"/>
            </a:lnSpc>
            <a:spcBef>
              <a:spcPct val="0"/>
            </a:spcBef>
            <a:spcAft>
              <a:spcPct val="35000"/>
            </a:spcAft>
            <a:buNone/>
          </a:pP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647966" y="0"/>
        <a:ext cx="8140781" cy="4902171"/>
      </dsp:txXfrm>
    </dsp:sp>
    <dsp:sp modelId="{2AAACA77-E4A0-4E99-9F03-72ED26BB7B73}">
      <dsp:nvSpPr>
        <dsp:cNvPr id="0" name=""/>
        <dsp:cNvSpPr/>
      </dsp:nvSpPr>
      <dsp:spPr>
        <a:xfrm>
          <a:off x="490217" y="490217"/>
          <a:ext cx="2157749" cy="392173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extLst>
      <p:ext uri="{BB962C8B-B14F-4D97-AF65-F5344CB8AC3E}">
        <p14:creationId xmlns:p14="http://schemas.microsoft.com/office/powerpoint/2010/main" val="17574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1/3/2023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1/3/2023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1/3/2023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1/3/2023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6972711"/>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047553"/>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992205"/>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607264"/>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4724199"/>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7178265"/>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623027"/>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3248076"/>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6562031"/>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1269768"/>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2866344"/>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048153"/>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44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944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546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03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72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326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8212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1/3/2023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31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379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6676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541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24817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49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90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7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xsS_kaMXqgc"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4.jpeg"/><Relationship Id="rId5" Type="http://schemas.openxmlformats.org/officeDocument/2006/relationships/diagramData" Target="../diagrams/data2.xml"/><Relationship Id="rId10" Type="http://schemas.openxmlformats.org/officeDocument/2006/relationships/image" Target="../media/image7.jpeg"/><Relationship Id="rId4" Type="http://schemas.openxmlformats.org/officeDocument/2006/relationships/image" Target="../media/image3.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4"/>
          <p:cNvSpPr>
            <a:spLocks noChangeArrowheads="1"/>
          </p:cNvSpPr>
          <p:nvPr/>
        </p:nvSpPr>
        <p:spPr bwMode="auto">
          <a:xfrm>
            <a:off x="733084" y="2822772"/>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 name="Rectangle 1">
            <a:extLst>
              <a:ext uri="{FF2B5EF4-FFF2-40B4-BE49-F238E27FC236}">
                <a16:creationId xmlns:a16="http://schemas.microsoft.com/office/drawing/2014/main" id="{2A6AD6F0-A5E2-42D1-90E9-4BE92E6BCA42}"/>
              </a:ext>
            </a:extLst>
          </p:cNvPr>
          <p:cNvSpPr/>
          <p:nvPr/>
        </p:nvSpPr>
        <p:spPr>
          <a:xfrm>
            <a:off x="220394" y="34089"/>
            <a:ext cx="11751212" cy="2800767"/>
          </a:xfrm>
          <a:prstGeom prst="rect">
            <a:avLst/>
          </a:prstGeom>
        </p:spPr>
        <p:txBody>
          <a:bodyPr wrap="square">
            <a:spAutoFit/>
          </a:bodyPr>
          <a:lstStyle/>
          <a:p>
            <a:pPr algn="just">
              <a:spcAft>
                <a:spcPts val="0"/>
              </a:spcAft>
            </a:pPr>
            <a:r>
              <a:rPr lang="vi-VN" sz="4400" b="1" dirty="0">
                <a:latin typeface="Times New Roman" panose="02020603050405020304" pitchFamily="18" charset="0"/>
                <a:ea typeface="Times New Roman" panose="02020603050405020304" pitchFamily="18" charset="0"/>
                <a:cs typeface="Times New Roman" panose="02020603050405020304" pitchFamily="18" charset="0"/>
              </a:rPr>
              <a:t>H</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Theo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bức</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chưa</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phù</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pt-BR" sz="4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có suy nghĩ và cảm nhận gì về hành vi đó?</a:t>
            </a:r>
            <a:endParaRPr lang="en-US" sz="4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2" name="Picture 41" descr="https://hocthoi.net/sites/default/files/styles/inbody400/public/screenshot_34_68.png?itok=i93wWGV2">
            <a:extLst>
              <a:ext uri="{FF2B5EF4-FFF2-40B4-BE49-F238E27FC236}">
                <a16:creationId xmlns:a16="http://schemas.microsoft.com/office/drawing/2014/main" id="{37A8B6FE-C029-4B42-860A-A7285D0C45B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2822772"/>
            <a:ext cx="7005711" cy="4035228"/>
          </a:xfrm>
          <a:prstGeom prst="rect">
            <a:avLst/>
          </a:prstGeom>
          <a:noFill/>
          <a:ln>
            <a:noFill/>
          </a:ln>
        </p:spPr>
      </p:pic>
      <p:sp>
        <p:nvSpPr>
          <p:cNvPr id="3" name="Rectangle 2">
            <a:extLst>
              <a:ext uri="{FF2B5EF4-FFF2-40B4-BE49-F238E27FC236}">
                <a16:creationId xmlns:a16="http://schemas.microsoft.com/office/drawing/2014/main" id="{C72F2B10-404E-47F1-B3CC-32705600F205}"/>
              </a:ext>
            </a:extLst>
          </p:cNvPr>
          <p:cNvSpPr/>
          <p:nvPr/>
        </p:nvSpPr>
        <p:spPr>
          <a:xfrm>
            <a:off x="7005711" y="2508577"/>
            <a:ext cx="5069058" cy="4185761"/>
          </a:xfrm>
          <a:prstGeom prst="rect">
            <a:avLst/>
          </a:prstGeom>
        </p:spPr>
        <p:txBody>
          <a:bodyPr wrap="square">
            <a:spAutoFit/>
          </a:bodyPr>
          <a:lstStyle/>
          <a:p>
            <a:pPr algn="just">
              <a:spcAft>
                <a:spcPts val="0"/>
              </a:spcAft>
            </a:pP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nam</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đập</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quăng</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cặp</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đe</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dọa</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khủng</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nữ</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8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nam</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chụp</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bạo</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8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800" b="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ppt_x</p:attrName>
                                        </p:attrNameLst>
                                      </p:cBhvr>
                                      <p:tavLst>
                                        <p:tav tm="0">
                                          <p:val>
                                            <p:fltVal val="0.5"/>
                                          </p:val>
                                        </p:tav>
                                        <p:tav tm="100000">
                                          <p:val>
                                            <p:strVal val="#ppt_x"/>
                                          </p:val>
                                        </p:tav>
                                      </p:tavLst>
                                    </p:anim>
                                    <p:anim calcmode="lin" valueType="num">
                                      <p:cBhvr>
                                        <p:cTn id="10" dur="10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E7FE5-894F-4025-AACC-1C7C2BB3ABBD}"/>
              </a:ext>
            </a:extLst>
          </p:cNvPr>
          <p:cNvSpPr>
            <a:spLocks noGrp="1"/>
          </p:cNvSpPr>
          <p:nvPr>
            <p:ph type="title"/>
          </p:nvPr>
        </p:nvSpPr>
        <p:spPr>
          <a:xfrm>
            <a:off x="219807" y="0"/>
            <a:ext cx="11752385" cy="3263705"/>
          </a:xfrm>
        </p:spPr>
        <p:txBody>
          <a:bodyPr>
            <a:noAutofit/>
          </a:bodyPr>
          <a:lstStyle/>
          <a:p>
            <a:pPr>
              <a:lnSpc>
                <a:spcPct val="100000"/>
              </a:lnSpc>
            </a:pPr>
            <a:br>
              <a:rPr lang="vi-VN"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bạo</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4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4800" b="1" dirty="0">
                <a:latin typeface="Calibri" panose="020F0502020204030204" pitchFamily="34" charset="0"/>
                <a:ea typeface="Calibri" panose="020F0502020204030204" pitchFamily="34" charset="0"/>
                <a:cs typeface="Times New Roman" panose="02020603050405020304" pitchFamily="18" charset="0"/>
              </a:rPr>
            </a:br>
            <a:endParaRPr lang="en-US" sz="4800" b="1" dirty="0"/>
          </a:p>
        </p:txBody>
      </p:sp>
      <p:pic>
        <p:nvPicPr>
          <p:cNvPr id="5" name="Content Placeholder 4">
            <a:extLst>
              <a:ext uri="{FF2B5EF4-FFF2-40B4-BE49-F238E27FC236}">
                <a16:creationId xmlns:a16="http://schemas.microsoft.com/office/drawing/2014/main" id="{0B0B9D63-90C6-44C3-8F1B-599AE9DF9F8E}"/>
              </a:ext>
            </a:extLst>
          </p:cNvPr>
          <p:cNvPicPr>
            <a:picLocks noGrp="1" noChangeAspect="1"/>
          </p:cNvPicPr>
          <p:nvPr>
            <p:ph idx="1"/>
          </p:nvPr>
        </p:nvPicPr>
        <p:blipFill>
          <a:blip r:embed="rId2"/>
          <a:stretch>
            <a:fillRect/>
          </a:stretch>
        </p:blipFill>
        <p:spPr>
          <a:xfrm>
            <a:off x="3108960" y="3263705"/>
            <a:ext cx="8932985" cy="3594295"/>
          </a:xfrm>
          <a:prstGeom prst="rect">
            <a:avLst/>
          </a:prstGeom>
        </p:spPr>
      </p:pic>
    </p:spTree>
    <p:extLst>
      <p:ext uri="{BB962C8B-B14F-4D97-AF65-F5344CB8AC3E}">
        <p14:creationId xmlns:p14="http://schemas.microsoft.com/office/powerpoint/2010/main" val="386066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FC6FEE-A247-4BAE-B881-188514306EE9}"/>
              </a:ext>
            </a:extLst>
          </p:cNvPr>
          <p:cNvSpPr/>
          <p:nvPr/>
        </p:nvSpPr>
        <p:spPr>
          <a:xfrm>
            <a:off x="150055" y="140872"/>
            <a:ext cx="11891890" cy="6553332"/>
          </a:xfrm>
          <a:prstGeom prst="rect">
            <a:avLst/>
          </a:prstGeom>
        </p:spPr>
        <p:txBody>
          <a:bodyPr wrap="square">
            <a:spAutoFit/>
          </a:bodyPr>
          <a:lstStyle/>
          <a:p>
            <a:pPr algn="just">
              <a:lnSpc>
                <a:spcPct val="115000"/>
              </a:lnSpc>
              <a:spcAft>
                <a:spcPts val="1000"/>
              </a:spcAft>
            </a:pP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do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lứa</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hường</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lành</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4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bạo</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6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46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6859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C2FB3D-4D4B-49C8-A79B-89C75B021E24}"/>
              </a:ext>
            </a:extLst>
          </p:cNvPr>
          <p:cNvSpPr/>
          <p:nvPr/>
        </p:nvSpPr>
        <p:spPr>
          <a:xfrm>
            <a:off x="248530" y="199242"/>
            <a:ext cx="11723076" cy="6001643"/>
          </a:xfrm>
          <a:prstGeom prst="rect">
            <a:avLst/>
          </a:prstGeom>
        </p:spPr>
        <p:txBody>
          <a:bodyPr wrap="square">
            <a:spAutoFit/>
          </a:bodyPr>
          <a:lstStyle/>
          <a:p>
            <a:pPr algn="just">
              <a:tabLst>
                <a:tab pos="152400" algn="l"/>
              </a:tabLst>
            </a:pP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Bạo</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b="1" dirty="0">
              <a:latin typeface="Calibri" panose="020F0502020204030204" pitchFamily="34" charset="0"/>
              <a:ea typeface="Calibri" panose="020F0502020204030204" pitchFamily="34" charset="0"/>
              <a:cs typeface="Times New Roman" panose="02020603050405020304" pitchFamily="18" charset="0"/>
            </a:endParaRPr>
          </a:p>
          <a:p>
            <a:pPr algn="just"/>
            <a:r>
              <a:rPr lang="de-DE"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Đối với người gây ra bạo lực học đường cũng có thể bị tổn thương về thể chất, tinh thần; bị lệch lạc nhân cách; phải chịu các hình thức kỉ luật, thậm chí bị truy cứu trách nhiệm hình sự nếu gây hậu quả nghiêm trọng.</a:t>
            </a:r>
            <a:endParaRPr lang="en-US" sz="4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0233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C2FB3D-4D4B-49C8-A79B-89C75B021E24}"/>
              </a:ext>
            </a:extLst>
          </p:cNvPr>
          <p:cNvSpPr/>
          <p:nvPr/>
        </p:nvSpPr>
        <p:spPr>
          <a:xfrm>
            <a:off x="248530" y="199242"/>
            <a:ext cx="11723076" cy="6001643"/>
          </a:xfrm>
          <a:prstGeom prst="rect">
            <a:avLst/>
          </a:prstGeom>
        </p:spPr>
        <p:txBody>
          <a:bodyPr wrap="square">
            <a:spAutoFit/>
          </a:bodyPr>
          <a:lstStyle/>
          <a:p>
            <a:pPr algn="just"/>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bạo</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tổn</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giảm</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sút</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rèn</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bạo</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căng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tổn</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lành</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6238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A45FE8E-87B1-4078-953C-4D8D3C1E0C84}"/>
              </a:ext>
            </a:extLst>
          </p:cNvPr>
          <p:cNvSpPr txBox="1"/>
          <p:nvPr/>
        </p:nvSpPr>
        <p:spPr>
          <a:xfrm>
            <a:off x="253218" y="328912"/>
            <a:ext cx="11460480" cy="5109087"/>
          </a:xfrm>
          <a:prstGeom prst="rect">
            <a:avLst/>
          </a:prstGeom>
          <a:noFill/>
          <a:ln>
            <a:noFill/>
          </a:ln>
        </p:spPr>
        <p:txBody>
          <a:bodyPr wrap="square" lIns="121917" tIns="60958" rIns="121917" bIns="60958" rtlCol="0">
            <a:spAutoFit/>
          </a:bodyPr>
          <a:lstStyle/>
          <a:p>
            <a:pPr algn="just"/>
            <a:r>
              <a:rPr lang="de-DE" sz="5400" b="1" dirty="0">
                <a:solidFill>
                  <a:srgbClr val="00B050"/>
                </a:solidFill>
                <a:latin typeface="Times New Roman" panose="02020603050405020304" pitchFamily="18" charset="0"/>
                <a:cs typeface="Times New Roman" panose="02020603050405020304" pitchFamily="18" charset="0"/>
              </a:rPr>
              <a:t>- </a:t>
            </a:r>
            <a:r>
              <a:rPr lang="vi-VN" sz="5400" b="1" dirty="0">
                <a:solidFill>
                  <a:srgbClr val="00B050"/>
                </a:solidFill>
                <a:latin typeface="Times New Roman" panose="02020603050405020304" pitchFamily="18" charset="0"/>
                <a:ea typeface="+mj-ea"/>
                <a:cs typeface="Times New Roman" panose="02020603050405020304" pitchFamily="18" charset="0"/>
              </a:rPr>
              <a:t>Biểu hiện: </a:t>
            </a:r>
            <a:r>
              <a:rPr lang="de-DE" sz="5400" b="1" dirty="0">
                <a:solidFill>
                  <a:srgbClr val="0000FF"/>
                </a:solidFill>
                <a:latin typeface="Times New Roman" panose="02020603050405020304" pitchFamily="18" charset="0"/>
                <a:cs typeface="Times New Roman" panose="02020603050405020304" pitchFamily="18" charset="0"/>
              </a:rPr>
              <a:t>Bạo lực học đường có nhiều biểu hiện như: đánh đập, ngược đãi, chê bai, lăng mạ, chửi bởi, đe doạ, khủng bố, cô lập, lan truyền những thông tin sai sự thật về người học,... xảy ra trong cơ sở giáo dục.</a:t>
            </a:r>
            <a:endParaRPr lang="vi-VN" sz="5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409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ABE34BF-6D9E-4BE4-985F-FB83514911B4}"/>
              </a:ext>
            </a:extLst>
          </p:cNvPr>
          <p:cNvSpPr txBox="1"/>
          <p:nvPr/>
        </p:nvSpPr>
        <p:spPr>
          <a:xfrm>
            <a:off x="198546" y="0"/>
            <a:ext cx="11794908" cy="7325078"/>
          </a:xfrm>
          <a:prstGeom prst="rect">
            <a:avLst/>
          </a:prstGeom>
          <a:noFill/>
          <a:ln>
            <a:noFill/>
          </a:ln>
        </p:spPr>
        <p:txBody>
          <a:bodyPr wrap="square" lIns="121917" tIns="60958" rIns="121917" bIns="60958" rtlCol="0">
            <a:spAutoFit/>
          </a:bodyPr>
          <a:lstStyle/>
          <a:p>
            <a:pPr algn="just"/>
            <a:r>
              <a:rPr lang="de-DE" sz="4800" b="1" dirty="0">
                <a:solidFill>
                  <a:srgbClr val="00B050"/>
                </a:solidFill>
                <a:latin typeface="Times New Roman" panose="02020603050405020304" pitchFamily="18" charset="0"/>
                <a:cs typeface="Times New Roman" panose="02020603050405020304" pitchFamily="18" charset="0"/>
              </a:rPr>
              <a:t>- Nguyên nhân của bạo lực học đường: </a:t>
            </a:r>
            <a:r>
              <a:rPr lang="de-DE" sz="4800" b="1" dirty="0">
                <a:solidFill>
                  <a:srgbClr val="0000FF"/>
                </a:solidFill>
                <a:latin typeface="Times New Roman" panose="02020603050405020304" pitchFamily="18" charset="0"/>
                <a:cs typeface="Times New Roman" panose="02020603050405020304" pitchFamily="18" charset="0"/>
              </a:rPr>
              <a:t>do đặc điểm tâm, sinh lí của lứa tuổi học sinh; do thiếu kiến thức, thiếu kĩ năng sống; do ảnh hường từ môi trường gia đình, môi trường xã hội không lành mạnh; do sự thiếu quan tâm từ cơ sở giáo dục...</a:t>
            </a:r>
            <a:endParaRPr lang="vi-VN" sz="4800" b="1" dirty="0">
              <a:solidFill>
                <a:srgbClr val="0000FF"/>
              </a:solidFill>
              <a:latin typeface="Times New Roman" panose="02020603050405020304" pitchFamily="18" charset="0"/>
              <a:cs typeface="Times New Roman" panose="02020603050405020304" pitchFamily="18" charset="0"/>
            </a:endParaRPr>
          </a:p>
          <a:p>
            <a:pPr algn="just"/>
            <a:r>
              <a:rPr lang="de-DE" sz="4800" b="1" dirty="0">
                <a:solidFill>
                  <a:srgbClr val="00B050"/>
                </a:solidFill>
                <a:latin typeface="Times New Roman" panose="02020603050405020304" pitchFamily="18" charset="0"/>
                <a:cs typeface="Times New Roman" panose="02020603050405020304" pitchFamily="18" charset="0"/>
              </a:rPr>
              <a:t>- </a:t>
            </a:r>
            <a:r>
              <a:rPr lang="vi-VN" sz="4800" b="1" dirty="0">
                <a:solidFill>
                  <a:srgbClr val="00B050"/>
                </a:solidFill>
                <a:latin typeface="Times New Roman" panose="02020603050405020304" pitchFamily="18" charset="0"/>
                <a:cs typeface="Times New Roman" panose="02020603050405020304" pitchFamily="18" charset="0"/>
              </a:rPr>
              <a:t>Hậu quả: </a:t>
            </a:r>
            <a:r>
              <a:rPr lang="de-DE" sz="4800" b="1" dirty="0">
                <a:solidFill>
                  <a:srgbClr val="7030A0"/>
                </a:solidFill>
                <a:latin typeface="Times New Roman" panose="02020603050405020304" pitchFamily="18" charset="0"/>
                <a:cs typeface="Times New Roman" panose="02020603050405020304" pitchFamily="18" charset="0"/>
              </a:rPr>
              <a:t>Bạo lực học đường gây ra nhiều tác hại đối với học sinh, gia đình, nhà trường và xã hội.</a:t>
            </a:r>
            <a:endParaRPr lang="vi-VN" sz="4800" b="1" dirty="0">
              <a:solidFill>
                <a:srgbClr val="7030A0"/>
              </a:solidFill>
              <a:latin typeface="Times New Roman" panose="02020603050405020304" pitchFamily="18" charset="0"/>
              <a:cs typeface="Times New Roman" panose="02020603050405020304" pitchFamily="18" charset="0"/>
            </a:endParaRPr>
          </a:p>
          <a:p>
            <a:endParaRPr lang="en-US" sz="3600" dirty="0">
              <a:solidFill>
                <a:srgbClr val="FF0000"/>
              </a:solidFill>
              <a:latin typeface="#9Slide05 Brannboll Ny" panose="02000000000000000000" pitchFamily="2" charset="0"/>
            </a:endParaRPr>
          </a:p>
        </p:txBody>
      </p:sp>
    </p:spTree>
    <p:extLst>
      <p:ext uri="{BB962C8B-B14F-4D97-AF65-F5344CB8AC3E}">
        <p14:creationId xmlns:p14="http://schemas.microsoft.com/office/powerpoint/2010/main" val="78640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4DF26B-79FC-4C60-942D-530B8DD4EB96}"/>
              </a:ext>
            </a:extLst>
          </p:cNvPr>
          <p:cNvSpPr/>
          <p:nvPr/>
        </p:nvSpPr>
        <p:spPr>
          <a:xfrm>
            <a:off x="257907" y="1477506"/>
            <a:ext cx="11676185" cy="5078313"/>
          </a:xfrm>
          <a:prstGeom prst="rect">
            <a:avLst/>
          </a:prstGeom>
        </p:spPr>
        <p:txBody>
          <a:bodyPr wrap="square">
            <a:spAutoFit/>
          </a:bodyPr>
          <a:lstStyle/>
          <a:p>
            <a:pPr algn="just"/>
            <a:r>
              <a:rPr lang="vi-VN" sz="5400" b="1" dirty="0">
                <a:solidFill>
                  <a:srgbClr val="FF0000"/>
                </a:solidFill>
                <a:latin typeface="Times New Roman" panose="02020603050405020304" pitchFamily="18" charset="0"/>
                <a:cs typeface="Times New Roman" panose="02020603050405020304" pitchFamily="18" charset="0"/>
              </a:rPr>
              <a:t>a) Sai. </a:t>
            </a:r>
            <a:r>
              <a:rPr lang="vi-VN" sz="5400" b="1" dirty="0">
                <a:solidFill>
                  <a:srgbClr val="333333"/>
                </a:solidFill>
                <a:latin typeface="Times New Roman" panose="02020603050405020304" pitchFamily="18" charset="0"/>
                <a:cs typeface="Times New Roman" panose="02020603050405020304" pitchFamily="18" charset="0"/>
              </a:rPr>
              <a:t>Bởi vì bạo lực học đường có nhiều biểu hiện như: đánh đập, ngược đãi, chê bai, lăng mạ, chửi bới, đe doạ, khủng bố, cô lập, lan truyền những thông tin sai sự thật về người học,... xảy ra </a:t>
            </a:r>
          </a:p>
        </p:txBody>
      </p:sp>
      <p:sp>
        <p:nvSpPr>
          <p:cNvPr id="2" name="Rectangle 1">
            <a:extLst>
              <a:ext uri="{FF2B5EF4-FFF2-40B4-BE49-F238E27FC236}">
                <a16:creationId xmlns:a16="http://schemas.microsoft.com/office/drawing/2014/main" id="{7195DF35-23C3-423F-A9A8-915E4ED49AF1}"/>
              </a:ext>
            </a:extLst>
          </p:cNvPr>
          <p:cNvSpPr/>
          <p:nvPr/>
        </p:nvSpPr>
        <p:spPr>
          <a:xfrm>
            <a:off x="3247393" y="105233"/>
            <a:ext cx="4327403" cy="923330"/>
          </a:xfrm>
          <a:prstGeom prst="rect">
            <a:avLst/>
          </a:prstGeom>
        </p:spPr>
        <p:txBody>
          <a:bodyPr wrap="none">
            <a:spAutoFit/>
          </a:bodyPr>
          <a:lstStyle/>
          <a:p>
            <a:r>
              <a:rPr lang="vi-VN" sz="5400" b="1" dirty="0">
                <a:solidFill>
                  <a:srgbClr val="FF0000"/>
                </a:solidFill>
                <a:latin typeface="Times New Roman" panose="02020603050405020304" pitchFamily="18" charset="0"/>
                <a:cs typeface="Times New Roman" panose="02020603050405020304" pitchFamily="18" charset="0"/>
              </a:rPr>
              <a:t>BÀI TẬP 1/42</a:t>
            </a:r>
            <a:endParaRPr lang="en-US" sz="5400" dirty="0"/>
          </a:p>
        </p:txBody>
      </p:sp>
    </p:spTree>
    <p:extLst>
      <p:ext uri="{BB962C8B-B14F-4D97-AF65-F5344CB8AC3E}">
        <p14:creationId xmlns:p14="http://schemas.microsoft.com/office/powerpoint/2010/main" val="47219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4DF26B-79FC-4C60-942D-530B8DD4EB96}"/>
              </a:ext>
            </a:extLst>
          </p:cNvPr>
          <p:cNvSpPr/>
          <p:nvPr/>
        </p:nvSpPr>
        <p:spPr>
          <a:xfrm>
            <a:off x="257907" y="305068"/>
            <a:ext cx="11676185" cy="6247864"/>
          </a:xfrm>
          <a:prstGeom prst="rect">
            <a:avLst/>
          </a:prstGeom>
        </p:spPr>
        <p:txBody>
          <a:bodyPr wrap="square">
            <a:spAutoFit/>
          </a:bodyPr>
          <a:lstStyle/>
          <a:p>
            <a:pPr algn="just"/>
            <a:r>
              <a:rPr lang="vi-VN" sz="5000" b="1" dirty="0">
                <a:solidFill>
                  <a:srgbClr val="FF0000"/>
                </a:solidFill>
                <a:latin typeface="Times New Roman" panose="02020603050405020304" pitchFamily="18" charset="0"/>
                <a:cs typeface="Times New Roman" panose="02020603050405020304" pitchFamily="18" charset="0"/>
              </a:rPr>
              <a:t>b) Đúng. </a:t>
            </a:r>
            <a:r>
              <a:rPr lang="vi-VN" sz="5000" b="1" dirty="0">
                <a:solidFill>
                  <a:srgbClr val="333333"/>
                </a:solidFill>
                <a:latin typeface="Times New Roman" panose="02020603050405020304" pitchFamily="18" charset="0"/>
                <a:cs typeface="Times New Roman" panose="02020603050405020304" pitchFamily="18" charset="0"/>
              </a:rPr>
              <a:t>Nguyên nhân của bạo lực học đường:</a:t>
            </a:r>
          </a:p>
          <a:p>
            <a:pPr algn="just">
              <a:buFont typeface="Arial" panose="020B0604020202020204" pitchFamily="34" charset="0"/>
              <a:buChar char="•"/>
            </a:pPr>
            <a:r>
              <a:rPr lang="vi-VN" sz="5000" b="1" dirty="0">
                <a:solidFill>
                  <a:srgbClr val="333333"/>
                </a:solidFill>
                <a:latin typeface="Times New Roman" panose="02020603050405020304" pitchFamily="18" charset="0"/>
                <a:cs typeface="Times New Roman" panose="02020603050405020304" pitchFamily="18" charset="0"/>
              </a:rPr>
              <a:t>Do đặc điểm tâm, sinh lí của lứa tuổi học sinh.</a:t>
            </a:r>
          </a:p>
          <a:p>
            <a:pPr algn="just">
              <a:buFont typeface="Arial" panose="020B0604020202020204" pitchFamily="34" charset="0"/>
              <a:buChar char="•"/>
            </a:pPr>
            <a:r>
              <a:rPr lang="vi-VN" sz="5000" b="1" dirty="0">
                <a:solidFill>
                  <a:srgbClr val="333333"/>
                </a:solidFill>
                <a:latin typeface="Times New Roman" panose="02020603050405020304" pitchFamily="18" charset="0"/>
                <a:cs typeface="Times New Roman" panose="02020603050405020304" pitchFamily="18" charset="0"/>
              </a:rPr>
              <a:t>Do thiếu kiến thức, thiếu kĩ năng sống.</a:t>
            </a:r>
          </a:p>
          <a:p>
            <a:pPr algn="just">
              <a:buFont typeface="Arial" panose="020B0604020202020204" pitchFamily="34" charset="0"/>
              <a:buChar char="•"/>
            </a:pPr>
            <a:r>
              <a:rPr lang="vi-VN" sz="5000" b="1" dirty="0">
                <a:solidFill>
                  <a:srgbClr val="333333"/>
                </a:solidFill>
                <a:latin typeface="Times New Roman" panose="02020603050405020304" pitchFamily="18" charset="0"/>
                <a:cs typeface="Times New Roman" panose="02020603050405020304" pitchFamily="18" charset="0"/>
              </a:rPr>
              <a:t>Do ảnh hưởng từ môi trường gia đình, môi trường xã hội không lành mạnh.</a:t>
            </a:r>
          </a:p>
          <a:p>
            <a:pPr algn="just">
              <a:buFont typeface="Arial" panose="020B0604020202020204" pitchFamily="34" charset="0"/>
              <a:buChar char="•"/>
            </a:pPr>
            <a:r>
              <a:rPr lang="vi-VN" sz="5000" b="1" dirty="0">
                <a:solidFill>
                  <a:srgbClr val="333333"/>
                </a:solidFill>
                <a:latin typeface="Times New Roman" panose="02020603050405020304" pitchFamily="18" charset="0"/>
                <a:cs typeface="Times New Roman" panose="02020603050405020304" pitchFamily="18" charset="0"/>
              </a:rPr>
              <a:t>Do sự thiếu quan tâm từ cơ sở giáo dục,..</a:t>
            </a:r>
          </a:p>
        </p:txBody>
      </p:sp>
    </p:spTree>
    <p:extLst>
      <p:ext uri="{BB962C8B-B14F-4D97-AF65-F5344CB8AC3E}">
        <p14:creationId xmlns:p14="http://schemas.microsoft.com/office/powerpoint/2010/main" val="3650639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4DF26B-79FC-4C60-942D-530B8DD4EB96}"/>
              </a:ext>
            </a:extLst>
          </p:cNvPr>
          <p:cNvSpPr/>
          <p:nvPr/>
        </p:nvSpPr>
        <p:spPr>
          <a:xfrm>
            <a:off x="257907" y="365760"/>
            <a:ext cx="11676185" cy="5632311"/>
          </a:xfrm>
          <a:prstGeom prst="rect">
            <a:avLst/>
          </a:prstGeom>
        </p:spPr>
        <p:txBody>
          <a:bodyPr wrap="square">
            <a:spAutoFit/>
          </a:bodyPr>
          <a:lstStyle/>
          <a:p>
            <a:pPr algn="just"/>
            <a:r>
              <a:rPr lang="vi-VN" sz="6000" b="1" dirty="0">
                <a:solidFill>
                  <a:srgbClr val="FF0000"/>
                </a:solidFill>
                <a:latin typeface="Times New Roman" panose="02020603050405020304" pitchFamily="18" charset="0"/>
                <a:cs typeface="Times New Roman" panose="02020603050405020304" pitchFamily="18" charset="0"/>
              </a:rPr>
              <a:t>c) Sai. </a:t>
            </a:r>
            <a:r>
              <a:rPr lang="vi-VN" sz="6000" b="1" dirty="0">
                <a:solidFill>
                  <a:srgbClr val="333333"/>
                </a:solidFill>
                <a:latin typeface="Times New Roman" panose="02020603050405020304" pitchFamily="18" charset="0"/>
                <a:cs typeface="Times New Roman" panose="02020603050405020304" pitchFamily="18" charset="0"/>
              </a:rPr>
              <a:t>Bạo lực học đường không những gây ra tác hại về thể chất, mà còn để lại ảnh hưởng tiêu cực đến tâm lí, tinh thần của người bị hại, để lại hậu quả nặng nề đối với gia đình, nhà trường, xã hội.</a:t>
            </a:r>
          </a:p>
        </p:txBody>
      </p:sp>
    </p:spTree>
    <p:extLst>
      <p:ext uri="{BB962C8B-B14F-4D97-AF65-F5344CB8AC3E}">
        <p14:creationId xmlns:p14="http://schemas.microsoft.com/office/powerpoint/2010/main" val="3211256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4DF26B-79FC-4C60-942D-530B8DD4EB96}"/>
              </a:ext>
            </a:extLst>
          </p:cNvPr>
          <p:cNvSpPr/>
          <p:nvPr/>
        </p:nvSpPr>
        <p:spPr>
          <a:xfrm>
            <a:off x="257907" y="335845"/>
            <a:ext cx="11676185" cy="6186309"/>
          </a:xfrm>
          <a:prstGeom prst="rect">
            <a:avLst/>
          </a:prstGeom>
        </p:spPr>
        <p:txBody>
          <a:bodyPr wrap="square">
            <a:spAutoFit/>
          </a:bodyPr>
          <a:lstStyle/>
          <a:p>
            <a:pPr algn="just"/>
            <a:r>
              <a:rPr lang="vi-VN" sz="4400" b="1" dirty="0">
                <a:solidFill>
                  <a:srgbClr val="FF0000"/>
                </a:solidFill>
                <a:latin typeface="Times New Roman" panose="02020603050405020304" pitchFamily="18" charset="0"/>
                <a:cs typeface="Times New Roman" panose="02020603050405020304" pitchFamily="18" charset="0"/>
              </a:rPr>
              <a:t>d) Sai. </a:t>
            </a:r>
            <a:r>
              <a:rPr lang="vi-VN" sz="4400" b="1" dirty="0">
                <a:solidFill>
                  <a:srgbClr val="333333"/>
                </a:solidFill>
                <a:latin typeface="Times New Roman" panose="02020603050405020304" pitchFamily="18" charset="0"/>
                <a:cs typeface="Times New Roman" panose="02020603050405020304" pitchFamily="18" charset="0"/>
              </a:rPr>
              <a:t>Tất cả mọi người đều có trách nhiệm phòng, chống bạo lực học đường.</a:t>
            </a:r>
          </a:p>
          <a:p>
            <a:pPr algn="just">
              <a:buFont typeface="Arial" panose="020B0604020202020204" pitchFamily="34" charset="0"/>
              <a:buChar char="•"/>
            </a:pPr>
            <a:r>
              <a:rPr lang="vi-VN" sz="4400" b="1" dirty="0">
                <a:solidFill>
                  <a:srgbClr val="333333"/>
                </a:solidFill>
                <a:latin typeface="Times New Roman" panose="02020603050405020304" pitchFamily="18" charset="0"/>
                <a:cs typeface="Times New Roman" panose="02020603050405020304" pitchFamily="18" charset="0"/>
              </a:rPr>
              <a:t>Tự bản thân học sinh phải nhận thức được mối nguy hiểm của bạo lực học đường và trang bị đầy đủ kiến thức, kĩ năng để tránh.</a:t>
            </a:r>
          </a:p>
          <a:p>
            <a:pPr algn="just">
              <a:buFont typeface="Arial" panose="020B0604020202020204" pitchFamily="34" charset="0"/>
              <a:buChar char="•"/>
            </a:pPr>
            <a:r>
              <a:rPr lang="vi-VN" sz="4400" b="1" dirty="0">
                <a:solidFill>
                  <a:srgbClr val="333333"/>
                </a:solidFill>
                <a:latin typeface="Times New Roman" panose="02020603050405020304" pitchFamily="18" charset="0"/>
                <a:cs typeface="Times New Roman" panose="02020603050405020304" pitchFamily="18" charset="0"/>
              </a:rPr>
              <a:t>Gia đình quan tâm đến con cái nhiều hơn</a:t>
            </a:r>
          </a:p>
          <a:p>
            <a:pPr algn="just">
              <a:buFont typeface="Arial" panose="020B0604020202020204" pitchFamily="34" charset="0"/>
              <a:buChar char="•"/>
            </a:pPr>
            <a:r>
              <a:rPr lang="vi-VN" sz="4400" b="1" dirty="0">
                <a:solidFill>
                  <a:srgbClr val="333333"/>
                </a:solidFill>
                <a:latin typeface="Times New Roman" panose="02020603050405020304" pitchFamily="18" charset="0"/>
                <a:cs typeface="Times New Roman" panose="02020603050405020304" pitchFamily="18" charset="0"/>
              </a:rPr>
              <a:t>Nhà trường cần dạy bảo học sinh, luôn quan sát, quan tâm về cả bên ngoài lẫn nhận thức của các em trong các vấn đề.</a:t>
            </a:r>
          </a:p>
        </p:txBody>
      </p:sp>
    </p:spTree>
    <p:extLst>
      <p:ext uri="{BB962C8B-B14F-4D97-AF65-F5344CB8AC3E}">
        <p14:creationId xmlns:p14="http://schemas.microsoft.com/office/powerpoint/2010/main" val="9830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562708" y="2128667"/>
            <a:ext cx="1121195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lvl="0" algn="ctr" eaLnBrk="0" fontAlgn="base" hangingPunct="0">
              <a:spcBef>
                <a:spcPct val="0"/>
              </a:spcBef>
              <a:spcAft>
                <a:spcPct val="0"/>
              </a:spcAft>
              <a:defRPr/>
            </a:pPr>
            <a:r>
              <a:rPr lang="vi-VN" altLang="en-US" sz="5400" b="1" dirty="0">
                <a:solidFill>
                  <a:srgbClr val="FF0000"/>
                </a:solidFill>
                <a:latin typeface="Times New Roman" panose="02020603050405020304" pitchFamily="18" charset="0"/>
                <a:ea typeface="Helvetica Neue"/>
                <a:cs typeface="Times New Roman" panose="02020603050405020304" pitchFamily="18" charset="0"/>
              </a:rPr>
              <a:t>Tiết 19,20,21,22 - BÀI 7: </a:t>
            </a:r>
          </a:p>
          <a:p>
            <a:pPr lvl="0" algn="ctr" eaLnBrk="0" fontAlgn="base" hangingPunct="0">
              <a:spcBef>
                <a:spcPct val="0"/>
              </a:spcBef>
              <a:spcAft>
                <a:spcPct val="0"/>
              </a:spcAft>
              <a:defRPr/>
            </a:pPr>
            <a:r>
              <a:rPr lang="vi-VN" altLang="en-US" sz="5400" b="1" dirty="0">
                <a:solidFill>
                  <a:srgbClr val="0000FF"/>
                </a:solidFill>
                <a:latin typeface="Times New Roman" panose="02020603050405020304" pitchFamily="18" charset="0"/>
                <a:ea typeface="Helvetica Neue"/>
                <a:cs typeface="Times New Roman" panose="02020603050405020304" pitchFamily="18" charset="0"/>
              </a:rPr>
              <a:t>PHÒNG CHỐNG BẠO LỰC </a:t>
            </a:r>
          </a:p>
          <a:p>
            <a:pPr lvl="0" algn="ctr" eaLnBrk="0" fontAlgn="base" hangingPunct="0">
              <a:spcBef>
                <a:spcPct val="0"/>
              </a:spcBef>
              <a:spcAft>
                <a:spcPct val="0"/>
              </a:spcAft>
              <a:defRPr/>
            </a:pPr>
            <a:r>
              <a:rPr lang="vi-VN" altLang="en-US" sz="5400" b="1" dirty="0">
                <a:solidFill>
                  <a:srgbClr val="0000FF"/>
                </a:solidFill>
                <a:latin typeface="Times New Roman" panose="02020603050405020304" pitchFamily="18" charset="0"/>
                <a:ea typeface="Helvetica Neue"/>
                <a:cs typeface="Times New Roman" panose="02020603050405020304" pitchFamily="18" charset="0"/>
              </a:rPr>
              <a:t>HỌC ĐƯỜNG (4 TIẾT)</a:t>
            </a:r>
          </a:p>
        </p:txBody>
      </p:sp>
    </p:spTree>
    <p:extLst>
      <p:ext uri="{BB962C8B-B14F-4D97-AF65-F5344CB8AC3E}">
        <p14:creationId xmlns:p14="http://schemas.microsoft.com/office/powerpoint/2010/main" val="3008611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8B095-EB2B-42E1-AF97-189CFDE8887C}"/>
              </a:ext>
            </a:extLst>
          </p:cNvPr>
          <p:cNvSpPr/>
          <p:nvPr/>
        </p:nvSpPr>
        <p:spPr>
          <a:xfrm>
            <a:off x="529883" y="599404"/>
            <a:ext cx="11132233" cy="4810035"/>
          </a:xfrm>
          <a:prstGeom prst="rect">
            <a:avLst/>
          </a:prstGeom>
        </p:spPr>
        <p:txBody>
          <a:bodyPr wrap="square">
            <a:spAutoFit/>
          </a:bodyPr>
          <a:lstStyle/>
          <a:p>
            <a:pPr>
              <a:lnSpc>
                <a:spcPct val="115000"/>
              </a:lnSpc>
              <a:spcAft>
                <a:spcPts val="0"/>
              </a:spcAft>
            </a:pPr>
            <a:r>
              <a:rPr lang="nl-NL"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xem video </a:t>
            </a:r>
            <a:r>
              <a:rPr lang="nl-NL" sz="5400" b="1"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https://www.youtube.com/watch?v=xsS_kaMXqgc</a:t>
            </a:r>
            <a:r>
              <a:rPr lang="nl-NL"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trả lời câu hỏi</a:t>
            </a:r>
            <a:endParaRPr lang="en-US" sz="5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vi-VN" sz="5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 Nhận xét các hành vi được thể hiện trong vi deo. </a:t>
            </a:r>
            <a:endParaRPr lang="en-US" sz="5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5862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10" name="TextBox 9"/>
          <p:cNvSpPr txBox="1"/>
          <p:nvPr/>
        </p:nvSpPr>
        <p:spPr>
          <a:xfrm>
            <a:off x="98474" y="2137270"/>
            <a:ext cx="11995052" cy="954103"/>
          </a:xfrm>
          <a:prstGeom prst="rect">
            <a:avLst/>
          </a:prstGeom>
          <a:noFill/>
          <a:ln>
            <a:noFill/>
          </a:ln>
        </p:spPr>
        <p:txBody>
          <a:bodyPr wrap="square" lIns="121917" tIns="60958" rIns="121917" bIns="60958" rtlCol="0">
            <a:spAutoFit/>
          </a:bodyPr>
          <a:lstStyle/>
          <a:p>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2. </a:t>
            </a:r>
            <a:r>
              <a:rPr lang="en-US" sz="5400" b="1" dirty="0" err="1">
                <a:solidFill>
                  <a:srgbClr val="FF0000"/>
                </a:solidFill>
                <a:latin typeface="Times New Roman" panose="02020603050405020304" pitchFamily="18" charset="0"/>
                <a:cs typeface="Times New Roman" panose="02020603050405020304" pitchFamily="18" charset="0"/>
              </a:rPr>
              <a:t>Cách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ứng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phó</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với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bạo</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lực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học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đường</a:t>
            </a:r>
            <a:r>
              <a:rPr lang="en-US" sz="5400" b="1" dirty="0">
                <a:solidFill>
                  <a:srgbClr val="FF0000"/>
                </a:solidFill>
                <a:latin typeface="Times New Roman" panose="02020603050405020304" pitchFamily="18" charset="0"/>
                <a:cs typeface="Times New Roman" panose="02020603050405020304" pitchFamily="18" charset="0"/>
              </a:rPr>
              <a:t>.</a:t>
            </a:r>
            <a:endParaRPr lang="vi-VN" sz="5400" dirty="0">
              <a:solidFill>
                <a:srgbClr val="FF0000"/>
              </a:solidFill>
              <a:latin typeface="Times New Roman" panose="02020603050405020304" pitchFamily="18" charset="0"/>
              <a:cs typeface="Times New Roman" panose="02020603050405020304" pitchFamily="18" charset="0"/>
            </a:endParaRPr>
          </a:p>
        </p:txBody>
      </p:sp>
      <p:pic>
        <p:nvPicPr>
          <p:cNvPr id="13" name="Picture 4" descr="https://gatorball.files.wordpress.com/2011/03/hybrid-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140174"/>
            <a:ext cx="6888480" cy="1023607"/>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25320" y="1179912"/>
            <a:ext cx="3903418" cy="516007"/>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53657" y="1519311"/>
            <a:ext cx="4273247" cy="5338689"/>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2800" b="1" i="1" dirty="0">
                <a:solidFill>
                  <a:srgbClr val="FF0000"/>
                </a:solidFill>
                <a:latin typeface="Times New Roman" panose="02020603050405020304" pitchFamily="18" charset="0"/>
                <a:cs typeface="Times New Roman" panose="02020603050405020304" pitchFamily="18" charset="0"/>
              </a:rPr>
              <a:t>Nhóm 1: </a:t>
            </a:r>
            <a:r>
              <a:rPr lang="de-DE" sz="2800" b="1" dirty="0">
                <a:solidFill>
                  <a:schemeClr val="tx1"/>
                </a:solidFill>
                <a:latin typeface="Times New Roman" panose="02020603050405020304" pitchFamily="18" charset="0"/>
                <a:cs typeface="Times New Roman" panose="02020603050405020304" pitchFamily="18" charset="0"/>
              </a:rPr>
              <a:t>Đọc </a:t>
            </a:r>
            <a:r>
              <a:rPr lang="vi-VN" sz="2800" b="1" dirty="0">
                <a:solidFill>
                  <a:schemeClr val="tx1"/>
                </a:solidFill>
                <a:latin typeface="Times New Roman" panose="02020603050405020304" pitchFamily="18" charset="0"/>
                <a:cs typeface="Times New Roman" panose="02020603050405020304" pitchFamily="18" charset="0"/>
              </a:rPr>
              <a:t>TH</a:t>
            </a:r>
            <a:r>
              <a:rPr lang="de-DE" sz="2800" b="1" dirty="0">
                <a:solidFill>
                  <a:schemeClr val="tx1"/>
                </a:solidFill>
                <a:latin typeface="Times New Roman" panose="02020603050405020304" pitchFamily="18" charset="0"/>
                <a:cs typeface="Times New Roman" panose="02020603050405020304" pitchFamily="18" charset="0"/>
              </a:rPr>
              <a:t> 1,2/39 SGK trả lời câu hỏi:</a:t>
            </a:r>
            <a:endParaRPr lang="vi-VN" sz="2800" b="1" i="1" dirty="0">
              <a:solidFill>
                <a:schemeClr val="tx1"/>
              </a:solidFill>
              <a:latin typeface="Times New Roman" panose="02020603050405020304" pitchFamily="18" charset="0"/>
              <a:cs typeface="Times New Roman" panose="02020603050405020304" pitchFamily="18" charset="0"/>
            </a:endParaRPr>
          </a:p>
          <a:p>
            <a:pPr algn="just"/>
            <a:r>
              <a:rPr lang="de-DE" sz="2800" b="1" i="1" dirty="0">
                <a:solidFill>
                  <a:srgbClr val="FF0000"/>
                </a:solidFill>
                <a:latin typeface="Times New Roman" panose="02020603050405020304" pitchFamily="18" charset="0"/>
                <a:cs typeface="Times New Roman" panose="02020603050405020304" pitchFamily="18" charset="0"/>
              </a:rPr>
              <a:t>Câu 1: </a:t>
            </a:r>
            <a:r>
              <a:rPr lang="de-DE" sz="2800" b="1" dirty="0">
                <a:solidFill>
                  <a:schemeClr val="tx1"/>
                </a:solidFill>
                <a:latin typeface="Times New Roman" panose="02020603050405020304" pitchFamily="18" charset="0"/>
                <a:cs typeface="Times New Roman" panose="02020603050405020304" pitchFamily="18" charset="0"/>
              </a:rPr>
              <a:t>Trong những trường hợp trên, các bạn đã làm gì để phòng tránh bạo lực học đường?</a:t>
            </a:r>
            <a:endParaRPr lang="vi-VN" sz="2800" b="1" i="1" dirty="0">
              <a:solidFill>
                <a:schemeClr val="tx1"/>
              </a:solidFill>
              <a:latin typeface="Times New Roman" panose="02020603050405020304" pitchFamily="18" charset="0"/>
              <a:cs typeface="Times New Roman" panose="02020603050405020304" pitchFamily="18" charset="0"/>
            </a:endParaRPr>
          </a:p>
          <a:p>
            <a:pPr algn="just"/>
            <a:r>
              <a:rPr lang="de-DE" sz="2800" b="1" i="1" dirty="0">
                <a:solidFill>
                  <a:srgbClr val="FF0000"/>
                </a:solidFill>
                <a:latin typeface="Times New Roman" panose="02020603050405020304" pitchFamily="18" charset="0"/>
                <a:cs typeface="Times New Roman" panose="02020603050405020304" pitchFamily="18" charset="0"/>
              </a:rPr>
              <a:t>Câu 2: </a:t>
            </a:r>
            <a:r>
              <a:rPr lang="de-DE" sz="2800" b="1" dirty="0">
                <a:solidFill>
                  <a:schemeClr val="tx1"/>
                </a:solidFill>
                <a:latin typeface="Times New Roman" panose="02020603050405020304" pitchFamily="18" charset="0"/>
                <a:cs typeface="Times New Roman" panose="02020603050405020304" pitchFamily="18" charset="0"/>
              </a:rPr>
              <a:t>Theo em HS cần phải làm gì để phòng tránh bạo lực học đường?</a:t>
            </a:r>
            <a:endParaRPr lang="vi-VN" sz="2800" b="1" i="1"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492836" y="1582317"/>
            <a:ext cx="3699163" cy="5214722"/>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419003" y="1179912"/>
            <a:ext cx="3839788" cy="339399"/>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3">
            <a:extLst>
              <a:ext uri="{FF2B5EF4-FFF2-40B4-BE49-F238E27FC236}">
                <a16:creationId xmlns:a16="http://schemas.microsoft.com/office/drawing/2014/main" id="{B82CE674-D7FC-49D9-AF84-6CF2F5AC507D}"/>
              </a:ext>
            </a:extLst>
          </p:cNvPr>
          <p:cNvSpPr/>
          <p:nvPr/>
        </p:nvSpPr>
        <p:spPr>
          <a:xfrm>
            <a:off x="4219590" y="1582318"/>
            <a:ext cx="4273247" cy="52147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kumimoji="0" lang="en-US" sz="2800" b="0" u="none" strike="noStrike" kern="1200" cap="none" spc="0" normalizeH="0" baseline="0" noProof="0" dirty="0">
              <a:ln>
                <a:noFill/>
              </a:ln>
              <a:solidFill>
                <a:schemeClr val="tx1">
                  <a:lumMod val="95000"/>
                  <a:lumOff val="5000"/>
                </a:schemeClr>
              </a:solidFill>
              <a:effectLst/>
              <a:uLnTx/>
              <a:uFillTx/>
              <a:latin typeface="#9Slide05 Brannboll Ny" panose="02000000000000000000" pitchFamily="2" charset="0"/>
              <a:cs typeface="Times New Roman" pitchFamily="18" charset="0"/>
            </a:endParaRPr>
          </a:p>
        </p:txBody>
      </p:sp>
      <p:cxnSp>
        <p:nvCxnSpPr>
          <p:cNvPr id="21" name="Straight Arrow Connector 20">
            <a:extLst>
              <a:ext uri="{FF2B5EF4-FFF2-40B4-BE49-F238E27FC236}">
                <a16:creationId xmlns:a16="http://schemas.microsoft.com/office/drawing/2014/main" id="{EC42D1DB-6186-445C-9000-B473B780E42B}"/>
              </a:ext>
            </a:extLst>
          </p:cNvPr>
          <p:cNvCxnSpPr>
            <a:cxnSpLocks/>
          </p:cNvCxnSpPr>
          <p:nvPr/>
        </p:nvCxnSpPr>
        <p:spPr>
          <a:xfrm>
            <a:off x="6225320" y="1150424"/>
            <a:ext cx="33471" cy="43189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1"/>
          <p:cNvSpPr>
            <a:spLocks noChangeArrowheads="1"/>
          </p:cNvSpPr>
          <p:nvPr/>
        </p:nvSpPr>
        <p:spPr bwMode="auto">
          <a:xfrm>
            <a:off x="4326902" y="1756879"/>
            <a:ext cx="416593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800" b="1" i="1"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Nhóm 2: </a:t>
            </a:r>
            <a:r>
              <a:rPr kumimoji="0" lang="de-DE" sz="2800" b="1"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Đọc </a:t>
            </a:r>
            <a:r>
              <a:rPr kumimoji="0" lang="vi-VN" sz="2800" b="1"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TH</a:t>
            </a:r>
            <a:r>
              <a:rPr kumimoji="0" lang="de-DE" sz="2800" b="1"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1,</a:t>
            </a:r>
            <a:r>
              <a:rPr lang="vi-VN" sz="2800" b="1" dirty="0">
                <a:latin typeface="Times New Roman" pitchFamily="18" charset="0"/>
                <a:ea typeface="Arial" pitchFamily="34" charset="0"/>
                <a:cs typeface="Times New Roman" pitchFamily="18" charset="0"/>
              </a:rPr>
              <a:t>2</a:t>
            </a:r>
            <a:r>
              <a:rPr kumimoji="0" lang="de-DE" sz="2800" b="1"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/40 và trả lời câu hỏi:</a:t>
            </a:r>
            <a:endParaRPr kumimoji="0" lang="vi-VN" sz="2800" b="1"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800" b="1" i="1"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Câu 1: </a:t>
            </a:r>
            <a:r>
              <a:rPr kumimoji="0" lang="de-DE" sz="2800" b="1"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Em hãy nhận xét cách ứng phó của T và B trong các trường hợp trên?</a:t>
            </a:r>
            <a:endParaRPr kumimoji="0" lang="vi-VN" sz="2800" b="1"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2800" b="1" i="1"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Câu 2: </a:t>
            </a:r>
            <a:r>
              <a:rPr kumimoji="0" lang="de-DE" sz="2800" b="1"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Theo em Hs nên làm gì và không nên làm gì khi xảy ra bạo lực học đường? </a:t>
            </a:r>
            <a:r>
              <a:rPr kumimoji="0" lang="en-US" sz="2800" b="1"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Lệt</a:t>
            </a:r>
            <a:r>
              <a:rPr kumimoji="0" lang="en-US" sz="2800" b="1"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kế</a:t>
            </a:r>
            <a:r>
              <a:rPr kumimoji="0" lang="en-US" sz="2800" b="1"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theo</a:t>
            </a:r>
            <a:r>
              <a:rPr kumimoji="0" lang="en-US" sz="2800" b="1"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gợi</a:t>
            </a:r>
            <a:r>
              <a:rPr kumimoji="0" lang="en-US" sz="2800" b="1"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ý </a:t>
            </a:r>
            <a:r>
              <a:rPr kumimoji="0" lang="en-US" sz="2800" b="1"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dưới</a:t>
            </a:r>
            <a:r>
              <a:rPr kumimoji="0" lang="en-US" sz="2800" b="1" i="0" u="none" strike="noStrike" cap="none" normalizeH="0" baseline="0" dirty="0">
                <a:ln>
                  <a:noFill/>
                </a:ln>
                <a:solidFill>
                  <a:schemeClr val="tx1"/>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ea typeface="Arial" pitchFamily="34" charset="0"/>
                <a:cs typeface="Times New Roman" pitchFamily="18" charset="0"/>
              </a:rPr>
              <a:t>đây</a:t>
            </a:r>
            <a:r>
              <a:rPr lang="en-US" sz="2800" b="1" dirty="0">
                <a:latin typeface="Times New Roman" pitchFamily="18" charset="0"/>
                <a:ea typeface="Arial" pitchFamily="34" charset="0"/>
                <a:cs typeface="Times New Roman" pitchFamily="18" charset="0"/>
              </a:rPr>
              <a:t>: </a:t>
            </a:r>
            <a:endParaRPr kumimoji="0" lang="en-US" sz="2800" b="1" i="0" u="none" strike="noStrike" cap="none" normalizeH="0" baseline="0" dirty="0">
              <a:ln>
                <a:noFill/>
              </a:ln>
              <a:solidFill>
                <a:schemeClr val="tx1"/>
              </a:solidFill>
              <a:effectLst/>
              <a:latin typeface="Arial" pitchFamily="34" charset="0"/>
              <a:cs typeface="Arial" pitchFamily="34" charset="0"/>
            </a:endParaRPr>
          </a:p>
        </p:txBody>
      </p:sp>
      <p:sp>
        <p:nvSpPr>
          <p:cNvPr id="10" name="Rectangle 2"/>
          <p:cNvSpPr>
            <a:spLocks noChangeArrowheads="1"/>
          </p:cNvSpPr>
          <p:nvPr/>
        </p:nvSpPr>
        <p:spPr bwMode="auto">
          <a:xfrm>
            <a:off x="8546495" y="1695919"/>
            <a:ext cx="358797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Nhóm</a:t>
            </a:r>
            <a:r>
              <a:rPr kumimoji="0" lang="en-US" sz="2800" b="1" i="1" u="none" strike="noStrike" cap="none" normalizeH="0" dirty="0">
                <a:ln>
                  <a:noFill/>
                </a:ln>
                <a:solidFill>
                  <a:srgbClr val="FF0000"/>
                </a:solidFill>
                <a:effectLst/>
                <a:latin typeface="Times New Roman" pitchFamily="18" charset="0"/>
                <a:ea typeface="Arial" pitchFamily="34" charset="0"/>
                <a:cs typeface="Times New Roman" pitchFamily="18" charset="0"/>
              </a:rPr>
              <a:t> 3</a:t>
            </a:r>
            <a:r>
              <a:rPr kumimoji="0" lang="en-US" sz="2800" b="1" i="1"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Đọc</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vi-VN" sz="2800" b="1" i="0" u="none" strike="noStrike" cap="none" normalizeH="0" baseline="0" dirty="0">
                <a:ln>
                  <a:noFill/>
                </a:ln>
                <a:effectLst/>
                <a:latin typeface="Times New Roman" pitchFamily="18" charset="0"/>
                <a:ea typeface="Arial" pitchFamily="34" charset="0"/>
                <a:cs typeface="Times New Roman" pitchFamily="18" charset="0"/>
              </a:rPr>
              <a:t>TH</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1, 2/40</a:t>
            </a:r>
            <a:r>
              <a:rPr kumimoji="0" lang="vi-VN" sz="2800" b="1" i="0" u="none" strike="noStrike" cap="none" normalizeH="0" baseline="0" dirty="0">
                <a:ln>
                  <a:noFill/>
                </a:ln>
                <a:effectLst/>
                <a:latin typeface="Times New Roman" pitchFamily="18" charset="0"/>
                <a:ea typeface="Arial" pitchFamily="34" charset="0"/>
                <a:cs typeface="Times New Roman" pitchFamily="18" charset="0"/>
              </a:rPr>
              <a:t>,</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41 </a:t>
            </a:r>
            <a:r>
              <a:rPr kumimoji="0" lang="vi-VN" sz="2800" b="1" i="0" u="none" strike="noStrike" cap="none" normalizeH="0" baseline="0" dirty="0">
                <a:ln>
                  <a:noFill/>
                </a:ln>
                <a:effectLst/>
                <a:latin typeface="Times New Roman" pitchFamily="18" charset="0"/>
                <a:ea typeface="Arial" pitchFamily="34" charset="0"/>
                <a:cs typeface="Times New Roman" pitchFamily="18" charset="0"/>
              </a:rPr>
              <a:t>TL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câu</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hỏi</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a:t>
            </a:r>
            <a:endParaRPr kumimoji="0" lang="vi-VN" sz="2800" b="1" i="0" u="none"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Câu</a:t>
            </a:r>
            <a:r>
              <a:rPr kumimoji="0" lang="en-US" sz="2800" b="1" i="1"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1: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Em</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hãy</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nhận</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xét</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cách</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ứng</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phó</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của</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các</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bạn</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trong</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các</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tình</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huống</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trên</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a:t>
            </a:r>
            <a:endParaRPr kumimoji="0" lang="vi-VN" sz="2800" b="1" i="0" u="none"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Câu</a:t>
            </a:r>
            <a:r>
              <a:rPr kumimoji="0" lang="en-US" sz="2800" b="1" i="1"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2: </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Theo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em</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Hs</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nên</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làm</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gì</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và</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không</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nên</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làm</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gì</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sau</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khi</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xảy</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ra</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bạo</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lực</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học</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đường</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vì</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Arial" pitchFamily="34" charset="0"/>
                <a:cs typeface="Times New Roman" pitchFamily="18" charset="0"/>
              </a:rPr>
              <a:t>sao</a:t>
            </a:r>
            <a:r>
              <a:rPr kumimoji="0" lang="en-US" sz="2800" b="1" i="0" u="none" strike="noStrike" cap="none" normalizeH="0" baseline="0" dirty="0">
                <a:ln>
                  <a:noFill/>
                </a:ln>
                <a:effectLst/>
                <a:latin typeface="Times New Roman" pitchFamily="18" charset="0"/>
                <a:ea typeface="Arial" pitchFamily="34" charset="0"/>
                <a:cs typeface="Times New Roman" pitchFamily="18" charset="0"/>
              </a:rPr>
              <a:t>?</a:t>
            </a:r>
            <a:endParaRPr kumimoji="0" lang="en-US" sz="2800" b="1" i="0" u="none" strike="noStrike" cap="none" normalizeH="0" baseline="0" dirty="0">
              <a:ln>
                <a:noFill/>
              </a:ln>
              <a:effectLst/>
              <a:latin typeface="Arial" pitchFamily="34" charset="0"/>
              <a:cs typeface="Arial" pitchFamily="34" charset="0"/>
            </a:endParaRPr>
          </a:p>
        </p:txBody>
      </p: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4"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8" name="Rectangle: Rounded Corners 13">
            <a:extLst>
              <a:ext uri="{FF2B5EF4-FFF2-40B4-BE49-F238E27FC236}">
                <a16:creationId xmlns:a16="http://schemas.microsoft.com/office/drawing/2014/main" id="{D57A15F4-FE97-4AD2-BA74-AA0DC8068413}"/>
              </a:ext>
            </a:extLst>
          </p:cNvPr>
          <p:cNvSpPr/>
          <p:nvPr/>
        </p:nvSpPr>
        <p:spPr>
          <a:xfrm>
            <a:off x="-137394" y="0"/>
            <a:ext cx="12329394" cy="6938889"/>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4000" b="1" dirty="0">
                <a:solidFill>
                  <a:srgbClr val="FF0000"/>
                </a:solidFill>
                <a:latin typeface="Times New Roman" panose="02020603050405020304" pitchFamily="18" charset="0"/>
                <a:cs typeface="Times New Roman" panose="02020603050405020304" pitchFamily="18" charset="0"/>
              </a:rPr>
              <a:t>Nhóm 1: Để phòng tránh bạo lực học đường: </a:t>
            </a:r>
            <a:endParaRPr lang="vi-VN" sz="4000" b="1" dirty="0">
              <a:solidFill>
                <a:srgbClr val="FF0000"/>
              </a:solidFill>
              <a:latin typeface="Times New Roman" panose="02020603050405020304" pitchFamily="18" charset="0"/>
              <a:cs typeface="Times New Roman" panose="02020603050405020304" pitchFamily="18" charset="0"/>
            </a:endParaRPr>
          </a:p>
          <a:p>
            <a:pPr algn="just"/>
            <a:r>
              <a:rPr lang="nl-NL" sz="4000" b="1" dirty="0">
                <a:solidFill>
                  <a:schemeClr val="tx1"/>
                </a:solidFill>
                <a:latin typeface="Times New Roman" panose="02020603050405020304" pitchFamily="18" charset="0"/>
                <a:cs typeface="Times New Roman" panose="02020603050405020304" pitchFamily="18" charset="0"/>
              </a:rPr>
              <a:t>- Em cần kết bạn với những bạn tốt; trang bị cho bản thân những kiến thức, kĩ năng liên quan đến bạo lực học đường; thông bảo cho giáo viên hoặc những người lớn đáng tin cậy khi phát hiện nguy cơ bạo lực học đường; rời khỏi những nơi có nguy cơ xảy ra bạo lực học đường;...</a:t>
            </a:r>
            <a:endParaRPr lang="vi-VN" sz="4000" b="1" dirty="0">
              <a:solidFill>
                <a:schemeClr val="tx1"/>
              </a:solidFill>
              <a:latin typeface="Times New Roman" panose="02020603050405020304" pitchFamily="18" charset="0"/>
              <a:cs typeface="Times New Roman" panose="02020603050405020304" pitchFamily="18" charset="0"/>
            </a:endParaRPr>
          </a:p>
          <a:p>
            <a:pPr algn="just"/>
            <a:r>
              <a:rPr lang="nl-NL" sz="4000" b="1" dirty="0">
                <a:solidFill>
                  <a:schemeClr val="tx1"/>
                </a:solidFill>
                <a:latin typeface="Times New Roman" panose="02020603050405020304" pitchFamily="18" charset="0"/>
                <a:cs typeface="Times New Roman" panose="02020603050405020304" pitchFamily="18" charset="0"/>
              </a:rPr>
              <a:t> - Em cần tránh: kết bạn với những bạn xấu; tỏ thái độ tiêu cực với bạn bè; tụ tập ở những nơi có nguy cơ xảy ra bạo lực học đường...</a:t>
            </a:r>
            <a:endParaRPr lang="vi-VN" sz="4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8417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8" name="Rectangle: Rounded Corners 13">
            <a:extLst>
              <a:ext uri="{FF2B5EF4-FFF2-40B4-BE49-F238E27FC236}">
                <a16:creationId xmlns:a16="http://schemas.microsoft.com/office/drawing/2014/main" id="{D57A15F4-FE97-4AD2-BA74-AA0DC8068413}"/>
              </a:ext>
            </a:extLst>
          </p:cNvPr>
          <p:cNvSpPr/>
          <p:nvPr/>
        </p:nvSpPr>
        <p:spPr>
          <a:xfrm>
            <a:off x="-151463" y="0"/>
            <a:ext cx="8887497" cy="699049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4000" b="1" dirty="0">
                <a:solidFill>
                  <a:srgbClr val="FF0000"/>
                </a:solidFill>
                <a:latin typeface="Times New Roman" panose="02020603050405020304" pitchFamily="18" charset="0"/>
                <a:cs typeface="Times New Roman" panose="02020603050405020304" pitchFamily="18" charset="0"/>
              </a:rPr>
              <a:t>Nhóm 2: Khi gặp bạo lực học đường:</a:t>
            </a:r>
            <a:endParaRPr lang="vi-VN" sz="4000" b="1" dirty="0">
              <a:solidFill>
                <a:srgbClr val="FF0000"/>
              </a:solidFill>
              <a:latin typeface="Times New Roman" panose="02020603050405020304" pitchFamily="18" charset="0"/>
              <a:cs typeface="Times New Roman" panose="02020603050405020304" pitchFamily="18" charset="0"/>
            </a:endParaRPr>
          </a:p>
          <a:p>
            <a:pPr algn="just"/>
            <a:r>
              <a:rPr lang="nl-NL" sz="4000" b="1" dirty="0">
                <a:solidFill>
                  <a:schemeClr val="tx1"/>
                </a:solidFill>
                <a:latin typeface="Times New Roman" panose="02020603050405020304" pitchFamily="18" charset="0"/>
                <a:cs typeface="Times New Roman" panose="02020603050405020304" pitchFamily="18" charset="0"/>
              </a:rPr>
              <a:t>- Em cần phải bình tĩnh, kiềm chế các cảm xúc tiêu cực; chủ động nhờ người khác giúp đỡ; quan sát xung quanh để tìm đường thoát,...</a:t>
            </a:r>
            <a:endParaRPr lang="vi-VN" sz="4000" b="1" dirty="0">
              <a:solidFill>
                <a:schemeClr val="tx1"/>
              </a:solidFill>
              <a:latin typeface="Times New Roman" panose="02020603050405020304" pitchFamily="18" charset="0"/>
              <a:cs typeface="Times New Roman" panose="02020603050405020304" pitchFamily="18" charset="0"/>
            </a:endParaRPr>
          </a:p>
          <a:p>
            <a:pPr algn="just"/>
            <a:r>
              <a:rPr lang="nl-NL" sz="4000" b="1" dirty="0">
                <a:solidFill>
                  <a:schemeClr val="tx1"/>
                </a:solidFill>
                <a:latin typeface="Times New Roman" panose="02020603050405020304" pitchFamily="18" charset="0"/>
                <a:cs typeface="Times New Roman" panose="02020603050405020304" pitchFamily="18" charset="0"/>
              </a:rPr>
              <a:t> - Em cần tránh: tỏ thái độ khiêu khích, thách thức; sử dụng hành vi bạo lực để đáp trả; kêu gọi bạn bè cùng tham gia bạo lực,...</a:t>
            </a:r>
            <a:endParaRPr lang="vi-VN" sz="4000" b="1" dirty="0">
              <a:solidFill>
                <a:schemeClr val="tx1"/>
              </a:solidFill>
              <a:latin typeface="Times New Roman" panose="02020603050405020304" pitchFamily="18" charset="0"/>
              <a:cs typeface="Times New Roman" panose="02020603050405020304" pitchFamily="18" charset="0"/>
            </a:endParaRPr>
          </a:p>
        </p:txBody>
      </p:sp>
      <p:pic>
        <p:nvPicPr>
          <p:cNvPr id="7" name="Picture 3" descr="https://hoc24.vn/source/%C4%90%E1%BB%8BaTHCS/T4/1_102727.gif"/>
          <p:cNvPicPr/>
          <p:nvPr/>
        </p:nvPicPr>
        <p:blipFill>
          <a:blip r:embed="rId3">
            <a:extLst>
              <a:ext uri="{28A0092B-C50C-407E-A947-70E740481C1C}">
                <a14:useLocalDpi xmlns:a14="http://schemas.microsoft.com/office/drawing/2010/main" val="0"/>
              </a:ext>
            </a:extLst>
          </a:blip>
          <a:srcRect/>
          <a:stretch>
            <a:fillRect/>
          </a:stretch>
        </p:blipFill>
        <p:spPr bwMode="auto">
          <a:xfrm>
            <a:off x="8736036" y="0"/>
            <a:ext cx="3455963" cy="6736080"/>
          </a:xfrm>
          <a:prstGeom prst="rect">
            <a:avLst/>
          </a:prstGeom>
          <a:noFill/>
          <a:ln>
            <a:noFill/>
          </a:ln>
        </p:spPr>
      </p:pic>
    </p:spTree>
    <p:extLst>
      <p:ext uri="{BB962C8B-B14F-4D97-AF65-F5344CB8AC3E}">
        <p14:creationId xmlns:p14="http://schemas.microsoft.com/office/powerpoint/2010/main" val="25899912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0" y="0"/>
            <a:ext cx="12192000" cy="6797040"/>
          </a:xfrm>
          <a:prstGeom prst="rect">
            <a:avLst/>
          </a:prstGeom>
        </p:spPr>
      </p:pic>
      <p:sp>
        <p:nvSpPr>
          <p:cNvPr id="8" name="Rectangle: Rounded Corners 13">
            <a:extLst>
              <a:ext uri="{FF2B5EF4-FFF2-40B4-BE49-F238E27FC236}">
                <a16:creationId xmlns:a16="http://schemas.microsoft.com/office/drawing/2014/main" id="{D57A15F4-FE97-4AD2-BA74-AA0DC8068413}"/>
              </a:ext>
            </a:extLst>
          </p:cNvPr>
          <p:cNvSpPr/>
          <p:nvPr/>
        </p:nvSpPr>
        <p:spPr>
          <a:xfrm>
            <a:off x="0" y="60960"/>
            <a:ext cx="12192000" cy="679704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b="1" dirty="0" err="1">
                <a:solidFill>
                  <a:srgbClr val="FF0000"/>
                </a:solidFill>
                <a:latin typeface="Times New Roman" panose="02020603050405020304" pitchFamily="18" charset="0"/>
                <a:cs typeface="Times New Roman" panose="02020603050405020304" pitchFamily="18" charset="0"/>
              </a:rPr>
              <a:t>Nhóm</a:t>
            </a:r>
            <a:r>
              <a:rPr lang="en-US" sz="4800" b="1" dirty="0">
                <a:solidFill>
                  <a:srgbClr val="FF0000"/>
                </a:solidFill>
                <a:latin typeface="Times New Roman" panose="02020603050405020304" pitchFamily="18" charset="0"/>
                <a:cs typeface="Times New Roman" panose="02020603050405020304" pitchFamily="18" charset="0"/>
              </a:rPr>
              <a:t> 3: </a:t>
            </a:r>
            <a:r>
              <a:rPr lang="en-US" sz="4800" b="1" dirty="0" err="1">
                <a:solidFill>
                  <a:srgbClr val="FF0000"/>
                </a:solidFill>
                <a:latin typeface="Times New Roman" panose="02020603050405020304" pitchFamily="18" charset="0"/>
                <a:cs typeface="Times New Roman" panose="02020603050405020304" pitchFamily="18" charset="0"/>
              </a:rPr>
              <a:t>Để</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xử</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lí</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hậu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quả</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của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bạo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lực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học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đường</a:t>
            </a:r>
            <a:r>
              <a:rPr lang="en-US" sz="4800" b="1" dirty="0">
                <a:solidFill>
                  <a:srgbClr val="FF0000"/>
                </a:solidFill>
                <a:latin typeface="Times New Roman" panose="02020603050405020304" pitchFamily="18" charset="0"/>
                <a:cs typeface="Times New Roman" panose="02020603050405020304" pitchFamily="18" charset="0"/>
              </a:rPr>
              <a:t>:</a:t>
            </a:r>
            <a:endParaRPr lang="vi-VN" sz="4800" b="1" dirty="0">
              <a:solidFill>
                <a:srgbClr val="FF0000"/>
              </a:solidFill>
              <a:latin typeface="Times New Roman" panose="02020603050405020304" pitchFamily="18" charset="0"/>
              <a:cs typeface="Times New Roman" panose="02020603050405020304" pitchFamily="18" charset="0"/>
            </a:endParaRPr>
          </a:p>
          <a:p>
            <a:pPr algn="just"/>
            <a:r>
              <a:rPr lang="en-US" sz="4800" b="1" dirty="0">
                <a:solidFill>
                  <a:schemeClr val="tx1"/>
                </a:solidFill>
                <a:latin typeface="Times New Roman" panose="02020603050405020304" pitchFamily="18" charset="0"/>
                <a:cs typeface="Times New Roman" panose="02020603050405020304" pitchFamily="18" charset="0"/>
              </a:rPr>
              <a:t> - </a:t>
            </a:r>
            <a:r>
              <a:rPr lang="en-US" sz="4800" b="1" dirty="0" err="1">
                <a:solidFill>
                  <a:schemeClr val="tx1"/>
                </a:solidFill>
                <a:latin typeface="Times New Roman" panose="02020603050405020304" pitchFamily="18" charset="0"/>
                <a:cs typeface="Times New Roman" panose="02020603050405020304" pitchFamily="18" charset="0"/>
              </a:rPr>
              <a:t>Em</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cần</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thông</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báo</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sự</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việc</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với</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bố</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mẹ</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người</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thân</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thầy</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cô</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công</a:t>
            </a:r>
            <a:r>
              <a:rPr lang="en-US" sz="4800" b="1" dirty="0">
                <a:solidFill>
                  <a:schemeClr val="tx1"/>
                </a:solidFill>
                <a:latin typeface="Times New Roman" panose="02020603050405020304" pitchFamily="18" charset="0"/>
                <a:cs typeface="Times New Roman" panose="02020603050405020304" pitchFamily="18" charset="0"/>
              </a:rPr>
              <a:t> an </a:t>
            </a:r>
            <a:r>
              <a:rPr lang="en-US" sz="4800" b="1" dirty="0" err="1">
                <a:solidFill>
                  <a:schemeClr val="tx1"/>
                </a:solidFill>
                <a:latin typeface="Times New Roman" panose="02020603050405020304" pitchFamily="18" charset="0"/>
                <a:cs typeface="Times New Roman" panose="02020603050405020304" pitchFamily="18" charset="0"/>
              </a:rPr>
              <a:t>và</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nhờ</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họ</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hỗ</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trợ</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đàm</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bảo</a:t>
            </a:r>
            <a:r>
              <a:rPr lang="en-US" sz="4800" b="1" dirty="0">
                <a:solidFill>
                  <a:schemeClr val="tx1"/>
                </a:solidFill>
                <a:latin typeface="Times New Roman" panose="02020603050405020304" pitchFamily="18" charset="0"/>
                <a:cs typeface="Times New Roman" panose="02020603050405020304" pitchFamily="18" charset="0"/>
              </a:rPr>
              <a:t> an </a:t>
            </a:r>
            <a:r>
              <a:rPr lang="en-US" sz="4800" b="1" dirty="0" err="1">
                <a:solidFill>
                  <a:schemeClr val="tx1"/>
                </a:solidFill>
                <a:latin typeface="Times New Roman" panose="02020603050405020304" pitchFamily="18" charset="0"/>
                <a:cs typeface="Times New Roman" panose="02020603050405020304" pitchFamily="18" charset="0"/>
              </a:rPr>
              <a:t>toàn</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nhờ</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sự</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trợ</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giúp</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từ</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các</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cơ</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sở</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chuyên</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môn</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như</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bệnh</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viện</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phỏng</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tư</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vấn</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tâm</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lí</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học</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đường</a:t>
            </a:r>
            <a:r>
              <a:rPr lang="en-US" sz="4800" b="1" dirty="0">
                <a:solidFill>
                  <a:schemeClr val="tx1"/>
                </a:solidFill>
                <a:latin typeface="Times New Roman" panose="02020603050405020304" pitchFamily="18" charset="0"/>
                <a:cs typeface="Times New Roman" panose="02020603050405020304" pitchFamily="18" charset="0"/>
              </a:rPr>
              <a:t>..</a:t>
            </a:r>
            <a:endParaRPr lang="vi-VN" sz="4800" b="1" dirty="0">
              <a:solidFill>
                <a:schemeClr val="tx1"/>
              </a:solidFill>
              <a:latin typeface="Times New Roman" panose="02020603050405020304" pitchFamily="18" charset="0"/>
              <a:cs typeface="Times New Roman" panose="02020603050405020304" pitchFamily="18" charset="0"/>
            </a:endParaRPr>
          </a:p>
          <a:p>
            <a:pPr algn="just"/>
            <a:r>
              <a:rPr lang="en-US" sz="4800" b="1" dirty="0">
                <a:solidFill>
                  <a:schemeClr val="tx1"/>
                </a:solidFill>
                <a:latin typeface="Times New Roman" panose="02020603050405020304" pitchFamily="18" charset="0"/>
                <a:cs typeface="Times New Roman" panose="02020603050405020304" pitchFamily="18" charset="0"/>
              </a:rPr>
              <a:t> - </a:t>
            </a:r>
            <a:r>
              <a:rPr lang="en-US" sz="4800" b="1" dirty="0" err="1">
                <a:solidFill>
                  <a:schemeClr val="tx1"/>
                </a:solidFill>
                <a:latin typeface="Times New Roman" panose="02020603050405020304" pitchFamily="18" charset="0"/>
                <a:cs typeface="Times New Roman" panose="02020603050405020304" pitchFamily="18" charset="0"/>
              </a:rPr>
              <a:t>Tránh</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giấu</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giếm</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bao</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che</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tự</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giải</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quyết</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bằng</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các</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biện</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pháp</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tiêu</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cực</a:t>
            </a:r>
            <a:r>
              <a:rPr lang="en-US" sz="4800" b="1" dirty="0">
                <a:solidFill>
                  <a:schemeClr val="tx1"/>
                </a:solidFill>
                <a:latin typeface="Times New Roman" panose="02020603050405020304" pitchFamily="18" charset="0"/>
                <a:cs typeface="Times New Roman" panose="02020603050405020304" pitchFamily="18" charset="0"/>
              </a:rPr>
              <a:t>,…</a:t>
            </a:r>
            <a:endParaRPr lang="vi-VN" sz="4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44105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C30C14-BD4D-4B04-9D9C-4D75B088A2FF}"/>
              </a:ext>
            </a:extLst>
          </p:cNvPr>
          <p:cNvSpPr/>
          <p:nvPr/>
        </p:nvSpPr>
        <p:spPr>
          <a:xfrm>
            <a:off x="323557" y="872418"/>
            <a:ext cx="11268221" cy="3821111"/>
          </a:xfrm>
          <a:prstGeom prst="rect">
            <a:avLst/>
          </a:prstGeom>
        </p:spPr>
        <p:txBody>
          <a:bodyPr wrap="square">
            <a:spAutoFit/>
          </a:bodyPr>
          <a:lstStyle/>
          <a:p>
            <a:pPr algn="just">
              <a:lnSpc>
                <a:spcPct val="115000"/>
              </a:lnSpc>
              <a:spcAft>
                <a:spcPts val="1000"/>
              </a:spcAft>
            </a:pPr>
            <a:r>
              <a:rPr lang="vi-VN" sz="4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4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Để phòng tránh  bạo lực học đường: </a:t>
            </a:r>
            <a:endParaRPr lang="en-US" sz="4800" b="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4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4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Khi gặp bạo lực học đường:</a:t>
            </a:r>
            <a:endParaRPr lang="en-US" sz="4800" b="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4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4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Để xử lí hậu quả của bạo lực học đường:</a:t>
            </a:r>
            <a:endParaRPr lang="en-US" sz="4800" b="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indent="457200" algn="ctr">
              <a:lnSpc>
                <a:spcPct val="115000"/>
              </a:lnSpc>
              <a:spcAft>
                <a:spcPts val="1000"/>
              </a:spcAft>
            </a:pPr>
            <a:r>
              <a:rPr lang="vi-VN" sz="4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(sgk/42)</a:t>
            </a:r>
            <a:endParaRPr lang="en-US" sz="4800" b="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0454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FA0D5EDB-084C-439C-BA35-0C6FD8860081}"/>
              </a:ext>
            </a:extLst>
          </p:cNvPr>
          <p:cNvGraphicFramePr>
            <a:graphicFrameLocks noGrp="1"/>
          </p:cNvGraphicFramePr>
          <p:nvPr>
            <p:extLst>
              <p:ext uri="{D42A27DB-BD31-4B8C-83A1-F6EECF244321}">
                <p14:modId xmlns:p14="http://schemas.microsoft.com/office/powerpoint/2010/main" val="4200324900"/>
              </p:ext>
            </p:extLst>
          </p:nvPr>
        </p:nvGraphicFramePr>
        <p:xfrm>
          <a:off x="126608" y="0"/>
          <a:ext cx="11943471" cy="6940296"/>
        </p:xfrm>
        <a:graphic>
          <a:graphicData uri="http://schemas.openxmlformats.org/drawingml/2006/table">
            <a:tbl>
              <a:tblPr firstRow="1" firstCol="1" bandRow="1"/>
              <a:tblGrid>
                <a:gridCol w="6203854">
                  <a:extLst>
                    <a:ext uri="{9D8B030D-6E8A-4147-A177-3AD203B41FA5}">
                      <a16:colId xmlns:a16="http://schemas.microsoft.com/office/drawing/2014/main" val="2492022383"/>
                    </a:ext>
                  </a:extLst>
                </a:gridCol>
                <a:gridCol w="1012873">
                  <a:extLst>
                    <a:ext uri="{9D8B030D-6E8A-4147-A177-3AD203B41FA5}">
                      <a16:colId xmlns:a16="http://schemas.microsoft.com/office/drawing/2014/main" val="2432686350"/>
                    </a:ext>
                  </a:extLst>
                </a:gridCol>
                <a:gridCol w="2841674">
                  <a:extLst>
                    <a:ext uri="{9D8B030D-6E8A-4147-A177-3AD203B41FA5}">
                      <a16:colId xmlns:a16="http://schemas.microsoft.com/office/drawing/2014/main" val="3425878550"/>
                    </a:ext>
                  </a:extLst>
                </a:gridCol>
                <a:gridCol w="1885070">
                  <a:extLst>
                    <a:ext uri="{9D8B030D-6E8A-4147-A177-3AD203B41FA5}">
                      <a16:colId xmlns:a16="http://schemas.microsoft.com/office/drawing/2014/main" val="3811185310"/>
                    </a:ext>
                  </a:extLst>
                </a:gridCol>
              </a:tblGrid>
              <a:tr h="993045">
                <a:tc>
                  <a:txBody>
                    <a:bodyPr/>
                    <a:lstStyle/>
                    <a:p>
                      <a:pPr algn="ctr" fontAlgn="ctr">
                        <a:lnSpc>
                          <a:spcPct val="115000"/>
                        </a:lnSpc>
                        <a:spcAft>
                          <a:spcPts val="0"/>
                        </a:spcAft>
                      </a:pP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vi</a:t>
                      </a:r>
                      <a:endPar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Aft>
                          <a:spcPts val="0"/>
                        </a:spcAft>
                      </a:pPr>
                      <a:r>
                        <a:rPr lang="en-US"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Nối</a:t>
                      </a:r>
                      <a:endParaRPr lang="en-US" sz="3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Aft>
                          <a:spcPts val="0"/>
                        </a:spcAft>
                      </a:pPr>
                      <a:r>
                        <a:rPr lang="en-US"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 bạo lực</a:t>
                      </a:r>
                      <a:endParaRPr lang="en-US" sz="3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Aft>
                          <a:spcPts val="0"/>
                        </a:spcAft>
                      </a:pP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phó</a:t>
                      </a:r>
                      <a:endPar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423998"/>
                  </a:ext>
                </a:extLst>
              </a:tr>
              <a:tr h="993045">
                <a:tc>
                  <a:txBody>
                    <a:bodyPr/>
                    <a:lstStyle/>
                    <a:p>
                      <a:pPr algn="just" fontAlgn="ctr">
                        <a:lnSpc>
                          <a:spcPct val="115000"/>
                        </a:lnSpc>
                        <a:spcAft>
                          <a:spcPts val="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 bắt nạt H và bắt H phải cởi quần áo trước lớp.     </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15000"/>
                        </a:lnSpc>
                        <a:spcAft>
                          <a:spcPts val="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15000"/>
                        </a:lnSpc>
                        <a:spcAft>
                          <a:spcPts val="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Bạo lực thể chất.</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15000"/>
                        </a:lnSpc>
                        <a:spcAft>
                          <a:spcPts val="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280926"/>
                  </a:ext>
                </a:extLst>
              </a:tr>
              <a:tr h="993045">
                <a:tc>
                  <a:txBody>
                    <a:bodyPr/>
                    <a:lstStyle/>
                    <a:p>
                      <a:pPr algn="just" fontAlgn="ctr">
                        <a:lnSpc>
                          <a:spcPct val="115000"/>
                        </a:lnSpc>
                        <a:spcAft>
                          <a:spcPts val="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2.Vì mâu thuẫn cá nhân nên B gọi người đánh hội động T</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15000"/>
                        </a:lnSpc>
                        <a:spcAft>
                          <a:spcPts val="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15000"/>
                        </a:lnSpc>
                        <a:spcAft>
                          <a:spcPts val="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Bạo lực trực tuyến.</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15000"/>
                        </a:lnSpc>
                        <a:spcAft>
                          <a:spcPts val="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5708502"/>
                  </a:ext>
                </a:extLst>
              </a:tr>
              <a:tr h="993045">
                <a:tc>
                  <a:txBody>
                    <a:bodyPr/>
                    <a:lstStyle/>
                    <a:p>
                      <a:pPr algn="just" fontAlgn="ctr">
                        <a:lnSpc>
                          <a:spcPct val="115000"/>
                        </a:lnSpc>
                        <a:spcAft>
                          <a:spcPts val="0"/>
                        </a:spcAft>
                      </a:pP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Facebook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15000"/>
                        </a:lnSpc>
                        <a:spcAft>
                          <a:spcPts val="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ctr" latinLnBrk="0" hangingPunct="1">
                        <a:lnSpc>
                          <a:spcPct val="115000"/>
                        </a:lnSpc>
                        <a:spcBef>
                          <a:spcPts val="0"/>
                        </a:spcBef>
                        <a:spcAft>
                          <a:spcPts val="0"/>
                        </a:spcAft>
                        <a:buClrTx/>
                        <a:buSzTx/>
                        <a:buFontTx/>
                        <a:buNone/>
                        <a:tabLst/>
                        <a:defRPr/>
                      </a:pP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Bạo</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15000"/>
                        </a:lnSpc>
                        <a:spcAft>
                          <a:spcPts val="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377097"/>
                  </a:ext>
                </a:extLst>
              </a:tr>
              <a:tr h="993045">
                <a:tc>
                  <a:txBody>
                    <a:bodyPr/>
                    <a:lstStyle/>
                    <a:p>
                      <a:pPr algn="just" fontAlgn="ctr">
                        <a:lnSpc>
                          <a:spcPct val="115000"/>
                        </a:lnSpc>
                        <a:spcAft>
                          <a:spcPts val="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K lấy mũ bảo hiểm của L để trêu đùa với các bạn rồi ném hỏng chiếc mũ đó.</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15000"/>
                        </a:lnSpc>
                        <a:spcAft>
                          <a:spcPts val="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15000"/>
                        </a:lnSpc>
                        <a:spcAft>
                          <a:spcPts val="0"/>
                        </a:spcAft>
                      </a:pP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15000"/>
                        </a:lnSpc>
                        <a:spcAft>
                          <a:spcPts val="0"/>
                        </a:spcAft>
                      </a:pP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4177432"/>
                  </a:ext>
                </a:extLst>
              </a:tr>
            </a:tbl>
          </a:graphicData>
        </a:graphic>
      </p:graphicFrame>
    </p:spTree>
    <p:extLst>
      <p:ext uri="{BB962C8B-B14F-4D97-AF65-F5344CB8AC3E}">
        <p14:creationId xmlns:p14="http://schemas.microsoft.com/office/powerpoint/2010/main" val="523948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32B9F41-FCFE-43D6-AF27-53833060D9F7}"/>
              </a:ext>
            </a:extLst>
          </p:cNvPr>
          <p:cNvGraphicFramePr>
            <a:graphicFrameLocks noGrp="1"/>
          </p:cNvGraphicFramePr>
          <p:nvPr>
            <p:extLst>
              <p:ext uri="{D42A27DB-BD31-4B8C-83A1-F6EECF244321}">
                <p14:modId xmlns:p14="http://schemas.microsoft.com/office/powerpoint/2010/main" val="4119918338"/>
              </p:ext>
            </p:extLst>
          </p:nvPr>
        </p:nvGraphicFramePr>
        <p:xfrm>
          <a:off x="0" y="0"/>
          <a:ext cx="12192000" cy="6835140"/>
        </p:xfrm>
        <a:graphic>
          <a:graphicData uri="http://schemas.openxmlformats.org/drawingml/2006/table">
            <a:tbl>
              <a:tblPr firstRow="1" firstCol="1" bandRow="1"/>
              <a:tblGrid>
                <a:gridCol w="4869230">
                  <a:extLst>
                    <a:ext uri="{9D8B030D-6E8A-4147-A177-3AD203B41FA5}">
                      <a16:colId xmlns:a16="http://schemas.microsoft.com/office/drawing/2014/main" val="332987238"/>
                    </a:ext>
                  </a:extLst>
                </a:gridCol>
                <a:gridCol w="980728">
                  <a:extLst>
                    <a:ext uri="{9D8B030D-6E8A-4147-A177-3AD203B41FA5}">
                      <a16:colId xmlns:a16="http://schemas.microsoft.com/office/drawing/2014/main" val="1904451265"/>
                    </a:ext>
                  </a:extLst>
                </a:gridCol>
                <a:gridCol w="2195454">
                  <a:extLst>
                    <a:ext uri="{9D8B030D-6E8A-4147-A177-3AD203B41FA5}">
                      <a16:colId xmlns:a16="http://schemas.microsoft.com/office/drawing/2014/main" val="1123896635"/>
                    </a:ext>
                  </a:extLst>
                </a:gridCol>
                <a:gridCol w="4146588">
                  <a:extLst>
                    <a:ext uri="{9D8B030D-6E8A-4147-A177-3AD203B41FA5}">
                      <a16:colId xmlns:a16="http://schemas.microsoft.com/office/drawing/2014/main" val="1437184172"/>
                    </a:ext>
                  </a:extLst>
                </a:gridCol>
              </a:tblGrid>
              <a:tr h="802683">
                <a:tc>
                  <a:txBody>
                    <a:bodyPr/>
                    <a:lstStyle/>
                    <a:p>
                      <a:pPr algn="ctr" fontAlgn="ctr">
                        <a:lnSpc>
                          <a:spcPct val="115000"/>
                        </a:lnSpc>
                        <a:spcAft>
                          <a:spcPts val="0"/>
                        </a:spcAft>
                      </a:pP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vi</a:t>
                      </a:r>
                      <a:endParaRPr lang="en-US" sz="3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Aft>
                          <a:spcPts val="0"/>
                        </a:spcAft>
                      </a:pP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Nối</a:t>
                      </a:r>
                      <a:endParaRPr lang="en-US" sz="3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Aft>
                          <a:spcPts val="0"/>
                        </a:spcAft>
                      </a:pP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bạo</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endParaRPr lang="en-US" sz="3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Aft>
                          <a:spcPts val="0"/>
                        </a:spcAft>
                      </a:pP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phó</a:t>
                      </a:r>
                      <a:endParaRPr lang="en-US" sz="3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115124"/>
                  </a:ext>
                </a:extLst>
              </a:tr>
              <a:tr h="851330">
                <a:tc>
                  <a:txBody>
                    <a:bodyPr/>
                    <a:lstStyle/>
                    <a:p>
                      <a:pPr algn="just" fontAlgn="ctr">
                        <a:lnSpc>
                          <a:spcPct val="115000"/>
                        </a:lnSpc>
                        <a:spcAft>
                          <a:spcPts val="0"/>
                        </a:spcAft>
                      </a:pPr>
                      <a:r>
                        <a:rPr lang="en-US" sz="3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 bắt nạt H và bắt H phải cởi quần áo trước lớp.     </a:t>
                      </a:r>
                      <a:endParaRPr lang="en-US" sz="3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Aft>
                          <a:spcPts val="0"/>
                        </a:spcAft>
                      </a:pP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1-c  </a:t>
                      </a:r>
                      <a:endParaRPr lang="en-US" sz="3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15000"/>
                        </a:lnSpc>
                        <a:spcAft>
                          <a:spcPts val="0"/>
                        </a:spcAft>
                      </a:pPr>
                      <a:r>
                        <a:rPr lang="en-US" sz="3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Bạo lực thể chất.</a:t>
                      </a:r>
                      <a:endParaRPr lang="en-US" sz="3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15000"/>
                        </a:lnSpc>
                        <a:spcAft>
                          <a:spcPts val="0"/>
                        </a:spcAft>
                      </a:pPr>
                      <a:r>
                        <a:rPr lang="en-US" sz="3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 với thầy cố giáo, người lớn…</a:t>
                      </a:r>
                      <a:endParaRPr lang="en-US" sz="3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612877"/>
                  </a:ext>
                </a:extLst>
              </a:tr>
              <a:tr h="802683">
                <a:tc>
                  <a:txBody>
                    <a:bodyPr/>
                    <a:lstStyle/>
                    <a:p>
                      <a:pPr algn="just" fontAlgn="ctr">
                        <a:lnSpc>
                          <a:spcPct val="115000"/>
                        </a:lnSpc>
                        <a:spcAft>
                          <a:spcPts val="0"/>
                        </a:spcAft>
                      </a:pPr>
                      <a:r>
                        <a:rPr lang="en-US" sz="3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2.Vì mâu thuẫn cá nhân nên B gọi người đánh hội động T</a:t>
                      </a:r>
                      <a:endParaRPr lang="en-US" sz="3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Aft>
                          <a:spcPts val="0"/>
                        </a:spcAft>
                      </a:pP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3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15000"/>
                        </a:lnSpc>
                        <a:spcAft>
                          <a:spcPts val="0"/>
                        </a:spcAft>
                      </a:pPr>
                      <a:r>
                        <a:rPr lang="en-US" sz="3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Bạo lực trực tuyến.</a:t>
                      </a:r>
                      <a:endParaRPr lang="en-US" sz="3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15000"/>
                        </a:lnSpc>
                        <a:spcAft>
                          <a:spcPts val="0"/>
                        </a:spcAft>
                      </a:pPr>
                      <a:r>
                        <a:rPr lang="en-US" sz="3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 với thầy cô, bố mẹ công an, gọi điện 111…</a:t>
                      </a:r>
                      <a:endParaRPr lang="en-US" sz="3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6287105"/>
                  </a:ext>
                </a:extLst>
              </a:tr>
              <a:tr h="1605366">
                <a:tc>
                  <a:txBody>
                    <a:bodyPr/>
                    <a:lstStyle/>
                    <a:p>
                      <a:pPr algn="just" fontAlgn="ctr">
                        <a:lnSpc>
                          <a:spcPct val="115000"/>
                        </a:lnSpc>
                        <a:spcAft>
                          <a:spcPts val="0"/>
                        </a:spcAft>
                      </a:pP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3.Cả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Facebook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Aft>
                          <a:spcPts val="0"/>
                        </a:spcAft>
                      </a:pP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3-b</a:t>
                      </a:r>
                      <a:endParaRPr lang="en-US" sz="3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ctr" latinLnBrk="0" hangingPunct="1">
                        <a:lnSpc>
                          <a:spcPct val="115000"/>
                        </a:lnSpc>
                        <a:spcBef>
                          <a:spcPts val="0"/>
                        </a:spcBef>
                        <a:spcAft>
                          <a:spcPts val="0"/>
                        </a:spcAft>
                        <a:buClrTx/>
                        <a:buSzTx/>
                        <a:buFontTx/>
                        <a:buNone/>
                        <a:tabLst/>
                        <a:defRPr/>
                      </a:pP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Bạo</a:t>
                      </a:r>
                      <a:r>
                        <a:rPr kumimoji="0" 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tinh</a:t>
                      </a:r>
                      <a:r>
                        <a:rPr kumimoji="0" 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thần</a:t>
                      </a:r>
                      <a:r>
                        <a:rPr kumimoji="0" lang="en-US" sz="3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15000"/>
                        </a:lnSpc>
                        <a:spcAft>
                          <a:spcPts val="0"/>
                        </a:spcAft>
                      </a:pPr>
                      <a:r>
                        <a:rPr lang="en-US" sz="3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Nhờ người lớn giúp đỡ, đổi mật khẩu để bảo vệ tài khoản xã hội, chặn tin nhắn từ người lạ, ….</a:t>
                      </a:r>
                      <a:endParaRPr lang="en-US" sz="3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8923409"/>
                  </a:ext>
                </a:extLst>
              </a:tr>
              <a:tr h="1204025">
                <a:tc>
                  <a:txBody>
                    <a:bodyPr/>
                    <a:lstStyle/>
                    <a:p>
                      <a:pPr algn="just" fontAlgn="ctr">
                        <a:lnSpc>
                          <a:spcPct val="115000"/>
                        </a:lnSpc>
                        <a:spcAft>
                          <a:spcPts val="0"/>
                        </a:spcAft>
                      </a:pPr>
                      <a:r>
                        <a:rPr lang="en-US" sz="3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K lấy mũ bảo hiểm của L để trêu đùa với các bạn rồi ném hỏng chiếc mũ đó.</a:t>
                      </a:r>
                      <a:endParaRPr lang="en-US" sz="3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15000"/>
                        </a:lnSpc>
                        <a:spcAft>
                          <a:spcPts val="0"/>
                        </a:spcAft>
                      </a:pPr>
                      <a:r>
                        <a:rPr lang="en-US" sz="3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b="1">
                        <a:effectLst/>
                        <a:latin typeface="Calibri" panose="020F0502020204030204" pitchFamily="34" charset="0"/>
                        <a:ea typeface="Calibri" panose="020F0502020204030204" pitchFamily="34" charset="0"/>
                        <a:cs typeface="Times New Roman" panose="02020603050405020304" pitchFamily="18" charset="0"/>
                      </a:endParaRPr>
                    </a:p>
                    <a:p>
                      <a:pPr algn="just" fontAlgn="ctr">
                        <a:lnSpc>
                          <a:spcPct val="115000"/>
                        </a:lnSpc>
                        <a:spcAft>
                          <a:spcPts val="0"/>
                        </a:spcAft>
                      </a:pPr>
                      <a:r>
                        <a:rPr lang="en-US" sz="3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15000"/>
                        </a:lnSpc>
                        <a:spcAft>
                          <a:spcPts val="0"/>
                        </a:spcAft>
                      </a:pP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15000"/>
                        </a:lnSpc>
                        <a:spcAft>
                          <a:spcPts val="0"/>
                        </a:spcAft>
                      </a:pPr>
                      <a:r>
                        <a:rPr lang="en-US" sz="3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1724"/>
                  </a:ext>
                </a:extLst>
              </a:tr>
            </a:tbl>
          </a:graphicData>
        </a:graphic>
      </p:graphicFrame>
    </p:spTree>
    <p:extLst>
      <p:ext uri="{BB962C8B-B14F-4D97-AF65-F5344CB8AC3E}">
        <p14:creationId xmlns:p14="http://schemas.microsoft.com/office/powerpoint/2010/main" val="36111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91B075-85FE-44D2-A175-E1B8BD985E67}"/>
              </a:ext>
            </a:extLst>
          </p:cNvPr>
          <p:cNvSpPr/>
          <p:nvPr/>
        </p:nvSpPr>
        <p:spPr>
          <a:xfrm>
            <a:off x="459543" y="907959"/>
            <a:ext cx="11455791" cy="4690451"/>
          </a:xfrm>
          <a:prstGeom prst="rect">
            <a:avLst/>
          </a:prstGeom>
        </p:spPr>
        <p:txBody>
          <a:bodyPr wrap="square">
            <a:spAutoFit/>
          </a:bodyPr>
          <a:lstStyle/>
          <a:p>
            <a:pPr algn="just">
              <a:lnSpc>
                <a:spcPct val="115000"/>
              </a:lnSpc>
              <a:spcAft>
                <a:spcPts val="0"/>
              </a:spcAft>
            </a:pPr>
            <a:r>
              <a:rPr lang="vi-VN" sz="6600" b="1" dirty="0">
                <a:latin typeface="Times New Roman" panose="02020603050405020304" pitchFamily="18" charset="0"/>
                <a:ea typeface="Times New Roman" panose="02020603050405020304" pitchFamily="18" charset="0"/>
                <a:cs typeface="Times New Roman" panose="02020603050405020304" pitchFamily="18" charset="0"/>
              </a:rPr>
              <a:t>H</a:t>
            </a:r>
            <a:r>
              <a:rPr lang="en-US" sz="66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66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6600" b="1" dirty="0">
                <a:latin typeface="Times New Roman" panose="02020603050405020304" pitchFamily="18" charset="0"/>
                <a:ea typeface="Times New Roman" panose="02020603050405020304" pitchFamily="18" charset="0"/>
                <a:cs typeface="Times New Roman" panose="02020603050405020304" pitchFamily="18" charset="0"/>
              </a:rPr>
              <a:t>Hãy kể lại một hành vi BLHĐ mà em đã gặp phải hoặc chứng kiến. Em có suy nghĩ và cảm nhận gì về hành vi đó? </a:t>
            </a:r>
            <a:endParaRPr lang="en-US" sz="6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7574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380145" y="715830"/>
            <a:ext cx="11431709" cy="4427687"/>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just">
              <a:lnSpc>
                <a:spcPct val="120000"/>
              </a:lnSpc>
            </a:pPr>
            <a:r>
              <a:rPr lang="pt-BR" sz="6000" b="1" dirty="0">
                <a:solidFill>
                  <a:srgbClr val="000000"/>
                </a:solidFill>
                <a:latin typeface="Times New Roman"/>
                <a:ea typeface="Times New Roman"/>
              </a:rPr>
              <a:t>Hãy kể lại một hành vi bạo lực học đường mà em đã gặp phải hoặc chứng kiến. Em có suy nghĩ và cảm nhận gì về hành vi đó?</a:t>
            </a:r>
            <a:endParaRPr lang="vi-VN" sz="6000" b="1" dirty="0">
              <a:effectLst/>
              <a:latin typeface="Times New Roman"/>
              <a:ea typeface="Calibri"/>
            </a:endParaRPr>
          </a:p>
        </p:txBody>
      </p:sp>
    </p:spTree>
    <p:extLst>
      <p:ext uri="{BB962C8B-B14F-4D97-AF65-F5344CB8AC3E}">
        <p14:creationId xmlns:p14="http://schemas.microsoft.com/office/powerpoint/2010/main"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p:cNvSpPr txBox="1"/>
          <p:nvPr/>
        </p:nvSpPr>
        <p:spPr>
          <a:xfrm>
            <a:off x="401239" y="576254"/>
            <a:ext cx="11389522" cy="3570204"/>
          </a:xfrm>
          <a:prstGeom prst="rect">
            <a:avLst/>
          </a:prstGeom>
          <a:noFill/>
          <a:ln>
            <a:noFill/>
          </a:ln>
        </p:spPr>
        <p:txBody>
          <a:bodyPr wrap="square" lIns="121917" tIns="60958" rIns="121917" bIns="60958" rtlCol="0">
            <a:spAutoFit/>
          </a:bodyPr>
          <a:lstStyle/>
          <a:p>
            <a:r>
              <a:rPr lang="en-US" sz="6000" b="1" dirty="0">
                <a:solidFill>
                  <a:srgbClr val="FF0000"/>
                </a:solidFill>
                <a:latin typeface="Times New Roman" panose="02020603050405020304" pitchFamily="18" charset="0"/>
                <a:cs typeface="Times New Roman" panose="02020603050405020304" pitchFamily="18" charset="0"/>
              </a:rPr>
              <a:t>3. </a:t>
            </a:r>
            <a:r>
              <a:rPr lang="en-US" sz="6000" b="1" dirty="0" err="1">
                <a:solidFill>
                  <a:srgbClr val="FF0000"/>
                </a:solidFill>
                <a:latin typeface="Times New Roman" panose="02020603050405020304" pitchFamily="18" charset="0"/>
                <a:cs typeface="Times New Roman" panose="02020603050405020304" pitchFamily="18" charset="0"/>
              </a:rPr>
              <a:t>Một</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số</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quy</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định</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cơ</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bản</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của</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pháp</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luật</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về</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phòng</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chống</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bạo</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lực</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học</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đường</a:t>
            </a:r>
            <a:endParaRPr lang="vi-VN" sz="6000" dirty="0">
              <a:solidFill>
                <a:srgbClr val="FF0000"/>
              </a:solidFill>
              <a:latin typeface="Times New Roman" panose="02020603050405020304" pitchFamily="18" charset="0"/>
              <a:cs typeface="Times New Roman" panose="02020603050405020304" pitchFamily="18" charset="0"/>
            </a:endParaRPr>
          </a:p>
          <a:p>
            <a:r>
              <a:rPr lang="en-US" sz="4400" dirty="0"/>
              <a:t> </a:t>
            </a:r>
            <a:endParaRPr lang="vi-VN" sz="4400" dirty="0"/>
          </a:p>
        </p:txBody>
      </p:sp>
      <p:pic>
        <p:nvPicPr>
          <p:cNvPr id="13" name="Picture 4" descr="https://gatorball.files.wordpress.com/2011/03/hybrid-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3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3585887" y="-102004"/>
            <a:ext cx="6294173"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ĐỌC </a:t>
            </a:r>
            <a:r>
              <a:rPr lang="en-US" altLang="en-US" sz="4000" b="1" dirty="0">
                <a:solidFill>
                  <a:srgbClr val="0070C0"/>
                </a:solidFill>
                <a:latin typeface="Times New Roman" panose="02020603050405020304" pitchFamily="18" charset="0"/>
                <a:cs typeface="Times New Roman" panose="02020603050405020304" pitchFamily="18" charset="0"/>
              </a:rPr>
              <a:t>THÔNG TIN</a:t>
            </a:r>
            <a:endParaRPr kumimoji="0" lang="en-US" altLang="en-US" sz="4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284186" y="856357"/>
            <a:ext cx="11618509" cy="538609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   </a:t>
            </a:r>
            <a:r>
              <a:rPr lang="pt-BR" sz="2000" dirty="0"/>
              <a:t>Nghị định số 80/2017/NĐ-CP của Chính phủ quy định về môi trường giáo dục an toàn, lành mạnh, thân thiện, phòng, chống bạo lực học đường (trích)</a:t>
            </a:r>
            <a:endParaRPr lang="vi-VN" sz="2000" dirty="0"/>
          </a:p>
          <a:p>
            <a:r>
              <a:rPr lang="pt-BR" sz="2000" b="1" dirty="0"/>
              <a:t>Điều 6.</a:t>
            </a:r>
            <a:r>
              <a:rPr lang="pt-BR" sz="2000" dirty="0"/>
              <a:t> Phòng, chống bạo lực học đường</a:t>
            </a:r>
            <a:endParaRPr lang="vi-VN" sz="2000" dirty="0"/>
          </a:p>
          <a:p>
            <a:r>
              <a:rPr lang="pt-BR" sz="2000" dirty="0"/>
              <a:t>1. Biện pháp phòng ngừa bạo lực học đường:</a:t>
            </a:r>
            <a:endParaRPr lang="vi-VN" sz="2000" dirty="0"/>
          </a:p>
          <a:p>
            <a:r>
              <a:rPr lang="pt-BR" sz="2000" dirty="0"/>
              <a:t>[...] b) Giáo dục, trang bị kiến thức, kĩ năng về phòng, chống xâm hại người học; phòng, chống bạo lực học đuong; bạo lực trẻ em trên môi trường mạng cho người học, cán bộ quản li, nhà giáo, nhân viên của cơ sở giáo dục và gia đình người học; giáo dục, tư vấn kiến thức, kĩ năng tự bảo vệ cho người học;</a:t>
            </a:r>
            <a:endParaRPr lang="vi-VN" sz="2000" dirty="0"/>
          </a:p>
          <a:p>
            <a:r>
              <a:rPr lang="pt-BR" sz="2000" dirty="0"/>
              <a:t>2. Biện pháp hỗ trợ người học có nguy cơ bị bạo lực học đường:</a:t>
            </a:r>
            <a:endParaRPr lang="vi-VN" sz="2000" dirty="0"/>
          </a:p>
          <a:p>
            <a:r>
              <a:rPr lang="pt-BR" sz="2000" dirty="0"/>
              <a:t>a) Phát hiện kịp thời người học có hành vi gây gỗ, có nguy cơ gây bạo lực học đường, người học có nguy cơ bị bạo lực học đường.</a:t>
            </a:r>
            <a:endParaRPr lang="vi-VN" sz="2000" dirty="0"/>
          </a:p>
          <a:p>
            <a:r>
              <a:rPr lang="pt-BR" sz="2000" dirty="0"/>
              <a:t>c) Thực hiện tham vấn, tư vấn cho người học có nguy cơ bị bạo lực và gây ra bạo lực nhằm ngăn chặn, loại bò nguy cơ xày ra bạo lực.</a:t>
            </a:r>
            <a:endParaRPr lang="vi-VN" sz="2000" dirty="0"/>
          </a:p>
          <a:p>
            <a:r>
              <a:rPr lang="pt-BR" sz="2000" dirty="0"/>
              <a:t>Bộ luật Dân sự năm 2015 (trích)</a:t>
            </a:r>
            <a:endParaRPr lang="vi-VN" sz="2000" dirty="0"/>
          </a:p>
          <a:p>
            <a:r>
              <a:rPr lang="pt-BR" sz="2000" b="1" dirty="0"/>
              <a:t>Điều 586. </a:t>
            </a:r>
            <a:r>
              <a:rPr lang="pt-BR" sz="2000" dirty="0"/>
              <a:t>Năng lực chịu trách nhiệm bồi thường thiệt hại của cả nhân</a:t>
            </a:r>
            <a:endParaRPr lang="vi-VN" sz="2000" dirty="0"/>
          </a:p>
          <a:p>
            <a:r>
              <a:rPr lang="pt-BR" sz="2000" dirty="0"/>
              <a:t>[...] 2. Người chưa đủ mười lăm tuổi gây thiệt hại mà còn cha, mẹ thi cha, me  phải bồi thường toàn bộ thiệt hai; nếu tài sản của cha, mẹ không đủ để bồi  thường mà con chưa thành niên gây thiệt hại có tài sản riêng thi lấy tài sản đó để bồi thường phần còn thiếu [...]</a:t>
            </a:r>
            <a:endParaRPr lang="vi-VN" sz="2000" dirty="0"/>
          </a:p>
        </p:txBody>
      </p:sp>
      <p:sp>
        <p:nvSpPr>
          <p:cNvPr id="26" name="Rectangle 23">
            <a:extLst>
              <a:ext uri="{FF2B5EF4-FFF2-40B4-BE49-F238E27FC236}">
                <a16:creationId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453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sp>
        <p:nvSpPr>
          <p:cNvPr id="3" name="Rectangle 2">
            <a:extLst>
              <a:ext uri="{FF2B5EF4-FFF2-40B4-BE49-F238E27FC236}">
                <a16:creationId xmlns:a16="http://schemas.microsoft.com/office/drawing/2014/main" id="{7F102CA3-B7CB-4624-A49B-00981F18B167}"/>
              </a:ext>
            </a:extLst>
          </p:cNvPr>
          <p:cNvSpPr/>
          <p:nvPr/>
        </p:nvSpPr>
        <p:spPr>
          <a:xfrm>
            <a:off x="254988" y="1385154"/>
            <a:ext cx="11682023" cy="5251374"/>
          </a:xfrm>
          <a:prstGeom prst="rect">
            <a:avLst/>
          </a:prstGeom>
        </p:spPr>
        <p:txBody>
          <a:bodyPr wrap="square">
            <a:spAutoFit/>
          </a:bodyPr>
          <a:lstStyle/>
          <a:p>
            <a:pPr algn="just">
              <a:lnSpc>
                <a:spcPct val="110000"/>
              </a:lnSpc>
              <a:spcAft>
                <a:spcPts val="0"/>
              </a:spcAft>
            </a:pPr>
            <a:r>
              <a:rPr lang="vi-VN" sz="4400" b="1" dirty="0">
                <a:solidFill>
                  <a:srgbClr val="FF0000"/>
                </a:solidFill>
                <a:latin typeface="Times New Roman" panose="02020603050405020304" pitchFamily="18" charset="0"/>
                <a:ea typeface="Arial" panose="020B0604020202020204" pitchFamily="34" charset="0"/>
              </a:rPr>
              <a:t>Câu 1: </a:t>
            </a:r>
            <a:r>
              <a:rPr lang="vi-VN" sz="4400" b="1" dirty="0">
                <a:solidFill>
                  <a:srgbClr val="000000"/>
                </a:solidFill>
                <a:latin typeface="Times New Roman" panose="02020603050405020304" pitchFamily="18" charset="0"/>
                <a:ea typeface="Arial" panose="020B0604020202020204" pitchFamily="34" charset="0"/>
              </a:rPr>
              <a:t>Ở trường hợp 2 trong nội dung cách ứng phó sau khi xảy ra bạo lực học đường (mục 2) hs nam đánh bạn M như vậy có vi phạm quy định quy định của pháp luật về phòng chống bạo lực học đường không ?vì sao?</a:t>
            </a:r>
            <a:endParaRPr lang="en-US" sz="4400" b="1" dirty="0">
              <a:latin typeface="Arial" panose="020B0604020202020204" pitchFamily="34" charset="0"/>
              <a:ea typeface="Arial" panose="020B0604020202020204" pitchFamily="34" charset="0"/>
            </a:endParaRPr>
          </a:p>
          <a:p>
            <a:pPr algn="just">
              <a:lnSpc>
                <a:spcPct val="110000"/>
              </a:lnSpc>
              <a:spcAft>
                <a:spcPts val="0"/>
              </a:spcAft>
            </a:pPr>
            <a:r>
              <a:rPr lang="vi-VN" sz="4400" b="1" dirty="0">
                <a:solidFill>
                  <a:srgbClr val="FF0000"/>
                </a:solidFill>
                <a:latin typeface="Times New Roman" panose="02020603050405020304" pitchFamily="18" charset="0"/>
                <a:ea typeface="Arial" panose="020B0604020202020204" pitchFamily="34" charset="0"/>
              </a:rPr>
              <a:t>Câu 2: </a:t>
            </a:r>
            <a:r>
              <a:rPr lang="vi-VN" sz="4400" b="1" dirty="0">
                <a:solidFill>
                  <a:srgbClr val="000000"/>
                </a:solidFill>
                <a:latin typeface="Times New Roman" panose="02020603050405020304" pitchFamily="18" charset="0"/>
                <a:ea typeface="Arial" panose="020B0604020202020204" pitchFamily="34" charset="0"/>
              </a:rPr>
              <a:t>Em hãy nêu 1 số quy định cơ bản của pháp luật về phòng chống bạo lực học đường?</a:t>
            </a:r>
            <a:endParaRPr lang="en-US" sz="4400" b="1"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227022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47810" y="-156096"/>
            <a:ext cx="12581336" cy="7166496"/>
          </a:xfrm>
          <a:prstGeom prst="rect">
            <a:avLst/>
          </a:prstGeom>
        </p:spPr>
      </p:pic>
      <p:sp>
        <p:nvSpPr>
          <p:cNvPr id="8" name="Rectangle: Rounded Corners 13">
            <a:extLst>
              <a:ext uri="{FF2B5EF4-FFF2-40B4-BE49-F238E27FC236}">
                <a16:creationId xmlns:a16="http://schemas.microsoft.com/office/drawing/2014/main" id="{D57A15F4-FE97-4AD2-BA74-AA0DC8068413}"/>
              </a:ext>
            </a:extLst>
          </p:cNvPr>
          <p:cNvSpPr/>
          <p:nvPr/>
        </p:nvSpPr>
        <p:spPr>
          <a:xfrm>
            <a:off x="-1" y="-156095"/>
            <a:ext cx="12533523" cy="253353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i="1" dirty="0" err="1">
                <a:solidFill>
                  <a:srgbClr val="FF0000"/>
                </a:solidFill>
                <a:latin typeface="Times New Roman" panose="02020603050405020304" pitchFamily="18" charset="0"/>
                <a:cs typeface="Times New Roman" panose="02020603050405020304" pitchFamily="18" charset="0"/>
              </a:rPr>
              <a:t>Câu</a:t>
            </a:r>
            <a:r>
              <a:rPr lang="en-US" sz="4000" b="1" i="1" dirty="0">
                <a:solidFill>
                  <a:srgbClr val="FF0000"/>
                </a:solidFill>
                <a:latin typeface="Times New Roman" panose="02020603050405020304" pitchFamily="18" charset="0"/>
                <a:cs typeface="Times New Roman" panose="02020603050405020304" pitchFamily="18" charset="0"/>
              </a:rPr>
              <a:t> 1:</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a:solidFill>
                  <a:schemeClr val="tx1"/>
                </a:solidFill>
                <a:latin typeface="Times New Roman" panose="02020603050405020304" pitchFamily="18" charset="0"/>
                <a:cs typeface="Times New Roman" panose="02020603050405020304" pitchFamily="18" charset="0"/>
              </a:rPr>
              <a:t>Ở </a:t>
            </a:r>
            <a:r>
              <a:rPr lang="en-US" sz="4000" b="1" dirty="0" err="1">
                <a:solidFill>
                  <a:schemeClr val="tx1"/>
                </a:solidFill>
                <a:latin typeface="Times New Roman" panose="02020603050405020304" pitchFamily="18" charset="0"/>
                <a:cs typeface="Times New Roman" panose="02020603050405020304" pitchFamily="18" charset="0"/>
              </a:rPr>
              <a:t>trường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hợp</a:t>
            </a:r>
            <a:r>
              <a:rPr lang="en-US" sz="4000" b="1" dirty="0">
                <a:solidFill>
                  <a:schemeClr val="tx1"/>
                </a:solidFill>
                <a:latin typeface="Times New Roman" panose="02020603050405020304" pitchFamily="18" charset="0"/>
                <a:cs typeface="Times New Roman" panose="02020603050405020304" pitchFamily="18" charset="0"/>
              </a:rPr>
              <a:t> 2 </a:t>
            </a:r>
            <a:r>
              <a:rPr lang="en-US" sz="4000" b="1" dirty="0" err="1">
                <a:solidFill>
                  <a:schemeClr val="tx1"/>
                </a:solidFill>
                <a:latin typeface="Times New Roman" panose="02020603050405020304" pitchFamily="18" charset="0"/>
                <a:cs typeface="Times New Roman" panose="02020603050405020304" pitchFamily="18" charset="0"/>
              </a:rPr>
              <a:t>trong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nội</a:t>
            </a:r>
            <a:r>
              <a:rPr lang="en-US" sz="4000" b="1" dirty="0">
                <a:solidFill>
                  <a:schemeClr val="tx1"/>
                </a:solidFill>
                <a:latin typeface="Times New Roman" panose="02020603050405020304" pitchFamily="18" charset="0"/>
                <a:cs typeface="Times New Roman" panose="02020603050405020304" pitchFamily="18" charset="0"/>
              </a:rPr>
              <a:t> dung </a:t>
            </a:r>
            <a:r>
              <a:rPr lang="en-US" sz="4000" b="1" dirty="0" err="1">
                <a:solidFill>
                  <a:schemeClr val="tx1"/>
                </a:solidFill>
                <a:latin typeface="Times New Roman" panose="02020603050405020304" pitchFamily="18" charset="0"/>
                <a:cs typeface="Times New Roman" panose="02020603050405020304" pitchFamily="18" charset="0"/>
              </a:rPr>
              <a:t>cách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ứng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phó</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sau</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khi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xảy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ra</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bạo</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lực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học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đường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mục</a:t>
            </a:r>
            <a:r>
              <a:rPr lang="en-US" sz="4000" b="1" dirty="0">
                <a:solidFill>
                  <a:schemeClr val="tx1"/>
                </a:solidFill>
                <a:latin typeface="Times New Roman" panose="02020603050405020304" pitchFamily="18" charset="0"/>
                <a:cs typeface="Times New Roman" panose="02020603050405020304" pitchFamily="18" charset="0"/>
              </a:rPr>
              <a:t> 2) </a:t>
            </a:r>
            <a:r>
              <a:rPr lang="en-US" sz="4000" b="1" dirty="0" err="1">
                <a:solidFill>
                  <a:schemeClr val="tx1"/>
                </a:solidFill>
                <a:latin typeface="Times New Roman" panose="02020603050405020304" pitchFamily="18" charset="0"/>
                <a:cs typeface="Times New Roman" panose="02020603050405020304" pitchFamily="18" charset="0"/>
              </a:rPr>
              <a:t>hs</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nam</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đánh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bạn</a:t>
            </a:r>
            <a:r>
              <a:rPr lang="en-US" sz="4000" b="1" dirty="0">
                <a:solidFill>
                  <a:schemeClr val="tx1"/>
                </a:solidFill>
                <a:latin typeface="Times New Roman" panose="02020603050405020304" pitchFamily="18" charset="0"/>
                <a:cs typeface="Times New Roman" panose="02020603050405020304" pitchFamily="18" charset="0"/>
              </a:rPr>
              <a:t> M </a:t>
            </a:r>
            <a:r>
              <a:rPr lang="en-US" sz="4000" b="1" dirty="0" err="1">
                <a:solidFill>
                  <a:schemeClr val="tx1"/>
                </a:solidFill>
                <a:latin typeface="Times New Roman" panose="02020603050405020304" pitchFamily="18" charset="0"/>
                <a:cs typeface="Times New Roman" panose="02020603050405020304" pitchFamily="18" charset="0"/>
              </a:rPr>
              <a:t>như</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vậy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có</a:t>
            </a:r>
            <a:r>
              <a:rPr lang="en-US" sz="4000" b="1" dirty="0">
                <a:solidFill>
                  <a:schemeClr val="tx1"/>
                </a:solidFill>
                <a:latin typeface="Times New Roman" panose="02020603050405020304" pitchFamily="18" charset="0"/>
                <a:cs typeface="Times New Roman" panose="02020603050405020304" pitchFamily="18" charset="0"/>
              </a:rPr>
              <a:t> vi </a:t>
            </a:r>
            <a:r>
              <a:rPr lang="en-US" sz="4000" b="1" dirty="0" err="1">
                <a:solidFill>
                  <a:schemeClr val="tx1"/>
                </a:solidFill>
                <a:latin typeface="Times New Roman" panose="02020603050405020304" pitchFamily="18" charset="0"/>
                <a:cs typeface="Times New Roman" panose="02020603050405020304" pitchFamily="18" charset="0"/>
              </a:rPr>
              <a:t>phạm</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quy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định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quy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định</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của</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pháp</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luật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về</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phòng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chống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bạo</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lực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học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đường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không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vì</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sao</a:t>
            </a:r>
            <a:r>
              <a:rPr lang="en-US" sz="4000" b="1" dirty="0">
                <a:solidFill>
                  <a:schemeClr val="tx1"/>
                </a:solidFill>
                <a:latin typeface="Times New Roman" panose="02020603050405020304" pitchFamily="18" charset="0"/>
                <a:cs typeface="Times New Roman" panose="02020603050405020304" pitchFamily="18" charset="0"/>
              </a:rPr>
              <a:t>?</a:t>
            </a:r>
            <a:endParaRPr lang="vi-VN" sz="4000" b="1" i="1" dirty="0">
              <a:solidFill>
                <a:schemeClr val="tx1"/>
              </a:solidFill>
              <a:latin typeface="Times New Roman" panose="02020603050405020304" pitchFamily="18" charset="0"/>
              <a:cs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0" y="2377441"/>
            <a:ext cx="12533522" cy="448056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e-DE" sz="4800" b="1" dirty="0">
                <a:solidFill>
                  <a:schemeClr val="tx1"/>
                </a:solidFill>
                <a:latin typeface="Times New Roman" panose="02020603050405020304" pitchFamily="18" charset="0"/>
                <a:cs typeface="Times New Roman" panose="02020603050405020304" pitchFamily="18" charset="0"/>
              </a:rPr>
              <a:t>HS nam đánh M như vậy là vi phạm quy định của pháp luật về phòng, chống bạo lực học đường vì theo điều 6 Nghị định số 80/2017/NĐ-CP Về quy định môi trường GD an toàn, lành mạnh, thân thiện, phòng chống bạo lực học đường, Bộ luật dân sự 2015.</a:t>
            </a:r>
            <a:endParaRPr lang="vi-VN" sz="4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84910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47810" y="-156096"/>
            <a:ext cx="12581336" cy="7166496"/>
          </a:xfrm>
          <a:prstGeom prst="rect">
            <a:avLst/>
          </a:prstGeom>
        </p:spPr>
      </p:pic>
      <p:sp>
        <p:nvSpPr>
          <p:cNvPr id="15" name="Rectangle: Rounded Corners 13">
            <a:extLst>
              <a:ext uri="{FF2B5EF4-FFF2-40B4-BE49-F238E27FC236}">
                <a16:creationId xmlns:a16="http://schemas.microsoft.com/office/drawing/2014/main" id="{B82CE674-D7FC-49D9-AF84-6CF2F5AC507D}"/>
              </a:ext>
            </a:extLst>
          </p:cNvPr>
          <p:cNvSpPr/>
          <p:nvPr/>
        </p:nvSpPr>
        <p:spPr>
          <a:xfrm>
            <a:off x="0" y="-152471"/>
            <a:ext cx="12533523" cy="1362293"/>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i="1" dirty="0" err="1">
                <a:solidFill>
                  <a:srgbClr val="FF0000"/>
                </a:solidFill>
                <a:latin typeface="Times New Roman" panose="02020603050405020304" pitchFamily="18" charset="0"/>
                <a:cs typeface="Times New Roman" panose="02020603050405020304" pitchFamily="18" charset="0"/>
              </a:rPr>
              <a:t>Câu</a:t>
            </a:r>
            <a:r>
              <a:rPr lang="en-US" sz="4400" b="1" i="1" dirty="0">
                <a:solidFill>
                  <a:srgbClr val="FF0000"/>
                </a:solidFill>
                <a:latin typeface="Times New Roman" panose="02020603050405020304" pitchFamily="18" charset="0"/>
                <a:cs typeface="Times New Roman" panose="02020603050405020304" pitchFamily="18" charset="0"/>
              </a:rPr>
              <a:t> 2: </a:t>
            </a:r>
            <a:r>
              <a:rPr lang="en-US" sz="4400" b="1" dirty="0" err="1">
                <a:solidFill>
                  <a:schemeClr val="tx1"/>
                </a:solidFill>
                <a:latin typeface="Times New Roman" panose="02020603050405020304" pitchFamily="18" charset="0"/>
                <a:cs typeface="Times New Roman" panose="02020603050405020304" pitchFamily="18" charset="0"/>
              </a:rPr>
              <a:t>Em</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hãy</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nêu</a:t>
            </a:r>
            <a:r>
              <a:rPr lang="en-US" sz="4400" b="1" dirty="0">
                <a:solidFill>
                  <a:schemeClr val="tx1"/>
                </a:solidFill>
                <a:latin typeface="Times New Roman" panose="02020603050405020304" pitchFamily="18" charset="0"/>
                <a:cs typeface="Times New Roman" panose="02020603050405020304" pitchFamily="18" charset="0"/>
              </a:rPr>
              <a:t> 1 </a:t>
            </a:r>
            <a:r>
              <a:rPr lang="en-US" sz="4400" b="1" dirty="0" err="1">
                <a:solidFill>
                  <a:schemeClr val="tx1"/>
                </a:solidFill>
                <a:latin typeface="Times New Roman" panose="02020603050405020304" pitchFamily="18" charset="0"/>
                <a:cs typeface="Times New Roman" panose="02020603050405020304" pitchFamily="18" charset="0"/>
              </a:rPr>
              <a:t>số</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quy</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định</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cơ</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bản</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của</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pháp</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luật</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về</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phòng</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chống</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bạo</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lực</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học</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đường</a:t>
            </a:r>
            <a:r>
              <a:rPr lang="en-US" sz="4400" b="1" dirty="0">
                <a:solidFill>
                  <a:schemeClr val="tx1"/>
                </a:solidFill>
                <a:latin typeface="Times New Roman" panose="02020603050405020304" pitchFamily="18" charset="0"/>
                <a:cs typeface="Times New Roman" panose="02020603050405020304" pitchFamily="18" charset="0"/>
              </a:rPr>
              <a:t>?</a:t>
            </a:r>
            <a:endParaRPr lang="vi-VN" sz="4400" b="1" i="1" dirty="0">
              <a:solidFill>
                <a:schemeClr val="tx1"/>
              </a:solidFill>
              <a:latin typeface="Times New Roman" panose="02020603050405020304" pitchFamily="18" charset="0"/>
              <a:cs typeface="Times New Roman" panose="02020603050405020304" pitchFamily="18" charset="0"/>
            </a:endParaRPr>
          </a:p>
        </p:txBody>
      </p:sp>
      <p:sp>
        <p:nvSpPr>
          <p:cNvPr id="19" name="Rectangle: Rounded Corners 23">
            <a:extLst>
              <a:ext uri="{FF2B5EF4-FFF2-40B4-BE49-F238E27FC236}">
                <a16:creationId xmlns:a16="http://schemas.microsoft.com/office/drawing/2014/main" id="{C8AB731C-B5A9-4087-9248-FB90CEB654D6}"/>
              </a:ext>
            </a:extLst>
          </p:cNvPr>
          <p:cNvSpPr/>
          <p:nvPr/>
        </p:nvSpPr>
        <p:spPr>
          <a:xfrm>
            <a:off x="-1" y="1452134"/>
            <a:ext cx="12393637" cy="555826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6000" b="1" dirty="0" err="1">
                <a:solidFill>
                  <a:schemeClr val="tx1"/>
                </a:solidFill>
                <a:latin typeface="Times New Roman" panose="02020603050405020304" pitchFamily="18" charset="0"/>
                <a:cs typeface="Times New Roman" panose="02020603050405020304" pitchFamily="18" charset="0"/>
              </a:rPr>
              <a:t>Nghị</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định</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số</a:t>
            </a:r>
            <a:r>
              <a:rPr lang="en-US" sz="6000" b="1" dirty="0">
                <a:solidFill>
                  <a:schemeClr val="tx1"/>
                </a:solidFill>
                <a:latin typeface="Times New Roman" panose="02020603050405020304" pitchFamily="18" charset="0"/>
                <a:cs typeface="Times New Roman" panose="02020603050405020304" pitchFamily="18" charset="0"/>
              </a:rPr>
              <a:t> 80/2017/NĐ-CP </a:t>
            </a:r>
            <a:r>
              <a:rPr lang="en-US" sz="6000" b="1" dirty="0" err="1">
                <a:solidFill>
                  <a:schemeClr val="tx1"/>
                </a:solidFill>
                <a:latin typeface="Times New Roman" panose="02020603050405020304" pitchFamily="18" charset="0"/>
                <a:cs typeface="Times New Roman" panose="02020603050405020304" pitchFamily="18" charset="0"/>
              </a:rPr>
              <a:t>của</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Chính</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phủ</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Bộ</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luật</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Hình</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sự</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năm</a:t>
            </a:r>
            <a:r>
              <a:rPr lang="en-US" sz="6000" b="1" dirty="0">
                <a:solidFill>
                  <a:schemeClr val="tx1"/>
                </a:solidFill>
                <a:latin typeface="Times New Roman" panose="02020603050405020304" pitchFamily="18" charset="0"/>
                <a:cs typeface="Times New Roman" panose="02020603050405020304" pitchFamily="18" charset="0"/>
              </a:rPr>
              <a:t> 2015 (</a:t>
            </a:r>
            <a:r>
              <a:rPr lang="en-US" sz="6000" b="1" dirty="0" err="1">
                <a:solidFill>
                  <a:schemeClr val="tx1"/>
                </a:solidFill>
                <a:latin typeface="Times New Roman" panose="02020603050405020304" pitchFamily="18" charset="0"/>
                <a:cs typeface="Times New Roman" panose="02020603050405020304" pitchFamily="18" charset="0"/>
              </a:rPr>
              <a:t>sửa</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đổi</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bổ</a:t>
            </a:r>
            <a:r>
              <a:rPr lang="en-US" sz="6000" b="1" dirty="0">
                <a:solidFill>
                  <a:schemeClr val="tx1"/>
                </a:solidFill>
                <a:latin typeface="Times New Roman" panose="02020603050405020304" pitchFamily="18" charset="0"/>
                <a:cs typeface="Times New Roman" panose="02020603050405020304" pitchFamily="18" charset="0"/>
              </a:rPr>
              <a:t> sung </a:t>
            </a:r>
            <a:r>
              <a:rPr lang="en-US" sz="6000" b="1" dirty="0" err="1">
                <a:solidFill>
                  <a:schemeClr val="tx1"/>
                </a:solidFill>
                <a:latin typeface="Times New Roman" panose="02020603050405020304" pitchFamily="18" charset="0"/>
                <a:cs typeface="Times New Roman" panose="02020603050405020304" pitchFamily="18" charset="0"/>
              </a:rPr>
              <a:t>năm</a:t>
            </a:r>
            <a:r>
              <a:rPr lang="en-US" sz="6000" b="1" dirty="0">
                <a:solidFill>
                  <a:schemeClr val="tx1"/>
                </a:solidFill>
                <a:latin typeface="Times New Roman" panose="02020603050405020304" pitchFamily="18" charset="0"/>
                <a:cs typeface="Times New Roman" panose="02020603050405020304" pitchFamily="18" charset="0"/>
              </a:rPr>
              <a:t> 2017); </a:t>
            </a:r>
            <a:r>
              <a:rPr lang="en-US" sz="6000" b="1" dirty="0" err="1">
                <a:solidFill>
                  <a:schemeClr val="tx1"/>
                </a:solidFill>
                <a:latin typeface="Times New Roman" panose="02020603050405020304" pitchFamily="18" charset="0"/>
                <a:cs typeface="Times New Roman" panose="02020603050405020304" pitchFamily="18" charset="0"/>
              </a:rPr>
              <a:t>Bộ</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luật</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dân</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sự</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năm</a:t>
            </a:r>
            <a:r>
              <a:rPr lang="en-US" sz="6000" b="1" dirty="0">
                <a:solidFill>
                  <a:schemeClr val="tx1"/>
                </a:solidFill>
                <a:latin typeface="Times New Roman" panose="02020603050405020304" pitchFamily="18" charset="0"/>
                <a:cs typeface="Times New Roman" panose="02020603050405020304" pitchFamily="18" charset="0"/>
              </a:rPr>
              <a:t> 2015;…</a:t>
            </a:r>
            <a:endParaRPr lang="vi-VN" sz="6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29121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BC9010-3369-4F06-BF44-3AEEC25327EA}"/>
              </a:ext>
            </a:extLst>
          </p:cNvPr>
          <p:cNvSpPr/>
          <p:nvPr/>
        </p:nvSpPr>
        <p:spPr>
          <a:xfrm>
            <a:off x="0" y="159779"/>
            <a:ext cx="11469859" cy="1737463"/>
          </a:xfrm>
          <a:prstGeom prst="rect">
            <a:avLst/>
          </a:prstGeom>
        </p:spPr>
        <p:txBody>
          <a:bodyPr wrap="square">
            <a:spAutoFit/>
          </a:bodyPr>
          <a:lstStyle/>
          <a:p>
            <a:pPr algn="just">
              <a:lnSpc>
                <a:spcPct val="115000"/>
              </a:lnSpc>
              <a:spcAft>
                <a:spcPts val="1000"/>
              </a:spcAft>
            </a:pPr>
            <a:r>
              <a:rPr lang="en-US" sz="4800" b="1" spc="-25" dirty="0">
                <a:latin typeface="Times New Roman" panose="02020603050405020304" pitchFamily="18" charset="0"/>
                <a:ea typeface="Times New Roman" panose="02020603050405020304" pitchFamily="18" charset="0"/>
                <a:cs typeface="Times New Roman" panose="02020603050405020304" pitchFamily="18" charset="0"/>
              </a:rPr>
              <a:t>* </a:t>
            </a:r>
            <a:r>
              <a:rPr lang="vi-VN" sz="4800" b="1" spc="-25" dirty="0">
                <a:latin typeface="Times New Roman" panose="02020603050405020304" pitchFamily="18" charset="0"/>
                <a:ea typeface="Times New Roman" panose="02020603050405020304" pitchFamily="18" charset="0"/>
                <a:cs typeface="Times New Roman" panose="02020603050405020304" pitchFamily="18" charset="0"/>
              </a:rPr>
              <a:t>H. </a:t>
            </a:r>
            <a:r>
              <a:rPr lang="en-US" sz="4800" b="1" spc="-25"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4800" b="1"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spc="-25" dirty="0" err="1">
                <a:latin typeface="Times New Roman" panose="02020603050405020304" pitchFamily="18" charset="0"/>
                <a:ea typeface="Times New Roman" panose="02020603050405020304" pitchFamily="18" charset="0"/>
                <a:cs typeface="Times New Roman" panose="02020603050405020304" pitchFamily="18" charset="0"/>
              </a:rPr>
              <a:t>hại</a:t>
            </a:r>
            <a:r>
              <a:rPr lang="en-US" sz="4800" b="1"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spc="-25"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b="1"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spc="-25"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4800" b="1" spc="-25" dirty="0">
                <a:latin typeface="Times New Roman" panose="02020603050405020304" pitchFamily="18" charset="0"/>
                <a:ea typeface="Times New Roman" panose="02020603050405020304" pitchFamily="18" charset="0"/>
                <a:cs typeface="Times New Roman" panose="02020603050405020304" pitchFamily="18" charset="0"/>
              </a:rPr>
              <a:t> BLHĐ </a:t>
            </a:r>
            <a:r>
              <a:rPr lang="en-US" sz="4800" b="1" spc="-25"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4800" b="1"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spc="-25"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4800" b="1"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spc="-25" dirty="0" err="1">
                <a:latin typeface="Times New Roman" panose="02020603050405020304" pitchFamily="18" charset="0"/>
                <a:ea typeface="Times New Roman" panose="02020603050405020304" pitchFamily="18" charset="0"/>
                <a:cs typeface="Times New Roman" panose="02020603050405020304" pitchFamily="18" charset="0"/>
              </a:rPr>
              <a:t>hưởng</a:t>
            </a:r>
            <a:r>
              <a:rPr lang="en-US" sz="4800" b="1"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spc="-25"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4800" b="1" spc="-25"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4800" b="1" spc="-25"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4800" b="1" spc="-25" dirty="0">
                <a:latin typeface="Times New Roman" panose="02020603050405020304" pitchFamily="18" charset="0"/>
                <a:ea typeface="Times New Roman" panose="02020603050405020304" pitchFamily="18" charset="0"/>
                <a:cs typeface="Times New Roman" panose="02020603050405020304" pitchFamily="18" charset="0"/>
              </a:rPr>
              <a:t>. Cho VD </a:t>
            </a:r>
            <a:r>
              <a:rPr lang="en-US" sz="4800" b="1" spc="-25" dirty="0" err="1">
                <a:latin typeface="Times New Roman" panose="02020603050405020304" pitchFamily="18" charset="0"/>
                <a:ea typeface="Times New Roman" panose="02020603050405020304" pitchFamily="18" charset="0"/>
                <a:cs typeface="Times New Roman" panose="02020603050405020304" pitchFamily="18" charset="0"/>
              </a:rPr>
              <a:t>minh</a:t>
            </a:r>
            <a:r>
              <a:rPr lang="en-US" sz="4800" b="1"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spc="-25" dirty="0" err="1">
                <a:latin typeface="Times New Roman" panose="02020603050405020304" pitchFamily="18" charset="0"/>
                <a:ea typeface="Times New Roman" panose="02020603050405020304" pitchFamily="18" charset="0"/>
                <a:cs typeface="Times New Roman" panose="02020603050405020304" pitchFamily="18" charset="0"/>
              </a:rPr>
              <a:t>họa</a:t>
            </a:r>
            <a:r>
              <a:rPr lang="en-US" sz="4800" b="1" spc="-25"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0A6B5CA4-9C99-4654-AE06-1CA9B109DC2E}"/>
              </a:ext>
            </a:extLst>
          </p:cNvPr>
          <p:cNvSpPr/>
          <p:nvPr/>
        </p:nvSpPr>
        <p:spPr>
          <a:xfrm>
            <a:off x="389205" y="2357867"/>
            <a:ext cx="11469859" cy="3436390"/>
          </a:xfrm>
          <a:prstGeom prst="rect">
            <a:avLst/>
          </a:prstGeom>
        </p:spPr>
        <p:txBody>
          <a:bodyPr wrap="square">
            <a:spAutoFit/>
          </a:bodyPr>
          <a:lstStyle/>
          <a:p>
            <a:pPr algn="just">
              <a:lnSpc>
                <a:spcPct val="115000"/>
              </a:lnSpc>
              <a:spcAft>
                <a:spcPts val="1000"/>
              </a:spcAft>
            </a:pPr>
            <a:r>
              <a:rPr lang="vi-VN"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bạo</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bạo</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770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BC9010-3369-4F06-BF44-3AEEC25327EA}"/>
              </a:ext>
            </a:extLst>
          </p:cNvPr>
          <p:cNvSpPr/>
          <p:nvPr/>
        </p:nvSpPr>
        <p:spPr>
          <a:xfrm>
            <a:off x="222738" y="305068"/>
            <a:ext cx="11746523" cy="6247864"/>
          </a:xfrm>
          <a:prstGeom prst="rect">
            <a:avLst/>
          </a:prstGeom>
        </p:spPr>
        <p:txBody>
          <a:bodyPr wrap="square">
            <a:spAutoFit/>
          </a:bodyPr>
          <a:lstStyle/>
          <a:p>
            <a:pPr algn="just"/>
            <a:r>
              <a:rPr lang="vi-VN" sz="5000" b="1" spc="-25"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Trách nhiệm của Hs trong việc phòng chống bạo lực học đường.</a:t>
            </a:r>
          </a:p>
          <a:p>
            <a:pPr algn="just"/>
            <a:r>
              <a:rPr lang="vi-VN" sz="5000" b="1" spc="-2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Không đồng tình, phê phán hành động sai trái </a:t>
            </a:r>
          </a:p>
          <a:p>
            <a:pPr algn="just"/>
            <a:r>
              <a:rPr lang="vi-VN" sz="5000" b="1" spc="-2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Báo với người lớn,người có trách nhiệm...</a:t>
            </a:r>
          </a:p>
          <a:p>
            <a:pPr algn="just"/>
            <a:r>
              <a:rPr lang="vi-VN" sz="5000" b="1" spc="-25"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Không thờ ơ, vô cảm, tuyên truyền để các bạn hiểu tác hại và hậu quả của bạo lực học đường...</a:t>
            </a:r>
          </a:p>
        </p:txBody>
      </p:sp>
    </p:spTree>
    <p:extLst>
      <p:ext uri="{BB962C8B-B14F-4D97-AF65-F5344CB8AC3E}">
        <p14:creationId xmlns:p14="http://schemas.microsoft.com/office/powerpoint/2010/main" val="22107732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sp>
        <p:nvSpPr>
          <p:cNvPr id="9" name="文本框 6"/>
          <p:cNvSpPr txBox="1"/>
          <p:nvPr/>
        </p:nvSpPr>
        <p:spPr>
          <a:xfrm>
            <a:off x="1336431" y="1442811"/>
            <a:ext cx="804236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6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anose="02020603050405020304" pitchFamily="18" charset="0"/>
              </a:rPr>
              <a:t>4</a:t>
            </a:r>
            <a:r>
              <a:rPr kumimoji="0" lang="en-US" altLang="zh-CN" sz="66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anose="02020603050405020304" pitchFamily="18" charset="0"/>
              </a:rPr>
              <a:t>. LUYỆN TẬP</a:t>
            </a:r>
            <a:endParaRPr kumimoji="0" lang="zh-CN" altLang="en-US" sz="66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3" name="Rectangle 2">
            <a:extLst>
              <a:ext uri="{FF2B5EF4-FFF2-40B4-BE49-F238E27FC236}">
                <a16:creationId xmlns:a16="http://schemas.microsoft.com/office/drawing/2014/main" id="{75AC11D2-51A9-4AD0-9902-7665B0B060F0}"/>
              </a:ext>
            </a:extLst>
          </p:cNvPr>
          <p:cNvSpPr/>
          <p:nvPr/>
        </p:nvSpPr>
        <p:spPr>
          <a:xfrm>
            <a:off x="829994" y="3191908"/>
            <a:ext cx="9566031" cy="923330"/>
          </a:xfrm>
          <a:prstGeom prst="rect">
            <a:avLst/>
          </a:prstGeom>
        </p:spPr>
        <p:txBody>
          <a:bodyPr wrap="square">
            <a:spAutoFit/>
          </a:bodyPr>
          <a:lstStyle/>
          <a:p>
            <a:pPr lvl="0"/>
            <a:r>
              <a:rPr lang="vi-VN" sz="5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tập </a:t>
            </a:r>
            <a:r>
              <a:rPr lang="nl-NL" sz="5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5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nl-NL" sz="5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43: </a:t>
            </a:r>
            <a:r>
              <a:rPr lang="vi-VN" sz="5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nl-NL" sz="5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hận xét hành vi</a:t>
            </a:r>
            <a:endParaRPr lang="en-US" sz="54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7449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BBDFA7-EAEE-48B5-BFE0-C2FEDD5F7F06}"/>
              </a:ext>
            </a:extLst>
          </p:cNvPr>
          <p:cNvSpPr/>
          <p:nvPr/>
        </p:nvSpPr>
        <p:spPr>
          <a:xfrm>
            <a:off x="187569" y="239150"/>
            <a:ext cx="11816861" cy="2862322"/>
          </a:xfrm>
          <a:prstGeom prst="rect">
            <a:avLst/>
          </a:prstGeom>
        </p:spPr>
        <p:txBody>
          <a:bodyPr wrap="square">
            <a:spAutoFit/>
          </a:bodyPr>
          <a:lstStyle/>
          <a:p>
            <a:r>
              <a:rPr lang="nl-NL"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bạn trong lớp đã có hành vi bạo lực với G. Đây là hành động sai trái cần được ngăn chặn. </a:t>
            </a:r>
            <a:endParaRPr lang="en-US" sz="6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025B81B6-8392-4D72-8266-C1AFA5A17438}"/>
              </a:ext>
            </a:extLst>
          </p:cNvPr>
          <p:cNvSpPr/>
          <p:nvPr/>
        </p:nvSpPr>
        <p:spPr>
          <a:xfrm>
            <a:off x="187569" y="3384674"/>
            <a:ext cx="11976296" cy="2862322"/>
          </a:xfrm>
          <a:prstGeom prst="rect">
            <a:avLst/>
          </a:prstGeom>
        </p:spPr>
        <p:txBody>
          <a:bodyPr wrap="square">
            <a:spAutoFit/>
          </a:bodyPr>
          <a:lstStyle/>
          <a:p>
            <a:pPr lvl="0"/>
            <a:r>
              <a:rPr lang="nl-NL"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Hành động của S là đúng, bạn cần bình tĩnh và nhờ sự giúp đỡ của người lớn. </a:t>
            </a:r>
            <a:endParaRPr lang="en-US" sz="60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973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BBDFA7-EAEE-48B5-BFE0-C2FEDD5F7F06}"/>
              </a:ext>
            </a:extLst>
          </p:cNvPr>
          <p:cNvSpPr/>
          <p:nvPr/>
        </p:nvSpPr>
        <p:spPr>
          <a:xfrm>
            <a:off x="187569" y="464233"/>
            <a:ext cx="11816861" cy="5632311"/>
          </a:xfrm>
          <a:prstGeom prst="rect">
            <a:avLst/>
          </a:prstGeom>
        </p:spPr>
        <p:txBody>
          <a:bodyPr wrap="square">
            <a:spAutoFit/>
          </a:bodyPr>
          <a:lstStyle/>
          <a:p>
            <a:pPr algn="just"/>
            <a:r>
              <a:rPr lang="nl-NL"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Em không đồng tình với hành động của Q. Bạn nên can ngăn hành động bạo lực thay vì đăng lên mạng. Việc quay đăng lên mạng vô hình chung khiến hành động bạo lực được nhiều người biết đến hơn. </a:t>
            </a:r>
            <a:endParaRPr lang="en-US" sz="6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344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10" name="TextBox 9"/>
          <p:cNvSpPr txBox="1"/>
          <p:nvPr/>
        </p:nvSpPr>
        <p:spPr>
          <a:xfrm>
            <a:off x="489284" y="954732"/>
            <a:ext cx="10947750" cy="1969766"/>
          </a:xfrm>
          <a:prstGeom prst="rect">
            <a:avLst/>
          </a:prstGeom>
          <a:noFill/>
          <a:ln>
            <a:noFill/>
          </a:ln>
        </p:spPr>
        <p:txBody>
          <a:bodyPr wrap="square" lIns="121917" tIns="60958" rIns="121917" bIns="60958" rtlCol="0">
            <a:spAutoFit/>
          </a:bodyPr>
          <a:lstStyle/>
          <a:p>
            <a:r>
              <a:rPr lang="nl-NL" sz="6000" b="1" dirty="0">
                <a:solidFill>
                  <a:srgbClr val="FF0000"/>
                </a:solidFill>
                <a:latin typeface="Times New Roman" panose="02020603050405020304" pitchFamily="18" charset="0"/>
                <a:cs typeface="Times New Roman" panose="02020603050405020304" pitchFamily="18" charset="0"/>
              </a:rPr>
              <a:t>1.</a:t>
            </a:r>
            <a:r>
              <a:rPr lang="de-DE" sz="6000" b="1" dirty="0">
                <a:solidFill>
                  <a:srgbClr val="FF0000"/>
                </a:solidFill>
                <a:latin typeface="Times New Roman" panose="02020603050405020304" pitchFamily="18" charset="0"/>
                <a:cs typeface="Times New Roman" panose="02020603050405020304" pitchFamily="18" charset="0"/>
              </a:rPr>
              <a:t> Biểu hiện, nguyên nhân và tác hại của bạo lực học đường</a:t>
            </a:r>
            <a:endParaRPr lang="vi-VN" sz="6000" dirty="0">
              <a:solidFill>
                <a:srgbClr val="FF0000"/>
              </a:solidFill>
              <a:latin typeface="Times New Roman" panose="02020603050405020304" pitchFamily="18" charset="0"/>
              <a:cs typeface="Times New Roman" panose="02020603050405020304" pitchFamily="18" charset="0"/>
            </a:endParaRPr>
          </a:p>
        </p:txBody>
      </p:sp>
      <p:pic>
        <p:nvPicPr>
          <p:cNvPr id="13" name="Picture 4" descr="https://gatorball.files.wordpress.com/2011/03/hybrid-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8462" y="2924498"/>
            <a:ext cx="10433538" cy="390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BBDFA7-EAEE-48B5-BFE0-C2FEDD5F7F06}"/>
              </a:ext>
            </a:extLst>
          </p:cNvPr>
          <p:cNvSpPr/>
          <p:nvPr/>
        </p:nvSpPr>
        <p:spPr>
          <a:xfrm>
            <a:off x="187569" y="281354"/>
            <a:ext cx="11816861" cy="6186309"/>
          </a:xfrm>
          <a:prstGeom prst="rect">
            <a:avLst/>
          </a:prstGeom>
        </p:spPr>
        <p:txBody>
          <a:bodyPr wrap="square">
            <a:spAutoFit/>
          </a:bodyPr>
          <a:lstStyle/>
          <a:p>
            <a:pPr algn="just"/>
            <a:r>
              <a:rPr lang="nl-NL" sz="6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Hành động của các bạn ở trường là sai, đó là hành vi bạo lực học đường. N cũng không nên có suy nghĩ bỏ học mà nên có sự chia sẻ với người thân hoặc giáo viên chủ nhiệm.</a:t>
            </a:r>
            <a:endParaRPr lang="en-US" sz="6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7534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BBDFA7-EAEE-48B5-BFE0-C2FEDD5F7F06}"/>
              </a:ext>
            </a:extLst>
          </p:cNvPr>
          <p:cNvSpPr/>
          <p:nvPr/>
        </p:nvSpPr>
        <p:spPr>
          <a:xfrm>
            <a:off x="187569" y="2484137"/>
            <a:ext cx="11816861" cy="3416320"/>
          </a:xfrm>
          <a:prstGeom prst="rect">
            <a:avLst/>
          </a:prstGeom>
        </p:spPr>
        <p:txBody>
          <a:bodyPr wrap="square">
            <a:spAutoFit/>
          </a:bodyPr>
          <a:lstStyle/>
          <a:p>
            <a:pPr algn="just"/>
            <a:r>
              <a:rPr lang="nl-NL" sz="5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Tình huống a) </a:t>
            </a:r>
            <a:r>
              <a:rPr lang="nl-NL"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báo với bố mẹ, thầy cô và nhờ sự giúp đỡ</a:t>
            </a:r>
            <a:endParaRPr lang="en-US" sz="5400" b="1" dirty="0">
              <a:latin typeface="Calibri" panose="020F0502020204030204" pitchFamily="34" charset="0"/>
              <a:ea typeface="Calibri" panose="020F0502020204030204" pitchFamily="34" charset="0"/>
              <a:cs typeface="Times New Roman" panose="02020603050405020304" pitchFamily="18" charset="0"/>
            </a:endParaRPr>
          </a:p>
          <a:p>
            <a:pPr algn="just"/>
            <a:r>
              <a:rPr lang="nl-NL" sz="5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Tình huống b), c), d) </a:t>
            </a:r>
            <a:r>
              <a:rPr lang="nl-NL"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báo với giáo viên chủ nhiệm và nhờ sự giúp đỡ từ cô</a:t>
            </a:r>
            <a:endParaRPr lang="en-US" sz="5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F9DF05D6-574F-461B-8A3B-B3E27DE109F2}"/>
              </a:ext>
            </a:extLst>
          </p:cNvPr>
          <p:cNvSpPr/>
          <p:nvPr/>
        </p:nvSpPr>
        <p:spPr>
          <a:xfrm>
            <a:off x="361070" y="194997"/>
            <a:ext cx="11643359" cy="1754326"/>
          </a:xfrm>
          <a:prstGeom prst="rect">
            <a:avLst/>
          </a:prstGeom>
        </p:spPr>
        <p:txBody>
          <a:bodyPr wrap="square">
            <a:spAutoFit/>
          </a:bodyPr>
          <a:lstStyle/>
          <a:p>
            <a:pPr lvl="0" algn="just"/>
            <a:r>
              <a:rPr lang="vi-VN"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tập 3/t</a:t>
            </a:r>
            <a:r>
              <a:rPr lang="nl-NL"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43:</a:t>
            </a:r>
            <a:r>
              <a:rPr lang="nl-NL" sz="5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vi-VN"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a:t>
            </a:r>
            <a:r>
              <a:rPr lang="nl-NL"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ề xuất các biện pháp phù hợp</a:t>
            </a:r>
            <a:endParaRPr lang="en-US" sz="5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449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BBDFA7-EAEE-48B5-BFE0-C2FEDD5F7F06}"/>
              </a:ext>
            </a:extLst>
          </p:cNvPr>
          <p:cNvSpPr/>
          <p:nvPr/>
        </p:nvSpPr>
        <p:spPr>
          <a:xfrm>
            <a:off x="187569" y="894487"/>
            <a:ext cx="11816861" cy="5278368"/>
          </a:xfrm>
          <a:prstGeom prst="rect">
            <a:avLst/>
          </a:prstGeom>
        </p:spPr>
        <p:txBody>
          <a:bodyPr wrap="square">
            <a:spAutoFit/>
          </a:bodyPr>
          <a:lstStyle/>
          <a:p>
            <a:r>
              <a:rPr lang="nl-NL"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r>
              <a:rPr lang="nl-NL"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Tình huống a</a:t>
            </a:r>
            <a:r>
              <a:rPr lang="vi-VN"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 là N, em sẽ:</a:t>
            </a:r>
            <a:endParaRPr lang="en-US" sz="5400" b="1" dirty="0">
              <a:latin typeface="Calibri" panose="020F0502020204030204" pitchFamily="34" charset="0"/>
              <a:ea typeface="Calibri" panose="020F0502020204030204" pitchFamily="34" charset="0"/>
              <a:cs typeface="Times New Roman" panose="02020603050405020304" pitchFamily="18" charset="0"/>
            </a:endParaRPr>
          </a:p>
          <a:p>
            <a:pPr algn="just"/>
            <a:r>
              <a:rPr lang="nl-NL"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Yêu cầu bạn trả lại nhật kí cho mình; đồng thời không được đọc nhật kí và chế giễu mình. </a:t>
            </a:r>
            <a:endParaRPr lang="en-US" sz="5400" b="1" dirty="0">
              <a:latin typeface="Calibri" panose="020F0502020204030204" pitchFamily="34" charset="0"/>
              <a:ea typeface="Calibri" panose="020F0502020204030204" pitchFamily="34" charset="0"/>
              <a:cs typeface="Times New Roman" panose="02020603050405020304" pitchFamily="18" charset="0"/>
            </a:endParaRPr>
          </a:p>
          <a:p>
            <a:pPr algn="just"/>
            <a:r>
              <a:rPr lang="nl-NL"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Nếu như bạn không trả, em sẽ nhờ sự giúp đỡ từ giáo viên chủ nhiệm. </a:t>
            </a:r>
            <a:endParaRPr lang="en-US" sz="5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0E72019C-D15D-463E-A4FE-4B9955E69304}"/>
              </a:ext>
            </a:extLst>
          </p:cNvPr>
          <p:cNvSpPr/>
          <p:nvPr/>
        </p:nvSpPr>
        <p:spPr>
          <a:xfrm>
            <a:off x="3307227" y="0"/>
            <a:ext cx="6240811" cy="830997"/>
          </a:xfrm>
          <a:prstGeom prst="rect">
            <a:avLst/>
          </a:prstGeom>
        </p:spPr>
        <p:txBody>
          <a:bodyPr wrap="none">
            <a:spAutoFit/>
          </a:bodyPr>
          <a:lstStyle/>
          <a:p>
            <a:r>
              <a:rPr lang="vi-VN"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tập 4/t</a:t>
            </a:r>
            <a:r>
              <a:rPr lang="nl-NL"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43:</a:t>
            </a:r>
            <a:r>
              <a:rPr lang="vi-VN"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Đóng vai</a:t>
            </a:r>
            <a:endParaRPr lang="en-US" sz="4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73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BBDFA7-EAEE-48B5-BFE0-C2FEDD5F7F06}"/>
              </a:ext>
            </a:extLst>
          </p:cNvPr>
          <p:cNvSpPr/>
          <p:nvPr/>
        </p:nvSpPr>
        <p:spPr>
          <a:xfrm>
            <a:off x="187569" y="-41181"/>
            <a:ext cx="11816861" cy="6940361"/>
          </a:xfrm>
          <a:prstGeom prst="rect">
            <a:avLst/>
          </a:prstGeom>
        </p:spPr>
        <p:txBody>
          <a:bodyPr wrap="square">
            <a:spAutoFit/>
          </a:bodyPr>
          <a:lstStyle/>
          <a:p>
            <a:r>
              <a:rPr lang="nl-NL"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r>
              <a:rPr lang="nl-NL"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Tình huống b</a:t>
            </a:r>
            <a:r>
              <a:rPr lang="vi-VN"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 biết sự việc đó, em sẽ nói Đ và T rằng các bạn không được làm như vậy, đó là hành động bạo lực học đường. Các bạn sẽ bị kỉ luật nếu như gây hại, làm bị thương người khác. Các bạn nên thông báo việc bị S bắt nạt với người thân và giáo viên và nhờ sự giúp đỡ. </a:t>
            </a:r>
            <a:endParaRPr lang="en-US" sz="5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5005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BBDFA7-EAEE-48B5-BFE0-C2FEDD5F7F06}"/>
              </a:ext>
            </a:extLst>
          </p:cNvPr>
          <p:cNvSpPr/>
          <p:nvPr/>
        </p:nvSpPr>
        <p:spPr>
          <a:xfrm>
            <a:off x="187569" y="191102"/>
            <a:ext cx="11816861" cy="5832366"/>
          </a:xfrm>
          <a:prstGeom prst="rect">
            <a:avLst/>
          </a:prstGeom>
        </p:spPr>
        <p:txBody>
          <a:bodyPr wrap="square">
            <a:spAutoFit/>
          </a:bodyPr>
          <a:lstStyle/>
          <a:p>
            <a:r>
              <a:rPr lang="nl-NL"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just"/>
            <a:r>
              <a:rPr lang="nl-NL" sz="6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Tình huống c</a:t>
            </a:r>
            <a:r>
              <a:rPr lang="vi-VN" sz="6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6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 là bạn thân của D, em sẽ khuyên D nên nói chuyện này cho gia đình và nhờ gia đình giúp đỡ. Nếu bạn không làm, em sẽ đến và báo với phụ huynh của bạn. </a:t>
            </a:r>
            <a:endParaRPr lang="en-US" sz="6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7800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BBDFA7-EAEE-48B5-BFE0-C2FEDD5F7F06}"/>
              </a:ext>
            </a:extLst>
          </p:cNvPr>
          <p:cNvSpPr/>
          <p:nvPr/>
        </p:nvSpPr>
        <p:spPr>
          <a:xfrm>
            <a:off x="187569" y="894487"/>
            <a:ext cx="11816861" cy="5909310"/>
          </a:xfrm>
          <a:prstGeom prst="rect">
            <a:avLst/>
          </a:prstGeom>
        </p:spPr>
        <p:txBody>
          <a:bodyPr wrap="square">
            <a:spAutoFit/>
          </a:bodyPr>
          <a:lstStyle/>
          <a:p>
            <a:pPr algn="just"/>
            <a:r>
              <a:rPr lang="vi-VN"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 việc em đã làm để phòng chống bạo lực học đường:</a:t>
            </a:r>
            <a:endParaRPr lang="en-US" sz="5400" b="1" dirty="0">
              <a:latin typeface="Calibri" panose="020F0502020204030204" pitchFamily="34" charset="0"/>
              <a:ea typeface="Calibri" panose="020F0502020204030204" pitchFamily="34" charset="0"/>
              <a:cs typeface="Times New Roman" panose="02020603050405020304" pitchFamily="18" charset="0"/>
            </a:endParaRPr>
          </a:p>
          <a:p>
            <a:pPr algn="just"/>
            <a:r>
              <a:rPr lang="vi-VN"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Kết bạn với những người bạn tốt, trang bị kiến thức kĩ năng liên quan đến bạo lực học đường.</a:t>
            </a:r>
            <a:endParaRPr lang="en-US" sz="5400" b="1" dirty="0">
              <a:latin typeface="Calibri" panose="020F0502020204030204" pitchFamily="34" charset="0"/>
              <a:ea typeface="Calibri" panose="020F0502020204030204" pitchFamily="34" charset="0"/>
              <a:cs typeface="Times New Roman" panose="02020603050405020304" pitchFamily="18" charset="0"/>
            </a:endParaRPr>
          </a:p>
          <a:p>
            <a:pPr algn="just"/>
            <a:r>
              <a:rPr lang="vi-VN" sz="5400" b="1" dirty="0">
                <a:solidFill>
                  <a:srgbClr val="000000"/>
                </a:solidFill>
                <a:latin typeface="Times New Roman" panose="02020603050405020304" pitchFamily="18" charset="0"/>
                <a:ea typeface="Times New Roman" panose="02020603050405020304" pitchFamily="18" charset="0"/>
              </a:rPr>
              <a:t>+ Thông báo cho giáo viên, người lớn khi có bạo lựa học đường</a:t>
            </a:r>
            <a:endParaRPr lang="en-US" sz="5400" b="1" dirty="0"/>
          </a:p>
        </p:txBody>
      </p:sp>
      <p:sp>
        <p:nvSpPr>
          <p:cNvPr id="6" name="Rectangle 5">
            <a:extLst>
              <a:ext uri="{FF2B5EF4-FFF2-40B4-BE49-F238E27FC236}">
                <a16:creationId xmlns:a16="http://schemas.microsoft.com/office/drawing/2014/main" id="{CEDC2F00-2E24-4622-93AB-4A02FEAD3988}"/>
              </a:ext>
            </a:extLst>
          </p:cNvPr>
          <p:cNvSpPr/>
          <p:nvPr/>
        </p:nvSpPr>
        <p:spPr>
          <a:xfrm>
            <a:off x="2837735" y="-28843"/>
            <a:ext cx="6516528" cy="923330"/>
          </a:xfrm>
          <a:prstGeom prst="rect">
            <a:avLst/>
          </a:prstGeom>
        </p:spPr>
        <p:txBody>
          <a:bodyPr wrap="none">
            <a:spAutoFit/>
          </a:bodyPr>
          <a:lstStyle/>
          <a:p>
            <a:pPr lvl="0"/>
            <a:r>
              <a:rPr lang="vi-VN"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tập 5/t</a:t>
            </a:r>
            <a:r>
              <a:rPr lang="nl-NL"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43:</a:t>
            </a:r>
            <a:r>
              <a:rPr lang="nl-NL" sz="5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vi-VN"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r>
              <a:rPr lang="nl-NL"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hia sẻ</a:t>
            </a:r>
            <a:endParaRPr lang="en-US" sz="5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295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sp>
        <p:nvSpPr>
          <p:cNvPr id="9" name="文本框 6"/>
          <p:cNvSpPr txBox="1"/>
          <p:nvPr/>
        </p:nvSpPr>
        <p:spPr>
          <a:xfrm>
            <a:off x="1491176" y="1780435"/>
            <a:ext cx="767660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VẬN DỤNG</a:t>
            </a:r>
            <a:endParaRPr kumimoji="0" lang="zh-CN" altLang="en-US" sz="66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4206122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id="{A3069461-560C-4783-87E4-ABE516ADE0FF}"/>
              </a:ext>
            </a:extLst>
          </p:cNvPr>
          <p:cNvPicPr>
            <a:picLocks noChangeAspect="1"/>
          </p:cNvPicPr>
          <p:nvPr/>
        </p:nvPicPr>
        <p:blipFill>
          <a:blip r:embed="rId2"/>
          <a:stretch>
            <a:fillRect/>
          </a:stretch>
        </p:blipFill>
        <p:spPr>
          <a:xfrm>
            <a:off x="108593" y="35248"/>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91" y="3544624"/>
            <a:ext cx="3188719" cy="354031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536" y="5359529"/>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4590" y="264255"/>
            <a:ext cx="1694696" cy="2161906"/>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1359961" y="1160924"/>
            <a:ext cx="4674920" cy="3691311"/>
            <a:chOff x="1949253" y="1627716"/>
            <a:chExt cx="3271491" cy="2727718"/>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105206" y="2078139"/>
              <a:ext cx="2925908" cy="2277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342900" indent="-342900">
                <a:lnSpc>
                  <a:spcPct val="127000"/>
                </a:lnSpc>
                <a:buFont typeface="+mj-lt"/>
                <a:buAutoNum type="arabicPeriod"/>
                <a:tabLst>
                  <a:tab pos="241300" algn="l"/>
                </a:tabLst>
              </a:pPr>
              <a:r>
                <a:rPr lang="pt-BR" sz="2400" dirty="0"/>
                <a:t>Thiết kế 1 khẩu hiệu để tuyên truyền về phòng chống bạo lực học đường và thuyết minh về sản phẩm đó.</a:t>
              </a:r>
              <a:endParaRPr lang="vi-VN" sz="2400" dirty="0"/>
            </a:p>
            <a:p>
              <a:pPr marL="342900" lvl="0" indent="-342900">
                <a:lnSpc>
                  <a:spcPct val="127000"/>
                </a:lnSpc>
                <a:buFont typeface="+mj-lt"/>
                <a:buAutoNum type="arabicPeriod"/>
                <a:tabLst>
                  <a:tab pos="241300" algn="l"/>
                </a:tabLst>
              </a:pPr>
              <a:r>
                <a:rPr lang="en-US" sz="2400" dirty="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p:txBody>
        </p:sp>
      </p:grpSp>
      <p:grpSp>
        <p:nvGrpSpPr>
          <p:cNvPr id="98" name="组合 3">
            <a:extLst>
              <a:ext uri="{FF2B5EF4-FFF2-40B4-BE49-F238E27FC236}">
                <a16:creationId xmlns:a16="http://schemas.microsoft.com/office/drawing/2014/main" id="{38D25246-65BA-4855-A3D9-A8EC1F3632CF}"/>
              </a:ext>
            </a:extLst>
          </p:cNvPr>
          <p:cNvGrpSpPr/>
          <p:nvPr/>
        </p:nvGrpSpPr>
        <p:grpSpPr>
          <a:xfrm>
            <a:off x="5947635" y="1599997"/>
            <a:ext cx="6570616" cy="5415707"/>
            <a:chOff x="7522624" y="1711467"/>
            <a:chExt cx="2698523" cy="1980244"/>
          </a:xfrm>
        </p:grpSpPr>
        <p:grpSp>
          <p:nvGrpSpPr>
            <p:cNvPr id="99" name="组合 225">
              <a:extLst>
                <a:ext uri="{FF2B5EF4-FFF2-40B4-BE49-F238E27FC236}">
                  <a16:creationId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a16="http://schemas.microsoft.com/office/drawing/2014/main" id="{CBBC6582-21DE-424C-8A09-2A31C8141ACA}"/>
                </a:ext>
              </a:extLst>
            </p:cNvPr>
            <p:cNvSpPr txBox="1">
              <a:spLocks noChangeArrowheads="1"/>
            </p:cNvSpPr>
            <p:nvPr/>
          </p:nvSpPr>
          <p:spPr bwMode="auto">
            <a:xfrm>
              <a:off x="7821288" y="2235225"/>
              <a:ext cx="2221357" cy="548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lvl="0">
                <a:lnSpc>
                  <a:spcPct val="127000"/>
                </a:lnSpc>
                <a:buNone/>
                <a:tabLst>
                  <a:tab pos="241300" algn="l"/>
                </a:tabLst>
              </a:pPr>
              <a:r>
                <a:rPr lang="en-US" sz="2400" dirty="0">
                  <a:effectLst/>
                  <a:latin typeface="#9Slide05 Brannboll Ny" panose="02000000000000000000" pitchFamily="2" charset="0"/>
                  <a:ea typeface="Times New Roman" panose="02020603050405020304" pitchFamily="18" charset="0"/>
                  <a:cs typeface="Arial" panose="020B0604020202020204" pitchFamily="34" charset="0"/>
                </a:rPr>
                <a:t>      2. </a:t>
              </a:r>
              <a:r>
                <a:rPr lang="pt-BR" sz="2400" dirty="0"/>
                <a:t> Vẽ một bức tranh để tuyên truyền về phòng chống bạo lực học đường và thuyết minh về sản phẩm đó.</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190" name="组合 452">
            <a:extLst>
              <a:ext uri="{FF2B5EF4-FFF2-40B4-BE49-F238E27FC236}">
                <a16:creationId xmlns:a16="http://schemas.microsoft.com/office/drawing/2014/main" id="{AD5D3D59-1A45-4C00-8B3D-8EE88C7AE176}"/>
              </a:ext>
            </a:extLst>
          </p:cNvPr>
          <p:cNvGrpSpPr/>
          <p:nvPr/>
        </p:nvGrpSpPr>
        <p:grpSpPr>
          <a:xfrm>
            <a:off x="3949209" y="3678724"/>
            <a:ext cx="3005355"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02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2515981497"/>
              </p:ext>
            </p:extLst>
          </p:nvPr>
        </p:nvGraphicFramePr>
        <p:xfrm>
          <a:off x="1890932" y="1159711"/>
          <a:ext cx="9372600" cy="5848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3720821163"/>
              </p:ext>
            </p:extLst>
          </p:nvPr>
        </p:nvGraphicFramePr>
        <p:xfrm>
          <a:off x="1295400" y="1219201"/>
          <a:ext cx="10788748"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a:spcBef>
                <a:spcPct val="0"/>
              </a:spcBef>
              <a:defRPr/>
            </a:pPr>
            <a:r>
              <a:rPr lang="en-US" sz="5400" b="1" kern="0" dirty="0">
                <a:solidFill>
                  <a:prstClr val="white"/>
                </a:solidFill>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Bảng 2"/>
          <p:cNvGraphicFramePr>
            <a:graphicFrameLocks noGrp="1"/>
          </p:cNvGraphicFramePr>
          <p:nvPr>
            <p:extLst>
              <p:ext uri="{D42A27DB-BD31-4B8C-83A1-F6EECF244321}">
                <p14:modId xmlns:p14="http://schemas.microsoft.com/office/powerpoint/2010/main" val="37187515"/>
              </p:ext>
            </p:extLst>
          </p:nvPr>
        </p:nvGraphicFramePr>
        <p:xfrm>
          <a:off x="3671454" y="3429000"/>
          <a:ext cx="8201678" cy="2560320"/>
        </p:xfrm>
        <a:graphic>
          <a:graphicData uri="http://schemas.openxmlformats.org/drawingml/2006/table">
            <a:tbl>
              <a:tblPr firstRow="1" bandRow="1">
                <a:tableStyleId>{5C22544A-7EE6-4342-B048-85BDC9FD1C3A}</a:tableStyleId>
              </a:tblPr>
              <a:tblGrid>
                <a:gridCol w="5950848">
                  <a:extLst>
                    <a:ext uri="{9D8B030D-6E8A-4147-A177-3AD203B41FA5}">
                      <a16:colId xmlns:a16="http://schemas.microsoft.com/office/drawing/2014/main" val="20000"/>
                    </a:ext>
                  </a:extLst>
                </a:gridCol>
                <a:gridCol w="2250830">
                  <a:extLst>
                    <a:ext uri="{9D8B030D-6E8A-4147-A177-3AD203B41FA5}">
                      <a16:colId xmlns:a16="http://schemas.microsoft.com/office/drawing/2014/main" val="20001"/>
                    </a:ext>
                  </a:extLst>
                </a:gridCol>
              </a:tblGrid>
              <a:tr h="370840">
                <a:tc gridSpan="2">
                  <a:txBody>
                    <a:bodyPr/>
                    <a:lstStyle/>
                    <a:p>
                      <a:pPr algn="ctr"/>
                      <a:r>
                        <a:rPr lang="nl-NL" sz="3600" b="1" kern="1200" dirty="0">
                          <a:solidFill>
                            <a:schemeClr val="lt1"/>
                          </a:solidFill>
                          <a:effectLst/>
                          <a:latin typeface="Times New Roman" panose="02020603050405020304" pitchFamily="18" charset="0"/>
                          <a:ea typeface="+mn-ea"/>
                          <a:cs typeface="Times New Roman" panose="02020603050405020304" pitchFamily="18" charset="0"/>
                        </a:rPr>
                        <a:t>Tác hại của bạo lực học đường</a:t>
                      </a:r>
                      <a:endParaRPr lang="vi-VN" sz="3600" b="1" dirty="0">
                        <a:latin typeface="Times New Roman" panose="02020603050405020304" pitchFamily="18" charset="0"/>
                        <a:cs typeface="Times New Roman" panose="02020603050405020304" pitchFamily="18" charset="0"/>
                      </a:endParaRPr>
                    </a:p>
                  </a:txBody>
                  <a:tcPr/>
                </a:tc>
                <a:tc hMerge="1">
                  <a:txBody>
                    <a:bodyPr/>
                    <a:lstStyle/>
                    <a:p>
                      <a:endParaRPr lang="vi-VN" dirty="0"/>
                    </a:p>
                  </a:txBody>
                  <a:tcPr/>
                </a:tc>
                <a:extLst>
                  <a:ext uri="{0D108BD9-81ED-4DB2-BD59-A6C34878D82A}">
                    <a16:rowId xmlns:a16="http://schemas.microsoft.com/office/drawing/2014/main" val="10000"/>
                  </a:ext>
                </a:extLst>
              </a:tr>
              <a:tr h="370840">
                <a:tc>
                  <a:txBody>
                    <a:bodyPr/>
                    <a:lstStyle/>
                    <a:p>
                      <a:r>
                        <a:rPr lang="en-US" sz="3600" b="1" kern="1200" dirty="0" err="1">
                          <a:solidFill>
                            <a:schemeClr val="dk1"/>
                          </a:solidFill>
                          <a:effectLst/>
                          <a:latin typeface="Times New Roman" panose="02020603050405020304" pitchFamily="18" charset="0"/>
                          <a:ea typeface="+mn-ea"/>
                          <a:cs typeface="Times New Roman" panose="02020603050405020304" pitchFamily="18" charset="0"/>
                        </a:rPr>
                        <a:t>Đối</a:t>
                      </a:r>
                      <a:r>
                        <a:rPr lang="en-US" sz="3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1"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3600" b="1" kern="1200" dirty="0">
                          <a:solidFill>
                            <a:schemeClr val="dk1"/>
                          </a:solidFill>
                          <a:effectLst/>
                          <a:latin typeface="Times New Roman" panose="02020603050405020304" pitchFamily="18" charset="0"/>
                          <a:ea typeface="+mn-ea"/>
                          <a:cs typeface="Times New Roman" panose="02020603050405020304" pitchFamily="18" charset="0"/>
                        </a:rPr>
                        <a:t> HS</a:t>
                      </a:r>
                      <a:endParaRPr lang="vi-VN" sz="3600" b="1" dirty="0">
                        <a:latin typeface="Times New Roman" panose="02020603050405020304" pitchFamily="18" charset="0"/>
                        <a:cs typeface="Times New Roman" panose="02020603050405020304" pitchFamily="18" charset="0"/>
                      </a:endParaRPr>
                    </a:p>
                  </a:txBody>
                  <a:tcPr/>
                </a:tc>
                <a:tc>
                  <a:txBody>
                    <a:bodyPr/>
                    <a:lstStyle/>
                    <a:p>
                      <a:endParaRPr lang="vi-VN"/>
                    </a:p>
                  </a:txBody>
                  <a:tcPr/>
                </a:tc>
                <a:extLst>
                  <a:ext uri="{0D108BD9-81ED-4DB2-BD59-A6C34878D82A}">
                    <a16:rowId xmlns:a16="http://schemas.microsoft.com/office/drawing/2014/main" val="10001"/>
                  </a:ext>
                </a:extLst>
              </a:tr>
              <a:tr h="370840">
                <a:tc>
                  <a:txBody>
                    <a:bodyPr/>
                    <a:lstStyle/>
                    <a:p>
                      <a:r>
                        <a:rPr lang="en-US" sz="3600" b="1" kern="1200" dirty="0" err="1">
                          <a:solidFill>
                            <a:schemeClr val="dk1"/>
                          </a:solidFill>
                          <a:effectLst/>
                          <a:latin typeface="Times New Roman" panose="02020603050405020304" pitchFamily="18" charset="0"/>
                          <a:ea typeface="+mn-ea"/>
                          <a:cs typeface="Times New Roman" panose="02020603050405020304" pitchFamily="18" charset="0"/>
                        </a:rPr>
                        <a:t>Đối</a:t>
                      </a:r>
                      <a:r>
                        <a:rPr lang="en-US" sz="3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1"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3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1" kern="1200" dirty="0" err="1">
                          <a:solidFill>
                            <a:schemeClr val="dk1"/>
                          </a:solidFill>
                          <a:effectLst/>
                          <a:latin typeface="Times New Roman" panose="02020603050405020304" pitchFamily="18" charset="0"/>
                          <a:ea typeface="+mn-ea"/>
                          <a:cs typeface="Times New Roman" panose="02020603050405020304" pitchFamily="18" charset="0"/>
                        </a:rPr>
                        <a:t>gia</a:t>
                      </a:r>
                      <a:r>
                        <a:rPr lang="en-US" sz="3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1" kern="1200" dirty="0" err="1">
                          <a:solidFill>
                            <a:schemeClr val="dk1"/>
                          </a:solidFill>
                          <a:effectLst/>
                          <a:latin typeface="Times New Roman" panose="02020603050405020304" pitchFamily="18" charset="0"/>
                          <a:ea typeface="+mn-ea"/>
                          <a:cs typeface="Times New Roman" panose="02020603050405020304" pitchFamily="18" charset="0"/>
                        </a:rPr>
                        <a:t>đình</a:t>
                      </a:r>
                      <a:endParaRPr lang="vi-VN" sz="3600" b="1" dirty="0">
                        <a:latin typeface="Times New Roman" panose="02020603050405020304" pitchFamily="18" charset="0"/>
                        <a:cs typeface="Times New Roman" panose="02020603050405020304" pitchFamily="18" charset="0"/>
                      </a:endParaRPr>
                    </a:p>
                  </a:txBody>
                  <a:tcPr/>
                </a:tc>
                <a:tc>
                  <a:txBody>
                    <a:bodyPr/>
                    <a:lstStyle/>
                    <a:p>
                      <a:endParaRPr lang="vi-VN"/>
                    </a:p>
                  </a:txBody>
                  <a:tcPr/>
                </a:tc>
                <a:extLst>
                  <a:ext uri="{0D108BD9-81ED-4DB2-BD59-A6C34878D82A}">
                    <a16:rowId xmlns:a16="http://schemas.microsoft.com/office/drawing/2014/main" val="10002"/>
                  </a:ext>
                </a:extLst>
              </a:tr>
              <a:tr h="370840">
                <a:tc>
                  <a:txBody>
                    <a:bodyPr/>
                    <a:lstStyle/>
                    <a:p>
                      <a:r>
                        <a:rPr lang="en-US" sz="3600" b="1" kern="1200" dirty="0" err="1">
                          <a:solidFill>
                            <a:schemeClr val="dk1"/>
                          </a:solidFill>
                          <a:effectLst/>
                          <a:latin typeface="Times New Roman" panose="02020603050405020304" pitchFamily="18" charset="0"/>
                          <a:ea typeface="+mn-ea"/>
                          <a:cs typeface="Times New Roman" panose="02020603050405020304" pitchFamily="18" charset="0"/>
                        </a:rPr>
                        <a:t>Đối</a:t>
                      </a:r>
                      <a:r>
                        <a:rPr lang="en-US" sz="3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1"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3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1"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3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1" kern="1200" dirty="0" err="1">
                          <a:solidFill>
                            <a:schemeClr val="dk1"/>
                          </a:solidFill>
                          <a:effectLst/>
                          <a:latin typeface="Times New Roman" panose="02020603050405020304" pitchFamily="18" charset="0"/>
                          <a:ea typeface="+mn-ea"/>
                          <a:cs typeface="Times New Roman" panose="02020603050405020304" pitchFamily="18" charset="0"/>
                        </a:rPr>
                        <a:t>trường</a:t>
                      </a:r>
                      <a:r>
                        <a:rPr lang="en-US" sz="3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1"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3600" b="1" kern="1200" dirty="0">
                          <a:solidFill>
                            <a:schemeClr val="dk1"/>
                          </a:solidFill>
                          <a:effectLst/>
                          <a:latin typeface="Times New Roman" panose="02020603050405020304" pitchFamily="18" charset="0"/>
                          <a:ea typeface="+mn-ea"/>
                          <a:cs typeface="Times New Roman" panose="02020603050405020304" pitchFamily="18" charset="0"/>
                        </a:rPr>
                        <a:t> XH</a:t>
                      </a:r>
                      <a:endParaRPr lang="vi-VN" sz="3600" b="1" dirty="0">
                        <a:latin typeface="Times New Roman" panose="02020603050405020304" pitchFamily="18" charset="0"/>
                        <a:cs typeface="Times New Roman" panose="02020603050405020304" pitchFamily="18" charset="0"/>
                      </a:endParaRPr>
                    </a:p>
                  </a:txBody>
                  <a:tcPr/>
                </a:tc>
                <a:tc>
                  <a:txBody>
                    <a:bodyPr/>
                    <a:lstStyle/>
                    <a:p>
                      <a:endParaRPr lang="vi-VN"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782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74EC3-8F9A-4689-BC04-7B417CB64494}"/>
              </a:ext>
            </a:extLst>
          </p:cNvPr>
          <p:cNvSpPr>
            <a:spLocks noGrp="1"/>
          </p:cNvSpPr>
          <p:nvPr>
            <p:ph type="title"/>
          </p:nvPr>
        </p:nvSpPr>
        <p:spPr>
          <a:xfrm>
            <a:off x="422031" y="365125"/>
            <a:ext cx="11422965" cy="3063875"/>
          </a:xfrm>
        </p:spPr>
        <p:txBody>
          <a:bodyPr>
            <a:normAutofit fontScale="90000"/>
          </a:bodyPr>
          <a:lstStyle/>
          <a:p>
            <a:pPr>
              <a:lnSpc>
                <a:spcPct val="100000"/>
              </a:lnSpc>
            </a:pPr>
            <a:b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6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đập</a:t>
            </a:r>
            <a:r>
              <a:rPr lang="en-US"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ngược</a:t>
            </a:r>
            <a:r>
              <a:rPr lang="en-US"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đãi</a:t>
            </a:r>
            <a:r>
              <a:rPr lang="en-US"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bè</a:t>
            </a:r>
            <a:r>
              <a:rPr lang="en-US"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lan</a:t>
            </a:r>
            <a:r>
              <a:rPr lang="en-US"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6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6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6000" b="1" dirty="0">
                <a:latin typeface="Times New Roman" panose="02020603050405020304" pitchFamily="18" charset="0"/>
                <a:ea typeface="Calibri" panose="020F0502020204030204" pitchFamily="34" charset="0"/>
                <a:cs typeface="Times New Roman" panose="02020603050405020304" pitchFamily="18" charset="0"/>
              </a:rPr>
            </a:br>
            <a:br>
              <a:rPr lang="en-US" sz="6000" b="1" dirty="0">
                <a:latin typeface="Times New Roman" panose="02020603050405020304" pitchFamily="18" charset="0"/>
                <a:ea typeface="Calibri" panose="020F0502020204030204" pitchFamily="34" charset="0"/>
                <a:cs typeface="Times New Roman" panose="02020603050405020304" pitchFamily="18" charset="0"/>
              </a:rPr>
            </a:br>
            <a:endParaRPr lang="en-US" sz="6000" b="1"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92DF9D49-975C-4EF1-AEEB-E1123C86C5AF}"/>
              </a:ext>
            </a:extLst>
          </p:cNvPr>
          <p:cNvPicPr>
            <a:picLocks noGrp="1" noChangeAspect="1"/>
          </p:cNvPicPr>
          <p:nvPr>
            <p:ph idx="1"/>
          </p:nvPr>
        </p:nvPicPr>
        <p:blipFill>
          <a:blip r:embed="rId2"/>
          <a:stretch>
            <a:fillRect/>
          </a:stretch>
        </p:blipFill>
        <p:spPr>
          <a:xfrm>
            <a:off x="126610" y="2518118"/>
            <a:ext cx="5359790" cy="4203358"/>
          </a:xfrm>
          <a:prstGeom prst="rect">
            <a:avLst/>
          </a:prstGeom>
        </p:spPr>
      </p:pic>
      <p:pic>
        <p:nvPicPr>
          <p:cNvPr id="6" name="Picture 5">
            <a:extLst>
              <a:ext uri="{FF2B5EF4-FFF2-40B4-BE49-F238E27FC236}">
                <a16:creationId xmlns:a16="http://schemas.microsoft.com/office/drawing/2014/main" id="{0F804F05-0036-4377-8802-AF8A6FA6FAA9}"/>
              </a:ext>
            </a:extLst>
          </p:cNvPr>
          <p:cNvPicPr>
            <a:picLocks noChangeAspect="1"/>
          </p:cNvPicPr>
          <p:nvPr/>
        </p:nvPicPr>
        <p:blipFill>
          <a:blip r:embed="rId3"/>
          <a:stretch>
            <a:fillRect/>
          </a:stretch>
        </p:blipFill>
        <p:spPr>
          <a:xfrm>
            <a:off x="5666730" y="2138289"/>
            <a:ext cx="6525269" cy="4719711"/>
          </a:xfrm>
          <a:prstGeom prst="rect">
            <a:avLst/>
          </a:prstGeom>
        </p:spPr>
      </p:pic>
    </p:spTree>
    <p:extLst>
      <p:ext uri="{BB962C8B-B14F-4D97-AF65-F5344CB8AC3E}">
        <p14:creationId xmlns:p14="http://schemas.microsoft.com/office/powerpoint/2010/main" val="1892116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83E23-9E4F-438B-AAFF-741F948D47A2}"/>
              </a:ext>
            </a:extLst>
          </p:cNvPr>
          <p:cNvSpPr>
            <a:spLocks noGrp="1"/>
          </p:cNvSpPr>
          <p:nvPr>
            <p:ph type="title"/>
          </p:nvPr>
        </p:nvSpPr>
        <p:spPr>
          <a:xfrm>
            <a:off x="351692" y="365125"/>
            <a:ext cx="11352628" cy="1774090"/>
          </a:xfrm>
        </p:spPr>
        <p:txBody>
          <a:bodyPr>
            <a:noAutofit/>
          </a:bodyPr>
          <a:lstStyle/>
          <a:p>
            <a:pPr>
              <a:lnSpc>
                <a:spcPct val="115000"/>
              </a:lnSpc>
              <a:spcAft>
                <a:spcPts val="1000"/>
              </a:spcAft>
            </a:pPr>
            <a:r>
              <a:rPr lang="en-US" sz="5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Chửi</a:t>
            </a:r>
            <a:r>
              <a:rPr lang="en-US"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bới</a:t>
            </a:r>
            <a:r>
              <a:rPr lang="en-US"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đe</a:t>
            </a:r>
            <a:r>
              <a:rPr lang="en-US"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dọa</a:t>
            </a:r>
            <a:r>
              <a:rPr lang="en-US"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hưởng</a:t>
            </a:r>
            <a:r>
              <a:rPr lang="en-US"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5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400" b="1" dirty="0"/>
          </a:p>
        </p:txBody>
      </p:sp>
      <p:pic>
        <p:nvPicPr>
          <p:cNvPr id="5" name="Content Placeholder 4">
            <a:extLst>
              <a:ext uri="{FF2B5EF4-FFF2-40B4-BE49-F238E27FC236}">
                <a16:creationId xmlns:a16="http://schemas.microsoft.com/office/drawing/2014/main" id="{2D5CA38E-DC49-4FBC-ACF3-FD54D1CEE013}"/>
              </a:ext>
            </a:extLst>
          </p:cNvPr>
          <p:cNvPicPr>
            <a:picLocks noGrp="1" noChangeAspect="1"/>
          </p:cNvPicPr>
          <p:nvPr>
            <p:ph idx="1"/>
          </p:nvPr>
        </p:nvPicPr>
        <p:blipFill>
          <a:blip r:embed="rId2"/>
          <a:stretch>
            <a:fillRect/>
          </a:stretch>
        </p:blipFill>
        <p:spPr>
          <a:xfrm>
            <a:off x="2532184" y="2139216"/>
            <a:ext cx="8820443" cy="4718784"/>
          </a:xfrm>
          <a:prstGeom prst="rect">
            <a:avLst/>
          </a:prstGeom>
        </p:spPr>
      </p:pic>
    </p:spTree>
    <p:extLst>
      <p:ext uri="{BB962C8B-B14F-4D97-AF65-F5344CB8AC3E}">
        <p14:creationId xmlns:p14="http://schemas.microsoft.com/office/powerpoint/2010/main" val="1433540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FC6FEE-A247-4BAE-B881-188514306EE9}"/>
              </a:ext>
            </a:extLst>
          </p:cNvPr>
          <p:cNvSpPr/>
          <p:nvPr/>
        </p:nvSpPr>
        <p:spPr>
          <a:xfrm>
            <a:off x="295422" y="211211"/>
            <a:ext cx="11648049" cy="6396110"/>
          </a:xfrm>
          <a:prstGeom prst="rect">
            <a:avLst/>
          </a:prstGeom>
        </p:spPr>
        <p:txBody>
          <a:bodyPr wrap="square">
            <a:spAutoFit/>
          </a:bodyPr>
          <a:lstStyle/>
          <a:p>
            <a:pPr algn="just">
              <a:lnSpc>
                <a:spcPct val="115000"/>
              </a:lnSpc>
              <a:spcAft>
                <a:spcPts val="1000"/>
              </a:spcAft>
            </a:pPr>
            <a:r>
              <a:rPr lang="pt-BR"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Bạo lực học đường có nhiều biểu hiện: đánh đập, ngược đãi, chê bai, lăng mạ, chửi bởi, đe doạ, khủng bố, cô lập, lan truyền những thông tin sai sự thật về người học,... xảy ra trong cơ sở giáo dục.</a:t>
            </a:r>
            <a:endParaRPr lang="en-US" sz="6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50487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TotalTime>
  <Words>3121</Words>
  <Application>Microsoft Office PowerPoint</Application>
  <PresentationFormat>Widescreen</PresentationFormat>
  <Paragraphs>166</Paragraphs>
  <Slides>47</Slides>
  <Notes>0</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47</vt:i4>
      </vt:variant>
    </vt:vector>
  </HeadingPairs>
  <TitlesOfParts>
    <vt:vector size="66" baseType="lpstr">
      <vt:lpstr>Microsoft YaHei</vt:lpstr>
      <vt:lpstr>SimSun</vt:lpstr>
      <vt:lpstr>SimSun</vt:lpstr>
      <vt:lpstr>#9Slide05 Brannboll Ny</vt:lpstr>
      <vt:lpstr>#9Slide07 Marbelia Regular</vt:lpstr>
      <vt:lpstr>【苹果】迟暮朝朝醉晚灯</vt:lpstr>
      <vt:lpstr>Arial</vt:lpstr>
      <vt:lpstr>Calibri</vt:lpstr>
      <vt:lpstr>Calibri Light</vt:lpstr>
      <vt:lpstr>Helvetica Neue</vt:lpstr>
      <vt:lpstr>ITC Avant Garde Std Bk</vt:lpstr>
      <vt:lpstr>SVN-Vanilla Daisy Pro</vt:lpstr>
      <vt:lpstr>Times New Roman</vt:lpstr>
      <vt:lpstr>Verdana</vt:lpstr>
      <vt:lpstr>方正静蕾简体</vt:lpstr>
      <vt:lpstr>Office Theme</vt:lpstr>
      <vt:lpstr>1_Office Theme</vt:lpstr>
      <vt:lpstr>1_Thiết kế: Thạch Trương Thảo (0987 039 863)</vt:lpstr>
      <vt:lpstr>2_Office Theme</vt:lpstr>
      <vt:lpstr>PowerPoint Presentation</vt:lpstr>
      <vt:lpstr>PowerPoint Presentation</vt:lpstr>
      <vt:lpstr>PowerPoint Presentation</vt:lpstr>
      <vt:lpstr>PowerPoint Presentation</vt:lpstr>
      <vt:lpstr>PowerPoint Presentation</vt:lpstr>
      <vt:lpstr>PowerPoint Presentation</vt:lpstr>
      <vt:lpstr> Đánh đập, ngược đãi bạn bè. Cô lập, lan truyền thông tin sai sự thật.  </vt:lpstr>
      <vt:lpstr>Chửi bới, đe dọa, gây ảnh hưởng về tinh thần.</vt:lpstr>
      <vt:lpstr>PowerPoint Presentation</vt:lpstr>
      <vt:lpstr> Gia đình không hạnh phúc sẽ thiếu đi sự giáo dục cho trẻ nhỏ. Bên cạnh đó trẻ nhỏ sẽ học theo những hành vi bạo lực của người lớn.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147</cp:revision>
  <dcterms:created xsi:type="dcterms:W3CDTF">2021-07-15T15:36:06Z</dcterms:created>
  <dcterms:modified xsi:type="dcterms:W3CDTF">2023-01-03T03:23:54Z</dcterms:modified>
</cp:coreProperties>
</file>