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7"/>
  </p:notesMasterIdLst>
  <p:sldIdLst>
    <p:sldId id="259" r:id="rId5"/>
    <p:sldId id="263" r:id="rId6"/>
    <p:sldId id="641" r:id="rId7"/>
    <p:sldId id="609" r:id="rId8"/>
    <p:sldId id="260" r:id="rId9"/>
    <p:sldId id="650" r:id="rId10"/>
    <p:sldId id="630" r:id="rId11"/>
    <p:sldId id="652" r:id="rId12"/>
    <p:sldId id="653" r:id="rId13"/>
    <p:sldId id="629" r:id="rId14"/>
    <p:sldId id="632" r:id="rId15"/>
    <p:sldId id="406" r:id="rId16"/>
    <p:sldId id="633" r:id="rId17"/>
    <p:sldId id="644" r:id="rId18"/>
    <p:sldId id="613" r:id="rId19"/>
    <p:sldId id="628" r:id="rId20"/>
    <p:sldId id="643" r:id="rId21"/>
    <p:sldId id="635" r:id="rId22"/>
    <p:sldId id="587" r:id="rId23"/>
    <p:sldId id="594" r:id="rId24"/>
    <p:sldId id="649" r:id="rId25"/>
    <p:sldId id="648" r:id="rId26"/>
    <p:sldId id="618" r:id="rId27"/>
    <p:sldId id="590" r:id="rId28"/>
    <p:sldId id="637" r:id="rId29"/>
    <p:sldId id="645" r:id="rId30"/>
    <p:sldId id="638" r:id="rId31"/>
    <p:sldId id="640" r:id="rId32"/>
    <p:sldId id="646" r:id="rId33"/>
    <p:sldId id="570" r:id="rId34"/>
    <p:sldId id="619" r:id="rId35"/>
    <p:sldId id="6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8B487-713D-4B7B-89EC-C82443FDFAF9}" type="slidenum">
              <a:rPr lang="en-US" smtClean="0"/>
              <a:t>16</a:t>
            </a:fld>
            <a:endParaRPr lang="en-US"/>
          </a:p>
        </p:txBody>
      </p:sp>
    </p:spTree>
    <p:extLst>
      <p:ext uri="{BB962C8B-B14F-4D97-AF65-F5344CB8AC3E}">
        <p14:creationId xmlns:p14="http://schemas.microsoft.com/office/powerpoint/2010/main" val="310167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6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955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10/10/2022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10/10/2022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sp>
        <p:nvSpPr>
          <p:cNvPr id="155" name="文本框 4">
            <a:extLst>
              <a:ext uri="{FF2B5EF4-FFF2-40B4-BE49-F238E27FC236}">
                <a16:creationId xmlns:a16="http://schemas.microsoft.com/office/drawing/2014/main" id="{B8E4660C-A3D1-4288-A51E-A058B99F6586}"/>
              </a:ext>
            </a:extLst>
          </p:cNvPr>
          <p:cNvSpPr txBox="1"/>
          <p:nvPr/>
        </p:nvSpPr>
        <p:spPr>
          <a:xfrm>
            <a:off x="425637" y="2647694"/>
            <a:ext cx="11120303" cy="1107996"/>
          </a:xfrm>
          <a:prstGeom prst="rect">
            <a:avLst/>
          </a:prstGeom>
          <a:solidFill>
            <a:schemeClr val="accent2"/>
          </a:solidFill>
          <a:ln w="38100">
            <a:solidFill>
              <a:schemeClr val="tx1"/>
            </a:solidFill>
          </a:ln>
        </p:spPr>
        <p:txBody>
          <a:bodyPr wrap="square" rtlCol="0">
            <a:spAutoFit/>
          </a:bodyPr>
          <a:lstStyle/>
          <a:p>
            <a:pPr algn="ct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sp>
        <p:nvSpPr>
          <p:cNvPr id="112" name="Hộp Văn bản 37">
            <a:extLst>
              <a:ext uri="{FF2B5EF4-FFF2-40B4-BE49-F238E27FC236}">
                <a16:creationId xmlns:a16="http://schemas.microsoft.com/office/drawing/2014/main" id="{EFA4EF1D-1F1D-4C3E-A9C0-FCAA00A2CE17}"/>
              </a:ext>
            </a:extLst>
          </p:cNvPr>
          <p:cNvSpPr txBox="1"/>
          <p:nvPr/>
        </p:nvSpPr>
        <p:spPr>
          <a:xfrm>
            <a:off x="180524" y="3926372"/>
            <a:ext cx="11808791" cy="1569660"/>
          </a:xfrm>
          <a:prstGeom prst="rect">
            <a:avLst/>
          </a:prstGeom>
          <a:noFill/>
        </p:spPr>
        <p:txBody>
          <a:bodyPr wrap="square" rtlCol="0">
            <a:spAutoFit/>
          </a:bodyPr>
          <a:lstStyle/>
          <a:p>
            <a:pPr algn="just" defTabSz="457200"/>
            <a:r>
              <a:rPr lang="vi-VN" sz="4800" b="1" dirty="0">
                <a:solidFill>
                  <a:prstClr val="black"/>
                </a:solidFill>
                <a:latin typeface="Times New Roman" panose="02020603050405020304" pitchFamily="18" charset="0"/>
              </a:rPr>
              <a:t>Các bạn nhỏ trong bài hát</a:t>
            </a:r>
            <a:r>
              <a:rPr lang="en-US" sz="4800" b="1" dirty="0">
                <a:solidFill>
                  <a:prstClr val="black"/>
                </a:solidFill>
                <a:latin typeface="Times New Roman" panose="02020603050405020304" pitchFamily="18" charset="0"/>
              </a:rPr>
              <a:t> </a:t>
            </a:r>
            <a:r>
              <a:rPr lang="en-US" sz="4800" b="1" dirty="0" err="1">
                <a:solidFill>
                  <a:prstClr val="black"/>
                </a:solidFill>
                <a:latin typeface="Times New Roman" panose="02020603050405020304" pitchFamily="18" charset="0"/>
              </a:rPr>
              <a:t>sau</a:t>
            </a:r>
            <a:r>
              <a:rPr lang="vi-VN" sz="4800" b="1" dirty="0">
                <a:solidFill>
                  <a:prstClr val="black"/>
                </a:solidFill>
                <a:latin typeface="Times New Roman" panose="02020603050405020304" pitchFamily="18" charset="0"/>
              </a:rPr>
              <a:t> đã có ý thức học tập như thế nào?</a:t>
            </a:r>
          </a:p>
        </p:txBody>
      </p:sp>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circle(in)">
                                      <p:cBhvr>
                                        <p:cTn id="7" dur="1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2DB8BC-C161-0EC8-067B-1329E2DBF905}"/>
              </a:ext>
            </a:extLst>
          </p:cNvPr>
          <p:cNvSpPr txBox="1"/>
          <p:nvPr/>
        </p:nvSpPr>
        <p:spPr>
          <a:xfrm>
            <a:off x="0" y="181957"/>
            <a:ext cx="12084148" cy="63709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400" b="1" dirty="0">
                <a:solidFill>
                  <a:srgbClr val="FF0000"/>
                </a:solidFill>
                <a:latin typeface="#9Slide05 Brannboll Ny" panose="02000000000000000000" pitchFamily="2" charset="0"/>
              </a:rPr>
              <a:t>3.</a:t>
            </a:r>
            <a:r>
              <a:rPr kumimoji="0" lang="vi-VN" sz="3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Những biểu hiện của học tập tự giác, tích cực khác mà em biết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Hoàn thành bài tập về nhà trước khi lên lớp;</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Tìm cách giải những bài toán khó;</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Đọc bài, tìm hiểu bài ở nhà (trước khi đến lớp).</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Chăm chú nghe giảng trong giờ học;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Ghi chép bài đầy đủ;</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Tham gia các hoạt động tập thể rèn luyện kỹ năng, tham gia câu lạc bộ, đọc nhiều sách.</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Những biểu hiện của học tập chưa tự giác, tích cực: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Nói chuyện, làm việc riêng trong giờ học;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0" y="25992"/>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396749" y="38430"/>
            <a:ext cx="5758324"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517992" y="2291352"/>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91294" y="827460"/>
            <a:ext cx="5760866" cy="95410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en-US" altLang="en-US" sz="2800" b="1" dirty="0" err="1">
                <a:solidFill>
                  <a:srgbClr val="0000CC"/>
                </a:solidFill>
                <a:latin typeface="#9Slide05 Brannboll Ny" panose="02000000000000000000" pitchFamily="2" charset="0"/>
              </a:rPr>
              <a:t>Tự</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giác</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học</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bài</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làm</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bài</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tập</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mà</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không</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cần</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bố</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mẹ</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thầy</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cô</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nhắc</a:t>
            </a:r>
            <a:r>
              <a:rPr lang="en-US" altLang="en-US" sz="2800" b="1" dirty="0">
                <a:solidFill>
                  <a:srgbClr val="0000CC"/>
                </a:solidFill>
                <a:latin typeface="#9Slide05 Brannboll Ny" panose="02000000000000000000" pitchFamily="2" charset="0"/>
              </a:rPr>
              <a:t> </a:t>
            </a:r>
            <a:r>
              <a:rPr lang="en-US" altLang="en-US" sz="2800" b="1" dirty="0" err="1">
                <a:solidFill>
                  <a:srgbClr val="0000CC"/>
                </a:solidFill>
                <a:latin typeface="#9Slide05 Brannboll Ny" panose="02000000000000000000" pitchFamily="2" charset="0"/>
              </a:rPr>
              <a:t>nhở</a:t>
            </a:r>
            <a:endParaRPr lang="vi-VN" altLang="en-US" sz="2800" b="1"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184654" y="2690622"/>
            <a:ext cx="15358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Chủ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thức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bằng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đọc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sách</a:t>
            </a:r>
            <a:r>
              <a:rPr lang="vi-VN" altLang="en-US" sz="2400" dirty="0">
                <a:solidFill>
                  <a:srgbClr val="FF0000"/>
                </a:solidFill>
                <a:latin typeface="Times New Roman" panose="02020603050405020304" pitchFamily="18" charset="0"/>
                <a:cs typeface="Times New Roman" panose="02020603050405020304" pitchFamily="18"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5062384" y="2690623"/>
            <a:ext cx="1315418"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Lên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cứu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hỏi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chị</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127582" y="5693581"/>
            <a:ext cx="6711902" cy="95410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en-US" altLang="en-US" sz="2800" b="1" dirty="0" err="1">
                <a:solidFill>
                  <a:srgbClr val="0000CC"/>
                </a:solidFill>
                <a:latin typeface="Times New Roman" panose="02020603050405020304" pitchFamily="18" charset="0"/>
                <a:cs typeface="Times New Roman" panose="02020603050405020304" pitchFamily="18" charset="0"/>
              </a:rPr>
              <a:t>Gặp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khó</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thì</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chủ</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động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nghiên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cứu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ngồi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đợi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hộ</a:t>
            </a:r>
            <a:endParaRPr lang="vi-VN" altLang="en-US" sz="2800" b="1" dirty="0">
              <a:solidFill>
                <a:srgbClr val="0000CC"/>
              </a:solidFill>
              <a:latin typeface="Times New Roman" panose="02020603050405020304" pitchFamily="18" charset="0"/>
              <a:cs typeface="Times New Roman" panose="02020603050405020304" pitchFamily="18"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270913" y="857282"/>
            <a:ext cx="2040674" cy="3202623"/>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274337" y="3970772"/>
            <a:ext cx="2291778"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17270" y="1390687"/>
            <a:ext cx="1991682" cy="313663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627796" y="3031278"/>
            <a:ext cx="2336805" cy="2864083"/>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086143" y="1323092"/>
            <a:ext cx="1836753" cy="349310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021540" y="2916305"/>
            <a:ext cx="2049678" cy="330447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436924" y="1118167"/>
            <a:ext cx="184214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white"/>
                </a:solidFill>
                <a:latin typeface="#9Slide05 Brannboll Ny" panose="02000000000000000000" pitchFamily="2" charset="0"/>
              </a:rPr>
              <a:t>Không làm bài</a:t>
            </a:r>
            <a:r>
              <a:rPr lang="en-US" altLang="en-US" sz="2800" b="1" dirty="0">
                <a:solidFill>
                  <a:prstClr val="white"/>
                </a:solidFill>
                <a:latin typeface="#9Slide05 Brannboll Ny" panose="02000000000000000000" pitchFamily="2" charset="0"/>
              </a:rPr>
              <a:t>, </a:t>
            </a:r>
            <a:r>
              <a:rPr lang="en-US" altLang="en-US" sz="2800" b="1" dirty="0" err="1">
                <a:solidFill>
                  <a:prstClr val="white"/>
                </a:solidFill>
                <a:latin typeface="#9Slide05 Brannboll Ny" panose="02000000000000000000" pitchFamily="2" charset="0"/>
              </a:rPr>
              <a:t>ghi</a:t>
            </a:r>
            <a:r>
              <a:rPr lang="en-US" altLang="en-US" sz="2800" b="1" dirty="0">
                <a:solidFill>
                  <a:prstClr val="white"/>
                </a:solidFill>
                <a:latin typeface="#9Slide05 Brannboll Ny" panose="02000000000000000000" pitchFamily="2" charset="0"/>
              </a:rPr>
              <a:t> </a:t>
            </a:r>
            <a:r>
              <a:rPr lang="vi-VN" altLang="en-US" sz="2800" b="1" dirty="0">
                <a:solidFill>
                  <a:prstClr val="white"/>
                </a:solidFill>
                <a:latin typeface="#9Slide05 Brannboll Ny" panose="02000000000000000000" pitchFamily="2" charset="0"/>
              </a:rPr>
              <a:t>chép bài học</a:t>
            </a:r>
            <a:r>
              <a:rPr lang="en-US" altLang="en-US" sz="2800" b="1"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320474" y="5083424"/>
            <a:ext cx="18222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white"/>
                </a:solidFill>
                <a:latin typeface="Times New Roman" panose="02020603050405020304" pitchFamily="18" charset="0"/>
                <a:cs typeface="Times New Roman" panose="02020603050405020304" pitchFamily="18" charset="0"/>
              </a:rPr>
              <a:t>Bị nhắc mới học</a:t>
            </a:r>
            <a:endParaRPr lang="en-US" altLang="en-US" sz="2800" b="1" dirty="0">
              <a:solidFill>
                <a:prstClr val="white"/>
              </a:solidFill>
              <a:latin typeface="Times New Roman" panose="02020603050405020304" pitchFamily="18" charset="0"/>
              <a:cs typeface="Times New Roman" panose="02020603050405020304" pitchFamily="18"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221818" y="3969762"/>
            <a:ext cx="17923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800" b="1" dirty="0">
                <a:solidFill>
                  <a:schemeClr val="bg1"/>
                </a:solidFill>
                <a:latin typeface="+mj-lt"/>
                <a:cs typeface="+mn-cs"/>
              </a:rPr>
              <a:t>làm việc riêng trong giờ học</a:t>
            </a:r>
            <a:endParaRPr lang="en-US" altLang="en-US" sz="2800" b="1" dirty="0">
              <a:solidFill>
                <a:schemeClr val="bg1"/>
              </a:solidFill>
              <a:latin typeface="+mj-lt"/>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576868" y="1998125"/>
            <a:ext cx="12588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white"/>
                </a:solidFill>
                <a:latin typeface="+mj-lt"/>
              </a:rPr>
              <a:t>Chép sách giải</a:t>
            </a:r>
            <a:endParaRPr lang="en-US" altLang="en-US" sz="2800" b="1" dirty="0">
              <a:solidFill>
                <a:prstClr val="white"/>
              </a:solidFill>
              <a:latin typeface="+mj-lt"/>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6737041" y="4225031"/>
            <a:ext cx="15054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white"/>
                </a:solidFill>
                <a:latin typeface="+mj-lt"/>
              </a:rPr>
              <a:t>Nhờ bạn làm hộ</a:t>
            </a:r>
            <a:endParaRPr lang="en-US" altLang="en-US" sz="2800" b="1" dirty="0">
              <a:solidFill>
                <a:prstClr val="white"/>
              </a:solidFill>
              <a:latin typeface="+mj-lt"/>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6513587" y="2358831"/>
            <a:ext cx="17455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800" b="1" dirty="0">
                <a:solidFill>
                  <a:prstClr val="white"/>
                </a:solidFill>
                <a:latin typeface="#9Slide05 Brannboll Ny" panose="02000000000000000000" pitchFamily="2" charset="0"/>
              </a:rPr>
              <a:t>Lập nhóm chép bài</a:t>
            </a:r>
            <a:endParaRPr lang="en-US" altLang="en-US" sz="2800" b="1" dirty="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linds(horizont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linds(horizontal)">
                                      <p:cBhvr>
                                        <p:cTn id="69" dur="500"/>
                                        <p:tgtEl>
                                          <p:spTgt spid="21"/>
                                        </p:tgtEl>
                                      </p:cBhvr>
                                    </p:animEffect>
                                  </p:childTnLst>
                                </p:cTn>
                              </p:par>
                              <p:par>
                                <p:cTn id="70" presetID="3" presetClass="entr" presetSubtype="1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linds(horizont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par>
                                <p:cTn id="78" presetID="3" presetClass="entr" presetSubtype="1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linds(horizont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linds(horizontal)">
                                      <p:cBhvr>
                                        <p:cTn id="85" dur="500"/>
                                        <p:tgtEl>
                                          <p:spTgt spid="25"/>
                                        </p:tgtEl>
                                      </p:cBhvr>
                                    </p:animEffect>
                                  </p:childTnLst>
                                </p:cTn>
                              </p:par>
                              <p:par>
                                <p:cTn id="86" presetID="3" presetClass="entr" presetSubtype="10"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linds(horizont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279" y="1211974"/>
            <a:ext cx="11759441" cy="3447093"/>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5400" b="1" dirty="0">
                <a:solidFill>
                  <a:srgbClr val="0070C0"/>
                </a:solidFill>
                <a:latin typeface="Times New Roman" panose="02020603050405020304" pitchFamily="18" charset="0"/>
                <a:cs typeface="Times New Roman" panose="02020603050405020304" pitchFamily="18" charset="0"/>
              </a:rPr>
              <a:t>- Học tập tự giác, tích cực là chủ động, cố gắng tự mình thực hiện tốt nhiệm vụ học tập mà không cần ai nhắc nhở, khuyên bảo.</a:t>
            </a:r>
            <a:endParaRPr lang="vi-VN" alt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1" y="1104346"/>
            <a:ext cx="12027876" cy="769441"/>
          </a:xfrm>
          <a:prstGeom prst="rect">
            <a:avLst/>
          </a:prstGeom>
          <a:solidFill>
            <a:schemeClr val="accent6">
              <a:lumMod val="20000"/>
              <a:lumOff val="80000"/>
            </a:schemeClr>
          </a:solidFill>
          <a:ln w="25400">
            <a:solidFill>
              <a:srgbClr val="6600FF"/>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4400" b="1" dirty="0">
                <a:solidFill>
                  <a:prstClr val="black"/>
                </a:solidFill>
                <a:latin typeface="Times New Roman" panose="02020603050405020304" pitchFamily="18" charset="0"/>
                <a:cs typeface="Times New Roman" panose="02020603050405020304" pitchFamily="18" charset="0"/>
              </a:rPr>
              <a:t>+ Có mục đích và động cơ học tập đúng đắn</a:t>
            </a:r>
            <a:r>
              <a:rPr lang="vi-VN" altLang="en-US" sz="4400" b="1" dirty="0">
                <a:solidFill>
                  <a:prstClr val="black"/>
                </a:solidFill>
                <a:latin typeface="Times New Roman" panose="02020603050405020304" pitchFamily="18" charset="0"/>
                <a:cs typeface="Times New Roman" panose="02020603050405020304" pitchFamily="18" charset="0"/>
              </a:rPr>
              <a:t> </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13580" y="2028616"/>
            <a:ext cx="12014297" cy="2800767"/>
          </a:xfrm>
          <a:prstGeom prst="rect">
            <a:avLst/>
          </a:prstGeom>
          <a:solidFill>
            <a:schemeClr val="accent5">
              <a:lumMod val="20000"/>
              <a:lumOff val="80000"/>
            </a:schemeClr>
          </a:solidFill>
          <a:ln w="25400">
            <a:solidFill>
              <a:srgbClr val="FF0000"/>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4400" b="1" dirty="0">
                <a:solidFill>
                  <a:prstClr val="black"/>
                </a:solidFill>
                <a:latin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lang="vi-VN" altLang="en-US" sz="4400" b="1" dirty="0">
              <a:solidFill>
                <a:prstClr val="black"/>
              </a:solidFill>
              <a:latin typeface="Times New Roman" panose="02020603050405020304" pitchFamily="18" charset="0"/>
              <a:cs typeface="Times New Roman" panose="02020603050405020304" pitchFamily="18"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1" y="4946835"/>
            <a:ext cx="12027876" cy="769441"/>
          </a:xfrm>
          <a:prstGeom prst="rect">
            <a:avLst/>
          </a:prstGeom>
          <a:solidFill>
            <a:schemeClr val="accent4">
              <a:lumMod val="20000"/>
              <a:lumOff val="80000"/>
            </a:schemeClr>
          </a:solidFill>
          <a:ln w="25400">
            <a:solidFill>
              <a:srgbClr val="214F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4400" b="1" dirty="0">
                <a:solidFill>
                  <a:prstClr val="black"/>
                </a:solidFill>
                <a:latin typeface="Times New Roman" panose="02020603050405020304" pitchFamily="18" charset="0"/>
                <a:cs typeface="Times New Roman" panose="02020603050405020304" pitchFamily="18" charset="0"/>
              </a:rPr>
              <a:t>+ Luôn cố gắng, vượt khó, kiên trì trong học tập</a:t>
            </a:r>
            <a:endParaRPr lang="vi-VN" altLang="en-US" sz="4400" b="1" dirty="0">
              <a:solidFill>
                <a:prstClr val="black"/>
              </a:solidFill>
              <a:latin typeface="Times New Roman" panose="02020603050405020304" pitchFamily="18" charset="0"/>
              <a:cs typeface="Times New Roman" panose="02020603050405020304" pitchFamily="18"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13579" y="5866195"/>
            <a:ext cx="12027877" cy="769441"/>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4400" b="1" dirty="0">
                <a:solidFill>
                  <a:prstClr val="black"/>
                </a:solidFill>
                <a:latin typeface="Times New Roman" panose="02020603050405020304" pitchFamily="18" charset="0"/>
                <a:cs typeface="Times New Roman" panose="02020603050405020304" pitchFamily="18" charset="0"/>
              </a:rPr>
              <a:t>+ Xây dựng và thực hiện kế hoạch học tập cụ thể</a:t>
            </a:r>
            <a:r>
              <a:rPr lang="vi-VN" altLang="en-US" sz="4400" b="1" dirty="0">
                <a:solidFill>
                  <a:prstClr val="black"/>
                </a:solidFill>
                <a:latin typeface="Times New Roman" panose="02020603050405020304" pitchFamily="18" charset="0"/>
                <a:cs typeface="Times New Roman" panose="02020603050405020304" pitchFamily="18"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698769" y="93621"/>
            <a:ext cx="10198100" cy="769441"/>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Biểu</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hiện</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của</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học</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tập</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tự</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giác</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tích</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400" b="1" dirty="0" err="1">
                <a:solidFill>
                  <a:srgbClr val="6600FF"/>
                </a:solidFill>
                <a:latin typeface="Times New Roman" panose="02020603050405020304" pitchFamily="18" charset="0"/>
                <a:ea typeface="Arial Unicode MS" pitchFamily="34" charset="-128"/>
                <a:cs typeface="Times New Roman" panose="02020603050405020304" pitchFamily="18" charset="0"/>
              </a:rPr>
              <a:t>cực</a:t>
            </a:r>
            <a:r>
              <a:rPr lang="en-US"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rPr>
              <a:t>:</a:t>
            </a:r>
            <a:endParaRPr lang="vi-VN" altLang="en-US" sz="4400" b="1" dirty="0">
              <a:solidFill>
                <a:srgbClr val="6600FF"/>
              </a:solidFill>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blinds(horizontal)">
                                      <p:cBhvr>
                                        <p:cTn id="10" dur="500"/>
                                        <p:tgtEl>
                                          <p:spTgt spid="8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blinds(horizontal)">
                                      <p:cBhvr>
                                        <p:cTn id="13" dur="500"/>
                                        <p:tgtEl>
                                          <p:spTgt spid="10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linds(horizontal)">
                                      <p:cBhvr>
                                        <p:cTn id="16" dur="500"/>
                                        <p:tgtEl>
                                          <p:spTgt spid="10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blinds(horizontal)">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00"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sp>
        <p:nvSpPr>
          <p:cNvPr id="8" name="Title 1">
            <a:extLst>
              <a:ext uri="{FF2B5EF4-FFF2-40B4-BE49-F238E27FC236}">
                <a16:creationId xmlns:a16="http://schemas.microsoft.com/office/drawing/2014/main" id="{ABD33EE2-D076-4FF9-AA3F-46D0C38811C6}"/>
              </a:ext>
            </a:extLst>
          </p:cNvPr>
          <p:cNvSpPr>
            <a:spLocks noGrp="1"/>
          </p:cNvSpPr>
          <p:nvPr>
            <p:ph type="title"/>
          </p:nvPr>
        </p:nvSpPr>
        <p:spPr>
          <a:xfrm>
            <a:off x="759655" y="3417145"/>
            <a:ext cx="10016197" cy="2950698"/>
          </a:xfrm>
        </p:spPr>
        <p:txBody>
          <a:bodyPr>
            <a:no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2. </a:t>
            </a:r>
            <a:r>
              <a:rPr lang="nl-NL" sz="6000" b="1" dirty="0">
                <a:solidFill>
                  <a:srgbClr val="FF0000"/>
                </a:solidFill>
                <a:latin typeface="Times New Roman" panose="02020603050405020304" pitchFamily="18" charset="0"/>
                <a:cs typeface="Times New Roman" panose="02020603050405020304" pitchFamily="18" charset="0"/>
              </a:rPr>
              <a:t>Ý nghĩa của học tập tự giác, tích cực.</a:t>
            </a:r>
            <a:br>
              <a:rPr lang="en-US" sz="6000" b="1" dirty="0">
                <a:solidFill>
                  <a:srgbClr val="FF0000"/>
                </a:solidFill>
                <a:latin typeface="Times New Roman" panose="02020603050405020304" pitchFamily="18" charset="0"/>
                <a:cs typeface="Times New Roman" panose="02020603050405020304" pitchFamily="18" charset="0"/>
              </a:rPr>
            </a:b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9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781"/>
            <a:ext cx="7467600" cy="573584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0" y="934781"/>
            <a:ext cx="74676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7467600" y="674400"/>
            <a:ext cx="4455891"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defTabSz="457200" fontAlgn="base">
              <a:spcBef>
                <a:spcPct val="0"/>
              </a:spcBef>
              <a:spcAft>
                <a:spcPct val="0"/>
              </a:spcAft>
            </a:pPr>
            <a:r>
              <a:rPr lang="vi-VN" altLang="ko-KR" sz="4400" b="1" dirty="0">
                <a:latin typeface="Times New Roman" panose="02020603050405020304" pitchFamily="18" charset="0"/>
                <a:cs typeface="Times New Roman" panose="02020603050405020304" pitchFamily="18" charset="0"/>
              </a:rPr>
              <a:t>a) Việc tự giác, tích cực học tập đã đem lại điều gì cho Tuấn và Yến?</a:t>
            </a:r>
          </a:p>
          <a:p>
            <a:pPr algn="just" defTabSz="457200" fontAlgn="base">
              <a:spcBef>
                <a:spcPct val="0"/>
              </a:spcBef>
              <a:spcAft>
                <a:spcPct val="0"/>
              </a:spcAft>
            </a:pPr>
            <a:r>
              <a:rPr lang="vi-VN" altLang="ko-KR" sz="4400" b="1" dirty="0">
                <a:latin typeface="Times New Roman" panose="02020603050405020304" pitchFamily="18" charset="0"/>
                <a:cs typeface="Times New Roman" panose="02020603050405020304" pitchFamily="18" charset="0"/>
              </a:rPr>
              <a:t>b) Em hãy cho biết ý nghĩa của học tập tự giác, tích cực. </a:t>
            </a:r>
          </a:p>
        </p:txBody>
      </p:sp>
      <p:sp>
        <p:nvSpPr>
          <p:cNvPr id="10" name="Text Box 11">
            <a:extLst>
              <a:ext uri="{FF2B5EF4-FFF2-40B4-BE49-F238E27FC236}">
                <a16:creationId xmlns:a16="http://schemas.microsoft.com/office/drawing/2014/main" id="{EC6A04FB-2F37-40B2-82A0-B34F2B3792F8}"/>
              </a:ext>
            </a:extLst>
          </p:cNvPr>
          <p:cNvSpPr txBox="1">
            <a:spLocks noChangeArrowheads="1"/>
          </p:cNvSpPr>
          <p:nvPr/>
        </p:nvSpPr>
        <p:spPr bwMode="auto">
          <a:xfrm>
            <a:off x="2195392" y="24033"/>
            <a:ext cx="6021939"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a:t>
            </a:r>
            <a:r>
              <a:rPr kumimoji="0" lang="en-US" sz="4800" b="1" i="0" u="none" strike="noStrike" kern="1200" cap="none" spc="0" normalizeH="0" baseline="0" noProof="0" dirty="0" err="1">
                <a:ln>
                  <a:noFill/>
                </a:ln>
                <a:solidFill>
                  <a:srgbClr val="0000FF"/>
                </a:solidFill>
                <a:effectLst/>
                <a:uLnTx/>
                <a:uFillTx/>
                <a:latin typeface="#9Slide05 Brannboll Ny" panose="02000000000000000000" pitchFamily="2" charset="0"/>
                <a:ea typeface="+mn-ea"/>
                <a:cs typeface="Times New Roman" panose="02020603050405020304" pitchFamily="18" charset="0"/>
              </a:rPr>
              <a:t>nhóm</a:t>
            </a:r>
            <a:r>
              <a:rPr kumimoji="0" lang="en-US"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/5p</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155486" y="1159103"/>
            <a:ext cx="6259383" cy="569386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2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52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668085" y="1325630"/>
            <a:ext cx="5368429" cy="5078313"/>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5400" b="1"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5400" b="1"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1224629" y="182669"/>
            <a:ext cx="3859788" cy="830997"/>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4800" b="1" dirty="0" err="1">
                <a:solidFill>
                  <a:srgbClr val="3668C4"/>
                </a:solidFill>
                <a:latin typeface="#9Slide05 Brannboll Ny" panose="02000000000000000000" pitchFamily="2" charset="0"/>
              </a:rPr>
              <a:t>Đối</a:t>
            </a:r>
            <a:r>
              <a:rPr lang="en-US" altLang="en-US" sz="4800" b="1" dirty="0">
                <a:solidFill>
                  <a:srgbClr val="3668C4"/>
                </a:solidFill>
                <a:latin typeface="#9Slide05 Brannboll Ny" panose="02000000000000000000" pitchFamily="2" charset="0"/>
              </a:rPr>
              <a:t> </a:t>
            </a:r>
            <a:r>
              <a:rPr lang="en-US" altLang="en-US" sz="4800" b="1" dirty="0" err="1">
                <a:solidFill>
                  <a:srgbClr val="3668C4"/>
                </a:solidFill>
                <a:latin typeface="#9Slide05 Brannboll Ny" panose="02000000000000000000" pitchFamily="2" charset="0"/>
              </a:rPr>
              <a:t>với</a:t>
            </a:r>
            <a:r>
              <a:rPr lang="en-US" altLang="en-US" sz="4800" b="1" dirty="0">
                <a:solidFill>
                  <a:srgbClr val="3668C4"/>
                </a:solidFill>
                <a:latin typeface="#9Slide05 Brannboll Ny" panose="02000000000000000000" pitchFamily="2" charset="0"/>
              </a:rPr>
              <a:t> </a:t>
            </a:r>
            <a:r>
              <a:rPr lang="en-US" altLang="en-US" sz="4800" b="1" dirty="0" err="1">
                <a:solidFill>
                  <a:srgbClr val="3668C4"/>
                </a:solidFill>
                <a:latin typeface="#9Slide05 Brannboll Ny" panose="02000000000000000000" pitchFamily="2" charset="0"/>
              </a:rPr>
              <a:t>Tuấn</a:t>
            </a:r>
            <a:endParaRPr lang="en-US" altLang="en-US" sz="48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7836817" y="74887"/>
            <a:ext cx="3520888" cy="830997"/>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4800" b="1" dirty="0" err="1">
                <a:solidFill>
                  <a:srgbClr val="3668C4"/>
                </a:solidFill>
                <a:latin typeface="#9Slide05 Brannboll Ny" panose="02000000000000000000" pitchFamily="2" charset="0"/>
              </a:rPr>
              <a:t>Đối</a:t>
            </a:r>
            <a:r>
              <a:rPr lang="en-US" altLang="en-US" sz="4800" b="1" dirty="0">
                <a:solidFill>
                  <a:srgbClr val="3668C4"/>
                </a:solidFill>
                <a:latin typeface="#9Slide05 Brannboll Ny" panose="02000000000000000000" pitchFamily="2" charset="0"/>
              </a:rPr>
              <a:t> </a:t>
            </a:r>
            <a:r>
              <a:rPr lang="en-US" altLang="en-US" sz="4800" b="1" dirty="0" err="1">
                <a:solidFill>
                  <a:srgbClr val="3668C4"/>
                </a:solidFill>
                <a:latin typeface="#9Slide05 Brannboll Ny" panose="02000000000000000000" pitchFamily="2" charset="0"/>
              </a:rPr>
              <a:t>với</a:t>
            </a:r>
            <a:r>
              <a:rPr lang="en-US" altLang="en-US" sz="4800" b="1" dirty="0">
                <a:solidFill>
                  <a:srgbClr val="3668C4"/>
                </a:solidFill>
                <a:latin typeface="#9Slide05 Brannboll Ny" panose="02000000000000000000" pitchFamily="2" charset="0"/>
              </a:rPr>
              <a:t> </a:t>
            </a:r>
            <a:r>
              <a:rPr lang="en-US" altLang="en-US" sz="4800" b="1" dirty="0" err="1">
                <a:solidFill>
                  <a:srgbClr val="3668C4"/>
                </a:solidFill>
                <a:latin typeface="#9Slide05 Brannboll Ny" panose="02000000000000000000" pitchFamily="2" charset="0"/>
              </a:rPr>
              <a:t>Yến</a:t>
            </a:r>
            <a:endParaRPr lang="en-US" altLang="en-US" sz="4800" b="1" dirty="0">
              <a:solidFill>
                <a:srgbClr val="3668C4"/>
              </a:solidFill>
              <a:latin typeface="#9Slide05 Brannboll Ny" panose="02000000000000000000" pitchFamily="2" charset="0"/>
            </a:endParaRPr>
          </a:p>
        </p:txBody>
      </p:sp>
      <p:sp>
        <p:nvSpPr>
          <p:cNvPr id="14" name="Rectangle 13">
            <a:extLst>
              <a:ext uri="{FF2B5EF4-FFF2-40B4-BE49-F238E27FC236}">
                <a16:creationId xmlns:a16="http://schemas.microsoft.com/office/drawing/2014/main" id="{5ACB5201-4A3F-483C-B9C5-25EB5740FCAE}"/>
              </a:ext>
            </a:extLst>
          </p:cNvPr>
          <p:cNvSpPr/>
          <p:nvPr/>
        </p:nvSpPr>
        <p:spPr>
          <a:xfrm>
            <a:off x="201990" y="74887"/>
            <a:ext cx="755335" cy="830997"/>
          </a:xfrm>
          <a:prstGeom prst="rect">
            <a:avLst/>
          </a:prstGeom>
        </p:spPr>
        <p:txBody>
          <a:bodyPr wrap="none">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r>
              <a:rPr lang="en-US" b="1" dirty="0">
                <a:solidFill>
                  <a:srgbClr val="FF0000"/>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D1724-A3C5-4421-8100-7C9F0250CFF6}"/>
              </a:ext>
            </a:extLst>
          </p:cNvPr>
          <p:cNvSpPr>
            <a:spLocks noGrp="1"/>
          </p:cNvSpPr>
          <p:nvPr>
            <p:ph idx="1"/>
          </p:nvPr>
        </p:nvSpPr>
        <p:spPr>
          <a:xfrm>
            <a:off x="345831" y="193772"/>
            <a:ext cx="11569504" cy="6664227"/>
          </a:xfrm>
        </p:spPr>
        <p:txBody>
          <a:bodyPr>
            <a:normAutofit lnSpcReduction="10000"/>
          </a:bodyPr>
          <a:lstStyle/>
          <a:p>
            <a:pPr marL="0" indent="0" algn="just">
              <a:buNone/>
            </a:pPr>
            <a:r>
              <a:rPr lang="en-US" sz="5400" b="1" dirty="0">
                <a:solidFill>
                  <a:srgbClr val="FF0000"/>
                </a:solidFill>
                <a:latin typeface="Times New Roman" panose="02020603050405020304" pitchFamily="18" charset="0"/>
                <a:cs typeface="Times New Roman" panose="02020603050405020304" pitchFamily="18" charset="0"/>
              </a:rPr>
              <a:t>b) </a:t>
            </a:r>
            <a:r>
              <a:rPr lang="en-US" sz="5400" b="1" dirty="0" err="1">
                <a:latin typeface="Times New Roman" panose="02020603050405020304" pitchFamily="18" charset="0"/>
                <a:cs typeface="Times New Roman" panose="02020603050405020304" pitchFamily="18" charset="0"/>
              </a:rPr>
              <a:t>Học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tập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cực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giúp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chúng</a:t>
            </a:r>
            <a:r>
              <a:rPr lang="en-US" sz="5400" b="1" dirty="0">
                <a:latin typeface="Times New Roman" panose="02020603050405020304" pitchFamily="18" charset="0"/>
                <a:cs typeface="Times New Roman" panose="02020603050405020304" pitchFamily="18" charset="0"/>
              </a:rPr>
              <a:t> ta </a:t>
            </a:r>
            <a:r>
              <a:rPr lang="en-US" sz="5400" b="1" dirty="0" err="1">
                <a:latin typeface="Times New Roman" panose="02020603050405020304" pitchFamily="18" charset="0"/>
                <a:cs typeface="Times New Roman" panose="02020603050405020304" pitchFamily="18" charset="0"/>
              </a:rPr>
              <a:t>ngày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càng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tiến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bộ</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hỏi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thêm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nhiều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kiến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thức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mới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điều</a:t>
            </a:r>
            <a:r>
              <a:rPr lang="en-US" sz="5400" b="1" dirty="0">
                <a:latin typeface="Times New Roman" panose="02020603050405020304" pitchFamily="18" charset="0"/>
                <a:cs typeface="Times New Roman" panose="02020603050405020304" pitchFamily="18" charset="0"/>
              </a:rPr>
              <a:t> hay, </a:t>
            </a:r>
            <a:r>
              <a:rPr lang="en-US" sz="5400" b="1" dirty="0" err="1">
                <a:latin typeface="Times New Roman" panose="02020603050405020304" pitchFamily="18" charset="0"/>
                <a:cs typeface="Times New Roman" panose="02020603050405020304" pitchFamily="18" charset="0"/>
              </a:rPr>
              <a:t>nâng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cao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kết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quả</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tập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Rèn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luyện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lập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chủ</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kiên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cường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bền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bỉ</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kỷ</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luật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với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bản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cuộc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mọi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người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mến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những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điều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bản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muốn</a:t>
            </a:r>
            <a:r>
              <a:rPr lang="en-US" sz="5400" b="1" dirty="0">
                <a:latin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2342300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140677" y="1083607"/>
            <a:ext cx="11686198" cy="1569660"/>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4800" b="1" dirty="0">
                <a:solidFill>
                  <a:prstClr val="black"/>
                </a:solidFill>
                <a:latin typeface="Times New Roman" panose="02020603050405020304" pitchFamily="18" charset="0"/>
                <a:cs typeface="Times New Roman" panose="02020603050405020304" pitchFamily="18" charset="0"/>
              </a:rPr>
              <a:t>- Không ngừng tiến bộ, đạt kết quả cao trong học tập</a:t>
            </a:r>
            <a:endParaRPr lang="vi-VN" altLang="en-US" sz="4800" b="1" dirty="0">
              <a:solidFill>
                <a:prstClr val="black"/>
              </a:solidFill>
              <a:latin typeface="Times New Roman" panose="02020603050405020304" pitchFamily="18" charset="0"/>
              <a:cs typeface="Times New Roman" panose="02020603050405020304" pitchFamily="18" charset="0"/>
            </a:endParaRP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140677" y="2885374"/>
            <a:ext cx="11670020" cy="1569660"/>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4800" b="1" dirty="0">
                <a:solidFill>
                  <a:prstClr val="black"/>
                </a:solidFill>
                <a:latin typeface="Times New Roman" panose="02020603050405020304" pitchFamily="18" charset="0"/>
                <a:cs typeface="Times New Roman" panose="02020603050405020304" pitchFamily="18" charset="0"/>
              </a:rPr>
              <a:t>- Rèn luyện được tính tự lập, tự chủ, ý chí kiên cường, bền bỉ</a:t>
            </a:r>
            <a:endParaRPr lang="vi-VN" altLang="en-US" sz="4800" b="1" dirty="0">
              <a:solidFill>
                <a:prstClr val="black"/>
              </a:solidFill>
              <a:latin typeface="Times New Roman" panose="02020603050405020304" pitchFamily="18" charset="0"/>
              <a:cs typeface="Times New Roman" panose="02020603050405020304" pitchFamily="18"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198113" y="4706087"/>
            <a:ext cx="11555147" cy="830997"/>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4800" b="1" dirty="0">
                <a:solidFill>
                  <a:prstClr val="black"/>
                </a:solidFill>
                <a:latin typeface="Times New Roman" panose="02020603050405020304" pitchFamily="18" charset="0"/>
                <a:cs typeface="Times New Roman" panose="02020603050405020304" pitchFamily="18" charset="0"/>
              </a:rPr>
              <a:t>- Thành công trong cuộc sống</a:t>
            </a:r>
            <a:r>
              <a:rPr lang="vi-VN" altLang="en-US" sz="4800" b="1" dirty="0">
                <a:solidFill>
                  <a:prstClr val="black"/>
                </a:solidFill>
                <a:latin typeface="Times New Roman" panose="02020603050405020304" pitchFamily="18" charset="0"/>
                <a:cs typeface="Times New Roman" panose="02020603050405020304" pitchFamily="18"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140677" y="5751990"/>
            <a:ext cx="11802794" cy="830997"/>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4800" b="1" dirty="0">
                <a:solidFill>
                  <a:prstClr val="black"/>
                </a:solidFill>
                <a:latin typeface="Times New Roman" panose="02020603050405020304" pitchFamily="18" charset="0"/>
                <a:cs typeface="Times New Roman" panose="02020603050405020304" pitchFamily="18" charset="0"/>
              </a:rPr>
              <a:t>- </a:t>
            </a:r>
            <a:r>
              <a:rPr lang="vi-VN" altLang="en-US" sz="4800" b="1" dirty="0">
                <a:solidFill>
                  <a:prstClr val="black"/>
                </a:solidFill>
                <a:latin typeface="Times New Roman" panose="02020603050405020304" pitchFamily="18" charset="0"/>
                <a:cs typeface="Times New Roman" panose="02020603050405020304" pitchFamily="18" charset="0"/>
              </a:rPr>
              <a:t>Đ</a:t>
            </a:r>
            <a:r>
              <a:rPr lang="nl-NL" altLang="en-US" sz="4800" b="1" dirty="0">
                <a:solidFill>
                  <a:prstClr val="black"/>
                </a:solidFill>
                <a:latin typeface="Times New Roman" panose="02020603050405020304" pitchFamily="18" charset="0"/>
                <a:cs typeface="Times New Roman" panose="02020603050405020304" pitchFamily="18" charset="0"/>
              </a:rPr>
              <a:t>ược mọi người tin yêu, quý mến.</a:t>
            </a:r>
            <a:endParaRPr lang="vi-VN" altLang="en-US" sz="4800" b="1" dirty="0">
              <a:solidFill>
                <a:prstClr val="black"/>
              </a:solidFill>
              <a:latin typeface="Times New Roman" panose="02020603050405020304" pitchFamily="18" charset="0"/>
              <a:cs typeface="Times New Roman" panose="02020603050405020304" pitchFamily="18"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273451" y="107581"/>
            <a:ext cx="11670020" cy="769441"/>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zh-CN" sz="4400" b="1" dirty="0">
                <a:solidFill>
                  <a:srgbClr val="6600FF"/>
                </a:solidFill>
                <a:latin typeface="#9Slide05 Brannboll Ny" panose="02000000000000000000" pitchFamily="2" charset="0"/>
                <a:ea typeface="SimSun" panose="02010600030101010101" pitchFamily="2" charset="-122"/>
              </a:rPr>
              <a:t>Ý </a:t>
            </a:r>
            <a:r>
              <a:rPr lang="en-US" altLang="zh-CN" sz="4400" b="1" dirty="0" err="1">
                <a:solidFill>
                  <a:srgbClr val="6600FF"/>
                </a:solidFill>
                <a:latin typeface="#9Slide05 Brannboll Ny" panose="02000000000000000000" pitchFamily="2" charset="0"/>
                <a:ea typeface="SimSun" panose="02010600030101010101" pitchFamily="2" charset="-122"/>
              </a:rPr>
              <a:t>nghĩa</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của</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học</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tập</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tự</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giác</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tích</a:t>
            </a:r>
            <a:r>
              <a:rPr lang="en-US" altLang="zh-CN" sz="4400" b="1" dirty="0">
                <a:solidFill>
                  <a:srgbClr val="6600FF"/>
                </a:solidFill>
                <a:latin typeface="#9Slide05 Brannboll Ny" panose="02000000000000000000" pitchFamily="2" charset="0"/>
                <a:ea typeface="SimSun" panose="02010600030101010101" pitchFamily="2" charset="-122"/>
              </a:rPr>
              <a:t> </a:t>
            </a:r>
            <a:r>
              <a:rPr lang="en-US" altLang="zh-CN" sz="4400" b="1" dirty="0" err="1">
                <a:solidFill>
                  <a:srgbClr val="6600FF"/>
                </a:solidFill>
                <a:latin typeface="#9Slide05 Brannboll Ny" panose="02000000000000000000" pitchFamily="2" charset="0"/>
                <a:ea typeface="SimSun" panose="02010600030101010101" pitchFamily="2" charset="-122"/>
              </a:rPr>
              <a:t>cực</a:t>
            </a:r>
            <a:r>
              <a:rPr lang="en-US" altLang="zh-CN" sz="4400" b="1" dirty="0">
                <a:solidFill>
                  <a:srgbClr val="6600FF"/>
                </a:solidFill>
                <a:latin typeface="#9Slide05 Brannboll Ny" panose="02000000000000000000" pitchFamily="2" charset="0"/>
                <a:ea typeface="SimSun" panose="02010600030101010101" pitchFamily="2" charset="-122"/>
              </a:rPr>
              <a:t>:</a:t>
            </a: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80">
                                          <p:stCondLst>
                                            <p:cond delay="0"/>
                                          </p:stCondLst>
                                        </p:cTn>
                                        <p:tgtEl>
                                          <p:spTgt spid="32"/>
                                        </p:tgtEl>
                                      </p:cBhvr>
                                    </p:animEffect>
                                    <p:anim calcmode="lin" valueType="num">
                                      <p:cBhvr>
                                        <p:cTn id="4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4" dur="26">
                                          <p:stCondLst>
                                            <p:cond delay="650"/>
                                          </p:stCondLst>
                                        </p:cTn>
                                        <p:tgtEl>
                                          <p:spTgt spid="32"/>
                                        </p:tgtEl>
                                      </p:cBhvr>
                                      <p:to x="100000" y="60000"/>
                                    </p:animScale>
                                    <p:animScale>
                                      <p:cBhvr>
                                        <p:cTn id="55" dur="166" decel="50000">
                                          <p:stCondLst>
                                            <p:cond delay="676"/>
                                          </p:stCondLst>
                                        </p:cTn>
                                        <p:tgtEl>
                                          <p:spTgt spid="32"/>
                                        </p:tgtEl>
                                      </p:cBhvr>
                                      <p:to x="100000" y="100000"/>
                                    </p:animScale>
                                    <p:animScale>
                                      <p:cBhvr>
                                        <p:cTn id="56" dur="26">
                                          <p:stCondLst>
                                            <p:cond delay="1312"/>
                                          </p:stCondLst>
                                        </p:cTn>
                                        <p:tgtEl>
                                          <p:spTgt spid="32"/>
                                        </p:tgtEl>
                                      </p:cBhvr>
                                      <p:to x="100000" y="80000"/>
                                    </p:animScale>
                                    <p:animScale>
                                      <p:cBhvr>
                                        <p:cTn id="57" dur="166" decel="50000">
                                          <p:stCondLst>
                                            <p:cond delay="1338"/>
                                          </p:stCondLst>
                                        </p:cTn>
                                        <p:tgtEl>
                                          <p:spTgt spid="32"/>
                                        </p:tgtEl>
                                      </p:cBhvr>
                                      <p:to x="100000" y="100000"/>
                                    </p:animScale>
                                    <p:animScale>
                                      <p:cBhvr>
                                        <p:cTn id="58" dur="26">
                                          <p:stCondLst>
                                            <p:cond delay="1642"/>
                                          </p:stCondLst>
                                        </p:cTn>
                                        <p:tgtEl>
                                          <p:spTgt spid="32"/>
                                        </p:tgtEl>
                                      </p:cBhvr>
                                      <p:to x="100000" y="90000"/>
                                    </p:animScale>
                                    <p:animScale>
                                      <p:cBhvr>
                                        <p:cTn id="59" dur="166" decel="50000">
                                          <p:stCondLst>
                                            <p:cond delay="1668"/>
                                          </p:stCondLst>
                                        </p:cTn>
                                        <p:tgtEl>
                                          <p:spTgt spid="32"/>
                                        </p:tgtEl>
                                      </p:cBhvr>
                                      <p:to x="100000" y="100000"/>
                                    </p:animScale>
                                    <p:animScale>
                                      <p:cBhvr>
                                        <p:cTn id="60" dur="26">
                                          <p:stCondLst>
                                            <p:cond delay="1808"/>
                                          </p:stCondLst>
                                        </p:cTn>
                                        <p:tgtEl>
                                          <p:spTgt spid="32"/>
                                        </p:tgtEl>
                                      </p:cBhvr>
                                      <p:to x="100000" y="95000"/>
                                    </p:animScale>
                                    <p:animScale>
                                      <p:cBhvr>
                                        <p:cTn id="61" dur="166" decel="50000">
                                          <p:stCondLst>
                                            <p:cond delay="1834"/>
                                          </p:stCondLst>
                                        </p:cTn>
                                        <p:tgtEl>
                                          <p:spTgt spid="32"/>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74797962"/>
              </p:ext>
            </p:extLst>
          </p:nvPr>
        </p:nvGraphicFramePr>
        <p:xfrm>
          <a:off x="0" y="1645920"/>
          <a:ext cx="11963400" cy="5295147"/>
        </p:xfrm>
        <a:graphic>
          <a:graphicData uri="http://schemas.openxmlformats.org/drawingml/2006/table">
            <a:tbl>
              <a:tblPr firstRow="1" firstCol="1" bandRow="1"/>
              <a:tblGrid>
                <a:gridCol w="1519311">
                  <a:extLst>
                    <a:ext uri="{9D8B030D-6E8A-4147-A177-3AD203B41FA5}">
                      <a16:colId xmlns:a16="http://schemas.microsoft.com/office/drawing/2014/main" val="20000"/>
                    </a:ext>
                  </a:extLst>
                </a:gridCol>
                <a:gridCol w="10444089">
                  <a:extLst>
                    <a:ext uri="{9D8B030D-6E8A-4147-A177-3AD203B41FA5}">
                      <a16:colId xmlns:a16="http://schemas.microsoft.com/office/drawing/2014/main" val="20001"/>
                    </a:ext>
                  </a:extLst>
                </a:gridCol>
              </a:tblGrid>
              <a:tr h="18993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4400" b="1" dirty="0" err="1">
                          <a:solidFill>
                            <a:srgbClr val="000000"/>
                          </a:solidFill>
                          <a:effectLst/>
                          <a:latin typeface="#9Slide05 Brannboll Ny" panose="02000000000000000000" pitchFamily="2" charset="0"/>
                          <a:ea typeface="DengXian"/>
                        </a:rPr>
                        <a:t>Suy</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nghĩ</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về</a:t>
                      </a:r>
                      <a:r>
                        <a:rPr lang="en-US" sz="4400" b="1" dirty="0">
                          <a:solidFill>
                            <a:srgbClr val="000000"/>
                          </a:solidFill>
                          <a:effectLst/>
                          <a:latin typeface="#9Slide05 Brannboll Ny" panose="02000000000000000000" pitchFamily="2" charset="0"/>
                          <a:ea typeface="DengXian"/>
                        </a:rPr>
                        <a:t> </a:t>
                      </a:r>
                      <a:r>
                        <a:rPr lang="vi-VN" sz="4400" b="1" dirty="0">
                          <a:solidFill>
                            <a:srgbClr val="000000"/>
                          </a:solidFill>
                          <a:effectLst/>
                          <a:latin typeface="#9Slide05 Brannboll Ny" panose="02000000000000000000" pitchFamily="2" charset="0"/>
                          <a:ea typeface="DengXian"/>
                        </a:rPr>
                        <a:t>câu hỏi: </a:t>
                      </a:r>
                      <a:r>
                        <a:rPr kumimoji="0" lang="vi-VN" sz="4400" b="1" i="1"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r>
                        <a:rPr kumimoji="0" lang="en-US" sz="4400" b="1" i="1"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a:t>
                      </a:r>
                      <a:endParaRPr lang="en-US" sz="4400" b="1" i="1"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237988">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4400" b="1" dirty="0" err="1">
                          <a:solidFill>
                            <a:srgbClr val="000000"/>
                          </a:solidFill>
                          <a:effectLst/>
                          <a:latin typeface="#9Slide05 Brannboll Ny" panose="02000000000000000000" pitchFamily="2" charset="0"/>
                          <a:ea typeface="DengXian"/>
                        </a:rPr>
                        <a:t>Trao</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đổi</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với</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bạn</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suy</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nghĩ</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của</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mình</a:t>
                      </a:r>
                      <a:r>
                        <a:rPr lang="en-US" sz="4400" b="1" dirty="0">
                          <a:solidFill>
                            <a:srgbClr val="000000"/>
                          </a:solidFill>
                          <a:effectLst/>
                          <a:latin typeface="#9Slide05 Brannboll Ny" panose="02000000000000000000" pitchFamily="2" charset="0"/>
                          <a:ea typeface="DengXian"/>
                        </a:rPr>
                        <a:t>.</a:t>
                      </a:r>
                      <a:endParaRPr lang="en-US" sz="4400" b="1"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04547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effectLst/>
                          <a:latin typeface="#9Slide05 Brannboll Ny" panose="02000000000000000000" pitchFamily="2" charset="0"/>
                          <a:ea typeface="DengXian"/>
                        </a:rPr>
                        <a:t>Chia </a:t>
                      </a:r>
                      <a:r>
                        <a:rPr lang="en-US" sz="4400" b="1" dirty="0" err="1">
                          <a:solidFill>
                            <a:srgbClr val="000000"/>
                          </a:solidFill>
                          <a:effectLst/>
                          <a:latin typeface="#9Slide05 Brannboll Ny" panose="02000000000000000000" pitchFamily="2" charset="0"/>
                          <a:ea typeface="DengXian"/>
                        </a:rPr>
                        <a:t>sẻ</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những</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điều</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vừa</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trao</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đổi</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về</a:t>
                      </a:r>
                      <a:r>
                        <a:rPr lang="en-US" sz="4400" b="1" dirty="0">
                          <a:solidFill>
                            <a:srgbClr val="000000"/>
                          </a:solidFill>
                          <a:effectLst/>
                          <a:latin typeface="#9Slide05 Brannboll Ny" panose="02000000000000000000" pitchFamily="2" charset="0"/>
                          <a:ea typeface="DengXian"/>
                        </a:rPr>
                        <a:t> </a:t>
                      </a:r>
                      <a:r>
                        <a:rPr lang="vi-VN" sz="4400" b="1" dirty="0">
                          <a:solidFill>
                            <a:srgbClr val="000000"/>
                          </a:solidFill>
                          <a:effectLst/>
                          <a:latin typeface="#9Slide05 Brannboll Ny" panose="02000000000000000000" pitchFamily="2" charset="0"/>
                          <a:ea typeface="DengXian"/>
                        </a:rPr>
                        <a:t>câu hỏi </a:t>
                      </a:r>
                      <a:r>
                        <a:rPr lang="en-US" sz="4400" b="1" dirty="0" err="1">
                          <a:solidFill>
                            <a:srgbClr val="000000"/>
                          </a:solidFill>
                          <a:effectLst/>
                          <a:latin typeface="#9Slide05 Brannboll Ny" panose="02000000000000000000" pitchFamily="2" charset="0"/>
                          <a:ea typeface="DengXian"/>
                        </a:rPr>
                        <a:t>trước</a:t>
                      </a:r>
                      <a:r>
                        <a:rPr lang="en-US" sz="4400" b="1" dirty="0">
                          <a:solidFill>
                            <a:srgbClr val="000000"/>
                          </a:solidFill>
                          <a:effectLst/>
                          <a:latin typeface="#9Slide05 Brannboll Ny" panose="02000000000000000000" pitchFamily="2" charset="0"/>
                          <a:ea typeface="DengXian"/>
                        </a:rPr>
                        <a:t> </a:t>
                      </a:r>
                      <a:r>
                        <a:rPr lang="en-US" sz="4400" b="1" dirty="0" err="1">
                          <a:solidFill>
                            <a:srgbClr val="000000"/>
                          </a:solidFill>
                          <a:effectLst/>
                          <a:latin typeface="#9Slide05 Brannboll Ny" panose="02000000000000000000" pitchFamily="2" charset="0"/>
                          <a:ea typeface="DengXian"/>
                        </a:rPr>
                        <a:t>lớp</a:t>
                      </a:r>
                      <a:r>
                        <a:rPr lang="en-US" sz="4400" b="1" dirty="0">
                          <a:solidFill>
                            <a:srgbClr val="000000"/>
                          </a:solidFill>
                          <a:effectLst/>
                          <a:latin typeface="#9Slide05 Brannboll Ny" panose="02000000000000000000" pitchFamily="2" charset="0"/>
                          <a:ea typeface="DengXian"/>
                        </a:rPr>
                        <a:t>.</a:t>
                      </a:r>
                      <a:endParaRPr lang="en-US" sz="4400" b="1"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20" name="Picture 12" descr="Ink, Think, Pair Share - Welcome!"/>
          <p:cNvPicPr>
            <a:picLocks noChangeAspect="1" noChangeArrowheads="1"/>
          </p:cNvPicPr>
          <p:nvPr/>
        </p:nvPicPr>
        <p:blipFill rotWithShape="1">
          <a:blip r:embed="rId2">
            <a:extLst>
              <a:ext uri="{28A0092B-C50C-407E-A947-70E740481C1C}">
                <a14:useLocalDpi xmlns:a14="http://schemas.microsoft.com/office/drawing/2010/main" val="0"/>
              </a:ext>
            </a:extLst>
          </a:blip>
          <a:srcRect b="67768"/>
          <a:stretch/>
        </p:blipFill>
        <p:spPr bwMode="auto">
          <a:xfrm>
            <a:off x="46956" y="2071098"/>
            <a:ext cx="1331679"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2">
            <a:extLst>
              <a:ext uri="{28A0092B-C50C-407E-A947-70E740481C1C}">
                <a14:useLocalDpi xmlns:a14="http://schemas.microsoft.com/office/drawing/2010/main" val="0"/>
              </a:ext>
            </a:extLst>
          </a:blip>
          <a:srcRect t="35388" b="29105"/>
          <a:stretch/>
        </p:blipFill>
        <p:spPr bwMode="auto">
          <a:xfrm>
            <a:off x="0" y="3707439"/>
            <a:ext cx="1513809"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2">
            <a:extLst>
              <a:ext uri="{28A0092B-C50C-407E-A947-70E740481C1C}">
                <a14:useLocalDpi xmlns:a14="http://schemas.microsoft.com/office/drawing/2010/main" val="0"/>
              </a:ext>
            </a:extLst>
          </a:blip>
          <a:srcRect t="69639"/>
          <a:stretch/>
        </p:blipFill>
        <p:spPr bwMode="auto">
          <a:xfrm>
            <a:off x="1" y="5235946"/>
            <a:ext cx="1378634" cy="10197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228600" y="109302"/>
            <a:ext cx="117348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DengXian"/>
                <a:cs typeface="Times New Roman" panose="02020603050405020304" pitchFamily="18" charset="0"/>
              </a:rPr>
              <a:t>HĐCN/2p: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Học sinh cần làm gì để rèn luyện tính tự giác, tích cực trong học tập</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99D8FB3D-9BD6-6340-F89A-428FB46F3A37}"/>
              </a:ext>
            </a:extLst>
          </p:cNvPr>
          <p:cNvSpPr txBox="1"/>
          <p:nvPr/>
        </p:nvSpPr>
        <p:spPr>
          <a:xfrm>
            <a:off x="191604" y="16351"/>
            <a:ext cx="11808791" cy="1446550"/>
          </a:xfrm>
          <a:prstGeom prst="rect">
            <a:avLst/>
          </a:prstGeom>
          <a:noFill/>
        </p:spPr>
        <p:txBody>
          <a:bodyPr wrap="square" rtlCol="0">
            <a:spAutoFit/>
          </a:bodyPr>
          <a:lstStyle/>
          <a:p>
            <a:pPr defTabSz="457200"/>
            <a:r>
              <a:rPr lang="vi-VN" sz="4400" b="1" dirty="0">
                <a:solidFill>
                  <a:prstClr val="black"/>
                </a:solidFill>
                <a:latin typeface="Times New Roman" panose="02020603050405020304" pitchFamily="18" charset="0"/>
              </a:rPr>
              <a:t>Em </a:t>
            </a:r>
            <a:r>
              <a:rPr lang="vi-VN" sz="4400" b="1" dirty="0" err="1">
                <a:solidFill>
                  <a:prstClr val="black"/>
                </a:solidFill>
                <a:latin typeface="Times New Roman" panose="02020603050405020304" pitchFamily="18" charset="0"/>
              </a:rPr>
              <a:t>hãy</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cùng</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hát</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và</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vỗ</a:t>
            </a:r>
            <a:r>
              <a:rPr lang="vi-VN" sz="4400" b="1" dirty="0">
                <a:solidFill>
                  <a:prstClr val="black"/>
                </a:solidFill>
                <a:latin typeface="Times New Roman" panose="02020603050405020304" pitchFamily="18" charset="0"/>
              </a:rPr>
              <a:t> tay theo </a:t>
            </a:r>
            <a:r>
              <a:rPr lang="vi-VN" sz="4400" b="1" dirty="0" err="1">
                <a:solidFill>
                  <a:prstClr val="black"/>
                </a:solidFill>
                <a:latin typeface="Times New Roman" panose="02020603050405020304" pitchFamily="18" charset="0"/>
              </a:rPr>
              <a:t>bài</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hát</a:t>
            </a:r>
            <a:r>
              <a:rPr lang="vi-VN" sz="4400" b="1" dirty="0">
                <a:solidFill>
                  <a:prstClr val="black"/>
                </a:solidFill>
                <a:latin typeface="Times New Roman" panose="02020603050405020304" pitchFamily="18" charset="0"/>
              </a:rPr>
              <a:t> ‘‘</a:t>
            </a:r>
            <a:r>
              <a:rPr lang="vi-VN" sz="4400" b="1" i="1" dirty="0" err="1">
                <a:solidFill>
                  <a:prstClr val="black"/>
                </a:solidFill>
                <a:latin typeface="Times New Roman" panose="02020603050405020304" pitchFamily="18" charset="0"/>
              </a:rPr>
              <a:t>Hổng</a:t>
            </a:r>
            <a:r>
              <a:rPr lang="vi-VN" sz="4400" b="1" i="1" dirty="0">
                <a:solidFill>
                  <a:prstClr val="black"/>
                </a:solidFill>
                <a:latin typeface="Times New Roman" panose="02020603050405020304" pitchFamily="18" charset="0"/>
              </a:rPr>
              <a:t> </a:t>
            </a:r>
            <a:r>
              <a:rPr lang="vi-VN" sz="4400" b="1" i="1" dirty="0" err="1">
                <a:solidFill>
                  <a:prstClr val="black"/>
                </a:solidFill>
                <a:latin typeface="Times New Roman" panose="02020603050405020304" pitchFamily="18" charset="0"/>
              </a:rPr>
              <a:t>dám</a:t>
            </a:r>
            <a:r>
              <a:rPr lang="vi-VN" sz="4400" b="1" i="1" dirty="0">
                <a:solidFill>
                  <a:prstClr val="black"/>
                </a:solidFill>
                <a:latin typeface="Times New Roman" panose="02020603050405020304" pitchFamily="18" charset="0"/>
              </a:rPr>
              <a:t> đâu</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của</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nhạc</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sĩ</a:t>
            </a:r>
            <a:r>
              <a:rPr lang="vi-VN" sz="4400" b="1" dirty="0">
                <a:solidFill>
                  <a:prstClr val="black"/>
                </a:solidFill>
                <a:latin typeface="Times New Roman" panose="02020603050405020304" pitchFamily="18" charset="0"/>
              </a:rPr>
              <a:t> </a:t>
            </a:r>
            <a:r>
              <a:rPr lang="vi-VN" sz="4400" b="1" dirty="0" err="1">
                <a:solidFill>
                  <a:prstClr val="black"/>
                </a:solidFill>
                <a:latin typeface="Times New Roman" panose="02020603050405020304" pitchFamily="18" charset="0"/>
              </a:rPr>
              <a:t>Nguyễn</a:t>
            </a:r>
            <a:r>
              <a:rPr lang="vi-VN" sz="4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4"/>
          <a:stretch>
            <a:fillRect/>
          </a:stretch>
        </p:blipFill>
        <p:spPr>
          <a:xfrm>
            <a:off x="0" y="1462901"/>
            <a:ext cx="12192000" cy="5291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fullScrn="1">
              <p:cMediaNode vol="80000">
                <p:cTn id="25" fill="hold" display="0">
                  <p:stCondLst>
                    <p:cond delay="indefinite"/>
                  </p:stCondLst>
                </p:cTn>
                <p:tgtEl>
                  <p:spTgt spid="3"/>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717452" y="-119920"/>
            <a:ext cx="13589390" cy="6642688"/>
          </a:xfrm>
          <a:prstGeom prst="rect">
            <a:avLst/>
          </a:prstGeom>
        </p:spPr>
      </p:pic>
      <p:sp>
        <p:nvSpPr>
          <p:cNvPr id="10" name="TextBox 9"/>
          <p:cNvSpPr txBox="1"/>
          <p:nvPr/>
        </p:nvSpPr>
        <p:spPr>
          <a:xfrm>
            <a:off x="1315387" y="1082148"/>
            <a:ext cx="10107579" cy="553997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a:t>
            </a:r>
            <a:r>
              <a:rPr lang="vi-VN" sz="5400" b="1" dirty="0">
                <a:solidFill>
                  <a:srgbClr val="FF0000"/>
                </a:solidFill>
                <a:latin typeface="#9Slide05 Brannboll Ny" panose="02000000000000000000" pitchFamily="2" charset="0"/>
              </a:rPr>
              <a:t>* Rèn luyện: </a:t>
            </a:r>
            <a:r>
              <a:rPr lang="vi-VN" sz="5400" b="1" dirty="0">
                <a:solidFill>
                  <a:srgbClr val="0070C0"/>
                </a:solidFill>
                <a:latin typeface="#9Slide05 Brannboll Ny" panose="02000000000000000000" pitchFamily="2" charset="0"/>
              </a:rPr>
              <a:t>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53F8E-7E7E-4E7B-9BAA-04ABB0D9FD85}"/>
              </a:ext>
            </a:extLst>
          </p:cNvPr>
          <p:cNvSpPr/>
          <p:nvPr/>
        </p:nvSpPr>
        <p:spPr>
          <a:xfrm>
            <a:off x="112542" y="0"/>
            <a:ext cx="11619914" cy="1015663"/>
          </a:xfrm>
          <a:prstGeom prst="rect">
            <a:avLst/>
          </a:prstGeom>
        </p:spPr>
        <p:txBody>
          <a:bodyPr wrap="square">
            <a:spAutoFit/>
          </a:bodyPr>
          <a:lstStyle/>
          <a:p>
            <a:pPr algn="ctr"/>
            <a:r>
              <a:rPr lang="vi-VN"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Củng cố</a:t>
            </a:r>
            <a:r>
              <a:rPr lang="vi-VN" sz="6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a:extLst>
              <a:ext uri="{FF2B5EF4-FFF2-40B4-BE49-F238E27FC236}">
                <a16:creationId xmlns:a16="http://schemas.microsoft.com/office/drawing/2014/main" id="{0E986E38-83CA-4AF3-8608-A309AFE96C44}"/>
              </a:ext>
            </a:extLst>
          </p:cNvPr>
          <p:cNvSpPr/>
          <p:nvPr/>
        </p:nvSpPr>
        <p:spPr>
          <a:xfrm>
            <a:off x="286043" y="923330"/>
            <a:ext cx="11619914" cy="1938992"/>
          </a:xfrm>
          <a:prstGeom prst="rect">
            <a:avLst/>
          </a:prstGeom>
        </p:spPr>
        <p:txBody>
          <a:bodyPr wrap="square">
            <a:spAutoFit/>
          </a:bodyPr>
          <a:lstStyle/>
          <a:p>
            <a:pPr lvl="0" algn="just"/>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ACAC423-1631-46C9-9A9F-17EB75488105}"/>
              </a:ext>
            </a:extLst>
          </p:cNvPr>
          <p:cNvSpPr/>
          <p:nvPr/>
        </p:nvSpPr>
        <p:spPr>
          <a:xfrm>
            <a:off x="286043" y="3072348"/>
            <a:ext cx="11741834" cy="2862322"/>
          </a:xfrm>
          <a:prstGeom prst="rect">
            <a:avLst/>
          </a:prstGeom>
        </p:spPr>
        <p:txBody>
          <a:bodyPr wrap="square">
            <a:spAutoFit/>
          </a:bodyPr>
          <a:lstStyle/>
          <a:p>
            <a:pPr lvl="0" algn="just"/>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6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8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53F8E-7E7E-4E7B-9BAA-04ABB0D9FD85}"/>
              </a:ext>
            </a:extLst>
          </p:cNvPr>
          <p:cNvSpPr/>
          <p:nvPr/>
        </p:nvSpPr>
        <p:spPr>
          <a:xfrm>
            <a:off x="140677" y="0"/>
            <a:ext cx="11802794" cy="7628883"/>
          </a:xfrm>
          <a:prstGeom prst="rect">
            <a:avLst/>
          </a:prstGeom>
        </p:spPr>
        <p:txBody>
          <a:bodyPr wrap="square">
            <a:spAutoFit/>
          </a:bodyPr>
          <a:lstStyle/>
          <a:p>
            <a:pPr algn="ct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chuẩn bị bài: </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sgk</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/T16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rèn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p>
          <a:p>
            <a:pPr algn="ct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4124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562708" y="2153579"/>
            <a:ext cx="10274779" cy="3980372"/>
            <a:chOff x="1949253" y="1627716"/>
            <a:chExt cx="3339999"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363344" y="2325189"/>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3. </a:t>
              </a: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5778344"/>
            <a:ext cx="8869034" cy="977011"/>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569606" y="5237476"/>
            <a:ext cx="8584867"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3930326" y="3903386"/>
            <a:ext cx="8101947" cy="728237"/>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schemeClr val="tx1"/>
                </a:solidFill>
                <a:latin typeface="#9Slide05 Brannboll Ny" panose="02000000000000000000" pitchFamily="2" charset="0"/>
              </a:rPr>
              <a:t>giúp chúng ta có thêm kiến thức, mở rộng hiểu biết, gặt hái nhiều thành công</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1"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3909654" y="2939773"/>
            <a:ext cx="8450263" cy="912586"/>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54043"/>
            <a:ext cx="8466920"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80474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29261" y="5337186"/>
            <a:ext cx="850106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29261" y="5294630"/>
            <a:ext cx="8488825" cy="461665"/>
          </a:xfrm>
          <a:prstGeom prst="rect">
            <a:avLst/>
          </a:prstGeom>
          <a:noFill/>
          <a:ln>
            <a:noFill/>
          </a:ln>
        </p:spPr>
        <p:txBody>
          <a:bodyPr wrap="square" rtlCol="0">
            <a:spAutoFit/>
          </a:bodyPr>
          <a:lstStyle/>
          <a:p>
            <a:pPr lvl="0">
              <a:defRPr/>
            </a:pPr>
            <a:r>
              <a:rPr kumimoji="0" lang="en-US" sz="2400" b="1"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1"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1"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1"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b="1" dirty="0">
                <a:latin typeface="#9Slide05 Brannboll Ny" panose="02000000000000000000" pitchFamily="2" charset="0"/>
              </a:rPr>
              <a:t>phải rèn luyện tính tự giác, tích cực trong học tập;</a:t>
            </a:r>
            <a:endParaRPr kumimoji="0" lang="en-US" sz="2400" b="1"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467797" y="5964517"/>
            <a:ext cx="8619339" cy="830997"/>
          </a:xfrm>
          <a:prstGeom prst="rect">
            <a:avLst/>
          </a:prstGeom>
          <a:noFill/>
          <a:ln w="12700">
            <a:noFill/>
          </a:ln>
        </p:spPr>
        <p:txBody>
          <a:bodyPr wrap="square" rtlCol="0">
            <a:spAutoFit/>
          </a:bodyPr>
          <a:lstStyle/>
          <a:p>
            <a:pPr lvl="0" algn="just" defTabSz="457200">
              <a:defRPr/>
            </a:pPr>
            <a:r>
              <a:rPr lang="vi-VN" sz="2400" b="1"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3851583" y="3770887"/>
            <a:ext cx="8314924" cy="95424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3754136" y="4848934"/>
            <a:ext cx="8454328"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3731871" y="4761858"/>
            <a:ext cx="8358653"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3923739" y="2986911"/>
            <a:ext cx="8072844"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054723" y="2976577"/>
            <a:ext cx="8018857" cy="830997"/>
          </a:xfrm>
          <a:prstGeom prst="rect">
            <a:avLst/>
          </a:prstGeom>
          <a:noFill/>
          <a:ln>
            <a:noFill/>
          </a:ln>
        </p:spPr>
        <p:txBody>
          <a:bodyPr wrap="square" rtlCol="0">
            <a:spAutoFit/>
          </a:bodyPr>
          <a:lstStyle/>
          <a:p>
            <a:pPr lvl="0">
              <a:defRPr/>
            </a:pPr>
            <a:r>
              <a:rPr lang="nl-NL" sz="2400" b="1"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1"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3704211" y="1622308"/>
            <a:ext cx="8450263" cy="1286879"/>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3753079" y="1615639"/>
            <a:ext cx="8334058" cy="1200329"/>
          </a:xfrm>
          <a:prstGeom prst="rect">
            <a:avLst/>
          </a:prstGeom>
          <a:noFill/>
          <a:ln>
            <a:noFill/>
          </a:ln>
        </p:spPr>
        <p:txBody>
          <a:bodyPr wrap="square" rtlCol="0">
            <a:spAutoFit/>
          </a:bodyPr>
          <a:lstStyle/>
          <a:p>
            <a:pPr algn="just"/>
            <a:r>
              <a:rPr lang="nl-NL" sz="2400" b="1"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b="1"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3608468" y="968615"/>
            <a:ext cx="8599995"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3887325" y="1109915"/>
            <a:ext cx="6662676" cy="461665"/>
          </a:xfrm>
          <a:prstGeom prst="rect">
            <a:avLst/>
          </a:prstGeom>
          <a:noFill/>
          <a:ln>
            <a:noFill/>
          </a:ln>
        </p:spPr>
        <p:txBody>
          <a:bodyPr wrap="square" rtlCol="0">
            <a:spAutoFit/>
          </a:bodyPr>
          <a:lstStyle/>
          <a:p>
            <a:pPr algn="just"/>
            <a:r>
              <a:rPr lang="nl-NL" sz="2400" b="1"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b="1"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29" y="-20991"/>
            <a:ext cx="5518944" cy="7059815"/>
          </a:xfrm>
          <a:prstGeom prst="blockArc">
            <a:avLst>
              <a:gd name="adj1" fmla="val 18770391"/>
              <a:gd name="adj2" fmla="val 3133013"/>
              <a:gd name="adj3" fmla="val 0"/>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1445970" y="5223459"/>
            <a:ext cx="1861748" cy="1743649"/>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2609970" y="3477835"/>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2445904" y="1774979"/>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289695" y="-11057"/>
            <a:ext cx="140567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14404" y="946275"/>
            <a:ext cx="232003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Học tập tự giác, tích cực</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3754135" y="75946"/>
            <a:ext cx="8371500" cy="830997"/>
          </a:xfrm>
          <a:prstGeom prst="rect">
            <a:avLst/>
          </a:prstGeom>
          <a:noFill/>
        </p:spPr>
        <p:txBody>
          <a:bodyPr wrap="square" rtlCol="0">
            <a:spAutoFit/>
          </a:bodyPr>
          <a:lstStyle/>
          <a:p>
            <a:pPr algn="just"/>
            <a:r>
              <a:rPr lang="nl-NL" sz="2400" b="1"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b="1"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2735888" y="200232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534434" y="134021"/>
            <a:ext cx="11697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2791206" y="3754247"/>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endParaRPr>
          </a:p>
        </p:txBody>
      </p:sp>
      <p:sp>
        <p:nvSpPr>
          <p:cNvPr id="47" name="TextBox 46"/>
          <p:cNvSpPr txBox="1"/>
          <p:nvPr/>
        </p:nvSpPr>
        <p:spPr>
          <a:xfrm>
            <a:off x="1662999" y="5662824"/>
            <a:ext cx="15877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8FF3E-D191-4980-B6B3-00E3F7930988}"/>
              </a:ext>
            </a:extLst>
          </p:cNvPr>
          <p:cNvSpPr>
            <a:spLocks noGrp="1"/>
          </p:cNvSpPr>
          <p:nvPr>
            <p:ph idx="1"/>
          </p:nvPr>
        </p:nvSpPr>
        <p:spPr>
          <a:xfrm>
            <a:off x="156503" y="0"/>
            <a:ext cx="11878993" cy="7040879"/>
          </a:xfrm>
        </p:spPr>
        <p:txBody>
          <a:bodyPr>
            <a:normAutofit fontScale="85000" lnSpcReduction="20000"/>
          </a:bodyPr>
          <a:lstStyle/>
          <a:p>
            <a:pPr marL="0" indent="0" algn="just">
              <a:lnSpc>
                <a:spcPct val="120000"/>
              </a:lnSpc>
              <a:spcBef>
                <a:spcPts val="0"/>
              </a:spcBef>
              <a:buNone/>
            </a:pPr>
            <a:r>
              <a:rPr lang="nl-NL" sz="4300" b="1" i="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Đồng tình với ý kiến a, d.</a:t>
            </a:r>
            <a:r>
              <a:rPr lang="nl-NL" sz="43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Vì:</a:t>
            </a:r>
            <a:endParaRPr lang="en-US" sz="4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nl-NL" sz="4300" b="1" dirty="0">
                <a:latin typeface="Times New Roman" panose="02020603050405020304" pitchFamily="18" charset="0"/>
                <a:ea typeface="MS Mincho" panose="02020609040205080304" pitchFamily="49" charset="-128"/>
                <a:cs typeface="Times New Roman" panose="02020603050405020304" pitchFamily="18" charset="0"/>
              </a:rPr>
              <a:t>+ Chủ động thực hiện nhiệm vụ học tập mà không cần ai nhắc nhở chính là biểu hiện của học tập tự giác, tích cực.</a:t>
            </a:r>
            <a:endParaRPr lang="en-US" sz="43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nl-NL" sz="4300" b="1" i="1" dirty="0">
                <a:latin typeface="Times New Roman" panose="02020603050405020304" pitchFamily="18" charset="0"/>
                <a:ea typeface="MS Mincho" panose="02020609040205080304" pitchFamily="49" charset="-128"/>
                <a:cs typeface="Times New Roman" panose="02020603050405020304" pitchFamily="18" charset="0"/>
              </a:rPr>
              <a:t>+ </a:t>
            </a:r>
            <a:r>
              <a:rPr lang="nl-NL" sz="4300" b="1" dirty="0">
                <a:latin typeface="Times New Roman" panose="02020603050405020304" pitchFamily="18" charset="0"/>
                <a:ea typeface="MS Mincho" panose="02020609040205080304" pitchFamily="49" charset="-128"/>
                <a:cs typeface="Times New Roman" panose="02020603050405020304" pitchFamily="18" charset="0"/>
              </a:rPr>
              <a:t>Tự giác, tích cực học tập có ý nghĩa lớn trong việc giúp chúng ta rèn luyện tính tự lập, tự chủ và tích lũy kiến thức cho bản thân.</a:t>
            </a:r>
            <a:endParaRPr lang="en-US" sz="43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nl-NL" sz="4300" b="1" i="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Không đồng tình với ý kiến b,c.</a:t>
            </a:r>
            <a:r>
              <a:rPr lang="nl-NL" sz="43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Vì:</a:t>
            </a:r>
            <a:endParaRPr lang="en-US" sz="4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nl-NL" sz="4300" b="1" dirty="0">
                <a:latin typeface="Times New Roman" panose="02020603050405020304" pitchFamily="18" charset="0"/>
                <a:ea typeface="MS Mincho" panose="02020609040205080304" pitchFamily="49" charset="-128"/>
                <a:cs typeface="Times New Roman" panose="02020603050405020304" pitchFamily="18" charset="0"/>
              </a:rPr>
              <a:t>+ Phải tự giác, tích cực học tập mọi lúc thì mới mang lại kết quả học tập tốt.</a:t>
            </a:r>
            <a:endParaRPr lang="en-US" sz="43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nl-NL" sz="4300" b="1" i="1" dirty="0">
                <a:latin typeface="Times New Roman" panose="02020603050405020304" pitchFamily="18" charset="0"/>
                <a:ea typeface="MS Mincho" panose="02020609040205080304" pitchFamily="49" charset="-128"/>
                <a:cs typeface="Times New Roman" panose="02020603050405020304" pitchFamily="18" charset="0"/>
              </a:rPr>
              <a:t>+</a:t>
            </a:r>
            <a:r>
              <a:rPr lang="nl-NL" sz="4300" b="1" dirty="0">
                <a:latin typeface="Times New Roman" panose="02020603050405020304" pitchFamily="18" charset="0"/>
                <a:ea typeface="MS Mincho" panose="02020609040205080304" pitchFamily="49" charset="-128"/>
                <a:cs typeface="Times New Roman" panose="02020603050405020304" pitchFamily="18" charset="0"/>
              </a:rPr>
              <a:t> Có kế hoạch nhưng không thực hiện, hoặc lúc thực hiện lúc không thì bản kế hoạch học tập đó cũng không còn ý nghĩa nữa.</a:t>
            </a:r>
            <a:endParaRPr lang="en-US" sz="43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110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9212" y="874137"/>
            <a:ext cx="5871734" cy="207860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531845" y="1570299"/>
            <a:ext cx="1711849"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912811" y="2969542"/>
            <a:ext cx="11249019" cy="1705129"/>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5883070" y="830214"/>
            <a:ext cx="6288517" cy="209130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493645" y="1600464"/>
            <a:ext cx="1711851"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Snip Single Corner Rectangle 26">
            <a:extLst>
              <a:ext uri="{FF2B5EF4-FFF2-40B4-BE49-F238E27FC236}">
                <a16:creationId xmlns:a16="http://schemas.microsoft.com/office/drawing/2014/main" id="{C7A90AB1-8DB8-368A-A541-1A3DBD26AA65}"/>
              </a:ext>
            </a:extLst>
          </p:cNvPr>
          <p:cNvSpPr/>
          <p:nvPr/>
        </p:nvSpPr>
        <p:spPr>
          <a:xfrm>
            <a:off x="-1" y="4751388"/>
            <a:ext cx="5964887" cy="207860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4597686" y="5382082"/>
            <a:ext cx="1677988" cy="905598"/>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5964887" y="4802188"/>
            <a:ext cx="6206698" cy="202780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570514" y="5379283"/>
            <a:ext cx="1757395"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1020177" y="3237057"/>
            <a:ext cx="11238489" cy="1320361"/>
          </a:xfrm>
          <a:prstGeom prst="rect">
            <a:avLst/>
          </a:prstGeom>
          <a:noFill/>
          <a:ln>
            <a:noFill/>
          </a:ln>
          <a:effec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800" b="1" dirty="0">
                <a:solidFill>
                  <a:prstClr val="black"/>
                </a:solidFill>
                <a:latin typeface="Arial" panose="020B0604020202020204" pitchFamily="34" charset="0"/>
              </a:rPr>
              <a:t> T chưa tự giác, tích cực học tập vì bạn còn ngủ gật trong giờ học; P là người tự giác, tích cực học tập vì đã góp ý, khuyên T nên tập trung nghe cô giảng bài</a:t>
            </a:r>
            <a:r>
              <a:rPr lang="vi-VN" altLang="en-US" sz="2800" b="1" dirty="0">
                <a:solidFill>
                  <a:prstClr val="black"/>
                </a:solidFill>
                <a:latin typeface="Arial" panose="020B0604020202020204" pitchFamily="34" charset="0"/>
              </a:rPr>
              <a:t> </a:t>
            </a:r>
            <a:endParaRPr lang="en-US" altLang="en-US" sz="2800" b="1" dirty="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146339" y="830214"/>
            <a:ext cx="4649004" cy="172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lnSpc>
                <a:spcPct val="95000"/>
              </a:lnSpc>
              <a:spcBef>
                <a:spcPct val="0"/>
              </a:spcBef>
              <a:spcAft>
                <a:spcPts val="800"/>
              </a:spcAft>
            </a:pPr>
            <a:r>
              <a:rPr lang="nl-NL" altLang="en-US" sz="2800" b="1" dirty="0">
                <a:solidFill>
                  <a:prstClr val="white"/>
                </a:solidFill>
                <a:latin typeface="Times New Roman" panose="02020603050405020304" pitchFamily="18" charset="0"/>
                <a:cs typeface="Times New Roman" panose="02020603050405020304" pitchFamily="18" charset="0"/>
              </a:rPr>
              <a:t>Q chưa tự giác, tích cực trong học tập vì thường nhờ các bạn học giỏi trong lớp làm giúp bài tập rồi chép lại.</a:t>
            </a:r>
            <a:endParaRPr lang="en-US" altLang="en-US" sz="2800" b="1" dirty="0">
              <a:solidFill>
                <a:prstClr val="white"/>
              </a:solidFill>
              <a:latin typeface="Times New Roman" panose="02020603050405020304" pitchFamily="18" charset="0"/>
              <a:cs typeface="Times New Roman" panose="02020603050405020304" pitchFamily="18"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5224978" y="1916977"/>
            <a:ext cx="330870" cy="50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dirty="0">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5964887" y="1916977"/>
            <a:ext cx="512113" cy="492443"/>
          </a:xfrm>
          <a:prstGeom prst="rect">
            <a:avLst/>
          </a:prstGeom>
          <a:no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dirty="0">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245077" y="5544470"/>
            <a:ext cx="621541" cy="492443"/>
          </a:xfrm>
          <a:prstGeom prst="rect">
            <a:avLst/>
          </a:prstGeom>
          <a:no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dirty="0">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183346" y="5544470"/>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dirty="0">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183439" y="749410"/>
            <a:ext cx="48911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defTabSz="457200" fontAlgn="base">
              <a:spcBef>
                <a:spcPct val="0"/>
              </a:spcBef>
              <a:spcAft>
                <a:spcPct val="0"/>
              </a:spcAft>
            </a:pPr>
            <a:r>
              <a:rPr lang="nl-NL" altLang="en-US" sz="2800" b="1" dirty="0">
                <a:solidFill>
                  <a:prstClr val="white"/>
                </a:solidFill>
                <a:latin typeface="Times New Roman" panose="02020603050405020304" pitchFamily="18" charset="0"/>
                <a:cs typeface="Times New Roman" panose="02020603050405020304" pitchFamily="18" charset="0"/>
              </a:rPr>
              <a:t>A đã tự giác, tích cực trong học tập. Bạn đã dành thời gian để đọc thêm tác phẩm văn học</a:t>
            </a:r>
            <a:r>
              <a:rPr lang="vi-VN" altLang="en-US" sz="2800" b="1" dirty="0">
                <a:solidFill>
                  <a:prstClr val="white"/>
                </a:solidFill>
                <a:latin typeface="Times New Roman" panose="02020603050405020304" pitchFamily="18" charset="0"/>
                <a:cs typeface="Times New Roman" panose="02020603050405020304" pitchFamily="18" charset="0"/>
              </a:rPr>
              <a:t> để </a:t>
            </a:r>
            <a:r>
              <a:rPr lang="nl-NL" altLang="en-US" sz="2800" b="1" dirty="0">
                <a:solidFill>
                  <a:prstClr val="white"/>
                </a:solidFill>
                <a:latin typeface="Times New Roman" panose="02020603050405020304" pitchFamily="18" charset="0"/>
                <a:cs typeface="Times New Roman" panose="02020603050405020304" pitchFamily="18" charset="0"/>
              </a:rPr>
              <a:t>nâng cao kĩ năng viết văn</a:t>
            </a:r>
            <a:endParaRPr lang="vi-VN" alt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096191" y="5031802"/>
            <a:ext cx="50656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defTabSz="457200" fontAlgn="base">
              <a:spcBef>
                <a:spcPct val="0"/>
              </a:spcBef>
              <a:spcAft>
                <a:spcPct val="0"/>
              </a:spcAft>
            </a:pPr>
            <a:r>
              <a:rPr lang="nl-NL" altLang="en-US" sz="2800" b="1" dirty="0">
                <a:solidFill>
                  <a:prstClr val="black"/>
                </a:solidFill>
                <a:latin typeface="Times New Roman" panose="02020603050405020304" pitchFamily="18" charset="0"/>
                <a:cs typeface="Times New Roman" panose="02020603050405020304" pitchFamily="18" charset="0"/>
              </a:rPr>
              <a:t>B chưa tự giác, tích cực trong học tập vì bạn chi tập trung học tốt môn Tiếng Anh nhưng lại coi thường các môn học khác.</a:t>
            </a:r>
            <a:endParaRPr lang="vi-VN" altLang="en-US" sz="2800" b="1" dirty="0">
              <a:solidFill>
                <a:prstClr val="black"/>
              </a:solidFill>
              <a:latin typeface="Times New Roman" panose="02020603050405020304" pitchFamily="18" charset="0"/>
              <a:cs typeface="Times New Roman" panose="02020603050405020304" pitchFamily="18"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71847" y="4966642"/>
            <a:ext cx="47979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defTabSz="457200" fontAlgn="base">
              <a:spcBef>
                <a:spcPct val="0"/>
              </a:spcBef>
              <a:spcAft>
                <a:spcPct val="0"/>
              </a:spcAft>
            </a:pPr>
            <a:r>
              <a:rPr lang="nl-NL" altLang="en-US" sz="2800" b="1" dirty="0">
                <a:solidFill>
                  <a:prstClr val="black"/>
                </a:solidFill>
                <a:latin typeface="Times New Roman" panose="02020603050405020304" pitchFamily="18" charset="0"/>
                <a:cs typeface="Times New Roman" panose="02020603050405020304" pitchFamily="18" charset="0"/>
              </a:rPr>
              <a:t>N chưa tự giác, tích cực trong học tập vi bạn chỉ ngồi vào bàn học đúng giờ nhưng lại không tập trung</a:t>
            </a:r>
            <a:r>
              <a:rPr lang="vi-VN" altLang="en-US" sz="2800" b="1" dirty="0">
                <a:solidFill>
                  <a:prstClr val="black"/>
                </a:solidFill>
                <a:latin typeface="Times New Roman" panose="02020603050405020304" pitchFamily="18" charset="0"/>
                <a:cs typeface="Times New Roman" panose="02020603050405020304" pitchFamily="18" charset="0"/>
              </a:rPr>
              <a:t> </a:t>
            </a:r>
          </a:p>
        </p:txBody>
      </p:sp>
      <p:sp>
        <p:nvSpPr>
          <p:cNvPr id="25" name="Pentagon 27">
            <a:extLst>
              <a:ext uri="{FF2B5EF4-FFF2-40B4-BE49-F238E27FC236}">
                <a16:creationId xmlns:a16="http://schemas.microsoft.com/office/drawing/2014/main" id="{E632BBF3-6013-44FA-A7F7-B10837B7A8E8}"/>
              </a:ext>
            </a:extLst>
          </p:cNvPr>
          <p:cNvSpPr/>
          <p:nvPr/>
        </p:nvSpPr>
        <p:spPr>
          <a:xfrm rot="16200000">
            <a:off x="-475818" y="3463778"/>
            <a:ext cx="1677988" cy="905598"/>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B5361569-9102-406D-B494-77C4FD9A3EF9}"/>
              </a:ext>
            </a:extLst>
          </p:cNvPr>
          <p:cNvSpPr txBox="1"/>
          <p:nvPr/>
        </p:nvSpPr>
        <p:spPr>
          <a:xfrm>
            <a:off x="137536" y="3497515"/>
            <a:ext cx="621541" cy="492443"/>
          </a:xfrm>
          <a:prstGeom prst="rect">
            <a:avLst/>
          </a:prstGeom>
          <a:no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dirty="0">
                <a:solidFill>
                  <a:srgbClr val="55CBAC"/>
                </a:solidFill>
                <a:latin typeface="Arial" panose="020B0604020202020204" pitchFamily="34" charset="0"/>
              </a:rPr>
              <a:t>e</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3"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3" presetClass="entr" presetSubtype="1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3" presetClass="entr" presetSubtype="1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linds(horizontal)">
                                      <p:cBhvr>
                                        <p:cTn id="59" dur="500"/>
                                        <p:tgtEl>
                                          <p:spTgt spid="10"/>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linds(horizontal)">
                                      <p:cBhvr>
                                        <p:cTn id="62" dur="500"/>
                                        <p:tgtEl>
                                          <p:spTgt spid="2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linds(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linds(horizontal)">
                                      <p:cBhvr>
                                        <p:cTn id="70" dur="500"/>
                                        <p:tgtEl>
                                          <p:spTgt spid="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linds(horizontal)">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3" presetClass="entr" presetSubtype="1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linds(horizontal)">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P spid="25"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F6AC24-3DD9-5A97-7182-C4F5501D0D9C}"/>
              </a:ext>
            </a:extLst>
          </p:cNvPr>
          <p:cNvSpPr txBox="1"/>
          <p:nvPr/>
        </p:nvSpPr>
        <p:spPr>
          <a:xfrm>
            <a:off x="159434" y="131865"/>
            <a:ext cx="11873132" cy="646330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4600" b="1" dirty="0">
                <a:solidFill>
                  <a:srgbClr val="FF0000"/>
                </a:solidFill>
                <a:effectLst/>
                <a:latin typeface="Open Sans" panose="020B0606030504020204" pitchFamily="34" charset="0"/>
              </a:rPr>
              <a:t>- </a:t>
            </a:r>
            <a:r>
              <a:rPr lang="vi-VN" sz="4600" b="1" dirty="0">
                <a:solidFill>
                  <a:srgbClr val="FF0000"/>
                </a:solidFill>
                <a:effectLst/>
                <a:latin typeface="#9Slide05 Brannboll Ny" panose="02000000000000000000" pitchFamily="2" charset="0"/>
              </a:rPr>
              <a:t>Tình huống a) </a:t>
            </a:r>
            <a:r>
              <a:rPr lang="vi-VN" sz="4600" b="1" dirty="0">
                <a:solidFill>
                  <a:srgbClr val="000000"/>
                </a:solidFill>
                <a:effectLst/>
                <a:latin typeface="#9Slide05 Brannboll Ny" panose="02000000000000000000" pitchFamily="2" charset="0"/>
              </a:rPr>
              <a:t>Nếu là M, em sẽ không đi dự sinh nhật bạn mà sẽ ở nhà hoàn thành bài tập.</a:t>
            </a:r>
          </a:p>
          <a:p>
            <a:pPr algn="just"/>
            <a:r>
              <a:rPr lang="vi-VN" sz="4600" b="1" dirty="0">
                <a:solidFill>
                  <a:srgbClr val="FF0000"/>
                </a:solidFill>
                <a:effectLst/>
                <a:latin typeface="#9Slide05 Brannboll Ny" panose="02000000000000000000" pitchFamily="2" charset="0"/>
              </a:rPr>
              <a:t>- Tình huống b) </a:t>
            </a:r>
            <a:r>
              <a:rPr lang="vi-VN" sz="4600" b="1" dirty="0">
                <a:solidFill>
                  <a:srgbClr val="000000"/>
                </a:solidFill>
                <a:effectLst/>
                <a:latin typeface="#9Slide05 Brannboll Ny" panose="02000000000000000000" pitchFamily="2" charset="0"/>
              </a:rPr>
              <a:t>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p:txBody>
      </p:sp>
    </p:spTree>
    <p:extLst>
      <p:ext uri="{BB962C8B-B14F-4D97-AF65-F5344CB8AC3E}">
        <p14:creationId xmlns:p14="http://schemas.microsoft.com/office/powerpoint/2010/main" val="241739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60252" y="3722965"/>
            <a:ext cx="118262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Tiết</a:t>
            </a:r>
            <a:r>
              <a:rPr kumimoji="0" lang="en-US" altLang="en-US" sz="6000" b="1" i="0" u="none" strike="noStrike" kern="1200" cap="none" spc="0" normalizeH="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6,7. </a:t>
            </a: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3</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en-US" alt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HỌC</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TẬP TỰ GIÁC, TÍCH CỰC</a:t>
            </a:r>
            <a:endPar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5" y="51562"/>
            <a:ext cx="5575495" cy="38029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27576B-BD6D-4CF8-9E12-5B53309E95C5}"/>
              </a:ext>
            </a:extLst>
          </p:cNvPr>
          <p:cNvPicPr>
            <a:picLocks noChangeAspect="1"/>
          </p:cNvPicPr>
          <p:nvPr/>
        </p:nvPicPr>
        <p:blipFill>
          <a:blip r:embed="rId3"/>
          <a:stretch>
            <a:fillRect/>
          </a:stretch>
        </p:blipFill>
        <p:spPr>
          <a:xfrm>
            <a:off x="5936567" y="51561"/>
            <a:ext cx="6255434" cy="3943663"/>
          </a:xfrm>
          <a:prstGeom prst="rect">
            <a:avLst/>
          </a:prstGeom>
        </p:spPr>
      </p:pic>
    </p:spTree>
    <p:extLst>
      <p:ext uri="{BB962C8B-B14F-4D97-AF65-F5344CB8AC3E}">
        <p14:creationId xmlns:p14="http://schemas.microsoft.com/office/powerpoint/2010/main" val="39564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F6AC24-3DD9-5A97-7182-C4F5501D0D9C}"/>
              </a:ext>
            </a:extLst>
          </p:cNvPr>
          <p:cNvSpPr txBox="1"/>
          <p:nvPr/>
        </p:nvSpPr>
        <p:spPr>
          <a:xfrm>
            <a:off x="159434" y="131865"/>
            <a:ext cx="11873132" cy="6740307"/>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5400" b="1" dirty="0">
                <a:solidFill>
                  <a:srgbClr val="FF0000"/>
                </a:solidFill>
                <a:effectLst/>
                <a:latin typeface="#9Slide05 Brannboll Ny" panose="02000000000000000000" pitchFamily="2" charset="0"/>
              </a:rPr>
              <a:t>- Tình huống c) </a:t>
            </a:r>
            <a:r>
              <a:rPr lang="vi-VN" sz="5400" b="1" dirty="0">
                <a:solidFill>
                  <a:srgbClr val="000000"/>
                </a:solidFill>
                <a:effectLst/>
                <a:latin typeface="#9Slide05 Brannboll Ny" panose="02000000000000000000" pitchFamily="2" charset="0"/>
              </a:rPr>
              <a:t>Nếu là bạn cùng lớp với C, em sẽ khuyên và động viên bạn tích cực giơ tay phát biểu suy nghĩ, ý kiến của mình, khi ấy mình sẽ hiểu bài hơn.</a:t>
            </a:r>
          </a:p>
          <a:p>
            <a:pPr algn="just"/>
            <a:r>
              <a:rPr lang="vi-VN" sz="5400" b="1" dirty="0">
                <a:solidFill>
                  <a:srgbClr val="FF0000"/>
                </a:solidFill>
                <a:effectLst/>
                <a:latin typeface="#9Slide05 Brannboll Ny" panose="02000000000000000000" pitchFamily="2" charset="0"/>
              </a:rPr>
              <a:t>- Tình huống d) </a:t>
            </a:r>
            <a:r>
              <a:rPr lang="vi-VN" sz="5400" b="1" dirty="0">
                <a:solidFill>
                  <a:srgbClr val="000000"/>
                </a:solidFill>
                <a:effectLst/>
                <a:latin typeface="#9Slide05 Brannboll Ny" panose="02000000000000000000" pitchFamily="2" charset="0"/>
              </a:rPr>
              <a:t>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338582" y="2259570"/>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5584874" y="0"/>
            <a:ext cx="6907237" cy="6858000"/>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0" y="545530"/>
            <a:ext cx="5746172" cy="6312470"/>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315719" y="1410197"/>
            <a:ext cx="4833056" cy="4790350"/>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4000" b="1" dirty="0">
                <a:latin typeface="+mj-lt"/>
              </a:rPr>
              <a:t>Em hãy viết về một tấm gương học tập tự giác, tích cực mà em biết. Em học tập được điều gì từ tấm gương đó.</a:t>
            </a:r>
            <a:endParaRPr lang="en-US" sz="4000" b="1"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021118" y="1480834"/>
            <a:ext cx="5964555" cy="288803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3200" b="1" dirty="0">
                <a:latin typeface="+mj-lt"/>
              </a:rPr>
              <a:t>Em hãy xác định một biểu hiện chưa tự giác, tích cực học tập của bản thân. Lập kế hoạch khắc phục điểm chưa tự giác, tích cực đó theo gợi ý dưới đây:</a:t>
            </a:r>
            <a:endParaRPr lang="en-US" sz="3200" b="1" dirty="0">
              <a:solidFill>
                <a:prstClr val="black"/>
              </a:solidFill>
              <a:latin typeface="+mj-lt"/>
              <a:ea typeface="Arial" panose="020B0604020202020204" pitchFamily="34" charset="0"/>
            </a:endParaRPr>
          </a:p>
        </p:txBody>
      </p:sp>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4508" y="4516449"/>
            <a:ext cx="6287491" cy="168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500"/>
                                        <p:tgtEl>
                                          <p:spTgt spid="5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right)">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80">
                                          <p:stCondLst>
                                            <p:cond delay="0"/>
                                          </p:stCondLst>
                                        </p:cTn>
                                        <p:tgtEl>
                                          <p:spTgt spid="53"/>
                                        </p:tgtEl>
                                      </p:cBhvr>
                                    </p:animEffect>
                                    <p:anim calcmode="lin" valueType="num">
                                      <p:cBhvr>
                                        <p:cTn id="1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2" dur="26">
                                          <p:stCondLst>
                                            <p:cond delay="650"/>
                                          </p:stCondLst>
                                        </p:cTn>
                                        <p:tgtEl>
                                          <p:spTgt spid="53"/>
                                        </p:tgtEl>
                                      </p:cBhvr>
                                      <p:to x="100000" y="60000"/>
                                    </p:animScale>
                                    <p:animScale>
                                      <p:cBhvr>
                                        <p:cTn id="23" dur="166" decel="50000">
                                          <p:stCondLst>
                                            <p:cond delay="676"/>
                                          </p:stCondLst>
                                        </p:cTn>
                                        <p:tgtEl>
                                          <p:spTgt spid="53"/>
                                        </p:tgtEl>
                                      </p:cBhvr>
                                      <p:to x="100000" y="100000"/>
                                    </p:animScale>
                                    <p:animScale>
                                      <p:cBhvr>
                                        <p:cTn id="24" dur="26">
                                          <p:stCondLst>
                                            <p:cond delay="1312"/>
                                          </p:stCondLst>
                                        </p:cTn>
                                        <p:tgtEl>
                                          <p:spTgt spid="53"/>
                                        </p:tgtEl>
                                      </p:cBhvr>
                                      <p:to x="100000" y="80000"/>
                                    </p:animScale>
                                    <p:animScale>
                                      <p:cBhvr>
                                        <p:cTn id="25" dur="166" decel="50000">
                                          <p:stCondLst>
                                            <p:cond delay="1338"/>
                                          </p:stCondLst>
                                        </p:cTn>
                                        <p:tgtEl>
                                          <p:spTgt spid="53"/>
                                        </p:tgtEl>
                                      </p:cBhvr>
                                      <p:to x="100000" y="100000"/>
                                    </p:animScale>
                                    <p:animScale>
                                      <p:cBhvr>
                                        <p:cTn id="26" dur="26">
                                          <p:stCondLst>
                                            <p:cond delay="1642"/>
                                          </p:stCondLst>
                                        </p:cTn>
                                        <p:tgtEl>
                                          <p:spTgt spid="53"/>
                                        </p:tgtEl>
                                      </p:cBhvr>
                                      <p:to x="100000" y="90000"/>
                                    </p:animScale>
                                    <p:animScale>
                                      <p:cBhvr>
                                        <p:cTn id="27" dur="166" decel="50000">
                                          <p:stCondLst>
                                            <p:cond delay="1668"/>
                                          </p:stCondLst>
                                        </p:cTn>
                                        <p:tgtEl>
                                          <p:spTgt spid="53"/>
                                        </p:tgtEl>
                                      </p:cBhvr>
                                      <p:to x="100000" y="100000"/>
                                    </p:animScale>
                                    <p:animScale>
                                      <p:cBhvr>
                                        <p:cTn id="28" dur="26">
                                          <p:stCondLst>
                                            <p:cond delay="1808"/>
                                          </p:stCondLst>
                                        </p:cTn>
                                        <p:tgtEl>
                                          <p:spTgt spid="53"/>
                                        </p:tgtEl>
                                      </p:cBhvr>
                                      <p:to x="100000" y="95000"/>
                                    </p:animScale>
                                    <p:animScale>
                                      <p:cBhvr>
                                        <p:cTn id="29" dur="166" decel="50000">
                                          <p:stCondLst>
                                            <p:cond delay="1834"/>
                                          </p:stCondLst>
                                        </p:cTn>
                                        <p:tgtEl>
                                          <p:spTgt spid="53"/>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80">
                                          <p:stCondLst>
                                            <p:cond delay="0"/>
                                          </p:stCondLst>
                                        </p:cTn>
                                        <p:tgtEl>
                                          <p:spTgt spid="54"/>
                                        </p:tgtEl>
                                      </p:cBhvr>
                                    </p:animEffect>
                                    <p:anim calcmode="lin" valueType="num">
                                      <p:cBhvr>
                                        <p:cTn id="3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39" dur="26">
                                          <p:stCondLst>
                                            <p:cond delay="650"/>
                                          </p:stCondLst>
                                        </p:cTn>
                                        <p:tgtEl>
                                          <p:spTgt spid="54"/>
                                        </p:tgtEl>
                                      </p:cBhvr>
                                      <p:to x="100000" y="60000"/>
                                    </p:animScale>
                                    <p:animScale>
                                      <p:cBhvr>
                                        <p:cTn id="40" dur="166" decel="50000">
                                          <p:stCondLst>
                                            <p:cond delay="676"/>
                                          </p:stCondLst>
                                        </p:cTn>
                                        <p:tgtEl>
                                          <p:spTgt spid="54"/>
                                        </p:tgtEl>
                                      </p:cBhvr>
                                      <p:to x="100000" y="100000"/>
                                    </p:animScale>
                                    <p:animScale>
                                      <p:cBhvr>
                                        <p:cTn id="41" dur="26">
                                          <p:stCondLst>
                                            <p:cond delay="1312"/>
                                          </p:stCondLst>
                                        </p:cTn>
                                        <p:tgtEl>
                                          <p:spTgt spid="54"/>
                                        </p:tgtEl>
                                      </p:cBhvr>
                                      <p:to x="100000" y="80000"/>
                                    </p:animScale>
                                    <p:animScale>
                                      <p:cBhvr>
                                        <p:cTn id="42" dur="166" decel="50000">
                                          <p:stCondLst>
                                            <p:cond delay="1338"/>
                                          </p:stCondLst>
                                        </p:cTn>
                                        <p:tgtEl>
                                          <p:spTgt spid="54"/>
                                        </p:tgtEl>
                                      </p:cBhvr>
                                      <p:to x="100000" y="100000"/>
                                    </p:animScale>
                                    <p:animScale>
                                      <p:cBhvr>
                                        <p:cTn id="43" dur="26">
                                          <p:stCondLst>
                                            <p:cond delay="1642"/>
                                          </p:stCondLst>
                                        </p:cTn>
                                        <p:tgtEl>
                                          <p:spTgt spid="54"/>
                                        </p:tgtEl>
                                      </p:cBhvr>
                                      <p:to x="100000" y="90000"/>
                                    </p:animScale>
                                    <p:animScale>
                                      <p:cBhvr>
                                        <p:cTn id="44" dur="166" decel="50000">
                                          <p:stCondLst>
                                            <p:cond delay="1668"/>
                                          </p:stCondLst>
                                        </p:cTn>
                                        <p:tgtEl>
                                          <p:spTgt spid="54"/>
                                        </p:tgtEl>
                                      </p:cBhvr>
                                      <p:to x="100000" y="100000"/>
                                    </p:animScale>
                                    <p:animScale>
                                      <p:cBhvr>
                                        <p:cTn id="45" dur="26">
                                          <p:stCondLst>
                                            <p:cond delay="1808"/>
                                          </p:stCondLst>
                                        </p:cTn>
                                        <p:tgtEl>
                                          <p:spTgt spid="54"/>
                                        </p:tgtEl>
                                      </p:cBhvr>
                                      <p:to x="100000" y="95000"/>
                                    </p:animScale>
                                    <p:animScale>
                                      <p:cBhvr>
                                        <p:cTn id="46" dur="166" decel="50000">
                                          <p:stCondLst>
                                            <p:cond delay="1834"/>
                                          </p:stCondLst>
                                        </p:cTn>
                                        <p:tgtEl>
                                          <p:spTgt spid="5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 calcmode="lin" valueType="num">
                                      <p:cBhvr additive="base">
                                        <p:cTn id="51" dur="500" fill="hold"/>
                                        <p:tgtEl>
                                          <p:spTgt spid="3074"/>
                                        </p:tgtEl>
                                        <p:attrNameLst>
                                          <p:attrName>ppt_x</p:attrName>
                                        </p:attrNameLst>
                                      </p:cBhvr>
                                      <p:tavLst>
                                        <p:tav tm="0">
                                          <p:val>
                                            <p:strVal val="#ppt_x"/>
                                          </p:val>
                                        </p:tav>
                                        <p:tav tm="100000">
                                          <p:val>
                                            <p:strVal val="#ppt_x"/>
                                          </p:val>
                                        </p:tav>
                                      </p:tavLst>
                                    </p:anim>
                                    <p:anim calcmode="lin" valueType="num">
                                      <p:cBhvr additive="base">
                                        <p:cTn id="5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sp>
        <p:nvSpPr>
          <p:cNvPr id="7" name="Rectangle 6">
            <a:extLst>
              <a:ext uri="{FF2B5EF4-FFF2-40B4-BE49-F238E27FC236}">
                <a16:creationId xmlns:a16="http://schemas.microsoft.com/office/drawing/2014/main" id="{E897AE34-89F2-4B32-B6C4-604C5A0FD5C1}"/>
              </a:ext>
            </a:extLst>
          </p:cNvPr>
          <p:cNvSpPr/>
          <p:nvPr/>
        </p:nvSpPr>
        <p:spPr>
          <a:xfrm>
            <a:off x="718566" y="3262031"/>
            <a:ext cx="10754867" cy="984500"/>
          </a:xfrm>
          <a:prstGeom prst="rect">
            <a:avLst/>
          </a:prstGeom>
        </p:spPr>
        <p:txBody>
          <a:bodyPr wrap="none">
            <a:spAutoFit/>
          </a:bodyPr>
          <a:lstStyle/>
          <a:p>
            <a:pPr algn="just">
              <a:lnSpc>
                <a:spcPct val="135000"/>
              </a:lnSpc>
              <a:spcAft>
                <a:spcPts val="0"/>
              </a:spcAft>
            </a:pPr>
            <a:r>
              <a:rPr lang="nl-NL" sz="4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1. Biểu hiện của học tập tự giác, tích cực</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751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769441"/>
          </a:xfrm>
          <a:prstGeom prst="rect">
            <a:avLst/>
          </a:prstGeom>
          <a:solidFill>
            <a:schemeClr val="accent4">
              <a:lumMod val="20000"/>
              <a:lumOff val="80000"/>
            </a:schemeClr>
          </a:solidFill>
        </p:spPr>
        <p:txBody>
          <a:bodyPr wrap="square" rtlCol="0">
            <a:spAutoFit/>
          </a:bodyPr>
          <a:lstStyle/>
          <a:p>
            <a:pPr defTabSz="457200"/>
            <a:r>
              <a:rPr lang="en-US" sz="4400" b="1" dirty="0">
                <a:solidFill>
                  <a:prstClr val="black"/>
                </a:solidFill>
                <a:latin typeface="Times New Roman" panose="02020603050405020304" pitchFamily="18" charset="0"/>
              </a:rPr>
              <a:t>Đ</a:t>
            </a:r>
            <a:r>
              <a:rPr lang="vi-VN" sz="4400" b="1" dirty="0">
                <a:solidFill>
                  <a:prstClr val="black"/>
                </a:solidFill>
                <a:latin typeface="Times New Roman" panose="02020603050405020304" pitchFamily="18" charset="0"/>
              </a:rPr>
              <a:t>ọc câu chuyện, quan sát tranh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288" y="881698"/>
            <a:ext cx="6535711" cy="5976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1" y="942535"/>
            <a:ext cx="5656287" cy="5976301"/>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31A6FC-0FB3-4C3D-88AB-8F85A348713B}"/>
              </a:ext>
            </a:extLst>
          </p:cNvPr>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kern="0" dirty="0">
                <a:solidFill>
                  <a:prstClr val="white"/>
                </a:solidFill>
                <a:latin typeface="Calibri"/>
              </a:rPr>
              <a:t>H.ĐỘNG CẶP ĐÔI/3P - </a:t>
            </a: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sp>
        <p:nvSpPr>
          <p:cNvPr id="5" name="Rectangle 4">
            <a:extLst>
              <a:ext uri="{FF2B5EF4-FFF2-40B4-BE49-F238E27FC236}">
                <a16:creationId xmlns:a16="http://schemas.microsoft.com/office/drawing/2014/main" id="{1ABB3A81-87F4-4B94-B5EF-1E7AD5BA9895}"/>
              </a:ext>
            </a:extLst>
          </p:cNvPr>
          <p:cNvSpPr/>
          <p:nvPr/>
        </p:nvSpPr>
        <p:spPr>
          <a:xfrm>
            <a:off x="273637" y="1081590"/>
            <a:ext cx="11747888" cy="1446550"/>
          </a:xfrm>
          <a:prstGeom prst="rect">
            <a:avLst/>
          </a:prstGeom>
        </p:spPr>
        <p:txBody>
          <a:bodyPr wrap="square">
            <a:spAutoFit/>
          </a:bodyPr>
          <a:lstStyle/>
          <a:p>
            <a:pPr lvl="0" algn="just"/>
            <a:r>
              <a:rPr lang="en-US" sz="4400" b="1" dirty="0" err="1">
                <a:solidFill>
                  <a:srgbClr val="FF0000"/>
                </a:solidFill>
                <a:latin typeface="Times New Roman" panose="02020603050405020304" pitchFamily="18" charset="0"/>
                <a:cs typeface="Times New Roman" panose="02020603050405020304" pitchFamily="18" charset="0"/>
              </a:rPr>
              <a:t>Dãy</a:t>
            </a:r>
            <a:r>
              <a:rPr lang="en-US" sz="4400" b="1" dirty="0">
                <a:solidFill>
                  <a:srgbClr val="FF0000"/>
                </a:solidFill>
                <a:latin typeface="Times New Roman" panose="02020603050405020304" pitchFamily="18" charset="0"/>
                <a:cs typeface="Times New Roman" panose="02020603050405020304" pitchFamily="18" charset="0"/>
              </a:rPr>
              <a:t> 1: </a:t>
            </a:r>
            <a:r>
              <a:rPr lang="vi-VN" sz="4400" b="1" dirty="0">
                <a:solidFill>
                  <a:srgbClr val="000000"/>
                </a:solidFill>
                <a:latin typeface="Times New Roman" panose="02020603050405020304" pitchFamily="18" charset="0"/>
                <a:cs typeface="Times New Roman" panose="02020603050405020304" pitchFamily="18" charset="0"/>
              </a:rPr>
              <a:t>Bác Hồ đã tự học ngoại ngữ như thế nào?</a:t>
            </a:r>
            <a:endParaRPr lang="en-US" sz="4400" b="1"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EB2E2FC-2C0B-4DC8-8475-A4D87271A026}"/>
              </a:ext>
            </a:extLst>
          </p:cNvPr>
          <p:cNvSpPr/>
          <p:nvPr/>
        </p:nvSpPr>
        <p:spPr>
          <a:xfrm>
            <a:off x="148390" y="2367171"/>
            <a:ext cx="11873133" cy="2123658"/>
          </a:xfrm>
          <a:prstGeom prst="rect">
            <a:avLst/>
          </a:prstGeom>
        </p:spPr>
        <p:txBody>
          <a:bodyPr wrap="square">
            <a:spAutoFit/>
          </a:bodyPr>
          <a:lstStyle/>
          <a:p>
            <a:pPr lvl="0" algn="just"/>
            <a:r>
              <a:rPr lang="en-US" sz="4400" b="1" dirty="0" err="1">
                <a:solidFill>
                  <a:srgbClr val="FF0000"/>
                </a:solidFill>
                <a:latin typeface="Times New Roman" panose="02020603050405020304" pitchFamily="18" charset="0"/>
                <a:cs typeface="Times New Roman" panose="02020603050405020304" pitchFamily="18" charset="0"/>
              </a:rPr>
              <a:t>Dãy</a:t>
            </a:r>
            <a:r>
              <a:rPr lang="en-US" sz="4400" b="1" dirty="0">
                <a:solidFill>
                  <a:srgbClr val="FF0000"/>
                </a:solidFill>
                <a:latin typeface="Times New Roman" panose="02020603050405020304" pitchFamily="18" charset="0"/>
                <a:cs typeface="Times New Roman" panose="02020603050405020304" pitchFamily="18" charset="0"/>
              </a:rPr>
              <a:t> 2: </a:t>
            </a:r>
            <a:r>
              <a:rPr lang="vi-VN" sz="4400" b="1" dirty="0">
                <a:solidFill>
                  <a:srgbClr val="000000"/>
                </a:solidFill>
                <a:latin typeface="Times New Roman" panose="02020603050405020304" pitchFamily="18" charset="0"/>
                <a:cs typeface="Times New Roman" panose="02020603050405020304" pitchFamily="18" charset="0"/>
              </a:rPr>
              <a:t>Em hãy nêu những biểu hiện của việc học tập tự giác, tích cực và chưa tự giác tích cực qua các bức tranh trên.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F678842-3706-40A0-AB07-560C37CDD095}"/>
              </a:ext>
            </a:extLst>
          </p:cNvPr>
          <p:cNvSpPr/>
          <p:nvPr/>
        </p:nvSpPr>
        <p:spPr>
          <a:xfrm>
            <a:off x="170477" y="4490829"/>
            <a:ext cx="11646387" cy="2123658"/>
          </a:xfrm>
          <a:prstGeom prst="rect">
            <a:avLst/>
          </a:prstGeom>
        </p:spPr>
        <p:txBody>
          <a:bodyPr wrap="square">
            <a:spAutoFit/>
          </a:bodyPr>
          <a:lstStyle/>
          <a:p>
            <a:pPr lvl="0" algn="just"/>
            <a:r>
              <a:rPr lang="en-US" sz="4400" b="1" dirty="0" err="1">
                <a:solidFill>
                  <a:srgbClr val="FF0000"/>
                </a:solidFill>
                <a:latin typeface="Times New Roman" panose="02020603050405020304" pitchFamily="18" charset="0"/>
                <a:cs typeface="Times New Roman" panose="02020603050405020304" pitchFamily="18" charset="0"/>
              </a:rPr>
              <a:t>Dãy</a:t>
            </a:r>
            <a:r>
              <a:rPr lang="en-US" sz="4400" b="1" dirty="0">
                <a:solidFill>
                  <a:srgbClr val="FF0000"/>
                </a:solidFill>
                <a:latin typeface="Times New Roman" panose="02020603050405020304" pitchFamily="18" charset="0"/>
                <a:cs typeface="Times New Roman" panose="02020603050405020304" pitchFamily="18" charset="0"/>
              </a:rPr>
              <a:t> 3: </a:t>
            </a:r>
            <a:r>
              <a:rPr lang="vi-VN" sz="4400" b="1" dirty="0">
                <a:solidFill>
                  <a:srgbClr val="000000"/>
                </a:solidFill>
                <a:latin typeface="Times New Roman" panose="02020603050405020304" pitchFamily="18" charset="0"/>
                <a:cs typeface="Times New Roman" panose="02020603050405020304" pitchFamily="18" charset="0"/>
              </a:rPr>
              <a:t>Em hãy kể thêm những biểu hiện khác của học tập tự giác, tích cực và chưa tự giác, tích cực mà em biết.</a:t>
            </a:r>
            <a:endParaRPr lang="en-US" sz="4400" b="1"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97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2DB8BC-C161-0EC8-067B-1329E2DBF905}"/>
              </a:ext>
            </a:extLst>
          </p:cNvPr>
          <p:cNvSpPr txBox="1"/>
          <p:nvPr/>
        </p:nvSpPr>
        <p:spPr>
          <a:xfrm>
            <a:off x="236436" y="154745"/>
            <a:ext cx="11719128" cy="67403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mn-ea"/>
                <a:cs typeface="+mn-cs"/>
              </a:rPr>
              <a:t>1</a:t>
            </a:r>
            <a:r>
              <a:rPr lang="en-US" sz="3600" b="1" dirty="0">
                <a:solidFill>
                  <a:srgbClr val="FF0000"/>
                </a:solidFill>
                <a:latin typeface="+mj-lt"/>
              </a:rPr>
              <a:t>.</a:t>
            </a:r>
            <a:r>
              <a:rPr kumimoji="0" lang="vi-VN" sz="3600" b="1" i="0" u="none" strike="noStrike" kern="1200" cap="none" spc="0" normalizeH="0" baseline="0" noProof="0" dirty="0">
                <a:ln>
                  <a:noFill/>
                </a:ln>
                <a:solidFill>
                  <a:srgbClr val="FF0000"/>
                </a:solidFill>
                <a:effectLst/>
                <a:uLnTx/>
                <a:uFillTx/>
                <a:latin typeface="+mj-lt"/>
                <a:ea typeface="+mn-ea"/>
                <a:cs typeface="+mn-cs"/>
              </a:rPr>
              <a:t> 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mn-ea"/>
                <a:cs typeface="+mn-cs"/>
              </a:rPr>
              <a:t>- Bá</a:t>
            </a:r>
            <a:r>
              <a:rPr lang="en-US" sz="3600" b="1" dirty="0">
                <a:solidFill>
                  <a:srgbClr val="000000"/>
                </a:solidFill>
                <a:latin typeface="Times New Roman" panose="02020603050405020304" pitchFamily="18" charset="0"/>
                <a:cs typeface="Times New Roman" panose="02020603050405020304" pitchFamily="18" charset="0"/>
              </a:rPr>
              <a:t>c</a:t>
            </a:r>
            <a:r>
              <a:rPr lang="en-US" sz="3600" b="1" dirty="0">
                <a:solidFill>
                  <a:srgbClr val="000000"/>
                </a:solidFill>
                <a:latin typeface="+mj-lt"/>
              </a:rPr>
              <a:t> </a:t>
            </a:r>
            <a:r>
              <a:rPr kumimoji="0" lang="vi-VN" sz="3600" b="1" i="0" u="none" strike="noStrike" kern="1200" cap="none" spc="0" normalizeH="0" baseline="0" noProof="0" dirty="0">
                <a:ln>
                  <a:noFill/>
                </a:ln>
                <a:solidFill>
                  <a:srgbClr val="000000"/>
                </a:solidFill>
                <a:effectLst/>
                <a:uLnTx/>
                <a:uFillTx/>
                <a:latin typeface="+mj-lt"/>
                <a:ea typeface="+mn-ea"/>
                <a:cs typeface="+mn-cs"/>
              </a:rPr>
              <a:t>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mj-lt"/>
                <a:ea typeface="+mn-ea"/>
                <a:cs typeface="+mn-cs"/>
              </a:rPr>
              <a:t>- Tới bất cứ nước nào Bác cũng tự học tiếng nước ấy, khi đọc sách báo, gặp một từ mới không hiểu Bác đều tra từ điển hoặc nhờ người thạo tiếng nước ấy giải thích và ghi lại vào sổ.</a:t>
            </a:r>
          </a:p>
        </p:txBody>
      </p:sp>
    </p:spTree>
    <p:extLst>
      <p:ext uri="{BB962C8B-B14F-4D97-AF65-F5344CB8AC3E}">
        <p14:creationId xmlns:p14="http://schemas.microsoft.com/office/powerpoint/2010/main" val="210852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DFDA25-7CD9-4632-8E88-1C9F0A5E430B}"/>
              </a:ext>
            </a:extLst>
          </p:cNvPr>
          <p:cNvSpPr/>
          <p:nvPr/>
        </p:nvSpPr>
        <p:spPr>
          <a:xfrm>
            <a:off x="187569" y="0"/>
            <a:ext cx="11816861" cy="2554545"/>
          </a:xfrm>
          <a:prstGeom prst="rect">
            <a:avLst/>
          </a:prstGeom>
        </p:spPr>
        <p:txBody>
          <a:bodyPr wrap="square">
            <a:spAutoFit/>
          </a:bodyPr>
          <a:lstStyle/>
          <a:p>
            <a:pPr lvl="0" algn="just" defTabSz="457200" fontAlgn="base">
              <a:spcBef>
                <a:spcPct val="0"/>
              </a:spcBef>
              <a:spcAft>
                <a:spcPct val="0"/>
              </a:spcAft>
            </a:pPr>
            <a:r>
              <a:rPr lang="en-US" altLang="en-US" sz="4000" b="1" dirty="0" err="1">
                <a:cs typeface="Times New Roman" panose="02020603050405020304" pitchFamily="18" charset="0"/>
              </a:rPr>
              <a:t>Bức</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tranh</a:t>
            </a:r>
            <a:r>
              <a:rPr lang="en-US" altLang="en-US" sz="4000" b="1" dirty="0">
                <a:cs typeface="Times New Roman" panose="02020603050405020304" pitchFamily="18" charset="0"/>
              </a:rPr>
              <a:t> 1: </a:t>
            </a:r>
            <a:r>
              <a:rPr lang="en-US" altLang="en-US" sz="4000" b="1" dirty="0" err="1">
                <a:solidFill>
                  <a:prstClr val="black"/>
                </a:solidFill>
                <a:cs typeface="Times New Roman" panose="02020603050405020304" pitchFamily="18" charset="0"/>
              </a:rPr>
              <a:t>Các</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bạn</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học</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sinh</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chủ</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động</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tự</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giác</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làm</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bài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cùng</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với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nhau</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cùng</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nhau</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bàn</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luận</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cách</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giải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quyết</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để</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tìm</a:t>
            </a:r>
            <a:r>
              <a:rPr lang="en-US" altLang="en-US" sz="4000" b="1" dirty="0">
                <a:solidFill>
                  <a:prstClr val="black"/>
                </a:solidFill>
                <a:cs typeface="Times New Roman" panose="02020603050405020304" pitchFamily="18" charset="0"/>
              </a:rPr>
              <a:t> ra </a:t>
            </a:r>
            <a:r>
              <a:rPr lang="en-US" altLang="en-US" sz="4000" b="1" dirty="0" err="1">
                <a:solidFill>
                  <a:prstClr val="black"/>
                </a:solidFill>
                <a:cs typeface="Times New Roman" panose="02020603050405020304" pitchFamily="18" charset="0"/>
              </a:rPr>
              <a:t>lời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giải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cho</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bài</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tập</a:t>
            </a:r>
            <a:r>
              <a:rPr lang="en-US" altLang="en-US" sz="4000" b="1" dirty="0">
                <a:solidFill>
                  <a:prstClr val="black"/>
                </a:solidFill>
                <a:cs typeface="Times New Roman" panose="02020603050405020304" pitchFamily="18" charset="0"/>
              </a:rPr>
              <a:t> (1 </a:t>
            </a:r>
            <a:r>
              <a:rPr lang="en-US" altLang="en-US" sz="4000" b="1" dirty="0" err="1">
                <a:solidFill>
                  <a:prstClr val="black"/>
                </a:solidFill>
                <a:cs typeface="Times New Roman" panose="02020603050405020304" pitchFamily="18" charset="0"/>
              </a:rPr>
              <a:t>bạn</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nữ</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chưa</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tích</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cực</a:t>
            </a:r>
            <a:r>
              <a:rPr lang="en-US" altLang="en-US" sz="4000" b="1" dirty="0">
                <a:solidFill>
                  <a:prstClr val="black"/>
                </a:solidFill>
                <a:cs typeface="Times New Roman" panose="02020603050405020304" pitchFamily="18" charset="0"/>
              </a:rPr>
              <a:t>, </a:t>
            </a:r>
            <a:r>
              <a:rPr lang="en-US" altLang="en-US" sz="4000" b="1" dirty="0" err="1">
                <a:solidFill>
                  <a:prstClr val="black"/>
                </a:solidFill>
                <a:cs typeface="Times New Roman" panose="02020603050405020304" pitchFamily="18" charset="0"/>
              </a:rPr>
              <a:t>đang</a:t>
            </a:r>
            <a:r>
              <a:rPr lang="en-US" altLang="en-US" sz="4000" b="1" dirty="0">
                <a:solidFill>
                  <a:prstClr val="black"/>
                </a:solidFill>
                <a:cs typeface="Times New Roman" panose="02020603050405020304" pitchFamily="18" charset="0"/>
              </a:rPr>
              <a:t> quay </a:t>
            </a:r>
            <a:r>
              <a:rPr lang="en-US" altLang="en-US" sz="4000" b="1" dirty="0" err="1">
                <a:solidFill>
                  <a:prstClr val="black"/>
                </a:solidFill>
                <a:cs typeface="Times New Roman" panose="02020603050405020304" pitchFamily="18" charset="0"/>
              </a:rPr>
              <a:t>đi</a:t>
            </a:r>
            <a:r>
              <a:rPr lang="en-US" altLang="en-US" sz="4000" b="1" dirty="0">
                <a:solidFill>
                  <a:prstClr val="black"/>
                </a:solidFill>
                <a:cs typeface="Times New Roman" panose="02020603050405020304" pitchFamily="18" charset="0"/>
              </a:rPr>
              <a:t>)</a:t>
            </a:r>
          </a:p>
        </p:txBody>
      </p:sp>
      <p:sp>
        <p:nvSpPr>
          <p:cNvPr id="7" name="Rectangle 6">
            <a:extLst>
              <a:ext uri="{FF2B5EF4-FFF2-40B4-BE49-F238E27FC236}">
                <a16:creationId xmlns:a16="http://schemas.microsoft.com/office/drawing/2014/main" id="{7052F884-C122-461D-8B65-BD62BCB215E4}"/>
              </a:ext>
            </a:extLst>
          </p:cNvPr>
          <p:cNvSpPr/>
          <p:nvPr/>
        </p:nvSpPr>
        <p:spPr>
          <a:xfrm>
            <a:off x="187567" y="2481060"/>
            <a:ext cx="11816861" cy="1323439"/>
          </a:xfrm>
          <a:prstGeom prst="rect">
            <a:avLst/>
          </a:prstGeom>
        </p:spPr>
        <p:txBody>
          <a:bodyPr wrap="square">
            <a:spAutoFit/>
          </a:bodyPr>
          <a:lstStyle/>
          <a:p>
            <a:pPr algn="just"/>
            <a:r>
              <a:rPr lang="en-US" sz="4000" b="1" dirty="0" err="1"/>
              <a:t>Bức</a:t>
            </a:r>
            <a:r>
              <a:rPr lang="en-US" sz="4000" b="1" dirty="0"/>
              <a:t> </a:t>
            </a:r>
            <a:r>
              <a:rPr lang="en-US" sz="4000" b="1" dirty="0" err="1"/>
              <a:t>tranh</a:t>
            </a:r>
            <a:r>
              <a:rPr lang="en-US" sz="4000" b="1" dirty="0"/>
              <a:t> 2: </a:t>
            </a:r>
            <a:r>
              <a:rPr lang="en-US" sz="4000" b="1" dirty="0" err="1"/>
              <a:t>Bạn</a:t>
            </a:r>
            <a:r>
              <a:rPr lang="en-US" sz="4000" b="1" dirty="0"/>
              <a:t> </a:t>
            </a:r>
            <a:r>
              <a:rPr lang="en-US" sz="4000" b="1" dirty="0" err="1"/>
              <a:t>học</a:t>
            </a:r>
            <a:r>
              <a:rPr lang="en-US" sz="4000" b="1" dirty="0"/>
              <a:t> </a:t>
            </a:r>
            <a:r>
              <a:rPr lang="en-US" sz="4000" b="1" dirty="0" err="1"/>
              <a:t>sinh</a:t>
            </a:r>
            <a:r>
              <a:rPr lang="en-US" sz="4000" b="1" dirty="0"/>
              <a:t> </a:t>
            </a:r>
            <a:r>
              <a:rPr lang="en-US" sz="4000" b="1" dirty="0" err="1"/>
              <a:t>chủ</a:t>
            </a:r>
            <a:r>
              <a:rPr lang="en-US" sz="4000" b="1" dirty="0"/>
              <a:t> </a:t>
            </a:r>
            <a:r>
              <a:rPr lang="en-US" sz="4000" b="1" dirty="0" err="1"/>
              <a:t>động</a:t>
            </a:r>
            <a:r>
              <a:rPr lang="en-US" sz="4000" b="1" dirty="0"/>
              <a:t> </a:t>
            </a:r>
            <a:r>
              <a:rPr lang="en-US" sz="4000" b="1" dirty="0" err="1"/>
              <a:t>đặt</a:t>
            </a:r>
            <a:r>
              <a:rPr lang="en-US" sz="4000" b="1" dirty="0"/>
              <a:t> ra </a:t>
            </a:r>
            <a:r>
              <a:rPr lang="en-US" sz="4000" b="1" dirty="0" err="1"/>
              <a:t>thời</a:t>
            </a:r>
            <a:r>
              <a:rPr lang="en-US" sz="4000" b="1" dirty="0"/>
              <a:t> </a:t>
            </a:r>
            <a:r>
              <a:rPr lang="en-US" sz="4000" b="1" dirty="0" err="1"/>
              <a:t>gian</a:t>
            </a:r>
            <a:r>
              <a:rPr lang="en-US" sz="4000" b="1" dirty="0"/>
              <a:t> </a:t>
            </a:r>
            <a:r>
              <a:rPr lang="en-US" sz="4000" b="1" dirty="0" err="1"/>
              <a:t>tự</a:t>
            </a:r>
            <a:r>
              <a:rPr lang="en-US" sz="4000" b="1" dirty="0"/>
              <a:t> </a:t>
            </a:r>
            <a:r>
              <a:rPr lang="en-US" sz="4000" b="1" dirty="0" err="1"/>
              <a:t>học</a:t>
            </a:r>
            <a:r>
              <a:rPr lang="en-US" sz="4000" b="1" dirty="0"/>
              <a:t> ở </a:t>
            </a:r>
            <a:r>
              <a:rPr lang="en-US" sz="4000" b="1" dirty="0" err="1"/>
              <a:t>nhà</a:t>
            </a:r>
            <a:r>
              <a:rPr lang="en-US" sz="4000" b="1" dirty="0"/>
              <a:t> </a:t>
            </a:r>
            <a:r>
              <a:rPr lang="en-US" sz="4000" b="1" dirty="0" err="1"/>
              <a:t>và</a:t>
            </a:r>
            <a:r>
              <a:rPr lang="en-US" sz="4000" b="1" dirty="0"/>
              <a:t> </a:t>
            </a:r>
            <a:r>
              <a:rPr lang="en-US" sz="4000" b="1" dirty="0" err="1"/>
              <a:t>tự</a:t>
            </a:r>
            <a:r>
              <a:rPr lang="en-US" sz="4000" b="1" dirty="0"/>
              <a:t> </a:t>
            </a:r>
            <a:r>
              <a:rPr lang="en-US" sz="4000" b="1" dirty="0" err="1"/>
              <a:t>giác</a:t>
            </a:r>
            <a:r>
              <a:rPr lang="en-US" sz="4000" b="1" dirty="0"/>
              <a:t> </a:t>
            </a:r>
            <a:r>
              <a:rPr lang="en-US" sz="4000" b="1" dirty="0" err="1"/>
              <a:t>làm</a:t>
            </a:r>
            <a:r>
              <a:rPr lang="en-US" sz="4000" b="1" dirty="0"/>
              <a:t> </a:t>
            </a:r>
            <a:r>
              <a:rPr lang="en-US" sz="4000" b="1" dirty="0" err="1"/>
              <a:t>bài</a:t>
            </a:r>
            <a:r>
              <a:rPr lang="en-US" sz="4000" b="1" dirty="0"/>
              <a:t> </a:t>
            </a:r>
            <a:r>
              <a:rPr lang="en-US" sz="4000" b="1" dirty="0" err="1"/>
              <a:t>tập</a:t>
            </a:r>
            <a:r>
              <a:rPr lang="en-US" sz="4000" b="1" dirty="0"/>
              <a:t> </a:t>
            </a:r>
            <a:r>
              <a:rPr lang="en-US" sz="4000" b="1" dirty="0" err="1"/>
              <a:t>khi</a:t>
            </a:r>
            <a:r>
              <a:rPr lang="en-US" sz="4000" b="1" dirty="0"/>
              <a:t> </a:t>
            </a:r>
            <a:r>
              <a:rPr lang="en-US" sz="4000" b="1" dirty="0" err="1"/>
              <a:t>đến</a:t>
            </a:r>
            <a:r>
              <a:rPr lang="en-US" sz="4000" b="1" dirty="0"/>
              <a:t> </a:t>
            </a:r>
            <a:r>
              <a:rPr lang="en-US" sz="4000" b="1" dirty="0" err="1"/>
              <a:t>giờ</a:t>
            </a:r>
            <a:r>
              <a:rPr lang="en-US" sz="4000" b="1" dirty="0"/>
              <a:t> </a:t>
            </a:r>
            <a:r>
              <a:rPr lang="en-US" sz="4000" b="1" dirty="0" err="1"/>
              <a:t>học</a:t>
            </a:r>
            <a:r>
              <a:rPr lang="en-US" sz="4000" b="1" dirty="0"/>
              <a:t>.</a:t>
            </a:r>
          </a:p>
        </p:txBody>
      </p:sp>
      <p:sp>
        <p:nvSpPr>
          <p:cNvPr id="8" name="Rectangle 7">
            <a:extLst>
              <a:ext uri="{FF2B5EF4-FFF2-40B4-BE49-F238E27FC236}">
                <a16:creationId xmlns:a16="http://schemas.microsoft.com/office/drawing/2014/main" id="{1473A75B-655B-455D-A2A3-83EB622C3325}"/>
              </a:ext>
            </a:extLst>
          </p:cNvPr>
          <p:cNvSpPr/>
          <p:nvPr/>
        </p:nvSpPr>
        <p:spPr>
          <a:xfrm>
            <a:off x="187567" y="3817087"/>
            <a:ext cx="11816861" cy="1846659"/>
          </a:xfrm>
          <a:prstGeom prst="rect">
            <a:avLst/>
          </a:prstGeom>
        </p:spPr>
        <p:txBody>
          <a:bodyPr wrap="square">
            <a:spAutoFit/>
          </a:bodyPr>
          <a:lstStyle/>
          <a:p>
            <a:pPr algn="just"/>
            <a:r>
              <a:rPr lang="vi-VN" sz="3800" b="1" dirty="0"/>
              <a:t>Bức tranh 3: Bạn học sinh chủ động xem trước nội dung bài học mới để hiểu trước bài học hôm sau.</a:t>
            </a:r>
          </a:p>
        </p:txBody>
      </p:sp>
      <p:sp>
        <p:nvSpPr>
          <p:cNvPr id="9" name="Rectangle 8">
            <a:extLst>
              <a:ext uri="{FF2B5EF4-FFF2-40B4-BE49-F238E27FC236}">
                <a16:creationId xmlns:a16="http://schemas.microsoft.com/office/drawing/2014/main" id="{633FA8EE-CF7E-4DAC-927F-58192D75440D}"/>
              </a:ext>
            </a:extLst>
          </p:cNvPr>
          <p:cNvSpPr/>
          <p:nvPr/>
        </p:nvSpPr>
        <p:spPr>
          <a:xfrm>
            <a:off x="187567" y="5516776"/>
            <a:ext cx="11816861" cy="1323439"/>
          </a:xfrm>
          <a:prstGeom prst="rect">
            <a:avLst/>
          </a:prstGeom>
        </p:spPr>
        <p:txBody>
          <a:bodyPr wrap="square">
            <a:spAutoFit/>
          </a:bodyPr>
          <a:lstStyle/>
          <a:p>
            <a:r>
              <a:rPr lang="en-US" sz="4000" b="1" dirty="0" err="1"/>
              <a:t>Bức</a:t>
            </a:r>
            <a:r>
              <a:rPr lang="en-US" sz="4000" b="1" dirty="0"/>
              <a:t> </a:t>
            </a:r>
            <a:r>
              <a:rPr lang="en-US" sz="4000" b="1" dirty="0" err="1"/>
              <a:t>tranh</a:t>
            </a:r>
            <a:r>
              <a:rPr lang="en-US" sz="4000" b="1" dirty="0"/>
              <a:t> 4: </a:t>
            </a:r>
            <a:r>
              <a:rPr lang="en-US" sz="4000" b="1" dirty="0" err="1"/>
              <a:t>Các</a:t>
            </a:r>
            <a:r>
              <a:rPr lang="en-US" sz="4000" b="1" dirty="0"/>
              <a:t> </a:t>
            </a:r>
            <a:r>
              <a:rPr lang="en-US" sz="4000" b="1" dirty="0" err="1"/>
              <a:t>bạn</a:t>
            </a:r>
            <a:r>
              <a:rPr lang="en-US" sz="4000" b="1" dirty="0"/>
              <a:t> </a:t>
            </a:r>
            <a:r>
              <a:rPr lang="en-US" sz="4000" b="1" dirty="0" err="1"/>
              <a:t>học</a:t>
            </a:r>
            <a:r>
              <a:rPr lang="en-US" sz="4000" b="1" dirty="0"/>
              <a:t> </a:t>
            </a:r>
            <a:r>
              <a:rPr lang="en-US" sz="4000" b="1" dirty="0" err="1"/>
              <a:t>sinh</a:t>
            </a:r>
            <a:r>
              <a:rPr lang="en-US" sz="4000" b="1" dirty="0"/>
              <a:t> </a:t>
            </a:r>
            <a:r>
              <a:rPr lang="en-US" sz="4000" b="1" dirty="0" err="1"/>
              <a:t>rất</a:t>
            </a:r>
            <a:r>
              <a:rPr lang="en-US" sz="4000" b="1" dirty="0"/>
              <a:t> </a:t>
            </a:r>
            <a:r>
              <a:rPr lang="en-US" sz="4000" b="1" dirty="0" err="1"/>
              <a:t>tích</a:t>
            </a:r>
            <a:r>
              <a:rPr lang="en-US" sz="4000" b="1" dirty="0"/>
              <a:t> </a:t>
            </a:r>
            <a:r>
              <a:rPr lang="en-US" sz="4000" b="1" dirty="0" err="1"/>
              <a:t>cực</a:t>
            </a:r>
            <a:r>
              <a:rPr lang="en-US" sz="4000" b="1" dirty="0"/>
              <a:t> </a:t>
            </a:r>
            <a:r>
              <a:rPr lang="en-US" sz="4000" b="1" dirty="0" err="1"/>
              <a:t>phát</a:t>
            </a:r>
            <a:r>
              <a:rPr lang="en-US" sz="4000" b="1" dirty="0"/>
              <a:t> </a:t>
            </a:r>
            <a:r>
              <a:rPr lang="en-US" sz="4000" b="1" dirty="0" err="1"/>
              <a:t>biểu</a:t>
            </a:r>
            <a:r>
              <a:rPr lang="en-US" sz="4000" b="1" dirty="0"/>
              <a:t> </a:t>
            </a:r>
            <a:r>
              <a:rPr lang="en-US" sz="4000" b="1" dirty="0" err="1"/>
              <a:t>xây</a:t>
            </a:r>
            <a:r>
              <a:rPr lang="en-US" sz="4000" b="1" dirty="0"/>
              <a:t> </a:t>
            </a:r>
            <a:r>
              <a:rPr lang="en-US" sz="4000" b="1" dirty="0" err="1"/>
              <a:t>dựng</a:t>
            </a:r>
            <a:r>
              <a:rPr lang="en-US" sz="4000" b="1" dirty="0"/>
              <a:t> </a:t>
            </a:r>
            <a:r>
              <a:rPr lang="en-US" sz="4000" b="1" dirty="0" err="1"/>
              <a:t>bài</a:t>
            </a:r>
            <a:r>
              <a:rPr lang="en-US" sz="4000" b="1" dirty="0"/>
              <a:t>.</a:t>
            </a:r>
          </a:p>
        </p:txBody>
      </p:sp>
    </p:spTree>
    <p:extLst>
      <p:ext uri="{BB962C8B-B14F-4D97-AF65-F5344CB8AC3E}">
        <p14:creationId xmlns:p14="http://schemas.microsoft.com/office/powerpoint/2010/main" val="2142301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1692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3420378" y="36334"/>
            <a:ext cx="8771621" cy="2185214"/>
          </a:xfrm>
          <a:prstGeom prst="rect">
            <a:avLst/>
          </a:prstGeom>
          <a:solidFill>
            <a:schemeClr val="accent6">
              <a:lumMod val="20000"/>
              <a:lumOff val="80000"/>
            </a:schemeClr>
          </a:solidFill>
          <a:ln w="25400">
            <a:solidFill>
              <a:srgbClr val="FF0000"/>
            </a:solidFill>
            <a:prstDash val="dash"/>
            <a:miter lim="800000"/>
            <a:headEnd/>
            <a:tailEnd/>
          </a:ln>
          <a:effectLst/>
        </p:spPr>
        <p:txBody>
          <a:bodyPr wrap="square" anchor="ctr">
            <a:spAutoFit/>
          </a:bodyPr>
          <a:lstStyle/>
          <a:p>
            <a:pPr algn="just" defTabSz="457200" fontAlgn="base">
              <a:spcBef>
                <a:spcPct val="0"/>
              </a:spcBef>
              <a:spcAft>
                <a:spcPct val="0"/>
              </a:spcAft>
            </a:pPr>
            <a:r>
              <a:rPr lang="en-US" altLang="en-US" sz="3400" b="1" dirty="0" err="1">
                <a:solidFill>
                  <a:srgbClr val="FF0000"/>
                </a:solidFill>
                <a:latin typeface="Times New Roman" panose="02020603050405020304" pitchFamily="18" charset="0"/>
                <a:cs typeface="Times New Roman" panose="02020603050405020304" pitchFamily="18" charset="0"/>
              </a:rPr>
              <a:t>Bức</a:t>
            </a:r>
            <a:r>
              <a:rPr lang="en-US" altLang="en-US" sz="3400" b="1" dirty="0">
                <a:solidFill>
                  <a:srgbClr val="FF0000"/>
                </a:solidFill>
                <a:latin typeface="Times New Roman" panose="02020603050405020304" pitchFamily="18" charset="0"/>
                <a:cs typeface="Times New Roman" panose="02020603050405020304" pitchFamily="18" charset="0"/>
              </a:rPr>
              <a:t> </a:t>
            </a:r>
            <a:r>
              <a:rPr lang="en-US" altLang="en-US" sz="3400" b="1" dirty="0" err="1">
                <a:solidFill>
                  <a:srgbClr val="FF0000"/>
                </a:solidFill>
                <a:latin typeface="Times New Roman" panose="02020603050405020304" pitchFamily="18" charset="0"/>
                <a:cs typeface="Times New Roman" panose="02020603050405020304" pitchFamily="18" charset="0"/>
              </a:rPr>
              <a:t>tranh</a:t>
            </a:r>
            <a:r>
              <a:rPr lang="en-US" altLang="en-US" sz="3400" b="1" dirty="0">
                <a:solidFill>
                  <a:srgbClr val="FF0000"/>
                </a:solidFill>
                <a:latin typeface="Times New Roman" panose="02020603050405020304" pitchFamily="18" charset="0"/>
                <a:cs typeface="Times New Roman" panose="02020603050405020304" pitchFamily="18" charset="0"/>
              </a:rPr>
              <a:t> 1: </a:t>
            </a:r>
            <a:r>
              <a:rPr lang="en-US" altLang="en-US" sz="3400" b="1" dirty="0" err="1">
                <a:solidFill>
                  <a:prstClr val="black"/>
                </a:solidFill>
                <a:latin typeface="Times New Roman" panose="02020603050405020304" pitchFamily="18" charset="0"/>
                <a:cs typeface="Times New Roman" panose="02020603050405020304" pitchFamily="18" charset="0"/>
              </a:rPr>
              <a:t>Các</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bạn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hs</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chủ</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động</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tự</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giác</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làm</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bài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cùng</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nhau</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bàn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luận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cách</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giải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quyết</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để</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tìm</a:t>
            </a:r>
            <a:r>
              <a:rPr lang="en-US" altLang="en-US" sz="3400" b="1" dirty="0">
                <a:solidFill>
                  <a:prstClr val="black"/>
                </a:solidFill>
                <a:latin typeface="Times New Roman" panose="02020603050405020304" pitchFamily="18" charset="0"/>
                <a:cs typeface="Times New Roman" panose="02020603050405020304" pitchFamily="18" charset="0"/>
              </a:rPr>
              <a:t> ra </a:t>
            </a:r>
            <a:r>
              <a:rPr lang="en-US" altLang="en-US" sz="3400" b="1" dirty="0" err="1">
                <a:solidFill>
                  <a:prstClr val="black"/>
                </a:solidFill>
                <a:latin typeface="Times New Roman" panose="02020603050405020304" pitchFamily="18" charset="0"/>
                <a:cs typeface="Times New Roman" panose="02020603050405020304" pitchFamily="18" charset="0"/>
              </a:rPr>
              <a:t>lời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giải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cho</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bài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tập</a:t>
            </a:r>
            <a:r>
              <a:rPr lang="en-US" altLang="en-US" sz="3400" b="1" dirty="0">
                <a:solidFill>
                  <a:prstClr val="black"/>
                </a:solidFill>
                <a:latin typeface="Times New Roman" panose="02020603050405020304" pitchFamily="18" charset="0"/>
                <a:cs typeface="Times New Roman" panose="02020603050405020304" pitchFamily="18" charset="0"/>
              </a:rPr>
              <a:t> (1 </a:t>
            </a:r>
            <a:r>
              <a:rPr lang="en-US" altLang="en-US" sz="3400" b="1" dirty="0" err="1">
                <a:solidFill>
                  <a:prstClr val="black"/>
                </a:solidFill>
                <a:latin typeface="Times New Roman" panose="02020603050405020304" pitchFamily="18" charset="0"/>
                <a:cs typeface="Times New Roman" panose="02020603050405020304" pitchFamily="18" charset="0"/>
              </a:rPr>
              <a:t>bạn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nữ</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đã</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không</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chú</a:t>
            </a:r>
            <a:r>
              <a:rPr lang="en-US" altLang="en-US" sz="3400" b="1" dirty="0">
                <a:solidFill>
                  <a:prstClr val="black"/>
                </a:solidFill>
                <a:latin typeface="Times New Roman" panose="02020603050405020304" pitchFamily="18" charset="0"/>
                <a:cs typeface="Times New Roman" panose="02020603050405020304" pitchFamily="18" charset="0"/>
              </a:rPr>
              <a:t> ý, </a:t>
            </a:r>
            <a:r>
              <a:rPr lang="en-US" altLang="en-US" sz="3400" b="1" dirty="0" err="1">
                <a:solidFill>
                  <a:prstClr val="black"/>
                </a:solidFill>
                <a:latin typeface="Times New Roman" panose="02020603050405020304" pitchFamily="18" charset="0"/>
                <a:cs typeface="Times New Roman" panose="02020603050405020304" pitchFamily="18" charset="0"/>
              </a:rPr>
              <a:t>làm</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việc</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riêng</a:t>
            </a:r>
            <a:r>
              <a:rPr lang="en-US" altLang="en-US" sz="3400" b="1" dirty="0">
                <a:solidFill>
                  <a:prstClr val="black"/>
                </a:solidFill>
                <a:latin typeface="Times New Roman" panose="02020603050405020304" pitchFamily="18" charset="0"/>
                <a:cs typeface="Times New Roman" panose="02020603050405020304" pitchFamily="18"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3334119" y="2145905"/>
            <a:ext cx="8886458" cy="166199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defTabSz="457200" fontAlgn="base">
              <a:spcBef>
                <a:spcPct val="0"/>
              </a:spcBef>
              <a:spcAft>
                <a:spcPct val="0"/>
              </a:spcAft>
            </a:pPr>
            <a:r>
              <a:rPr lang="en-US" altLang="en-US" sz="3400" b="1" dirty="0" err="1">
                <a:solidFill>
                  <a:srgbClr val="FF0000"/>
                </a:solidFill>
                <a:latin typeface="Times New Roman" panose="02020603050405020304" pitchFamily="18" charset="0"/>
                <a:cs typeface="Times New Roman" panose="02020603050405020304" pitchFamily="18" charset="0"/>
              </a:rPr>
              <a:t>Bức</a:t>
            </a:r>
            <a:r>
              <a:rPr lang="en-US" altLang="en-US" sz="3400" b="1" dirty="0">
                <a:solidFill>
                  <a:srgbClr val="FF0000"/>
                </a:solidFill>
                <a:latin typeface="Times New Roman" panose="02020603050405020304" pitchFamily="18" charset="0"/>
                <a:cs typeface="Times New Roman" panose="02020603050405020304" pitchFamily="18" charset="0"/>
              </a:rPr>
              <a:t> </a:t>
            </a:r>
            <a:r>
              <a:rPr lang="en-US" altLang="en-US" sz="3400" b="1" dirty="0" err="1">
                <a:solidFill>
                  <a:srgbClr val="FF0000"/>
                </a:solidFill>
                <a:latin typeface="Times New Roman" panose="02020603050405020304" pitchFamily="18" charset="0"/>
                <a:cs typeface="Times New Roman" panose="02020603050405020304" pitchFamily="18" charset="0"/>
              </a:rPr>
              <a:t>tranh</a:t>
            </a:r>
            <a:r>
              <a:rPr lang="en-US" altLang="en-US" sz="3400" b="1" dirty="0">
                <a:solidFill>
                  <a:srgbClr val="FF0000"/>
                </a:solidFill>
                <a:latin typeface="Times New Roman" panose="02020603050405020304" pitchFamily="18" charset="0"/>
                <a:cs typeface="Times New Roman" panose="02020603050405020304" pitchFamily="18" charset="0"/>
              </a:rPr>
              <a:t> 2</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Bạn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học</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sinh</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chủ</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động</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đặt</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ra</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thời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gian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tự</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học</a:t>
            </a:r>
            <a:r>
              <a:rPr lang="en-US" altLang="en-US" sz="3400" b="1" dirty="0">
                <a:solidFill>
                  <a:prstClr val="black"/>
                </a:solidFill>
                <a:latin typeface="Times New Roman" panose="02020603050405020304" pitchFamily="18" charset="0"/>
                <a:cs typeface="Times New Roman" panose="02020603050405020304" pitchFamily="18" charset="0"/>
              </a:rPr>
              <a:t> ở </a:t>
            </a:r>
            <a:r>
              <a:rPr lang="en-US" altLang="en-US" sz="3400" b="1" dirty="0" err="1">
                <a:solidFill>
                  <a:prstClr val="black"/>
                </a:solidFill>
                <a:latin typeface="Times New Roman" panose="02020603050405020304" pitchFamily="18" charset="0"/>
                <a:cs typeface="Times New Roman" panose="02020603050405020304" pitchFamily="18" charset="0"/>
              </a:rPr>
              <a:t>nhà</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và</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tự</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giác</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làm</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bài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tập</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khi</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đến</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giờ</a:t>
            </a:r>
            <a:r>
              <a:rPr lang="en-US" altLang="en-US" sz="3400" b="1" dirty="0">
                <a:solidFill>
                  <a:prstClr val="black"/>
                </a:solidFill>
                <a:latin typeface="Times New Roman" panose="02020603050405020304" pitchFamily="18" charset="0"/>
                <a:cs typeface="Times New Roman" panose="02020603050405020304" pitchFamily="18" charset="0"/>
              </a:rPr>
              <a:t> </a:t>
            </a:r>
            <a:r>
              <a:rPr lang="en-US" altLang="en-US" sz="3400" b="1" dirty="0" err="1">
                <a:solidFill>
                  <a:prstClr val="black"/>
                </a:solidFill>
                <a:latin typeface="Times New Roman" panose="02020603050405020304" pitchFamily="18" charset="0"/>
                <a:cs typeface="Times New Roman" panose="02020603050405020304" pitchFamily="18" charset="0"/>
              </a:rPr>
              <a:t>học</a:t>
            </a:r>
            <a:r>
              <a:rPr lang="en-US" altLang="en-US" sz="3400" b="1" dirty="0">
                <a:solidFill>
                  <a:prstClr val="black"/>
                </a:solidFill>
                <a:latin typeface="Times New Roman" panose="02020603050405020304" pitchFamily="18" charset="0"/>
                <a:cs typeface="Times New Roman" panose="02020603050405020304" pitchFamily="18"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3334119" y="3881098"/>
            <a:ext cx="8872170" cy="1661993"/>
          </a:xfrm>
          <a:prstGeom prst="rect">
            <a:avLst/>
          </a:prstGeom>
          <a:solidFill>
            <a:schemeClr val="accent2">
              <a:lumMod val="20000"/>
              <a:lumOff val="80000"/>
            </a:schemeClr>
          </a:solidFill>
          <a:ln w="25400">
            <a:solidFill>
              <a:srgbClr val="FF0000"/>
            </a:solidFill>
            <a:prstDash val="dash"/>
            <a:miter lim="800000"/>
            <a:headEnd/>
            <a:tailEnd/>
          </a:ln>
          <a:effectLst/>
        </p:spPr>
        <p:txBody>
          <a:bodyPr wrap="square" anchor="ctr">
            <a:spAutoFit/>
          </a:bodyPr>
          <a:lstStyle/>
          <a:p>
            <a:pPr algn="just" defTabSz="457200" fontAlgn="base">
              <a:spcBef>
                <a:spcPct val="0"/>
              </a:spcBef>
              <a:spcAft>
                <a:spcPct val="0"/>
              </a:spcAft>
            </a:pPr>
            <a:r>
              <a:rPr lang="en-US" altLang="en-US" sz="3400" b="1" dirty="0" err="1">
                <a:solidFill>
                  <a:srgbClr val="FF0000"/>
                </a:solidFill>
                <a:latin typeface="Times New Roman" panose="02020603050405020304" pitchFamily="18" charset="0"/>
                <a:cs typeface="Times New Roman" panose="02020603050405020304" pitchFamily="18" charset="0"/>
              </a:rPr>
              <a:t>Bức</a:t>
            </a:r>
            <a:r>
              <a:rPr lang="en-US" altLang="en-US" sz="3400" b="1" dirty="0">
                <a:solidFill>
                  <a:srgbClr val="FF0000"/>
                </a:solidFill>
                <a:latin typeface="Times New Roman" panose="02020603050405020304" pitchFamily="18" charset="0"/>
                <a:cs typeface="Times New Roman" panose="02020603050405020304" pitchFamily="18" charset="0"/>
              </a:rPr>
              <a:t> </a:t>
            </a:r>
            <a:r>
              <a:rPr lang="en-US" altLang="en-US" sz="3400" b="1" dirty="0" err="1">
                <a:solidFill>
                  <a:srgbClr val="FF0000"/>
                </a:solidFill>
                <a:latin typeface="Times New Roman" panose="02020603050405020304" pitchFamily="18" charset="0"/>
                <a:cs typeface="Times New Roman" panose="02020603050405020304" pitchFamily="18" charset="0"/>
              </a:rPr>
              <a:t>tranh</a:t>
            </a:r>
            <a:r>
              <a:rPr lang="en-US" altLang="en-US" sz="3400" b="1" dirty="0">
                <a:solidFill>
                  <a:srgbClr val="FF0000"/>
                </a:solidFill>
                <a:latin typeface="Times New Roman" panose="02020603050405020304" pitchFamily="18" charset="0"/>
                <a:cs typeface="Times New Roman" panose="02020603050405020304" pitchFamily="18" charset="0"/>
              </a:rPr>
              <a:t> 3: </a:t>
            </a:r>
            <a:r>
              <a:rPr lang="en-US" altLang="en-US" sz="3400" b="1" dirty="0" err="1">
                <a:latin typeface="Times New Roman" panose="02020603050405020304" pitchFamily="18" charset="0"/>
                <a:cs typeface="Times New Roman" panose="02020603050405020304" pitchFamily="18" charset="0"/>
              </a:rPr>
              <a:t>Bạn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học</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sinh</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chủ</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động</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xem</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trước</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nội</a:t>
            </a:r>
            <a:r>
              <a:rPr lang="en-US" altLang="en-US" sz="3400" b="1" dirty="0">
                <a:latin typeface="Times New Roman" panose="02020603050405020304" pitchFamily="18" charset="0"/>
                <a:cs typeface="Times New Roman" panose="02020603050405020304" pitchFamily="18" charset="0"/>
              </a:rPr>
              <a:t> dung </a:t>
            </a:r>
            <a:r>
              <a:rPr lang="en-US" altLang="en-US" sz="3400" b="1" dirty="0" err="1">
                <a:latin typeface="Times New Roman" panose="02020603050405020304" pitchFamily="18" charset="0"/>
                <a:cs typeface="Times New Roman" panose="02020603050405020304" pitchFamily="18" charset="0"/>
              </a:rPr>
              <a:t>bài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học</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mới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để</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hiểu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trước</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bài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học</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hôm</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sau</a:t>
            </a:r>
            <a:r>
              <a:rPr lang="en-US" altLang="en-US" sz="3400" b="1" dirty="0">
                <a:latin typeface="Times New Roman" panose="02020603050405020304" pitchFamily="18" charset="0"/>
                <a:cs typeface="Times New Roman" panose="02020603050405020304" pitchFamily="18" charset="0"/>
              </a:rPr>
              <a:t>.</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3319831" y="5600381"/>
            <a:ext cx="8872169" cy="1200329"/>
          </a:xfrm>
          <a:prstGeom prst="rect">
            <a:avLst/>
          </a:prstGeom>
          <a:solidFill>
            <a:schemeClr val="accent4">
              <a:lumMod val="20000"/>
              <a:lumOff val="80000"/>
            </a:schemeClr>
          </a:solidFill>
          <a:ln w="25400">
            <a:solidFill>
              <a:srgbClr val="0000CC"/>
            </a:solidFill>
            <a:prstDash val="dash"/>
            <a:miter lim="800000"/>
            <a:headEnd/>
            <a:tailEnd/>
          </a:ln>
          <a:effectLst/>
        </p:spPr>
        <p:txBody>
          <a:bodyPr wrap="square" anchor="ctr">
            <a:spAutoFit/>
          </a:bodyPr>
          <a:lstStyle/>
          <a:p>
            <a:pPr algn="just" defTabSz="457200" fontAlgn="base">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Bức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tranh</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prstClr val="black"/>
                </a:solidFill>
                <a:latin typeface="Times New Roman" panose="02020603050405020304" pitchFamily="18" charset="0"/>
                <a:cs typeface="Times New Roman" panose="02020603050405020304" pitchFamily="18" charset="0"/>
              </a:rPr>
              <a:t>Các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bạn</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học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sinh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rất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tích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cực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phát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biểu</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xây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dựng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9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3333</TotalTime>
  <Words>2692</Words>
  <Application>Microsoft Office PowerPoint</Application>
  <PresentationFormat>Widescreen</PresentationFormat>
  <Paragraphs>149</Paragraphs>
  <Slides>32</Slides>
  <Notes>3</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32</vt:i4>
      </vt:variant>
    </vt:vector>
  </HeadingPairs>
  <TitlesOfParts>
    <vt:vector size="56" baseType="lpstr">
      <vt:lpstr>DengXian</vt:lpstr>
      <vt:lpstr>맑은 고딕</vt:lpstr>
      <vt:lpstr>MS Mincho</vt:lpstr>
      <vt:lpstr>SimSun</vt:lpstr>
      <vt:lpstr>SimSun</vt:lpstr>
      <vt:lpstr>#9Slide05 Brannboll Ny</vt:lpstr>
      <vt:lpstr>【苹果】迟暮朝朝醉晚灯</vt:lpstr>
      <vt:lpstr>Arial</vt:lpstr>
      <vt:lpstr>Arial Unicode MS</vt:lpstr>
      <vt:lpstr>Calibri</vt:lpstr>
      <vt:lpstr>Calibri Light</vt:lpstr>
      <vt:lpstr>Cambria</vt:lpstr>
      <vt:lpstr>Helvetica Neue</vt:lpstr>
      <vt:lpstr>inpin heiti</vt:lpstr>
      <vt:lpstr>ITC Avant Garde Std Bk</vt:lpstr>
      <vt:lpstr>Open Sans</vt:lpstr>
      <vt:lpstr>Segoe UI bold</vt:lpstr>
      <vt:lpstr>Times New Roman</vt:lpstr>
      <vt:lpstr>Wingdings</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Ý nghĩa của học tập tự giác, tích cực.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Administrator</cp:lastModifiedBy>
  <cp:revision>200</cp:revision>
  <dcterms:created xsi:type="dcterms:W3CDTF">2022-08-19T13:42:05Z</dcterms:created>
  <dcterms:modified xsi:type="dcterms:W3CDTF">2022-10-10T16:02:52Z</dcterms:modified>
</cp:coreProperties>
</file>