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346" r:id="rId3"/>
    <p:sldId id="297" r:id="rId4"/>
    <p:sldId id="298" r:id="rId5"/>
    <p:sldId id="301" r:id="rId6"/>
    <p:sldId id="300" r:id="rId7"/>
    <p:sldId id="299" r:id="rId8"/>
    <p:sldId id="256" r:id="rId9"/>
    <p:sldId id="302" r:id="rId10"/>
    <p:sldId id="303" r:id="rId11"/>
    <p:sldId id="305" r:id="rId12"/>
    <p:sldId id="347" r:id="rId13"/>
    <p:sldId id="268" r:id="rId14"/>
    <p:sldId id="304" r:id="rId15"/>
    <p:sldId id="348" r:id="rId16"/>
    <p:sldId id="306" r:id="rId17"/>
    <p:sldId id="307" r:id="rId18"/>
    <p:sldId id="308" r:id="rId19"/>
    <p:sldId id="313" r:id="rId20"/>
    <p:sldId id="309" r:id="rId21"/>
    <p:sldId id="310" r:id="rId22"/>
    <p:sldId id="314" r:id="rId23"/>
    <p:sldId id="311" r:id="rId24"/>
    <p:sldId id="312" r:id="rId25"/>
    <p:sldId id="318" r:id="rId26"/>
    <p:sldId id="294" r:id="rId27"/>
    <p:sldId id="319" r:id="rId28"/>
    <p:sldId id="316" r:id="rId29"/>
    <p:sldId id="317" r:id="rId30"/>
    <p:sldId id="320" r:id="rId31"/>
    <p:sldId id="325" r:id="rId32"/>
    <p:sldId id="324" r:id="rId33"/>
    <p:sldId id="323" r:id="rId34"/>
    <p:sldId id="322" r:id="rId35"/>
    <p:sldId id="327" r:id="rId36"/>
    <p:sldId id="326" r:id="rId37"/>
    <p:sldId id="321" r:id="rId38"/>
    <p:sldId id="329" r:id="rId39"/>
    <p:sldId id="331" r:id="rId40"/>
    <p:sldId id="330" r:id="rId41"/>
    <p:sldId id="328" r:id="rId42"/>
    <p:sldId id="332" r:id="rId43"/>
    <p:sldId id="335" r:id="rId44"/>
    <p:sldId id="269" r:id="rId45"/>
    <p:sldId id="333" r:id="rId46"/>
    <p:sldId id="334" r:id="rId47"/>
    <p:sldId id="336" r:id="rId48"/>
    <p:sldId id="337" r:id="rId49"/>
    <p:sldId id="338" r:id="rId50"/>
    <p:sldId id="339" r:id="rId51"/>
    <p:sldId id="342" r:id="rId52"/>
    <p:sldId id="340" r:id="rId53"/>
    <p:sldId id="341" r:id="rId54"/>
    <p:sldId id="345" r:id="rId55"/>
    <p:sldId id="344" r:id="rId56"/>
    <p:sldId id="349" r:id="rId57"/>
    <p:sldId id="350" r:id="rId58"/>
    <p:sldId id="351" r:id="rId59"/>
    <p:sldId id="352" r:id="rId60"/>
    <p:sldId id="262" r:id="rId61"/>
    <p:sldId id="274" r:id="rId62"/>
    <p:sldId id="275" r:id="rId63"/>
    <p:sldId id="280" r:id="rId64"/>
    <p:sldId id="293" r:id="rId65"/>
    <p:sldId id="281" r:id="rId66"/>
    <p:sldId id="292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A6A6A6"/>
    <a:srgbClr val="B7B7B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785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36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028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81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58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1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86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65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67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86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13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56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1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23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45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6A661A-3546-448C-90F8-321A9DCED7C4}" type="datetimeFigureOut">
              <a:rPr lang="vi-VN" smtClean="0"/>
              <a:t>05/09/2022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106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KByToJzMa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bKByToJzMaI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sv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0959-CA7A-4727-9A39-EAB47341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4766"/>
            <a:ext cx="12191999" cy="596348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b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vi-VN" sz="49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quan sát ảnh và trả lời các câu hỏi </a:t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E73287-8176-4F50-8DDB-A19A2823AAC9}"/>
              </a:ext>
            </a:extLst>
          </p:cNvPr>
          <p:cNvSpPr/>
          <p:nvPr/>
        </p:nvSpPr>
        <p:spPr>
          <a:xfrm>
            <a:off x="112642" y="1041663"/>
            <a:ext cx="11966713" cy="538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Theo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20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01F45B-4239-41C7-9695-CAD8082E0F2B}"/>
              </a:ext>
            </a:extLst>
          </p:cNvPr>
          <p:cNvSpPr/>
          <p:nvPr/>
        </p:nvSpPr>
        <p:spPr>
          <a:xfrm>
            <a:off x="165652" y="306222"/>
            <a:ext cx="11860696" cy="624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Tre?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7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7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050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FF9449-E590-45AC-AA0B-CF4A8A8C9955}"/>
              </a:ext>
            </a:extLst>
          </p:cNvPr>
          <p:cNvSpPr/>
          <p:nvPr/>
        </p:nvSpPr>
        <p:spPr>
          <a:xfrm>
            <a:off x="106017" y="0"/>
            <a:ext cx="11993217" cy="6769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.*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1: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Lim ở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66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CFF9449-E590-45AC-AA0B-CF4A8A8C9955}"/>
              </a:ext>
            </a:extLst>
          </p:cNvPr>
          <p:cNvSpPr/>
          <p:nvPr/>
        </p:nvSpPr>
        <p:spPr>
          <a:xfrm>
            <a:off x="106017" y="0"/>
            <a:ext cx="11993217" cy="646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2: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83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-92766" y="0"/>
            <a:ext cx="12284765" cy="6857999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-92766" y="-1935"/>
            <a:ext cx="1077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j-lt"/>
              </a:rPr>
              <a:t>M</a:t>
            </a:r>
            <a:r>
              <a:rPr lang="vi-VN" sz="4800" b="1" dirty="0">
                <a:solidFill>
                  <a:schemeClr val="bg1"/>
                </a:solidFill>
                <a:latin typeface="+mj-lt"/>
              </a:rPr>
              <a:t>ột truyền thống tại địa phương</a:t>
            </a:r>
          </a:p>
        </p:txBody>
      </p:sp>
      <p:pic>
        <p:nvPicPr>
          <p:cNvPr id="11266" name="Picture 2" descr="Kỳ II: Từ nền tảng truyền thống đến một nền công nghiệp văn hóa (Tiếp theo  và hết)">
            <a:extLst>
              <a:ext uri="{FF2B5EF4-FFF2-40B4-BE49-F238E27FC236}">
                <a16:creationId xmlns:a16="http://schemas.microsoft.com/office/drawing/2014/main" id="{E8C767A6-8BB5-4DE4-A7BC-0CACD5C2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568"/>
            <a:ext cx="4102890" cy="31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45A9C1-2C44-452D-83D5-0C8C543BFE70}"/>
              </a:ext>
            </a:extLst>
          </p:cNvPr>
          <p:cNvSpPr txBox="1"/>
          <p:nvPr/>
        </p:nvSpPr>
        <p:spPr>
          <a:xfrm>
            <a:off x="-51367" y="3911580"/>
            <a:ext cx="37111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3000" b="1" dirty="0">
                <a:solidFill>
                  <a:schemeClr val="bg1"/>
                </a:solidFill>
                <a:latin typeface="+mj-lt"/>
              </a:rPr>
              <a:t>Bảo tồn và phát huy giá trị truyền thống</a:t>
            </a: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3000" b="1" dirty="0">
                <a:solidFill>
                  <a:schemeClr val="bg1"/>
                </a:solidFill>
                <a:latin typeface="+mj-lt"/>
              </a:rPr>
              <a:t>Thu hút du khách trong và ngoài nước</a:t>
            </a: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3000" b="1" dirty="0">
                <a:solidFill>
                  <a:schemeClr val="bg1"/>
                </a:solidFill>
                <a:latin typeface="+mj-lt"/>
              </a:rPr>
              <a:t>Gia tăng kinh tế tại địa phương</a:t>
            </a:r>
          </a:p>
        </p:txBody>
      </p:sp>
      <p:pic>
        <p:nvPicPr>
          <p:cNvPr id="11272" name="Picture 8" descr="Phát huy sức mạnh tinh thần yêu nước Việt Nam theo tư tưởng Hồ Chí Minh |  Tạp chí Tuyên giáo">
            <a:extLst>
              <a:ext uri="{FF2B5EF4-FFF2-40B4-BE49-F238E27FC236}">
                <a16:creationId xmlns:a16="http://schemas.microsoft.com/office/drawing/2014/main" id="{A7C024B5-3C71-492D-B8AE-A99B7E3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73" y="755262"/>
            <a:ext cx="3973439" cy="312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138EF74-107F-403C-8768-8CCE857FE4B0}"/>
              </a:ext>
            </a:extLst>
          </p:cNvPr>
          <p:cNvSpPr txBox="1"/>
          <p:nvPr/>
        </p:nvSpPr>
        <p:spPr>
          <a:xfrm>
            <a:off x="3968115" y="4024093"/>
            <a:ext cx="412099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nước là nguồn sức mạnh vô giá kết nối trái tim con người lại với nhau.</a:t>
            </a:r>
          </a:p>
          <a:p>
            <a:pPr algn="just"/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 nước là chia khóa dẫn đến thắng lợi trong các cuộc kháng chiến cũng như xây dựng đất nước.</a:t>
            </a:r>
          </a:p>
        </p:txBody>
      </p:sp>
      <p:pic>
        <p:nvPicPr>
          <p:cNvPr id="11274" name="Picture 10" descr="3 trận thủy chiến làm nên những trang sử hào hùng trên Bạch Đằng Giang">
            <a:extLst>
              <a:ext uri="{FF2B5EF4-FFF2-40B4-BE49-F238E27FC236}">
                <a16:creationId xmlns:a16="http://schemas.microsoft.com/office/drawing/2014/main" id="{F3EC8AC4-52F6-4079-BFE1-2525E925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12" y="752950"/>
            <a:ext cx="4102887" cy="312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49A5D19-9F48-4DC1-83C6-7D6C086AE9D4}"/>
              </a:ext>
            </a:extLst>
          </p:cNvPr>
          <p:cNvSpPr txBox="1"/>
          <p:nvPr/>
        </p:nvSpPr>
        <p:spPr>
          <a:xfrm>
            <a:off x="8397455" y="3999777"/>
            <a:ext cx="37254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độc lập dân tộc và chủ quyền lãnh thổ.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cuộc sống yên bình và hạnh phúc cho bản thân, gia đinh và xã hội.</a:t>
            </a:r>
          </a:p>
        </p:txBody>
      </p:sp>
    </p:spTree>
    <p:extLst>
      <p:ext uri="{BB962C8B-B14F-4D97-AF65-F5344CB8AC3E}">
        <p14:creationId xmlns:p14="http://schemas.microsoft.com/office/powerpoint/2010/main" val="2226275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A1F71A-934F-4535-BAE4-E2AB3FF36DA3}"/>
              </a:ext>
            </a:extLst>
          </p:cNvPr>
          <p:cNvSpPr/>
          <p:nvPr/>
        </p:nvSpPr>
        <p:spPr>
          <a:xfrm>
            <a:off x="0" y="0"/>
            <a:ext cx="12192000" cy="6724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Cai </a:t>
            </a:r>
            <a:r>
              <a:rPr lang="en-US" sz="43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3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3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vi-VN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Tinh thần yêu nước chống ngoại xâm: 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 LC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 Lan –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3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R="30480" algn="just">
              <a:lnSpc>
                <a:spcPct val="107000"/>
              </a:lnSpc>
              <a:spcAft>
                <a:spcPts val="800"/>
              </a:spcAft>
            </a:pP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 thống lễ hội: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Lễ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Hmông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Tp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Cai)).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43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Các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dệt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3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SaPa</a:t>
            </a:r>
            <a:r>
              <a:rPr lang="vi-VN" sz="43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..) .....</a:t>
            </a:r>
            <a:endParaRPr lang="en-US" sz="43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61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A1F71A-934F-4535-BAE4-E2AB3FF36DA3}"/>
              </a:ext>
            </a:extLst>
          </p:cNvPr>
          <p:cNvSpPr/>
          <p:nvPr/>
        </p:nvSpPr>
        <p:spPr>
          <a:xfrm>
            <a:off x="0" y="384313"/>
            <a:ext cx="12192000" cy="4965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49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709011-78AD-4C84-AAAA-A2A201C68B8A}"/>
              </a:ext>
            </a:extLst>
          </p:cNvPr>
          <p:cNvSpPr/>
          <p:nvPr/>
        </p:nvSpPr>
        <p:spPr>
          <a:xfrm>
            <a:off x="0" y="93889"/>
            <a:ext cx="12046226" cy="6566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quê hương được truyền từ đời này qua đời khác.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14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9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CC7E6-3894-46E8-843A-9019742CB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8626"/>
            <a:ext cx="12085983" cy="4439478"/>
          </a:xfrm>
        </p:spPr>
        <p:txBody>
          <a:bodyPr>
            <a:normAutofit fontScale="92500" lnSpcReduction="20000"/>
          </a:bodyPr>
          <a:lstStyle/>
          <a:p>
            <a:pPr marL="457200" lvl="0" indent="0" algn="just">
              <a:spcBef>
                <a:spcPts val="600"/>
              </a:spcBef>
              <a:spcAft>
                <a:spcPts val="0"/>
              </a:spcAft>
              <a:buClrTx/>
              <a:buSzTx/>
              <a:buNone/>
            </a:pPr>
            <a:r>
              <a:rPr lang="pt-BR" sz="7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H. Qua </a:t>
            </a:r>
            <a:r>
              <a:rPr lang="vi-VN" sz="7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 bộ phần </a:t>
            </a:r>
            <a:r>
              <a:rPr lang="pt-BR" sz="7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hiểu trên, </a:t>
            </a:r>
            <a:r>
              <a:rPr lang="vi-VN" sz="70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hãy nêu một số những truyền thống tốt đẹp của quê hương VN và thế nào là tự hào về truyền thống của quê hương?</a:t>
            </a:r>
            <a:endParaRPr lang="en-US" sz="7000" dirty="0">
              <a:solidFill>
                <a:srgbClr val="00B0F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4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4F6218-83F2-41CA-B32B-EF59F233CC34}"/>
              </a:ext>
            </a:extLst>
          </p:cNvPr>
          <p:cNvSpPr/>
          <p:nvPr/>
        </p:nvSpPr>
        <p:spPr>
          <a:xfrm>
            <a:off x="66261" y="172278"/>
            <a:ext cx="12059478" cy="320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vùng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Nam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04957D-F76E-4829-B68C-6567BC727DFD}"/>
              </a:ext>
            </a:extLst>
          </p:cNvPr>
          <p:cNvSpPr/>
          <p:nvPr/>
        </p:nvSpPr>
        <p:spPr>
          <a:xfrm>
            <a:off x="145774" y="3531678"/>
            <a:ext cx="11900452" cy="3200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0C96-AB35-4DDD-81F8-8A816DC5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2278"/>
            <a:ext cx="12192000" cy="1656522"/>
          </a:xfrm>
        </p:spPr>
        <p:txBody>
          <a:bodyPr>
            <a:normAutofit/>
          </a:bodyPr>
          <a:lstStyle/>
          <a:p>
            <a:pPr marL="17145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H.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5F0C5E-62EF-4BC6-98F8-E189DEF22AEB}"/>
              </a:ext>
            </a:extLst>
          </p:cNvPr>
          <p:cNvSpPr/>
          <p:nvPr/>
        </p:nvSpPr>
        <p:spPr>
          <a:xfrm>
            <a:off x="0" y="2008645"/>
            <a:ext cx="119004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algn="just">
              <a:buClr>
                <a:prstClr val="white"/>
              </a:buClr>
              <a:buSzPct val="100000"/>
            </a:pP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trị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riêng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biệt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vùng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miền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địa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khẳng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qua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lưu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hệ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này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sang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hệ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3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D2FB1D-B380-4BF0-AD92-34A3694D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62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0C96-AB35-4DDD-81F8-8A816DC59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0" cy="17625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H. Theo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6CF88F-82EB-46D0-B082-2257C71A0334}"/>
              </a:ext>
            </a:extLst>
          </p:cNvPr>
          <p:cNvSpPr/>
          <p:nvPr/>
        </p:nvSpPr>
        <p:spPr>
          <a:xfrm>
            <a:off x="0" y="1662226"/>
            <a:ext cx="12192000" cy="2941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prstClr val="white"/>
              </a:buClr>
              <a:buSzPct val="100000"/>
            </a:pP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sáng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tiếng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sắc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tinh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hoa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hoá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VN,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tinh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thần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vì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tiếng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Việt</a:t>
            </a: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…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C2E5B6-ADAE-4BB6-A762-0632ABB5CF20}"/>
              </a:ext>
            </a:extLst>
          </p:cNvPr>
          <p:cNvSpPr/>
          <p:nvPr/>
        </p:nvSpPr>
        <p:spPr>
          <a:xfrm>
            <a:off x="53009" y="4640982"/>
            <a:ext cx="12085982" cy="221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Clr>
                <a:prstClr val="white"/>
              </a:buClr>
              <a:buSzPct val="100000"/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H.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lấy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VD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qua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kỳ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đấu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75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A9BFE-37A5-4E9D-94DE-F30D9B2E4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" y="203359"/>
            <a:ext cx="3657600" cy="985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1/sgk-t8: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25B40E-6EAC-4FF9-ADBD-FC59CC04C818}"/>
              </a:ext>
            </a:extLst>
          </p:cNvPr>
          <p:cNvSpPr/>
          <p:nvPr/>
        </p:nvSpPr>
        <p:spPr>
          <a:xfrm>
            <a:off x="4741066" y="280583"/>
            <a:ext cx="5969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Hoạt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3p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848A40-9E4E-4B87-9C54-B13E7034E3A3}"/>
              </a:ext>
            </a:extLst>
          </p:cNvPr>
          <p:cNvSpPr/>
          <p:nvPr/>
        </p:nvSpPr>
        <p:spPr>
          <a:xfrm>
            <a:off x="112643" y="1188805"/>
            <a:ext cx="11966714" cy="488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4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848A40-9E4E-4B87-9C54-B13E7034E3A3}"/>
              </a:ext>
            </a:extLst>
          </p:cNvPr>
          <p:cNvSpPr/>
          <p:nvPr/>
        </p:nvSpPr>
        <p:spPr>
          <a:xfrm>
            <a:off x="0" y="830997"/>
            <a:ext cx="1196671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66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676E-D86D-45EC-AA25-DCC377A3D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0"/>
            <a:ext cx="11887200" cy="67056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hào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812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787F0-652A-46F7-88DA-53F8511CC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1643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latin typeface="+mj-lt"/>
              </a:rPr>
              <a:t>1. Theo em, những truyền thống tốt đẹp nào được thể hiện trong hình ảnh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4000" b="1" dirty="0">
                <a:latin typeface="+mj-lt"/>
              </a:rPr>
              <a:t>? </a:t>
            </a:r>
            <a:endParaRPr lang="en-US" sz="4000" dirty="0">
              <a:latin typeface="+mj-lt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80AF5-75CF-4629-9093-1A9BDA03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636"/>
            <a:ext cx="12192000" cy="55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80AF5-75CF-4629-9093-1A9BDA03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C9CA0534-A602-4A84-8495-AD73DE6F015C}"/>
              </a:ext>
            </a:extLst>
          </p:cNvPr>
          <p:cNvSpPr txBox="1"/>
          <p:nvPr/>
        </p:nvSpPr>
        <p:spPr>
          <a:xfrm>
            <a:off x="0" y="3035190"/>
            <a:ext cx="4359965" cy="5466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chống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giặc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ngoại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xâm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EDC2C6B-F75E-4EE1-B6D3-32D962BD60F5}"/>
              </a:ext>
            </a:extLst>
          </p:cNvPr>
          <p:cNvSpPr txBox="1"/>
          <p:nvPr/>
        </p:nvSpPr>
        <p:spPr>
          <a:xfrm>
            <a:off x="4492488" y="3035190"/>
            <a:ext cx="3339549" cy="54662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97EEFF4D-FAAB-4E06-8955-AC8BC0823B19}"/>
              </a:ext>
            </a:extLst>
          </p:cNvPr>
          <p:cNvSpPr txBox="1"/>
          <p:nvPr/>
        </p:nvSpPr>
        <p:spPr>
          <a:xfrm>
            <a:off x="8819321" y="3001314"/>
            <a:ext cx="2782957" cy="427686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lao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C8DD12B-152F-4518-87F8-110DF810F303}"/>
              </a:ext>
            </a:extLst>
          </p:cNvPr>
          <p:cNvSpPr txBox="1"/>
          <p:nvPr/>
        </p:nvSpPr>
        <p:spPr>
          <a:xfrm>
            <a:off x="0" y="6383322"/>
            <a:ext cx="3392557" cy="426085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Tôn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FC784104-1552-47EB-8263-7EF1CEA0F664}"/>
              </a:ext>
            </a:extLst>
          </p:cNvPr>
          <p:cNvSpPr txBox="1"/>
          <p:nvPr/>
        </p:nvSpPr>
        <p:spPr>
          <a:xfrm>
            <a:off x="4611756" y="6383323"/>
            <a:ext cx="2822713" cy="42608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NT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Múa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AC20B669-6054-4C91-A35E-3B8AECB7A955}"/>
              </a:ext>
            </a:extLst>
          </p:cNvPr>
          <p:cNvSpPr txBox="1"/>
          <p:nvPr/>
        </p:nvSpPr>
        <p:spPr>
          <a:xfrm>
            <a:off x="8494643" y="6430314"/>
            <a:ext cx="3511827" cy="37909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6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F51D5D-3ED0-4AF2-A0EF-033F86F5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49"/>
            <a:ext cx="12192000" cy="55353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0DF47F-BF4A-4F8C-A733-013CF71B634D}"/>
              </a:ext>
            </a:extLst>
          </p:cNvPr>
          <p:cNvSpPr/>
          <p:nvPr/>
        </p:nvSpPr>
        <p:spPr>
          <a:xfrm>
            <a:off x="0" y="-123901"/>
            <a:ext cx="1219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HĐ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cặp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Ghép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liền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bảng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cái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/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cụm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nghĩa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22489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5551B1-5C9D-4CC4-B774-CE8532E5F6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568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6D00-B3C6-4D9C-AD98-F4174DCF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2" y="410818"/>
            <a:ext cx="11926956" cy="44792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Gồm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66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Truyền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kiên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cường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dũng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thảo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bạn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tốt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cù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6600" b="1" i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6600" b="1" i="1" dirty="0">
                <a:latin typeface="Times New Roman" panose="02020603050405020304" pitchFamily="18" charset="0"/>
                <a:ea typeface="MS Mincho" panose="02020609040205080304" pitchFamily="49" charset="-128"/>
              </a:rPr>
              <a:t> …)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617377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78699-D97A-4503-BD84-9CE7DB75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8" y="0"/>
            <a:ext cx="12076042" cy="6858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2,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sgk-7,8</a:t>
            </a: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xem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video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800" b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800" b="1" i="1" u="sng" dirty="0">
                <a:solidFill>
                  <a:srgbClr val="0563C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https://youtu.be/bKByToJzMaI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96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E9CC558-6CE3-4B1A-B79F-6D97DC7E940F}"/>
              </a:ext>
            </a:extLst>
          </p:cNvPr>
          <p:cNvSpPr/>
          <p:nvPr/>
        </p:nvSpPr>
        <p:spPr>
          <a:xfrm>
            <a:off x="0" y="144576"/>
            <a:ext cx="12192000" cy="538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00B0F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Trang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07000"/>
              </a:lnSpc>
              <a:spcAft>
                <a:spcPts val="0"/>
              </a:spcAft>
            </a:pP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F52C3-63D2-410A-AA3E-00D43D4BB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69635" cy="84813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763441-BAC4-4734-B327-E9C4BAAAB94F}"/>
              </a:ext>
            </a:extLst>
          </p:cNvPr>
          <p:cNvSpPr/>
          <p:nvPr/>
        </p:nvSpPr>
        <p:spPr>
          <a:xfrm>
            <a:off x="1" y="0"/>
            <a:ext cx="12191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                       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hãy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sát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tranh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cầu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4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5E561-7EE4-4D74-B748-B89B05851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85296"/>
            <a:ext cx="6095998" cy="3768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29F090-56CF-416F-A9A8-300B74F9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569661"/>
            <a:ext cx="6095999" cy="3784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AA026-4857-4F62-8EC1-75CF4F468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3826" y="5288340"/>
            <a:ext cx="6705598" cy="1569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3288A-91F7-4E39-836E-1A57A2176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678" y="5353878"/>
            <a:ext cx="6824870" cy="15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2A88A-EF4B-4288-BA3F-1296AA243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Cho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bức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Dựa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bức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tranh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hoá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giặc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ngoại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xâm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39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3AF64-5A5F-42AB-A6E9-83BAD22B8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30" y="-1"/>
            <a:ext cx="5910470" cy="397565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8E5DC9-E0B2-4DA7-8475-AC58406B5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281530" cy="3975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BBACF-19D1-4D2C-B889-F1DF6755A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923"/>
            <a:ext cx="6427304" cy="2679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0669BD-F554-401F-BC04-E1F18AA82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425" y="3975650"/>
            <a:ext cx="5633575" cy="288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06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7F257E-A0CA-4DE9-891C-1F9082916260}"/>
              </a:ext>
            </a:extLst>
          </p:cNvPr>
          <p:cNvSpPr/>
          <p:nvPr/>
        </p:nvSpPr>
        <p:spPr>
          <a:xfrm>
            <a:off x="145773" y="0"/>
            <a:ext cx="11953461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14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97851A-8360-4807-A4C0-BEDBF24C8C0D}"/>
              </a:ext>
            </a:extLst>
          </p:cNvPr>
          <p:cNvSpPr/>
          <p:nvPr/>
        </p:nvSpPr>
        <p:spPr>
          <a:xfrm>
            <a:off x="0" y="1472414"/>
            <a:ext cx="11900453" cy="552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tin SGK.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3p: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 (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1)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 (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2)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Nhóm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(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Thảo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3)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5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AE5C7A-8CC7-46CD-BEFC-ECC9BAA00818}"/>
              </a:ext>
            </a:extLst>
          </p:cNvPr>
          <p:cNvSpPr/>
          <p:nvPr/>
        </p:nvSpPr>
        <p:spPr>
          <a:xfrm>
            <a:off x="0" y="490480"/>
            <a:ext cx="12192000" cy="5571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714500" algn="l"/>
              </a:tabLs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Thanh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Thanh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391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AE5C7A-8CC7-46CD-BEFC-ECC9BAA00818}"/>
              </a:ext>
            </a:extLst>
          </p:cNvPr>
          <p:cNvSpPr/>
          <p:nvPr/>
        </p:nvSpPr>
        <p:spPr>
          <a:xfrm>
            <a:off x="0" y="477228"/>
            <a:ext cx="12192000" cy="47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714500" algn="l"/>
              </a:tabLs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THCS.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85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AE5C7A-8CC7-46CD-BEFC-ECC9BAA00818}"/>
              </a:ext>
            </a:extLst>
          </p:cNvPr>
          <p:cNvSpPr/>
          <p:nvPr/>
        </p:nvSpPr>
        <p:spPr>
          <a:xfrm>
            <a:off x="0" y="92915"/>
            <a:ext cx="12192000" cy="6361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45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33CCB7-B791-4ADF-8657-E4379B343C48}"/>
              </a:ext>
            </a:extLst>
          </p:cNvPr>
          <p:cNvSpPr/>
          <p:nvPr/>
        </p:nvSpPr>
        <p:spPr>
          <a:xfrm>
            <a:off x="-1" y="0"/>
            <a:ext cx="12099235" cy="221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b="1" dirty="0">
                <a:solidFill>
                  <a:srgbClr val="00B0F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H. Từ việc tìm hiểu trên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F6734F-4584-44FC-AAAF-C02C03DAFA89}"/>
              </a:ext>
            </a:extLst>
          </p:cNvPr>
          <p:cNvSpPr/>
          <p:nvPr/>
        </p:nvSpPr>
        <p:spPr>
          <a:xfrm>
            <a:off x="106018" y="2401909"/>
            <a:ext cx="119799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53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462FF-E602-40FA-B6B5-208734ACC0AC}"/>
              </a:ext>
            </a:extLst>
          </p:cNvPr>
          <p:cNvSpPr/>
          <p:nvPr/>
        </p:nvSpPr>
        <p:spPr>
          <a:xfrm>
            <a:off x="53008" y="0"/>
            <a:ext cx="12138991" cy="7044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44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9462FF-E602-40FA-B6B5-208734ACC0AC}"/>
              </a:ext>
            </a:extLst>
          </p:cNvPr>
          <p:cNvSpPr/>
          <p:nvPr/>
        </p:nvSpPr>
        <p:spPr>
          <a:xfrm>
            <a:off x="92764" y="145040"/>
            <a:ext cx="11993219" cy="625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43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3D59ED-1D67-494E-8C08-5812DCC64609}"/>
              </a:ext>
            </a:extLst>
          </p:cNvPr>
          <p:cNvSpPr/>
          <p:nvPr/>
        </p:nvSpPr>
        <p:spPr>
          <a:xfrm>
            <a:off x="0" y="0"/>
            <a:ext cx="11913704" cy="656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7000"/>
              </a:lnSpc>
              <a:spcAft>
                <a:spcPts val="0"/>
              </a:spcAft>
            </a:pPr>
            <a:r>
              <a:rPr lang="vi-VN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Tượng đài ghi dấu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 sinh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ội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chiến lịch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“60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cđấu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ý chí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24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E8F96F-C366-467B-B98C-2643AE4DC1B0}"/>
              </a:ext>
            </a:extLst>
          </p:cNvPr>
          <p:cNvSpPr/>
          <p:nvPr/>
        </p:nvSpPr>
        <p:spPr>
          <a:xfrm>
            <a:off x="119269" y="0"/>
            <a:ext cx="11966714" cy="6256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xem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video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tại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địa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chỉ</a:t>
            </a:r>
            <a:r>
              <a:rPr lang="en-US" sz="5400" b="1" kern="0" dirty="0">
                <a:solidFill>
                  <a:srgbClr val="00B0F0"/>
                </a:solidFill>
                <a:latin typeface="Calibri Light" panose="020F03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u="sng" kern="0" dirty="0">
                <a:solidFill>
                  <a:srgbClr val="00B0F0"/>
                </a:solidFill>
                <a:latin typeface="Calibri Light" panose="020F0302020204030204" pitchFamily="34" charset="0"/>
                <a:ea typeface="MS Gothic" panose="020B0609070205080204" pitchFamily="49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https://youtu.be/bKByToJzMaI</a:t>
            </a:r>
            <a:r>
              <a:rPr lang="en-US" sz="5400" b="1" kern="0" dirty="0">
                <a:solidFill>
                  <a:srgbClr val="00B0F0"/>
                </a:solidFill>
                <a:latin typeface="Calibri Light" panose="020F03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>
                <a:solidFill>
                  <a:srgbClr val="2E74B5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lang="en-US" sz="5400" b="1" kern="1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b="1" kern="1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5400" b="1" kern="1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kern="1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kern="1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kern="1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800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kern="18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Hoc10</a:t>
            </a:r>
            <a:r>
              <a:rPr lang="en-US" sz="5400" b="1" kern="1800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5400" b="1" kern="0" dirty="0">
                <a:solidFill>
                  <a:srgbClr val="2E74B5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thảo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luận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nhóm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lớn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theo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câu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hỏi</a:t>
            </a:r>
            <a:r>
              <a:rPr lang="en-US" sz="5400" b="1" kern="0" dirty="0">
                <a:solidFill>
                  <a:srgbClr val="00B0F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:</a:t>
            </a:r>
            <a:endParaRPr lang="en-US" sz="5400" b="1" kern="0" dirty="0">
              <a:solidFill>
                <a:srgbClr val="00B0F0"/>
              </a:solidFill>
              <a:latin typeface="Calibri Light" panose="020F03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H1.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video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1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AD853B-D500-43EF-8D67-B8B317AD0C69}"/>
              </a:ext>
            </a:extLst>
          </p:cNvPr>
          <p:cNvSpPr/>
          <p:nvPr/>
        </p:nvSpPr>
        <p:spPr>
          <a:xfrm>
            <a:off x="92764" y="114190"/>
            <a:ext cx="12099235" cy="6044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H2.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Vân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Hùng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Hai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niềm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hào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H3.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Q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H4.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44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73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54FFD1-EF26-46A4-B6E5-B268F65A68B6}"/>
              </a:ext>
            </a:extLst>
          </p:cNvPr>
          <p:cNvSpPr/>
          <p:nvPr/>
        </p:nvSpPr>
        <p:spPr>
          <a:xfrm>
            <a:off x="0" y="154865"/>
            <a:ext cx="12192000" cy="5367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tôn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sư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đạo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món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vùng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…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nét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hóa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vùng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phú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thêm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dân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tộc</a:t>
            </a:r>
            <a:r>
              <a:rPr lang="en-US" sz="54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7123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54FFD1-EF26-46A4-B6E5-B268F65A68B6}"/>
              </a:ext>
            </a:extLst>
          </p:cNvPr>
          <p:cNvSpPr/>
          <p:nvPr/>
        </p:nvSpPr>
        <p:spPr>
          <a:xfrm>
            <a:off x="0" y="1365182"/>
            <a:ext cx="12192000" cy="5284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Siêng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kiên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trì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rèn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luyện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đoàn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giúp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đỡ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nhau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cực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tham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hoạt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cộng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Phê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phán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tổn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hại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truyền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tốt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đẹp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hương</a:t>
            </a:r>
            <a:r>
              <a:rPr lang="en-US" sz="45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5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FB4F16-CB34-4F61-AECB-0A22149FC870}"/>
              </a:ext>
            </a:extLst>
          </p:cNvPr>
          <p:cNvSpPr/>
          <p:nvPr/>
        </p:nvSpPr>
        <p:spPr>
          <a:xfrm>
            <a:off x="145774" y="0"/>
            <a:ext cx="11900452" cy="1365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H.Để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431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1" y="-1960"/>
            <a:ext cx="12191999" cy="6858000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-119271" y="-84193"/>
            <a:ext cx="1243053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giữ gìn phát huy truyền thống quê hương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45A9C1-2C44-452D-83D5-0C8C543BFE70}"/>
              </a:ext>
            </a:extLst>
          </p:cNvPr>
          <p:cNvSpPr txBox="1"/>
          <p:nvPr/>
        </p:nvSpPr>
        <p:spPr>
          <a:xfrm>
            <a:off x="10977" y="4837059"/>
            <a:ext cx="21931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E138EF74-107F-403C-8768-8CCE857FE4B0}"/>
              </a:ext>
            </a:extLst>
          </p:cNvPr>
          <p:cNvSpPr txBox="1"/>
          <p:nvPr/>
        </p:nvSpPr>
        <p:spPr>
          <a:xfrm>
            <a:off x="2661255" y="4829534"/>
            <a:ext cx="245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3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49A5D19-9F48-4DC1-83C6-7D6C086AE9D4}"/>
              </a:ext>
            </a:extLst>
          </p:cNvPr>
          <p:cNvSpPr txBox="1"/>
          <p:nvPr/>
        </p:nvSpPr>
        <p:spPr>
          <a:xfrm>
            <a:off x="5385070" y="4720781"/>
            <a:ext cx="2905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Tích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cực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giới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thiệu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bè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800" b="1" dirty="0">
                <a:solidFill>
                  <a:schemeClr val="bg1"/>
                </a:solidFill>
                <a:latin typeface="+mj-lt"/>
              </a:rPr>
              <a:t>.... 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4650A11-870D-483B-9C40-C792C8158504}"/>
              </a:ext>
            </a:extLst>
          </p:cNvPr>
          <p:cNvSpPr txBox="1"/>
          <p:nvPr/>
        </p:nvSpPr>
        <p:spPr>
          <a:xfrm>
            <a:off x="8554997" y="4590838"/>
            <a:ext cx="3711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 phán việc làm, hành động thiếu ý thức, đi ngược lại truyền thống tốt đẹp của quê hương, làm ảnh hưởng đến hình ảnh, giá trị của cộng đồng</a:t>
            </a:r>
          </a:p>
        </p:txBody>
      </p:sp>
      <p:pic>
        <p:nvPicPr>
          <p:cNvPr id="12290" name="Picture 2" descr="Tranh luận vẻ sự cần thiết phải giữ gin, phái huy các truyền thông tốt đẹp  của quê hương. | [Cánh diều] Hoạt động trải nghiệm, hướng nghiệp 6">
            <a:extLst>
              <a:ext uri="{FF2B5EF4-FFF2-40B4-BE49-F238E27FC236}">
                <a16:creationId xmlns:a16="http://schemas.microsoft.com/office/drawing/2014/main" id="{AF3A919E-98AB-44DE-A0BA-6549F001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1" y="603348"/>
            <a:ext cx="3477279" cy="418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186AEF13-D669-4519-8ED2-A9199D1EEC63}"/>
              </a:ext>
            </a:extLst>
          </p:cNvPr>
          <p:cNvGrpSpPr/>
          <p:nvPr/>
        </p:nvGrpSpPr>
        <p:grpSpPr>
          <a:xfrm>
            <a:off x="2392778" y="790067"/>
            <a:ext cx="3310218" cy="3839882"/>
            <a:chOff x="2942373" y="2342049"/>
            <a:chExt cx="2612349" cy="1961403"/>
          </a:xfrm>
        </p:grpSpPr>
        <p:pic>
          <p:nvPicPr>
            <p:cNvPr id="12294" name="Picture 6" descr="Icon Protect | Diễn đàn Designer Việt Nam">
              <a:extLst>
                <a:ext uri="{FF2B5EF4-FFF2-40B4-BE49-F238E27FC236}">
                  <a16:creationId xmlns:a16="http://schemas.microsoft.com/office/drawing/2014/main" id="{6C0C91E4-14B3-4FA1-98A7-8457C61EB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987" b="94105" l="10000" r="90000">
                          <a14:foregroundMark x1="37377" y1="12009" x2="37377" y2="12009"/>
                          <a14:foregroundMark x1="49016" y1="10699" x2="49016" y2="10699"/>
                          <a14:foregroundMark x1="43770" y1="10262" x2="55738" y2="13319"/>
                          <a14:foregroundMark x1="60656" y1="11354" x2="67869" y2="18777"/>
                          <a14:foregroundMark x1="67869" y1="18777" x2="70000" y2="24236"/>
                          <a14:foregroundMark x1="71803" y1="25109" x2="75246" y2="51092"/>
                          <a14:foregroundMark x1="75246" y1="51092" x2="74262" y2="62445"/>
                          <a14:foregroundMark x1="74262" y1="62445" x2="71475" y2="69432"/>
                          <a14:foregroundMark x1="62131" y1="10480" x2="56721" y2="11135"/>
                          <a14:foregroundMark x1="75574" y1="28166" x2="75410" y2="36463"/>
                          <a14:foregroundMark x1="24754" y1="37773" x2="31803" y2="73144"/>
                          <a14:foregroundMark x1="31803" y1="73144" x2="36230" y2="81878"/>
                          <a14:foregroundMark x1="30000" y1="72271" x2="25574" y2="45197"/>
                          <a14:foregroundMark x1="25574" y1="45197" x2="26557" y2="30786"/>
                          <a14:foregroundMark x1="32131" y1="18559" x2="32131" y2="18559"/>
                          <a14:foregroundMark x1="30656" y1="20306" x2="30656" y2="20306"/>
                          <a14:foregroundMark x1="28689" y1="21616" x2="28689" y2="21616"/>
                          <a14:foregroundMark x1="50164" y1="94105" x2="50164" y2="94105"/>
                          <a14:foregroundMark x1="68033" y1="70961" x2="68033" y2="70961"/>
                          <a14:foregroundMark x1="50820" y1="6987" x2="50820" y2="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373" y="2342049"/>
              <a:ext cx="2612349" cy="196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ranh luận vẻ sự cần thiết phải giữ gin, phái huy các truyền thông tốt đẹp  của quê hương. | [Cánh diều] Hoạt động trải nghiệm, hướng nghiệp 6">
              <a:extLst>
                <a:ext uri="{FF2B5EF4-FFF2-40B4-BE49-F238E27FC236}">
                  <a16:creationId xmlns:a16="http://schemas.microsoft.com/office/drawing/2014/main" id="{D1AEEE96-7663-4058-A9AF-0125B4892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61" b="93391" l="10000" r="90000">
                          <a14:foregroundMark x1="25517" y1="13218" x2="27414" y2="29598"/>
                          <a14:foregroundMark x1="27414" y1="29598" x2="38448" y2="36782"/>
                          <a14:foregroundMark x1="38448" y1="36782" x2="45862" y2="17816"/>
                          <a14:foregroundMark x1="45862" y1="17816" x2="33621" y2="12644"/>
                          <a14:foregroundMark x1="33621" y1="12644" x2="33276" y2="12931"/>
                          <a14:foregroundMark x1="69655" y1="17816" x2="63793" y2="31034"/>
                          <a14:foregroundMark x1="63793" y1="31034" x2="71034" y2="25287"/>
                          <a14:foregroundMark x1="37931" y1="72989" x2="42069" y2="80460"/>
                          <a14:foregroundMark x1="35862" y1="91667" x2="40690" y2="90230"/>
                          <a14:foregroundMark x1="74310" y1="93678" x2="74310" y2="93678"/>
                          <a14:foregroundMark x1="69138" y1="90230" x2="77759" y2="91092"/>
                          <a14:foregroundMark x1="40172" y1="91092" x2="45172" y2="91092"/>
                          <a14:foregroundMark x1="37069" y1="36782" x2="44310" y2="37069"/>
                          <a14:foregroundMark x1="70690" y1="38506" x2="76552" y2="38793"/>
                          <a14:foregroundMark x1="61552" y1="14943" x2="62759" y2="33621"/>
                          <a14:foregroundMark x1="62759" y1="33621" x2="74828" y2="36782"/>
                          <a14:foregroundMark x1="60172" y1="37931" x2="59828" y2="14368"/>
                          <a14:foregroundMark x1="67241" y1="8046" x2="79483" y2="8046"/>
                          <a14:foregroundMark x1="37241" y1="39943" x2="41552" y2="39655"/>
                          <a14:foregroundMark x1="64483" y1="41954" x2="64483" y2="41954"/>
                          <a14:foregroundMark x1="65690" y1="41379" x2="65690" y2="41379"/>
                          <a14:foregroundMark x1="60690" y1="41667" x2="63276" y2="40805"/>
                          <a14:foregroundMark x1="57586" y1="42816" x2="58793" y2="42529"/>
                          <a14:foregroundMark x1="64483" y1="7471" x2="64483" y2="7471"/>
                          <a14:foregroundMark x1="67931" y1="37356" x2="76552" y2="38506"/>
                          <a14:foregroundMark x1="37241" y1="3161" x2="37241" y2="3161"/>
                          <a14:foregroundMark x1="67931" y1="7184" x2="67931" y2="7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928" y="2807784"/>
              <a:ext cx="1361166" cy="104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8" name="Picture 10" descr="Quảng bá hình ảnh đất nước, con người Việt Nam tại miền Nam nước Đức | Văn  hóa | Vietnam+ (VietnamPlus)">
            <a:extLst>
              <a:ext uri="{FF2B5EF4-FFF2-40B4-BE49-F238E27FC236}">
                <a16:creationId xmlns:a16="http://schemas.microsoft.com/office/drawing/2014/main" id="{A72263EF-B1FB-45E6-B12E-5B57EA22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39" y="606958"/>
            <a:ext cx="3310219" cy="39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Xử người share tin giả 10-20 triệu đồng là còn thấp' - Tuổi Trẻ Online">
            <a:extLst>
              <a:ext uri="{FF2B5EF4-FFF2-40B4-BE49-F238E27FC236}">
                <a16:creationId xmlns:a16="http://schemas.microsoft.com/office/drawing/2014/main" id="{B57A1920-B471-4EC5-939F-3D2B34BA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859" y="606958"/>
            <a:ext cx="3711141" cy="394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96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E3DB69-C20F-4954-91EF-09754295EC69}"/>
              </a:ext>
            </a:extLst>
          </p:cNvPr>
          <p:cNvSpPr/>
          <p:nvPr/>
        </p:nvSpPr>
        <p:spPr>
          <a:xfrm>
            <a:off x="371061" y="1834547"/>
            <a:ext cx="11820939" cy="2699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H.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kể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việc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phát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huy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truyền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thống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quê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hương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54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54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831B2C-E832-44D6-AE03-085203DF8177}"/>
              </a:ext>
            </a:extLst>
          </p:cNvPr>
          <p:cNvSpPr/>
          <p:nvPr/>
        </p:nvSpPr>
        <p:spPr>
          <a:xfrm>
            <a:off x="4032116" y="370807"/>
            <a:ext cx="3491661" cy="92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950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32">
            <a:extLst>
              <a:ext uri="{FF2B5EF4-FFF2-40B4-BE49-F238E27FC236}">
                <a16:creationId xmlns:a16="http://schemas.microsoft.com/office/drawing/2014/main" id="{D58400F0-4723-48B4-9E9C-41069BD3601F}"/>
              </a:ext>
            </a:extLst>
          </p:cNvPr>
          <p:cNvSpPr txBox="1"/>
          <p:nvPr/>
        </p:nvSpPr>
        <p:spPr>
          <a:xfrm>
            <a:off x="132523" y="251791"/>
            <a:ext cx="12059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00B0F0"/>
                </a:solidFill>
                <a:latin typeface="+mj-lt"/>
              </a:rPr>
              <a:t>H. </a:t>
            </a:r>
            <a:r>
              <a:rPr lang="vi-VN" sz="6000" b="1" dirty="0">
                <a:solidFill>
                  <a:srgbClr val="00B0F0"/>
                </a:solidFill>
                <a:latin typeface="+mj-lt"/>
              </a:rPr>
              <a:t>Em hãy cho biết những câu ca dao dưới đây thể hiện truyền thống nào của dân tộc Việt Nam?</a:t>
            </a:r>
          </a:p>
        </p:txBody>
      </p:sp>
      <p:sp>
        <p:nvSpPr>
          <p:cNvPr id="6" name="Hộp Văn bản 24">
            <a:extLst>
              <a:ext uri="{FF2B5EF4-FFF2-40B4-BE49-F238E27FC236}">
                <a16:creationId xmlns:a16="http://schemas.microsoft.com/office/drawing/2014/main" id="{EB165A12-45C1-4295-BBBF-29EE783570E8}"/>
              </a:ext>
            </a:extLst>
          </p:cNvPr>
          <p:cNvSpPr txBox="1"/>
          <p:nvPr/>
        </p:nvSpPr>
        <p:spPr>
          <a:xfrm>
            <a:off x="182676" y="4014544"/>
            <a:ext cx="11826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CF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400" b="1" dirty="0">
                <a:solidFill>
                  <a:srgbClr val="FCF60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FCF600"/>
                </a:solidFill>
                <a:latin typeface="+mj-lt"/>
              </a:rPr>
              <a:t>Chẳng thơm cũng thể hoa nhài</a:t>
            </a:r>
            <a:br>
              <a:rPr lang="vi-VN" sz="4400" b="1" dirty="0">
                <a:solidFill>
                  <a:srgbClr val="FCF600"/>
                </a:solidFill>
                <a:latin typeface="+mj-lt"/>
              </a:rPr>
            </a:br>
            <a:r>
              <a:rPr lang="vi-VN" sz="4400" b="1" dirty="0">
                <a:solidFill>
                  <a:srgbClr val="FCF600"/>
                </a:solidFill>
                <a:latin typeface="+mj-lt"/>
              </a:rPr>
              <a:t>Dẫu không thanh lịch cũng người Tràng An.</a:t>
            </a:r>
          </a:p>
        </p:txBody>
      </p:sp>
    </p:spTree>
    <p:extLst>
      <p:ext uri="{BB962C8B-B14F-4D97-AF65-F5344CB8AC3E}">
        <p14:creationId xmlns:p14="http://schemas.microsoft.com/office/powerpoint/2010/main" val="418362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A0B3D0C2-7476-4128-B294-4F8CC0A7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46E83A2A-8956-4912-98CF-76B715DEF47F}"/>
              </a:ext>
            </a:extLst>
          </p:cNvPr>
          <p:cNvGrpSpPr/>
          <p:nvPr/>
        </p:nvGrpSpPr>
        <p:grpSpPr>
          <a:xfrm>
            <a:off x="60551" y="0"/>
            <a:ext cx="12131449" cy="6633475"/>
            <a:chOff x="357931" y="3755984"/>
            <a:chExt cx="5729681" cy="2361395"/>
          </a:xfrm>
        </p:grpSpPr>
        <p:pic>
          <p:nvPicPr>
            <p:cNvPr id="1028" name="Picture 4" descr="Dẫu không thanh lịch cũng người Tràng An - Nhịp sống Hà Nội">
              <a:extLst>
                <a:ext uri="{FF2B5EF4-FFF2-40B4-BE49-F238E27FC236}">
                  <a16:creationId xmlns:a16="http://schemas.microsoft.com/office/drawing/2014/main" id="{E223508D-461B-4BB4-BD73-9B8CE17C2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802" y="3755984"/>
              <a:ext cx="3114985" cy="201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0E48F0B1-8CD7-460C-AAE3-0A7FAC5D6CDC}"/>
                </a:ext>
              </a:extLst>
            </p:cNvPr>
            <p:cNvSpPr txBox="1"/>
            <p:nvPr/>
          </p:nvSpPr>
          <p:spPr>
            <a:xfrm>
              <a:off x="357931" y="5777373"/>
              <a:ext cx="5729681" cy="34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Truyền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thống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thanh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lịch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của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người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Tràng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An (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Hà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Nội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6852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A0B3D0C2-7476-4128-B294-4F8CC0A7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7C461C3-40C1-4B69-BF94-B1F9DF01A4B4}"/>
              </a:ext>
            </a:extLst>
          </p:cNvPr>
          <p:cNvSpPr txBox="1"/>
          <p:nvPr/>
        </p:nvSpPr>
        <p:spPr>
          <a:xfrm>
            <a:off x="-1" y="2050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+mj-lt"/>
              </a:rPr>
              <a:t>Ai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Định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coi</a:t>
            </a:r>
            <a:br>
              <a:rPr lang="vi-VN" sz="4400" b="1" dirty="0">
                <a:solidFill>
                  <a:schemeClr val="bg1"/>
                </a:solidFill>
                <a:latin typeface="+mj-lt"/>
              </a:rPr>
            </a:br>
            <a:r>
              <a:rPr lang="vi-VN" sz="4400" b="1" dirty="0">
                <a:solidFill>
                  <a:schemeClr val="bg1"/>
                </a:solidFill>
                <a:latin typeface="+mj-lt"/>
              </a:rPr>
              <a:t>Con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gái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Định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cầm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 roi đi </a:t>
            </a:r>
            <a:r>
              <a:rPr lang="vi-VN" sz="4400" b="1" dirty="0" err="1">
                <a:solidFill>
                  <a:schemeClr val="bg1"/>
                </a:solidFill>
                <a:latin typeface="+mj-lt"/>
              </a:rPr>
              <a:t>quyền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id="{025C6D63-ACE6-4BD0-BA77-FF48D67A531D}"/>
              </a:ext>
            </a:extLst>
          </p:cNvPr>
          <p:cNvCxnSpPr>
            <a:cxnSpLocks/>
          </p:cNvCxnSpPr>
          <p:nvPr/>
        </p:nvCxnSpPr>
        <p:spPr>
          <a:xfrm>
            <a:off x="6388736" y="1329334"/>
            <a:ext cx="388169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ADCC2674-331D-4B51-B0AE-71E9F8BC5082}"/>
              </a:ext>
            </a:extLst>
          </p:cNvPr>
          <p:cNvGrpSpPr/>
          <p:nvPr/>
        </p:nvGrpSpPr>
        <p:grpSpPr>
          <a:xfrm>
            <a:off x="169388" y="1448601"/>
            <a:ext cx="11903341" cy="5208664"/>
            <a:chOff x="6676207" y="3795446"/>
            <a:chExt cx="5210992" cy="2293646"/>
          </a:xfrm>
        </p:grpSpPr>
        <p:pic>
          <p:nvPicPr>
            <p:cNvPr id="1030" name="Picture 6" descr="Ai về Bình Định mà coi… | Báo Dân trí">
              <a:extLst>
                <a:ext uri="{FF2B5EF4-FFF2-40B4-BE49-F238E27FC236}">
                  <a16:creationId xmlns:a16="http://schemas.microsoft.com/office/drawing/2014/main" id="{448B924D-5C18-46A3-8577-987E8637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480" y="3795446"/>
              <a:ext cx="3114984" cy="200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5F0CF8A9-F370-433E-83D8-6663E8AB1D41}"/>
                </a:ext>
              </a:extLst>
            </p:cNvPr>
            <p:cNvSpPr txBox="1"/>
            <p:nvPr/>
          </p:nvSpPr>
          <p:spPr>
            <a:xfrm>
              <a:off x="6676207" y="5777373"/>
              <a:ext cx="5210992" cy="311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Truyền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thống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võ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cổ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truyền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của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người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Bình</a:t>
              </a:r>
              <a:r>
                <a:rPr lang="vi-VN" sz="4000" b="1" dirty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4000" b="1" dirty="0" err="1">
                  <a:solidFill>
                    <a:srgbClr val="00B0F0"/>
                  </a:solidFill>
                  <a:latin typeface="+mj-lt"/>
                </a:rPr>
                <a:t>Định</a:t>
              </a:r>
              <a:endParaRPr lang="vi-VN" sz="4000" b="1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238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E5E024-EB0F-4623-9BA2-3C0DCE044EE2}"/>
              </a:ext>
            </a:extLst>
          </p:cNvPr>
          <p:cNvSpPr/>
          <p:nvPr/>
        </p:nvSpPr>
        <p:spPr>
          <a:xfrm>
            <a:off x="125895" y="114761"/>
            <a:ext cx="11940209" cy="2941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 tập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E196B9-FC1B-40D7-A7B7-D62CE088C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9940"/>
            <a:ext cx="12192000" cy="393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2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3D59ED-1D67-494E-8C08-5812DCC64609}"/>
              </a:ext>
            </a:extLst>
          </p:cNvPr>
          <p:cNvSpPr/>
          <p:nvPr/>
        </p:nvSpPr>
        <p:spPr>
          <a:xfrm>
            <a:off x="0" y="13252"/>
            <a:ext cx="12192000" cy="7292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7000"/>
              </a:lnSpc>
              <a:spcAft>
                <a:spcPts val="0"/>
              </a:spcAft>
            </a:pPr>
            <a:r>
              <a:rPr lang="vi-VN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Ng</a:t>
            </a:r>
            <a:r>
              <a:rPr lang="vi-VN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ười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Cai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9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 kh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Dao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rí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rất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ế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9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72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1D4BB8-060E-4FB3-8FB8-8E27A82AAA64}"/>
              </a:ext>
            </a:extLst>
          </p:cNvPr>
          <p:cNvSpPr/>
          <p:nvPr/>
        </p:nvSpPr>
        <p:spPr>
          <a:xfrm>
            <a:off x="0" y="0"/>
            <a:ext cx="12192000" cy="6769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02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1D4BB8-060E-4FB3-8FB8-8E27A82AAA64}"/>
              </a:ext>
            </a:extLst>
          </p:cNvPr>
          <p:cNvSpPr/>
          <p:nvPr/>
        </p:nvSpPr>
        <p:spPr>
          <a:xfrm>
            <a:off x="0" y="742122"/>
            <a:ext cx="12192000" cy="488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46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28122B-9B60-4752-B2B3-FFC6174D22C9}"/>
              </a:ext>
            </a:extLst>
          </p:cNvPr>
          <p:cNvSpPr/>
          <p:nvPr/>
        </p:nvSpPr>
        <p:spPr>
          <a:xfrm>
            <a:off x="0" y="0"/>
            <a:ext cx="12192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bai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000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3CC34-0196-40B5-80F2-11AE6AD811D9}"/>
              </a:ext>
            </a:extLst>
          </p:cNvPr>
          <p:cNvSpPr/>
          <p:nvPr/>
        </p:nvSpPr>
        <p:spPr>
          <a:xfrm>
            <a:off x="0" y="0"/>
            <a:ext cx="12192000" cy="683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a, c: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D84F7-13DC-40C8-AE17-DC183B440810}"/>
              </a:ext>
            </a:extLst>
          </p:cNvPr>
          <p:cNvSpPr/>
          <p:nvPr/>
        </p:nvSpPr>
        <p:spPr>
          <a:xfrm>
            <a:off x="123147" y="0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3.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906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3CC34-0196-40B5-80F2-11AE6AD811D9}"/>
              </a:ext>
            </a:extLst>
          </p:cNvPr>
          <p:cNvSpPr/>
          <p:nvPr/>
        </p:nvSpPr>
        <p:spPr>
          <a:xfrm>
            <a:off x="185530" y="208439"/>
            <a:ext cx="11847444" cy="47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b: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2781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3CC34-0196-40B5-80F2-11AE6AD811D9}"/>
              </a:ext>
            </a:extLst>
          </p:cNvPr>
          <p:cNvSpPr/>
          <p:nvPr/>
        </p:nvSpPr>
        <p:spPr>
          <a:xfrm>
            <a:off x="172278" y="768031"/>
            <a:ext cx="11847444" cy="5674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8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1D4BBA-B143-4B43-B04E-81F5EF0EED5D}"/>
              </a:ext>
            </a:extLst>
          </p:cNvPr>
          <p:cNvSpPr/>
          <p:nvPr/>
        </p:nvSpPr>
        <p:spPr>
          <a:xfrm>
            <a:off x="4457813" y="0"/>
            <a:ext cx="2348720" cy="768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C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4</a:t>
            </a:r>
            <a:endParaRPr lang="en-US" sz="4400" b="1" dirty="0">
              <a:solidFill>
                <a:srgbClr val="FFC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1042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3CC34-0196-40B5-80F2-11AE6AD811D9}"/>
              </a:ext>
            </a:extLst>
          </p:cNvPr>
          <p:cNvSpPr/>
          <p:nvPr/>
        </p:nvSpPr>
        <p:spPr>
          <a:xfrm>
            <a:off x="185530" y="208439"/>
            <a:ext cx="1184744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31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3CC34-0196-40B5-80F2-11AE6AD811D9}"/>
              </a:ext>
            </a:extLst>
          </p:cNvPr>
          <p:cNvSpPr/>
          <p:nvPr/>
        </p:nvSpPr>
        <p:spPr>
          <a:xfrm>
            <a:off x="185530" y="208439"/>
            <a:ext cx="1184744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T,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39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F3CC34-0196-40B5-80F2-11AE6AD811D9}"/>
              </a:ext>
            </a:extLst>
          </p:cNvPr>
          <p:cNvSpPr/>
          <p:nvPr/>
        </p:nvSpPr>
        <p:spPr>
          <a:xfrm>
            <a:off x="0" y="208439"/>
            <a:ext cx="12192000" cy="624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 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357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25103" y="-32349"/>
            <a:ext cx="12192000" cy="6857999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Giới thiệu về làng gốm Bát Tràng, lịch sử hình thành và phát triển">
            <a:extLst>
              <a:ext uri="{FF2B5EF4-FFF2-40B4-BE49-F238E27FC236}">
                <a16:creationId xmlns:a16="http://schemas.microsoft.com/office/drawing/2014/main" id="{C4EEB257-F3C3-4866-B20F-8116B4F4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"/>
            <a:ext cx="48416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ú Thọ: Giỗ Tổ Hùng Vương năm 2022 được tổ chức quy mô cấp tỉnh | Lễ hội |  Vietnam+ (VietnamPlus)">
            <a:extLst>
              <a:ext uri="{FF2B5EF4-FFF2-40B4-BE49-F238E27FC236}">
                <a16:creationId xmlns:a16="http://schemas.microsoft.com/office/drawing/2014/main" id="{8661C3C4-406E-4A30-8486-EB3221E3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45" y="11546"/>
            <a:ext cx="4539453" cy="348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4841637" y="-2"/>
            <a:ext cx="1223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10638741" y="-2"/>
            <a:ext cx="1578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 descr="Kỷ niệm 1010 năm Thăng Long – Hà Nội: Truyền thống hiếu học đất Thăng Long  - Báo Giáo dục và Thời đại Online">
            <a:extLst>
              <a:ext uri="{FF2B5EF4-FFF2-40B4-BE49-F238E27FC236}">
                <a16:creationId xmlns:a16="http://schemas.microsoft.com/office/drawing/2014/main" id="{0E8296BE-65FE-4619-909A-B2493F09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8999"/>
            <a:ext cx="481653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4859729" y="3440197"/>
            <a:ext cx="12237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10652420" y="3478167"/>
            <a:ext cx="1578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1" name="Picture 14" descr="Việt Nam thế kỷ XX - từ đối đầu đến hợp tác một cách tiếp cận lịch sử - văn  hóa | ĐẠI HỌC QUỐC GIA HÀ NỘI">
            <a:extLst>
              <a:ext uri="{FF2B5EF4-FFF2-40B4-BE49-F238E27FC236}">
                <a16:creationId xmlns:a16="http://schemas.microsoft.com/office/drawing/2014/main" id="{6740AB14-AAB9-41B5-8B5B-ED97B9C3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48957"/>
            <a:ext cx="4570098" cy="32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581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3D59ED-1D67-494E-8C08-5812DCC64609}"/>
              </a:ext>
            </a:extLst>
          </p:cNvPr>
          <p:cNvSpPr/>
          <p:nvPr/>
        </p:nvSpPr>
        <p:spPr>
          <a:xfrm>
            <a:off x="0" y="0"/>
            <a:ext cx="12192000" cy="6932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7000"/>
              </a:lnSpc>
              <a:spcAft>
                <a:spcPts val="0"/>
              </a:spcAft>
            </a:pPr>
            <a:r>
              <a:rPr lang="vi-VN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Đ</a:t>
            </a:r>
            <a:r>
              <a:rPr lang="vi-VN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iệu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ườ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8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bỉến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nhất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gáo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uyển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hình ảnh 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suối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37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6" name="Picture 6" descr="Slide b6 by TÚ PHẠM VĂN - Issuu">
            <a:extLst>
              <a:ext uri="{FF2B5EF4-FFF2-40B4-BE49-F238E27FC236}">
                <a16:creationId xmlns:a16="http://schemas.microsoft.com/office/drawing/2014/main" id="{77DF3543-FF98-4A26-BE62-9E93EDDD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241774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Khắc sâu truyền thống bất khuất, kiên cường và phẩm chất 'đứng đầu dậy  trước' – Báo Nghệ An">
            <a:extLst>
              <a:ext uri="{FF2B5EF4-FFF2-40B4-BE49-F238E27FC236}">
                <a16:creationId xmlns:a16="http://schemas.microsoft.com/office/drawing/2014/main" id="{B455149A-D4C1-485A-B0A0-2F5DA5EE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775" y="0"/>
            <a:ext cx="5950226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0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0" y="0"/>
            <a:ext cx="12192000" cy="7023651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99202" y="-11491"/>
            <a:ext cx="2484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2400833" y="-82965"/>
            <a:ext cx="9974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+mj-lt"/>
              </a:rPr>
              <a:t>Em hãy lựa chọn một trong hai nhiệm vụ dưới đây và thực hiện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2BDF58F-4C9F-48D3-8CBD-CEFE2CA195FC}"/>
              </a:ext>
            </a:extLst>
          </p:cNvPr>
          <p:cNvSpPr txBox="1"/>
          <p:nvPr/>
        </p:nvSpPr>
        <p:spPr>
          <a:xfrm>
            <a:off x="0" y="1240474"/>
            <a:ext cx="118340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 err="1">
                <a:solidFill>
                  <a:srgbClr val="FF0000"/>
                </a:solidFill>
                <a:latin typeface="+mj-lt"/>
              </a:rPr>
              <a:t>Nhiệm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+mj-lt"/>
              </a:rPr>
              <a:t>vụ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: </a:t>
            </a:r>
          </a:p>
          <a:p>
            <a:pPr algn="just"/>
            <a:r>
              <a:rPr lang="vi-VN" sz="4000" b="1" dirty="0">
                <a:solidFill>
                  <a:schemeClr val="bg1"/>
                </a:solidFill>
                <a:latin typeface="+mj-lt"/>
              </a:rPr>
              <a:t>1. Em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san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gồm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, nhân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vật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, câu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chuyện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thống</a:t>
            </a:r>
            <a:br>
              <a:rPr lang="vi-VN" sz="4000" b="1" dirty="0">
                <a:solidFill>
                  <a:schemeClr val="bg1"/>
                </a:solidFill>
                <a:latin typeface="+mj-lt"/>
              </a:rPr>
            </a:br>
            <a:r>
              <a:rPr lang="vi-VN" sz="4000" b="1" dirty="0">
                <a:solidFill>
                  <a:schemeClr val="bg1"/>
                </a:solidFill>
                <a:latin typeface="+mj-lt"/>
              </a:rPr>
              <a:t>văn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xâm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quê hương.</a:t>
            </a:r>
            <a:br>
              <a:rPr lang="vi-VN" sz="4000" b="1" dirty="0">
                <a:solidFill>
                  <a:schemeClr val="bg1"/>
                </a:solidFill>
                <a:latin typeface="+mj-lt"/>
              </a:rPr>
            </a:br>
            <a:r>
              <a:rPr lang="vi-VN" sz="4000" b="1" dirty="0">
                <a:solidFill>
                  <a:schemeClr val="bg1"/>
                </a:solidFill>
                <a:latin typeface="+mj-lt"/>
              </a:rPr>
              <a:t>2. Em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dự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án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tuyên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thống</a:t>
            </a:r>
            <a:br>
              <a:rPr lang="vi-VN" sz="4000" b="1" dirty="0">
                <a:solidFill>
                  <a:schemeClr val="bg1"/>
                </a:solidFill>
                <a:latin typeface="+mj-lt"/>
              </a:rPr>
            </a:b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quê hương em.</a:t>
            </a:r>
          </a:p>
        </p:txBody>
      </p:sp>
    </p:spTree>
    <p:extLst>
      <p:ext uri="{BB962C8B-B14F-4D97-AF65-F5344CB8AC3E}">
        <p14:creationId xmlns:p14="http://schemas.microsoft.com/office/powerpoint/2010/main" val="2715936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+mj-lt"/>
              </a:rPr>
              <a:t>Gợi ý: Có thể thực hiện theo hình thức video sau.</a:t>
            </a:r>
          </a:p>
        </p:txBody>
      </p:sp>
      <p:pic>
        <p:nvPicPr>
          <p:cNvPr id="2" name="274163059_123744643535696_5913106294292450486_n">
            <a:hlinkClick r:id="" action="ppaction://media"/>
            <a:extLst>
              <a:ext uri="{FF2B5EF4-FFF2-40B4-BE49-F238E27FC236}">
                <a16:creationId xmlns:a16="http://schemas.microsoft.com/office/drawing/2014/main" id="{2ED428C6-BCE0-47E4-BEBA-6B643EFA5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9440"/>
            <a:ext cx="12192000" cy="5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47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1:</a:t>
            </a:r>
          </a:p>
          <a:p>
            <a:pPr algn="just"/>
            <a:r>
              <a:rPr lang="vi-VN" sz="2000" dirty="0">
                <a:latin typeface="+mj-lt"/>
              </a:rPr>
              <a:t>M sinh ra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lớn</a:t>
            </a:r>
            <a:r>
              <a:rPr lang="vi-VN" sz="2000" dirty="0">
                <a:latin typeface="+mj-lt"/>
              </a:rPr>
              <a:t> lên ở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món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độc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đáo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biết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Địa</a:t>
            </a:r>
            <a:r>
              <a:rPr lang="vi-VN" sz="2000" dirty="0">
                <a:latin typeface="+mj-lt"/>
              </a:rPr>
              <a:t> phương M luôn duy </a:t>
            </a:r>
            <a:r>
              <a:rPr lang="vi-VN" sz="2000" dirty="0" err="1">
                <a:latin typeface="+mj-lt"/>
              </a:rPr>
              <a:t>trì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dạy</a:t>
            </a:r>
            <a:r>
              <a:rPr lang="vi-VN" sz="2000" dirty="0">
                <a:latin typeface="+mj-lt"/>
              </a:rPr>
              <a:t> môn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cho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trẻ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 </a:t>
            </a:r>
            <a:r>
              <a:rPr lang="vi-VN" sz="2000" dirty="0" err="1">
                <a:latin typeface="+mj-lt"/>
              </a:rPr>
              <a:t>đầu</a:t>
            </a:r>
            <a:r>
              <a:rPr lang="vi-VN" sz="2000" dirty="0">
                <a:latin typeface="+mj-lt"/>
              </a:rPr>
              <a:t>, M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tham gia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nhưng </a:t>
            </a:r>
            <a:r>
              <a:rPr lang="vi-VN" sz="2000" dirty="0" err="1">
                <a:latin typeface="+mj-lt"/>
              </a:rPr>
              <a:t>vì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việc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cầu</a:t>
            </a:r>
            <a:r>
              <a:rPr lang="vi-VN" sz="2000" dirty="0">
                <a:latin typeface="+mj-lt"/>
              </a:rPr>
              <a:t> cao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tính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kỉ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nền</a:t>
            </a:r>
            <a:r>
              <a:rPr lang="vi-VN" sz="2000" dirty="0">
                <a:latin typeface="+mj-lt"/>
              </a:rPr>
              <a:t> M </a:t>
            </a:r>
            <a:r>
              <a:rPr lang="vi-VN" sz="2000" dirty="0" err="1">
                <a:latin typeface="+mj-lt"/>
              </a:rPr>
              <a:t>thấy</a:t>
            </a:r>
            <a:r>
              <a:rPr lang="vi-VN" sz="2000" dirty="0">
                <a:latin typeface="+mj-lt"/>
              </a:rPr>
              <a:t> e </a:t>
            </a:r>
            <a:r>
              <a:rPr lang="vi-VN" sz="2000" dirty="0" err="1">
                <a:latin typeface="+mj-lt"/>
              </a:rPr>
              <a:t>ngại</a:t>
            </a:r>
            <a:r>
              <a:rPr lang="vi-VN" sz="2000" dirty="0">
                <a:latin typeface="+mj-lt"/>
              </a:rPr>
              <a:t>. Khi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cấu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, M cho </a:t>
            </a:r>
            <a:r>
              <a:rPr lang="vi-VN" sz="2000" dirty="0" err="1">
                <a:latin typeface="+mj-lt"/>
              </a:rPr>
              <a:t>rằng</a:t>
            </a:r>
            <a:r>
              <a:rPr lang="vi-VN" sz="2000" dirty="0">
                <a:latin typeface="+mj-lt"/>
              </a:rPr>
              <a:t>: “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gì</a:t>
            </a:r>
            <a:r>
              <a:rPr lang="vi-VN" sz="2000" dirty="0">
                <a:latin typeface="+mj-lt"/>
              </a:rPr>
              <a:t> cho phi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gian, </a:t>
            </a:r>
            <a:r>
              <a:rPr lang="vi-VN" sz="2000" dirty="0" err="1">
                <a:latin typeface="+mj-lt"/>
              </a:rPr>
              <a:t>ngày</a:t>
            </a:r>
            <a:r>
              <a:rPr lang="vi-VN" sz="2000" dirty="0">
                <a:latin typeface="+mj-lt"/>
              </a:rPr>
              <a:t> nay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ta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vũ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hiện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đại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rồi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solidFill>
                  <a:schemeClr val="bg1"/>
                </a:solidFill>
                <a:latin typeface="+mj-lt"/>
              </a:rPr>
              <a:t>Nếu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M,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M?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tôn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trọng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</p:spTree>
    <p:extLst>
      <p:ext uri="{BB962C8B-B14F-4D97-AF65-F5344CB8AC3E}">
        <p14:creationId xmlns:p14="http://schemas.microsoft.com/office/powerpoint/2010/main" val="952892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2:</a:t>
            </a:r>
          </a:p>
          <a:p>
            <a:pPr algn="just"/>
            <a:r>
              <a:rPr lang="vi-VN" sz="2000" dirty="0">
                <a:latin typeface="+mj-lt"/>
              </a:rPr>
              <a:t>Lan </a:t>
            </a:r>
            <a:r>
              <a:rPr lang="vi-VN" sz="2000" dirty="0" err="1">
                <a:latin typeface="+mj-lt"/>
              </a:rPr>
              <a:t>là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sinh </a:t>
            </a:r>
            <a:r>
              <a:rPr lang="vi-VN" sz="2000" dirty="0" err="1">
                <a:latin typeface="+mj-lt"/>
              </a:rPr>
              <a:t>lớp</a:t>
            </a:r>
            <a:r>
              <a:rPr lang="vi-VN" sz="2000" dirty="0">
                <a:latin typeface="+mj-lt"/>
              </a:rPr>
              <a:t> 7A,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thích</a:t>
            </a:r>
            <a:r>
              <a:rPr lang="vi-VN" sz="2000" dirty="0">
                <a:latin typeface="+mj-lt"/>
              </a:rPr>
              <a:t> công </a:t>
            </a:r>
            <a:r>
              <a:rPr lang="vi-VN" sz="2000" dirty="0" err="1">
                <a:latin typeface="+mj-lt"/>
              </a:rPr>
              <a:t>nghệ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khám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phá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kênh </a:t>
            </a:r>
            <a:r>
              <a:rPr lang="vi-VN" sz="2000" dirty="0" err="1">
                <a:latin typeface="+mj-lt"/>
              </a:rPr>
              <a:t>Youtube</a:t>
            </a:r>
            <a:r>
              <a:rPr lang="vi-VN" sz="2000" dirty="0">
                <a:latin typeface="+mj-lt"/>
              </a:rPr>
              <a:t> riêng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đăng </a:t>
            </a:r>
            <a:r>
              <a:rPr lang="vi-VN" sz="2000" dirty="0" err="1">
                <a:latin typeface="+mj-lt"/>
              </a:rPr>
              <a:t>tải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lịch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sử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nghề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nặn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tò</a:t>
            </a:r>
            <a:r>
              <a:rPr lang="vi-VN" sz="2000" dirty="0">
                <a:latin typeface="+mj-lt"/>
              </a:rPr>
              <a:t> he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mình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Những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Lan </a:t>
            </a:r>
            <a:r>
              <a:rPr lang="vi-VN" sz="2000" dirty="0" err="1">
                <a:latin typeface="+mj-lt"/>
              </a:rPr>
              <a:t>nhận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lượt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xem, </a:t>
            </a:r>
            <a:r>
              <a:rPr lang="vi-VN" sz="2000" dirty="0" err="1">
                <a:latin typeface="+mj-lt"/>
              </a:rPr>
              <a:t>lời</a:t>
            </a:r>
            <a:r>
              <a:rPr lang="vi-VN" sz="2000" dirty="0">
                <a:latin typeface="+mj-lt"/>
              </a:rPr>
              <a:t> khen </a:t>
            </a:r>
            <a:r>
              <a:rPr lang="vi-VN" sz="2000" dirty="0" err="1">
                <a:latin typeface="+mj-lt"/>
              </a:rPr>
              <a:t>ngợi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từ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trong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trên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bảo</a:t>
            </a:r>
            <a:r>
              <a:rPr lang="vi-VN" sz="2000" dirty="0">
                <a:latin typeface="+mj-lt"/>
              </a:rPr>
              <a:t> em: "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tham gia </a:t>
            </a:r>
            <a:r>
              <a:rPr lang="vi-VN" sz="2000" dirty="0" err="1">
                <a:latin typeface="+mj-lt"/>
              </a:rPr>
              <a:t>cùng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minh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thêm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nữa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nhé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Lan?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54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4DC7432-C029-417E-A48B-E1FF77339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253" y="2039803"/>
            <a:ext cx="810349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:a16="http://schemas.microsoft.com/office/drawing/2014/main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7E1C351-D20A-479F-BE83-B1463B58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92" y="2039803"/>
            <a:ext cx="807185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17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3D59ED-1D67-494E-8C08-5812DCC64609}"/>
              </a:ext>
            </a:extLst>
          </p:cNvPr>
          <p:cNvSpPr/>
          <p:nvPr/>
        </p:nvSpPr>
        <p:spPr>
          <a:xfrm>
            <a:off x="0" y="106593"/>
            <a:ext cx="12192000" cy="6634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Khọ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-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4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ới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bánh khọ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hiều người ưa </a:t>
            </a:r>
            <a:r>
              <a:rPr lang="en-US" sz="4000" b="1" spc="-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spc="-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</a:t>
            </a:r>
            <a:r>
              <a:rPr lang="vi-VN" sz="4000" b="1" spc="-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hiếc bánh có hình</a:t>
            </a:r>
            <a:r>
              <a:rPr lang="en-US" sz="4000" b="1" spc="-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spc="-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-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spc="-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ậu xanh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tép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ò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v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à vị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vị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ùng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cay.</a:t>
            </a:r>
            <a:endParaRPr lang="en-US" sz="4000" b="1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45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1C407EB-CEC8-4E71-9581-9A81C5E73FCE}"/>
              </a:ext>
            </a:extLst>
          </p:cNvPr>
          <p:cNvSpPr txBox="1"/>
          <p:nvPr/>
        </p:nvSpPr>
        <p:spPr>
          <a:xfrm>
            <a:off x="0" y="621317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1.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1,2,3: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HÀO VỀ TRUYỀN THỐNG QUÊ H</a:t>
            </a:r>
            <a:r>
              <a:rPr kumimoji="0" lang="vi-VN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prstClr val="black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</a:t>
            </a:r>
            <a:endParaRPr kumimoji="0" lang="vi-VN" sz="66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prstClr val="black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E217D-E539-43CF-964F-6FF6B291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0"/>
            <a:ext cx="11926955" cy="1868557"/>
          </a:xfrm>
        </p:spPr>
        <p:txBody>
          <a:bodyPr>
            <a:normAutofit fontScale="90000"/>
          </a:bodyPr>
          <a:lstStyle/>
          <a:p>
            <a:pPr marL="457200">
              <a:spcBef>
                <a:spcPts val="600"/>
              </a:spcBef>
              <a:spcAft>
                <a:spcPts val="0"/>
              </a:spcAft>
            </a:pP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9587A3-FCF9-4EA0-9158-4944097BA1FC}"/>
              </a:ext>
            </a:extLst>
          </p:cNvPr>
          <p:cNvSpPr/>
          <p:nvPr/>
        </p:nvSpPr>
        <p:spPr>
          <a:xfrm>
            <a:off x="145774" y="2946809"/>
            <a:ext cx="117679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0"/>
              </a:spcAft>
            </a:pPr>
            <a:r>
              <a:rPr lang="vi-VN" sz="5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oạt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 5p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vi-VN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quan sát tranh và trả lời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vi-VN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câu hỏi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SGK/T6,7.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7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ên thể">
  <a:themeElements>
    <a:clrScheme name="Thiên thể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Thiên thể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iên th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TM03457452[[fn=Thiên thể]]</Template>
  <TotalTime>768</TotalTime>
  <Words>4076</Words>
  <Application>Microsoft Office PowerPoint</Application>
  <PresentationFormat>Widescreen</PresentationFormat>
  <Paragraphs>151</Paragraphs>
  <Slides>66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5" baseType="lpstr">
      <vt:lpstr>MS Gothic</vt:lpstr>
      <vt:lpstr>MS Mincho</vt:lpstr>
      <vt:lpstr>SimSun</vt:lpstr>
      <vt:lpstr>Arial</vt:lpstr>
      <vt:lpstr>Calibri</vt:lpstr>
      <vt:lpstr>Calibri Light</vt:lpstr>
      <vt:lpstr>Courier New</vt:lpstr>
      <vt:lpstr>Times New Roman</vt:lpstr>
      <vt:lpstr>Thiên thể</vt:lpstr>
      <vt:lpstr> quan sát ảnh và trả lời các câu hỏi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Một số truyền thống của quê hương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khởi động: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NGUYEN NGOC THIEN BAO</dc:creator>
  <cp:lastModifiedBy>Administrator</cp:lastModifiedBy>
  <cp:revision>120</cp:revision>
  <dcterms:created xsi:type="dcterms:W3CDTF">2022-05-07T08:47:16Z</dcterms:created>
  <dcterms:modified xsi:type="dcterms:W3CDTF">2022-09-05T13:51:06Z</dcterms:modified>
</cp:coreProperties>
</file>