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14" r:id="rId3"/>
  </p:sldMasterIdLst>
  <p:notesMasterIdLst>
    <p:notesMasterId r:id="rId51"/>
  </p:notesMasterIdLst>
  <p:sldIdLst>
    <p:sldId id="478" r:id="rId4"/>
    <p:sldId id="551" r:id="rId5"/>
    <p:sldId id="477" r:id="rId6"/>
    <p:sldId id="445" r:id="rId7"/>
    <p:sldId id="565" r:id="rId8"/>
    <p:sldId id="566" r:id="rId9"/>
    <p:sldId id="553" r:id="rId10"/>
    <p:sldId id="567" r:id="rId11"/>
    <p:sldId id="569" r:id="rId12"/>
    <p:sldId id="568" r:id="rId13"/>
    <p:sldId id="571" r:id="rId14"/>
    <p:sldId id="570" r:id="rId15"/>
    <p:sldId id="572" r:id="rId16"/>
    <p:sldId id="573" r:id="rId17"/>
    <p:sldId id="554" r:id="rId18"/>
    <p:sldId id="574" r:id="rId19"/>
    <p:sldId id="575" r:id="rId20"/>
    <p:sldId id="502" r:id="rId21"/>
    <p:sldId id="576" r:id="rId22"/>
    <p:sldId id="577" r:id="rId23"/>
    <p:sldId id="578" r:id="rId24"/>
    <p:sldId id="579" r:id="rId25"/>
    <p:sldId id="580" r:id="rId26"/>
    <p:sldId id="349" r:id="rId27"/>
    <p:sldId id="542" r:id="rId28"/>
    <p:sldId id="564" r:id="rId29"/>
    <p:sldId id="583" r:id="rId30"/>
    <p:sldId id="582" r:id="rId31"/>
    <p:sldId id="581" r:id="rId32"/>
    <p:sldId id="587" r:id="rId33"/>
    <p:sldId id="586" r:id="rId34"/>
    <p:sldId id="585" r:id="rId35"/>
    <p:sldId id="584" r:id="rId36"/>
    <p:sldId id="465" r:id="rId37"/>
    <p:sldId id="552" r:id="rId38"/>
    <p:sldId id="560" r:id="rId39"/>
    <p:sldId id="561" r:id="rId40"/>
    <p:sldId id="546" r:id="rId41"/>
    <p:sldId id="562" r:id="rId42"/>
    <p:sldId id="511" r:id="rId43"/>
    <p:sldId id="590" r:id="rId44"/>
    <p:sldId id="589" r:id="rId45"/>
    <p:sldId id="591" r:id="rId46"/>
    <p:sldId id="588" r:id="rId47"/>
    <p:sldId id="514" r:id="rId48"/>
    <p:sldId id="516" r:id="rId49"/>
    <p:sldId id="563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08B8"/>
    <a:srgbClr val="FFFF99"/>
    <a:srgbClr val="FFFFFF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1032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44CD2-93D9-48D0-9004-4330FB5D3ACE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97E42-730D-4546-A9AD-D96408BA1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49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Vũ Thị Ánh Tuyết- THCS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Tô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Hiệu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Lê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Hải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Phòng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97E42-730D-4546-A9AD-D96408BA1B2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26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BF231-8929-4611-82A5-41EEC78664EC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873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9157-4B2C-456F-9FDA-FD573F72CD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726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9157-4B2C-456F-9FDA-FD573F72CD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8784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09157-4B2C-456F-9FDA-FD573F72CD4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755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Vũ Thị Ánh Tuyết- THCS </a:t>
            </a:r>
            <a:r>
              <a:rPr lang="en-US" dirty="0" err="1"/>
              <a:t>Tô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- Lê </a:t>
            </a:r>
            <a:r>
              <a:rPr lang="en-US" dirty="0" err="1"/>
              <a:t>Chân</a:t>
            </a:r>
            <a:r>
              <a:rPr lang="en-US" dirty="0"/>
              <a:t>- </a:t>
            </a:r>
            <a:r>
              <a:rPr lang="en-US" dirty="0" err="1"/>
              <a:t>Hải</a:t>
            </a:r>
            <a:r>
              <a:rPr lang="en-US" dirty="0"/>
              <a:t> </a:t>
            </a:r>
            <a:r>
              <a:rPr lang="en-US" dirty="0" err="1"/>
              <a:t>Phòng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497E42-730D-4546-A9AD-D96408BA1B2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23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12702-6AC6-46D6-870E-5644F24A306F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965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912702-6AC6-46D6-870E-5644F24A306F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1703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4D609-BE2F-B7C8-3A15-65C8799E50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0E99C2-737F-BC83-79AB-7058AA630F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B7008C-A73B-049F-F128-98BF4B04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823069-119C-2E1F-5828-5E2FA2E9B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0D017-18EC-5C7A-C898-8A163417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9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37F89-6824-A5D8-8C6D-75E90F678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D9A5AC-D5DC-ACAE-965D-BB76E8A0F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64E581-273E-F2C9-A2F5-C24AF163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DA166D-7384-B239-9155-887D2E9B2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A1DE6-D5E0-6B74-C269-9FE46F991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277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E508AF-5494-B68A-9F09-E6A58C79C9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282D27-6EAE-2B2B-3A73-AF76F66A74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F1A88-7CE1-05B6-ED0A-7FB6EC258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2C3FE-DA12-AB5F-8A60-186E95A40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DB509-1AC3-49B8-CD17-665B60B6E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14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4C4357-4527-4A6F-8FC0-A5E3D696D97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21756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E2CF07-AA09-4F84-AF7C-19256C76E82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61596"/>
      </p:ext>
    </p:extLst>
  </p:cSld>
  <p:clrMapOvr>
    <a:masterClrMapping/>
  </p:clrMapOvr>
  <p:transition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6516AC-313E-4608-9742-C335A814F6E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436079"/>
      </p:ext>
    </p:extLst>
  </p:cSld>
  <p:clrMapOvr>
    <a:masterClrMapping/>
  </p:clrMapOvr>
  <p:transition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F0C99E-C4F9-4DAB-AB94-365632577A0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191292"/>
      </p:ext>
    </p:extLst>
  </p:cSld>
  <p:clrMapOvr>
    <a:masterClrMapping/>
  </p:clrMapOvr>
  <p:transition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DDF32A-0D3B-4C75-8DD7-AA48D6922FA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87758"/>
      </p:ext>
    </p:extLst>
  </p:cSld>
  <p:clrMapOvr>
    <a:masterClrMapping/>
  </p:clrMapOvr>
  <p:transition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43E404-FC01-4AA8-BA2C-0B43F9F4654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196020"/>
      </p:ext>
    </p:extLst>
  </p:cSld>
  <p:clrMapOvr>
    <a:masterClrMapping/>
  </p:clrMapOvr>
  <p:transition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82B273-D1F6-4A9F-B39B-4CB0975525D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52274"/>
      </p:ext>
    </p:extLst>
  </p:cSld>
  <p:clrMapOvr>
    <a:masterClrMapping/>
  </p:clrMapOvr>
  <p:transition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72FB2E-4EC8-4834-B1D2-76071FCAAD5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154425"/>
      </p:ext>
    </p:extLst>
  </p:cSld>
  <p:clrMapOvr>
    <a:masterClrMapping/>
  </p:clrMapOvr>
  <p:transition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F819-CB5D-6536-36F2-894136E2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326709-0DC1-CF81-A1F2-08137B8158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C9B84F-0AB5-4184-3717-C6A465028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8DED3-F6CB-D9DD-4BD1-28FC1A844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738943-7A33-D5D5-F3E6-E66F4BC9E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882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ADDCB5-33A6-452D-A1F1-9622C8FF3C4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3756"/>
      </p:ext>
    </p:extLst>
  </p:cSld>
  <p:clrMapOvr>
    <a:masterClrMapping/>
  </p:clrMapOvr>
  <p:transition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6D1EBA-6041-4BF5-8ECE-C912A55FA93E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727156"/>
      </p:ext>
    </p:extLst>
  </p:cSld>
  <p:clrMapOvr>
    <a:masterClrMapping/>
  </p:clrMapOvr>
  <p:transition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35837B-5167-4CAC-B53D-C2801750461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669715"/>
      </p:ext>
    </p:extLst>
  </p:cSld>
  <p:clrMapOvr>
    <a:masterClrMapping/>
  </p:clrMapOvr>
  <p:transition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187384-1631-427A-8C6B-43ABBF2F17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581202"/>
      </p:ext>
    </p:extLst>
  </p:cSld>
  <p:clrMapOvr>
    <a:masterClrMapping/>
  </p:clrMapOvr>
  <p:transition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E836-F117-4A63-AC0F-5F8D42DE1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DDD5-1CDB-4460-AB24-4BADD3F6C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247C4-D6B7-4A9E-922A-191D3793D1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DB655E-5F8D-44F1-BA06-D2EDD1B3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9B112-609D-448D-BFFA-6ECD997B0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EC4EA-6FC5-4DE6-A89F-9BE9420BE9D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5075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80A1-12DA-426C-AC44-278115582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6B60-8ABC-4B61-9F57-B2E9C3872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B2EF28-89B8-4530-8D8F-C034014A0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5488F-8264-44B9-B075-16B9338BC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B39AD0-DD47-442F-9082-854250B1E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60DC3-1B5F-4534-949D-E61F5D7DDF2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774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A977E-BAEC-4A80-83F0-3A79213C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5CB32-2984-45EE-BB6C-A921DF3B13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333C9-3F6C-4674-8749-AF6617E1C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611B6-F542-414C-B36D-39B5A060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9627F-3033-4432-8E23-02CB914E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A9CD3-C45F-429F-95A8-837E324DFBF4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9170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B1134-2C89-47E2-ADBD-3D567F66A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5D22-2E5D-428E-922B-42C70B7BA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DCE5C-545B-4E06-A445-BA4A3900AC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CD5495-1FFE-4ABD-92F1-D7207B374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71984-370A-4E7F-8051-A5D8023B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F68516-FC6A-4282-87DB-F7966F4E9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D9ACE-5CFE-4AE7-B658-6CF8073D42FF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792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7FF43-F6B6-4F9E-AA90-5789C55C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1E5EB1-82C7-4664-BD2D-497464FD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E5624-2A51-4948-AC3D-153D42058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9ED164-9C2D-4EB6-B0AD-17C508ADAE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144964-CD5F-4E78-90DB-C981DB2B3C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DBCCED-49EE-42D1-9B59-4AA315A1D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68084A-01A0-4D6B-8C6C-7E7868B29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D96E189-85E6-4005-A45C-0FEF735AA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3B58A8-918D-487E-A68E-E1147EC418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4257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BCD912-3180-4FF4-9FD2-83F58EFC7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B440E1-0A5A-4D65-BB15-2504A1B03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36212F-0EDE-49C8-A895-7D927172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58708-3F55-4574-AB81-02D9C9791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9B6E0E-12E8-4F60-AA4C-2D244E5456EC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377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49471-60B1-4331-72AC-A4E9584DC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A5AC0-9B07-61DF-BDDD-CDEF384CFD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F7F664-63CA-20AF-E54D-FD10C656A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E0725-143B-3D7A-7E48-6EEC2445BE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9A1897-03E9-B8BB-754B-E3013DF6F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57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F3DD58-9276-410C-AF6C-7D5D1EBFD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F32367-9DC6-460C-AB8E-A7891D725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6418EF-E8B5-4976-B327-89696CF5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6E7B28-9747-4E84-B604-46E657738A9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651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BA44A-5ED3-4475-AED9-C9EA2B89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259986-40EC-43F4-B9A3-BA9464C323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5F9401-3A32-4777-80C5-2970CC106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87432-0049-40BB-8096-0E3F71353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DB4A5-8C20-463C-9636-D42B52BE0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6976F-B1E2-4994-8F41-545902D69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BCE46-A05B-4D33-91D8-6AE2484A13E9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3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D0E99-C51D-4E04-AA44-5410D8C71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0FA9D7-92C5-4932-8BD7-C9983459F3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5A2976-D5BB-4A41-9312-155E4E5378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815652-DFC4-444D-879B-2A6372F46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E3DCA6-62AA-4911-9858-06FA49089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147248-5AEE-47AB-9F7F-FAB2F396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8A20-F7A3-41F1-BDEB-FDFA73989A6D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147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108B5-811A-4196-9CD7-0B5BCC4B2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A6677E-F470-4938-B1A5-FB308A3110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485A05-ACA6-4C3B-8A27-82D89B1D5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EF5E8-962A-42AD-A420-FE011F14D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104B0-F5E9-4C99-9EFA-E97BC759B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50655-6099-49A5-A5B3-294E30F1778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6857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943C10-B4B0-4CC7-83CA-1E90E32DA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C8B11-D57D-4C8D-A4A3-53B0AC46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05FE77-960F-4044-9C6F-685A5B7BC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85B594-C5C6-479C-91AF-9764975B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FDE4F1-D15D-4E04-9E27-6010CE2A9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5CD138-390D-42D6-A3F9-214C2077893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6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5FDD2-FB58-0E71-4531-7EEC0213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BE374-0CE0-492A-D789-6D41F26EC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DFFB-F37E-8ADC-040E-D03DE8AB2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67E99-D9E9-B422-D578-1F8F08CD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8952F-1907-AF73-40AE-866ED454E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16D8D-75B3-FED2-869A-F77A9E1F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20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208E3-1F20-F22C-7EEC-5E31928BB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61ACA-19D9-8011-2950-1FEB568261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3A77DC-2AAD-951F-F5B2-F52A5E3E1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081A3D-6FB4-DA55-192F-BF01F07CD0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759455-2356-A8F3-1868-2D217BDD8E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FC29A40-965B-3D06-1C27-825238CA9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B1A44E-42C9-7CB8-D3D4-F5C1F34CE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D1F8D0-F1B8-4BA9-FBE7-4F8E5F494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400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6C8C7-EAA6-F275-8340-9ADAF2F82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B79D6F-2713-5DC6-9735-A2E31FFEF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3CF574-5CDD-F4A3-A6FA-63D07BAE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551E1-FB61-FCC3-4A86-3FBC68C63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049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459AFD-65FC-CCA8-C745-AA3298766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2E995E-758A-64F7-87E9-AF7ECFA39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54A6D2-FD93-1957-E212-C8668E644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407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E3C37-43E9-637B-C78F-66B507EDF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3474B-3743-C221-DA5F-542F1B47A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D15FD0-4508-FC61-6F60-94E029050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DDBC7-0403-7195-E348-76C3C1B9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A412D-3774-A3C1-0BF5-5A43544D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676B07-84CD-2098-620B-79A51625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767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427C-B099-6492-8545-EC82F0FD5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D103A-8C48-3B15-B651-9173445F0C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66459F-B360-8302-0126-5F79584880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3025A-722F-D4AA-4D2B-29DEABF2C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40323-FB28-E612-66EA-EF16FA893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12D6DD-0DAE-499E-A91E-6A65B86D0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29DAC6-9C5E-33DF-9453-9E948ABB7E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09C06-2443-3C9F-61BE-E034D25BF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E4EC1-536E-3764-2B6A-B9399260D6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01275D-AD46-4F32-8E67-34F0EC8FCAF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63BB41-79D2-59A9-89E2-86EF3870D1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5717F8-4209-CA9A-E058-ED7F4BF7DB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93C59-1EC1-4092-8671-954457318F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91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latin typeface="Arial" charset="0"/>
              </a:defRPr>
            </a:lvl1pPr>
          </a:lstStyle>
          <a:p>
            <a:pPr defTabSz="914400" fontAlgn="base"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/>
            </a:lvl1pPr>
          </a:lstStyle>
          <a:p>
            <a:pPr defTabSz="914400" fontAlgn="base">
              <a:spcAft>
                <a:spcPct val="0"/>
              </a:spcAft>
            </a:pPr>
            <a:fld id="{C1FB1BA9-448A-466D-888E-000648E1113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498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randomBar dir="vert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B88E0A-A312-48B2-AD45-C33801621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F5AB2-FA1E-4D1E-B88D-468CFA9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58F2F-0EC0-4A27-89F0-4F10D21EF8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5914D2AB-DD58-4746-B875-8D90D23E26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12/28/2023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3429DF-F118-4ED8-A695-98CA0DBD1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23011-8E1E-4F13-86FE-11FCBA42B3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7EC8CFE3-553D-4D67-B17E-45793350FDE1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986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png"/><Relationship Id="rId3" Type="http://schemas.openxmlformats.org/officeDocument/2006/relationships/image" Target="../media/image13.gif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gif"/><Relationship Id="rId15" Type="http://schemas.openxmlformats.org/officeDocument/2006/relationships/image" Target="../media/image25.png"/><Relationship Id="rId10" Type="http://schemas.openxmlformats.org/officeDocument/2006/relationships/image" Target="../media/image20.gif"/><Relationship Id="rId4" Type="http://schemas.openxmlformats.org/officeDocument/2006/relationships/image" Target="../media/image14.gif"/><Relationship Id="rId9" Type="http://schemas.openxmlformats.org/officeDocument/2006/relationships/image" Target="../media/image19.png"/><Relationship Id="rId14" Type="http://schemas.openxmlformats.org/officeDocument/2006/relationships/image" Target="../media/image24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2427538" y="2921000"/>
            <a:ext cx="8040688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MỞ</a:t>
            </a:r>
            <a:r>
              <a:rPr kumimoji="0" lang="en-US" altLang="zh-CN" sz="6000" b="1" i="1" u="none" strike="noStrike" kern="1200" cap="none" spc="30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ĐẦU</a:t>
            </a:r>
            <a:endParaRPr kumimoji="0" lang="zh-CN" altLang="en-US" sz="6000" b="1" i="1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7" name="五角星 4"/>
          <p:cNvSpPr/>
          <p:nvPr/>
        </p:nvSpPr>
        <p:spPr>
          <a:xfrm rot="19903756">
            <a:off x="5920189" y="100468"/>
            <a:ext cx="1055387" cy="1056365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439001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7" grpId="1" animBg="1"/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CC79E0-5A3C-4147-B5F5-EB103660124F}"/>
              </a:ext>
            </a:extLst>
          </p:cNvPr>
          <p:cNvSpPr/>
          <p:nvPr/>
        </p:nvSpPr>
        <p:spPr>
          <a:xfrm>
            <a:off x="121920" y="375423"/>
            <a:ext cx="1194816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BLGĐ: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5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710812"/>
      </p:ext>
    </p:extLst>
  </p:cSld>
  <p:clrMapOvr>
    <a:masterClrMapping/>
  </p:clrMapOvr>
  <p:transition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3D4604-13CB-4665-BB8B-ACD32AFF1C46}"/>
              </a:ext>
            </a:extLst>
          </p:cNvPr>
          <p:cNvSpPr/>
          <p:nvPr/>
        </p:nvSpPr>
        <p:spPr>
          <a:xfrm>
            <a:off x="143021" y="920244"/>
            <a:ext cx="11905957" cy="5719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;...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rạn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A564E9-5773-4105-BBE3-1D29C92DBE80}"/>
              </a:ext>
            </a:extLst>
          </p:cNvPr>
          <p:cNvSpPr/>
          <p:nvPr/>
        </p:nvSpPr>
        <p:spPr>
          <a:xfrm>
            <a:off x="2976512" y="218177"/>
            <a:ext cx="1962397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</a:p>
        </p:txBody>
      </p:sp>
    </p:spTree>
    <p:extLst>
      <p:ext uri="{BB962C8B-B14F-4D97-AF65-F5344CB8AC3E}">
        <p14:creationId xmlns:p14="http://schemas.microsoft.com/office/powerpoint/2010/main" val="18400162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43D4604-13CB-4665-BB8B-ACD32AFF1C46}"/>
              </a:ext>
            </a:extLst>
          </p:cNvPr>
          <p:cNvSpPr/>
          <p:nvPr/>
        </p:nvSpPr>
        <p:spPr>
          <a:xfrm>
            <a:off x="143021" y="89993"/>
            <a:ext cx="11905957" cy="6768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d)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8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2007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e)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tin.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g)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6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gây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hậu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nghiêm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trách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13563567"/>
      </p:ext>
    </p:extLst>
  </p:cSld>
  <p:clrMapOvr>
    <a:masterClrMapping/>
  </p:clrMapOvr>
  <p:transition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A72477-0A0C-4672-9BFD-2AF76771EB4C}"/>
              </a:ext>
            </a:extLst>
          </p:cNvPr>
          <p:cNvSpPr/>
          <p:nvPr/>
        </p:nvSpPr>
        <p:spPr>
          <a:xfrm>
            <a:off x="220393" y="221550"/>
            <a:ext cx="1182155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HDHT: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tại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bao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nhiêu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quy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cụ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trước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2/t42,43,44,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Chuẩn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bị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2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pp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đảo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ngược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cầu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4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mục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xác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định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phạm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nạn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003691"/>
      </p:ext>
    </p:extLst>
  </p:cSld>
  <p:clrMapOvr>
    <a:masterClrMapping/>
  </p:clrMapOvr>
  <p:transition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3A2BA2-027E-4A55-AA13-96C76C94027D}"/>
              </a:ext>
            </a:extLst>
          </p:cNvPr>
          <p:cNvSpPr/>
          <p:nvPr/>
        </p:nvSpPr>
        <p:spPr>
          <a:xfrm>
            <a:off x="199292" y="1113147"/>
            <a:ext cx="1179341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ý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sôi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bớt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khê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ươn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Con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cãi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“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chớ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hoài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00BCD5A-18BE-4619-BC6A-A451E34C831A}"/>
              </a:ext>
            </a:extLst>
          </p:cNvPr>
          <p:cNvSpPr/>
          <p:nvPr/>
        </p:nvSpPr>
        <p:spPr>
          <a:xfrm>
            <a:off x="3770520" y="261519"/>
            <a:ext cx="250741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974980"/>
      </p:ext>
    </p:extLst>
  </p:cSld>
  <p:clrMapOvr>
    <a:masterClrMapping/>
  </p:clrMapOvr>
  <p:transition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-112542" y="0"/>
            <a:ext cx="12449908" cy="685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263109" y="1706830"/>
            <a:ext cx="11330334" cy="21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R="0" lvl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2. MỘT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SỐ QUY ĐỊNH CỦA PHÁP LUẬT VỀ PHÒNG, CHỐNG 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BẠO LỰC GIA ĐÌNH</a:t>
            </a:r>
          </a:p>
          <a:p>
            <a:pPr marL="0" marR="0" lvl="0" indent="0" algn="just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796" b="1" i="0" u="none" strike="noStrike" kern="1200" cap="none" spc="0" normalizeH="0" baseline="0" noProof="0" dirty="0">
              <a:ln>
                <a:noFill/>
              </a:ln>
              <a:solidFill>
                <a:srgbClr val="60B962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6" name="五角星 9"/>
          <p:cNvSpPr/>
          <p:nvPr/>
        </p:nvSpPr>
        <p:spPr>
          <a:xfrm>
            <a:off x="8455481" y="4647392"/>
            <a:ext cx="337603" cy="337916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53" y="3846723"/>
            <a:ext cx="1112140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5552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375E-6 0.01204 C -0.01002 0.0132 -0.01875 0.01667 -0.02864 0.01782 C -0.03867 0.02199 -0.04804 0.02245 -0.05872 0.02384 C -0.15169 0.02199 -0.15351 0.03264 -0.20625 0.01458 C -0.21184 0.00949 -0.21302 0.00556 -0.21809 -0.00162 C -0.22604 -0.01227 -0.2345 -0.02384 -0.2457 -0.02778 C -0.27447 -0.0537 -0.34075 -0.04329 -0.36145 -0.04375 C -0.37005 -0.04653 -0.37864 -0.04792 -0.38737 -0.05069 C -0.39283 -0.05255 -0.39778 -0.05532 -0.40325 -0.05648 C -0.41093 -0.06042 -0.4194 -0.06481 -0.4276 -0.06667 C -0.44023 -0.07546 -0.45325 -0.08218 -0.46705 -0.0875 C -0.47187 -0.08935 -0.47591 -0.09259 -0.48033 -0.09537 C -0.49101 -0.10093 -0.50351 -0.10555 -0.51484 -0.1081 C -0.54075 -0.10694 -0.56614 -0.10555 -0.59179 -0.10648 C -0.60351 -0.11204 -0.61523 -0.11643 -0.62617 -0.12407 C -0.63112 -0.12755 -0.63606 -0.13102 -0.64166 -0.1331 C -0.65195 -0.14143 -0.63971 -0.13241 -0.64987 -0.1375 C -0.65429 -0.14028 -0.65872 -0.14398 -0.66341 -0.14676 C -0.66809 -0.14954 -0.66497 -0.1463 -0.66914 -0.14907 C -0.67695 -0.15417 -0.68489 -0.15926 -0.69336 -0.16273 C -0.70091 -0.16944 -0.70924 -0.17639 -0.7177 -0.18102 C -0.72408 -0.19005 -0.73424 -0.19421 -0.73945 -0.20509 C -0.74062 -0.20764 -0.74205 -0.20949 -0.7427 -0.2118 C -0.74336 -0.21366 -0.74362 -0.21597 -0.7444 -0.21782 C -0.74648 -0.22245 -0.74987 -0.22569 -0.75208 -0.23032 C -0.7569 -0.24005 -0.76093 -0.24583 -0.76705 -0.25417 " pathEditMode="relative" rAng="0" ptsTypes="AAAAAAAAAAAAAAAAAAAAAAAAAA">
                                      <p:cBhvr>
                                        <p:cTn id="20" dur="6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359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AA54C6B-52B3-4E94-9FFD-7FB0D08FB395}"/>
              </a:ext>
            </a:extLst>
          </p:cNvPr>
          <p:cNvSpPr/>
          <p:nvPr/>
        </p:nvSpPr>
        <p:spPr>
          <a:xfrm>
            <a:off x="128954" y="0"/>
            <a:ext cx="119340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tr42-44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H.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qua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ai vi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ai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28D8A5C-1B25-4417-9F36-A5C6DFA404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1608940"/>
              </p:ext>
            </p:extLst>
          </p:nvPr>
        </p:nvGraphicFramePr>
        <p:xfrm>
          <a:off x="279521" y="2361078"/>
          <a:ext cx="11783526" cy="4496920"/>
        </p:xfrm>
        <a:graphic>
          <a:graphicData uri="http://schemas.openxmlformats.org/drawingml/2006/table">
            <a:tbl>
              <a:tblPr firstRow="1" firstCol="1" bandRow="1"/>
              <a:tblGrid>
                <a:gridCol w="3065524">
                  <a:extLst>
                    <a:ext uri="{9D8B030D-6E8A-4147-A177-3AD203B41FA5}">
                      <a16:colId xmlns:a16="http://schemas.microsoft.com/office/drawing/2014/main" val="2176077407"/>
                    </a:ext>
                  </a:extLst>
                </a:gridCol>
                <a:gridCol w="4406253">
                  <a:extLst>
                    <a:ext uri="{9D8B030D-6E8A-4147-A177-3AD203B41FA5}">
                      <a16:colId xmlns:a16="http://schemas.microsoft.com/office/drawing/2014/main" val="2350457187"/>
                    </a:ext>
                  </a:extLst>
                </a:gridCol>
                <a:gridCol w="4311749">
                  <a:extLst>
                    <a:ext uri="{9D8B030D-6E8A-4147-A177-3AD203B41FA5}">
                      <a16:colId xmlns:a16="http://schemas.microsoft.com/office/drawing/2014/main" val="2528422069"/>
                    </a:ext>
                  </a:extLst>
                </a:gridCol>
              </a:tblGrid>
              <a:tr h="89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4957048"/>
                  </a:ext>
                </a:extLst>
              </a:tr>
              <a:tr h="89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9192043"/>
                  </a:ext>
                </a:extLst>
              </a:tr>
              <a:tr h="89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391402"/>
                  </a:ext>
                </a:extLst>
              </a:tr>
              <a:tr h="89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000442"/>
                  </a:ext>
                </a:extLst>
              </a:tr>
              <a:tr h="8993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44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2907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5530079"/>
      </p:ext>
    </p:extLst>
  </p:cSld>
  <p:clrMapOvr>
    <a:masterClrMapping/>
  </p:clrMapOvr>
  <p:transition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DD711B9-4038-44A7-8610-7851B9C71B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8100532"/>
              </p:ext>
            </p:extLst>
          </p:nvPr>
        </p:nvGraphicFramePr>
        <p:xfrm>
          <a:off x="138369" y="173499"/>
          <a:ext cx="11915262" cy="6308088"/>
        </p:xfrm>
        <a:graphic>
          <a:graphicData uri="http://schemas.openxmlformats.org/drawingml/2006/table">
            <a:tbl>
              <a:tblPr firstRow="1" firstCol="1" bandRow="1"/>
              <a:tblGrid>
                <a:gridCol w="2393816">
                  <a:extLst>
                    <a:ext uri="{9D8B030D-6E8A-4147-A177-3AD203B41FA5}">
                      <a16:colId xmlns:a16="http://schemas.microsoft.com/office/drawing/2014/main" val="473976638"/>
                    </a:ext>
                  </a:extLst>
                </a:gridCol>
                <a:gridCol w="4332849">
                  <a:extLst>
                    <a:ext uri="{9D8B030D-6E8A-4147-A177-3AD203B41FA5}">
                      <a16:colId xmlns:a16="http://schemas.microsoft.com/office/drawing/2014/main" val="1888327945"/>
                    </a:ext>
                  </a:extLst>
                </a:gridCol>
                <a:gridCol w="5188597">
                  <a:extLst>
                    <a:ext uri="{9D8B030D-6E8A-4147-A177-3AD203B41FA5}">
                      <a16:colId xmlns:a16="http://schemas.microsoft.com/office/drawing/2014/main" val="277805933"/>
                    </a:ext>
                  </a:extLst>
                </a:gridCol>
              </a:tblGrid>
              <a:tr h="85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hợp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vi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Nạn</a:t>
                      </a:r>
                      <a:r>
                        <a:rPr lang="en-US" sz="44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endParaRPr lang="en-US" sz="44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605851"/>
                  </a:ext>
                </a:extLst>
              </a:tr>
              <a:tr h="9918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bạn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P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 con bạn P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9726711"/>
                  </a:ext>
                </a:extLst>
              </a:tr>
              <a:tr h="9988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Mẹ bạn H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con bạn H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0084237"/>
                  </a:ext>
                </a:extLst>
              </a:tr>
              <a:tr h="133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Vợ chồng anh K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Vợ chồng bác T và con trai cả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4445138"/>
                  </a:ext>
                </a:extLst>
              </a:tr>
              <a:tr h="13305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Chồng chị Y</a:t>
                      </a:r>
                      <a:endParaRPr lang="en-US" sz="4400" b="1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44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Chị</a:t>
                      </a:r>
                      <a:r>
                        <a:rPr lang="en-US" sz="4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Y</a:t>
                      </a:r>
                      <a:endParaRPr lang="en-US" sz="44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1781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3399979"/>
      </p:ext>
    </p:extLst>
  </p:cSld>
  <p:clrMapOvr>
    <a:masterClrMapping/>
  </p:clrMapOvr>
  <p:transition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8332" y="181957"/>
            <a:ext cx="11915335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0203251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5A09C09-EF7D-4FFA-A233-C1E8D852E156}"/>
              </a:ext>
            </a:extLst>
          </p:cNvPr>
          <p:cNvSpPr/>
          <p:nvPr/>
        </p:nvSpPr>
        <p:spPr>
          <a:xfrm>
            <a:off x="178190" y="203375"/>
            <a:ext cx="11877821" cy="5765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Gia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  <a:endParaRPr lang="en-US" sz="5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15802"/>
      </p:ext>
    </p:extLst>
  </p:cSld>
  <p:clrMapOvr>
    <a:masterClrMapping/>
  </p:clrMapOvr>
  <p:transition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58A43-0786-1AD8-3878-3D3CB75ECAB1}"/>
              </a:ext>
            </a:extLst>
          </p:cNvPr>
          <p:cNvSpPr/>
          <p:nvPr/>
        </p:nvSpPr>
        <p:spPr>
          <a:xfrm>
            <a:off x="1623461" y="27745"/>
            <a:ext cx="894507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CHƠI:  NGƯỜI</a:t>
            </a:r>
            <a:r>
              <a:rPr kumimoji="0" lang="en-US" sz="48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PHÁN XỬ</a:t>
            </a:r>
            <a:endParaRPr kumimoji="0" lang="vi-VN" sz="48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65F22-C8E7-BEF4-0FA9-CF962F598B4F}"/>
              </a:ext>
            </a:extLst>
          </p:cNvPr>
          <p:cNvSpPr/>
          <p:nvPr/>
        </p:nvSpPr>
        <p:spPr>
          <a:xfrm>
            <a:off x="1724557" y="818231"/>
            <a:ext cx="8742884" cy="5618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3050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E57420-942C-83CA-0109-3001FE22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4" y="1380085"/>
            <a:ext cx="4276672" cy="243085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1D730A-5D43-F8FE-13F0-1D267AFCC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2618" y="1600016"/>
            <a:ext cx="3972656" cy="2749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8706F9-8D0A-7961-DECC-98904A61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744" y="4010461"/>
            <a:ext cx="5066676" cy="28197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36072D-CD87-8E29-1C12-AD3732A94B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4961" y="4133833"/>
            <a:ext cx="4455444" cy="2724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0516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1CA7C52-3C28-4FD1-A3FD-B596D1E2EC57}"/>
              </a:ext>
            </a:extLst>
          </p:cNvPr>
          <p:cNvSpPr/>
          <p:nvPr/>
        </p:nvSpPr>
        <p:spPr>
          <a:xfrm>
            <a:off x="60960" y="112542"/>
            <a:ext cx="12070080" cy="6422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Mãi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40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“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”...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vợ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616710"/>
      </p:ext>
    </p:extLst>
  </p:cSld>
  <p:clrMapOvr>
    <a:masterClrMapping/>
  </p:clrMapOvr>
  <p:transition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204F05-AC76-4ACD-946E-5882A8D72C0F}"/>
              </a:ext>
            </a:extLst>
          </p:cNvPr>
          <p:cNvSpPr/>
          <p:nvPr/>
        </p:nvSpPr>
        <p:spPr>
          <a:xfrm>
            <a:off x="107852" y="98474"/>
            <a:ext cx="11976296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2022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bao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36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khuyết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Kỳ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260092572"/>
      </p:ext>
    </p:extLst>
  </p:cSld>
  <p:clrMapOvr>
    <a:masterClrMapping/>
  </p:clrMapOvr>
  <p:transition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8E9BD9-E970-4AFC-ACB6-27ACEEE9A8F3}"/>
              </a:ext>
            </a:extLst>
          </p:cNvPr>
          <p:cNvSpPr/>
          <p:nvPr/>
        </p:nvSpPr>
        <p:spPr>
          <a:xfrm>
            <a:off x="135988" y="184328"/>
            <a:ext cx="11934092" cy="627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BLGĐ.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1,2: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BLGĐ;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3,4: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BLGĐ;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5,6: Sau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BLGĐ.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44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hượp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100"/>
      </p:ext>
    </p:extLst>
  </p:cSld>
  <p:clrMapOvr>
    <a:masterClrMapping/>
  </p:clrMapOvr>
  <p:transition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361965-251C-4E47-AE48-97ACB6198F36}"/>
              </a:ext>
            </a:extLst>
          </p:cNvPr>
          <p:cNvSpPr/>
          <p:nvPr/>
        </p:nvSpPr>
        <p:spPr>
          <a:xfrm>
            <a:off x="4436731" y="2115187"/>
            <a:ext cx="331853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Khởi động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20326458"/>
      </p:ext>
    </p:extLst>
  </p:cSld>
  <p:clrMapOvr>
    <a:masterClrMapping/>
  </p:clrMapOvr>
  <p:transition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890FC-3077-5591-F55D-3A4CC195F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50" y="133615"/>
            <a:ext cx="5600700" cy="3263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4C716D-3CB3-7B12-053B-F23F78A52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421" y="1"/>
            <a:ext cx="5138420" cy="3303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B04EA1-57FF-1014-CF4F-BE566A52CD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280" y="3429000"/>
            <a:ext cx="4447539" cy="343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1C8C2-64AD-566E-7F55-977C7DA596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8461" y="3384333"/>
            <a:ext cx="4447540" cy="349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95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-126609" y="112542"/>
            <a:ext cx="12478043" cy="6745458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1095535" y="1993641"/>
            <a:ext cx="10205107" cy="1568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3.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Các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h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phòng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,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chống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bạo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lực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gia</a:t>
            </a:r>
            <a:r>
              <a:rPr lang="en-US" altLang="zh-CN" sz="4800" b="1" dirty="0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</a:t>
            </a:r>
            <a:r>
              <a:rPr lang="en-US" altLang="zh-CN" sz="4800" b="1" dirty="0" err="1">
                <a:solidFill>
                  <a:srgbClr val="3A08B8"/>
                </a:solidFill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đình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3A08B8"/>
              </a:solidFill>
              <a:effectLst/>
              <a:uLnTx/>
              <a:uFillTx/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marL="0" marR="0" lvl="0" indent="0" algn="just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796" b="1" i="0" u="none" strike="noStrike" kern="1200" cap="none" spc="0" normalizeH="0" baseline="0" noProof="0" dirty="0">
              <a:ln>
                <a:noFill/>
              </a:ln>
              <a:solidFill>
                <a:srgbClr val="60B962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034899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380286" y="6055492"/>
            <a:ext cx="681567" cy="365125"/>
          </a:xfrm>
        </p:spPr>
        <p:txBody>
          <a:bodyPr/>
          <a:lstStyle/>
          <a:p>
            <a:pPr marL="0" marR="0" lvl="0" indent="0" algn="r" defTabSz="121807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31F250A-4CE7-44D4-85B4-49BD9AF6BFD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pPr marL="0" marR="0" lvl="0" indent="0" algn="r" defTabSz="1218072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553D9D-E67D-4C94-BA82-CD20FD757484}"/>
              </a:ext>
            </a:extLst>
          </p:cNvPr>
          <p:cNvSpPr/>
          <p:nvPr/>
        </p:nvSpPr>
        <p:spPr>
          <a:xfrm>
            <a:off x="114886" y="0"/>
            <a:ext cx="1196222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 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4: 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6: Quan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TH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Theo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28580"/>
      </p:ext>
    </p:extLst>
  </p:cSld>
  <p:clrMapOvr>
    <a:masterClrMapping/>
  </p:clrMapOvr>
  <p:transition>
    <p:randomBar dir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6AF3AB-E960-4AC5-82CF-A0D681648106}"/>
              </a:ext>
            </a:extLst>
          </p:cNvPr>
          <p:cNvSpPr/>
          <p:nvPr/>
        </p:nvSpPr>
        <p:spPr>
          <a:xfrm>
            <a:off x="178190" y="151958"/>
            <a:ext cx="11905957" cy="627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902815"/>
      </p:ext>
    </p:extLst>
  </p:cSld>
  <p:clrMapOvr>
    <a:masterClrMapping/>
  </p:clrMapOvr>
  <p:transition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6AF3AB-E960-4AC5-82CF-A0D681648106}"/>
              </a:ext>
            </a:extLst>
          </p:cNvPr>
          <p:cNvSpPr/>
          <p:nvPr/>
        </p:nvSpPr>
        <p:spPr>
          <a:xfrm>
            <a:off x="178190" y="151958"/>
            <a:ext cx="11905957" cy="6272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70516"/>
      </p:ext>
    </p:extLst>
  </p:cSld>
  <p:clrMapOvr>
    <a:masterClrMapping/>
  </p:clrMapOvr>
  <p:transition>
    <p:randomBar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6AF3AB-E960-4AC5-82CF-A0D681648106}"/>
              </a:ext>
            </a:extLst>
          </p:cNvPr>
          <p:cNvSpPr/>
          <p:nvPr/>
        </p:nvSpPr>
        <p:spPr>
          <a:xfrm>
            <a:off x="143021" y="-96549"/>
            <a:ext cx="11905957" cy="7051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6: Sau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788802"/>
      </p:ext>
    </p:extLst>
  </p:cSld>
  <p:clrMapOvr>
    <a:masterClrMapping/>
  </p:clrMapOvr>
  <p:transition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_Văn_Bản 1"/>
          <p:cNvSpPr txBox="1"/>
          <p:nvPr/>
        </p:nvSpPr>
        <p:spPr>
          <a:xfrm>
            <a:off x="112542" y="1473640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19,20,21,22.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7: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PHÒNG, CHỐNG BẠO LỰC GIA ĐÌNH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1135689"/>
      </p:ext>
    </p:extLst>
  </p:cSld>
  <p:clrMapOvr>
    <a:masterClrMapping/>
  </p:clrMapOvr>
  <p:transition>
    <p:randomBar dir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B6042-405B-417D-B2FB-1EA5C57F4096}"/>
              </a:ext>
            </a:extLst>
          </p:cNvPr>
          <p:cNvSpPr/>
          <p:nvPr/>
        </p:nvSpPr>
        <p:spPr>
          <a:xfrm>
            <a:off x="143021" y="-19485"/>
            <a:ext cx="1190595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83555"/>
      </p:ext>
    </p:extLst>
  </p:cSld>
  <p:clrMapOvr>
    <a:masterClrMapping/>
  </p:clrMapOvr>
  <p:transition>
    <p:randomBar dir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B6042-405B-417D-B2FB-1EA5C57F4096}"/>
              </a:ext>
            </a:extLst>
          </p:cNvPr>
          <p:cNvSpPr/>
          <p:nvPr/>
        </p:nvSpPr>
        <p:spPr>
          <a:xfrm>
            <a:off x="121919" y="143096"/>
            <a:ext cx="11905957" cy="6721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5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kiềm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4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246781"/>
      </p:ext>
    </p:extLst>
  </p:cSld>
  <p:clrMapOvr>
    <a:masterClrMapping/>
  </p:clrMapOvr>
  <p:transition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B6042-405B-417D-B2FB-1EA5C57F4096}"/>
              </a:ext>
            </a:extLst>
          </p:cNvPr>
          <p:cNvSpPr/>
          <p:nvPr/>
        </p:nvSpPr>
        <p:spPr>
          <a:xfrm>
            <a:off x="121919" y="143096"/>
            <a:ext cx="1190595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0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giấu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giếm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bao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A08B8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0EA617-4FFE-4F6F-ADDD-5F7871F99793}"/>
              </a:ext>
            </a:extLst>
          </p:cNvPr>
          <p:cNvSpPr/>
          <p:nvPr/>
        </p:nvSpPr>
        <p:spPr>
          <a:xfrm>
            <a:off x="375139" y="4938196"/>
            <a:ext cx="11652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phê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phán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đấu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chống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vi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bạo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lực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40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3A08B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4839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22B6042-405B-417D-B2FB-1EA5C57F4096}"/>
              </a:ext>
            </a:extLst>
          </p:cNvPr>
          <p:cNvSpPr/>
          <p:nvPr/>
        </p:nvSpPr>
        <p:spPr>
          <a:xfrm>
            <a:off x="143021" y="551059"/>
            <a:ext cx="11905957" cy="5121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cấc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2,3,4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8221677"/>
      </p:ext>
    </p:extLst>
  </p:cSld>
  <p:clrMapOvr>
    <a:masterClrMapping/>
  </p:clrMapOvr>
  <p:transition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10"/>
          <p:cNvSpPr/>
          <p:nvPr/>
        </p:nvSpPr>
        <p:spPr>
          <a:xfrm>
            <a:off x="6097588" y="0"/>
            <a:ext cx="5867400" cy="6858000"/>
          </a:xfrm>
          <a:custGeom>
            <a:avLst/>
            <a:gdLst>
              <a:gd name="connsiteX0" fmla="*/ 2689538 w 6096000"/>
              <a:gd name="connsiteY0" fmla="*/ 0 h 6858000"/>
              <a:gd name="connsiteX1" fmla="*/ 6096000 w 6096000"/>
              <a:gd name="connsiteY1" fmla="*/ 3429000 h 6858000"/>
              <a:gd name="connsiteX2" fmla="*/ 2689538 w 6096000"/>
              <a:gd name="connsiteY2" fmla="*/ 6858000 h 6858000"/>
              <a:gd name="connsiteX3" fmla="*/ 60946 w 6096000"/>
              <a:gd name="connsiteY3" fmla="*/ 5610162 h 6858000"/>
              <a:gd name="connsiteX4" fmla="*/ 0 w 6096000"/>
              <a:gd name="connsiteY4" fmla="*/ 5528120 h 6858000"/>
              <a:gd name="connsiteX5" fmla="*/ 135153 w 6096000"/>
              <a:gd name="connsiteY5" fmla="*/ 5346186 h 6858000"/>
              <a:gd name="connsiteX6" fmla="*/ 716923 w 6096000"/>
              <a:gd name="connsiteY6" fmla="*/ 3429000 h 6858000"/>
              <a:gd name="connsiteX7" fmla="*/ 135153 w 6096000"/>
              <a:gd name="connsiteY7" fmla="*/ 1511814 h 6858000"/>
              <a:gd name="connsiteX8" fmla="*/ 0 w 6096000"/>
              <a:gd name="connsiteY8" fmla="*/ 1329880 h 6858000"/>
              <a:gd name="connsiteX9" fmla="*/ 60946 w 6096000"/>
              <a:gd name="connsiteY9" fmla="*/ 1247838 h 6858000"/>
              <a:gd name="connsiteX10" fmla="*/ 2689538 w 6096000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0" h="6858000">
                <a:moveTo>
                  <a:pt x="2689538" y="0"/>
                </a:moveTo>
                <a:cubicBezTo>
                  <a:pt x="4570875" y="0"/>
                  <a:pt x="6096000" y="1535216"/>
                  <a:pt x="6096000" y="3429000"/>
                </a:cubicBezTo>
                <a:cubicBezTo>
                  <a:pt x="6096000" y="5322784"/>
                  <a:pt x="4570875" y="6858000"/>
                  <a:pt x="2689538" y="6858000"/>
                </a:cubicBezTo>
                <a:cubicBezTo>
                  <a:pt x="1631286" y="6858000"/>
                  <a:pt x="685742" y="6372248"/>
                  <a:pt x="60946" y="5610162"/>
                </a:cubicBezTo>
                <a:lnTo>
                  <a:pt x="0" y="5528120"/>
                </a:lnTo>
                <a:lnTo>
                  <a:pt x="135153" y="5346186"/>
                </a:lnTo>
                <a:cubicBezTo>
                  <a:pt x="502453" y="4798915"/>
                  <a:pt x="716923" y="4139169"/>
                  <a:pt x="716923" y="3429000"/>
                </a:cubicBezTo>
                <a:cubicBezTo>
                  <a:pt x="716923" y="2718831"/>
                  <a:pt x="502453" y="2059086"/>
                  <a:pt x="135153" y="1511814"/>
                </a:cubicBezTo>
                <a:lnTo>
                  <a:pt x="0" y="1329880"/>
                </a:lnTo>
                <a:lnTo>
                  <a:pt x="60946" y="1247838"/>
                </a:lnTo>
                <a:cubicBezTo>
                  <a:pt x="685742" y="485752"/>
                  <a:pt x="1631286" y="0"/>
                  <a:pt x="2689538" y="0"/>
                </a:cubicBezTo>
                <a:close/>
              </a:path>
            </a:pathLst>
          </a:custGeom>
          <a:solidFill>
            <a:srgbClr val="4070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任意多边形 11"/>
          <p:cNvSpPr/>
          <p:nvPr/>
        </p:nvSpPr>
        <p:spPr>
          <a:xfrm>
            <a:off x="228600" y="0"/>
            <a:ext cx="5867400" cy="6858000"/>
          </a:xfrm>
          <a:custGeom>
            <a:avLst/>
            <a:gdLst>
              <a:gd name="connsiteX0" fmla="*/ 3406462 w 6096001"/>
              <a:gd name="connsiteY0" fmla="*/ 0 h 6858000"/>
              <a:gd name="connsiteX1" fmla="*/ 6035054 w 6096001"/>
              <a:gd name="connsiteY1" fmla="*/ 1247838 h 6858000"/>
              <a:gd name="connsiteX2" fmla="*/ 6096001 w 6096001"/>
              <a:gd name="connsiteY2" fmla="*/ 1329880 h 6858000"/>
              <a:gd name="connsiteX3" fmla="*/ 5960847 w 6096001"/>
              <a:gd name="connsiteY3" fmla="*/ 1511814 h 6858000"/>
              <a:gd name="connsiteX4" fmla="*/ 5379077 w 6096001"/>
              <a:gd name="connsiteY4" fmla="*/ 3429000 h 6858000"/>
              <a:gd name="connsiteX5" fmla="*/ 5960847 w 6096001"/>
              <a:gd name="connsiteY5" fmla="*/ 5346186 h 6858000"/>
              <a:gd name="connsiteX6" fmla="*/ 6096001 w 6096001"/>
              <a:gd name="connsiteY6" fmla="*/ 5528120 h 6858000"/>
              <a:gd name="connsiteX7" fmla="*/ 6035054 w 6096001"/>
              <a:gd name="connsiteY7" fmla="*/ 5610162 h 6858000"/>
              <a:gd name="connsiteX8" fmla="*/ 3406462 w 6096001"/>
              <a:gd name="connsiteY8" fmla="*/ 6858000 h 6858000"/>
              <a:gd name="connsiteX9" fmla="*/ 0 w 6096001"/>
              <a:gd name="connsiteY9" fmla="*/ 3429000 h 6858000"/>
              <a:gd name="connsiteX10" fmla="*/ 3406462 w 6096001"/>
              <a:gd name="connsiteY10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096001" h="6858000">
                <a:moveTo>
                  <a:pt x="3406462" y="0"/>
                </a:moveTo>
                <a:cubicBezTo>
                  <a:pt x="4464714" y="0"/>
                  <a:pt x="5410259" y="485752"/>
                  <a:pt x="6035054" y="1247838"/>
                </a:cubicBezTo>
                <a:lnTo>
                  <a:pt x="6096001" y="1329880"/>
                </a:lnTo>
                <a:lnTo>
                  <a:pt x="5960847" y="1511814"/>
                </a:lnTo>
                <a:cubicBezTo>
                  <a:pt x="5593548" y="2059086"/>
                  <a:pt x="5379077" y="2718831"/>
                  <a:pt x="5379077" y="3429000"/>
                </a:cubicBezTo>
                <a:cubicBezTo>
                  <a:pt x="5379077" y="4139169"/>
                  <a:pt x="5593548" y="4798915"/>
                  <a:pt x="5960847" y="5346186"/>
                </a:cubicBezTo>
                <a:lnTo>
                  <a:pt x="6096001" y="5528120"/>
                </a:lnTo>
                <a:lnTo>
                  <a:pt x="6035054" y="5610162"/>
                </a:lnTo>
                <a:cubicBezTo>
                  <a:pt x="5410259" y="6372248"/>
                  <a:pt x="4464714" y="6858000"/>
                  <a:pt x="3406462" y="6858000"/>
                </a:cubicBezTo>
                <a:cubicBezTo>
                  <a:pt x="1525125" y="6858000"/>
                  <a:pt x="0" y="5322784"/>
                  <a:pt x="0" y="3429000"/>
                </a:cubicBezTo>
                <a:cubicBezTo>
                  <a:pt x="0" y="1535216"/>
                  <a:pt x="1525125" y="0"/>
                  <a:pt x="3406462" y="0"/>
                </a:cubicBezTo>
                <a:close/>
              </a:path>
            </a:pathLst>
          </a:custGeom>
          <a:solidFill>
            <a:srgbClr val="F6CF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2730206" y="2779169"/>
            <a:ext cx="6507569" cy="1016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4. </a:t>
            </a:r>
            <a:r>
              <a:rPr kumimoji="0" lang="en-US" altLang="zh-CN" sz="6000" b="1" i="1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Luyện</a:t>
            </a:r>
            <a:r>
              <a:rPr kumimoji="0" lang="en-US" altLang="zh-CN" sz="6000" b="1" i="1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 </a:t>
            </a:r>
            <a:r>
              <a:rPr kumimoji="0" lang="en-US" altLang="zh-CN" sz="6000" b="1" i="1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综艺简体" panose="02010601030101010101" pitchFamily="2" charset="-122"/>
                <a:cs typeface="Times New Roman" pitchFamily="18" charset="0"/>
              </a:rPr>
              <a:t>tập</a:t>
            </a:r>
            <a:endParaRPr kumimoji="0" lang="zh-CN" altLang="en-US" sz="6000" b="1" i="1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综艺简体" panose="02010601030101010101" pitchFamily="2" charset="-122"/>
              <a:cs typeface="Times New Roman" pitchFamily="18" charset="0"/>
            </a:endParaRPr>
          </a:p>
        </p:txBody>
      </p:sp>
      <p:sp>
        <p:nvSpPr>
          <p:cNvPr id="8" name="五角星 5"/>
          <p:cNvSpPr/>
          <p:nvPr/>
        </p:nvSpPr>
        <p:spPr>
          <a:xfrm rot="21380687">
            <a:off x="10858478" y="390471"/>
            <a:ext cx="610625" cy="611191"/>
          </a:xfrm>
          <a:prstGeom prst="star5">
            <a:avLst>
              <a:gd name="adj" fmla="val 23926"/>
              <a:gd name="hf" fmla="val 105146"/>
              <a:gd name="vf" fmla="val 110557"/>
            </a:avLst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rgbClr val="804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5" tIns="45678" rIns="91355" bIns="45678" rtlCol="0" anchor="ctr"/>
          <a:lstStyle/>
          <a:p>
            <a:pPr marL="0" marR="0" lvl="0" indent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890585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2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8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C58A43-0786-1AD8-3878-3D3CB75ECAB1}"/>
              </a:ext>
            </a:extLst>
          </p:cNvPr>
          <p:cNvSpPr/>
          <p:nvPr/>
        </p:nvSpPr>
        <p:spPr>
          <a:xfrm>
            <a:off x="2109330" y="0"/>
            <a:ext cx="7973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TRÒ CHƠI:  BÌNH</a:t>
            </a:r>
            <a:r>
              <a:rPr kumimoji="0" lang="en-US" sz="3600" b="1" i="0" u="none" strike="noStrike" kern="1200" cap="none" spc="0" normalizeH="0" noProof="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LUẬN VIÊN GIỎI</a:t>
            </a:r>
            <a:endParaRPr kumimoji="0" lang="vi-VN" sz="3600" b="1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F65F22-C8E7-BEF4-0FA9-CF962F598B4F}"/>
              </a:ext>
            </a:extLst>
          </p:cNvPr>
          <p:cNvSpPr/>
          <p:nvPr/>
        </p:nvSpPr>
        <p:spPr>
          <a:xfrm>
            <a:off x="1724556" y="634567"/>
            <a:ext cx="874288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100"/>
              <a:buFontTx/>
              <a:buNone/>
              <a:tabLst>
                <a:tab pos="23050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Video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ạo lực gia đình_ Vấn nạn chưa hồi kết _ VTC Now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B78A9850-9D94-F5D3-758E-F19E505278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7" y="1380085"/>
            <a:ext cx="11915335" cy="5477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06148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9644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3939">
                <p:cTn id="24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2362200" y="5181601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9701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172627"/>
              </p:ext>
            </p:extLst>
          </p:nvPr>
        </p:nvGraphicFramePr>
        <p:xfrm>
          <a:off x="102102" y="2120063"/>
          <a:ext cx="11987797" cy="4737514"/>
        </p:xfrm>
        <a:graphic>
          <a:graphicData uri="http://schemas.openxmlformats.org/drawingml/2006/table">
            <a:tbl>
              <a:tblPr/>
              <a:tblGrid>
                <a:gridCol w="1157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751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54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98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Hình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thức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bạo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lực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gia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đình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VN-Very Berry" panose="00000500000000000000" pitchFamily="2" charset="0"/>
                      </a:endParaRP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Hành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vi</a:t>
                      </a:r>
                    </a:p>
                  </a:txBody>
                  <a:tcPr marT="45732" marB="4573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4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thể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chất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4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tinh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thấn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4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tình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dục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47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kinh</a:t>
                      </a:r>
                      <a:r>
                        <a:rPr kumimoji="0" lang="en-US" sz="4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4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tế</a:t>
                      </a:r>
                      <a:endParaRPr kumimoji="0" lang="en-US" sz="4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4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AutoShape 3"/>
          <p:cNvSpPr>
            <a:spLocks noChangeArrowheads="1"/>
          </p:cNvSpPr>
          <p:nvPr/>
        </p:nvSpPr>
        <p:spPr bwMode="gray">
          <a:xfrm>
            <a:off x="2930884" y="425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TẬP 2 NHÓM ĐÔI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1135B1-5530-4F41-9EA0-9A0C9766F1EC}"/>
              </a:ext>
            </a:extLst>
          </p:cNvPr>
          <p:cNvSpPr/>
          <p:nvPr/>
        </p:nvSpPr>
        <p:spPr>
          <a:xfrm>
            <a:off x="102102" y="706882"/>
            <a:ext cx="119877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Em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hãy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xếp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các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hành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vi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bạo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lực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gia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đình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dưới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đây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vào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hình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thức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tương</a:t>
            </a:r>
            <a:r>
              <a:rPr lang="en-US" sz="3200" b="1" dirty="0">
                <a:solidFill>
                  <a:srgbClr val="0000FF"/>
                </a:solidFill>
                <a:latin typeface="#9Slide05 SVNVanilla Daisy Pro" panose="00000500000000000000" pitchFamily="2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#9Slide05 SVNVanilla Daisy Pro" panose="00000500000000000000" pitchFamily="2" charset="0"/>
              </a:rPr>
              <a:t>ứng</a:t>
            </a:r>
            <a:endParaRPr lang="en-US" altLang="en-US" sz="3200" b="1" dirty="0">
              <a:solidFill>
                <a:srgbClr val="0000FF"/>
              </a:solidFill>
              <a:latin typeface="#9Slide05 SVNVanilla Daisy Pro" panose="000005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8607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2362200" y="5181601"/>
            <a:ext cx="5334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Font typeface="Wingdings" panose="05000000000000000000" pitchFamily="2" charset="2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aphicFrame>
        <p:nvGraphicFramePr>
          <p:cNvPr id="29701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740695"/>
              </p:ext>
            </p:extLst>
          </p:nvPr>
        </p:nvGraphicFramePr>
        <p:xfrm>
          <a:off x="0" y="0"/>
          <a:ext cx="12192000" cy="7073048"/>
        </p:xfrm>
        <a:graphic>
          <a:graphicData uri="http://schemas.openxmlformats.org/drawingml/2006/table">
            <a:tbl>
              <a:tblPr/>
              <a:tblGrid>
                <a:gridCol w="573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84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3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8409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Hình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thức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BLGĐ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Hành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VN-Very Berry" panose="00000500000000000000" pitchFamily="2" charset="0"/>
                        </a:rPr>
                        <a:t> vi</a:t>
                      </a: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BF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75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thể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chất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a)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Mỗi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khi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làm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gì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sai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,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bạn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Y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lại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bị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bố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đánh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.</a:t>
                      </a: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5FE8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tinh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thấn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r>
                        <a:rPr lang="vi-VN" sz="3200" b="1" dirty="0">
                          <a:effectLst/>
                        </a:rPr>
                        <a:t>b) Chị X ngăn cản chồng cũ không được đến thăm con.</a:t>
                      </a:r>
                      <a:endParaRPr lang="en-US" sz="3200" b="1" dirty="0">
                        <a:effectLst/>
                      </a:endParaRPr>
                    </a:p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vi-VN" sz="3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c) Đặt kì vọng quá lớn vào con trai, bố mẹ bạn C bắt con học quá nhiều, không có thời gian nghỉ ngơi, khiến bạn bị trầm cảm.</a:t>
                      </a: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547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tình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dục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tc>
                  <a:txBody>
                    <a:bodyPr/>
                    <a:lstStyle/>
                    <a:p>
                      <a:pPr fontAlgn="t"/>
                      <a:endParaRPr lang="vi-VN" sz="3200" b="1" dirty="0">
                        <a:effectLst/>
                      </a:endParaRPr>
                    </a:p>
                  </a:txBody>
                  <a:tcPr marL="47625" marR="47625" marT="47625" marB="476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E79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32" marB="4573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Bạo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lực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về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kinh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VN-Vanilla Daisy Pro" panose="00000500000000000000" pitchFamily="2" charset="0"/>
                        </a:rPr>
                        <a:t>tế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VN-Vanilla Daisy Pro" panose="00000500000000000000" pitchFamily="2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d)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Mặc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dù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mới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14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tuổi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,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bạn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Q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đã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bị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bố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mẹ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bắt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làm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nhiều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việc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nặng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nhọc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,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quá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sức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e)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Mỗi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lần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tức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giận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,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ông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M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lại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đập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phá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đồ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đạc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trong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 </a:t>
                      </a:r>
                      <a:r>
                        <a:rPr lang="en-US" sz="3200" b="1" i="0" dirty="0" err="1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nhà</a:t>
                      </a:r>
                      <a:r>
                        <a:rPr lang="en-US" sz="3200" b="1" i="0" dirty="0">
                          <a:solidFill>
                            <a:srgbClr val="333333"/>
                          </a:solidFill>
                          <a:effectLst/>
                          <a:latin typeface="Roboto" panose="02000000000000000000" pitchFamily="2" charset="0"/>
                        </a:rPr>
                        <a:t>.</a:t>
                      </a:r>
                      <a:endParaRPr kumimoji="0" lang="vi-VN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32" marB="4573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65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274103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" y="913096"/>
            <a:ext cx="118872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Em đồng tình hay không đồng tình với ý kiến nào dưới đây? Vì sao?</a:t>
            </a:r>
          </a:p>
          <a:p>
            <a:pPr algn="just"/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a. Biết bố đang rất tức giận, bạn X vội vàng chạy sang nhà gàng xóm để đợi bố bình tình trở lại.</a:t>
            </a:r>
          </a:p>
          <a:p>
            <a:pPr algn="just"/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b. Thường xuyên bị chồng hành hạ nhưng chị H vẫn nín nhịn vì sợ người ngoài chê cười.</a:t>
            </a:r>
          </a:p>
          <a:p>
            <a:pPr algn="just"/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c. Bạn Q ghi lại số điện thoại của ông bà, thầy giá chủ nhiệm để gọi điện nhờ sự trợ giúp nếu không bị bạo hành gia đình.</a:t>
            </a:r>
          </a:p>
          <a:p>
            <a:pPr algn="just"/>
            <a:r>
              <a:rPr lang="vi-VN" sz="3200" b="1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d. Chị T bị chồng coi thường vì không có sự việc làm và thu nhập ổn định nên chị đã cố gắng tự học và xin được việc làm ở một công ty.</a:t>
            </a: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id="{49368C2B-08BB-4567-BA27-2402FAA3C31F}"/>
              </a:ext>
            </a:extLst>
          </p:cNvPr>
          <p:cNvSpPr/>
          <p:nvPr/>
        </p:nvSpPr>
        <p:spPr>
          <a:xfrm>
            <a:off x="2573626" y="57173"/>
            <a:ext cx="3743198" cy="72659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1651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 err="1">
                <a:solidFill>
                  <a:srgbClr val="FF0000"/>
                </a:solidFill>
                <a:latin typeface="SVN-Vanilla Daisy Pro" panose="00000500000000000000" pitchFamily="2" charset="0"/>
                <a:ea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SVN-Vanilla Daisy Pro" panose="00000500000000000000" pitchFamily="2" charset="0"/>
                <a:ea typeface="Times New Roman" panose="02020603050405020304" pitchFamily="18" charset="0"/>
              </a:rPr>
              <a:t> 3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Vanilla Daisy Pro" panose="00000500000000000000" pitchFamily="2" charset="0"/>
                <a:ea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Marbelia Regular" panose="02000500000000000000" pitchFamily="2" charset="0"/>
                <a:ea typeface="Arial" panose="020B0604020202020204" pitchFamily="34" charset="0"/>
              </a:rPr>
              <a:t>Chia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7 Marbelia Regular" panose="02000500000000000000" pitchFamily="2" charset="0"/>
                <a:ea typeface="Arial" panose="020B0604020202020204" pitchFamily="34" charset="0"/>
              </a:rPr>
              <a:t>sẻ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7 Marbelia Regular" panose="02000500000000000000" pitchFamily="2" charset="0"/>
              <a:ea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Vanilla Daisy Pro" panose="00000500000000000000" pitchFamily="2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588022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C775A42-14DC-BD9D-982E-8075687B1242}"/>
              </a:ext>
            </a:extLst>
          </p:cNvPr>
          <p:cNvSpPr txBox="1"/>
          <p:nvPr/>
        </p:nvSpPr>
        <p:spPr>
          <a:xfrm>
            <a:off x="169772" y="117693"/>
            <a:ext cx="11852456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Tình huống a)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Vì: khi nhận diện được nguy cơ xảy ra bạo lực gia đình, bạn X đã chủ động rời khỏi nơi đó để đảm bảo an toàn cho bản thân.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Tình huống b)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 đồng tình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Vì: việc chị H nín nhịn khi bị chồng hành hạ là biện pháp giải quyết tiêu cực; hành động này đã gián tiếp tiếp tay cho hành vi bạo lực của chồng chị H; đồng thời, cũng gia tăng tổn thương và nguy hiểm đối với bản thân chị 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Tình huống c)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Vì: bạn Q đã có biện pháp ứng phó tích cực để phòng, chống bạo lực gia đình.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 Tình huống d)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A08B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Đồng tình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Vì: chị T đã có biện pháp ứng phó tích cực để phòng, chống bạo lực gia đình.</a:t>
            </a:r>
          </a:p>
        </p:txBody>
      </p:sp>
    </p:spTree>
    <p:extLst>
      <p:ext uri="{BB962C8B-B14F-4D97-AF65-F5344CB8AC3E}">
        <p14:creationId xmlns:p14="http://schemas.microsoft.com/office/powerpoint/2010/main" val="595628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 noChangeArrowheads="1"/>
          </p:cNvSpPr>
          <p:nvPr/>
        </p:nvSpPr>
        <p:spPr bwMode="auto">
          <a:xfrm>
            <a:off x="-126609" y="1079025"/>
            <a:ext cx="12318609" cy="4147384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rgbClr val="FFCC99"/>
          </a:solidFill>
          <a:ln>
            <a:noFill/>
          </a:ln>
        </p:spPr>
        <p:txBody>
          <a:bodyPr/>
          <a:lstStyle/>
          <a:p>
            <a:pPr marL="0" marR="0" lvl="0" indent="0" algn="l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8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矩形 69"/>
          <p:cNvSpPr>
            <a:spLocks noChangeArrowheads="1"/>
          </p:cNvSpPr>
          <p:nvPr/>
        </p:nvSpPr>
        <p:spPr bwMode="auto">
          <a:xfrm>
            <a:off x="266420" y="2083534"/>
            <a:ext cx="10914012" cy="21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55" tIns="45678" rIns="91355" bIns="4567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742950" marR="0" lvl="0" indent="-74295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BẠO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 LỰC GIA ĐÌNH- </a:t>
            </a:r>
          </a:p>
          <a:p>
            <a:pPr marR="0" lvl="0" algn="ctr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方正卡通简体" panose="03000509000000000000" pitchFamily="65" charset="-122"/>
                <a:cs typeface="Times New Roman" pitchFamily="18" charset="0"/>
                <a:sym typeface="微软雅黑" panose="020B0503020204020204" pitchFamily="34" charset="-122"/>
              </a:rPr>
              <a:t>CÁC HÌNH THỨC VÀ HẬU QUẢ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方正卡通简体" panose="03000509000000000000" pitchFamily="65" charset="-122"/>
              <a:cs typeface="Times New Roman" pitchFamily="18" charset="0"/>
              <a:sym typeface="微软雅黑" panose="020B0503020204020204" pitchFamily="34" charset="-122"/>
            </a:endParaRPr>
          </a:p>
          <a:p>
            <a:pPr marL="0" marR="0" lvl="0" indent="0" algn="just" defTabSz="121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4796" b="1" i="0" u="none" strike="noStrike" kern="1200" cap="none" spc="0" normalizeH="0" baseline="0" noProof="0" dirty="0">
              <a:ln>
                <a:noFill/>
              </a:ln>
              <a:solidFill>
                <a:srgbClr val="60B962"/>
              </a:solidFill>
              <a:effectLst/>
              <a:uLnTx/>
              <a:uFillTx/>
              <a:latin typeface="方正卡通简体" panose="03000509000000000000" pitchFamily="65" charset="-122"/>
              <a:ea typeface="方正卡通简体" panose="03000509000000000000" pitchFamily="65" charset="-122"/>
              <a:cs typeface="+mn-cs"/>
              <a:sym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67340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603503" y="0"/>
            <a:ext cx="6407150" cy="1323439"/>
          </a:xfrm>
          <a:prstGeom prst="rect">
            <a:avLst/>
          </a:prstGeom>
          <a:solidFill>
            <a:srgbClr val="D3F652"/>
          </a:solidFill>
          <a:ln w="57150">
            <a:solidFill>
              <a:srgbClr val="FFC000"/>
            </a:solidFill>
          </a:ln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4.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TRÒ CHƠI: ĐÓNG VAI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auto">
          <a:xfrm>
            <a:off x="107745" y="707886"/>
            <a:ext cx="5019794" cy="2865649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CCFF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auto">
          <a:xfrm>
            <a:off x="4886601" y="700435"/>
            <a:ext cx="3588483" cy="2487734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FFFF00"/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utoShape 7"/>
          <p:cNvSpPr>
            <a:spLocks noChangeArrowheads="1"/>
          </p:cNvSpPr>
          <p:nvPr/>
        </p:nvSpPr>
        <p:spPr bwMode="auto">
          <a:xfrm>
            <a:off x="7993329" y="588931"/>
            <a:ext cx="4198671" cy="3939065"/>
          </a:xfrm>
          <a:prstGeom prst="cloudCallout">
            <a:avLst>
              <a:gd name="adj1" fmla="val -17685"/>
              <a:gd name="adj2" fmla="val 85880"/>
            </a:avLst>
          </a:prstGeom>
          <a:solidFill>
            <a:srgbClr val="9BBB59">
              <a:lumMod val="20000"/>
              <a:lumOff val="80000"/>
            </a:srgbClr>
          </a:solidFill>
          <a:ln w="9525">
            <a:solidFill>
              <a:sysClr val="windowText" lastClr="000000"/>
            </a:solidFill>
            <a:round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9936" y="1105558"/>
            <a:ext cx="4176665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a. Đang học ở trường phổ thông dân tộc nội trú tỉnh, chị H bị bố mẹ ép nghỉ học để lấy chồng.</a:t>
            </a:r>
          </a:p>
          <a:p>
            <a:r>
              <a:rPr lang="vi-VN" dirty="0"/>
              <a:t>b. Nhiều lần chứng kiến chú hàng xóm đánh con nhỏ, bạn B rất thương em bé nhưng chưa biết làm thế nào để giúp em.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+mn-cs"/>
              </a:rPr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5 IcielSanelma" pitchFamily="2" charset="0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25953" y="1470974"/>
            <a:ext cx="29022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Nếu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IcielSanelma" pitchFamily="2" charset="0"/>
                <a:ea typeface="+mn-ea"/>
                <a:cs typeface="Times New Roman" panose="02020603050405020304" pitchFamily="18" charset="0"/>
              </a:rPr>
              <a:t> .............................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5 IcielSanelma" pitchFamily="2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34931" y="1131441"/>
            <a:ext cx="340170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/>
              <a:t>c. Bố mẹ li hôn. Bạn C sống cùng với bố và mẹ kế. Trước mặt bố, mẹ kế luôn ngọt ngào nhưng khi bố cừa đi khỏi nhà,...</a:t>
            </a:r>
          </a:p>
          <a:p>
            <a:r>
              <a:rPr lang="vi-VN" dirty="0"/>
              <a:t>d. Bạn T ở cùng với bác họ. Hằng ngày, bác bắt bạn phải thức khuya dậy sớm, lap động nặng nhọc. Vì vậy, đã 14 tuổi mà T còi cọc chỉ như đứa trẻ l</a:t>
            </a:r>
            <a:r>
              <a:rPr lang="en-US" dirty="0"/>
              <a:t>ê</a:t>
            </a:r>
            <a:r>
              <a:rPr lang="vi-VN" dirty="0"/>
              <a:t>n mười.</a:t>
            </a:r>
          </a:p>
        </p:txBody>
      </p:sp>
    </p:spTree>
    <p:extLst>
      <p:ext uri="{BB962C8B-B14F-4D97-AF65-F5344CB8AC3E}">
        <p14:creationId xmlns:p14="http://schemas.microsoft.com/office/powerpoint/2010/main" val="1519878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0" grpId="0" animBg="1"/>
      <p:bldP spid="31" grpId="0" animBg="1"/>
      <p:bldP spid="17" grpId="0" animBg="1"/>
      <p:bldP spid="16" grpId="0"/>
      <p:bldP spid="18" grpId="0"/>
      <p:bldP spid="1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2A8F93-F2C9-440E-BE5E-92F4E9157E38}"/>
              </a:ext>
            </a:extLst>
          </p:cNvPr>
          <p:cNvSpPr/>
          <p:nvPr/>
        </p:nvSpPr>
        <p:spPr>
          <a:xfrm>
            <a:off x="90407" y="0"/>
            <a:ext cx="12011186" cy="6834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a)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7681778"/>
      </p:ext>
    </p:extLst>
  </p:cSld>
  <p:clrMapOvr>
    <a:masterClrMapping/>
  </p:clrMapOvr>
  <p:transition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2A8F93-F2C9-440E-BE5E-92F4E9157E38}"/>
              </a:ext>
            </a:extLst>
          </p:cNvPr>
          <p:cNvSpPr/>
          <p:nvPr/>
        </p:nvSpPr>
        <p:spPr>
          <a:xfrm>
            <a:off x="90407" y="604434"/>
            <a:ext cx="12011186" cy="5135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b)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xóm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343740"/>
      </p:ext>
    </p:extLst>
  </p:cSld>
  <p:clrMapOvr>
    <a:masterClrMapping/>
  </p:clrMapOvr>
  <p:transition>
    <p:randomBar dir="vert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2A8F93-F2C9-440E-BE5E-92F4E9157E38}"/>
              </a:ext>
            </a:extLst>
          </p:cNvPr>
          <p:cNvSpPr/>
          <p:nvPr/>
        </p:nvSpPr>
        <p:spPr>
          <a:xfrm>
            <a:off x="90407" y="23757"/>
            <a:ext cx="12011186" cy="68342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c)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531886"/>
      </p:ext>
    </p:extLst>
  </p:cSld>
  <p:clrMapOvr>
    <a:masterClrMapping/>
  </p:clrMapOvr>
  <p:transition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F2A8F93-F2C9-440E-BE5E-92F4E9157E38}"/>
              </a:ext>
            </a:extLst>
          </p:cNvPr>
          <p:cNvSpPr/>
          <p:nvPr/>
        </p:nvSpPr>
        <p:spPr>
          <a:xfrm>
            <a:off x="0" y="0"/>
            <a:ext cx="121920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d)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ruột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,..)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điện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thiết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41513629"/>
      </p:ext>
    </p:extLst>
  </p:cSld>
  <p:clrMapOvr>
    <a:masterClrMapping/>
  </p:clrMapOvr>
  <p:transition>
    <p:randomBar dir="vert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2672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1" y="533400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7869" y="5406321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67899" y="4776789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blumen-pflanzen1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80332" y="5186631"/>
            <a:ext cx="22860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14" y="566943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567" y="530136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7244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Picture 12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10001"/>
            <a:ext cx="1238251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13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1148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4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374" y="5468139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0" y="4910304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Picture 16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5449338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Picture 17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34" y="4899700"/>
            <a:ext cx="14192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Picture 18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433" y="5357065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8" name="Picture 20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070" y="5339112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9" name="Picture 21" descr="blumen-pflanzen04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5111750"/>
            <a:ext cx="1428751" cy="142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0" name="Picture 22" descr="Blue_rose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5575" y="5166400"/>
            <a:ext cx="1022351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1" name="Picture 2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2672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2" name="Picture 24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224" y="4584343"/>
            <a:ext cx="6667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3" name="Picture 25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600200" y="4572000"/>
            <a:ext cx="609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4" name="Picture 26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9624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5" name="Picture 27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3048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6" name="Picture 28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37955">
            <a:off x="2825751" y="5270501"/>
            <a:ext cx="5762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7" name="Picture 29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682075">
            <a:off x="10048875" y="4987926"/>
            <a:ext cx="5334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8" name="Picture 30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814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29" name="Picture 31" descr="200463042511690x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40386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30" name="Picture 32" descr="sun14[1]"/>
          <p:cNvPicPr>
            <a:picLocks noChangeAspect="1" noChangeArrowheads="1" noCrop="1"/>
          </p:cNvPicPr>
          <p:nvPr/>
        </p:nvPicPr>
        <p:blipFill>
          <a:blip r:embed="rId14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992" y="-42171"/>
            <a:ext cx="12954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31" name="WordArt 5"/>
          <p:cNvSpPr>
            <a:spLocks noChangeArrowheads="1" noChangeShapeType="1" noTextEdit="1"/>
          </p:cNvSpPr>
          <p:nvPr/>
        </p:nvSpPr>
        <p:spPr bwMode="auto">
          <a:xfrm>
            <a:off x="704851" y="491229"/>
            <a:ext cx="9144000" cy="251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875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50"/>
                </a:solidFill>
                <a:effectLst>
                  <a:outerShdw dist="107763" dir="13500000" algn="ctr" rotWithShape="0">
                    <a:srgbClr val="808080">
                      <a:alpha val="5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Trò chơi "Đối mặt"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50"/>
              </a:solidFill>
              <a:effectLst>
                <a:outerShdw dist="107763" dir="13500000" algn="ctr" rotWithShape="0">
                  <a:srgbClr val="808080">
                    <a:alpha val="5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04161" name="Text Box 33"/>
          <p:cNvSpPr txBox="1">
            <a:spLocks noChangeArrowheads="1"/>
          </p:cNvSpPr>
          <p:nvPr/>
        </p:nvSpPr>
        <p:spPr bwMode="auto">
          <a:xfrm>
            <a:off x="1688027" y="3081213"/>
            <a:ext cx="7660556" cy="707886"/>
          </a:xfrm>
          <a:prstGeom prst="rect">
            <a:avLst/>
          </a:prstGeom>
          <a:solidFill>
            <a:srgbClr val="FFFF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Tìm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 ca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dao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tục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ngữ</a:t>
            </a:r>
            <a:r>
              <a:rPr kumimoji="0" lang="vi-V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, châm ngôn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#9Slide05 Voyage" panose="02000000000000000000" pitchFamily="2" charset="0"/>
                <a:ea typeface="+mn-ea"/>
                <a:cs typeface="Arial" panose="020B0604020202020204" pitchFamily="34" charset="0"/>
              </a:rPr>
              <a:t>đình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FF"/>
              </a:solidFill>
              <a:effectLst/>
              <a:uLnTx/>
              <a:uFillTx/>
              <a:latin typeface="#9Slide05 Voyage" panose="02000000000000000000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3228" y="4590868"/>
            <a:ext cx="12195228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0520" y="4603510"/>
            <a:ext cx="1193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LUẬT CHƠI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: 5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Vanilla Daisy Pro" panose="00000500000000000000" pitchFamily="2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thức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ca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dao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tục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châm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lượt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loại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VN-Vanilla Daisy Pro" panose="00000500000000000000" pitchFamily="2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38" name="图片 1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-198183" y="2543161"/>
            <a:ext cx="2113322" cy="211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41121"/>
      </p:ext>
    </p:extLst>
  </p:cSld>
  <p:clrMapOvr>
    <a:masterClrMapping/>
  </p:clrMapOvr>
  <p:transition spd="med">
    <p:wheel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500"/>
                                        <p:tgtEl>
                                          <p:spTgt spid="30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31" grpId="0"/>
      <p:bldP spid="304161" grpId="0" animBg="1"/>
      <p:bldP spid="33" grpId="0" animBg="1"/>
      <p:bldP spid="3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 descr="6fc417983c9675ce1b60e983870aeb8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8" y="72749"/>
            <a:ext cx="2771373" cy="19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8329868" y="4274344"/>
            <a:ext cx="2687293" cy="1437189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3479360" y="195942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11" name="Picture 10" descr="Kết quả hình ảnh cho giấy nhớ đáng yêu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6467" y="2410093"/>
            <a:ext cx="2620370" cy="16843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ight Brace 12"/>
          <p:cNvSpPr/>
          <p:nvPr/>
        </p:nvSpPr>
        <p:spPr>
          <a:xfrm>
            <a:off x="5294436" y="2052261"/>
            <a:ext cx="586853" cy="47888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5759431" y="2236592"/>
            <a:ext cx="200394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Ghi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note</a:t>
            </a: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5990360" y="3702567"/>
            <a:ext cx="2056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Dán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vào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sổ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tay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5900057" y="5203702"/>
            <a:ext cx="2056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9716" y="2185849"/>
            <a:ext cx="511228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Thiết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kế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áp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phích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nội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dung “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Nói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không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”.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20" descr="58PIC58PIC58PIC58PICHsaGKG559akDq_PIC2018.png"/>
          <p:cNvPicPr>
            <a:picLocks noChangeAspect="1"/>
          </p:cNvPicPr>
          <p:nvPr/>
        </p:nvPicPr>
        <p:blipFill>
          <a:blip r:embed="rId6" cstate="print"/>
          <a:srcRect l="7143" t="16071" r="5357" b="14286"/>
          <a:stretch>
            <a:fillRect/>
          </a:stretch>
        </p:blipFill>
        <p:spPr>
          <a:xfrm>
            <a:off x="4476984" y="922380"/>
            <a:ext cx="2221756" cy="959043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830792" y="1119796"/>
            <a:ext cx="15786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1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5D5E80F-18B3-FB05-4C73-22C428EF0D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51" y="3822944"/>
            <a:ext cx="5378450" cy="3064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90269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/>
      <p:bldP spid="17" grpId="0"/>
      <p:bldP spid="20" grpId="0"/>
      <p:bldP spid="2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2858PICdbgea5Gz679dY_PIC201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103" y="405048"/>
            <a:ext cx="2164572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8" descr="6fc417983c9675ce1b60e983870aeb8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88" y="72749"/>
            <a:ext cx="2771373" cy="19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8329868" y="4274344"/>
            <a:ext cx="2687293" cy="1437189"/>
          </a:xfrm>
          <a:prstGeom prst="rect">
            <a:avLst/>
          </a:prstGeom>
        </p:spPr>
      </p:pic>
      <p:sp>
        <p:nvSpPr>
          <p:cNvPr id="7" name="AutoShape 3"/>
          <p:cNvSpPr>
            <a:spLocks noChangeArrowheads="1"/>
          </p:cNvSpPr>
          <p:nvPr/>
        </p:nvSpPr>
        <p:spPr bwMode="gray">
          <a:xfrm>
            <a:off x="3479360" y="195942"/>
            <a:ext cx="5378450" cy="574675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  <a:effectLst>
            <a:outerShdw dist="63500" dir="3187806" algn="ctr" rotWithShape="0">
              <a:srgbClr val="001D3A"/>
            </a:outerShdw>
          </a:effectLst>
          <a:extLst>
            <a:ext uri="{91240B29-F687-4F45-9708-019B960494DF}">
              <a14:hiddenLine xmlns:a14="http://schemas.microsoft.com/office/drawing/2010/main" w="381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200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DỰ ÁN</a:t>
            </a:r>
          </a:p>
        </p:txBody>
      </p:sp>
      <p:pic>
        <p:nvPicPr>
          <p:cNvPr id="11" name="Picture 10" descr="Kết quả hình ảnh cho giấy nhớ đáng yêu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6823" y="2131747"/>
            <a:ext cx="3447279" cy="250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ight Brace 12"/>
          <p:cNvSpPr/>
          <p:nvPr/>
        </p:nvSpPr>
        <p:spPr>
          <a:xfrm>
            <a:off x="5294436" y="2052261"/>
            <a:ext cx="586853" cy="478888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6409426" y="4766286"/>
            <a:ext cx="20562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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Chia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sẻ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cho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cả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lớp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289716" y="2663256"/>
            <a:ext cx="5112281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v"/>
            </a:pP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nhóm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 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xây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dựng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biểu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diễn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một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tiểu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phẩm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về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chủ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đề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"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Phòng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chống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bạo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lực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gia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#9Slide05 Brannboll Ny" panose="02000000000000000000" pitchFamily="2" charset="0"/>
              </a:rPr>
              <a:t>đình</a:t>
            </a:r>
            <a:r>
              <a:rPr lang="en-US" sz="3600" dirty="0">
                <a:solidFill>
                  <a:srgbClr val="FF0000"/>
                </a:solidFill>
                <a:latin typeface="#9Slide05 Brannboll Ny" panose="02000000000000000000" pitchFamily="2" charset="0"/>
              </a:rPr>
              <a:t>".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Brannboll Ny" panose="02000000000000000000" pitchFamily="2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1" name="Picture 20" descr="58PIC58PIC58PIC58PICHsaGKG559akDq_PIC2018.png"/>
          <p:cNvPicPr>
            <a:picLocks noChangeAspect="1"/>
          </p:cNvPicPr>
          <p:nvPr/>
        </p:nvPicPr>
        <p:blipFill>
          <a:blip r:embed="rId7" cstate="print"/>
          <a:srcRect l="7143" t="16071" r="5357" b="14286"/>
          <a:stretch>
            <a:fillRect/>
          </a:stretch>
        </p:blipFill>
        <p:spPr>
          <a:xfrm>
            <a:off x="4476984" y="922380"/>
            <a:ext cx="2221756" cy="959043"/>
          </a:xfrm>
          <a:prstGeom prst="rect">
            <a:avLst/>
          </a:prstGeom>
        </p:spPr>
      </p:pic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4830792" y="1119796"/>
            <a:ext cx="1578634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Dự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Calibri" pitchFamily="34" charset="0"/>
                <a:cs typeface="Times New Roman" pitchFamily="18" charset="0"/>
                <a:sym typeface="Wingdings" pitchFamily="2" charset="2"/>
              </a:rPr>
              <a:t> 2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199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/>
      <p:bldP spid="20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09967C-A954-4DCF-AD42-FB6086AE4E18}"/>
              </a:ext>
            </a:extLst>
          </p:cNvPr>
          <p:cNvSpPr/>
          <p:nvPr/>
        </p:nvSpPr>
        <p:spPr>
          <a:xfrm>
            <a:off x="178190" y="-5417"/>
            <a:ext cx="11835619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/5p: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</a:t>
            </a:r>
            <a:r>
              <a:rPr lang="vi-VN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tr.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41,42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1, 2: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1, 2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3, 4: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3, 4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5, 6: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5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16608"/>
      </p:ext>
    </p:extLst>
  </p:cSld>
  <p:clrMapOvr>
    <a:masterClrMapping/>
  </p:clrMapOvr>
  <p:transition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B0B203-F519-4473-81C7-1C7A096C7FCC}"/>
              </a:ext>
            </a:extLst>
          </p:cNvPr>
          <p:cNvSpPr/>
          <p:nvPr/>
        </p:nvSpPr>
        <p:spPr>
          <a:xfrm>
            <a:off x="150054" y="101540"/>
            <a:ext cx="1192002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P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ngột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ngạt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92049"/>
      </p:ext>
    </p:extLst>
  </p:cSld>
  <p:clrMapOvr>
    <a:masterClrMapping/>
  </p:clrMapOvr>
  <p:transition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9B0B203-F519-4473-81C7-1C7A096C7FCC}"/>
              </a:ext>
            </a:extLst>
          </p:cNvPr>
          <p:cNvSpPr/>
          <p:nvPr/>
        </p:nvSpPr>
        <p:spPr>
          <a:xfrm>
            <a:off x="135987" y="428178"/>
            <a:ext cx="1192002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B05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mệt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mỏi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xấu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gđ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trật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ktế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59074"/>
      </p:ext>
    </p:extLst>
  </p:cSld>
  <p:clrMapOvr>
    <a:masterClrMapping/>
  </p:clrMapOvr>
  <p:transition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A5C569-781E-4338-9893-97638BC72FD7}"/>
              </a:ext>
            </a:extLst>
          </p:cNvPr>
          <p:cNvSpPr/>
          <p:nvPr/>
        </p:nvSpPr>
        <p:spPr>
          <a:xfrm>
            <a:off x="145366" y="0"/>
            <a:ext cx="1190126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con,...</a:t>
            </a:r>
            <a:endParaRPr lang="en-US" sz="44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856298"/>
      </p:ext>
    </p:extLst>
  </p:cSld>
  <p:clrMapOvr>
    <a:masterClrMapping/>
  </p:clrMapOvr>
  <p:transition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CC79E0-5A3C-4147-B5F5-EB103660124F}"/>
              </a:ext>
            </a:extLst>
          </p:cNvPr>
          <p:cNvSpPr/>
          <p:nvPr/>
        </p:nvSpPr>
        <p:spPr>
          <a:xfrm>
            <a:off x="121920" y="166568"/>
            <a:ext cx="11948160" cy="652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BLGĐ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800" b="1" dirty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ngược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đập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gđ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3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hữu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do lao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,...).</a:t>
            </a:r>
            <a:endParaRPr lang="en-US" sz="3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i="1" dirty="0" err="1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800" b="1" i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3800" b="1" dirty="0">
                <a:solidFill>
                  <a:srgbClr val="3A08B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gđ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cưỡng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  <a:endParaRPr lang="en-US" sz="38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676122"/>
      </p:ext>
    </p:extLst>
  </p:cSld>
  <p:clrMapOvr>
    <a:masterClrMapping/>
  </p:clrMapOvr>
  <p:transition>
    <p:randomBar dir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iết kế: Thạch Trương Thảo (0987 039 863)">
  <a:themeElements>
    <a:clrScheme name="Thiết kế: Thạch Trương Thảo (0987 039 863)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hiết kế: Thạch Trương Thảo (0987 039 863)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 typeface="Wingdings" pitchFamily="2" charset="2"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hiết kế: Thạch Trương Thảo (0987 039 863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iết kế: Thạch Trương Thảo (0987 039 863)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iết kế: Thạch Trương Thảo (0987 039 863)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3713</Words>
  <Application>Microsoft Office PowerPoint</Application>
  <PresentationFormat>Widescreen</PresentationFormat>
  <Paragraphs>233</Paragraphs>
  <Slides>47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72" baseType="lpstr">
      <vt:lpstr>DengXian</vt:lpstr>
      <vt:lpstr>Microsoft YaHei</vt:lpstr>
      <vt:lpstr>Microsoft YaHei</vt:lpstr>
      <vt:lpstr>MS Mincho</vt:lpstr>
      <vt:lpstr>SimSun</vt:lpstr>
      <vt:lpstr>#9Slide05 Brannboll Ny</vt:lpstr>
      <vt:lpstr>#9Slide05 IcielSanelma</vt:lpstr>
      <vt:lpstr>#9Slide05 SVNVanilla Daisy Pro</vt:lpstr>
      <vt:lpstr>#9Slide05 Voyage</vt:lpstr>
      <vt:lpstr>#9Slide07 Marbelia Regular</vt:lpstr>
      <vt:lpstr>Arial</vt:lpstr>
      <vt:lpstr>Calibri</vt:lpstr>
      <vt:lpstr>Calibri Light</vt:lpstr>
      <vt:lpstr>Roboto</vt:lpstr>
      <vt:lpstr>SVN-Vanilla Daisy Pro</vt:lpstr>
      <vt:lpstr>SVN-Very Berry</vt:lpstr>
      <vt:lpstr>Tahoma</vt:lpstr>
      <vt:lpstr>Times New Roman</vt:lpstr>
      <vt:lpstr>Verdana</vt:lpstr>
      <vt:lpstr>Wingdings</vt:lpstr>
      <vt:lpstr>方正卡通简体</vt:lpstr>
      <vt:lpstr>方正综艺简体</vt:lpstr>
      <vt:lpstr>Office Theme</vt:lpstr>
      <vt:lpstr>1_Thiết kế: Thạch Trương Thảo (0987 039 863)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Thị Ánh Tuyết</dc:creator>
  <cp:lastModifiedBy>Administrator</cp:lastModifiedBy>
  <cp:revision>67</cp:revision>
  <dcterms:created xsi:type="dcterms:W3CDTF">2023-09-13T08:13:59Z</dcterms:created>
  <dcterms:modified xsi:type="dcterms:W3CDTF">2023-12-28T01:28:50Z</dcterms:modified>
</cp:coreProperties>
</file>