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63.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62" r:id="rId2"/>
    <p:sldMasterId id="2147483788" r:id="rId3"/>
  </p:sldMasterIdLst>
  <p:notesMasterIdLst>
    <p:notesMasterId r:id="rId82"/>
  </p:notesMasterIdLst>
  <p:sldIdLst>
    <p:sldId id="1163" r:id="rId4"/>
    <p:sldId id="1169" r:id="rId5"/>
    <p:sldId id="1080" r:id="rId6"/>
    <p:sldId id="1125" r:id="rId7"/>
    <p:sldId id="1205" r:id="rId8"/>
    <p:sldId id="1206" r:id="rId9"/>
    <p:sldId id="1201" r:id="rId10"/>
    <p:sldId id="1208" r:id="rId11"/>
    <p:sldId id="1207" r:id="rId12"/>
    <p:sldId id="1210" r:id="rId13"/>
    <p:sldId id="1209" r:id="rId14"/>
    <p:sldId id="1204" r:id="rId15"/>
    <p:sldId id="1203" r:id="rId16"/>
    <p:sldId id="1186" r:id="rId17"/>
    <p:sldId id="1202" r:id="rId18"/>
    <p:sldId id="1211" r:id="rId19"/>
    <p:sldId id="1185" r:id="rId20"/>
    <p:sldId id="1212" r:id="rId21"/>
    <p:sldId id="1235" r:id="rId22"/>
    <p:sldId id="1214" r:id="rId23"/>
    <p:sldId id="1213" r:id="rId24"/>
    <p:sldId id="1216" r:id="rId25"/>
    <p:sldId id="1215" r:id="rId26"/>
    <p:sldId id="1217" r:id="rId27"/>
    <p:sldId id="1218" r:id="rId28"/>
    <p:sldId id="1236" r:id="rId29"/>
    <p:sldId id="1220" r:id="rId30"/>
    <p:sldId id="1219" r:id="rId31"/>
    <p:sldId id="1222" r:id="rId32"/>
    <p:sldId id="1221" r:id="rId33"/>
    <p:sldId id="1223" r:id="rId34"/>
    <p:sldId id="1224" r:id="rId35"/>
    <p:sldId id="1226" r:id="rId36"/>
    <p:sldId id="1225" r:id="rId37"/>
    <p:sldId id="1228" r:id="rId38"/>
    <p:sldId id="1227" r:id="rId39"/>
    <p:sldId id="1230" r:id="rId40"/>
    <p:sldId id="1229" r:id="rId41"/>
    <p:sldId id="1237" r:id="rId42"/>
    <p:sldId id="1231" r:id="rId43"/>
    <p:sldId id="1193" r:id="rId44"/>
    <p:sldId id="1232" r:id="rId45"/>
    <p:sldId id="1233" r:id="rId46"/>
    <p:sldId id="1238" r:id="rId47"/>
    <p:sldId id="1175" r:id="rId48"/>
    <p:sldId id="1242" r:id="rId49"/>
    <p:sldId id="1239" r:id="rId50"/>
    <p:sldId id="1240" r:id="rId51"/>
    <p:sldId id="1191" r:id="rId52"/>
    <p:sldId id="1245" r:id="rId53"/>
    <p:sldId id="1251" r:id="rId54"/>
    <p:sldId id="1252" r:id="rId55"/>
    <p:sldId id="1246" r:id="rId56"/>
    <p:sldId id="1247" r:id="rId57"/>
    <p:sldId id="1248" r:id="rId58"/>
    <p:sldId id="1243" r:id="rId59"/>
    <p:sldId id="1241" r:id="rId60"/>
    <p:sldId id="1189" r:id="rId61"/>
    <p:sldId id="1190" r:id="rId62"/>
    <p:sldId id="1192" r:id="rId63"/>
    <p:sldId id="1244" r:id="rId64"/>
    <p:sldId id="1180" r:id="rId65"/>
    <p:sldId id="1194" r:id="rId66"/>
    <p:sldId id="1195" r:id="rId67"/>
    <p:sldId id="1253" r:id="rId68"/>
    <p:sldId id="1254" r:id="rId69"/>
    <p:sldId id="1258" r:id="rId70"/>
    <p:sldId id="1255" r:id="rId71"/>
    <p:sldId id="1256" r:id="rId72"/>
    <p:sldId id="1257" r:id="rId73"/>
    <p:sldId id="1259" r:id="rId74"/>
    <p:sldId id="1261" r:id="rId75"/>
    <p:sldId id="1260" r:id="rId76"/>
    <p:sldId id="1262" r:id="rId77"/>
    <p:sldId id="1197" r:id="rId78"/>
    <p:sldId id="1198" r:id="rId79"/>
    <p:sldId id="1199" r:id="rId80"/>
    <p:sldId id="1200"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6404" autoAdjust="0"/>
  </p:normalViewPr>
  <p:slideViewPr>
    <p:cSldViewPr snapToGrid="0">
      <p:cViewPr varScale="1">
        <p:scale>
          <a:sx n="68" d="100"/>
          <a:sy n="68" d="100"/>
        </p:scale>
        <p:origin x="9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1</a:t>
            </a:fld>
            <a:endParaRPr lang="en-US" altLang="zh-CN">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77</a:t>
            </a:fld>
            <a:endParaRPr lang="en-US" altLang="zh-CN">
              <a:latin typeface="等线"/>
              <a:ea typeface="等线"/>
              <a:cs typeface="等线"/>
            </a:endParaRPr>
          </a:p>
        </p:txBody>
      </p:sp>
    </p:spTree>
    <p:extLst>
      <p:ext uri="{BB962C8B-B14F-4D97-AF65-F5344CB8AC3E}">
        <p14:creationId xmlns:p14="http://schemas.microsoft.com/office/powerpoint/2010/main" val="223749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3</a:t>
            </a:fld>
            <a:endParaRPr lang="en-US"/>
          </a:p>
        </p:txBody>
      </p:sp>
    </p:spTree>
    <p:extLst>
      <p:ext uri="{BB962C8B-B14F-4D97-AF65-F5344CB8AC3E}">
        <p14:creationId xmlns:p14="http://schemas.microsoft.com/office/powerpoint/2010/main" val="316537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268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518824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000433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239651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265664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695435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62</a:t>
            </a:fld>
            <a:endParaRPr lang="en-US" altLang="zh-CN">
              <a:latin typeface="等线"/>
              <a:ea typeface="等线"/>
              <a:cs typeface="等线"/>
            </a:endParaRPr>
          </a:p>
        </p:txBody>
      </p:sp>
    </p:spTree>
    <p:extLst>
      <p:ext uri="{BB962C8B-B14F-4D97-AF65-F5344CB8AC3E}">
        <p14:creationId xmlns:p14="http://schemas.microsoft.com/office/powerpoint/2010/main" val="686687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9/14/2023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png"/><Relationship Id="rId39" Type="http://schemas.openxmlformats.org/officeDocument/2006/relationships/image" Target="../media/image59.png"/><Relationship Id="rId21" Type="http://schemas.openxmlformats.org/officeDocument/2006/relationships/image" Target="../media/image41.png"/><Relationship Id="rId34" Type="http://schemas.openxmlformats.org/officeDocument/2006/relationships/image" Target="../media/image54.png"/><Relationship Id="rId42" Type="http://schemas.openxmlformats.org/officeDocument/2006/relationships/image" Target="../media/image62.png"/><Relationship Id="rId7" Type="http://schemas.openxmlformats.org/officeDocument/2006/relationships/image" Target="../media/image27.png"/><Relationship Id="rId2" Type="http://schemas.openxmlformats.org/officeDocument/2006/relationships/notesSlide" Target="../notesSlides/notesSlide1.xml"/><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png"/><Relationship Id="rId41"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32" Type="http://schemas.openxmlformats.org/officeDocument/2006/relationships/image" Target="../media/image52.png"/><Relationship Id="rId37" Type="http://schemas.openxmlformats.org/officeDocument/2006/relationships/image" Target="../media/image57.png"/><Relationship Id="rId40" Type="http://schemas.openxmlformats.org/officeDocument/2006/relationships/image" Target="../media/image60.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36" Type="http://schemas.openxmlformats.org/officeDocument/2006/relationships/image" Target="../media/image56.png"/><Relationship Id="rId10" Type="http://schemas.openxmlformats.org/officeDocument/2006/relationships/image" Target="../media/image30.pn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png"/><Relationship Id="rId35" Type="http://schemas.openxmlformats.org/officeDocument/2006/relationships/image" Target="../media/image55.png"/><Relationship Id="rId8" Type="http://schemas.openxmlformats.org/officeDocument/2006/relationships/image" Target="../media/image28.png"/><Relationship Id="rId3" Type="http://schemas.openxmlformats.org/officeDocument/2006/relationships/image" Target="../media/image23.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38" Type="http://schemas.openxmlformats.org/officeDocument/2006/relationships/image" Target="../media/image5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9" Type="http://schemas.openxmlformats.org/officeDocument/2006/relationships/image" Target="../media/image58.png"/><Relationship Id="rId21" Type="http://schemas.openxmlformats.org/officeDocument/2006/relationships/image" Target="../media/image40.png"/><Relationship Id="rId34" Type="http://schemas.openxmlformats.org/officeDocument/2006/relationships/image" Target="../media/image53.png"/><Relationship Id="rId42" Type="http://schemas.openxmlformats.org/officeDocument/2006/relationships/image" Target="../media/image61.png"/><Relationship Id="rId7" Type="http://schemas.openxmlformats.org/officeDocument/2006/relationships/image" Target="../media/image26.png"/><Relationship Id="rId2" Type="http://schemas.openxmlformats.org/officeDocument/2006/relationships/notesSlide" Target="../notesSlides/notesSlide9.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41" Type="http://schemas.openxmlformats.org/officeDocument/2006/relationships/image" Target="../media/image60.png"/><Relationship Id="rId1" Type="http://schemas.openxmlformats.org/officeDocument/2006/relationships/slideLayout" Target="../slideLayouts/slideLayout38.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png"/><Relationship Id="rId40" Type="http://schemas.openxmlformats.org/officeDocument/2006/relationships/image" Target="../media/image59.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 Id="rId43" Type="http://schemas.openxmlformats.org/officeDocument/2006/relationships/image" Target="../media/image62.png"/><Relationship Id="rId8" Type="http://schemas.openxmlformats.org/officeDocument/2006/relationships/image" Target="../media/image27.png"/><Relationship Id="rId3" Type="http://schemas.openxmlformats.org/officeDocument/2006/relationships/image" Target="../media/image88.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48.xml"/></Relationships>
</file>

<file path=ppt/slides/_rels/slide6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4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8.xml"/></Relationships>
</file>

<file path=ppt/slides/_rels/slide6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5.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4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7.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9" Type="http://schemas.openxmlformats.org/officeDocument/2006/relationships/image" Target="../media/image58.png"/><Relationship Id="rId21" Type="http://schemas.openxmlformats.org/officeDocument/2006/relationships/image" Target="../media/image40.png"/><Relationship Id="rId34" Type="http://schemas.openxmlformats.org/officeDocument/2006/relationships/image" Target="../media/image53.png"/><Relationship Id="rId42" Type="http://schemas.openxmlformats.org/officeDocument/2006/relationships/image" Target="../media/image61.png"/><Relationship Id="rId7" Type="http://schemas.openxmlformats.org/officeDocument/2006/relationships/image" Target="../media/image26.png"/><Relationship Id="rId2" Type="http://schemas.openxmlformats.org/officeDocument/2006/relationships/notesSlide" Target="../notesSlides/notesSlide10.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41" Type="http://schemas.openxmlformats.org/officeDocument/2006/relationships/image" Target="../media/image60.png"/><Relationship Id="rId1" Type="http://schemas.openxmlformats.org/officeDocument/2006/relationships/slideLayout" Target="../slideLayouts/slideLayout38.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png"/><Relationship Id="rId40" Type="http://schemas.openxmlformats.org/officeDocument/2006/relationships/image" Target="../media/image59.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 Id="rId43" Type="http://schemas.openxmlformats.org/officeDocument/2006/relationships/image" Target="../media/image62.png"/><Relationship Id="rId8" Type="http://schemas.openxmlformats.org/officeDocument/2006/relationships/image" Target="../media/image27.png"/><Relationship Id="rId3" Type="http://schemas.openxmlformats.org/officeDocument/2006/relationships/image" Target="../media/image88.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png"/></Relationships>
</file>

<file path=ppt/slides/_rels/slide7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840B13-6DC9-4770-ADB3-FFC7D2F2E442}"/>
              </a:ext>
            </a:extLst>
          </p:cNvPr>
          <p:cNvSpPr/>
          <p:nvPr/>
        </p:nvSpPr>
        <p:spPr>
          <a:xfrm>
            <a:off x="178190" y="126610"/>
            <a:ext cx="11835619" cy="6863417"/>
          </a:xfrm>
          <a:prstGeom prst="rect">
            <a:avLst/>
          </a:prstGeom>
        </p:spPr>
        <p:txBody>
          <a:bodyPr wrap="square">
            <a:spAutoFit/>
          </a:bodyPr>
          <a:lstStyle/>
          <a:p>
            <a:pPr algn="just">
              <a:spcAft>
                <a:spcPts val="0"/>
              </a:spcAft>
            </a:pPr>
            <a:r>
              <a:rPr lang="en-US" sz="4400" b="1" dirty="0" err="1">
                <a:solidFill>
                  <a:srgbClr val="FF0000"/>
                </a:solidFill>
                <a:latin typeface="Times New Roman" panose="02020603050405020304" pitchFamily="18" charset="0"/>
                <a:ea typeface="Times New Roman" panose="02020603050405020304" pitchFamily="18" charset="0"/>
              </a:rPr>
              <a:t>Truyền</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thống</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nhân</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nghĩa</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người</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anh</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hùng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ngoài</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đời</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thật</a:t>
            </a:r>
            <a:r>
              <a:rPr lang="en-US" sz="4400" b="1" dirty="0">
                <a:latin typeface="Times New Roman" panose="02020603050405020304" pitchFamily="18" charset="0"/>
                <a:ea typeface="Times New Roman" panose="02020603050405020304" pitchFamily="18" charset="0"/>
              </a:rPr>
              <a:t> - </a:t>
            </a:r>
            <a:r>
              <a:rPr lang="en-US" sz="4400" b="1" dirty="0" err="1">
                <a:latin typeface="Times New Roman" panose="02020603050405020304" pitchFamily="18" charset="0"/>
                <a:ea typeface="Times New Roman" panose="02020603050405020304" pitchFamily="18" charset="0"/>
              </a:rPr>
              <a:t>anh</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Nguyễn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Ngọc</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Mạnh</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đỡ</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được</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em</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bé</a:t>
            </a:r>
            <a:r>
              <a:rPr lang="en-US" sz="4400" b="1" dirty="0">
                <a:latin typeface="Times New Roman" panose="02020603050405020304" pitchFamily="18" charset="0"/>
                <a:ea typeface="Times New Roman" panose="02020603050405020304" pitchFamily="18" charset="0"/>
              </a:rPr>
              <a:t> 2 </a:t>
            </a:r>
            <a:r>
              <a:rPr lang="en-US" sz="4400" b="1" dirty="0" err="1">
                <a:latin typeface="Times New Roman" panose="02020603050405020304" pitchFamily="18" charset="0"/>
                <a:ea typeface="Times New Roman" panose="02020603050405020304" pitchFamily="18" charset="0"/>
              </a:rPr>
              <a:t>tuổi</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rơi</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từ</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tầng</a:t>
            </a:r>
            <a:r>
              <a:rPr lang="en-US" sz="4400" b="1" dirty="0">
                <a:latin typeface="Times New Roman" panose="02020603050405020304" pitchFamily="18" charset="0"/>
                <a:ea typeface="Times New Roman" panose="02020603050405020304" pitchFamily="18" charset="0"/>
              </a:rPr>
              <a:t> 12 </a:t>
            </a:r>
            <a:r>
              <a:rPr lang="en-US" sz="4400" b="1" dirty="0" err="1">
                <a:latin typeface="Times New Roman" panose="02020603050405020304" pitchFamily="18" charset="0"/>
                <a:ea typeface="Times New Roman" panose="02020603050405020304" pitchFamily="18" charset="0"/>
              </a:rPr>
              <a:t>của</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tòa</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nhà</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chung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cư</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một</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cách</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thần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kỳ</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Bên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cạnh</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đó</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các</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hoạt</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động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tình</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nguyện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như</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Điều</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ước</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cho</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em</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Hành</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trình</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đỏ</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Mái</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ấm</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yêu</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thương</a:t>
            </a:r>
            <a:r>
              <a:rPr lang="en-US" sz="4400" b="1" dirty="0">
                <a:latin typeface="Times New Roman" panose="02020603050405020304" pitchFamily="18" charset="0"/>
                <a:ea typeface="Times New Roman" panose="02020603050405020304" pitchFamily="18" charset="0"/>
              </a:rPr>
              <a:t>”,…</a:t>
            </a:r>
            <a:r>
              <a:rPr lang="en-US" sz="4400" b="1" dirty="0" err="1">
                <a:latin typeface="Times New Roman" panose="02020603050405020304" pitchFamily="18" charset="0"/>
                <a:ea typeface="Times New Roman" panose="02020603050405020304" pitchFamily="18" charset="0"/>
              </a:rPr>
              <a:t>ngày</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càng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thu</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hút</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nhiều</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bạn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trẻ</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tham</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gia</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vận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động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và</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đóng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góp</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cho</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chương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trình</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Truyền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thống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nhân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nghĩa</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xuất</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phát</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từ</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chính</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tình</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người</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và</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tinh</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thần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tương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thân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tương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ái</a:t>
            </a:r>
            <a:r>
              <a:rPr lang="en-US" sz="4400" b="1"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51312038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840B13-6DC9-4770-ADB3-FFC7D2F2E442}"/>
              </a:ext>
            </a:extLst>
          </p:cNvPr>
          <p:cNvSpPr/>
          <p:nvPr/>
        </p:nvSpPr>
        <p:spPr>
          <a:xfrm>
            <a:off x="178190" y="323558"/>
            <a:ext cx="11835619" cy="4524315"/>
          </a:xfrm>
          <a:prstGeom prst="rect">
            <a:avLst/>
          </a:prstGeom>
        </p:spPr>
        <p:txBody>
          <a:bodyPr wrap="square">
            <a:spAutoFit/>
          </a:bodyPr>
          <a:lstStyle/>
          <a:p>
            <a:pPr algn="just">
              <a:spcAft>
                <a:spcPts val="0"/>
              </a:spcAft>
            </a:pPr>
            <a:r>
              <a:rPr lang="en-US" sz="4800" b="1" dirty="0" err="1">
                <a:solidFill>
                  <a:srgbClr val="FF0000"/>
                </a:solidFill>
                <a:latin typeface="Times New Roman" panose="02020603050405020304" pitchFamily="18" charset="0"/>
                <a:ea typeface="Times New Roman" panose="02020603050405020304" pitchFamily="18" charset="0"/>
              </a:rPr>
              <a:t>Truyền</a:t>
            </a:r>
            <a:r>
              <a:rPr lang="en-US" sz="4800" b="1" dirty="0">
                <a:solidFill>
                  <a:srgbClr val="FF0000"/>
                </a:solidFill>
                <a:latin typeface="Times New Roman" panose="02020603050405020304" pitchFamily="18" charset="0"/>
                <a:ea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rPr>
              <a:t>thống</a:t>
            </a:r>
            <a:r>
              <a:rPr lang="en-US" sz="4800" b="1" dirty="0">
                <a:solidFill>
                  <a:srgbClr val="FF0000"/>
                </a:solidFill>
                <a:latin typeface="Times New Roman" panose="02020603050405020304" pitchFamily="18" charset="0"/>
                <a:ea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rPr>
              <a:t>hiếu</a:t>
            </a:r>
            <a:r>
              <a:rPr lang="en-US" sz="4800" b="1" dirty="0">
                <a:solidFill>
                  <a:srgbClr val="FF0000"/>
                </a:solidFill>
                <a:latin typeface="Times New Roman" panose="02020603050405020304" pitchFamily="18" charset="0"/>
                <a:ea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rPr>
              <a:t>học</a:t>
            </a:r>
            <a:r>
              <a:rPr lang="en-US" sz="4800" b="1" dirty="0">
                <a:solidFill>
                  <a:srgbClr val="FF0000"/>
                </a:solidFill>
                <a:latin typeface="Times New Roman" panose="02020603050405020304" pitchFamily="18" charset="0"/>
                <a:ea typeface="Times New Roman" panose="02020603050405020304" pitchFamily="18" charset="0"/>
              </a:rPr>
              <a:t>: </a:t>
            </a:r>
            <a:r>
              <a:rPr lang="en-US" sz="4800" b="1" dirty="0">
                <a:latin typeface="Times New Roman" panose="02020603050405020304" pitchFamily="18" charset="0"/>
                <a:ea typeface="Times New Roman" panose="02020603050405020304" pitchFamily="18" charset="0"/>
              </a:rPr>
              <a:t>…</a:t>
            </a:r>
            <a:r>
              <a:rPr lang="en-US" sz="4800" b="1" dirty="0" err="1">
                <a:latin typeface="Times New Roman" panose="02020603050405020304" pitchFamily="18" charset="0"/>
                <a:ea typeface="Times New Roman" panose="02020603050405020304" pitchFamily="18" charset="0"/>
              </a:rPr>
              <a:t>những</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bạn</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nhỏ</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phải</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đi</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xa</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hàng</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cây</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số</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vượt</a:t>
            </a:r>
            <a:r>
              <a:rPr lang="en-US" sz="4800" b="1" dirty="0">
                <a:latin typeface="Times New Roman" panose="02020603050405020304" pitchFamily="18" charset="0"/>
                <a:ea typeface="Times New Roman" panose="02020603050405020304" pitchFamily="18" charset="0"/>
              </a:rPr>
              <a:t> qua </a:t>
            </a:r>
            <a:r>
              <a:rPr lang="en-US" sz="4800" b="1" dirty="0" err="1">
                <a:latin typeface="Times New Roman" panose="02020603050405020304" pitchFamily="18" charset="0"/>
                <a:ea typeface="Times New Roman" panose="02020603050405020304" pitchFamily="18" charset="0"/>
              </a:rPr>
              <a:t>mấy</a:t>
            </a:r>
            <a:r>
              <a:rPr lang="en-US" sz="4800" b="1" dirty="0">
                <a:latin typeface="Times New Roman" panose="02020603050405020304" pitchFamily="18" charset="0"/>
                <a:ea typeface="Times New Roman" panose="02020603050405020304" pitchFamily="18" charset="0"/>
              </a:rPr>
              <a:t> con </a:t>
            </a:r>
            <a:r>
              <a:rPr lang="en-US" sz="4800" b="1" dirty="0" err="1">
                <a:latin typeface="Times New Roman" panose="02020603050405020304" pitchFamily="18" charset="0"/>
                <a:ea typeface="Times New Roman" panose="02020603050405020304" pitchFamily="18" charset="0"/>
              </a:rPr>
              <a:t>suối</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mới</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có</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thể</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tới</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trường</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học</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chữ</a:t>
            </a:r>
            <a:r>
              <a:rPr lang="en-US" sz="4800" b="1" dirty="0">
                <a:latin typeface="Times New Roman" panose="02020603050405020304" pitchFamily="18" charset="0"/>
                <a:ea typeface="Times New Roman" panose="02020603050405020304" pitchFamily="18" charset="0"/>
              </a:rPr>
              <a:t>. Hay </a:t>
            </a:r>
            <a:r>
              <a:rPr lang="en-US" sz="4800" b="1" dirty="0" err="1">
                <a:latin typeface="Times New Roman" panose="02020603050405020304" pitchFamily="18" charset="0"/>
                <a:ea typeface="Times New Roman" panose="02020603050405020304" pitchFamily="18" charset="0"/>
              </a:rPr>
              <a:t>như</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những</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bạn</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học</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còn</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rất</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trẻ</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làm</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rạng</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danh</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đất</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nước</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bằng</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những</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tấm</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huy</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chương</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trong</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các</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kỳ</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thi</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mang</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tầm</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cỡ</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quốc</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tế</a:t>
            </a:r>
            <a:r>
              <a:rPr lang="en-US" sz="4800" b="1"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00439416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840B13-6DC9-4770-ADB3-FFC7D2F2E442}"/>
              </a:ext>
            </a:extLst>
          </p:cNvPr>
          <p:cNvSpPr/>
          <p:nvPr/>
        </p:nvSpPr>
        <p:spPr>
          <a:xfrm>
            <a:off x="178190" y="126610"/>
            <a:ext cx="11835619" cy="5632311"/>
          </a:xfrm>
          <a:prstGeom prst="rect">
            <a:avLst/>
          </a:prstGeom>
        </p:spPr>
        <p:txBody>
          <a:bodyPr wrap="square">
            <a:spAutoFit/>
          </a:bodyPr>
          <a:lstStyle/>
          <a:p>
            <a:pPr algn="just">
              <a:spcAft>
                <a:spcPts val="0"/>
              </a:spcAft>
            </a:pPr>
            <a:r>
              <a:rPr lang="en-US" sz="4000" b="1" dirty="0" err="1">
                <a:solidFill>
                  <a:srgbClr val="FF0000"/>
                </a:solidFill>
                <a:latin typeface="Times New Roman" panose="02020603050405020304" pitchFamily="18" charset="0"/>
                <a:ea typeface="Times New Roman" panose="02020603050405020304" pitchFamily="18" charset="0"/>
              </a:rPr>
              <a:t>Truyền</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thống</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tôn</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sư</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trọng</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đạo</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ngày</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Nhà</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giáo</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Việt</a:t>
            </a:r>
            <a:r>
              <a:rPr lang="en-US" sz="4000" b="1" dirty="0">
                <a:latin typeface="Times New Roman" panose="02020603050405020304" pitchFamily="18" charset="0"/>
                <a:ea typeface="Times New Roman" panose="02020603050405020304" pitchFamily="18" charset="0"/>
              </a:rPr>
              <a:t> Nam 20/11 </a:t>
            </a:r>
            <a:r>
              <a:rPr lang="en-US" sz="4000" b="1" dirty="0" err="1">
                <a:latin typeface="Times New Roman" panose="02020603050405020304" pitchFamily="18" charset="0"/>
                <a:ea typeface="Times New Roman" panose="02020603050405020304" pitchFamily="18" charset="0"/>
              </a:rPr>
              <a:t>để</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tôn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vinh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những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người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lái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đò</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Nhưng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ngày</a:t>
            </a:r>
            <a:r>
              <a:rPr lang="en-US" sz="4000" b="1" dirty="0">
                <a:latin typeface="Times New Roman" panose="02020603050405020304" pitchFamily="18" charset="0"/>
                <a:ea typeface="Times New Roman" panose="02020603050405020304" pitchFamily="18" charset="0"/>
              </a:rPr>
              <a:t> nay, </a:t>
            </a:r>
            <a:r>
              <a:rPr lang="en-US" sz="4000" b="1" dirty="0" err="1">
                <a:latin typeface="Times New Roman" panose="02020603050405020304" pitchFamily="18" charset="0"/>
                <a:ea typeface="Times New Roman" panose="02020603050405020304" pitchFamily="18" charset="0"/>
              </a:rPr>
              <a:t>vấn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đề</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đạo</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đức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học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đường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đang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ngày</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càng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bị</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lên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án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và</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biến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tướng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bởi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rất</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nhiều</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sự</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việc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khác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nhau</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Chính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vì</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vậy</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chúng</a:t>
            </a:r>
            <a:r>
              <a:rPr lang="en-US" sz="4000" b="1" dirty="0">
                <a:latin typeface="Times New Roman" panose="02020603050405020304" pitchFamily="18" charset="0"/>
                <a:ea typeface="Times New Roman" panose="02020603050405020304" pitchFamily="18" charset="0"/>
              </a:rPr>
              <a:t> ta </a:t>
            </a:r>
            <a:r>
              <a:rPr lang="en-US" sz="4000" b="1" dirty="0" err="1">
                <a:latin typeface="Times New Roman" panose="02020603050405020304" pitchFamily="18" charset="0"/>
                <a:ea typeface="Times New Roman" panose="02020603050405020304" pitchFamily="18" charset="0"/>
              </a:rPr>
              <a:t>cần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duy</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trì</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gìn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giữ</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và</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phát</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huy</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truyền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thống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tôn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sư</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trọng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đạo</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tốt</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đẹp</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này</a:t>
            </a:r>
            <a:r>
              <a:rPr lang="en-US" sz="4000" b="1" dirty="0">
                <a:latin typeface="Times New Roman" panose="02020603050405020304" pitchFamily="18" charset="0"/>
                <a:ea typeface="Times New Roman" panose="02020603050405020304" pitchFamily="18" charset="0"/>
              </a:rPr>
              <a:t>.</a:t>
            </a:r>
          </a:p>
          <a:p>
            <a:pPr algn="just">
              <a:spcAft>
                <a:spcPts val="0"/>
              </a:spcAft>
            </a:pPr>
            <a:r>
              <a:rPr lang="en-US" sz="4000" b="1" dirty="0" err="1">
                <a:solidFill>
                  <a:srgbClr val="FF0000"/>
                </a:solidFill>
                <a:latin typeface="Times New Roman" panose="02020603050405020304" pitchFamily="18" charset="0"/>
                <a:ea typeface="Times New Roman" panose="02020603050405020304" pitchFamily="18" charset="0"/>
              </a:rPr>
              <a:t>Truyền</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thống</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hiếu</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thảo</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Việt</a:t>
            </a:r>
            <a:r>
              <a:rPr lang="en-US" sz="4000" b="1" dirty="0">
                <a:latin typeface="Times New Roman" panose="02020603050405020304" pitchFamily="18" charset="0"/>
                <a:ea typeface="Times New Roman" panose="02020603050405020304" pitchFamily="18" charset="0"/>
              </a:rPr>
              <a:t> Nam ta </a:t>
            </a:r>
            <a:r>
              <a:rPr lang="en-US" sz="4000" b="1" dirty="0" err="1">
                <a:latin typeface="Times New Roman" panose="02020603050405020304" pitchFamily="18" charset="0"/>
                <a:ea typeface="Times New Roman" panose="02020603050405020304" pitchFamily="18" charset="0"/>
              </a:rPr>
              <a:t>từ</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xưa</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đến</a:t>
            </a:r>
            <a:r>
              <a:rPr lang="en-US" sz="4000" b="1" dirty="0">
                <a:latin typeface="Times New Roman" panose="02020603050405020304" pitchFamily="18" charset="0"/>
                <a:ea typeface="Times New Roman" panose="02020603050405020304" pitchFamily="18" charset="0"/>
              </a:rPr>
              <a:t> nay </a:t>
            </a:r>
            <a:r>
              <a:rPr lang="en-US" sz="4000" b="1" dirty="0" err="1">
                <a:latin typeface="Times New Roman" panose="02020603050405020304" pitchFamily="18" charset="0"/>
                <a:ea typeface="Times New Roman" panose="02020603050405020304" pitchFamily="18" charset="0"/>
              </a:rPr>
              <a:t>luôn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đặt</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chữ</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hiếu</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làm</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cốt</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lõi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phát</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triển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của</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một</a:t>
            </a:r>
            <a:r>
              <a:rPr lang="en-US" sz="4000" b="1" dirty="0">
                <a:latin typeface="Times New Roman" panose="02020603050405020304" pitchFamily="18" charset="0"/>
                <a:ea typeface="Times New Roman" panose="02020603050405020304" pitchFamily="18" charset="0"/>
              </a:rPr>
              <a:t> con </a:t>
            </a:r>
            <a:r>
              <a:rPr lang="en-US" sz="4000" b="1" dirty="0" err="1">
                <a:latin typeface="Times New Roman" panose="02020603050405020304" pitchFamily="18" charset="0"/>
                <a:ea typeface="Times New Roman" panose="02020603050405020304" pitchFamily="18" charset="0"/>
              </a:rPr>
              <a:t>người</a:t>
            </a:r>
            <a:r>
              <a:rPr lang="en-US" sz="4000" b="1"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25912063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BAC0C5-055C-46EF-B8D6-BD81E93D847D}"/>
              </a:ext>
            </a:extLst>
          </p:cNvPr>
          <p:cNvSpPr/>
          <p:nvPr/>
        </p:nvSpPr>
        <p:spPr>
          <a:xfrm>
            <a:off x="192258" y="427616"/>
            <a:ext cx="11807483" cy="5632311"/>
          </a:xfrm>
          <a:prstGeom prst="rect">
            <a:avLst/>
          </a:prstGeom>
        </p:spPr>
        <p:txBody>
          <a:bodyPr wrap="square">
            <a:spAutoFit/>
          </a:bodyPr>
          <a:lstStyle/>
          <a:p>
            <a:pPr algn="just">
              <a:spcAft>
                <a:spcPts val="0"/>
              </a:spcAft>
            </a:pPr>
            <a:r>
              <a:rPr lang="x-none" sz="3000" b="1" dirty="0">
                <a:solidFill>
                  <a:srgbClr val="000000"/>
                </a:solidFill>
                <a:latin typeface="Times New Roman" panose="02020603050405020304" pitchFamily="18" charset="0"/>
                <a:ea typeface="Times New Roman" panose="02020603050405020304" pitchFamily="18" charset="0"/>
              </a:rPr>
              <a:t>Những truyền thống đó được thể hiện qua những thói quen được hình thành từ lâu đời. Nó bất biến trong suy nghĩ, nếp sống của nhiều đối tượng khác nhau như gia đình, tập thể, xã hội, tập đoàn lịch sử. Truyền thống còn được coi là những tư tưởng, tình cảm trong một cộng đồng nhất định, được hình thành trong quá khứ và mang lại những giá trị tốt đẹp. Truyền thống thường được lưu truyền từ đời này qua đời khác. Thế hệ sau có một phần trách nhiệm gìn giữ và phát huy những giá trị truyền thống do thế hệ cha ông đã để lại.</a:t>
            </a:r>
            <a:endParaRPr lang="en-US" sz="3000" b="1" dirty="0">
              <a:latin typeface="Times New Roman" panose="02020603050405020304" pitchFamily="18" charset="0"/>
              <a:ea typeface="Times New Roman" panose="02020603050405020304" pitchFamily="18" charset="0"/>
            </a:endParaRPr>
          </a:p>
          <a:p>
            <a:pPr algn="just">
              <a:spcAft>
                <a:spcPts val="0"/>
              </a:spcAft>
            </a:pPr>
            <a:r>
              <a:rPr lang="x-none" sz="3000" b="1" dirty="0">
                <a:solidFill>
                  <a:srgbClr val="000000"/>
                </a:solidFill>
                <a:latin typeface="Times New Roman" panose="02020603050405020304" pitchFamily="18" charset="0"/>
                <a:ea typeface="Times New Roman" panose="02020603050405020304" pitchFamily="18" charset="0"/>
              </a:rPr>
              <a:t>Truyền thống tốt đẹp của dân tộc là tổng hợp những giá trị tinh thần (hệ tư tưởng, tính cách, lối sống, cách ứng xử tốt đẹp ...) được hình thành trong quá trình lịch sử dựng nước và giữ nước và được truyền từ thế hệ này qua thế hệ khác.</a:t>
            </a:r>
            <a:endParaRPr lang="en-US" sz="30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501117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1058" y="1147155"/>
            <a:ext cx="4846320" cy="188699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Giá trị của truyền thống dân tộc Việt Nam</a:t>
            </a:r>
            <a:endParaRPr lang="en-US" sz="3200">
              <a:latin typeface="Times New Roman" panose="02020603050405020304" pitchFamily="18" charset="0"/>
              <a:cs typeface="Times New Roman" panose="02020603050405020304" pitchFamily="18" charset="0"/>
            </a:endParaRPr>
          </a:p>
        </p:txBody>
      </p:sp>
      <p:sp>
        <p:nvSpPr>
          <p:cNvPr id="3" name="Cloud Callout 2"/>
          <p:cNvSpPr/>
          <p:nvPr/>
        </p:nvSpPr>
        <p:spPr>
          <a:xfrm>
            <a:off x="0" y="290946"/>
            <a:ext cx="3832168" cy="2069869"/>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err="1">
                <a:solidFill>
                  <a:schemeClr val="tx1"/>
                </a:solidFill>
                <a:latin typeface="Times New Roman" panose="02020603050405020304" pitchFamily="18" charset="0"/>
                <a:cs typeface="Times New Roman" panose="02020603050405020304" pitchFamily="18" charset="0"/>
              </a:rPr>
              <a:t>phát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triển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của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mỗi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cá</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nhân</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1" y="2897945"/>
            <a:ext cx="5478086" cy="3477917"/>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nền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tảng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sẵn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lòng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tự</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tự</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tôn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sự</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triển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mạnh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hạnh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phúc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mối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người</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5694217" y="4389120"/>
            <a:ext cx="6497781" cy="2019993"/>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nền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tảng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để</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xây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dựng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đất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nước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phát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triển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vững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mạnh</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7" name="Cloud Callout 6"/>
          <p:cNvSpPr/>
          <p:nvPr/>
        </p:nvSpPr>
        <p:spPr>
          <a:xfrm>
            <a:off x="7963593" y="0"/>
            <a:ext cx="4228406" cy="3973484"/>
          </a:xfrm>
          <a:prstGeom prst="cloudCallout">
            <a:avLst>
              <a:gd name="adj1" fmla="val -19502"/>
              <a:gd name="adj2" fmla="val 5152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sức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mạnh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bản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sắc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riêng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Việt</a:t>
            </a:r>
            <a:r>
              <a:rPr lang="en-US" sz="3200" b="1" dirty="0">
                <a:solidFill>
                  <a:schemeClr val="tx1"/>
                </a:solidFill>
                <a:latin typeface="Times New Roman" panose="02020603050405020304" pitchFamily="18" charset="0"/>
                <a:cs typeface="Times New Roman" panose="02020603050405020304" pitchFamily="18" charset="0"/>
              </a:rPr>
              <a:t> Nam </a:t>
            </a:r>
            <a:r>
              <a:rPr lang="en-US" sz="3200" b="1" dirty="0" err="1">
                <a:solidFill>
                  <a:schemeClr val="tx1"/>
                </a:solidFill>
                <a:latin typeface="Times New Roman" panose="02020603050405020304" pitchFamily="18" charset="0"/>
                <a:cs typeface="Times New Roman" panose="02020603050405020304" pitchFamily="18" charset="0"/>
              </a:rPr>
              <a:t>trong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quá</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hội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nhập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quốc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tế</a:t>
            </a:r>
            <a:r>
              <a:rPr lang="en-US" sz="3200" b="1"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215903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anim calcmode="lin" valueType="num">
                                      <p:cBhvr>
                                        <p:cTn id="27" dur="2000" fill="hold"/>
                                        <p:tgtEl>
                                          <p:spTgt spid="7"/>
                                        </p:tgtEl>
                                        <p:attrNameLst>
                                          <p:attrName>ppt_w</p:attrName>
                                        </p:attrNameLst>
                                      </p:cBhvr>
                                      <p:tavLst>
                                        <p:tav tm="0" fmla="#ppt_w*sin(2.5*pi*$)">
                                          <p:val>
                                            <p:fltVal val="0"/>
                                          </p:val>
                                        </p:tav>
                                        <p:tav tm="100000">
                                          <p:val>
                                            <p:fltVal val="1"/>
                                          </p:val>
                                        </p:tav>
                                      </p:tavLst>
                                    </p:anim>
                                    <p:anim calcmode="lin" valueType="num">
                                      <p:cBhvr>
                                        <p:cTn id="28"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4F8B1B-3F8B-4BA3-86DA-D78C21DC4B0F}"/>
              </a:ext>
            </a:extLst>
          </p:cNvPr>
          <p:cNvSpPr/>
          <p:nvPr/>
        </p:nvSpPr>
        <p:spPr>
          <a:xfrm>
            <a:off x="276664" y="861610"/>
            <a:ext cx="11638671" cy="4247317"/>
          </a:xfrm>
          <a:prstGeom prst="rect">
            <a:avLst/>
          </a:prstGeom>
        </p:spPr>
        <p:txBody>
          <a:bodyPr wrap="square">
            <a:spAutoFit/>
          </a:bodyPr>
          <a:lstStyle/>
          <a:p>
            <a:pPr algn="just">
              <a:spcAft>
                <a:spcPts val="0"/>
              </a:spcAft>
            </a:pP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Dân</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tộc</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Việt</a:t>
            </a:r>
            <a:r>
              <a:rPr lang="en-US" sz="5400" b="1" dirty="0">
                <a:solidFill>
                  <a:srgbClr val="0070C0"/>
                </a:solidFill>
                <a:latin typeface="Times New Roman" panose="02020603050405020304" pitchFamily="18" charset="0"/>
                <a:ea typeface="Times New Roman" panose="02020603050405020304" pitchFamily="18" charset="0"/>
              </a:rPr>
              <a:t> Nam </a:t>
            </a:r>
            <a:r>
              <a:rPr lang="en-US" sz="5400" b="1" dirty="0" err="1">
                <a:solidFill>
                  <a:srgbClr val="0070C0"/>
                </a:solidFill>
                <a:latin typeface="Times New Roman" panose="02020603050405020304" pitchFamily="18" charset="0"/>
                <a:ea typeface="Times New Roman" panose="02020603050405020304" pitchFamily="18" charset="0"/>
              </a:rPr>
              <a:t>có</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nhiều</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truyền</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thống</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đáng</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tự</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hào</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như</a:t>
            </a:r>
            <a:r>
              <a:rPr lang="en-US" sz="5400" b="1" dirty="0">
                <a:solidFill>
                  <a:srgbClr val="0070C0"/>
                </a:solidFill>
                <a:latin typeface="Times New Roman" panose="02020603050405020304" pitchFamily="18" charset="0"/>
                <a:ea typeface="Times New Roman" panose="02020603050405020304" pitchFamily="18" charset="0"/>
              </a:rPr>
              <a:t>: TT </a:t>
            </a:r>
            <a:r>
              <a:rPr lang="en-US" sz="5400" b="1" dirty="0" err="1">
                <a:solidFill>
                  <a:srgbClr val="0070C0"/>
                </a:solidFill>
                <a:latin typeface="Times New Roman" panose="02020603050405020304" pitchFamily="18" charset="0"/>
                <a:ea typeface="Times New Roman" panose="02020603050405020304" pitchFamily="18" charset="0"/>
              </a:rPr>
              <a:t>yêu</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nước</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đoàn</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kết</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nhân</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nghĩa</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cần</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cù</a:t>
            </a:r>
            <a:r>
              <a:rPr lang="en-US" sz="5400" b="1" dirty="0">
                <a:solidFill>
                  <a:srgbClr val="0070C0"/>
                </a:solidFill>
                <a:latin typeface="Times New Roman" panose="02020603050405020304" pitchFamily="18" charset="0"/>
                <a:ea typeface="Times New Roman" panose="02020603050405020304" pitchFamily="18" charset="0"/>
              </a:rPr>
              <a:t>, lao </a:t>
            </a:r>
            <a:r>
              <a:rPr lang="en-US" sz="5400" b="1" dirty="0" err="1">
                <a:solidFill>
                  <a:srgbClr val="0070C0"/>
                </a:solidFill>
                <a:latin typeface="Times New Roman" panose="02020603050405020304" pitchFamily="18" charset="0"/>
                <a:ea typeface="Times New Roman" panose="02020603050405020304" pitchFamily="18" charset="0"/>
              </a:rPr>
              <a:t>động</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hiếu</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học</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tôn</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sư</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trọng</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đạo</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hiếu</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thảo</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uống</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nước</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nhớ</a:t>
            </a:r>
            <a:r>
              <a:rPr lang="en-US" sz="5400" b="1" dirty="0">
                <a:solidFill>
                  <a:srgbClr val="0070C0"/>
                </a:solidFill>
                <a:latin typeface="Times New Roman" panose="02020603050405020304" pitchFamily="18" charset="0"/>
                <a:ea typeface="Times New Roman" panose="02020603050405020304" pitchFamily="18" charset="0"/>
              </a:rPr>
              <a:t> </a:t>
            </a:r>
            <a:r>
              <a:rPr lang="en-US" sz="5400" b="1" dirty="0" err="1">
                <a:solidFill>
                  <a:srgbClr val="0070C0"/>
                </a:solidFill>
                <a:latin typeface="Times New Roman" panose="02020603050405020304" pitchFamily="18" charset="0"/>
                <a:ea typeface="Times New Roman" panose="02020603050405020304" pitchFamily="18" charset="0"/>
              </a:rPr>
              <a:t>nguồn</a:t>
            </a:r>
            <a:r>
              <a:rPr lang="en-US" sz="5400" b="1" dirty="0">
                <a:solidFill>
                  <a:srgbClr val="0070C0"/>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62038968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4F8B1B-3F8B-4BA3-86DA-D78C21DC4B0F}"/>
              </a:ext>
            </a:extLst>
          </p:cNvPr>
          <p:cNvSpPr/>
          <p:nvPr/>
        </p:nvSpPr>
        <p:spPr>
          <a:xfrm>
            <a:off x="276664" y="284835"/>
            <a:ext cx="11638671" cy="6001643"/>
          </a:xfrm>
          <a:prstGeom prst="rect">
            <a:avLst/>
          </a:prstGeom>
        </p:spPr>
        <p:txBody>
          <a:bodyPr wrap="square">
            <a:spAutoFit/>
          </a:bodyPr>
          <a:lstStyle/>
          <a:p>
            <a:pPr algn="just">
              <a:spcAft>
                <a:spcPts val="0"/>
              </a:spcAft>
            </a:pPr>
            <a:r>
              <a:rPr lang="vi-VN" sz="4800" b="1" dirty="0">
                <a:solidFill>
                  <a:srgbClr val="0070C0"/>
                </a:solidFill>
                <a:latin typeface="Times New Roman" panose="02020603050405020304" pitchFamily="18" charset="0"/>
                <a:ea typeface="Times New Roman" panose="02020603050405020304" pitchFamily="18" charset="0"/>
              </a:rPr>
              <a:t>- Truyền thống dân tộc góp phần tích cực vào quá trình phát triển của mỗi cá nhân, là nền tảng sẵn lòng tự hào, tự tôn, cho sự phát triển lành mạnh và hạnh phúc của mối người. Giá trị các truyền thống là nền tảng để xây dựng đất nước phát triển vững mạnh, là sức mạnh và bản sắc riêng của Việt Nam trong quá trình hội nhập quốc tế.</a:t>
            </a:r>
            <a:endParaRPr lang="en-US" sz="4800" b="1" dirty="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141483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659988"/>
            <a:ext cx="12192000" cy="371386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solidFill>
                  <a:schemeClr val="tx1"/>
                </a:solidFill>
                <a:latin typeface="Times New Roman" panose="02020603050405020304" pitchFamily="18" charset="0"/>
                <a:cs typeface="Times New Roman" panose="02020603050405020304" pitchFamily="18" charset="0"/>
              </a:rPr>
              <a:t>H. Em hãy liên hệ những truyền thống yêu nước, chống giặc ngoại xâm của quê hương em?</a:t>
            </a:r>
            <a:endParaRPr lang="en-US" sz="6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0481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uổi trẻ các dân tộc Lào Cai thắp hương tưởng nhớ liệt sỹ -Anh hùng Hoàng Sào ở khu Bia ghi công liệt sỹ - Anh hùng Hoàng Sào">
            <a:extLst>
              <a:ext uri="{FF2B5EF4-FFF2-40B4-BE49-F238E27FC236}">
                <a16:creationId xmlns:a16="http://schemas.microsoft.com/office/drawing/2014/main" id="{08719B59-E1CA-42FF-9FAF-947951591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51577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DE5B46-7558-4A34-A521-3E954019C3ED}"/>
              </a:ext>
            </a:extLst>
          </p:cNvPr>
          <p:cNvSpPr/>
          <p:nvPr/>
        </p:nvSpPr>
        <p:spPr>
          <a:xfrm>
            <a:off x="143021" y="98474"/>
            <a:ext cx="11905957" cy="6247864"/>
          </a:xfrm>
          <a:prstGeom prst="rect">
            <a:avLst/>
          </a:prstGeom>
        </p:spPr>
        <p:txBody>
          <a:bodyPr wrap="square">
            <a:spAutoFit/>
          </a:bodyPr>
          <a:lstStyle/>
          <a:p>
            <a:pPr algn="just">
              <a:spcAft>
                <a:spcPts val="0"/>
              </a:spcAft>
            </a:pPr>
            <a:r>
              <a:rPr lang="nl-NL" sz="4000" b="1" dirty="0">
                <a:solidFill>
                  <a:srgbClr val="FF0000"/>
                </a:solidFill>
                <a:latin typeface="Times New Roman" panose="02020603050405020304" pitchFamily="18" charset="0"/>
                <a:ea typeface="Times New Roman" panose="02020603050405020304" pitchFamily="18" charset="0"/>
              </a:rPr>
              <a:t>* Liệt sĩ Hoàng Sào</a:t>
            </a:r>
            <a:r>
              <a:rPr lang="nl-NL" sz="4000" b="1" dirty="0">
                <a:latin typeface="Times New Roman" panose="02020603050405020304" pitchFamily="18" charset="0"/>
                <a:ea typeface="Times New Roman" panose="02020603050405020304" pitchFamily="18" charset="0"/>
              </a:rPr>
              <a:t>, người dân tộc Tày, quê ở xã Tả Phời, thành phố Lào Cai. Tham gia cách mạng khi mới 20 tuổi, cùng đồng đội tuyên truyền xây dựng lực lượng vũ trang ở chiến khu cách mạng Cam Đường. Đồng chí Hoàng Sào đã anh dũng hy sinh ngày 13/12/1948, nhưng tên tuổi và tấm gương cao đẹp, xả thân vì cách mạng của người trai trẻ dân tộc Tày vùng quê hương cách mạng Cam Đường còn sống mãi với truyền thống cách mạng hào hùng của vùng núi tỉnh Lào Cai.</a:t>
            </a:r>
            <a:endParaRPr lang="en-US" sz="40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1053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9694" y="844061"/>
            <a:ext cx="12004454" cy="482138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hát</a:t>
            </a:r>
            <a:r>
              <a:rPr lang="en-US" sz="3200" b="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Đất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nước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trọn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niềm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vui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Hoàng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a:t>
            </a:r>
            <a:r>
              <a:rPr lang="en-US" sz="3200" b="1" i="1" dirty="0" err="1">
                <a:latin typeface="Times New Roman" panose="02020603050405020304" pitchFamily="18" charset="0"/>
                <a:cs typeface="Times New Roman" panose="02020603050405020304" pitchFamily="18" charset="0"/>
              </a:rPr>
              <a:t>Hội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toàn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thắng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náo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nức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đất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nước</a:t>
            </a:r>
            <a:endParaRPr lang="en-US" sz="3200" b="1" i="1" dirty="0">
              <a:latin typeface="Times New Roman" panose="02020603050405020304" pitchFamily="18" charset="0"/>
              <a:cs typeface="Times New Roman" panose="02020603050405020304" pitchFamily="18" charset="0"/>
            </a:endParaRPr>
          </a:p>
          <a:p>
            <a:r>
              <a:rPr lang="en-US" sz="3200" b="1" i="1" dirty="0">
                <a:latin typeface="Times New Roman" panose="02020603050405020304" pitchFamily="18" charset="0"/>
                <a:cs typeface="Times New Roman" panose="02020603050405020304" pitchFamily="18" charset="0"/>
              </a:rPr>
              <a:t>Ta </a:t>
            </a:r>
            <a:r>
              <a:rPr lang="en-US" sz="3200" b="1" i="1" dirty="0" err="1">
                <a:latin typeface="Times New Roman" panose="02020603050405020304" pitchFamily="18" charset="0"/>
                <a:cs typeface="Times New Roman" panose="02020603050405020304" pitchFamily="18" charset="0"/>
              </a:rPr>
              <a:t>muốn</a:t>
            </a:r>
            <a:r>
              <a:rPr lang="en-US" sz="3200" b="1" i="1" dirty="0">
                <a:latin typeface="Times New Roman" panose="02020603050405020304" pitchFamily="18" charset="0"/>
                <a:cs typeface="Times New Roman" panose="02020603050405020304" pitchFamily="18" charset="0"/>
              </a:rPr>
              <a:t> bay </a:t>
            </a:r>
            <a:r>
              <a:rPr lang="en-US" sz="3200" b="1" i="1" dirty="0" err="1">
                <a:latin typeface="Times New Roman" panose="02020603050405020304" pitchFamily="18" charset="0"/>
                <a:cs typeface="Times New Roman" panose="02020603050405020304" pitchFamily="18" charset="0"/>
              </a:rPr>
              <a:t>lên</a:t>
            </a:r>
            <a:r>
              <a:rPr lang="en-US" sz="3200" b="1" i="1" dirty="0">
                <a:latin typeface="Times New Roman" panose="02020603050405020304" pitchFamily="18" charset="0"/>
                <a:cs typeface="Times New Roman" panose="02020603050405020304" pitchFamily="18" charset="0"/>
              </a:rPr>
              <a:t>, say </a:t>
            </a:r>
            <a:r>
              <a:rPr lang="en-US" sz="3200" b="1" i="1" dirty="0" err="1">
                <a:latin typeface="Times New Roman" panose="02020603050405020304" pitchFamily="18" charset="0"/>
                <a:cs typeface="Times New Roman" panose="02020603050405020304" pitchFamily="18" charset="0"/>
              </a:rPr>
              <a:t>ngắm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sông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núi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hiên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ngang</a:t>
            </a:r>
            <a:endParaRPr lang="en-US" sz="3200" b="1" i="1" dirty="0">
              <a:latin typeface="Times New Roman" panose="02020603050405020304" pitchFamily="18" charset="0"/>
              <a:cs typeface="Times New Roman" panose="02020603050405020304" pitchFamily="18" charset="0"/>
            </a:endParaRPr>
          </a:p>
          <a:p>
            <a:r>
              <a:rPr lang="en-US" sz="3200" b="1" i="1" dirty="0">
                <a:latin typeface="Times New Roman" panose="02020603050405020304" pitchFamily="18" charset="0"/>
                <a:cs typeface="Times New Roman" panose="02020603050405020304" pitchFamily="18" charset="0"/>
              </a:rPr>
              <a:t>Ta </a:t>
            </a:r>
            <a:r>
              <a:rPr lang="en-US" sz="3200" b="1" i="1" dirty="0" err="1">
                <a:latin typeface="Times New Roman" panose="02020603050405020304" pitchFamily="18" charset="0"/>
                <a:cs typeface="Times New Roman" panose="02020603050405020304" pitchFamily="18" charset="0"/>
              </a:rPr>
              <a:t>muốn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reo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vang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hát</a:t>
            </a:r>
            <a:r>
              <a:rPr lang="en-US" sz="3200" b="1" i="1" dirty="0">
                <a:latin typeface="Times New Roman" panose="02020603050405020304" pitchFamily="18" charset="0"/>
                <a:cs typeface="Times New Roman" panose="02020603050405020304" pitchFamily="18" charset="0"/>
              </a:rPr>
              <a:t> ca </a:t>
            </a:r>
            <a:r>
              <a:rPr lang="en-US" sz="3200" b="1" i="1" dirty="0" err="1">
                <a:latin typeface="Times New Roman" panose="02020603050405020304" pitchFamily="18" charset="0"/>
                <a:cs typeface="Times New Roman" panose="02020603050405020304" pitchFamily="18" charset="0"/>
              </a:rPr>
              <a:t>muôn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đời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Việt</a:t>
            </a:r>
            <a:r>
              <a:rPr lang="en-US" sz="3200" b="1" i="1" dirty="0">
                <a:latin typeface="Times New Roman" panose="02020603050405020304" pitchFamily="18" charset="0"/>
                <a:cs typeface="Times New Roman" panose="02020603050405020304" pitchFamily="18" charset="0"/>
              </a:rPr>
              <a:t> Nam</a:t>
            </a:r>
          </a:p>
          <a:p>
            <a:r>
              <a:rPr lang="en-US" sz="3200" b="1" i="1" dirty="0" err="1">
                <a:latin typeface="Times New Roman" panose="02020603050405020304" pitchFamily="18" charset="0"/>
                <a:cs typeface="Times New Roman" panose="02020603050405020304" pitchFamily="18" charset="0"/>
              </a:rPr>
              <a:t>Tổ</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quốc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anh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hùng</a:t>
            </a:r>
            <a:r>
              <a:rPr lang="en-US" sz="3200" b="1" i="1" dirty="0">
                <a:latin typeface="Times New Roman" panose="02020603050405020304" pitchFamily="18" charset="0"/>
                <a:cs typeface="Times New Roman" panose="02020603050405020304" pitchFamily="18" charset="0"/>
              </a:rPr>
              <a:t>!</a:t>
            </a:r>
          </a:p>
          <a:p>
            <a:r>
              <a:rPr lang="en-US" sz="3200" b="1" i="1" dirty="0" err="1">
                <a:latin typeface="Times New Roman" panose="02020603050405020304" pitchFamily="18" charset="0"/>
                <a:cs typeface="Times New Roman" panose="02020603050405020304" pitchFamily="18" charset="0"/>
              </a:rPr>
              <a:t>Ôi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quê</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hương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dẫu</a:t>
            </a:r>
            <a:r>
              <a:rPr lang="en-US" sz="3200" b="1" i="1" dirty="0">
                <a:latin typeface="Times New Roman" panose="02020603050405020304" pitchFamily="18" charset="0"/>
                <a:cs typeface="Times New Roman" panose="02020603050405020304" pitchFamily="18" charset="0"/>
              </a:rPr>
              <a:t> bao </a:t>
            </a:r>
            <a:r>
              <a:rPr lang="en-US" sz="3200" b="1" i="1" dirty="0" err="1">
                <a:latin typeface="Times New Roman" panose="02020603050405020304" pitchFamily="18" charset="0"/>
                <a:cs typeface="Times New Roman" panose="02020603050405020304" pitchFamily="18" charset="0"/>
              </a:rPr>
              <a:t>lần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giặc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phá</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điêu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tàn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vẫn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ngoan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cường</a:t>
            </a:r>
            <a:endParaRPr lang="en-US" sz="3200" b="1" i="1" dirty="0">
              <a:latin typeface="Times New Roman" panose="02020603050405020304" pitchFamily="18" charset="0"/>
              <a:cs typeface="Times New Roman" panose="02020603050405020304" pitchFamily="18" charset="0"/>
            </a:endParaRPr>
          </a:p>
          <a:p>
            <a:r>
              <a:rPr lang="en-US" sz="3200" b="1" i="1" dirty="0" err="1">
                <a:latin typeface="Times New Roman" panose="02020603050405020304" pitchFamily="18" charset="0"/>
                <a:cs typeface="Times New Roman" panose="02020603050405020304" pitchFamily="18" charset="0"/>
              </a:rPr>
              <a:t>Giành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một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ngày</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toàn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thắng</a:t>
            </a:r>
            <a:endParaRPr lang="en-US" sz="3200" b="1" i="1" dirty="0">
              <a:latin typeface="Times New Roman" panose="02020603050405020304" pitchFamily="18" charset="0"/>
              <a:cs typeface="Times New Roman" panose="02020603050405020304" pitchFamily="18" charset="0"/>
            </a:endParaRPr>
          </a:p>
          <a:p>
            <a:r>
              <a:rPr lang="en-US" sz="3200" b="1" i="1" dirty="0" err="1">
                <a:latin typeface="Times New Roman" panose="02020603050405020304" pitchFamily="18" charset="0"/>
                <a:cs typeface="Times New Roman" panose="02020603050405020304" pitchFamily="18" charset="0"/>
              </a:rPr>
              <a:t>Đẹp</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quá</a:t>
            </a:r>
            <a:r>
              <a:rPr lang="en-US" sz="3200" b="1" i="1" dirty="0">
                <a:latin typeface="Times New Roman" panose="02020603050405020304" pitchFamily="18" charset="0"/>
                <a:cs typeface="Times New Roman" panose="02020603050405020304" pitchFamily="18" charset="0"/>
              </a:rPr>
              <a:t>!</a:t>
            </a:r>
          </a:p>
        </p:txBody>
      </p:sp>
      <p:sp>
        <p:nvSpPr>
          <p:cNvPr id="5" name="Cloud Callout 4"/>
          <p:cNvSpPr/>
          <p:nvPr/>
        </p:nvSpPr>
        <p:spPr>
          <a:xfrm>
            <a:off x="492370" y="4487593"/>
            <a:ext cx="13758204" cy="2634176"/>
          </a:xfrm>
          <a:prstGeom prst="cloudCallout">
            <a:avLst>
              <a:gd name="adj1" fmla="val -10358"/>
              <a:gd name="adj2" fmla="val 52002"/>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en-US" sz="4800" b="1" dirty="0" err="1">
                <a:solidFill>
                  <a:schemeClr val="tx1"/>
                </a:solidFill>
                <a:latin typeface="Times New Roman" panose="02020603050405020304" pitchFamily="18" charset="0"/>
                <a:cs typeface="Times New Roman" panose="02020603050405020304" pitchFamily="18" charset="0"/>
              </a:rPr>
              <a:t>Em</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hãy</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cho</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biết</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lời</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bài</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hát</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thể</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hiện</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truyền</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thống</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nào</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của</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dân</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tộc</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Việt</a:t>
            </a:r>
            <a:r>
              <a:rPr lang="en-US" sz="4800" b="1" dirty="0">
                <a:solidFill>
                  <a:schemeClr val="tx1"/>
                </a:solidFill>
                <a:latin typeface="Times New Roman" panose="02020603050405020304" pitchFamily="18" charset="0"/>
                <a:cs typeface="Times New Roman" panose="02020603050405020304" pitchFamily="18" charset="0"/>
              </a:rPr>
              <a:t> Nam.</a:t>
            </a:r>
          </a:p>
        </p:txBody>
      </p:sp>
      <p:sp>
        <p:nvSpPr>
          <p:cNvPr id="6" name="Rectangle 5">
            <a:extLst>
              <a:ext uri="{FF2B5EF4-FFF2-40B4-BE49-F238E27FC236}">
                <a16:creationId xmlns:a16="http://schemas.microsoft.com/office/drawing/2014/main" id="{9A5E3A69-F0A4-45EE-AB5E-DB560A90CA7E}"/>
              </a:ext>
            </a:extLst>
          </p:cNvPr>
          <p:cNvSpPr/>
          <p:nvPr/>
        </p:nvSpPr>
        <p:spPr>
          <a:xfrm>
            <a:off x="827325" y="197730"/>
            <a:ext cx="10109306" cy="646331"/>
          </a:xfrm>
          <a:prstGeom prst="rect">
            <a:avLst/>
          </a:prstGeom>
        </p:spPr>
        <p:txBody>
          <a:bodyPr wrap="none">
            <a:spAutoFit/>
          </a:bodyPr>
          <a:lstStyle/>
          <a:p>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https://www.youtube.com/watch?v=SSnGmHUvmCg</a:t>
            </a:r>
            <a:endParaRPr lang="en-US" sz="3600" dirty="0"/>
          </a:p>
        </p:txBody>
      </p:sp>
    </p:spTree>
    <p:extLst>
      <p:ext uri="{BB962C8B-B14F-4D97-AF65-F5344CB8AC3E}">
        <p14:creationId xmlns:p14="http://schemas.microsoft.com/office/powerpoint/2010/main" val="97776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hững liệt sỹ đặc biệt của tỉnh Lào Cai ảnh 2">
            <a:extLst>
              <a:ext uri="{FF2B5EF4-FFF2-40B4-BE49-F238E27FC236}">
                <a16:creationId xmlns:a16="http://schemas.microsoft.com/office/drawing/2014/main" id="{2B4CFCB8-21E6-41D8-970A-AFC62C338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86384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A55A26F-0307-467C-B78E-A21BB2019734}"/>
              </a:ext>
            </a:extLst>
          </p:cNvPr>
          <p:cNvSpPr/>
          <p:nvPr/>
        </p:nvSpPr>
        <p:spPr>
          <a:xfrm>
            <a:off x="7863840" y="939410"/>
            <a:ext cx="4220308" cy="1200329"/>
          </a:xfrm>
          <a:prstGeom prst="rect">
            <a:avLst/>
          </a:prstGeom>
        </p:spPr>
        <p:txBody>
          <a:bodyPr wrap="square">
            <a:spAutoFit/>
          </a:bodyPr>
          <a:lstStyle/>
          <a:p>
            <a:pPr algn="ctr"/>
            <a:r>
              <a:rPr lang="en-US" sz="3600" b="1" dirty="0" err="1">
                <a:solidFill>
                  <a:srgbClr val="FF0000"/>
                </a:solidFill>
                <a:latin typeface="Times New Roman" panose="02020603050405020304" pitchFamily="18" charset="0"/>
                <a:ea typeface="Times New Roman" panose="02020603050405020304" pitchFamily="18" charset="0"/>
              </a:rPr>
              <a:t>Đồng</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chí</a:t>
            </a:r>
            <a:r>
              <a:rPr lang="en-US" sz="3600" b="1" dirty="0">
                <a:solidFill>
                  <a:srgbClr val="FF0000"/>
                </a:solidFill>
                <a:latin typeface="Times New Roman" panose="02020603050405020304" pitchFamily="18" charset="0"/>
                <a:ea typeface="Times New Roman" panose="02020603050405020304" pitchFamily="18" charset="0"/>
              </a:rPr>
              <a:t>/</a:t>
            </a:r>
            <a:r>
              <a:rPr lang="en-US" sz="3600" b="1" dirty="0" err="1">
                <a:solidFill>
                  <a:srgbClr val="FF0000"/>
                </a:solidFill>
                <a:latin typeface="Times New Roman" panose="02020603050405020304" pitchFamily="18" charset="0"/>
                <a:ea typeface="Times New Roman" panose="02020603050405020304" pitchFamily="18" charset="0"/>
              </a:rPr>
              <a:t>liệt</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sĩ</a:t>
            </a:r>
            <a:r>
              <a:rPr lang="en-US" sz="3600" b="1" dirty="0">
                <a:solidFill>
                  <a:srgbClr val="FF0000"/>
                </a:solidFill>
                <a:latin typeface="Times New Roman" panose="02020603050405020304" pitchFamily="18" charset="0"/>
                <a:ea typeface="Times New Roman" panose="02020603050405020304" pitchFamily="18" charset="0"/>
              </a:rPr>
              <a:t> </a:t>
            </a:r>
          </a:p>
          <a:p>
            <a:pPr algn="ctr"/>
            <a:r>
              <a:rPr lang="en-US" sz="3600" b="1" dirty="0" err="1">
                <a:solidFill>
                  <a:srgbClr val="FF0000"/>
                </a:solidFill>
                <a:latin typeface="Times New Roman" panose="02020603050405020304" pitchFamily="18" charset="0"/>
                <a:ea typeface="Times New Roman" panose="02020603050405020304" pitchFamily="18" charset="0"/>
              </a:rPr>
              <a:t>Trần</a:t>
            </a:r>
            <a:r>
              <a:rPr lang="en-US" sz="3600" b="1" dirty="0">
                <a:solidFill>
                  <a:srgbClr val="FF0000"/>
                </a:solidFill>
                <a:latin typeface="Times New Roman" panose="02020603050405020304" pitchFamily="18" charset="0"/>
                <a:ea typeface="Times New Roman" panose="02020603050405020304" pitchFamily="18" charset="0"/>
              </a:rPr>
              <a:t> Kim </a:t>
            </a:r>
            <a:r>
              <a:rPr lang="en-US" sz="3600" b="1" dirty="0" err="1">
                <a:solidFill>
                  <a:srgbClr val="FF0000"/>
                </a:solidFill>
                <a:latin typeface="Times New Roman" panose="02020603050405020304" pitchFamily="18" charset="0"/>
                <a:ea typeface="Times New Roman" panose="02020603050405020304" pitchFamily="18" charset="0"/>
              </a:rPr>
              <a:t>Chiến</a:t>
            </a:r>
            <a:r>
              <a:rPr lang="en-US" sz="3600" b="1" dirty="0">
                <a:solidFill>
                  <a:srgbClr val="FF0000"/>
                </a:solidFill>
                <a:latin typeface="Times New Roman" panose="02020603050405020304" pitchFamily="18" charset="0"/>
                <a:ea typeface="Times New Roman" panose="02020603050405020304" pitchFamily="18" charset="0"/>
              </a:rPr>
              <a:t> </a:t>
            </a:r>
            <a:endParaRPr lang="en-US" dirty="0">
              <a:solidFill>
                <a:srgbClr val="FF0000"/>
              </a:solidFill>
            </a:endParaRPr>
          </a:p>
        </p:txBody>
      </p:sp>
    </p:spTree>
    <p:extLst>
      <p:ext uri="{BB962C8B-B14F-4D97-AF65-F5344CB8AC3E}">
        <p14:creationId xmlns:p14="http://schemas.microsoft.com/office/powerpoint/2010/main" val="178321137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657AC-BAC5-47DC-BDC1-375C0581A1F4}"/>
              </a:ext>
            </a:extLst>
          </p:cNvPr>
          <p:cNvSpPr/>
          <p:nvPr/>
        </p:nvSpPr>
        <p:spPr>
          <a:xfrm>
            <a:off x="121919" y="126609"/>
            <a:ext cx="11920025" cy="6186309"/>
          </a:xfrm>
          <a:prstGeom prst="rect">
            <a:avLst/>
          </a:prstGeom>
        </p:spPr>
        <p:txBody>
          <a:bodyPr wrap="square">
            <a:spAutoFit/>
          </a:bodyPr>
          <a:lstStyle/>
          <a:p>
            <a:pPr algn="just">
              <a:spcAft>
                <a:spcPts val="0"/>
              </a:spcAft>
            </a:pPr>
            <a:r>
              <a:rPr lang="nl-NL" sz="3600" b="1" dirty="0">
                <a:solidFill>
                  <a:srgbClr val="FF0000"/>
                </a:solidFill>
                <a:latin typeface="Times New Roman" panose="02020603050405020304" pitchFamily="18" charset="0"/>
                <a:ea typeface="Times New Roman" panose="02020603050405020304" pitchFamily="18" charset="0"/>
              </a:rPr>
              <a:t>* Đồng chí Trần Kim Chiến, </a:t>
            </a:r>
            <a:r>
              <a:rPr lang="nl-NL" sz="3600" b="1" dirty="0">
                <a:latin typeface="Times New Roman" panose="02020603050405020304" pitchFamily="18" charset="0"/>
                <a:ea typeface="Times New Roman" panose="02020603050405020304" pitchFamily="18" charset="0"/>
              </a:rPr>
              <a:t>Phó Trưởng ty Công an tỉnh Lào Cai. Từ miền Bắc chi viện cho chiến trường đánh Mỹ cùng đồng đội vượt Trường Sơn vào chiến trường Nam Trung Bộ làm nhiệm vụ ở Ban Chỉ huy An ninh Khu. </a:t>
            </a:r>
            <a:r>
              <a:rPr lang="en-US" sz="3600" b="1" dirty="0" err="1">
                <a:latin typeface="Times New Roman" panose="02020603050405020304" pitchFamily="18" charset="0"/>
                <a:ea typeface="Times New Roman" panose="02020603050405020304" pitchFamily="18" charset="0"/>
              </a:rPr>
              <a:t>Ngày</a:t>
            </a:r>
            <a:r>
              <a:rPr lang="en-US" sz="3600" b="1" dirty="0">
                <a:latin typeface="Times New Roman" panose="02020603050405020304" pitchFamily="18" charset="0"/>
                <a:ea typeface="Times New Roman" panose="02020603050405020304" pitchFamily="18" charset="0"/>
              </a:rPr>
              <a:t> 13/8/1967, </a:t>
            </a:r>
            <a:r>
              <a:rPr lang="en-US" sz="3600" b="1" dirty="0" err="1">
                <a:latin typeface="Times New Roman" panose="02020603050405020304" pitchFamily="18" charset="0"/>
                <a:ea typeface="Times New Roman" panose="02020603050405020304" pitchFamily="18" charset="0"/>
              </a:rPr>
              <a:t>trong</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một</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lần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xuống</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cơ</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sở</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làm</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nhiệm</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vụ</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tổ</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công</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tác</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của</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đồng</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chí</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Trần</a:t>
            </a:r>
            <a:r>
              <a:rPr lang="en-US" sz="3600" b="1" dirty="0">
                <a:latin typeface="Times New Roman" panose="02020603050405020304" pitchFamily="18" charset="0"/>
                <a:ea typeface="Times New Roman" panose="02020603050405020304" pitchFamily="18" charset="0"/>
              </a:rPr>
              <a:t> Kim </a:t>
            </a:r>
            <a:r>
              <a:rPr lang="en-US" sz="3600" b="1" dirty="0" err="1">
                <a:latin typeface="Times New Roman" panose="02020603050405020304" pitchFamily="18" charset="0"/>
                <a:ea typeface="Times New Roman" panose="02020603050405020304" pitchFamily="18" charset="0"/>
              </a:rPr>
              <a:t>Chiến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bị</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địch</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phát</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hiện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vây</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bắt</a:t>
            </a:r>
            <a:r>
              <a:rPr lang="en-US" sz="3600" b="1" dirty="0">
                <a:latin typeface="Times New Roman" panose="02020603050405020304" pitchFamily="18" charset="0"/>
                <a:ea typeface="Times New Roman" panose="02020603050405020304" pitchFamily="18" charset="0"/>
              </a:rPr>
              <a:t>. </a:t>
            </a:r>
            <a:r>
              <a:rPr lang="nl-NL" sz="3600" b="1" dirty="0">
                <a:latin typeface="Times New Roman" panose="02020603050405020304" pitchFamily="18" charset="0"/>
                <a:ea typeface="Times New Roman" panose="02020603050405020304" pitchFamily="18" charset="0"/>
              </a:rPr>
              <a:t>Đồng chí cùng đồng đội chống trả quyết liệt, diệt nhiều tên địch. Trước tình hình quá chênh lệch về lực lượng, đồng chí Trần Kim Chiến dũng cảm nhận nhiệm vụ ở lại đánh lạc hướng quân địch để đồng đội rút lui an toàn và đã hy sinh trong khi chiến đấu với kẻ thù.</a:t>
            </a:r>
            <a:endParaRPr lang="en-US" sz="3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695053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hững liệt sỹ đặc biệt của tỉnh Lào Cai ảnh 4">
            <a:extLst>
              <a:ext uri="{FF2B5EF4-FFF2-40B4-BE49-F238E27FC236}">
                <a16:creationId xmlns:a16="http://schemas.microsoft.com/office/drawing/2014/main" id="{8FA3AE73-7378-41E2-A850-DC002C979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271803" cy="67384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388B35B-1A92-40A6-8F89-85599B9AA2D2}"/>
              </a:ext>
            </a:extLst>
          </p:cNvPr>
          <p:cNvSpPr/>
          <p:nvPr/>
        </p:nvSpPr>
        <p:spPr>
          <a:xfrm>
            <a:off x="8271803" y="1234832"/>
            <a:ext cx="3839513" cy="1200329"/>
          </a:xfrm>
          <a:prstGeom prst="rect">
            <a:avLst/>
          </a:prstGeom>
        </p:spPr>
        <p:txBody>
          <a:bodyPr wrap="none">
            <a:spAutoFit/>
          </a:bodyPr>
          <a:lstStyle/>
          <a:p>
            <a:pPr algn="ctr"/>
            <a:r>
              <a:rPr lang="nl-NL" sz="3600" b="1" dirty="0">
                <a:solidFill>
                  <a:srgbClr val="FF0000"/>
                </a:solidFill>
                <a:latin typeface="Times New Roman" panose="02020603050405020304" pitchFamily="18" charset="0"/>
                <a:ea typeface="Times New Roman" panose="02020603050405020304" pitchFamily="18" charset="0"/>
              </a:rPr>
              <a:t>Liệt sỹ </a:t>
            </a:r>
          </a:p>
          <a:p>
            <a:pPr algn="ctr"/>
            <a:r>
              <a:rPr lang="nl-NL" sz="3600" b="1" dirty="0">
                <a:solidFill>
                  <a:srgbClr val="FF0000"/>
                </a:solidFill>
                <a:latin typeface="Times New Roman" panose="02020603050405020304" pitchFamily="18" charset="0"/>
                <a:ea typeface="Times New Roman" panose="02020603050405020304" pitchFamily="18" charset="0"/>
              </a:rPr>
              <a:t>Bùi Nguyên Khiết </a:t>
            </a:r>
            <a:endParaRPr lang="en-US" dirty="0"/>
          </a:p>
        </p:txBody>
      </p:sp>
    </p:spTree>
    <p:extLst>
      <p:ext uri="{BB962C8B-B14F-4D97-AF65-F5344CB8AC3E}">
        <p14:creationId xmlns:p14="http://schemas.microsoft.com/office/powerpoint/2010/main" val="103711620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59F685-493E-47E7-ABBA-5F18176B4414}"/>
              </a:ext>
            </a:extLst>
          </p:cNvPr>
          <p:cNvSpPr/>
          <p:nvPr/>
        </p:nvSpPr>
        <p:spPr>
          <a:xfrm>
            <a:off x="220393" y="145870"/>
            <a:ext cx="11793415" cy="6186309"/>
          </a:xfrm>
          <a:prstGeom prst="rect">
            <a:avLst/>
          </a:prstGeom>
        </p:spPr>
        <p:txBody>
          <a:bodyPr wrap="square">
            <a:spAutoFit/>
          </a:bodyPr>
          <a:lstStyle/>
          <a:p>
            <a:pPr algn="just">
              <a:spcAft>
                <a:spcPts val="0"/>
              </a:spcAft>
            </a:pPr>
            <a:r>
              <a:rPr lang="nl-NL" sz="3600" b="1" dirty="0">
                <a:solidFill>
                  <a:srgbClr val="FF0000"/>
                </a:solidFill>
                <a:latin typeface="Times New Roman" panose="02020603050405020304" pitchFamily="18" charset="0"/>
                <a:ea typeface="Times New Roman" panose="02020603050405020304" pitchFamily="18" charset="0"/>
              </a:rPr>
              <a:t>*Nhà báo - nhà văn - liệt sỹ Bùi Nguyên Khiết </a:t>
            </a:r>
            <a:r>
              <a:rPr lang="nl-NL" sz="3600" b="1" dirty="0">
                <a:latin typeface="Times New Roman" panose="02020603050405020304" pitchFamily="18" charset="0"/>
                <a:ea typeface="Times New Roman" panose="02020603050405020304" pitchFamily="18" charset="0"/>
              </a:rPr>
              <a:t>là phóng viên chiến trường của Báo Hoàng Liên Sơn, cơ quan ngôn luận của Tỉnh ủy Hoàng Liên Sơn, hy sinh đúng ngày 17/2/1979 tại một cao điểm chiến đấu ở vùng biên giới xã Tả Ngải Chồ, huyện Mường Khương (tỉnh Hoàng Liên Sơn) khi đang cùng bộ đội địa phương và dân quân chiến đấu ngoan cường chống quân xâm lược, góp phần bảo vệ biên giới Tổ quốc. Tên liệt Bùi Nguyên Khiết được đặt cho đường phố nằm trên trục đường mới mở trên địa bàn khu đô thị mới Lào Cai - Cam Đường thuộc phường Bình Minh, thành phố Lào Cai.</a:t>
            </a:r>
            <a:endParaRPr lang="en-US" sz="3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007845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948A3F-5B8B-46CC-99A3-6B2A3BABF149}"/>
              </a:ext>
            </a:extLst>
          </p:cNvPr>
          <p:cNvSpPr/>
          <p:nvPr/>
        </p:nvSpPr>
        <p:spPr>
          <a:xfrm>
            <a:off x="213360" y="1651896"/>
            <a:ext cx="11765279" cy="2308324"/>
          </a:xfrm>
          <a:prstGeom prst="rect">
            <a:avLst/>
          </a:prstGeom>
        </p:spPr>
        <p:txBody>
          <a:bodyPr wrap="square">
            <a:spAutoFit/>
          </a:bodyPr>
          <a:lstStyle/>
          <a:p>
            <a:pPr algn="just">
              <a:spcAft>
                <a:spcPts val="0"/>
              </a:spcAft>
            </a:pPr>
            <a:r>
              <a:rPr lang="nl-NL" sz="4800" b="1" dirty="0">
                <a:latin typeface="Times New Roman" panose="02020603050405020304" pitchFamily="18" charset="0"/>
                <a:ea typeface="Times New Roman" panose="02020603050405020304" pitchFamily="18" charset="0"/>
              </a:rPr>
              <a:t>H. Hãy lấy VD về các tấm gương về truyền thống yêu nước qua các thời kỳ chiến đấu và bảo vệ Tổ quốc?</a:t>
            </a:r>
            <a:endParaRPr lang="en-US" sz="4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875315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hoảnh khắc anh hùng Phan Đình Giót lấy thân mình lấp lỗ châu mai">
            <a:extLst>
              <a:ext uri="{FF2B5EF4-FFF2-40B4-BE49-F238E27FC236}">
                <a16:creationId xmlns:a16="http://schemas.microsoft.com/office/drawing/2014/main" id="{59B23C5D-DE90-4A69-B4B7-EE517771B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745"/>
            <a:ext cx="12192000" cy="92776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BEC39DA-3FF4-46A8-A1F3-20E312468248}"/>
              </a:ext>
            </a:extLst>
          </p:cNvPr>
          <p:cNvSpPr/>
          <p:nvPr/>
        </p:nvSpPr>
        <p:spPr>
          <a:xfrm>
            <a:off x="245497" y="366598"/>
            <a:ext cx="7103227" cy="830997"/>
          </a:xfrm>
          <a:prstGeom prst="rect">
            <a:avLst/>
          </a:prstGeom>
        </p:spPr>
        <p:txBody>
          <a:bodyPr wrap="none">
            <a:spAutoFit/>
          </a:bodyPr>
          <a:lstStyle/>
          <a:p>
            <a:r>
              <a:rPr lang="x-none" sz="4800" b="1" dirty="0">
                <a:solidFill>
                  <a:srgbClr val="FFFF00"/>
                </a:solidFill>
                <a:latin typeface="Times New Roman" panose="02020603050405020304" pitchFamily="18" charset="0"/>
                <a:ea typeface="Times New Roman" panose="02020603050405020304" pitchFamily="18" charset="0"/>
              </a:rPr>
              <a:t>Anh hùng Phan Đình Giót</a:t>
            </a:r>
            <a:endParaRPr lang="en-US" sz="4800" dirty="0">
              <a:solidFill>
                <a:srgbClr val="FFFF00"/>
              </a:solidFill>
            </a:endParaRPr>
          </a:p>
        </p:txBody>
      </p:sp>
    </p:spTree>
    <p:extLst>
      <p:ext uri="{BB962C8B-B14F-4D97-AF65-F5344CB8AC3E}">
        <p14:creationId xmlns:p14="http://schemas.microsoft.com/office/powerpoint/2010/main" val="3879699940"/>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8FD721-BA62-4B8E-9CB5-683AFCA07CFA}"/>
              </a:ext>
            </a:extLst>
          </p:cNvPr>
          <p:cNvSpPr/>
          <p:nvPr/>
        </p:nvSpPr>
        <p:spPr>
          <a:xfrm>
            <a:off x="107852" y="151179"/>
            <a:ext cx="11976296" cy="6555641"/>
          </a:xfrm>
          <a:prstGeom prst="rect">
            <a:avLst/>
          </a:prstGeom>
        </p:spPr>
        <p:txBody>
          <a:bodyPr wrap="square">
            <a:spAutoFit/>
          </a:bodyPr>
          <a:lstStyle/>
          <a:p>
            <a:pPr algn="just">
              <a:spcAft>
                <a:spcPts val="0"/>
              </a:spcAft>
            </a:pPr>
            <a:r>
              <a:rPr lang="en-US" sz="3000" b="1" dirty="0">
                <a:solidFill>
                  <a:srgbClr val="FF0000"/>
                </a:solidFill>
                <a:latin typeface="Times New Roman" panose="02020603050405020304" pitchFamily="18" charset="0"/>
                <a:ea typeface="Times New Roman" panose="02020603050405020304" pitchFamily="18" charset="0"/>
              </a:rPr>
              <a:t>*</a:t>
            </a:r>
            <a:r>
              <a:rPr lang="x-none" sz="3000" b="1" dirty="0">
                <a:solidFill>
                  <a:srgbClr val="FF0000"/>
                </a:solidFill>
                <a:latin typeface="Times New Roman" panose="02020603050405020304" pitchFamily="18" charset="0"/>
                <a:ea typeface="Times New Roman" panose="02020603050405020304" pitchFamily="18" charset="0"/>
              </a:rPr>
              <a:t>Anh hùng Phan Đình Giót</a:t>
            </a:r>
            <a:r>
              <a:rPr lang="en-US" sz="3000" b="1" dirty="0">
                <a:solidFill>
                  <a:srgbClr val="FF0000"/>
                </a:solidFill>
                <a:latin typeface="Times New Roman" panose="02020603050405020304" pitchFamily="18" charset="0"/>
                <a:ea typeface="Times New Roman" panose="02020603050405020304" pitchFamily="18" charset="0"/>
              </a:rPr>
              <a:t>: </a:t>
            </a:r>
            <a:r>
              <a:rPr lang="x-none" sz="3000" b="1" dirty="0">
                <a:solidFill>
                  <a:srgbClr val="000000"/>
                </a:solidFill>
                <a:latin typeface="Times New Roman" panose="02020603050405020304" pitchFamily="18" charset="0"/>
                <a:ea typeface="Times New Roman" panose="02020603050405020304" pitchFamily="18" charset="0"/>
              </a:rPr>
              <a:t>sinh năm 1922 ở Hà Tĩnh</a:t>
            </a:r>
            <a:r>
              <a:rPr lang="en-US" sz="3000" b="1" dirty="0">
                <a:solidFill>
                  <a:srgbClr val="000000"/>
                </a:solidFill>
                <a:latin typeface="Times New Roman" panose="02020603050405020304" pitchFamily="18" charset="0"/>
                <a:ea typeface="Times New Roman" panose="02020603050405020304" pitchFamily="18" charset="0"/>
              </a:rPr>
              <a:t>. </a:t>
            </a:r>
            <a:r>
              <a:rPr lang="x-none" sz="3000" b="1" dirty="0">
                <a:solidFill>
                  <a:srgbClr val="000000"/>
                </a:solidFill>
                <a:latin typeface="Times New Roman" panose="02020603050405020304" pitchFamily="18" charset="0"/>
                <a:ea typeface="Times New Roman" panose="02020603050405020304" pitchFamily="18" charset="0"/>
              </a:rPr>
              <a:t>Kháng chiến chống Pháp bùng nổ, anh xin tham gia tự vệ chiến đấu. </a:t>
            </a:r>
            <a:r>
              <a:rPr lang="en-US" sz="3000" b="1" dirty="0">
                <a:solidFill>
                  <a:srgbClr val="000000"/>
                </a:solidFill>
                <a:latin typeface="Times New Roman" panose="02020603050405020304" pitchFamily="18" charset="0"/>
                <a:ea typeface="Times New Roman" panose="02020603050405020304" pitchFamily="18" charset="0"/>
              </a:rPr>
              <a:t>N</a:t>
            </a:r>
            <a:r>
              <a:rPr lang="x-none" sz="3000" b="1" dirty="0">
                <a:solidFill>
                  <a:srgbClr val="000000"/>
                </a:solidFill>
                <a:latin typeface="Times New Roman" panose="02020603050405020304" pitchFamily="18" charset="0"/>
                <a:ea typeface="Times New Roman" panose="02020603050405020304" pitchFamily="18" charset="0"/>
              </a:rPr>
              <a:t>ăm 1950 anh xung phong đi bộ đội chủ lực. Mùa đông 1953, đơn vị anh được lệnh tham gia chiến dịch Điện Biên Phủ…</a:t>
            </a:r>
            <a:r>
              <a:rPr lang="en-US" sz="3000" b="1" dirty="0">
                <a:solidFill>
                  <a:srgbClr val="000000"/>
                </a:solidFill>
                <a:latin typeface="Times New Roman" panose="02020603050405020304" pitchFamily="18" charset="0"/>
                <a:ea typeface="Times New Roman" panose="02020603050405020304" pitchFamily="18" charset="0"/>
              </a:rPr>
              <a:t>.</a:t>
            </a:r>
            <a:r>
              <a:rPr lang="x-none" sz="3000" b="1" dirty="0">
                <a:solidFill>
                  <a:srgbClr val="000000"/>
                </a:solidFill>
                <a:latin typeface="Times New Roman" panose="02020603050405020304" pitchFamily="18" charset="0"/>
                <a:ea typeface="Times New Roman" panose="02020603050405020304" pitchFamily="18" charset="0"/>
              </a:rPr>
              <a:t>Chiều 13/3/1954, quân ta nổ súng tiêu diệt Him Lam. Các chiến sĩ đại đội 58 lao lên mở đường, đã liên tiếp đánh đến quả bộc phá thứ </a:t>
            </a:r>
            <a:r>
              <a:rPr lang="en-US" sz="3000" b="1" dirty="0">
                <a:solidFill>
                  <a:srgbClr val="000000"/>
                </a:solidFill>
                <a:latin typeface="Times New Roman" panose="02020603050405020304" pitchFamily="18" charset="0"/>
                <a:ea typeface="Times New Roman" panose="02020603050405020304" pitchFamily="18" charset="0"/>
              </a:rPr>
              <a:t>8</a:t>
            </a:r>
            <a:r>
              <a:rPr lang="x-none" sz="3000" b="1" dirty="0">
                <a:solidFill>
                  <a:srgbClr val="000000"/>
                </a:solidFill>
                <a:latin typeface="Times New Roman" panose="02020603050405020304" pitchFamily="18" charset="0"/>
                <a:ea typeface="Times New Roman" panose="02020603050405020304" pitchFamily="18" charset="0"/>
              </a:rPr>
              <a:t>. Phan Đình Giót đánh quả thứ </a:t>
            </a:r>
            <a:r>
              <a:rPr lang="en-US" sz="3000" b="1" dirty="0">
                <a:solidFill>
                  <a:srgbClr val="000000"/>
                </a:solidFill>
                <a:latin typeface="Times New Roman" panose="02020603050405020304" pitchFamily="18" charset="0"/>
                <a:ea typeface="Times New Roman" panose="02020603050405020304" pitchFamily="18" charset="0"/>
              </a:rPr>
              <a:t>9</a:t>
            </a:r>
            <a:r>
              <a:rPr lang="x-none" sz="3000" b="1" dirty="0">
                <a:solidFill>
                  <a:srgbClr val="000000"/>
                </a:solidFill>
                <a:latin typeface="Times New Roman" panose="02020603050405020304" pitchFamily="18" charset="0"/>
                <a:ea typeface="Times New Roman" panose="02020603050405020304" pitchFamily="18" charset="0"/>
              </a:rPr>
              <a:t> và bị thương ở đùi, nhưng vẫn xung phong đánh quả tiếp theo.</a:t>
            </a:r>
            <a:r>
              <a:rPr lang="en-US" sz="3000" b="1" dirty="0">
                <a:solidFill>
                  <a:srgbClr val="000000"/>
                </a:solidFill>
                <a:latin typeface="Times New Roman" panose="02020603050405020304" pitchFamily="18" charset="0"/>
                <a:ea typeface="Times New Roman" panose="02020603050405020304" pitchFamily="18" charset="0"/>
              </a:rPr>
              <a:t>.</a:t>
            </a:r>
            <a:r>
              <a:rPr lang="x-none" sz="3000" b="1" dirty="0">
                <a:solidFill>
                  <a:srgbClr val="000000"/>
                </a:solidFill>
                <a:latin typeface="Times New Roman" panose="02020603050405020304" pitchFamily="18" charset="0"/>
                <a:ea typeface="Times New Roman" panose="02020603050405020304" pitchFamily="18" charset="0"/>
              </a:rPr>
              <a:t>. anh cố gắng nhích mình lên gần lô cốt số 3. Anh đã dùng hết sức còn lại nâng tiểu liên lên bắn mạnh vào lỗ châu mai và hét to: “</a:t>
            </a:r>
            <a:r>
              <a:rPr lang="x-none" sz="3000" b="1" i="1" dirty="0">
                <a:solidFill>
                  <a:srgbClr val="000000"/>
                </a:solidFill>
                <a:latin typeface="Times New Roman" panose="02020603050405020304" pitchFamily="18" charset="0"/>
                <a:ea typeface="Times New Roman" panose="02020603050405020304" pitchFamily="18" charset="0"/>
              </a:rPr>
              <a:t>Quyết hy sinh vì Đảng, vì dân</a:t>
            </a:r>
            <a:r>
              <a:rPr lang="x-none" sz="3000" b="1" dirty="0">
                <a:solidFill>
                  <a:srgbClr val="000000"/>
                </a:solidFill>
                <a:latin typeface="Times New Roman" panose="02020603050405020304" pitchFamily="18" charset="0"/>
                <a:ea typeface="Times New Roman" panose="02020603050405020304" pitchFamily="18" charset="0"/>
              </a:rPr>
              <a:t>”, rồi dướn người lấy đà lao cả tấm ngực thanh xuân vào bịt kín lỗ châu mai địch. Hỏa điểm lợi hại nhất của quân Pháp bị dập tắt, toàn đơn vị ào ạt xông lên như vũ bão, tiêu diệt gọn cứ điểm Him Lam, giành thắng lợi trong trận đánh mở màn chiến dịch Điện Biên Phủ. Phan Đình Giót hy sinh lúc 22h30p ngày 13/3/1954 ở tuổi 34. </a:t>
            </a:r>
            <a:endParaRPr lang="en-US" sz="30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02910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doanthanhnienninhthuan.org.vn/Portals/0/DuLieu/anh%2015-10-2014.jpg">
            <a:extLst>
              <a:ext uri="{FF2B5EF4-FFF2-40B4-BE49-F238E27FC236}">
                <a16:creationId xmlns:a16="http://schemas.microsoft.com/office/drawing/2014/main" id="{8B90F56D-49DC-4D21-A385-5AF0D889E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912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guyễn Văn Trỗi – Wikipedia tiếng Việt">
            <a:extLst>
              <a:ext uri="{FF2B5EF4-FFF2-40B4-BE49-F238E27FC236}">
                <a16:creationId xmlns:a16="http://schemas.microsoft.com/office/drawing/2014/main" id="{43A44B2C-8DF3-42C4-AE74-7AC64F760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0"/>
            <a:ext cx="6400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88957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9359B9-584F-448D-9C02-DFDE12BB3868}"/>
              </a:ext>
            </a:extLst>
          </p:cNvPr>
          <p:cNvSpPr/>
          <p:nvPr/>
        </p:nvSpPr>
        <p:spPr>
          <a:xfrm>
            <a:off x="121920" y="151179"/>
            <a:ext cx="11948160" cy="6555641"/>
          </a:xfrm>
          <a:prstGeom prst="rect">
            <a:avLst/>
          </a:prstGeom>
        </p:spPr>
        <p:txBody>
          <a:bodyPr wrap="square">
            <a:spAutoFit/>
          </a:bodyPr>
          <a:lstStyle/>
          <a:p>
            <a:pPr algn="just">
              <a:spcAft>
                <a:spcPts val="0"/>
              </a:spcAft>
            </a:pPr>
            <a:r>
              <a:rPr lang="en-US" sz="2800" b="1" dirty="0">
                <a:solidFill>
                  <a:srgbClr val="FF0000"/>
                </a:solidFill>
                <a:latin typeface="Times New Roman" panose="02020603050405020304" pitchFamily="18" charset="0"/>
                <a:ea typeface="Times New Roman" panose="02020603050405020304" pitchFamily="18" charset="0"/>
              </a:rPr>
              <a:t>*ANH HÙNG NGUYỄN VĂN TRỖI: </a:t>
            </a:r>
            <a:r>
              <a:rPr lang="en-US" sz="2800" b="1" dirty="0" err="1">
                <a:solidFill>
                  <a:srgbClr val="000000"/>
                </a:solidFill>
                <a:latin typeface="Times New Roman" panose="02020603050405020304" pitchFamily="18" charset="0"/>
                <a:ea typeface="Times New Roman" panose="02020603050405020304" pitchFamily="18" charset="0"/>
              </a:rPr>
              <a:t>sinh</a:t>
            </a:r>
            <a:r>
              <a:rPr lang="en-US" sz="2800" b="1" dirty="0">
                <a:solidFill>
                  <a:srgbClr val="000000"/>
                </a:solidFill>
                <a:latin typeface="Times New Roman" panose="02020603050405020304" pitchFamily="18" charset="0"/>
                <a:ea typeface="Times New Roman" panose="02020603050405020304" pitchFamily="18" charset="0"/>
              </a:rPr>
              <a:t> 1940, </a:t>
            </a:r>
            <a:r>
              <a:rPr lang="en-US" sz="2800" b="1" dirty="0" err="1">
                <a:solidFill>
                  <a:srgbClr val="000000"/>
                </a:solidFill>
                <a:latin typeface="Times New Roman" panose="02020603050405020304" pitchFamily="18" charset="0"/>
                <a:ea typeface="Times New Roman" panose="02020603050405020304" pitchFamily="18" charset="0"/>
              </a:rPr>
              <a:t>quê</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Quảng</a:t>
            </a:r>
            <a:r>
              <a:rPr lang="en-US" sz="2800" b="1" dirty="0">
                <a:solidFill>
                  <a:srgbClr val="000000"/>
                </a:solidFill>
                <a:latin typeface="Times New Roman" panose="02020603050405020304" pitchFamily="18" charset="0"/>
                <a:ea typeface="Times New Roman" panose="02020603050405020304" pitchFamily="18" charset="0"/>
              </a:rPr>
              <a:t> Nam-</a:t>
            </a:r>
            <a:r>
              <a:rPr lang="en-US" sz="2800" b="1" dirty="0" err="1">
                <a:solidFill>
                  <a:srgbClr val="000000"/>
                </a:solidFill>
                <a:latin typeface="Times New Roman" panose="02020603050405020304" pitchFamily="18" charset="0"/>
                <a:ea typeface="Times New Roman" panose="02020603050405020304" pitchFamily="18" charset="0"/>
              </a:rPr>
              <a:t>Đà</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Nẵng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nhập</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ngũ</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năm</a:t>
            </a:r>
            <a:r>
              <a:rPr lang="en-US" sz="2800" b="1" dirty="0">
                <a:solidFill>
                  <a:srgbClr val="000000"/>
                </a:solidFill>
                <a:latin typeface="Times New Roman" panose="02020603050405020304" pitchFamily="18" charset="0"/>
                <a:ea typeface="Times New Roman" panose="02020603050405020304" pitchFamily="18" charset="0"/>
              </a:rPr>
              <a:t> 1964, </a:t>
            </a:r>
            <a:r>
              <a:rPr lang="en-US" sz="2800" b="1" dirty="0" err="1">
                <a:solidFill>
                  <a:srgbClr val="000000"/>
                </a:solidFill>
                <a:latin typeface="Times New Roman" panose="02020603050405020304" pitchFamily="18" charset="0"/>
                <a:ea typeface="Times New Roman" panose="02020603050405020304" pitchFamily="18" charset="0"/>
              </a:rPr>
              <a:t>gia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nhập</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đội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biệt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động</a:t>
            </a:r>
            <a:r>
              <a:rPr lang="en-US" sz="2800" b="1" dirty="0">
                <a:solidFill>
                  <a:srgbClr val="000000"/>
                </a:solidFill>
                <a:latin typeface="Times New Roman" panose="02020603050405020304" pitchFamily="18" charset="0"/>
                <a:ea typeface="Times New Roman" panose="02020603050405020304" pitchFamily="18" charset="0"/>
              </a:rPr>
              <a:t> 65, </a:t>
            </a:r>
            <a:r>
              <a:rPr lang="en-US" sz="2800" b="1" dirty="0" err="1">
                <a:solidFill>
                  <a:srgbClr val="000000"/>
                </a:solidFill>
                <a:latin typeface="Times New Roman" panose="02020603050405020304" pitchFamily="18" charset="0"/>
                <a:ea typeface="Times New Roman" panose="02020603050405020304" pitchFamily="18" charset="0"/>
              </a:rPr>
              <a:t>Quân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khu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Sài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Gòn</a:t>
            </a:r>
            <a:r>
              <a:rPr lang="en-US" sz="2800" b="1" dirty="0">
                <a:solidFill>
                  <a:srgbClr val="000000"/>
                </a:solidFill>
                <a:latin typeface="Times New Roman" panose="02020603050405020304" pitchFamily="18" charset="0"/>
                <a:ea typeface="Times New Roman" panose="02020603050405020304" pitchFamily="18" charset="0"/>
              </a:rPr>
              <a:t> - Gia </a:t>
            </a:r>
            <a:r>
              <a:rPr lang="en-US" sz="2800" b="1" dirty="0" err="1">
                <a:solidFill>
                  <a:srgbClr val="000000"/>
                </a:solidFill>
                <a:latin typeface="Times New Roman" panose="02020603050405020304" pitchFamily="18" charset="0"/>
                <a:ea typeface="Times New Roman" panose="02020603050405020304" pitchFamily="18" charset="0"/>
              </a:rPr>
              <a:t>Định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Tháng</a:t>
            </a:r>
            <a:r>
              <a:rPr lang="en-US" sz="2800" b="1" dirty="0">
                <a:solidFill>
                  <a:srgbClr val="000000"/>
                </a:solidFill>
                <a:latin typeface="Times New Roman" panose="02020603050405020304" pitchFamily="18" charset="0"/>
                <a:ea typeface="Times New Roman" panose="02020603050405020304" pitchFamily="18" charset="0"/>
              </a:rPr>
              <a:t> 5 </a:t>
            </a:r>
            <a:r>
              <a:rPr lang="en-US" sz="2800" b="1" dirty="0" err="1">
                <a:solidFill>
                  <a:srgbClr val="000000"/>
                </a:solidFill>
                <a:latin typeface="Times New Roman" panose="02020603050405020304" pitchFamily="18" charset="0"/>
                <a:ea typeface="Times New Roman" panose="02020603050405020304" pitchFamily="18" charset="0"/>
              </a:rPr>
              <a:t>năm</a:t>
            </a:r>
            <a:r>
              <a:rPr lang="en-US" sz="2800" b="1" dirty="0">
                <a:solidFill>
                  <a:srgbClr val="000000"/>
                </a:solidFill>
                <a:latin typeface="Times New Roman" panose="02020603050405020304" pitchFamily="18" charset="0"/>
                <a:ea typeface="Times New Roman" panose="02020603050405020304" pitchFamily="18" charset="0"/>
              </a:rPr>
              <a:t> 1964, </a:t>
            </a:r>
            <a:r>
              <a:rPr lang="en-US" sz="2800" b="1" dirty="0" err="1">
                <a:solidFill>
                  <a:srgbClr val="000000"/>
                </a:solidFill>
                <a:latin typeface="Times New Roman" panose="02020603050405020304" pitchFamily="18" charset="0"/>
                <a:ea typeface="Times New Roman" panose="02020603050405020304" pitchFamily="18" charset="0"/>
              </a:rPr>
              <a:t>anh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được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tổ</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chức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giao</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nhiệm</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vụ</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giết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tên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Bộ</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trưởng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quốc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phòng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Mỹ</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Mác</a:t>
            </a:r>
            <a:r>
              <a:rPr lang="en-US" sz="2800" b="1" dirty="0">
                <a:solidFill>
                  <a:srgbClr val="000000"/>
                </a:solidFill>
                <a:latin typeface="Times New Roman" panose="02020603050405020304" pitchFamily="18" charset="0"/>
                <a:ea typeface="Times New Roman" panose="02020603050405020304" pitchFamily="18" charset="0"/>
              </a:rPr>
              <a:t>-</a:t>
            </a:r>
            <a:r>
              <a:rPr lang="en-US" sz="2800" b="1" dirty="0" err="1">
                <a:solidFill>
                  <a:srgbClr val="000000"/>
                </a:solidFill>
                <a:latin typeface="Times New Roman" panose="02020603050405020304" pitchFamily="18" charset="0"/>
                <a:ea typeface="Times New Roman" panose="02020603050405020304" pitchFamily="18" charset="0"/>
              </a:rPr>
              <a:t>na</a:t>
            </a:r>
            <a:r>
              <a:rPr lang="en-US" sz="2800" b="1" dirty="0">
                <a:solidFill>
                  <a:srgbClr val="000000"/>
                </a:solidFill>
                <a:latin typeface="Times New Roman" panose="02020603050405020304" pitchFamily="18" charset="0"/>
                <a:ea typeface="Times New Roman" panose="02020603050405020304" pitchFamily="18" charset="0"/>
              </a:rPr>
              <a:t>-ma-ra, </a:t>
            </a:r>
            <a:r>
              <a:rPr lang="en-US" sz="2800" b="1" dirty="0" err="1">
                <a:solidFill>
                  <a:srgbClr val="000000"/>
                </a:solidFill>
                <a:latin typeface="Times New Roman" panose="02020603050405020304" pitchFamily="18" charset="0"/>
                <a:ea typeface="Times New Roman" panose="02020603050405020304" pitchFamily="18" charset="0"/>
              </a:rPr>
              <a:t>một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tên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trùm</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tội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ác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chiến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tranh</a:t>
            </a:r>
            <a:r>
              <a:rPr lang="en-US" sz="2800" b="1" dirty="0">
                <a:solidFill>
                  <a:srgbClr val="000000"/>
                </a:solidFill>
                <a:latin typeface="Times New Roman" panose="02020603050405020304" pitchFamily="18" charset="0"/>
                <a:ea typeface="Times New Roman" panose="02020603050405020304" pitchFamily="18" charset="0"/>
              </a:rPr>
              <a:t>. Theo </a:t>
            </a:r>
            <a:r>
              <a:rPr lang="en-US" sz="2800" b="1" dirty="0" err="1">
                <a:solidFill>
                  <a:srgbClr val="000000"/>
                </a:solidFill>
                <a:latin typeface="Times New Roman" panose="02020603050405020304" pitchFamily="18" charset="0"/>
                <a:ea typeface="Times New Roman" panose="02020603050405020304" pitchFamily="18" charset="0"/>
              </a:rPr>
              <a:t>kế</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hoạch</a:t>
            </a:r>
            <a:r>
              <a:rPr lang="en-US" sz="2800" b="1" dirty="0">
                <a:solidFill>
                  <a:srgbClr val="000000"/>
                </a:solidFill>
                <a:latin typeface="Times New Roman" panose="02020603050405020304" pitchFamily="18" charset="0"/>
                <a:ea typeface="Times New Roman" panose="02020603050405020304" pitchFamily="18" charset="0"/>
              </a:rPr>
              <a:t>, 9/5/1964 </a:t>
            </a:r>
            <a:r>
              <a:rPr lang="en-US" sz="2800" b="1" dirty="0" err="1">
                <a:solidFill>
                  <a:srgbClr val="000000"/>
                </a:solidFill>
                <a:latin typeface="Times New Roman" panose="02020603050405020304" pitchFamily="18" charset="0"/>
                <a:ea typeface="Times New Roman" panose="02020603050405020304" pitchFamily="18" charset="0"/>
              </a:rPr>
              <a:t>thực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hiện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dùng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mìn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điểm</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hỏa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bằng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điện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đặt</a:t>
            </a:r>
            <a:r>
              <a:rPr lang="en-US" sz="2800" b="1" dirty="0">
                <a:solidFill>
                  <a:srgbClr val="000000"/>
                </a:solidFill>
                <a:latin typeface="Times New Roman" panose="02020603050405020304" pitchFamily="18" charset="0"/>
                <a:ea typeface="Times New Roman" panose="02020603050405020304" pitchFamily="18" charset="0"/>
              </a:rPr>
              <a:t> ở </a:t>
            </a:r>
            <a:r>
              <a:rPr lang="en-US" sz="2800" b="1" dirty="0" err="1">
                <a:solidFill>
                  <a:srgbClr val="000000"/>
                </a:solidFill>
                <a:latin typeface="Times New Roman" panose="02020603050405020304" pitchFamily="18" charset="0"/>
                <a:ea typeface="Times New Roman" panose="02020603050405020304" pitchFamily="18" charset="0"/>
              </a:rPr>
              <a:t>cầu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Công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Lý</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đón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tên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Mác</a:t>
            </a:r>
            <a:r>
              <a:rPr lang="en-US" sz="2800" b="1" dirty="0">
                <a:solidFill>
                  <a:srgbClr val="000000"/>
                </a:solidFill>
                <a:latin typeface="Times New Roman" panose="02020603050405020304" pitchFamily="18" charset="0"/>
                <a:ea typeface="Times New Roman" panose="02020603050405020304" pitchFamily="18" charset="0"/>
              </a:rPr>
              <a:t>-</a:t>
            </a:r>
            <a:r>
              <a:rPr lang="en-US" sz="2800" b="1" dirty="0" err="1">
                <a:solidFill>
                  <a:srgbClr val="000000"/>
                </a:solidFill>
                <a:latin typeface="Times New Roman" panose="02020603050405020304" pitchFamily="18" charset="0"/>
                <a:ea typeface="Times New Roman" panose="02020603050405020304" pitchFamily="18" charset="0"/>
              </a:rPr>
              <a:t>na</a:t>
            </a:r>
            <a:r>
              <a:rPr lang="en-US" sz="2800" b="1" dirty="0">
                <a:solidFill>
                  <a:srgbClr val="000000"/>
                </a:solidFill>
                <a:latin typeface="Times New Roman" panose="02020603050405020304" pitchFamily="18" charset="0"/>
                <a:ea typeface="Times New Roman" panose="02020603050405020304" pitchFamily="18" charset="0"/>
              </a:rPr>
              <a:t>-ma-ra </a:t>
            </a:r>
            <a:r>
              <a:rPr lang="en-US" sz="2800" b="1" dirty="0" err="1">
                <a:solidFill>
                  <a:srgbClr val="000000"/>
                </a:solidFill>
                <a:latin typeface="Times New Roman" panose="02020603050405020304" pitchFamily="18" charset="0"/>
                <a:ea typeface="Times New Roman" panose="02020603050405020304" pitchFamily="18" charset="0"/>
              </a:rPr>
              <a:t>trên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đường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đi</a:t>
            </a:r>
            <a:r>
              <a:rPr lang="en-US" sz="2800" b="1" dirty="0">
                <a:solidFill>
                  <a:srgbClr val="000000"/>
                </a:solidFill>
                <a:latin typeface="Times New Roman" panose="02020603050405020304" pitchFamily="18" charset="0"/>
                <a:ea typeface="Times New Roman" panose="02020603050405020304" pitchFamily="18" charset="0"/>
              </a:rPr>
              <a:t> ra </a:t>
            </a:r>
            <a:r>
              <a:rPr lang="en-US" sz="2800" b="1" dirty="0" err="1">
                <a:solidFill>
                  <a:srgbClr val="000000"/>
                </a:solidFill>
                <a:latin typeface="Times New Roman" panose="02020603050405020304" pitchFamily="18" charset="0"/>
                <a:ea typeface="Times New Roman" panose="02020603050405020304" pitchFamily="18" charset="0"/>
              </a:rPr>
              <a:t>sân</a:t>
            </a:r>
            <a:r>
              <a:rPr lang="en-US" sz="2800" b="1" dirty="0">
                <a:solidFill>
                  <a:srgbClr val="000000"/>
                </a:solidFill>
                <a:latin typeface="Times New Roman" panose="02020603050405020304" pitchFamily="18" charset="0"/>
                <a:ea typeface="Times New Roman" panose="02020603050405020304" pitchFamily="18" charset="0"/>
              </a:rPr>
              <a:t> bay </a:t>
            </a:r>
            <a:r>
              <a:rPr lang="en-US" sz="2800" b="1" dirty="0" err="1">
                <a:solidFill>
                  <a:srgbClr val="000000"/>
                </a:solidFill>
                <a:latin typeface="Times New Roman" panose="02020603050405020304" pitchFamily="18" charset="0"/>
                <a:ea typeface="Times New Roman" panose="02020603050405020304" pitchFamily="18" charset="0"/>
              </a:rPr>
              <a:t>Tân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Sơn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Nhất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Nhưng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trận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đánh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chưa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thực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hiện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được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thì</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bị</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lộ</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và</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anh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bị</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bắt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Địch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giam</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anh</a:t>
            </a:r>
            <a:r>
              <a:rPr lang="en-US" sz="2800" b="1" dirty="0">
                <a:solidFill>
                  <a:srgbClr val="000000"/>
                </a:solidFill>
                <a:latin typeface="Times New Roman" panose="02020603050405020304" pitchFamily="18" charset="0"/>
                <a:ea typeface="Times New Roman" panose="02020603050405020304" pitchFamily="18" charset="0"/>
              </a:rPr>
              <a:t> ở </a:t>
            </a:r>
            <a:r>
              <a:rPr lang="en-US" sz="2800" b="1" dirty="0" err="1">
                <a:solidFill>
                  <a:srgbClr val="000000"/>
                </a:solidFill>
                <a:latin typeface="Times New Roman" panose="02020603050405020304" pitchFamily="18" charset="0"/>
                <a:ea typeface="Times New Roman" panose="02020603050405020304" pitchFamily="18" charset="0"/>
              </a:rPr>
              <a:t>khám</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Chí</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Hòa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và</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mọi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thủ</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đoạn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từ</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dụ</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dỗ</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đến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tấn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dã</a:t>
            </a:r>
            <a:r>
              <a:rPr lang="en-US" sz="2800" b="1" dirty="0">
                <a:solidFill>
                  <a:srgbClr val="000000"/>
                </a:solidFill>
                <a:latin typeface="Times New Roman" panose="02020603050405020304" pitchFamily="18" charset="0"/>
                <a:ea typeface="Times New Roman" panose="02020603050405020304" pitchFamily="18" charset="0"/>
              </a:rPr>
              <a:t> man </a:t>
            </a:r>
            <a:r>
              <a:rPr lang="en-US" sz="2800" b="1" dirty="0" err="1">
                <a:solidFill>
                  <a:srgbClr val="000000"/>
                </a:solidFill>
                <a:latin typeface="Times New Roman" panose="02020603050405020304" pitchFamily="18" charset="0"/>
                <a:ea typeface="Times New Roman" panose="02020603050405020304" pitchFamily="18" charset="0"/>
              </a:rPr>
              <a:t>vẫn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không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khuất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phục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được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anh</a:t>
            </a:r>
            <a:r>
              <a:rPr lang="en-US" sz="2800" b="1" dirty="0">
                <a:solidFill>
                  <a:srgbClr val="000000"/>
                </a:solidFill>
                <a:latin typeface="Times New Roman" panose="02020603050405020304" pitchFamily="18" charset="0"/>
                <a:ea typeface="Times New Roman" panose="02020603050405020304" pitchFamily="18" charset="0"/>
              </a:rPr>
              <a:t>. Sau 4 </a:t>
            </a:r>
            <a:r>
              <a:rPr lang="en-US" sz="2800" b="1" dirty="0" err="1">
                <a:solidFill>
                  <a:srgbClr val="000000"/>
                </a:solidFill>
                <a:latin typeface="Times New Roman" panose="02020603050405020304" pitchFamily="18" charset="0"/>
                <a:ea typeface="Times New Roman" panose="02020603050405020304" pitchFamily="18" charset="0"/>
              </a:rPr>
              <a:t>tháng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giam</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giữ</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chính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quyền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Nguyễn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Khánh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đã</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kết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án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tử</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hình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anh</a:t>
            </a:r>
            <a:r>
              <a:rPr lang="en-US" sz="2800" b="1" dirty="0">
                <a:solidFill>
                  <a:srgbClr val="000000"/>
                </a:solidFill>
                <a:latin typeface="Times New Roman" panose="02020603050405020304" pitchFamily="18" charset="0"/>
                <a:ea typeface="Times New Roman" panose="02020603050405020304" pitchFamily="18" charset="0"/>
              </a:rPr>
              <a:t>. 15/10/1964, </a:t>
            </a:r>
            <a:r>
              <a:rPr lang="en-US" sz="2800" b="1" dirty="0" err="1">
                <a:solidFill>
                  <a:srgbClr val="000000"/>
                </a:solidFill>
                <a:latin typeface="Times New Roman" panose="02020603050405020304" pitchFamily="18" charset="0"/>
                <a:ea typeface="Times New Roman" panose="02020603050405020304" pitchFamily="18" charset="0"/>
              </a:rPr>
              <a:t>chúng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đã</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hèn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hạ</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giết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Nguyễn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Văn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Trỗi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rPr>
              <a:t> 9 </a:t>
            </a:r>
            <a:r>
              <a:rPr lang="en-US" sz="2800" b="1" dirty="0" err="1">
                <a:solidFill>
                  <a:srgbClr val="000000"/>
                </a:solidFill>
                <a:latin typeface="Times New Roman" panose="02020603050405020304" pitchFamily="18" charset="0"/>
                <a:ea typeface="Times New Roman" panose="02020603050405020304" pitchFamily="18" charset="0"/>
              </a:rPr>
              <a:t>phút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cuối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cùng</a:t>
            </a:r>
            <a:r>
              <a:rPr lang="en-US" sz="2800" b="1" dirty="0">
                <a:solidFill>
                  <a:srgbClr val="000000"/>
                </a:solidFill>
                <a:latin typeface="Times New Roman" panose="02020603050405020304" pitchFamily="18" charset="0"/>
                <a:ea typeface="Times New Roman" panose="02020603050405020304" pitchFamily="18" charset="0"/>
              </a:rPr>
              <a:t> ở </a:t>
            </a:r>
            <a:r>
              <a:rPr lang="en-US" sz="2800" b="1" dirty="0" err="1">
                <a:solidFill>
                  <a:srgbClr val="000000"/>
                </a:solidFill>
                <a:latin typeface="Times New Roman" panose="02020603050405020304" pitchFamily="18" charset="0"/>
                <a:ea typeface="Times New Roman" panose="02020603050405020304" pitchFamily="18" charset="0"/>
              </a:rPr>
              <a:t>pháp</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trường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anh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đã</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hiên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ngang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vạch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tội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quân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bán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nước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và</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cướp</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nước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khẳng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định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việc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làm</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chính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đáng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mình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và</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cách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mạng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Việt</a:t>
            </a:r>
            <a:r>
              <a:rPr lang="en-US" sz="2800" b="1" dirty="0">
                <a:solidFill>
                  <a:srgbClr val="000000"/>
                </a:solidFill>
                <a:latin typeface="Times New Roman" panose="02020603050405020304" pitchFamily="18" charset="0"/>
                <a:ea typeface="Times New Roman" panose="02020603050405020304" pitchFamily="18" charset="0"/>
              </a:rPr>
              <a:t> Nam </a:t>
            </a:r>
            <a:r>
              <a:rPr lang="en-US" sz="2800" b="1" dirty="0" err="1">
                <a:solidFill>
                  <a:srgbClr val="000000"/>
                </a:solidFill>
                <a:latin typeface="Times New Roman" panose="02020603050405020304" pitchFamily="18" charset="0"/>
                <a:ea typeface="Times New Roman" panose="02020603050405020304" pitchFamily="18" charset="0"/>
              </a:rPr>
              <a:t>nhất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định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thắng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lợi</a:t>
            </a:r>
            <a:r>
              <a:rPr lang="en-US" sz="2800" b="1" dirty="0">
                <a:solidFill>
                  <a:srgbClr val="000000"/>
                </a:solidFill>
                <a:latin typeface="Times New Roman" panose="02020603050405020304" pitchFamily="18" charset="0"/>
                <a:ea typeface="Times New Roman" panose="02020603050405020304" pitchFamily="18" charset="0"/>
              </a:rPr>
              <a:t>. Anh </a:t>
            </a:r>
            <a:r>
              <a:rPr lang="en-US" sz="2800" b="1" dirty="0" err="1">
                <a:solidFill>
                  <a:srgbClr val="000000"/>
                </a:solidFill>
                <a:latin typeface="Times New Roman" panose="02020603050405020304" pitchFamily="18" charset="0"/>
                <a:ea typeface="Times New Roman" panose="02020603050405020304" pitchFamily="18" charset="0"/>
              </a:rPr>
              <a:t>dõng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dạc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hô</a:t>
            </a:r>
            <a:r>
              <a:rPr lang="en-US" sz="2800" b="1" dirty="0">
                <a:solidFill>
                  <a:srgbClr val="000000"/>
                </a:solidFill>
                <a:latin typeface="Times New Roman" panose="02020603050405020304" pitchFamily="18" charset="0"/>
                <a:ea typeface="Times New Roman" panose="02020603050405020304" pitchFamily="18" charset="0"/>
              </a:rPr>
              <a:t> to 3 </a:t>
            </a:r>
            <a:r>
              <a:rPr lang="en-US" sz="2800" b="1" dirty="0" err="1">
                <a:solidFill>
                  <a:srgbClr val="000000"/>
                </a:solidFill>
                <a:latin typeface="Times New Roman" panose="02020603050405020304" pitchFamily="18" charset="0"/>
                <a:ea typeface="Times New Roman" panose="02020603050405020304" pitchFamily="18" charset="0"/>
              </a:rPr>
              <a:t>lần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Hồ</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Chí</a:t>
            </a:r>
            <a:r>
              <a:rPr lang="en-US" sz="2800" b="1" i="1" dirty="0">
                <a:solidFill>
                  <a:srgbClr val="000000"/>
                </a:solidFill>
                <a:latin typeface="Times New Roman" panose="02020603050405020304" pitchFamily="18" charset="0"/>
                <a:ea typeface="Times New Roman" panose="02020603050405020304" pitchFamily="18" charset="0"/>
              </a:rPr>
              <a:t> Minh </a:t>
            </a:r>
            <a:r>
              <a:rPr lang="en-US" sz="2800" b="1" i="1" dirty="0" err="1">
                <a:solidFill>
                  <a:srgbClr val="000000"/>
                </a:solidFill>
                <a:latin typeface="Times New Roman" panose="02020603050405020304" pitchFamily="18" charset="0"/>
                <a:ea typeface="Times New Roman" panose="02020603050405020304" pitchFamily="18" charset="0"/>
              </a:rPr>
              <a:t>muôn</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năm</a:t>
            </a:r>
            <a:r>
              <a:rPr lang="en-US" sz="2800" b="1" i="1" dirty="0">
                <a:solidFill>
                  <a:srgbClr val="000000"/>
                </a:solidFill>
                <a:latin typeface="Times New Roman" panose="02020603050405020304" pitchFamily="18" charset="0"/>
                <a:ea typeface="Times New Roman" panose="02020603050405020304" pitchFamily="18" charset="0"/>
              </a:rPr>
              <a: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Khi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bị</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trúng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đạn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ngã</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xuống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Nguyễn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Văn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Trỗi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cố</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gượng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dậy</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hô</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Việt</a:t>
            </a:r>
            <a:r>
              <a:rPr lang="en-US" sz="2800" b="1" i="1" dirty="0">
                <a:solidFill>
                  <a:srgbClr val="000000"/>
                </a:solidFill>
                <a:latin typeface="Times New Roman" panose="02020603050405020304" pitchFamily="18" charset="0"/>
                <a:ea typeface="Times New Roman" panose="02020603050405020304" pitchFamily="18" charset="0"/>
              </a:rPr>
              <a:t> Nam </a:t>
            </a:r>
            <a:r>
              <a:rPr lang="en-US" sz="2800" b="1" i="1" dirty="0" err="1">
                <a:solidFill>
                  <a:srgbClr val="000000"/>
                </a:solidFill>
                <a:latin typeface="Times New Roman" panose="02020603050405020304" pitchFamily="18" charset="0"/>
                <a:ea typeface="Times New Roman" panose="02020603050405020304" pitchFamily="18" charset="0"/>
              </a:rPr>
              <a:t>muôn</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năm</a:t>
            </a:r>
            <a:r>
              <a:rPr lang="en-US" sz="2800" b="1" i="1" dirty="0">
                <a:solidFill>
                  <a:srgbClr val="000000"/>
                </a:solidFill>
                <a:latin typeface="Times New Roman" panose="02020603050405020304" pitchFamily="18" charset="0"/>
                <a:ea typeface="Times New Roman" panose="02020603050405020304" pitchFamily="18" charset="0"/>
              </a:rPr>
              <a:t>!</a:t>
            </a:r>
            <a:endParaRPr lang="en-US" sz="28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5567331"/>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hân Dung Anh Hùng VÕ THỊ SÁU Với Những Câu Nói BẤT HỦ Khiến Thực Dân Pháp  Vô Cùng Hoảng Sợ! - YouTube">
            <a:extLst>
              <a:ext uri="{FF2B5EF4-FFF2-40B4-BE49-F238E27FC236}">
                <a16:creationId xmlns:a16="http://schemas.microsoft.com/office/drawing/2014/main" id="{BFFC68AB-BD5C-4E4B-ACE9-4B40EBA91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623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0" y="1620981"/>
            <a:ext cx="12191999" cy="410456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FF0000"/>
                </a:solidFill>
                <a:latin typeface="Times New Roman" panose="02020603050405020304" pitchFamily="18" charset="0"/>
                <a:cs typeface="Times New Roman" panose="02020603050405020304" pitchFamily="18" charset="0"/>
              </a:rPr>
              <a:t>Tiết</a:t>
            </a:r>
            <a:r>
              <a:rPr lang="en-US" sz="5400" b="1" dirty="0">
                <a:solidFill>
                  <a:srgbClr val="FF0000"/>
                </a:solidFill>
                <a:latin typeface="Times New Roman" panose="02020603050405020304" pitchFamily="18" charset="0"/>
                <a:cs typeface="Times New Roman" panose="02020603050405020304" pitchFamily="18" charset="0"/>
              </a:rPr>
              <a:t> 1,2,3. BÀI 1:</a:t>
            </a:r>
          </a:p>
          <a:p>
            <a:pPr algn="ctr"/>
            <a:r>
              <a:rPr lang="en-US" sz="5400" b="1" dirty="0">
                <a:solidFill>
                  <a:schemeClr val="tx1"/>
                </a:solidFill>
                <a:latin typeface="Times New Roman" panose="02020603050405020304" pitchFamily="18" charset="0"/>
                <a:cs typeface="Times New Roman" panose="02020603050405020304" pitchFamily="18" charset="0"/>
              </a:rPr>
              <a:t>TỰ HÀO VỀ TRUYỀN THỐNG </a:t>
            </a:r>
          </a:p>
          <a:p>
            <a:pPr algn="ctr"/>
            <a:r>
              <a:rPr lang="en-US" sz="5400" b="1" dirty="0">
                <a:solidFill>
                  <a:schemeClr val="tx1"/>
                </a:solidFill>
                <a:latin typeface="Times New Roman" panose="02020603050405020304" pitchFamily="18" charset="0"/>
                <a:cs typeface="Times New Roman" panose="02020603050405020304" pitchFamily="18" charset="0"/>
              </a:rPr>
              <a:t>DÂN TỘC VIỆT NAM   </a:t>
            </a:r>
          </a:p>
          <a:p>
            <a:pPr algn="ctr"/>
            <a:r>
              <a:rPr lang="en-US" sz="5400" b="1" dirty="0">
                <a:solidFill>
                  <a:schemeClr val="tx1"/>
                </a:solidFill>
                <a:latin typeface="Times New Roman" panose="02020603050405020304" pitchFamily="18" charset="0"/>
                <a:cs typeface="Times New Roman" panose="02020603050405020304" pitchFamily="18" charset="0"/>
              </a:rPr>
              <a:t>(3 </a:t>
            </a:r>
            <a:r>
              <a:rPr lang="en-US" sz="5400" b="1" dirty="0" err="1">
                <a:solidFill>
                  <a:schemeClr val="tx1"/>
                </a:solidFill>
                <a:latin typeface="Times New Roman" panose="02020603050405020304" pitchFamily="18" charset="0"/>
                <a:cs typeface="Times New Roman" panose="02020603050405020304" pitchFamily="18" charset="0"/>
              </a:rPr>
              <a:t>tiết</a:t>
            </a:r>
            <a:r>
              <a:rPr lang="en-US" sz="5400" b="1" dirty="0">
                <a:solidFill>
                  <a:schemeClr val="tx1"/>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10382596" y="490451"/>
            <a:ext cx="1596044" cy="307777"/>
          </a:xfrm>
          <a:prstGeom prst="rect">
            <a:avLst/>
          </a:prstGeom>
          <a:noFill/>
        </p:spPr>
        <p:txBody>
          <a:bodyPr wrap="square" rtlCol="0">
            <a:spAutoFit/>
          </a:bodyPr>
          <a:lstStyle/>
          <a:p>
            <a:r>
              <a:rPr lang="en-US" sz="14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95995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A3BA9F-A2B8-4DEF-9A86-EA93F239ECDC}"/>
              </a:ext>
            </a:extLst>
          </p:cNvPr>
          <p:cNvSpPr/>
          <p:nvPr/>
        </p:nvSpPr>
        <p:spPr>
          <a:xfrm>
            <a:off x="107853" y="181957"/>
            <a:ext cx="12084147" cy="6494085"/>
          </a:xfrm>
          <a:prstGeom prst="rect">
            <a:avLst/>
          </a:prstGeom>
        </p:spPr>
        <p:txBody>
          <a:bodyPr wrap="square">
            <a:spAutoFit/>
          </a:bodyPr>
          <a:lstStyle/>
          <a:p>
            <a:pPr algn="just">
              <a:spcAft>
                <a:spcPts val="0"/>
              </a:spcAft>
            </a:pPr>
            <a:r>
              <a:rPr lang="en-US" sz="2600" b="1" dirty="0">
                <a:solidFill>
                  <a:srgbClr val="FF0000"/>
                </a:solidFill>
                <a:latin typeface="Times New Roman" panose="02020603050405020304" pitchFamily="18" charset="0"/>
                <a:ea typeface="Times New Roman" panose="02020603050405020304" pitchFamily="18" charset="0"/>
              </a:rPr>
              <a:t>* </a:t>
            </a:r>
            <a:r>
              <a:rPr lang="en-US" sz="2600" b="1" dirty="0" err="1">
                <a:solidFill>
                  <a:srgbClr val="FF0000"/>
                </a:solidFill>
                <a:latin typeface="Times New Roman" panose="02020603050405020304" pitchFamily="18" charset="0"/>
                <a:ea typeface="Times New Roman" panose="02020603050405020304" pitchFamily="18" charset="0"/>
              </a:rPr>
              <a:t>Nữ</a:t>
            </a:r>
            <a:r>
              <a:rPr lang="en-US" sz="2600" b="1" dirty="0">
                <a:solidFill>
                  <a:srgbClr val="FF0000"/>
                </a:solidFill>
                <a:latin typeface="Times New Roman" panose="02020603050405020304" pitchFamily="18" charset="0"/>
                <a:ea typeface="Times New Roman" panose="02020603050405020304" pitchFamily="18" charset="0"/>
              </a:rPr>
              <a:t> Anh </a:t>
            </a:r>
            <a:r>
              <a:rPr lang="en-US" sz="2600" b="1" dirty="0" err="1">
                <a:solidFill>
                  <a:srgbClr val="FF0000"/>
                </a:solidFill>
                <a:latin typeface="Times New Roman" panose="02020603050405020304" pitchFamily="18" charset="0"/>
                <a:ea typeface="Times New Roman" panose="02020603050405020304" pitchFamily="18" charset="0"/>
              </a:rPr>
              <a:t>hùng</a:t>
            </a:r>
            <a:r>
              <a:rPr lang="en-US" sz="2600" b="1" dirty="0">
                <a:solidFill>
                  <a:srgbClr val="FF0000"/>
                </a:solidFill>
                <a:latin typeface="Times New Roman" panose="02020603050405020304" pitchFamily="18" charset="0"/>
                <a:ea typeface="Times New Roman" panose="02020603050405020304" pitchFamily="18" charset="0"/>
              </a:rPr>
              <a:t> </a:t>
            </a:r>
            <a:r>
              <a:rPr lang="en-US" sz="2600" b="1" dirty="0" err="1">
                <a:solidFill>
                  <a:srgbClr val="FF0000"/>
                </a:solidFill>
                <a:latin typeface="Times New Roman" panose="02020603050405020304" pitchFamily="18" charset="0"/>
                <a:ea typeface="Times New Roman" panose="02020603050405020304" pitchFamily="18" charset="0"/>
              </a:rPr>
              <a:t>Võ</a:t>
            </a:r>
            <a:r>
              <a:rPr lang="en-US" sz="2600" b="1" dirty="0">
                <a:solidFill>
                  <a:srgbClr val="FF0000"/>
                </a:solidFill>
                <a:latin typeface="Times New Roman" panose="02020603050405020304" pitchFamily="18" charset="0"/>
                <a:ea typeface="Times New Roman" panose="02020603050405020304" pitchFamily="18" charset="0"/>
              </a:rPr>
              <a:t> </a:t>
            </a:r>
            <a:r>
              <a:rPr lang="en-US" sz="2600" b="1" dirty="0" err="1">
                <a:solidFill>
                  <a:srgbClr val="FF0000"/>
                </a:solidFill>
                <a:latin typeface="Times New Roman" panose="02020603050405020304" pitchFamily="18" charset="0"/>
                <a:ea typeface="Times New Roman" panose="02020603050405020304" pitchFamily="18" charset="0"/>
              </a:rPr>
              <a:t>Thị</a:t>
            </a:r>
            <a:r>
              <a:rPr lang="en-US" sz="2600" b="1" dirty="0">
                <a:solidFill>
                  <a:srgbClr val="FF0000"/>
                </a:solidFill>
                <a:latin typeface="Times New Roman" panose="02020603050405020304" pitchFamily="18" charset="0"/>
                <a:ea typeface="Times New Roman" panose="02020603050405020304" pitchFamily="18" charset="0"/>
              </a:rPr>
              <a:t> </a:t>
            </a:r>
            <a:r>
              <a:rPr lang="en-US" sz="2600" b="1" dirty="0" err="1">
                <a:solidFill>
                  <a:srgbClr val="FF0000"/>
                </a:solidFill>
                <a:latin typeface="Times New Roman" panose="02020603050405020304" pitchFamily="18" charset="0"/>
                <a:ea typeface="Times New Roman" panose="02020603050405020304" pitchFamily="18" charset="0"/>
              </a:rPr>
              <a:t>Sáu</a:t>
            </a:r>
            <a:r>
              <a:rPr lang="en-US" sz="2600" b="1" dirty="0">
                <a:solidFill>
                  <a:srgbClr val="FF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sinh</a:t>
            </a:r>
            <a:r>
              <a:rPr lang="en-US" sz="2600" b="1" dirty="0">
                <a:solidFill>
                  <a:srgbClr val="000000"/>
                </a:solidFill>
                <a:latin typeface="Times New Roman" panose="02020603050405020304" pitchFamily="18" charset="0"/>
                <a:ea typeface="Times New Roman" panose="02020603050405020304" pitchFamily="18" charset="0"/>
              </a:rPr>
              <a:t> 1933 ở </a:t>
            </a:r>
            <a:r>
              <a:rPr lang="en-US" sz="2600" b="1" dirty="0" err="1">
                <a:solidFill>
                  <a:srgbClr val="000000"/>
                </a:solidFill>
                <a:latin typeface="Times New Roman" panose="02020603050405020304" pitchFamily="18" charset="0"/>
                <a:ea typeface="Times New Roman" panose="02020603050405020304" pitchFamily="18" charset="0"/>
              </a:rPr>
              <a:t>Đất</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Đỏ</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Chị</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sớm</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tham</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gia</a:t>
            </a:r>
            <a:r>
              <a:rPr lang="en-US" sz="2600" b="1" dirty="0">
                <a:solidFill>
                  <a:srgbClr val="000000"/>
                </a:solidFill>
                <a:latin typeface="Times New Roman" panose="02020603050405020304" pitchFamily="18" charset="0"/>
                <a:ea typeface="Times New Roman" panose="02020603050405020304" pitchFamily="18" charset="0"/>
              </a:rPr>
              <a:t> k/c </a:t>
            </a:r>
            <a:r>
              <a:rPr lang="en-US" sz="2600" b="1" dirty="0" err="1">
                <a:solidFill>
                  <a:srgbClr val="000000"/>
                </a:solidFill>
                <a:latin typeface="Times New Roman" panose="02020603050405020304" pitchFamily="18" charset="0"/>
                <a:ea typeface="Times New Roman" panose="02020603050405020304" pitchFamily="18" charset="0"/>
              </a:rPr>
              <a:t>chống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Pháp</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Năm</a:t>
            </a:r>
            <a:r>
              <a:rPr lang="en-US" sz="2600" b="1" dirty="0">
                <a:solidFill>
                  <a:srgbClr val="000000"/>
                </a:solidFill>
                <a:latin typeface="Times New Roman" panose="02020603050405020304" pitchFamily="18" charset="0"/>
                <a:ea typeface="Times New Roman" panose="02020603050405020304" pitchFamily="18" charset="0"/>
              </a:rPr>
              <a:t> 1947, </a:t>
            </a:r>
            <a:r>
              <a:rPr lang="en-US" sz="2600" b="1" dirty="0" err="1">
                <a:solidFill>
                  <a:srgbClr val="000000"/>
                </a:solidFill>
                <a:latin typeface="Times New Roman" panose="02020603050405020304" pitchFamily="18" charset="0"/>
                <a:ea typeface="Times New Roman" panose="02020603050405020304" pitchFamily="18" charset="0"/>
              </a:rPr>
              <a:t>chị</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làm</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mật</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hộ</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viên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công</a:t>
            </a:r>
            <a:r>
              <a:rPr lang="en-US" sz="2600" b="1" dirty="0">
                <a:solidFill>
                  <a:srgbClr val="000000"/>
                </a:solidFill>
                <a:latin typeface="Times New Roman" panose="02020603050405020304" pitchFamily="18" charset="0"/>
                <a:ea typeface="Times New Roman" panose="02020603050405020304" pitchFamily="18" charset="0"/>
              </a:rPr>
              <a:t> an </a:t>
            </a:r>
            <a:r>
              <a:rPr lang="en-US" sz="2600" b="1" dirty="0" err="1">
                <a:solidFill>
                  <a:srgbClr val="000000"/>
                </a:solidFill>
                <a:latin typeface="Times New Roman" panose="02020603050405020304" pitchFamily="18" charset="0"/>
                <a:ea typeface="Times New Roman" panose="02020603050405020304" pitchFamily="18" charset="0"/>
              </a:rPr>
              <a:t>xung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phong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Đất</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Đỏ</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Năm</a:t>
            </a:r>
            <a:r>
              <a:rPr lang="en-US" sz="2600" b="1" dirty="0">
                <a:solidFill>
                  <a:srgbClr val="000000"/>
                </a:solidFill>
                <a:latin typeface="Times New Roman" panose="02020603050405020304" pitchFamily="18" charset="0"/>
                <a:ea typeface="Times New Roman" panose="02020603050405020304" pitchFamily="18" charset="0"/>
              </a:rPr>
              <a:t> 1949, </a:t>
            </a:r>
            <a:r>
              <a:rPr lang="en-US" sz="2600" b="1" dirty="0" err="1">
                <a:solidFill>
                  <a:srgbClr val="000000"/>
                </a:solidFill>
                <a:latin typeface="Times New Roman" panose="02020603050405020304" pitchFamily="18" charset="0"/>
                <a:ea typeface="Times New Roman" panose="02020603050405020304" pitchFamily="18" charset="0"/>
              </a:rPr>
              <a:t>chị</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trở</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thành</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người</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đội</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viên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công</a:t>
            </a:r>
            <a:r>
              <a:rPr lang="en-US" sz="2600" b="1" dirty="0">
                <a:solidFill>
                  <a:srgbClr val="000000"/>
                </a:solidFill>
                <a:latin typeface="Times New Roman" panose="02020603050405020304" pitchFamily="18" charset="0"/>
                <a:ea typeface="Times New Roman" panose="02020603050405020304" pitchFamily="18" charset="0"/>
              </a:rPr>
              <a:t> an </a:t>
            </a:r>
            <a:r>
              <a:rPr lang="en-US" sz="2600" b="1" dirty="0" err="1">
                <a:solidFill>
                  <a:srgbClr val="000000"/>
                </a:solidFill>
                <a:latin typeface="Times New Roman" panose="02020603050405020304" pitchFamily="18" charset="0"/>
                <a:ea typeface="Times New Roman" panose="02020603050405020304" pitchFamily="18" charset="0"/>
              </a:rPr>
              <a:t>xung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phong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Đất</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Đỏ</a:t>
            </a:r>
            <a:r>
              <a:rPr lang="en-US" sz="2600" b="1" dirty="0">
                <a:solidFill>
                  <a:srgbClr val="000000"/>
                </a:solidFill>
                <a:latin typeface="Times New Roman" panose="02020603050405020304" pitchFamily="18" charset="0"/>
                <a:ea typeface="Times New Roman" panose="02020603050405020304" pitchFamily="18" charset="0"/>
              </a:rPr>
              <a:t>…</a:t>
            </a:r>
            <a:r>
              <a:rPr lang="en-US" sz="2600" b="1" dirty="0" err="1">
                <a:solidFill>
                  <a:srgbClr val="000000"/>
                </a:solidFill>
                <a:latin typeface="Times New Roman" panose="02020603050405020304" pitchFamily="18" charset="0"/>
                <a:ea typeface="Times New Roman" panose="02020603050405020304" pitchFamily="18" charset="0"/>
              </a:rPr>
              <a:t>bọn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thực</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dân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Pháp</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vô</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cùng</a:t>
            </a:r>
            <a:r>
              <a:rPr lang="en-US" sz="2600" b="1" dirty="0">
                <a:solidFill>
                  <a:srgbClr val="000000"/>
                </a:solidFill>
                <a:latin typeface="Times New Roman" panose="02020603050405020304" pitchFamily="18" charset="0"/>
                <a:ea typeface="Times New Roman" panose="02020603050405020304" pitchFamily="18" charset="0"/>
              </a:rPr>
              <a:t> lo </a:t>
            </a:r>
            <a:r>
              <a:rPr lang="en-US" sz="2600" b="1" dirty="0" err="1">
                <a:solidFill>
                  <a:srgbClr val="000000"/>
                </a:solidFill>
                <a:latin typeface="Times New Roman" panose="02020603050405020304" pitchFamily="18" charset="0"/>
                <a:ea typeface="Times New Roman" panose="02020603050405020304" pitchFamily="18" charset="0"/>
              </a:rPr>
              <a:t>sợ</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và</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căm</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tức</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đối</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với</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hoạt</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động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của</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đội</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công</a:t>
            </a:r>
            <a:r>
              <a:rPr lang="en-US" sz="2600" b="1" dirty="0">
                <a:solidFill>
                  <a:srgbClr val="000000"/>
                </a:solidFill>
                <a:latin typeface="Times New Roman" panose="02020603050405020304" pitchFamily="18" charset="0"/>
                <a:ea typeface="Times New Roman" panose="02020603050405020304" pitchFamily="18" charset="0"/>
              </a:rPr>
              <a:t> an </a:t>
            </a:r>
            <a:r>
              <a:rPr lang="en-US" sz="2600" b="1" dirty="0" err="1">
                <a:solidFill>
                  <a:srgbClr val="000000"/>
                </a:solidFill>
                <a:latin typeface="Times New Roman" panose="02020603050405020304" pitchFamily="18" charset="0"/>
                <a:ea typeface="Times New Roman" panose="02020603050405020304" pitchFamily="18" charset="0"/>
              </a:rPr>
              <a:t>xung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phong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mà</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tiên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phong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là</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chị</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Võ</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Thị</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Sáu</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từ</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đó</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bọn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chúng</a:t>
            </a:r>
            <a:r>
              <a:rPr lang="en-US" sz="2600" b="1" dirty="0">
                <a:solidFill>
                  <a:srgbClr val="000000"/>
                </a:solidFill>
                <a:latin typeface="Times New Roman" panose="02020603050405020304" pitchFamily="18" charset="0"/>
                <a:ea typeface="Times New Roman" panose="02020603050405020304" pitchFamily="18" charset="0"/>
              </a:rPr>
              <a:t> ra </a:t>
            </a:r>
            <a:r>
              <a:rPr lang="en-US" sz="2600" b="1" dirty="0" err="1">
                <a:solidFill>
                  <a:srgbClr val="000000"/>
                </a:solidFill>
                <a:latin typeface="Times New Roman" panose="02020603050405020304" pitchFamily="18" charset="0"/>
                <a:ea typeface="Times New Roman" panose="02020603050405020304" pitchFamily="18" charset="0"/>
              </a:rPr>
              <a:t>sức</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truy</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lùng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ráo</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riết</a:t>
            </a:r>
            <a:r>
              <a:rPr lang="en-US" sz="2600" b="1" dirty="0">
                <a:solidFill>
                  <a:srgbClr val="000000"/>
                </a:solidFill>
                <a:latin typeface="Times New Roman" panose="02020603050405020304" pitchFamily="18" charset="0"/>
                <a:ea typeface="Times New Roman" panose="02020603050405020304" pitchFamily="18" charset="0"/>
              </a:rPr>
              <a:t>.</a:t>
            </a:r>
            <a:r>
              <a:rPr lang="en-US" sz="2600" b="1" dirty="0">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Vào</a:t>
            </a:r>
            <a:r>
              <a:rPr lang="en-US" sz="2600" b="1" dirty="0">
                <a:solidFill>
                  <a:srgbClr val="000000"/>
                </a:solidFill>
                <a:latin typeface="Times New Roman" panose="02020603050405020304" pitchFamily="18" charset="0"/>
                <a:ea typeface="Times New Roman" panose="02020603050405020304" pitchFamily="18" charset="0"/>
              </a:rPr>
              <a:t> 12/1949, </a:t>
            </a:r>
            <a:r>
              <a:rPr lang="en-US" sz="2600" b="1" dirty="0" err="1">
                <a:solidFill>
                  <a:srgbClr val="000000"/>
                </a:solidFill>
                <a:latin typeface="Times New Roman" panose="02020603050405020304" pitchFamily="18" charset="0"/>
                <a:ea typeface="Times New Roman" panose="02020603050405020304" pitchFamily="18" charset="0"/>
              </a:rPr>
              <a:t>trong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một</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chuyến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công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tác</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tại</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Đất</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Đỏ</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chị</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Sáu</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đã</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sa</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vào</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tay</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giặc</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hơn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một</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tháng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bị</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giam</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địch</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dùng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nhiều</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thủ</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đoạn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tra</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tấn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dã</a:t>
            </a:r>
            <a:r>
              <a:rPr lang="en-US" sz="2600" b="1" dirty="0">
                <a:solidFill>
                  <a:srgbClr val="000000"/>
                </a:solidFill>
                <a:latin typeface="Times New Roman" panose="02020603050405020304" pitchFamily="18" charset="0"/>
                <a:ea typeface="Times New Roman" panose="02020603050405020304" pitchFamily="18" charset="0"/>
              </a:rPr>
              <a:t> man </a:t>
            </a:r>
            <a:r>
              <a:rPr lang="en-US" sz="2600" b="1" dirty="0" err="1">
                <a:solidFill>
                  <a:srgbClr val="000000"/>
                </a:solidFill>
                <a:latin typeface="Times New Roman" panose="02020603050405020304" pitchFamily="18" charset="0"/>
                <a:ea typeface="Times New Roman" panose="02020603050405020304" pitchFamily="18" charset="0"/>
              </a:rPr>
              <a:t>nhưng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chúng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vẫn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không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lấy</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được</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một</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lời</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khai</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nào</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của</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chị</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sau</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đó</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bọn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chúng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đưa</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chị</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về</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giam</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giữ</a:t>
            </a:r>
            <a:r>
              <a:rPr lang="en-US" sz="2600" b="1" dirty="0">
                <a:solidFill>
                  <a:srgbClr val="000000"/>
                </a:solidFill>
                <a:latin typeface="Times New Roman" panose="02020603050405020304" pitchFamily="18" charset="0"/>
                <a:ea typeface="Times New Roman" panose="02020603050405020304" pitchFamily="18" charset="0"/>
              </a:rPr>
              <a:t> ở </a:t>
            </a:r>
            <a:r>
              <a:rPr lang="en-US" sz="2600" b="1" dirty="0" err="1">
                <a:solidFill>
                  <a:srgbClr val="000000"/>
                </a:solidFill>
                <a:latin typeface="Times New Roman" panose="02020603050405020304" pitchFamily="18" charset="0"/>
                <a:ea typeface="Times New Roman" panose="02020603050405020304" pitchFamily="18" charset="0"/>
              </a:rPr>
              <a:t>khám</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Chí</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Hòa</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Mặc</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dù</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bị</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địch</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giam</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giữ</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nhưng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chị</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Sáu</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vẫn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tiếp</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tục</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làm</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liên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lạc</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cho</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các</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đồng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chí</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trong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khám</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và</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cùng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các</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chị</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em</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trong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tù</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đấu</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tranh</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buộc</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địch</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phải</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cải</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thiện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cuộc</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sống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trong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nhà</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tù</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Trước</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tinh</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thần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đấu</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tranh</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quyết</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liệt</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và</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không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nao</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núng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của</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chị</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Sáu</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cùng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những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đồng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chí</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trong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tù</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dù</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không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đủ</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bằng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chứng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nhưng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thực</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dân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Pháp</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cùng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bọn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tay</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sai</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vẫn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kết</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án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tử</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hình</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và</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đày</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chị</a:t>
            </a:r>
            <a:r>
              <a:rPr lang="en-US" sz="2600" b="1" dirty="0">
                <a:solidFill>
                  <a:srgbClr val="000000"/>
                </a:solidFill>
                <a:latin typeface="Times New Roman" panose="02020603050405020304" pitchFamily="18" charset="0"/>
                <a:ea typeface="Times New Roman" panose="02020603050405020304" pitchFamily="18" charset="0"/>
              </a:rPr>
              <a:t> ra </a:t>
            </a:r>
            <a:r>
              <a:rPr lang="en-US" sz="2600" b="1" dirty="0" err="1">
                <a:solidFill>
                  <a:srgbClr val="000000"/>
                </a:solidFill>
                <a:latin typeface="Times New Roman" panose="02020603050405020304" pitchFamily="18" charset="0"/>
                <a:ea typeface="Times New Roman" panose="02020603050405020304" pitchFamily="18" charset="0"/>
              </a:rPr>
              <a:t>Côn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Đảo</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Chị</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Võ</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Thị</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Sáu</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hy</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sinh</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vào</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sáng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ngày</a:t>
            </a:r>
            <a:r>
              <a:rPr lang="en-US" sz="2600" b="1" dirty="0">
                <a:solidFill>
                  <a:srgbClr val="000000"/>
                </a:solidFill>
                <a:latin typeface="Times New Roman" panose="02020603050405020304" pitchFamily="18" charset="0"/>
                <a:ea typeface="Times New Roman" panose="02020603050405020304" pitchFamily="18" charset="0"/>
              </a:rPr>
              <a:t> 23/01/1952. </a:t>
            </a:r>
            <a:r>
              <a:rPr lang="en-US" sz="2600" b="1" dirty="0" err="1">
                <a:solidFill>
                  <a:srgbClr val="000000"/>
                </a:solidFill>
                <a:latin typeface="Times New Roman" panose="02020603050405020304" pitchFamily="18" charset="0"/>
                <a:ea typeface="Times New Roman" panose="02020603050405020304" pitchFamily="18" charset="0"/>
              </a:rPr>
              <a:t>Khi</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giặc</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Pháp</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đưa</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chị</a:t>
            </a:r>
            <a:r>
              <a:rPr lang="en-US" sz="2600" b="1" dirty="0">
                <a:solidFill>
                  <a:srgbClr val="000000"/>
                </a:solidFill>
                <a:latin typeface="Times New Roman" panose="02020603050405020304" pitchFamily="18" charset="0"/>
                <a:ea typeface="Times New Roman" panose="02020603050405020304" pitchFamily="18" charset="0"/>
              </a:rPr>
              <a:t> ra </a:t>
            </a:r>
            <a:r>
              <a:rPr lang="en-US" sz="2600" b="1" dirty="0" err="1">
                <a:solidFill>
                  <a:srgbClr val="000000"/>
                </a:solidFill>
                <a:latin typeface="Times New Roman" panose="02020603050405020304" pitchFamily="18" charset="0"/>
                <a:ea typeface="Times New Roman" panose="02020603050405020304" pitchFamily="18" charset="0"/>
              </a:rPr>
              <a:t>xử</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bắn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với</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nét</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mặt</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ung</a:t>
            </a:r>
            <a:r>
              <a:rPr lang="en-US" sz="2600" b="1" dirty="0">
                <a:solidFill>
                  <a:srgbClr val="000000"/>
                </a:solidFill>
                <a:latin typeface="Times New Roman" panose="02020603050405020304" pitchFamily="18" charset="0"/>
                <a:ea typeface="Times New Roman" panose="02020603050405020304" pitchFamily="18" charset="0"/>
              </a:rPr>
              <a:t> dung, </a:t>
            </a:r>
            <a:r>
              <a:rPr lang="en-US" sz="2600" b="1" dirty="0" err="1">
                <a:solidFill>
                  <a:srgbClr val="000000"/>
                </a:solidFill>
                <a:latin typeface="Times New Roman" panose="02020603050405020304" pitchFamily="18" charset="0"/>
                <a:ea typeface="Times New Roman" panose="02020603050405020304" pitchFamily="18" charset="0"/>
              </a:rPr>
              <a:t>bước</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đi</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vững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chắc</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ngẩng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cao</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đầu</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cất</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lên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bài</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hát</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Quốc</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tế</a:t>
            </a:r>
            <a:r>
              <a:rPr lang="en-US" sz="2600" b="1" dirty="0">
                <a:solidFill>
                  <a:srgbClr val="000000"/>
                </a:solidFill>
                <a:latin typeface="Times New Roman" panose="02020603050405020304" pitchFamily="18" charset="0"/>
                <a:ea typeface="Times New Roman" panose="02020603050405020304" pitchFamily="18" charset="0"/>
              </a:rPr>
              <a:t> ca, </a:t>
            </a:r>
            <a:r>
              <a:rPr lang="en-US" sz="2600" b="1" dirty="0" err="1">
                <a:solidFill>
                  <a:srgbClr val="000000"/>
                </a:solidFill>
                <a:latin typeface="Times New Roman" panose="02020603050405020304" pitchFamily="18" charset="0"/>
                <a:ea typeface="Times New Roman" panose="02020603050405020304" pitchFamily="18" charset="0"/>
              </a:rPr>
              <a:t>với</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tinh</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thần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lạc</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quan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cách</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mạng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chị</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đã</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thể</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hiện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tinh</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thần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bất</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khuất</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của</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người</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chiến</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sĩ</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cộng</a:t>
            </a:r>
            <a:r>
              <a:rPr lang="en-US" sz="2600" b="1" dirty="0">
                <a:solidFill>
                  <a:srgbClr val="000000"/>
                </a:solidFill>
                <a:latin typeface="Times New Roman" panose="02020603050405020304" pitchFamily="18" charset="0"/>
                <a:ea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rPr>
              <a:t>sản</a:t>
            </a:r>
            <a:r>
              <a:rPr lang="en-US" sz="2600" b="1" dirty="0">
                <a:solidFill>
                  <a:srgbClr val="000000"/>
                </a:solidFill>
                <a:latin typeface="Times New Roman" panose="02020603050405020304" pitchFamily="18" charset="0"/>
                <a:ea typeface="Times New Roman" panose="02020603050405020304" pitchFamily="18" charset="0"/>
              </a:rPr>
              <a:t>.</a:t>
            </a:r>
            <a:endParaRPr lang="en-US" sz="2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1410006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77626C-B493-4BCD-8AE5-6BCF4C1FEB15}"/>
              </a:ext>
            </a:extLst>
          </p:cNvPr>
          <p:cNvSpPr/>
          <p:nvPr/>
        </p:nvSpPr>
        <p:spPr>
          <a:xfrm>
            <a:off x="164122" y="130249"/>
            <a:ext cx="11891889" cy="6186309"/>
          </a:xfrm>
          <a:prstGeom prst="rect">
            <a:avLst/>
          </a:prstGeom>
        </p:spPr>
        <p:txBody>
          <a:bodyPr wrap="square">
            <a:spAutoFit/>
          </a:bodyPr>
          <a:lstStyle/>
          <a:p>
            <a:pPr algn="just">
              <a:spcAft>
                <a:spcPts val="0"/>
              </a:spcAft>
            </a:pPr>
            <a:r>
              <a:rPr lang="x-none" sz="4400" b="1" dirty="0">
                <a:solidFill>
                  <a:srgbClr val="FF0000"/>
                </a:solidFill>
                <a:latin typeface="Times New Roman" panose="02020603050405020304" pitchFamily="18" charset="0"/>
                <a:ea typeface="Times New Roman" panose="02020603050405020304" pitchFamily="18" charset="0"/>
              </a:rPr>
              <a:t>*</a:t>
            </a:r>
            <a:r>
              <a:rPr lang="en-US" sz="4400" b="1" dirty="0">
                <a:solidFill>
                  <a:srgbClr val="FF0000"/>
                </a:solidFill>
                <a:latin typeface="Times New Roman" panose="02020603050405020304" pitchFamily="18" charset="0"/>
                <a:ea typeface="Times New Roman" panose="02020603050405020304" pitchFamily="18" charset="0"/>
              </a:rPr>
              <a:t>A</a:t>
            </a:r>
            <a:r>
              <a:rPr lang="x-none" sz="4400" b="1" dirty="0">
                <a:solidFill>
                  <a:srgbClr val="FF0000"/>
                </a:solidFill>
                <a:latin typeface="Times New Roman" panose="02020603050405020304" pitchFamily="18" charset="0"/>
                <a:ea typeface="Times New Roman" panose="02020603050405020304" pitchFamily="18" charset="0"/>
              </a:rPr>
              <a:t>n</a:t>
            </a:r>
            <a:r>
              <a:rPr lang="en-US" sz="4400" b="1" dirty="0">
                <a:solidFill>
                  <a:srgbClr val="FF0000"/>
                </a:solidFill>
                <a:latin typeface="Times New Roman" panose="02020603050405020304" pitchFamily="18" charset="0"/>
                <a:ea typeface="Times New Roman" panose="02020603050405020304" pitchFamily="18" charset="0"/>
              </a:rPr>
              <a:t>h </a:t>
            </a:r>
            <a:r>
              <a:rPr lang="en-US" sz="4400" b="1" dirty="0" err="1">
                <a:solidFill>
                  <a:srgbClr val="FF0000"/>
                </a:solidFill>
                <a:latin typeface="Times New Roman" panose="02020603050405020304" pitchFamily="18" charset="0"/>
                <a:ea typeface="Times New Roman" panose="02020603050405020304" pitchFamily="18" charset="0"/>
              </a:rPr>
              <a:t>h</a:t>
            </a:r>
            <a:r>
              <a:rPr lang="x-none" sz="4400" b="1" dirty="0">
                <a:solidFill>
                  <a:srgbClr val="FF0000"/>
                </a:solidFill>
                <a:latin typeface="Times New Roman" panose="02020603050405020304" pitchFamily="18" charset="0"/>
                <a:ea typeface="Times New Roman" panose="02020603050405020304" pitchFamily="18" charset="0"/>
              </a:rPr>
              <a:t>ù</a:t>
            </a:r>
            <a:r>
              <a:rPr lang="en-US" sz="4400" b="1" dirty="0">
                <a:solidFill>
                  <a:srgbClr val="FF0000"/>
                </a:solidFill>
                <a:latin typeface="Times New Roman" panose="02020603050405020304" pitchFamily="18" charset="0"/>
                <a:ea typeface="Times New Roman" panose="02020603050405020304" pitchFamily="18" charset="0"/>
              </a:rPr>
              <a:t>ng </a:t>
            </a:r>
            <a:r>
              <a:rPr lang="en-US" sz="4400" b="1" dirty="0" err="1">
                <a:solidFill>
                  <a:srgbClr val="FF0000"/>
                </a:solidFill>
                <a:latin typeface="Times New Roman" panose="02020603050405020304" pitchFamily="18" charset="0"/>
                <a:ea typeface="Times New Roman" panose="02020603050405020304" pitchFamily="18" charset="0"/>
              </a:rPr>
              <a:t>trong</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thời</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bình</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những</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tấm</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gương</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anh</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hùng</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trong</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thời</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bình</a:t>
            </a:r>
            <a:r>
              <a:rPr lang="en-US" sz="4400" b="1" dirty="0">
                <a:solidFill>
                  <a:srgbClr val="000000"/>
                </a:solidFill>
                <a:latin typeface="Times New Roman" panose="02020603050405020304" pitchFamily="18" charset="0"/>
                <a:ea typeface="Times New Roman" panose="02020603050405020304" pitchFamily="18" charset="0"/>
              </a:rPr>
              <a:t>: 13 </a:t>
            </a:r>
            <a:r>
              <a:rPr lang="en-US" sz="4400" b="1" dirty="0" err="1">
                <a:solidFill>
                  <a:srgbClr val="000000"/>
                </a:solidFill>
                <a:latin typeface="Times New Roman" panose="02020603050405020304" pitchFamily="18" charset="0"/>
                <a:ea typeface="Times New Roman" panose="02020603050405020304" pitchFamily="18" charset="0"/>
              </a:rPr>
              <a:t>cán</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bộ</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hy</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sinh</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trong</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khi</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làm</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nhiệm</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vụ</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tìm</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kiếm</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cứu</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nạn</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tại</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Thủy</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điện</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Rào</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Trăng</a:t>
            </a:r>
            <a:r>
              <a:rPr lang="en-US" sz="4400" b="1" dirty="0">
                <a:solidFill>
                  <a:srgbClr val="000000"/>
                </a:solidFill>
                <a:latin typeface="Times New Roman" panose="02020603050405020304" pitchFamily="18" charset="0"/>
                <a:ea typeface="Times New Roman" panose="02020603050405020304" pitchFamily="18" charset="0"/>
              </a:rPr>
              <a:t> 3 (10/2020); 3 </a:t>
            </a:r>
            <a:r>
              <a:rPr lang="en-US" sz="4400" b="1" dirty="0" err="1">
                <a:solidFill>
                  <a:srgbClr val="000000"/>
                </a:solidFill>
                <a:latin typeface="Times New Roman" panose="02020603050405020304" pitchFamily="18" charset="0"/>
                <a:ea typeface="Times New Roman" panose="02020603050405020304" pitchFamily="18" charset="0"/>
              </a:rPr>
              <a:t>chiến</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sỹ</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công</a:t>
            </a:r>
            <a:r>
              <a:rPr lang="en-US" sz="4400" b="1" dirty="0">
                <a:solidFill>
                  <a:srgbClr val="000000"/>
                </a:solidFill>
                <a:latin typeface="Times New Roman" panose="02020603050405020304" pitchFamily="18" charset="0"/>
                <a:ea typeface="Times New Roman" panose="02020603050405020304" pitchFamily="18" charset="0"/>
              </a:rPr>
              <a:t> an </a:t>
            </a:r>
            <a:r>
              <a:rPr lang="en-US" sz="4400" b="1" dirty="0" err="1">
                <a:solidFill>
                  <a:srgbClr val="000000"/>
                </a:solidFill>
                <a:latin typeface="Times New Roman" panose="02020603050405020304" pitchFamily="18" charset="0"/>
                <a:ea typeface="Times New Roman" panose="02020603050405020304" pitchFamily="18" charset="0"/>
              </a:rPr>
              <a:t>hy</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sinh</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khi</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làm</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nhiệm</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vụ</a:t>
            </a:r>
            <a:r>
              <a:rPr lang="en-US" sz="4400" b="1" dirty="0">
                <a:solidFill>
                  <a:srgbClr val="000000"/>
                </a:solidFill>
                <a:latin typeface="Times New Roman" panose="02020603050405020304" pitchFamily="18" charset="0"/>
                <a:ea typeface="Times New Roman" panose="02020603050405020304" pitchFamily="18" charset="0"/>
              </a:rPr>
              <a:t> ở </a:t>
            </a:r>
            <a:r>
              <a:rPr lang="en-US" sz="4400" b="1" dirty="0" err="1">
                <a:solidFill>
                  <a:srgbClr val="000000"/>
                </a:solidFill>
                <a:latin typeface="Times New Roman" panose="02020603050405020304" pitchFamily="18" charset="0"/>
                <a:ea typeface="Times New Roman" panose="02020603050405020304" pitchFamily="18" charset="0"/>
              </a:rPr>
              <a:t>Đồng</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Tâm</a:t>
            </a:r>
            <a:r>
              <a:rPr lang="en-US" sz="4400" b="1" dirty="0">
                <a:solidFill>
                  <a:srgbClr val="000000"/>
                </a:solidFill>
                <a:latin typeface="Times New Roman" panose="02020603050405020304" pitchFamily="18" charset="0"/>
                <a:ea typeface="Times New Roman" panose="02020603050405020304" pitchFamily="18" charset="0"/>
              </a:rPr>
              <a:t> (9/2020); 6 </a:t>
            </a:r>
            <a:r>
              <a:rPr lang="en-US" sz="4400" b="1" dirty="0" err="1">
                <a:solidFill>
                  <a:srgbClr val="000000"/>
                </a:solidFill>
                <a:latin typeface="Times New Roman" panose="02020603050405020304" pitchFamily="18" charset="0"/>
                <a:ea typeface="Times New Roman" panose="02020603050405020304" pitchFamily="18" charset="0"/>
              </a:rPr>
              <a:t>cán</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bộ</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chiến</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sĩ</a:t>
            </a:r>
            <a:r>
              <a:rPr lang="en-US" sz="4400" b="1" dirty="0">
                <a:solidFill>
                  <a:srgbClr val="000000"/>
                </a:solidFill>
                <a:latin typeface="Times New Roman" panose="02020603050405020304" pitchFamily="18" charset="0"/>
                <a:ea typeface="Times New Roman" panose="02020603050405020304" pitchFamily="18" charset="0"/>
              </a:rPr>
              <a:t> CBCS </a:t>
            </a:r>
            <a:r>
              <a:rPr lang="en-US" sz="4400" b="1" dirty="0" err="1">
                <a:solidFill>
                  <a:srgbClr val="000000"/>
                </a:solidFill>
                <a:latin typeface="Times New Roman" panose="02020603050405020304" pitchFamily="18" charset="0"/>
                <a:ea typeface="Times New Roman" panose="02020603050405020304" pitchFamily="18" charset="0"/>
              </a:rPr>
              <a:t>Công</a:t>
            </a:r>
            <a:r>
              <a:rPr lang="en-US" sz="4400" b="1" dirty="0">
                <a:solidFill>
                  <a:srgbClr val="000000"/>
                </a:solidFill>
                <a:latin typeface="Times New Roman" panose="02020603050405020304" pitchFamily="18" charset="0"/>
                <a:ea typeface="Times New Roman" panose="02020603050405020304" pitchFamily="18" charset="0"/>
              </a:rPr>
              <a:t> an </a:t>
            </a:r>
            <a:r>
              <a:rPr lang="en-US" sz="4400" b="1" dirty="0" err="1">
                <a:solidFill>
                  <a:srgbClr val="000000"/>
                </a:solidFill>
                <a:latin typeface="Times New Roman" panose="02020603050405020304" pitchFamily="18" charset="0"/>
                <a:ea typeface="Times New Roman" panose="02020603050405020304" pitchFamily="18" charset="0"/>
              </a:rPr>
              <a:t>xã</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hy</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sinh</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trong</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khi</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làm</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nhiệm</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vụ</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tại</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huyện</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Cư</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Kuin</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tỉnh</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Đắk</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Lắk</a:t>
            </a:r>
            <a:r>
              <a:rPr lang="en-US" sz="4400" b="1" dirty="0">
                <a:solidFill>
                  <a:srgbClr val="000000"/>
                </a:solidFill>
                <a:latin typeface="Times New Roman" panose="02020603050405020304" pitchFamily="18" charset="0"/>
                <a:ea typeface="Times New Roman" panose="02020603050405020304" pitchFamily="18" charset="0"/>
              </a:rPr>
              <a:t> (6/2023); 3 </a:t>
            </a:r>
            <a:r>
              <a:rPr lang="en-US" sz="4400" b="1" dirty="0" err="1">
                <a:solidFill>
                  <a:srgbClr val="000000"/>
                </a:solidFill>
                <a:latin typeface="Times New Roman" panose="02020603050405020304" pitchFamily="18" charset="0"/>
                <a:ea typeface="Times New Roman" panose="02020603050405020304" pitchFamily="18" charset="0"/>
              </a:rPr>
              <a:t>chiến</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sĩ</a:t>
            </a:r>
            <a:r>
              <a:rPr lang="en-US" sz="4400" b="1" dirty="0">
                <a:solidFill>
                  <a:srgbClr val="000000"/>
                </a:solidFill>
                <a:latin typeface="Times New Roman" panose="02020603050405020304" pitchFamily="18" charset="0"/>
                <a:ea typeface="Times New Roman" panose="02020603050405020304" pitchFamily="18" charset="0"/>
              </a:rPr>
              <a:t> hi </a:t>
            </a:r>
            <a:r>
              <a:rPr lang="en-US" sz="4400" b="1" dirty="0" err="1">
                <a:solidFill>
                  <a:srgbClr val="000000"/>
                </a:solidFill>
                <a:latin typeface="Times New Roman" panose="02020603050405020304" pitchFamily="18" charset="0"/>
                <a:ea typeface="Times New Roman" panose="02020603050405020304" pitchFamily="18" charset="0"/>
              </a:rPr>
              <a:t>sinh</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khi</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làm</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nhiệm</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vụ</a:t>
            </a:r>
            <a:r>
              <a:rPr lang="en-US" sz="4400" b="1" dirty="0">
                <a:solidFill>
                  <a:srgbClr val="000000"/>
                </a:solidFill>
                <a:latin typeface="Times New Roman" panose="02020603050405020304" pitchFamily="18" charset="0"/>
                <a:ea typeface="Times New Roman" panose="02020603050405020304" pitchFamily="18" charset="0"/>
              </a:rPr>
              <a:t> ở </a:t>
            </a:r>
            <a:r>
              <a:rPr lang="en-US" sz="4400" b="1" dirty="0" err="1">
                <a:solidFill>
                  <a:srgbClr val="000000"/>
                </a:solidFill>
                <a:latin typeface="Times New Roman" panose="02020603050405020304" pitchFamily="18" charset="0"/>
                <a:ea typeface="Times New Roman" panose="02020603050405020304" pitchFamily="18" charset="0"/>
              </a:rPr>
              <a:t>đèo</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Bảo</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Lộc</a:t>
            </a:r>
            <a:r>
              <a:rPr lang="en-US" sz="4400" b="1" dirty="0">
                <a:solidFill>
                  <a:srgbClr val="000000"/>
                </a:solidFill>
                <a:latin typeface="Times New Roman" panose="02020603050405020304" pitchFamily="18" charset="0"/>
                <a:ea typeface="Times New Roman" panose="02020603050405020304" pitchFamily="18" charset="0"/>
              </a:rPr>
              <a:t> (7/2023)…..</a:t>
            </a:r>
            <a:endParaRPr lang="en-US" sz="44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7544975"/>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ột năm rồi, ta nhắc lại Rào Trăng, 13 mũ cối nằm trong đất!">
            <a:extLst>
              <a:ext uri="{FF2B5EF4-FFF2-40B4-BE49-F238E27FC236}">
                <a16:creationId xmlns:a16="http://schemas.microsoft.com/office/drawing/2014/main" id="{33E49399-A104-4417-BC42-B68DAB43F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5606" y="0"/>
            <a:ext cx="631639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Đề nghị truy tặng Bằng &quot;Tổ quốc ghi công&quot; đối với 13 cán bộ, chiến sĩ hy  sinh">
            <a:extLst>
              <a:ext uri="{FF2B5EF4-FFF2-40B4-BE49-F238E27FC236}">
                <a16:creationId xmlns:a16="http://schemas.microsoft.com/office/drawing/2014/main" id="{CC7A490C-2D97-407B-AD90-CF7E39F3D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7560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0832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3 chiến sĩ công an hy sinh tại Đồng Tâm: Ký ức xót xa người ...">
            <a:extLst>
              <a:ext uri="{FF2B5EF4-FFF2-40B4-BE49-F238E27FC236}">
                <a16:creationId xmlns:a16="http://schemas.microsoft.com/office/drawing/2014/main" id="{8294480F-13EF-4069-B962-994FB8BCB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541"/>
            <a:ext cx="788728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1782B35-6BC8-46C1-96A8-D0A4D8B1CB9F}"/>
              </a:ext>
            </a:extLst>
          </p:cNvPr>
          <p:cNvSpPr/>
          <p:nvPr/>
        </p:nvSpPr>
        <p:spPr>
          <a:xfrm>
            <a:off x="7887286" y="1206697"/>
            <a:ext cx="4173415" cy="4401205"/>
          </a:xfrm>
          <a:prstGeom prst="rect">
            <a:avLst/>
          </a:prstGeom>
        </p:spPr>
        <p:txBody>
          <a:bodyPr wrap="square">
            <a:spAutoFit/>
          </a:bodyPr>
          <a:lstStyle/>
          <a:p>
            <a:pPr algn="just"/>
            <a:r>
              <a:rPr lang="vi-VN" sz="4000" b="1" dirty="0">
                <a:solidFill>
                  <a:srgbClr val="FF0000"/>
                </a:solidFill>
                <a:latin typeface="Times New Roman" panose="02020603050405020304" pitchFamily="18" charset="0"/>
                <a:cs typeface="Times New Roman" panose="02020603050405020304" pitchFamily="18" charset="0"/>
              </a:rPr>
              <a:t>Đại tá </a:t>
            </a:r>
            <a:r>
              <a:rPr lang="vi-VN" sz="4000" b="1" dirty="0">
                <a:solidFill>
                  <a:srgbClr val="040C28"/>
                </a:solidFill>
                <a:latin typeface="Times New Roman" panose="02020603050405020304" pitchFamily="18" charset="0"/>
                <a:cs typeface="Times New Roman" panose="02020603050405020304" pitchFamily="18" charset="0"/>
              </a:rPr>
              <a:t>Nguyễn Huy Thịnh, </a:t>
            </a:r>
            <a:r>
              <a:rPr lang="vi-VN" sz="4000" b="1" dirty="0">
                <a:solidFill>
                  <a:srgbClr val="FF0000"/>
                </a:solidFill>
                <a:latin typeface="Times New Roman" panose="02020603050405020304" pitchFamily="18" charset="0"/>
                <a:cs typeface="Times New Roman" panose="02020603050405020304" pitchFamily="18" charset="0"/>
              </a:rPr>
              <a:t>Đại úy</a:t>
            </a:r>
            <a:r>
              <a:rPr lang="vi-VN" sz="4000" b="1" dirty="0">
                <a:solidFill>
                  <a:srgbClr val="040C28"/>
                </a:solidFill>
                <a:latin typeface="Times New Roman" panose="02020603050405020304" pitchFamily="18" charset="0"/>
                <a:cs typeface="Times New Roman" panose="02020603050405020304" pitchFamily="18" charset="0"/>
              </a:rPr>
              <a:t> Phạm Công Huy, </a:t>
            </a:r>
            <a:r>
              <a:rPr lang="vi-VN" sz="4000" b="1" dirty="0">
                <a:solidFill>
                  <a:srgbClr val="FF0000"/>
                </a:solidFill>
                <a:latin typeface="Times New Roman" panose="02020603050405020304" pitchFamily="18" charset="0"/>
                <a:cs typeface="Times New Roman" panose="02020603050405020304" pitchFamily="18" charset="0"/>
              </a:rPr>
              <a:t>Thượng úy</a:t>
            </a:r>
            <a:r>
              <a:rPr lang="vi-VN" sz="4000" b="1" dirty="0">
                <a:solidFill>
                  <a:srgbClr val="040C28"/>
                </a:solidFill>
                <a:latin typeface="Times New Roman" panose="02020603050405020304" pitchFamily="18" charset="0"/>
                <a:cs typeface="Times New Roman" panose="02020603050405020304" pitchFamily="18" charset="0"/>
              </a:rPr>
              <a:t> Dương Đức Hoàng Quân</a:t>
            </a:r>
            <a:r>
              <a:rPr lang="vi-VN" sz="4000" b="1" dirty="0">
                <a:solidFill>
                  <a:srgbClr val="202124"/>
                </a:solidFill>
                <a:latin typeface="Times New Roman" panose="02020603050405020304" pitchFamily="18" charset="0"/>
                <a:cs typeface="Times New Roman" panose="02020603050405020304" pitchFamily="18" charset="0"/>
              </a:rPr>
              <a:t> hy sinh ở Đồng Tâm</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197105"/>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Vụ án Đồng Tâm: Các bị can nhiều lần đổ xăng thiêu chết 3 chiến sĩ công an - Ảnh 1.">
            <a:extLst>
              <a:ext uri="{FF2B5EF4-FFF2-40B4-BE49-F238E27FC236}">
                <a16:creationId xmlns:a16="http://schemas.microsoft.com/office/drawing/2014/main" id="{7D874272-9918-4B64-9452-1DB73D94C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9224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9C8EA51-3724-46F8-9585-3B1913C7FEE7}"/>
              </a:ext>
            </a:extLst>
          </p:cNvPr>
          <p:cNvSpPr/>
          <p:nvPr/>
        </p:nvSpPr>
        <p:spPr>
          <a:xfrm>
            <a:off x="-63305" y="5922498"/>
            <a:ext cx="12318609" cy="1077218"/>
          </a:xfrm>
          <a:prstGeom prst="rect">
            <a:avLst/>
          </a:prstGeom>
        </p:spPr>
        <p:txBody>
          <a:bodyPr wrap="square">
            <a:spAutoFit/>
          </a:bodyPr>
          <a:lstStyle/>
          <a:p>
            <a:pPr algn="ctr"/>
            <a:r>
              <a:rPr lang="en-US" sz="3200" b="1" dirty="0">
                <a:latin typeface="Times New Roman" panose="02020603050405020304" pitchFamily="18" charset="0"/>
                <a:cs typeface="Times New Roman" panose="02020603050405020304" pitchFamily="18" charset="0"/>
              </a:rPr>
              <a:t>S</a:t>
            </a:r>
            <a:r>
              <a:rPr lang="vi-VN" sz="3200" b="1" dirty="0">
                <a:latin typeface="Times New Roman" panose="02020603050405020304" pitchFamily="18" charset="0"/>
                <a:cs typeface="Times New Roman" panose="02020603050405020304" pitchFamily="18" charset="0"/>
              </a:rPr>
              <a:t>ố hung khí dùng để chống đối lực lượng chức năng bị thu giữ</a:t>
            </a:r>
            <a:r>
              <a:rPr lang="en-US" sz="3200" b="1" dirty="0">
                <a:latin typeface="Times New Roman" panose="02020603050405020304" pitchFamily="18" charset="0"/>
                <a:cs typeface="Times New Roman" panose="02020603050405020304" pitchFamily="18" charset="0"/>
              </a:rPr>
              <a:t> ở </a:t>
            </a:r>
          </a:p>
          <a:p>
            <a:pPr algn="ctr"/>
            <a:r>
              <a:rPr lang="en-US" sz="3200" b="1" dirty="0" err="1">
                <a:latin typeface="Times New Roman" panose="02020603050405020304" pitchFamily="18" charset="0"/>
                <a:cs typeface="Times New Roman" panose="02020603050405020304" pitchFamily="18" charset="0"/>
              </a:rPr>
              <a:t>Đồng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Tâm</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054578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Vụ nổ súng tại Đắk Lắk, cấp Bằng &quot;Tổ quốc ghi công&quot; cho 6 liệt sĩ hy sinh">
            <a:extLst>
              <a:ext uri="{FF2B5EF4-FFF2-40B4-BE49-F238E27FC236}">
                <a16:creationId xmlns:a16="http://schemas.microsoft.com/office/drawing/2014/main" id="{6EFAB732-419C-41EB-BB7A-8ADB502BB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5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310223"/>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Vụ dùng súng tấn công tại Đắk Lắk: Đã bắt giữ 22 đối tượng liên quan">
            <a:extLst>
              <a:ext uri="{FF2B5EF4-FFF2-40B4-BE49-F238E27FC236}">
                <a16:creationId xmlns:a16="http://schemas.microsoft.com/office/drawing/2014/main" id="{0D94CDD8-3E54-45C1-869C-883A85793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9084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4C70E99-59E1-4BE3-9021-218D2B8721E6}"/>
              </a:ext>
            </a:extLst>
          </p:cNvPr>
          <p:cNvSpPr/>
          <p:nvPr/>
        </p:nvSpPr>
        <p:spPr>
          <a:xfrm>
            <a:off x="3507895" y="5908431"/>
            <a:ext cx="5492273" cy="707886"/>
          </a:xfrm>
          <a:prstGeom prst="rect">
            <a:avLst/>
          </a:prstGeom>
        </p:spPr>
        <p:txBody>
          <a:bodyPr wrap="none">
            <a:spAutoFit/>
          </a:bodyPr>
          <a:lstStyle/>
          <a:p>
            <a:r>
              <a:rPr lang="vi-VN" sz="4000" b="1" dirty="0">
                <a:latin typeface="Merriweather-Regular"/>
              </a:rPr>
              <a:t>Các đối tượng bị bắt giữ.</a:t>
            </a:r>
            <a:endParaRPr lang="en-US" sz="4000" b="1" dirty="0"/>
          </a:p>
        </p:txBody>
      </p:sp>
    </p:spTree>
    <p:extLst>
      <p:ext uri="{BB962C8B-B14F-4D97-AF65-F5344CB8AC3E}">
        <p14:creationId xmlns:p14="http://schemas.microsoft.com/office/powerpoint/2010/main" val="919607071"/>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Vụ tấn công 2 trụ sở UBND xã ở Đắk Lắk: Thương các anh hy sinh, nặng nỗi  đau người ở lại - Tuổi Trẻ Online">
            <a:extLst>
              <a:ext uri="{FF2B5EF4-FFF2-40B4-BE49-F238E27FC236}">
                <a16:creationId xmlns:a16="http://schemas.microsoft.com/office/drawing/2014/main" id="{4D3AA57C-6D76-4789-950A-EF6D98441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565256"/>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ấp bằng Tổ quốc ghi công cho 3 chiến sĩ Công an hy sinh khi thực hiện nhiệm vụ cứu hộ, cứu nạn tại đèo Bảo Lộc - Ảnh 1.">
            <a:extLst>
              <a:ext uri="{FF2B5EF4-FFF2-40B4-BE49-F238E27FC236}">
                <a16:creationId xmlns:a16="http://schemas.microsoft.com/office/drawing/2014/main" id="{C8298E0A-FB76-4795-AB1A-510054C98A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
            <a:ext cx="12192000" cy="58467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CA1F63C-74A0-4553-A2DE-2E2AB36FEC87}"/>
              </a:ext>
            </a:extLst>
          </p:cNvPr>
          <p:cNvSpPr/>
          <p:nvPr/>
        </p:nvSpPr>
        <p:spPr>
          <a:xfrm>
            <a:off x="1167618" y="6020972"/>
            <a:ext cx="11024382" cy="646331"/>
          </a:xfrm>
          <a:prstGeom prst="rect">
            <a:avLst/>
          </a:prstGeom>
        </p:spPr>
        <p:txBody>
          <a:bodyPr wrap="square">
            <a:spAutoFit/>
          </a:bodyPr>
          <a:lstStyle/>
          <a:p>
            <a:r>
              <a:rPr lang="en-US" sz="3600" b="1" dirty="0" err="1">
                <a:solidFill>
                  <a:srgbClr val="000000"/>
                </a:solidFill>
                <a:latin typeface="Times New Roman" panose="02020603050405020304" pitchFamily="18" charset="0"/>
                <a:ea typeface="Times New Roman" panose="02020603050405020304" pitchFamily="18" charset="0"/>
              </a:rPr>
              <a:t>Các</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chiến</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sĩ</a:t>
            </a:r>
            <a:r>
              <a:rPr lang="en-US" sz="3600" b="1" dirty="0">
                <a:solidFill>
                  <a:srgbClr val="000000"/>
                </a:solidFill>
                <a:latin typeface="Times New Roman" panose="02020603050405020304" pitchFamily="18" charset="0"/>
                <a:ea typeface="Times New Roman" panose="02020603050405020304" pitchFamily="18" charset="0"/>
              </a:rPr>
              <a:t> hi </a:t>
            </a:r>
            <a:r>
              <a:rPr lang="en-US" sz="3600" b="1" dirty="0" err="1">
                <a:solidFill>
                  <a:srgbClr val="000000"/>
                </a:solidFill>
                <a:latin typeface="Times New Roman" panose="02020603050405020304" pitchFamily="18" charset="0"/>
                <a:ea typeface="Times New Roman" panose="02020603050405020304" pitchFamily="18" charset="0"/>
              </a:rPr>
              <a:t>sinh</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khi</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làm</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nhiệm</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vụ</a:t>
            </a:r>
            <a:r>
              <a:rPr lang="en-US" sz="3600" b="1" dirty="0">
                <a:solidFill>
                  <a:srgbClr val="000000"/>
                </a:solidFill>
                <a:latin typeface="Times New Roman" panose="02020603050405020304" pitchFamily="18" charset="0"/>
                <a:ea typeface="Times New Roman" panose="02020603050405020304" pitchFamily="18" charset="0"/>
              </a:rPr>
              <a:t> ở </a:t>
            </a:r>
            <a:r>
              <a:rPr lang="en-US" sz="3600" b="1" dirty="0" err="1">
                <a:solidFill>
                  <a:srgbClr val="000000"/>
                </a:solidFill>
                <a:latin typeface="Times New Roman" panose="02020603050405020304" pitchFamily="18" charset="0"/>
                <a:ea typeface="Times New Roman" panose="02020603050405020304" pitchFamily="18" charset="0"/>
              </a:rPr>
              <a:t>đèo</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Bảo</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Lộc</a:t>
            </a:r>
            <a:endParaRPr lang="en-US" sz="3600" dirty="0"/>
          </a:p>
        </p:txBody>
      </p:sp>
    </p:spTree>
    <p:extLst>
      <p:ext uri="{BB962C8B-B14F-4D97-AF65-F5344CB8AC3E}">
        <p14:creationId xmlns:p14="http://schemas.microsoft.com/office/powerpoint/2010/main" val="2481831478"/>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667E39-E458-4623-BF75-507BF0F6565E}"/>
              </a:ext>
            </a:extLst>
          </p:cNvPr>
          <p:cNvSpPr/>
          <p:nvPr/>
        </p:nvSpPr>
        <p:spPr>
          <a:xfrm>
            <a:off x="1781357" y="1904172"/>
            <a:ext cx="8629285" cy="923330"/>
          </a:xfrm>
          <a:prstGeom prst="rect">
            <a:avLst/>
          </a:prstGeom>
        </p:spPr>
        <p:txBody>
          <a:bodyPr wrap="none">
            <a:spAutoFit/>
          </a:bodyPr>
          <a:lstStyle/>
          <a:p>
            <a:r>
              <a:rPr lang="en-US" sz="5400" b="1" dirty="0" err="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Bài</a:t>
            </a:r>
            <a:r>
              <a:rPr lang="en-US" sz="54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5400" b="1" dirty="0" err="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tập</a:t>
            </a:r>
            <a:r>
              <a:rPr lang="en-US" sz="54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1/t 8: HĐ </a:t>
            </a:r>
            <a:r>
              <a:rPr lang="en-US" sz="5400" b="1" dirty="0" err="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cặp</a:t>
            </a:r>
            <a:r>
              <a:rPr lang="en-US" sz="54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5400" b="1" dirty="0" err="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đôi</a:t>
            </a:r>
            <a:r>
              <a:rPr lang="en-US" sz="54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/5p </a:t>
            </a:r>
            <a:endParaRPr lang="en-US" sz="5400" dirty="0">
              <a:solidFill>
                <a:srgbClr val="FF0000"/>
              </a:solidFill>
            </a:endParaRPr>
          </a:p>
        </p:txBody>
      </p:sp>
    </p:spTree>
    <p:extLst>
      <p:ext uri="{BB962C8B-B14F-4D97-AF65-F5344CB8AC3E}">
        <p14:creationId xmlns:p14="http://schemas.microsoft.com/office/powerpoint/2010/main" val="142882068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647" y="136200"/>
            <a:ext cx="11538706" cy="1754326"/>
          </a:xfrm>
          <a:prstGeom prst="rect">
            <a:avLst/>
          </a:prstGeom>
          <a:noFill/>
        </p:spPr>
        <p:txBody>
          <a:bodyPr wrap="square" rtlCol="0">
            <a:spAutoFit/>
          </a:bodyPr>
          <a:lstStyle/>
          <a:p>
            <a:pPr algn="just"/>
            <a:r>
              <a:rPr lang="nl-NL" sz="5400" b="1" dirty="0">
                <a:solidFill>
                  <a:srgbClr val="FF0000"/>
                </a:solidFill>
                <a:latin typeface="Times New Roman" panose="02020603050405020304" pitchFamily="18" charset="0"/>
                <a:cs typeface="Times New Roman" panose="02020603050405020304" pitchFamily="18" charset="0"/>
              </a:rPr>
              <a:t>1. </a:t>
            </a:r>
            <a:r>
              <a:rPr lang="en-US" sz="5400" b="1" dirty="0" err="1">
                <a:solidFill>
                  <a:srgbClr val="FF0000"/>
                </a:solidFill>
                <a:latin typeface="Times New Roman" panose="02020603050405020304" pitchFamily="18" charset="0"/>
                <a:cs typeface="Times New Roman" panose="02020603050405020304" pitchFamily="18" charset="0"/>
              </a:rPr>
              <a:t>Một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số</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truyền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thống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dân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tộc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và</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giá</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trị</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của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truyền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thống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dân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tộc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Việt</a:t>
            </a:r>
            <a:r>
              <a:rPr lang="en-US" sz="5400" b="1" dirty="0">
                <a:solidFill>
                  <a:srgbClr val="FF0000"/>
                </a:solidFill>
                <a:latin typeface="Times New Roman" panose="02020603050405020304" pitchFamily="18" charset="0"/>
                <a:cs typeface="Times New Roman" panose="02020603050405020304" pitchFamily="18" charset="0"/>
              </a:rPr>
              <a:t> Nam</a:t>
            </a:r>
            <a:endParaRPr lang="en-US" sz="5400" dirty="0">
              <a:solidFill>
                <a:srgbClr val="FF0000"/>
              </a:solidFill>
              <a:latin typeface="Times New Roman" panose="02020603050405020304" pitchFamily="18" charset="0"/>
              <a:cs typeface="Times New Roman" panose="02020603050405020304" pitchFamily="18" charset="0"/>
            </a:endParaRPr>
          </a:p>
        </p:txBody>
      </p:sp>
      <p:sp>
        <p:nvSpPr>
          <p:cNvPr id="5" name="Cloud Callout 1">
            <a:extLst>
              <a:ext uri="{FF2B5EF4-FFF2-40B4-BE49-F238E27FC236}">
                <a16:creationId xmlns:a16="http://schemas.microsoft.com/office/drawing/2014/main" id="{368AB867-56AC-4A0B-97CD-E8FCB5F35A55}"/>
              </a:ext>
            </a:extLst>
          </p:cNvPr>
          <p:cNvSpPr/>
          <p:nvPr/>
        </p:nvSpPr>
        <p:spPr>
          <a:xfrm>
            <a:off x="326647" y="2511722"/>
            <a:ext cx="11769969" cy="2637053"/>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5400" b="1" dirty="0">
                <a:solidFill>
                  <a:schemeClr val="tx1"/>
                </a:solidFill>
                <a:latin typeface="Times New Roman" panose="02020603050405020304" pitchFamily="18" charset="0"/>
                <a:cs typeface="Times New Roman" panose="02020603050405020304" pitchFamily="18" charset="0"/>
              </a:rPr>
              <a:t>Em hãy đọc thông tin và trả lời câu hỏi</a:t>
            </a:r>
            <a:r>
              <a:rPr lang="en-US" sz="5400" b="1" dirty="0">
                <a:solidFill>
                  <a:schemeClr val="tx1"/>
                </a:solidFill>
                <a:latin typeface="Times New Roman" panose="02020603050405020304" pitchFamily="18" charset="0"/>
                <a:cs typeface="Times New Roman" panose="02020603050405020304" pitchFamily="18" charset="0"/>
              </a:rPr>
              <a:t>/</a:t>
            </a:r>
            <a:r>
              <a:rPr lang="en-US" sz="5400" b="1" dirty="0" err="1">
                <a:solidFill>
                  <a:schemeClr val="tx1"/>
                </a:solidFill>
                <a:latin typeface="Times New Roman" panose="02020603050405020304" pitchFamily="18" charset="0"/>
                <a:cs typeface="Times New Roman" panose="02020603050405020304" pitchFamily="18" charset="0"/>
              </a:rPr>
              <a:t>sgk</a:t>
            </a:r>
            <a:r>
              <a:rPr lang="en-US" sz="5400" b="1" dirty="0">
                <a:solidFill>
                  <a:schemeClr val="tx1"/>
                </a:solidFill>
                <a:latin typeface="Times New Roman" panose="02020603050405020304" pitchFamily="18" charset="0"/>
                <a:cs typeface="Times New Roman" panose="02020603050405020304" pitchFamily="18" charset="0"/>
              </a:rPr>
              <a:t>/t5,6</a:t>
            </a:r>
          </a:p>
        </p:txBody>
      </p:sp>
    </p:spTree>
    <p:extLst>
      <p:ext uri="{BB962C8B-B14F-4D97-AF65-F5344CB8AC3E}">
        <p14:creationId xmlns:p14="http://schemas.microsoft.com/office/powerpoint/2010/main" val="339638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F90DF5D3-EF06-46E7-B1EC-E01150D42A7F}"/>
              </a:ext>
            </a:extLst>
          </p:cNvPr>
          <p:cNvGraphicFramePr>
            <a:graphicFrameLocks noGrp="1"/>
          </p:cNvGraphicFramePr>
          <p:nvPr>
            <p:extLst>
              <p:ext uri="{D42A27DB-BD31-4B8C-83A1-F6EECF244321}">
                <p14:modId xmlns:p14="http://schemas.microsoft.com/office/powerpoint/2010/main" val="975370629"/>
              </p:ext>
            </p:extLst>
          </p:nvPr>
        </p:nvGraphicFramePr>
        <p:xfrm>
          <a:off x="53926" y="-28135"/>
          <a:ext cx="12084148" cy="7299960"/>
        </p:xfrm>
        <a:graphic>
          <a:graphicData uri="http://schemas.openxmlformats.org/drawingml/2006/table">
            <a:tbl>
              <a:tblPr firstRow="1" firstCol="1" bandRow="1"/>
              <a:tblGrid>
                <a:gridCol w="3931996">
                  <a:extLst>
                    <a:ext uri="{9D8B030D-6E8A-4147-A177-3AD203B41FA5}">
                      <a16:colId xmlns:a16="http://schemas.microsoft.com/office/drawing/2014/main" val="2066495297"/>
                    </a:ext>
                  </a:extLst>
                </a:gridCol>
                <a:gridCol w="613503">
                  <a:extLst>
                    <a:ext uri="{9D8B030D-6E8A-4147-A177-3AD203B41FA5}">
                      <a16:colId xmlns:a16="http://schemas.microsoft.com/office/drawing/2014/main" val="354342900"/>
                    </a:ext>
                  </a:extLst>
                </a:gridCol>
                <a:gridCol w="543787">
                  <a:extLst>
                    <a:ext uri="{9D8B030D-6E8A-4147-A177-3AD203B41FA5}">
                      <a16:colId xmlns:a16="http://schemas.microsoft.com/office/drawing/2014/main" val="2203943148"/>
                    </a:ext>
                  </a:extLst>
                </a:gridCol>
                <a:gridCol w="6994862">
                  <a:extLst>
                    <a:ext uri="{9D8B030D-6E8A-4147-A177-3AD203B41FA5}">
                      <a16:colId xmlns:a16="http://schemas.microsoft.com/office/drawing/2014/main" val="2880297182"/>
                    </a:ext>
                  </a:extLst>
                </a:gridCol>
              </a:tblGrid>
              <a:tr h="571500">
                <a:tc>
                  <a:txBody>
                    <a:bodyPr/>
                    <a:lstStyle/>
                    <a:p>
                      <a:pPr algn="ctr">
                        <a:spcAft>
                          <a:spcPts val="0"/>
                        </a:spcAft>
                      </a:pPr>
                      <a:r>
                        <a:rPr lang="en-US" sz="2400" b="1">
                          <a:effectLst/>
                          <a:latin typeface="Times New Roman" panose="02020603050405020304" pitchFamily="18" charset="0"/>
                          <a:ea typeface="Times New Roman" panose="02020603050405020304" pitchFamily="18" charset="0"/>
                        </a:rPr>
                        <a:t>Quan điểm</a:t>
                      </a:r>
                    </a:p>
                  </a:txBody>
                  <a:tcPr marL="0" marR="0" marT="0" marB="0" anchor="ctr">
                    <a:lnL>
                      <a:noFill/>
                    </a:lnL>
                    <a:lnR>
                      <a:noFill/>
                    </a:lnR>
                    <a:lnT>
                      <a:noFill/>
                    </a:lnT>
                    <a:lnB>
                      <a:noFill/>
                    </a:lnB>
                    <a:solidFill>
                      <a:srgbClr val="FFFFFF"/>
                    </a:solidFill>
                  </a:tcPr>
                </a:tc>
                <a:tc>
                  <a:txBody>
                    <a:bodyPr/>
                    <a:lstStyle/>
                    <a:p>
                      <a:pPr algn="ctr">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rPr>
                        <a:t>Tt</a:t>
                      </a:r>
                    </a:p>
                  </a:txBody>
                  <a:tcPr marL="0" marR="0" marT="0" marB="0" anchor="ctr">
                    <a:lnL>
                      <a:noFill/>
                    </a:lnL>
                    <a:lnR>
                      <a:noFill/>
                    </a:lnR>
                    <a:lnT>
                      <a:noFill/>
                    </a:lnT>
                    <a:lnB>
                      <a:noFill/>
                    </a:lnB>
                    <a:solidFill>
                      <a:srgbClr val="FFFFFF"/>
                    </a:solidFill>
                  </a:tcPr>
                </a:tc>
                <a:tc>
                  <a:txBody>
                    <a:bodyPr/>
                    <a:lstStyle/>
                    <a:p>
                      <a:pPr algn="ctr">
                        <a:spcAft>
                          <a:spcPts val="0"/>
                        </a:spcAft>
                      </a:pPr>
                      <a:r>
                        <a:rPr lang="en-US" sz="2400" b="1" dirty="0" err="1">
                          <a:solidFill>
                            <a:srgbClr val="FF0000"/>
                          </a:solidFill>
                          <a:effectLst/>
                          <a:latin typeface="Times New Roman" panose="02020603050405020304" pitchFamily="18" charset="0"/>
                          <a:ea typeface="Times New Roman" panose="02020603050405020304" pitchFamily="18" charset="0"/>
                        </a:rPr>
                        <a:t>Ktt</a:t>
                      </a:r>
                      <a:endParaRPr lang="en-US" sz="2400" b="1" dirty="0">
                        <a:solidFill>
                          <a:srgbClr val="FF0000"/>
                        </a:solidFill>
                        <a:effectLst/>
                        <a:latin typeface="Times New Roman" panose="02020603050405020304" pitchFamily="18" charset="0"/>
                        <a:ea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ctr">
                        <a:spcAft>
                          <a:spcPts val="0"/>
                        </a:spcAft>
                      </a:pPr>
                      <a:r>
                        <a:rPr lang="en-US" sz="2400" b="1" dirty="0" err="1">
                          <a:effectLst/>
                          <a:latin typeface="Times New Roman" panose="02020603050405020304" pitchFamily="18" charset="0"/>
                          <a:ea typeface="Times New Roman" panose="02020603050405020304" pitchFamily="18" charset="0"/>
                        </a:rPr>
                        <a:t>Giải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thích</a:t>
                      </a:r>
                      <a:endParaRPr lang="en-US" sz="2400" b="1" dirty="0">
                        <a:effectLst/>
                        <a:latin typeface="Times New Roman" panose="02020603050405020304" pitchFamily="18" charset="0"/>
                        <a:ea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05832169"/>
                  </a:ext>
                </a:extLst>
              </a:tr>
              <a:tr h="1714500">
                <a:tc>
                  <a:txBody>
                    <a:bodyPr/>
                    <a:lstStyle/>
                    <a:p>
                      <a:pPr algn="just">
                        <a:spcAft>
                          <a:spcPts val="0"/>
                        </a:spcAft>
                      </a:pPr>
                      <a:r>
                        <a:rPr lang="en-US" sz="2400" b="1">
                          <a:effectLst/>
                          <a:latin typeface="Times New Roman" panose="02020603050405020304" pitchFamily="18" charset="0"/>
                          <a:ea typeface="Times New Roman" panose="02020603050405020304" pitchFamily="18" charset="0"/>
                        </a:rPr>
                        <a:t>a) Truyền thống dân tộc là những giá trị tốt đẹp, quý giá của đất nước.</a:t>
                      </a:r>
                    </a:p>
                  </a:txBody>
                  <a:tcPr marL="0" marR="0" marT="0" marB="0" anchor="ctr">
                    <a:lnL>
                      <a:noFill/>
                    </a:lnL>
                    <a:lnR>
                      <a:noFill/>
                    </a:lnR>
                    <a:lnT>
                      <a:noFill/>
                    </a:lnT>
                    <a:lnB>
                      <a:noFill/>
                    </a:lnB>
                    <a:solidFill>
                      <a:srgbClr val="FFFFFF"/>
                    </a:solidFill>
                  </a:tcPr>
                </a:tc>
                <a:tc>
                  <a:txBody>
                    <a:bodyPr/>
                    <a:lstStyle/>
                    <a:p>
                      <a:pPr algn="ctr">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rPr>
                        <a:t>x</a:t>
                      </a:r>
                    </a:p>
                  </a:txBody>
                  <a:tcPr marL="0" marR="0" marT="0" marB="0" anchor="ctr">
                    <a:lnL>
                      <a:noFill/>
                    </a:lnL>
                    <a:lnR>
                      <a:noFill/>
                    </a:lnR>
                    <a:lnT>
                      <a:noFill/>
                    </a:lnT>
                    <a:lnB>
                      <a:noFill/>
                    </a:lnB>
                    <a:solidFill>
                      <a:srgbClr val="FFFFFF"/>
                    </a:solidFill>
                  </a:tcPr>
                </a:tc>
                <a:tc>
                  <a:txBody>
                    <a:bodyPr/>
                    <a:lstStyle/>
                    <a:p>
                      <a:pPr algn="ctr"/>
                      <a:endParaRPr lang="en-US" sz="2400" b="1" dirty="0">
                        <a:solidFill>
                          <a:srgbClr val="FF0000"/>
                        </a:solidFill>
                        <a:effectLst/>
                        <a:latin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just">
                        <a:spcAft>
                          <a:spcPts val="0"/>
                        </a:spcAft>
                      </a:pPr>
                      <a:r>
                        <a:rPr lang="en-US" sz="2600" b="1" dirty="0" err="1">
                          <a:effectLst/>
                          <a:latin typeface="Times New Roman" panose="02020603050405020304" pitchFamily="18" charset="0"/>
                          <a:ea typeface="Times New Roman" panose="02020603050405020304" pitchFamily="18" charset="0"/>
                        </a:rPr>
                        <a:t>Truyền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thống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dân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tộc</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là</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những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giá</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trị</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tinh</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thần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được</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hình</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thành</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và</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lưu</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giữ</a:t>
                      </a:r>
                      <a:r>
                        <a:rPr lang="en-US" sz="2600" b="1" dirty="0">
                          <a:effectLst/>
                          <a:latin typeface="Times New Roman" panose="02020603050405020304" pitchFamily="18" charset="0"/>
                          <a:ea typeface="Times New Roman" panose="02020603050405020304" pitchFamily="18" charset="0"/>
                        </a:rPr>
                        <a:t> qua </a:t>
                      </a:r>
                      <a:r>
                        <a:rPr lang="en-US" sz="2600" b="1" dirty="0" err="1">
                          <a:effectLst/>
                          <a:latin typeface="Times New Roman" panose="02020603050405020304" pitchFamily="18" charset="0"/>
                          <a:ea typeface="Times New Roman" panose="02020603050405020304" pitchFamily="18" charset="0"/>
                        </a:rPr>
                        <a:t>nhiều</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thế</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hệ</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Những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giá</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trị</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tốt</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đẹp</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quý</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giá</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ấy</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đã</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ảnh</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hưởng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tích</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cực</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đến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người</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dân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đất</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nước</a:t>
                      </a:r>
                      <a:r>
                        <a:rPr lang="en-US" sz="2600" b="1" dirty="0">
                          <a:effectLst/>
                          <a:latin typeface="Times New Roman" panose="02020603050405020304" pitchFamily="18" charset="0"/>
                          <a:ea typeface="Times New Roman" panose="02020603050405020304" pitchFamily="18" charset="0"/>
                        </a:rPr>
                        <a:t>.</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638947425"/>
                  </a:ext>
                </a:extLst>
              </a:tr>
              <a:tr h="1714500">
                <a:tc>
                  <a:txBody>
                    <a:bodyPr/>
                    <a:lstStyle/>
                    <a:p>
                      <a:pPr algn="just">
                        <a:spcAft>
                          <a:spcPts val="0"/>
                        </a:spcAft>
                      </a:pPr>
                      <a:r>
                        <a:rPr lang="en-US" sz="2400" b="1">
                          <a:effectLst/>
                          <a:latin typeface="Times New Roman" panose="02020603050405020304" pitchFamily="18" charset="0"/>
                          <a:ea typeface="Times New Roman" panose="02020603050405020304" pitchFamily="18" charset="0"/>
                        </a:rPr>
                        <a:t>b) Trong thời đại mở cửa, hội nhập quốc tế, truyền thống dân tộc không còn quan trọng nữa.</a:t>
                      </a:r>
                    </a:p>
                  </a:txBody>
                  <a:tcPr marL="0" marR="0" marT="0" marB="0" anchor="ctr">
                    <a:lnL>
                      <a:noFill/>
                    </a:lnL>
                    <a:lnR>
                      <a:noFill/>
                    </a:lnR>
                    <a:lnT>
                      <a:noFill/>
                    </a:lnT>
                    <a:lnB>
                      <a:noFill/>
                    </a:lnB>
                    <a:solidFill>
                      <a:srgbClr val="FFFFFF"/>
                    </a:solidFill>
                  </a:tcPr>
                </a:tc>
                <a:tc>
                  <a:txBody>
                    <a:bodyPr/>
                    <a:lstStyle/>
                    <a:p>
                      <a:pPr algn="ctr"/>
                      <a:endParaRPr lang="en-US" sz="2400" b="1" dirty="0">
                        <a:solidFill>
                          <a:srgbClr val="FF0000"/>
                        </a:solidFill>
                        <a:effectLst/>
                        <a:latin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ctr">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rPr>
                        <a:t>x</a:t>
                      </a:r>
                    </a:p>
                  </a:txBody>
                  <a:tcPr marL="0" marR="0" marT="0" marB="0" anchor="ctr">
                    <a:lnL>
                      <a:noFill/>
                    </a:lnL>
                    <a:lnR>
                      <a:noFill/>
                    </a:lnR>
                    <a:lnT>
                      <a:noFill/>
                    </a:lnT>
                    <a:lnB>
                      <a:noFill/>
                    </a:lnB>
                    <a:solidFill>
                      <a:srgbClr val="FFFFFF"/>
                    </a:solidFill>
                  </a:tcPr>
                </a:tc>
                <a:tc>
                  <a:txBody>
                    <a:bodyPr/>
                    <a:lstStyle/>
                    <a:p>
                      <a:pPr algn="just">
                        <a:spcAft>
                          <a:spcPts val="0"/>
                        </a:spcAft>
                      </a:pPr>
                      <a:r>
                        <a:rPr lang="en-US" sz="2600" b="1" dirty="0" err="1">
                          <a:effectLst/>
                          <a:latin typeface="Times New Roman" panose="02020603050405020304" pitchFamily="18" charset="0"/>
                          <a:ea typeface="Times New Roman" panose="02020603050405020304" pitchFamily="18" charset="0"/>
                        </a:rPr>
                        <a:t>Càng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mở</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cửa</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hội</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nhập</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quốc</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tế</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thì</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truyền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thống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dân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tộc</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càng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quan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trọng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vì</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đó</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là</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gốc</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rễ</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của</a:t>
                      </a:r>
                      <a:r>
                        <a:rPr lang="en-US" sz="2600" b="1" dirty="0">
                          <a:effectLst/>
                          <a:latin typeface="Times New Roman" panose="02020603050405020304" pitchFamily="18" charset="0"/>
                          <a:ea typeface="Times New Roman" panose="02020603050405020304" pitchFamily="18" charset="0"/>
                        </a:rPr>
                        <a:t> con </a:t>
                      </a:r>
                      <a:r>
                        <a:rPr lang="en-US" sz="2600" b="1" dirty="0" err="1">
                          <a:effectLst/>
                          <a:latin typeface="Times New Roman" panose="02020603050405020304" pitchFamily="18" charset="0"/>
                          <a:ea typeface="Times New Roman" panose="02020603050405020304" pitchFamily="18" charset="0"/>
                        </a:rPr>
                        <a:t>người</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Việt</a:t>
                      </a:r>
                      <a:r>
                        <a:rPr lang="en-US" sz="2600" b="1" dirty="0">
                          <a:effectLst/>
                          <a:latin typeface="Times New Roman" panose="02020603050405020304" pitchFamily="18" charset="0"/>
                          <a:ea typeface="Times New Roman" panose="02020603050405020304" pitchFamily="18" charset="0"/>
                        </a:rPr>
                        <a:t> Nam, </a:t>
                      </a:r>
                      <a:r>
                        <a:rPr lang="en-US" sz="2600" b="1" dirty="0" err="1">
                          <a:effectLst/>
                          <a:latin typeface="Times New Roman" panose="02020603050405020304" pitchFamily="18" charset="0"/>
                          <a:ea typeface="Times New Roman" panose="02020603050405020304" pitchFamily="18" charset="0"/>
                        </a:rPr>
                        <a:t>là</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cội</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nguồn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cho</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lòng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từ</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hào</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dân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tộc</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cho</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mỗi</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cá</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nhân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người</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Việt</a:t>
                      </a:r>
                      <a:r>
                        <a:rPr lang="en-US" sz="2600" b="1" dirty="0">
                          <a:effectLst/>
                          <a:latin typeface="Times New Roman" panose="02020603050405020304" pitchFamily="18" charset="0"/>
                          <a:ea typeface="Times New Roman" panose="02020603050405020304" pitchFamily="18" charset="0"/>
                        </a:rPr>
                        <a:t>.</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08993269"/>
                  </a:ext>
                </a:extLst>
              </a:tr>
              <a:tr h="1114278">
                <a:tc>
                  <a:txBody>
                    <a:bodyPr/>
                    <a:lstStyle/>
                    <a:p>
                      <a:pPr algn="just">
                        <a:spcAft>
                          <a:spcPts val="0"/>
                        </a:spcAft>
                      </a:pPr>
                      <a:r>
                        <a:rPr lang="en-US" sz="2400" b="1">
                          <a:effectLst/>
                          <a:latin typeface="Times New Roman" panose="02020603050405020304" pitchFamily="18" charset="0"/>
                          <a:ea typeface="Times New Roman" panose="02020603050405020304" pitchFamily="18" charset="0"/>
                        </a:rPr>
                        <a:t>c) Nhờ có truyền thống, mỗi dân tộc mới có được bản sắc riêng.</a:t>
                      </a:r>
                    </a:p>
                  </a:txBody>
                  <a:tcPr marL="0" marR="0" marT="0" marB="0" anchor="ctr">
                    <a:lnL>
                      <a:noFill/>
                    </a:lnL>
                    <a:lnR>
                      <a:noFill/>
                    </a:lnR>
                    <a:lnT>
                      <a:noFill/>
                    </a:lnT>
                    <a:lnB>
                      <a:noFill/>
                    </a:lnB>
                    <a:solidFill>
                      <a:srgbClr val="FFFFFF"/>
                    </a:solidFill>
                  </a:tcPr>
                </a:tc>
                <a:tc>
                  <a:txBody>
                    <a:bodyPr/>
                    <a:lstStyle/>
                    <a:p>
                      <a:pPr algn="ctr">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rPr>
                        <a:t>x</a:t>
                      </a:r>
                    </a:p>
                  </a:txBody>
                  <a:tcPr marL="0" marR="0" marT="0" marB="0" anchor="ctr">
                    <a:lnL>
                      <a:noFill/>
                    </a:lnL>
                    <a:lnR>
                      <a:noFill/>
                    </a:lnR>
                    <a:lnT>
                      <a:noFill/>
                    </a:lnT>
                    <a:lnB>
                      <a:noFill/>
                    </a:lnB>
                    <a:solidFill>
                      <a:srgbClr val="FFFFFF"/>
                    </a:solidFill>
                  </a:tcPr>
                </a:tc>
                <a:tc>
                  <a:txBody>
                    <a:bodyPr/>
                    <a:lstStyle/>
                    <a:p>
                      <a:pPr algn="ctr"/>
                      <a:endParaRPr lang="en-US" sz="2400" b="1" dirty="0">
                        <a:solidFill>
                          <a:srgbClr val="FF0000"/>
                        </a:solidFill>
                        <a:effectLst/>
                        <a:latin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just">
                        <a:spcAft>
                          <a:spcPts val="0"/>
                        </a:spcAft>
                      </a:pPr>
                      <a:r>
                        <a:rPr lang="en-US" sz="2600" b="1" dirty="0" err="1">
                          <a:effectLst/>
                          <a:latin typeface="Times New Roman" panose="02020603050405020304" pitchFamily="18" charset="0"/>
                          <a:ea typeface="Times New Roman" panose="02020603050405020304" pitchFamily="18" charset="0"/>
                        </a:rPr>
                        <a:t>Nếu</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không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có</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truyền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thống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không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có</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những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giá</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trị</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riêng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có</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thì</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không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thể</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nào</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có</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được</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bản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sắc</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riêng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sẽ</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dễ</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bị</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lai</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trộn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với</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những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nền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văn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hoá</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khác</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và</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dân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mất</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đi</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bản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sắc</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của</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mình</a:t>
                      </a:r>
                      <a:r>
                        <a:rPr lang="en-US" sz="2600" b="1" dirty="0">
                          <a:effectLst/>
                          <a:latin typeface="Times New Roman" panose="02020603050405020304" pitchFamily="18" charset="0"/>
                          <a:ea typeface="Times New Roman" panose="02020603050405020304" pitchFamily="18" charset="0"/>
                        </a:rPr>
                        <a:t>.</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49506306"/>
                  </a:ext>
                </a:extLst>
              </a:tr>
              <a:tr h="1714500">
                <a:tc>
                  <a:txBody>
                    <a:bodyPr/>
                    <a:lstStyle/>
                    <a:p>
                      <a:pPr algn="just">
                        <a:spcAft>
                          <a:spcPts val="0"/>
                        </a:spcAft>
                      </a:pPr>
                      <a:r>
                        <a:rPr lang="en-US" sz="2400" b="1" dirty="0">
                          <a:effectLst/>
                          <a:latin typeface="Times New Roman" panose="02020603050405020304" pitchFamily="18" charset="0"/>
                          <a:ea typeface="Times New Roman" panose="02020603050405020304" pitchFamily="18" charset="0"/>
                        </a:rPr>
                        <a:t>d) </a:t>
                      </a:r>
                      <a:r>
                        <a:rPr lang="en-US" sz="2400" b="1" dirty="0" err="1">
                          <a:effectLst/>
                          <a:latin typeface="Times New Roman" panose="02020603050405020304" pitchFamily="18" charset="0"/>
                          <a:ea typeface="Times New Roman" panose="02020603050405020304" pitchFamily="18" charset="0"/>
                        </a:rPr>
                        <a:t>Dân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tộc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Việt</a:t>
                      </a:r>
                      <a:r>
                        <a:rPr lang="en-US" sz="2400" b="1" dirty="0">
                          <a:effectLst/>
                          <a:latin typeface="Times New Roman" panose="02020603050405020304" pitchFamily="18" charset="0"/>
                          <a:ea typeface="Times New Roman" panose="02020603050405020304" pitchFamily="18" charset="0"/>
                        </a:rPr>
                        <a:t> Nam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nhiều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truyền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thống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tốt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đẹp</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đáng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tự</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hào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với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bè</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quốc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tế</a:t>
                      </a:r>
                      <a:r>
                        <a:rPr lang="en-US" sz="2400" b="1" dirty="0">
                          <a:effectLst/>
                          <a:latin typeface="Times New Roman" panose="02020603050405020304" pitchFamily="18" charset="0"/>
                          <a:ea typeface="Times New Roman" panose="02020603050405020304" pitchFamily="18" charset="0"/>
                        </a:rPr>
                        <a:t>.</a:t>
                      </a:r>
                    </a:p>
                  </a:txBody>
                  <a:tcPr marL="0" marR="0" marT="0" marB="0" anchor="ctr">
                    <a:lnL>
                      <a:noFill/>
                    </a:lnL>
                    <a:lnR>
                      <a:noFill/>
                    </a:lnR>
                    <a:lnT>
                      <a:noFill/>
                    </a:lnT>
                    <a:lnB>
                      <a:noFill/>
                    </a:lnB>
                    <a:solidFill>
                      <a:srgbClr val="FFFFFF"/>
                    </a:solidFill>
                  </a:tcPr>
                </a:tc>
                <a:tc>
                  <a:txBody>
                    <a:bodyPr/>
                    <a:lstStyle/>
                    <a:p>
                      <a:pPr algn="ctr">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rPr>
                        <a:t>x</a:t>
                      </a:r>
                    </a:p>
                  </a:txBody>
                  <a:tcPr marL="0" marR="0" marT="0" marB="0" anchor="ctr">
                    <a:lnL>
                      <a:noFill/>
                    </a:lnL>
                    <a:lnR>
                      <a:noFill/>
                    </a:lnR>
                    <a:lnT>
                      <a:noFill/>
                    </a:lnT>
                    <a:lnB>
                      <a:noFill/>
                    </a:lnB>
                    <a:solidFill>
                      <a:srgbClr val="FFFFFF"/>
                    </a:solidFill>
                  </a:tcPr>
                </a:tc>
                <a:tc>
                  <a:txBody>
                    <a:bodyPr/>
                    <a:lstStyle/>
                    <a:p>
                      <a:pPr algn="ctr"/>
                      <a:endParaRPr lang="en-US" sz="2400" b="1" dirty="0">
                        <a:solidFill>
                          <a:srgbClr val="FF0000"/>
                        </a:solidFill>
                        <a:effectLst/>
                        <a:latin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just">
                        <a:spcAft>
                          <a:spcPts val="0"/>
                        </a:spcAft>
                      </a:pPr>
                      <a:r>
                        <a:rPr lang="en-US" sz="2600" b="1" dirty="0" err="1">
                          <a:effectLst/>
                          <a:latin typeface="Times New Roman" panose="02020603050405020304" pitchFamily="18" charset="0"/>
                          <a:ea typeface="Times New Roman" panose="02020603050405020304" pitchFamily="18" charset="0"/>
                        </a:rPr>
                        <a:t>Những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truyền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thống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tốt</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đẹp</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và</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đáng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tự</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hào</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của</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dân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tộc</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Việt</a:t>
                      </a:r>
                      <a:r>
                        <a:rPr lang="en-US" sz="2600" b="1" dirty="0">
                          <a:effectLst/>
                          <a:latin typeface="Times New Roman" panose="02020603050405020304" pitchFamily="18" charset="0"/>
                          <a:ea typeface="Times New Roman" panose="02020603050405020304" pitchFamily="18" charset="0"/>
                        </a:rPr>
                        <a:t> Nam </a:t>
                      </a:r>
                      <a:r>
                        <a:rPr lang="en-US" sz="2600" b="1" dirty="0" err="1">
                          <a:effectLst/>
                          <a:latin typeface="Times New Roman" panose="02020603050405020304" pitchFamily="18" charset="0"/>
                          <a:ea typeface="Times New Roman" panose="02020603050405020304" pitchFamily="18" charset="0"/>
                        </a:rPr>
                        <a:t>với</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bạn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bè</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quốc</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tế</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như</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truyền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thống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hiếu</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học</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yêu</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nước</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nhân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ái</a:t>
                      </a:r>
                      <a:r>
                        <a:rPr lang="en-US" sz="2600" b="1" dirty="0">
                          <a:effectLst/>
                          <a:latin typeface="Times New Roman" panose="02020603050405020304" pitchFamily="18" charset="0"/>
                          <a:ea typeface="Times New Roman" panose="02020603050405020304" pitchFamily="18" charset="0"/>
                        </a:rPr>
                        <a:t>,...</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69505869"/>
                  </a:ext>
                </a:extLst>
              </a:tr>
            </a:tbl>
          </a:graphicData>
        </a:graphic>
      </p:graphicFrame>
    </p:spTree>
    <p:extLst>
      <p:ext uri="{BB962C8B-B14F-4D97-AF65-F5344CB8AC3E}">
        <p14:creationId xmlns:p14="http://schemas.microsoft.com/office/powerpoint/2010/main" val="372325139"/>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36448"/>
            <a:ext cx="12192000" cy="68944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4800" b="1" dirty="0">
                <a:latin typeface="Times New Roman" panose="02020603050405020304" pitchFamily="18" charset="0"/>
                <a:cs typeface="Times New Roman" panose="02020603050405020304" pitchFamily="18" charset="0"/>
              </a:rPr>
              <a:t>- </a:t>
            </a:r>
            <a:r>
              <a:rPr lang="vi-VN" sz="4800" b="1" dirty="0">
                <a:latin typeface="Times New Roman" panose="02020603050405020304" pitchFamily="18" charset="0"/>
                <a:cs typeface="Times New Roman" panose="02020603050405020304" pitchFamily="18" charset="0"/>
              </a:rPr>
              <a:t>Em tán thành những quan điểm : a, c, d.</a:t>
            </a:r>
          </a:p>
          <a:p>
            <a:pPr algn="just"/>
            <a:r>
              <a:rPr lang="en-US" sz="4800" b="1" dirty="0">
                <a:latin typeface="Times New Roman" panose="02020603050405020304" pitchFamily="18" charset="0"/>
                <a:cs typeface="Times New Roman" panose="02020603050405020304" pitchFamily="18" charset="0"/>
              </a:rPr>
              <a:t>- </a:t>
            </a:r>
            <a:r>
              <a:rPr lang="vi-VN" sz="4800" b="1" dirty="0">
                <a:latin typeface="Times New Roman" panose="02020603050405020304" pitchFamily="18" charset="0"/>
                <a:cs typeface="Times New Roman" panose="02020603050405020304" pitchFamily="18" charset="0"/>
              </a:rPr>
              <a:t>Vì truyền thống dân tộc góp phần tích cực vào quá trình phát triển của mỗi cá nhân, là nền tảng cho lòng tự hào, tự tôn, cho sự phát triển lành mạnh và hạnh phúc của mỗi người. Vì vậy những quan điểm trên thể hiện tinh thần tự hào dân tộc,</a:t>
            </a:r>
            <a:r>
              <a:rPr lang="en-US" sz="4800" b="1" dirty="0">
                <a:latin typeface="Times New Roman" panose="02020603050405020304" pitchFamily="18" charset="0"/>
                <a:cs typeface="Times New Roman" panose="02020603050405020304" pitchFamily="18" charset="0"/>
              </a:rPr>
              <a:t> </a:t>
            </a:r>
            <a:r>
              <a:rPr lang="vi-VN" sz="4800" b="1" dirty="0">
                <a:latin typeface="Times New Roman" panose="02020603050405020304" pitchFamily="18" charset="0"/>
                <a:cs typeface="Times New Roman" panose="02020603050405020304" pitchFamily="18" charset="0"/>
              </a:rPr>
              <a:t>giữ gìn và phát huy các giá trị truyền thống.</a:t>
            </a:r>
          </a:p>
        </p:txBody>
      </p:sp>
    </p:spTree>
    <p:extLst>
      <p:ext uri="{BB962C8B-B14F-4D97-AF65-F5344CB8AC3E}">
        <p14:creationId xmlns:p14="http://schemas.microsoft.com/office/powerpoint/2010/main" val="768686223"/>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38.jpeg">
            <a:extLst>
              <a:ext uri="{FF2B5EF4-FFF2-40B4-BE49-F238E27FC236}">
                <a16:creationId xmlns:a16="http://schemas.microsoft.com/office/drawing/2014/main" id="{2BC4989A-0FB2-4323-841D-FE018B770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2318535"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395032"/>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40.jpeg">
            <a:extLst>
              <a:ext uri="{FF2B5EF4-FFF2-40B4-BE49-F238E27FC236}">
                <a16:creationId xmlns:a16="http://schemas.microsoft.com/office/drawing/2014/main" id="{55AF57E8-E380-4545-BE41-1A13C64EC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2187237"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605584"/>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256CDB-85EE-4AD0-91B9-A75A34059323}"/>
              </a:ext>
            </a:extLst>
          </p:cNvPr>
          <p:cNvSpPr/>
          <p:nvPr/>
        </p:nvSpPr>
        <p:spPr>
          <a:xfrm>
            <a:off x="290732" y="630778"/>
            <a:ext cx="11737145" cy="4524315"/>
          </a:xfrm>
          <a:prstGeom prst="rect">
            <a:avLst/>
          </a:prstGeom>
        </p:spPr>
        <p:txBody>
          <a:bodyPr wrap="square">
            <a:spAutoFit/>
          </a:bodyPr>
          <a:lstStyle/>
          <a:p>
            <a:pPr lvl="0" algn="just"/>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https://www.youtube.com/watch?v=zVckKs13Qts</a:t>
            </a:r>
            <a:endParaRPr lang="nl-NL"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nl-NL"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 hát </a:t>
            </a:r>
            <a:r>
              <a:rPr lang="nl-NL" sz="4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Hào khí VN</a:t>
            </a:r>
            <a:r>
              <a:rPr lang="nl-NL"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nhạc sĩ Vũ Quốc Thắng</a:t>
            </a:r>
            <a:endParaRPr lang="en-US" sz="48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lắng</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nghe</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hát</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ca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niềm</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hào</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vè</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tộcVN</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791307"/>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6591" y="186078"/>
            <a:ext cx="11958818" cy="226170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anose="02020603050405020304" pitchFamily="18" charset="0"/>
                <a:cs typeface="Times New Roman" panose="02020603050405020304" pitchFamily="18" charset="0"/>
              </a:rPr>
              <a:t>2. </a:t>
            </a:r>
            <a:r>
              <a:rPr lang="en-US" sz="5400" b="1" dirty="0" err="1">
                <a:solidFill>
                  <a:schemeClr val="tx1"/>
                </a:solidFill>
                <a:latin typeface="Times New Roman" panose="02020603050405020304" pitchFamily="18" charset="0"/>
                <a:cs typeface="Times New Roman" panose="02020603050405020304" pitchFamily="18" charset="0"/>
              </a:rPr>
              <a:t>Biểu</a:t>
            </a:r>
            <a:r>
              <a:rPr lang="en-US" sz="5400" b="1" dirty="0">
                <a:solidFill>
                  <a:schemeClr val="tx1"/>
                </a:solidFill>
                <a:latin typeface="Times New Roman" panose="02020603050405020304" pitchFamily="18" charset="0"/>
                <a:cs typeface="Times New Roman" panose="02020603050405020304" pitchFamily="18" charset="0"/>
              </a:rPr>
              <a:t> </a:t>
            </a:r>
            <a:r>
              <a:rPr lang="en-US" sz="5400" b="1" dirty="0" err="1">
                <a:solidFill>
                  <a:schemeClr val="tx1"/>
                </a:solidFill>
                <a:latin typeface="Times New Roman" panose="02020603050405020304" pitchFamily="18" charset="0"/>
                <a:cs typeface="Times New Roman" panose="02020603050405020304" pitchFamily="18" charset="0"/>
              </a:rPr>
              <a:t>hiện</a:t>
            </a:r>
            <a:r>
              <a:rPr lang="en-US" sz="5400" b="1" dirty="0">
                <a:solidFill>
                  <a:schemeClr val="tx1"/>
                </a:solidFill>
                <a:latin typeface="Times New Roman" panose="02020603050405020304" pitchFamily="18" charset="0"/>
                <a:cs typeface="Times New Roman" panose="02020603050405020304" pitchFamily="18" charset="0"/>
              </a:rPr>
              <a:t> </a:t>
            </a:r>
            <a:r>
              <a:rPr lang="en-US" sz="5400" b="1" dirty="0" err="1">
                <a:solidFill>
                  <a:schemeClr val="tx1"/>
                </a:solidFill>
                <a:latin typeface="Times New Roman" panose="02020603050405020304" pitchFamily="18" charset="0"/>
                <a:cs typeface="Times New Roman" panose="02020603050405020304" pitchFamily="18" charset="0"/>
              </a:rPr>
              <a:t>của</a:t>
            </a:r>
            <a:r>
              <a:rPr lang="en-US" sz="5400" b="1" dirty="0">
                <a:solidFill>
                  <a:schemeClr val="tx1"/>
                </a:solidFill>
                <a:latin typeface="Times New Roman" panose="02020603050405020304" pitchFamily="18" charset="0"/>
                <a:cs typeface="Times New Roman" panose="02020603050405020304" pitchFamily="18" charset="0"/>
              </a:rPr>
              <a:t> </a:t>
            </a:r>
            <a:r>
              <a:rPr lang="en-US" sz="5400" b="1" dirty="0" err="1">
                <a:solidFill>
                  <a:schemeClr val="tx1"/>
                </a:solidFill>
                <a:latin typeface="Times New Roman" panose="02020603050405020304" pitchFamily="18" charset="0"/>
                <a:cs typeface="Times New Roman" panose="02020603050405020304" pitchFamily="18" charset="0"/>
              </a:rPr>
              <a:t>lòng</a:t>
            </a:r>
            <a:r>
              <a:rPr lang="en-US" sz="5400" b="1" dirty="0">
                <a:solidFill>
                  <a:schemeClr val="tx1"/>
                </a:solidFill>
                <a:latin typeface="Times New Roman" panose="02020603050405020304" pitchFamily="18" charset="0"/>
                <a:cs typeface="Times New Roman" panose="02020603050405020304" pitchFamily="18" charset="0"/>
              </a:rPr>
              <a:t> </a:t>
            </a:r>
            <a:r>
              <a:rPr lang="en-US" sz="5400" b="1" dirty="0" err="1">
                <a:solidFill>
                  <a:schemeClr val="tx1"/>
                </a:solidFill>
                <a:latin typeface="Times New Roman" panose="02020603050405020304" pitchFamily="18" charset="0"/>
                <a:cs typeface="Times New Roman" panose="02020603050405020304" pitchFamily="18" charset="0"/>
              </a:rPr>
              <a:t>tự</a:t>
            </a:r>
            <a:r>
              <a:rPr lang="en-US" sz="5400" b="1" dirty="0">
                <a:solidFill>
                  <a:schemeClr val="tx1"/>
                </a:solidFill>
                <a:latin typeface="Times New Roman" panose="02020603050405020304" pitchFamily="18" charset="0"/>
                <a:cs typeface="Times New Roman" panose="02020603050405020304" pitchFamily="18" charset="0"/>
              </a:rPr>
              <a:t> </a:t>
            </a:r>
            <a:r>
              <a:rPr lang="en-US" sz="5400" b="1" dirty="0" err="1">
                <a:solidFill>
                  <a:schemeClr val="tx1"/>
                </a:solidFill>
                <a:latin typeface="Times New Roman" panose="02020603050405020304" pitchFamily="18" charset="0"/>
                <a:cs typeface="Times New Roman" panose="02020603050405020304" pitchFamily="18" charset="0"/>
              </a:rPr>
              <a:t>hào</a:t>
            </a:r>
            <a:r>
              <a:rPr lang="en-US" sz="5400" b="1" dirty="0">
                <a:solidFill>
                  <a:schemeClr val="tx1"/>
                </a:solidFill>
                <a:latin typeface="Times New Roman" panose="02020603050405020304" pitchFamily="18" charset="0"/>
                <a:cs typeface="Times New Roman" panose="02020603050405020304" pitchFamily="18" charset="0"/>
              </a:rPr>
              <a:t> </a:t>
            </a:r>
            <a:r>
              <a:rPr lang="en-US" sz="5400" b="1" dirty="0" err="1">
                <a:solidFill>
                  <a:schemeClr val="tx1"/>
                </a:solidFill>
                <a:latin typeface="Times New Roman" panose="02020603050405020304" pitchFamily="18" charset="0"/>
                <a:cs typeface="Times New Roman" panose="02020603050405020304" pitchFamily="18" charset="0"/>
              </a:rPr>
              <a:t>về</a:t>
            </a:r>
            <a:r>
              <a:rPr lang="en-US" sz="5400" b="1" dirty="0">
                <a:solidFill>
                  <a:schemeClr val="tx1"/>
                </a:solidFill>
                <a:latin typeface="Times New Roman" panose="02020603050405020304" pitchFamily="18" charset="0"/>
                <a:cs typeface="Times New Roman" panose="02020603050405020304" pitchFamily="18" charset="0"/>
              </a:rPr>
              <a:t> </a:t>
            </a:r>
            <a:r>
              <a:rPr lang="en-US" sz="5400" b="1" dirty="0" err="1">
                <a:solidFill>
                  <a:schemeClr val="tx1"/>
                </a:solidFill>
                <a:latin typeface="Times New Roman" panose="02020603050405020304" pitchFamily="18" charset="0"/>
                <a:cs typeface="Times New Roman" panose="02020603050405020304" pitchFamily="18" charset="0"/>
              </a:rPr>
              <a:t>truyền</a:t>
            </a:r>
            <a:r>
              <a:rPr lang="en-US" sz="5400" b="1" dirty="0">
                <a:solidFill>
                  <a:schemeClr val="tx1"/>
                </a:solidFill>
                <a:latin typeface="Times New Roman" panose="02020603050405020304" pitchFamily="18" charset="0"/>
                <a:cs typeface="Times New Roman" panose="02020603050405020304" pitchFamily="18" charset="0"/>
              </a:rPr>
              <a:t> </a:t>
            </a:r>
            <a:r>
              <a:rPr lang="en-US" sz="5400" b="1" dirty="0" err="1">
                <a:solidFill>
                  <a:schemeClr val="tx1"/>
                </a:solidFill>
                <a:latin typeface="Times New Roman" panose="02020603050405020304" pitchFamily="18" charset="0"/>
                <a:cs typeface="Times New Roman" panose="02020603050405020304" pitchFamily="18" charset="0"/>
              </a:rPr>
              <a:t>thống</a:t>
            </a:r>
            <a:r>
              <a:rPr lang="en-US" sz="5400" b="1" dirty="0">
                <a:solidFill>
                  <a:schemeClr val="tx1"/>
                </a:solidFill>
                <a:latin typeface="Times New Roman" panose="02020603050405020304" pitchFamily="18" charset="0"/>
                <a:cs typeface="Times New Roman" panose="02020603050405020304" pitchFamily="18" charset="0"/>
              </a:rPr>
              <a:t> </a:t>
            </a:r>
            <a:r>
              <a:rPr lang="en-US" sz="5400" b="1" dirty="0" err="1">
                <a:solidFill>
                  <a:schemeClr val="tx1"/>
                </a:solidFill>
                <a:latin typeface="Times New Roman" panose="02020603050405020304" pitchFamily="18" charset="0"/>
                <a:cs typeface="Times New Roman" panose="02020603050405020304" pitchFamily="18" charset="0"/>
              </a:rPr>
              <a:t>dân</a:t>
            </a:r>
            <a:r>
              <a:rPr lang="en-US" sz="5400" b="1" dirty="0">
                <a:solidFill>
                  <a:schemeClr val="tx1"/>
                </a:solidFill>
                <a:latin typeface="Times New Roman" panose="02020603050405020304" pitchFamily="18" charset="0"/>
                <a:cs typeface="Times New Roman" panose="02020603050405020304" pitchFamily="18" charset="0"/>
              </a:rPr>
              <a:t> </a:t>
            </a:r>
            <a:r>
              <a:rPr lang="en-US" sz="5400" b="1" dirty="0" err="1">
                <a:solidFill>
                  <a:schemeClr val="tx1"/>
                </a:solidFill>
                <a:latin typeface="Times New Roman" panose="02020603050405020304" pitchFamily="18" charset="0"/>
                <a:cs typeface="Times New Roman" panose="02020603050405020304" pitchFamily="18" charset="0"/>
              </a:rPr>
              <a:t>tộc</a:t>
            </a:r>
            <a:r>
              <a:rPr lang="en-US" sz="5400" b="1" dirty="0">
                <a:solidFill>
                  <a:schemeClr val="tx1"/>
                </a:solidFill>
                <a:latin typeface="Times New Roman" panose="02020603050405020304" pitchFamily="18" charset="0"/>
                <a:cs typeface="Times New Roman" panose="02020603050405020304" pitchFamily="18" charset="0"/>
              </a:rPr>
              <a:t> </a:t>
            </a:r>
            <a:r>
              <a:rPr lang="en-US" sz="5400" b="1" dirty="0" err="1">
                <a:solidFill>
                  <a:schemeClr val="tx1"/>
                </a:solidFill>
                <a:latin typeface="Times New Roman" panose="02020603050405020304" pitchFamily="18" charset="0"/>
                <a:cs typeface="Times New Roman" panose="02020603050405020304" pitchFamily="18" charset="0"/>
              </a:rPr>
              <a:t>Việt</a:t>
            </a:r>
            <a:r>
              <a:rPr lang="en-US" sz="5400" b="1" dirty="0">
                <a:solidFill>
                  <a:schemeClr val="tx1"/>
                </a:solidFill>
                <a:latin typeface="Times New Roman" panose="02020603050405020304" pitchFamily="18" charset="0"/>
                <a:cs typeface="Times New Roman" panose="02020603050405020304" pitchFamily="18" charset="0"/>
              </a:rPr>
              <a:t> Nam</a:t>
            </a:r>
          </a:p>
        </p:txBody>
      </p:sp>
      <p:sp>
        <p:nvSpPr>
          <p:cNvPr id="5" name="Rectangle 4">
            <a:extLst>
              <a:ext uri="{FF2B5EF4-FFF2-40B4-BE49-F238E27FC236}">
                <a16:creationId xmlns:a16="http://schemas.microsoft.com/office/drawing/2014/main" id="{FCEB2D42-7BDC-466C-8FDF-03CBEAEE453A}"/>
              </a:ext>
            </a:extLst>
          </p:cNvPr>
          <p:cNvSpPr/>
          <p:nvPr/>
        </p:nvSpPr>
        <p:spPr>
          <a:xfrm>
            <a:off x="281355" y="2887358"/>
            <a:ext cx="11794054" cy="2585323"/>
          </a:xfrm>
          <a:prstGeom prst="rect">
            <a:avLst/>
          </a:prstGeom>
        </p:spPr>
        <p:txBody>
          <a:bodyPr wrap="square">
            <a:spAutoFit/>
          </a:bodyPr>
          <a:lstStyle/>
          <a:p>
            <a:pPr algn="ctr">
              <a:spcAft>
                <a:spcPts val="0"/>
              </a:spcAft>
            </a:pPr>
            <a:r>
              <a:rPr lang="en-US" sz="5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Hđ</a:t>
            </a:r>
            <a:r>
              <a:rPr lang="en-US"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/5p</a:t>
            </a:r>
          </a:p>
          <a:p>
            <a:pPr>
              <a:spcAft>
                <a:spcPts val="0"/>
              </a:spcAft>
            </a:pPr>
            <a:r>
              <a:rPr lang="en-US" sz="5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1,2,3: </a:t>
            </a:r>
            <a:r>
              <a:rPr lang="en-US" sz="5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1/ tr7; </a:t>
            </a:r>
          </a:p>
          <a:p>
            <a:pPr>
              <a:spcAft>
                <a:spcPts val="0"/>
              </a:spcAft>
            </a:pPr>
            <a:r>
              <a:rPr lang="en-US" sz="5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4,5,6: </a:t>
            </a:r>
            <a:r>
              <a:rPr lang="en-US" sz="5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2/ tr8.</a:t>
            </a:r>
            <a:endParaRPr lang="en-US" sz="5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312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770424-416F-4596-A28A-CAB558952BDB}"/>
              </a:ext>
            </a:extLst>
          </p:cNvPr>
          <p:cNvSpPr/>
          <p:nvPr/>
        </p:nvSpPr>
        <p:spPr>
          <a:xfrm>
            <a:off x="92612" y="0"/>
            <a:ext cx="12006776" cy="6524863"/>
          </a:xfrm>
          <a:prstGeom prst="rect">
            <a:avLst/>
          </a:prstGeom>
        </p:spPr>
        <p:txBody>
          <a:bodyPr wrap="square">
            <a:spAutoFit/>
          </a:bodyPr>
          <a:lstStyle/>
          <a:p>
            <a:pPr marL="342900" lvl="0" indent="-342900" algn="just">
              <a:spcAft>
                <a:spcPts val="0"/>
              </a:spcAft>
              <a:buFont typeface="+mj-lt"/>
              <a:buAutoNum type="alphaLcPeriod"/>
            </a:pPr>
            <a:r>
              <a:rPr lang="pt-BR" sz="3800" b="1" dirty="0">
                <a:solidFill>
                  <a:srgbClr val="FF0000"/>
                </a:solidFill>
                <a:latin typeface="Times New Roman" panose="02020603050405020304" pitchFamily="18" charset="0"/>
                <a:ea typeface="MS Mincho" panose="02020609040205080304" pitchFamily="49" charset="-128"/>
              </a:rPr>
              <a:t>Biểu hiện:</a:t>
            </a:r>
            <a:endParaRPr lang="en-US" sz="3800" b="1" dirty="0">
              <a:solidFill>
                <a:srgbClr val="FF0000"/>
              </a:solidFill>
              <a:latin typeface="Times New Roman" panose="02020603050405020304" pitchFamily="18" charset="0"/>
              <a:ea typeface="Times New Roman" panose="02020603050405020304" pitchFamily="18" charset="0"/>
            </a:endParaRPr>
          </a:p>
          <a:p>
            <a:pPr algn="just">
              <a:spcAft>
                <a:spcPts val="0"/>
              </a:spcAft>
            </a:pPr>
            <a:r>
              <a:rPr lang="en-US" sz="3800" b="1" i="1" dirty="0" err="1">
                <a:solidFill>
                  <a:srgbClr val="FF0000"/>
                </a:solidFill>
                <a:latin typeface="Times New Roman" panose="02020603050405020304" pitchFamily="18" charset="0"/>
                <a:ea typeface="Times New Roman" panose="02020603050405020304" pitchFamily="18" charset="0"/>
              </a:rPr>
              <a:t>Thông</a:t>
            </a:r>
            <a:r>
              <a:rPr lang="en-US" sz="3800" b="1" i="1" dirty="0">
                <a:solidFill>
                  <a:srgbClr val="FF0000"/>
                </a:solidFill>
                <a:latin typeface="Times New Roman" panose="02020603050405020304" pitchFamily="18" charset="0"/>
                <a:ea typeface="Times New Roman" panose="02020603050405020304" pitchFamily="18" charset="0"/>
              </a:rPr>
              <a:t> tin 1: </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Lòng</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tự</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hào</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về</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truyền</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thống</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yêu</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nước</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chống</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giặc</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ngoại</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xâm</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nhân</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nghĩa</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của</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dân</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tộc</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được</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thể</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hiện</a:t>
            </a:r>
            <a:r>
              <a:rPr lang="en-US" sz="3800" b="1" i="1" dirty="0">
                <a:solidFill>
                  <a:srgbClr val="000000"/>
                </a:solidFill>
                <a:latin typeface="Times New Roman" panose="02020603050405020304" pitchFamily="18" charset="0"/>
                <a:ea typeface="Times New Roman" panose="02020603050405020304" pitchFamily="18" charset="0"/>
              </a:rPr>
              <a:t> ở </a:t>
            </a:r>
            <a:r>
              <a:rPr lang="en-US" sz="3800" b="1" i="1" dirty="0" err="1">
                <a:solidFill>
                  <a:srgbClr val="000000"/>
                </a:solidFill>
                <a:latin typeface="Times New Roman" panose="02020603050405020304" pitchFamily="18" charset="0"/>
                <a:ea typeface="Times New Roman" panose="02020603050405020304" pitchFamily="18" charset="0"/>
              </a:rPr>
              <a:t>sự</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quan</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tâm</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và</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tôn</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vinh</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những</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Bà</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mẹ</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Việt</a:t>
            </a:r>
            <a:r>
              <a:rPr lang="en-US" sz="3800" b="1" i="1" dirty="0">
                <a:solidFill>
                  <a:srgbClr val="000000"/>
                </a:solidFill>
                <a:latin typeface="Times New Roman" panose="02020603050405020304" pitchFamily="18" charset="0"/>
                <a:ea typeface="Times New Roman" panose="02020603050405020304" pitchFamily="18" charset="0"/>
              </a:rPr>
              <a:t> Nam Anh </a:t>
            </a:r>
            <a:r>
              <a:rPr lang="en-US" sz="3800" b="1" i="1" dirty="0" err="1">
                <a:solidFill>
                  <a:srgbClr val="000000"/>
                </a:solidFill>
                <a:latin typeface="Times New Roman" panose="02020603050405020304" pitchFamily="18" charset="0"/>
                <a:ea typeface="Times New Roman" panose="02020603050405020304" pitchFamily="18" charset="0"/>
              </a:rPr>
              <a:t>hùng</a:t>
            </a:r>
            <a:r>
              <a:rPr lang="en-US" sz="3800" b="1" i="1" dirty="0">
                <a:solidFill>
                  <a:srgbClr val="000000"/>
                </a:solidFill>
                <a:latin typeface="Times New Roman" panose="02020603050405020304" pitchFamily="18" charset="0"/>
                <a:ea typeface="Times New Roman" panose="02020603050405020304" pitchFamily="18" charset="0"/>
              </a:rPr>
              <a:t>:</a:t>
            </a:r>
            <a:r>
              <a:rPr lang="en-US" sz="3800" b="1" dirty="0">
                <a:solidFill>
                  <a:srgbClr val="000000"/>
                </a:solidFill>
                <a:latin typeface="Times New Roman" panose="02020603050405020304" pitchFamily="18" charset="0"/>
                <a:ea typeface="Times New Roman" panose="02020603050405020304" pitchFamily="18" charset="0"/>
              </a:rPr>
              <a:t> </a:t>
            </a:r>
            <a:r>
              <a:rPr lang="en-US" sz="3800" b="1" i="1" dirty="0">
                <a:solidFill>
                  <a:srgbClr val="000000"/>
                </a:solidFill>
                <a:latin typeface="Times New Roman" panose="02020603050405020304" pitchFamily="18" charset="0"/>
                <a:ea typeface="Times New Roman" panose="02020603050405020304" pitchFamily="18" charset="0"/>
              </a:rPr>
              <a:t>HS, </a:t>
            </a:r>
            <a:r>
              <a:rPr lang="en-US" sz="3800" b="1" i="1" dirty="0" err="1">
                <a:solidFill>
                  <a:srgbClr val="000000"/>
                </a:solidFill>
                <a:latin typeface="Times New Roman" panose="02020603050405020304" pitchFamily="18" charset="0"/>
                <a:ea typeface="Times New Roman" panose="02020603050405020304" pitchFamily="18" charset="0"/>
              </a:rPr>
              <a:t>sv</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có</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những</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hoạt</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động</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thiết</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thực</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phù</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hợp</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với</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khả</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năng</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và</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lứa</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tuổi</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của</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mình</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như</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tặng</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quà</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thăm</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hỏi</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sức</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khoẻ</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trò</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chuyện</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và</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lắng</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nghe</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các</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mẹ</a:t>
            </a:r>
            <a:r>
              <a:rPr lang="en-US" sz="3800" b="1" i="1" dirty="0">
                <a:solidFill>
                  <a:srgbClr val="000000"/>
                </a:solidFill>
                <a:latin typeface="Times New Roman" panose="02020603050405020304" pitchFamily="18" charset="0"/>
                <a:ea typeface="Times New Roman" panose="02020603050405020304" pitchFamily="18" charset="0"/>
              </a:rPr>
              <a:t>.</a:t>
            </a:r>
            <a:r>
              <a:rPr lang="en-US" sz="3800" b="1" i="1" dirty="0">
                <a:latin typeface="Times New Roman" panose="02020603050405020304" pitchFamily="18" charset="0"/>
                <a:ea typeface="Times New Roman" panose="02020603050405020304" pitchFamily="18" charset="0"/>
              </a:rPr>
              <a:t> </a:t>
            </a:r>
            <a:r>
              <a:rPr lang="en-US" sz="3800" b="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Đảng</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và</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Nhà</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nước</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cũng</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có</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các</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chính</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sách</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hỗ</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trợ</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sự</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ghi</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nhận</a:t>
            </a:r>
            <a:r>
              <a:rPr lang="en-US" sz="3800" b="1" i="1" dirty="0">
                <a:solidFill>
                  <a:srgbClr val="000000"/>
                </a:solidFill>
                <a:latin typeface="Times New Roman" panose="02020603050405020304" pitchFamily="18" charset="0"/>
                <a:ea typeface="Times New Roman" panose="02020603050405020304" pitchFamily="18" charset="0"/>
              </a:rPr>
              <a:t> qua </a:t>
            </a:r>
            <a:r>
              <a:rPr lang="en-US" sz="3800" b="1" i="1" dirty="0" err="1">
                <a:solidFill>
                  <a:srgbClr val="000000"/>
                </a:solidFill>
                <a:latin typeface="Times New Roman" panose="02020603050405020304" pitchFamily="18" charset="0"/>
                <a:ea typeface="Times New Roman" panose="02020603050405020304" pitchFamily="18" charset="0"/>
              </a:rPr>
              <a:t>danh</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hiệu</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Bà</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mẹ</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Việt</a:t>
            </a:r>
            <a:r>
              <a:rPr lang="en-US" sz="3800" b="1" i="1" dirty="0">
                <a:solidFill>
                  <a:srgbClr val="000000"/>
                </a:solidFill>
                <a:latin typeface="Times New Roman" panose="02020603050405020304" pitchFamily="18" charset="0"/>
                <a:ea typeface="Times New Roman" panose="02020603050405020304" pitchFamily="18" charset="0"/>
              </a:rPr>
              <a:t> Nam Anh </a:t>
            </a:r>
            <a:r>
              <a:rPr lang="en-US" sz="3800" b="1" i="1" dirty="0" err="1">
                <a:solidFill>
                  <a:srgbClr val="000000"/>
                </a:solidFill>
                <a:latin typeface="Times New Roman" panose="02020603050405020304" pitchFamily="18" charset="0"/>
                <a:ea typeface="Times New Roman" panose="02020603050405020304" pitchFamily="18" charset="0"/>
              </a:rPr>
              <a:t>hùng</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phong</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tặng</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truy</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tặng</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cho</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hàng</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trăm</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ngàn</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Mẹ</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phụng</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dưỡng</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hàng</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ngàn</a:t>
            </a:r>
            <a:r>
              <a:rPr lang="en-US" sz="3800" b="1" i="1" dirty="0">
                <a:solidFill>
                  <a:srgbClr val="000000"/>
                </a:solidFill>
                <a:latin typeface="Times New Roman" panose="02020603050405020304" pitchFamily="18" charset="0"/>
                <a:ea typeface="Times New Roman" panose="02020603050405020304" pitchFamily="18" charset="0"/>
              </a:rPr>
              <a:t> </a:t>
            </a:r>
            <a:r>
              <a:rPr lang="en-US" sz="3800" b="1" i="1" dirty="0" err="1">
                <a:solidFill>
                  <a:srgbClr val="000000"/>
                </a:solidFill>
                <a:latin typeface="Times New Roman" panose="02020603050405020304" pitchFamily="18" charset="0"/>
                <a:ea typeface="Times New Roman" panose="02020603050405020304" pitchFamily="18" charset="0"/>
              </a:rPr>
              <a:t>Mẹ</a:t>
            </a:r>
            <a:r>
              <a:rPr lang="en-US" sz="3800" b="1" i="1" dirty="0">
                <a:solidFill>
                  <a:srgbClr val="000000"/>
                </a:solidFill>
                <a:latin typeface="Times New Roman" panose="02020603050405020304" pitchFamily="18" charset="0"/>
                <a:ea typeface="Times New Roman" panose="02020603050405020304" pitchFamily="18" charset="0"/>
              </a:rPr>
              <a:t>.</a:t>
            </a:r>
            <a:r>
              <a:rPr lang="en-US" sz="3800" b="1" i="1" dirty="0">
                <a:latin typeface="Times New Roman" panose="02020603050405020304" pitchFamily="18" charset="0"/>
                <a:ea typeface="Times New Roman" panose="02020603050405020304" pitchFamily="18" charset="0"/>
              </a:rPr>
              <a:t>  </a:t>
            </a:r>
            <a:r>
              <a:rPr lang="en-US" sz="3800" b="1" dirty="0">
                <a:solidFill>
                  <a:srgbClr val="FF0000"/>
                </a:solidFill>
                <a:latin typeface="Times New Roman" panose="02020603050405020304" pitchFamily="18" charset="0"/>
                <a:ea typeface="Times New Roman" panose="02020603050405020304" pitchFamily="18" charset="0"/>
              </a:rPr>
              <a:t>-&gt; </a:t>
            </a:r>
            <a:r>
              <a:rPr lang="en-US" sz="3800" b="1" dirty="0" err="1">
                <a:solidFill>
                  <a:srgbClr val="FF0000"/>
                </a:solidFill>
                <a:latin typeface="Times New Roman" panose="02020603050405020304" pitchFamily="18" charset="0"/>
                <a:ea typeface="Times New Roman" panose="02020603050405020304" pitchFamily="18" charset="0"/>
              </a:rPr>
              <a:t>Lòng</a:t>
            </a:r>
            <a:r>
              <a:rPr lang="en-US" sz="3800" b="1" dirty="0">
                <a:solidFill>
                  <a:srgbClr val="FF0000"/>
                </a:solidFill>
                <a:latin typeface="Times New Roman" panose="02020603050405020304" pitchFamily="18" charset="0"/>
                <a:ea typeface="Times New Roman" panose="02020603050405020304" pitchFamily="18" charset="0"/>
              </a:rPr>
              <a:t> </a:t>
            </a:r>
            <a:r>
              <a:rPr lang="en-US" sz="3800" b="1" dirty="0" err="1">
                <a:solidFill>
                  <a:srgbClr val="FF0000"/>
                </a:solidFill>
                <a:latin typeface="Times New Roman" panose="02020603050405020304" pitchFamily="18" charset="0"/>
                <a:ea typeface="Times New Roman" panose="02020603050405020304" pitchFamily="18" charset="0"/>
              </a:rPr>
              <a:t>biết</a:t>
            </a:r>
            <a:r>
              <a:rPr lang="en-US" sz="3800" b="1" dirty="0">
                <a:solidFill>
                  <a:srgbClr val="FF0000"/>
                </a:solidFill>
                <a:latin typeface="Times New Roman" panose="02020603050405020304" pitchFamily="18" charset="0"/>
                <a:ea typeface="Times New Roman" panose="02020603050405020304" pitchFamily="18" charset="0"/>
              </a:rPr>
              <a:t> </a:t>
            </a:r>
            <a:r>
              <a:rPr lang="en-US" sz="3800" b="1" dirty="0" err="1">
                <a:solidFill>
                  <a:srgbClr val="FF0000"/>
                </a:solidFill>
                <a:latin typeface="Times New Roman" panose="02020603050405020304" pitchFamily="18" charset="0"/>
                <a:ea typeface="Times New Roman" panose="02020603050405020304" pitchFamily="18" charset="0"/>
              </a:rPr>
              <a:t>ơn</a:t>
            </a:r>
            <a:r>
              <a:rPr lang="en-US" sz="3800" b="1" dirty="0">
                <a:solidFill>
                  <a:srgbClr val="FF0000"/>
                </a:solidFill>
                <a:latin typeface="Times New Roman" panose="02020603050405020304" pitchFamily="18" charset="0"/>
                <a:ea typeface="Times New Roman" panose="02020603050405020304" pitchFamily="18" charset="0"/>
              </a:rPr>
              <a:t> </a:t>
            </a:r>
            <a:r>
              <a:rPr lang="en-US" sz="3800" b="1" dirty="0" err="1">
                <a:solidFill>
                  <a:srgbClr val="FF0000"/>
                </a:solidFill>
                <a:latin typeface="Times New Roman" panose="02020603050405020304" pitchFamily="18" charset="0"/>
                <a:ea typeface="Times New Roman" panose="02020603050405020304" pitchFamily="18" charset="0"/>
              </a:rPr>
              <a:t>bằng</a:t>
            </a:r>
            <a:r>
              <a:rPr lang="en-US" sz="3800" b="1" dirty="0">
                <a:solidFill>
                  <a:srgbClr val="FF0000"/>
                </a:solidFill>
                <a:latin typeface="Times New Roman" panose="02020603050405020304" pitchFamily="18" charset="0"/>
                <a:ea typeface="Times New Roman" panose="02020603050405020304" pitchFamily="18" charset="0"/>
              </a:rPr>
              <a:t> </a:t>
            </a:r>
            <a:r>
              <a:rPr lang="en-US" sz="3800" b="1" dirty="0" err="1">
                <a:solidFill>
                  <a:srgbClr val="FF0000"/>
                </a:solidFill>
                <a:latin typeface="Times New Roman" panose="02020603050405020304" pitchFamily="18" charset="0"/>
                <a:ea typeface="Times New Roman" panose="02020603050405020304" pitchFamily="18" charset="0"/>
              </a:rPr>
              <a:t>những</a:t>
            </a:r>
            <a:r>
              <a:rPr lang="en-US" sz="3800" b="1" dirty="0">
                <a:solidFill>
                  <a:srgbClr val="FF0000"/>
                </a:solidFill>
                <a:latin typeface="Times New Roman" panose="02020603050405020304" pitchFamily="18" charset="0"/>
                <a:ea typeface="Times New Roman" panose="02020603050405020304" pitchFamily="18" charset="0"/>
              </a:rPr>
              <a:t> </a:t>
            </a:r>
            <a:r>
              <a:rPr lang="en-US" sz="3800" b="1" dirty="0" err="1">
                <a:solidFill>
                  <a:srgbClr val="FF0000"/>
                </a:solidFill>
                <a:latin typeface="Times New Roman" panose="02020603050405020304" pitchFamily="18" charset="0"/>
                <a:ea typeface="Times New Roman" panose="02020603050405020304" pitchFamily="18" charset="0"/>
              </a:rPr>
              <a:t>việc</a:t>
            </a:r>
            <a:r>
              <a:rPr lang="en-US" sz="3800" b="1" dirty="0">
                <a:solidFill>
                  <a:srgbClr val="FF0000"/>
                </a:solidFill>
                <a:latin typeface="Times New Roman" panose="02020603050405020304" pitchFamily="18" charset="0"/>
                <a:ea typeface="Times New Roman" panose="02020603050405020304" pitchFamily="18" charset="0"/>
              </a:rPr>
              <a:t> </a:t>
            </a:r>
            <a:r>
              <a:rPr lang="en-US" sz="3800" b="1" dirty="0" err="1">
                <a:solidFill>
                  <a:srgbClr val="FF0000"/>
                </a:solidFill>
                <a:latin typeface="Times New Roman" panose="02020603050405020304" pitchFamily="18" charset="0"/>
                <a:ea typeface="Times New Roman" panose="02020603050405020304" pitchFamily="18" charset="0"/>
              </a:rPr>
              <a:t>làm</a:t>
            </a:r>
            <a:r>
              <a:rPr lang="en-US" sz="3800" b="1" dirty="0">
                <a:solidFill>
                  <a:srgbClr val="FF0000"/>
                </a:solidFill>
                <a:latin typeface="Times New Roman" panose="02020603050405020304" pitchFamily="18" charset="0"/>
                <a:ea typeface="Times New Roman" panose="02020603050405020304" pitchFamily="18" charset="0"/>
              </a:rPr>
              <a:t> </a:t>
            </a:r>
            <a:r>
              <a:rPr lang="en-US" sz="3800" b="1" dirty="0" err="1">
                <a:solidFill>
                  <a:srgbClr val="FF0000"/>
                </a:solidFill>
                <a:latin typeface="Times New Roman" panose="02020603050405020304" pitchFamily="18" charset="0"/>
                <a:ea typeface="Times New Roman" panose="02020603050405020304" pitchFamily="18" charset="0"/>
              </a:rPr>
              <a:t>thiết</a:t>
            </a:r>
            <a:r>
              <a:rPr lang="en-US" sz="3800" b="1" dirty="0">
                <a:solidFill>
                  <a:srgbClr val="FF0000"/>
                </a:solidFill>
                <a:latin typeface="Times New Roman" panose="02020603050405020304" pitchFamily="18" charset="0"/>
                <a:ea typeface="Times New Roman" panose="02020603050405020304" pitchFamily="18" charset="0"/>
              </a:rPr>
              <a:t> </a:t>
            </a:r>
            <a:r>
              <a:rPr lang="en-US" sz="3800" b="1" dirty="0" err="1">
                <a:solidFill>
                  <a:srgbClr val="FF0000"/>
                </a:solidFill>
                <a:latin typeface="Times New Roman" panose="02020603050405020304" pitchFamily="18" charset="0"/>
                <a:ea typeface="Times New Roman" panose="02020603050405020304" pitchFamily="18" charset="0"/>
              </a:rPr>
              <a:t>thực</a:t>
            </a:r>
            <a:endParaRPr lang="en-US" sz="3800"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0563239"/>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770424-416F-4596-A28A-CAB558952BDB}"/>
              </a:ext>
            </a:extLst>
          </p:cNvPr>
          <p:cNvSpPr/>
          <p:nvPr/>
        </p:nvSpPr>
        <p:spPr>
          <a:xfrm>
            <a:off x="92612" y="287428"/>
            <a:ext cx="12006776" cy="5262979"/>
          </a:xfrm>
          <a:prstGeom prst="rect">
            <a:avLst/>
          </a:prstGeom>
        </p:spPr>
        <p:txBody>
          <a:bodyPr wrap="square">
            <a:spAutoFit/>
          </a:bodyPr>
          <a:lstStyle/>
          <a:p>
            <a:pPr marL="342900" lvl="0" indent="-342900" algn="just">
              <a:spcAft>
                <a:spcPts val="0"/>
              </a:spcAft>
              <a:buFont typeface="+mj-lt"/>
              <a:buAutoNum type="alphaLcPeriod"/>
            </a:pPr>
            <a:r>
              <a:rPr lang="pt-BR" sz="4800" b="1" dirty="0">
                <a:solidFill>
                  <a:srgbClr val="FF0000"/>
                </a:solidFill>
                <a:latin typeface="Times New Roman" panose="02020603050405020304" pitchFamily="18" charset="0"/>
                <a:ea typeface="MS Mincho" panose="02020609040205080304" pitchFamily="49" charset="-128"/>
              </a:rPr>
              <a:t>Biểu hiện:</a:t>
            </a:r>
            <a:endParaRPr lang="en-US" sz="4800" b="1" dirty="0">
              <a:solidFill>
                <a:srgbClr val="FF0000"/>
              </a:solidFill>
              <a:latin typeface="Times New Roman" panose="02020603050405020304" pitchFamily="18" charset="0"/>
              <a:ea typeface="Times New Roman" panose="02020603050405020304" pitchFamily="18" charset="0"/>
            </a:endParaRPr>
          </a:p>
          <a:p>
            <a:pPr algn="just">
              <a:spcAft>
                <a:spcPts val="0"/>
              </a:spcAft>
            </a:pPr>
            <a:r>
              <a:rPr lang="en-US" sz="4800" b="1" i="1" dirty="0" err="1">
                <a:solidFill>
                  <a:srgbClr val="FF0000"/>
                </a:solidFill>
                <a:latin typeface="Times New Roman" panose="02020603050405020304" pitchFamily="18" charset="0"/>
                <a:ea typeface="Times New Roman" panose="02020603050405020304" pitchFamily="18" charset="0"/>
              </a:rPr>
              <a:t>Thông</a:t>
            </a:r>
            <a:r>
              <a:rPr lang="en-US" sz="4800" b="1" i="1" dirty="0">
                <a:solidFill>
                  <a:srgbClr val="FF0000"/>
                </a:solidFill>
                <a:latin typeface="Times New Roman" panose="02020603050405020304" pitchFamily="18" charset="0"/>
                <a:ea typeface="Times New Roman" panose="02020603050405020304" pitchFamily="18" charset="0"/>
              </a:rPr>
              <a:t> tin 2: </a:t>
            </a:r>
            <a:r>
              <a:rPr lang="en-US" sz="4800" b="1" i="1" dirty="0" err="1">
                <a:solidFill>
                  <a:srgbClr val="000000"/>
                </a:solidFill>
                <a:latin typeface="Times New Roman" panose="02020603050405020304" pitchFamily="18" charset="0"/>
                <a:ea typeface="Times New Roman" panose="02020603050405020304" pitchFamily="18" charset="0"/>
              </a:rPr>
              <a:t>Lòng</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tự</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hào</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về</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truyền</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thống</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hiếu</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học</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tôn</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sư</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trọng</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đạo</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của</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dân</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tộc</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thể</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hiện</a:t>
            </a:r>
            <a:r>
              <a:rPr lang="en-US" sz="4800" b="1" i="1" dirty="0">
                <a:solidFill>
                  <a:srgbClr val="000000"/>
                </a:solidFill>
                <a:latin typeface="Times New Roman" panose="02020603050405020304" pitchFamily="18" charset="0"/>
                <a:ea typeface="Times New Roman" panose="02020603050405020304" pitchFamily="18" charset="0"/>
              </a:rPr>
              <a:t> ở </a:t>
            </a:r>
            <a:r>
              <a:rPr lang="en-US" sz="4800" b="1" i="1" dirty="0" err="1">
                <a:solidFill>
                  <a:srgbClr val="000000"/>
                </a:solidFill>
                <a:latin typeface="Times New Roman" panose="02020603050405020304" pitchFamily="18" charset="0"/>
                <a:ea typeface="Times New Roman" panose="02020603050405020304" pitchFamily="18" charset="0"/>
              </a:rPr>
              <a:t>sự</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tôn</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vinh</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các</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trí</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thức</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lớn</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những</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bậc</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hiền</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tài</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lưu</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danh</a:t>
            </a:r>
            <a:r>
              <a:rPr lang="en-US" sz="4800" b="1" i="1" dirty="0">
                <a:solidFill>
                  <a:srgbClr val="000000"/>
                </a:solidFill>
                <a:latin typeface="Times New Roman" panose="02020603050405020304" pitchFamily="18" charset="0"/>
                <a:ea typeface="Times New Roman" panose="02020603050405020304" pitchFamily="18" charset="0"/>
              </a:rPr>
              <a:t> qua </a:t>
            </a:r>
            <a:r>
              <a:rPr lang="en-US" sz="4800" b="1" i="1" dirty="0" err="1">
                <a:solidFill>
                  <a:srgbClr val="000000"/>
                </a:solidFill>
                <a:latin typeface="Times New Roman" panose="02020603050405020304" pitchFamily="18" charset="0"/>
                <a:ea typeface="Times New Roman" panose="02020603050405020304" pitchFamily="18" charset="0"/>
              </a:rPr>
              <a:t>các</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tấm</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bia</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tiến</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sĩ</a:t>
            </a:r>
            <a:r>
              <a:rPr lang="en-US" sz="4800" b="1" i="1" dirty="0">
                <a:solidFill>
                  <a:srgbClr val="000000"/>
                </a:solidFill>
                <a:latin typeface="Times New Roman" panose="02020603050405020304" pitchFamily="18" charset="0"/>
                <a:ea typeface="Times New Roman" panose="02020603050405020304" pitchFamily="18" charset="0"/>
              </a:rPr>
              <a:t> ở </a:t>
            </a:r>
            <a:r>
              <a:rPr lang="en-US" sz="4800" b="1" i="1" dirty="0" err="1">
                <a:solidFill>
                  <a:srgbClr val="000000"/>
                </a:solidFill>
                <a:latin typeface="Times New Roman" panose="02020603050405020304" pitchFamily="18" charset="0"/>
                <a:ea typeface="Times New Roman" panose="02020603050405020304" pitchFamily="18" charset="0"/>
              </a:rPr>
              <a:t>Văn</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Miếu</a:t>
            </a:r>
            <a:r>
              <a:rPr lang="en-US" sz="4800" b="1" i="1" dirty="0">
                <a:solidFill>
                  <a:srgbClr val="000000"/>
                </a:solidFill>
                <a:latin typeface="Times New Roman" panose="02020603050405020304" pitchFamily="18" charset="0"/>
                <a:ea typeface="Times New Roman" panose="02020603050405020304" pitchFamily="18" charset="0"/>
              </a:rPr>
              <a:t> - </a:t>
            </a:r>
            <a:r>
              <a:rPr lang="en-US" sz="4800" b="1" i="1" dirty="0" err="1">
                <a:solidFill>
                  <a:srgbClr val="000000"/>
                </a:solidFill>
                <a:latin typeface="Times New Roman" panose="02020603050405020304" pitchFamily="18" charset="0"/>
                <a:ea typeface="Times New Roman" panose="02020603050405020304" pitchFamily="18" charset="0"/>
              </a:rPr>
              <a:t>Quốc</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Tử</a:t>
            </a:r>
            <a:r>
              <a:rPr lang="en-US" sz="4800" b="1" i="1" dirty="0">
                <a:solidFill>
                  <a:srgbClr val="000000"/>
                </a:solidFill>
                <a:latin typeface="Times New Roman" panose="02020603050405020304" pitchFamily="18" charset="0"/>
                <a:ea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rPr>
              <a:t>Giám</a:t>
            </a:r>
            <a:r>
              <a:rPr lang="en-US" sz="4800" b="1" i="1" dirty="0">
                <a:solidFill>
                  <a:srgbClr val="000000"/>
                </a:solidFill>
                <a:latin typeface="Times New Roman" panose="02020603050405020304" pitchFamily="18" charset="0"/>
                <a:ea typeface="Times New Roman" panose="02020603050405020304" pitchFamily="18" charset="0"/>
              </a:rPr>
              <a:t>.</a:t>
            </a:r>
            <a:endParaRPr lang="en-US" sz="4800" b="1" dirty="0">
              <a:latin typeface="Times New Roman" panose="02020603050405020304" pitchFamily="18" charset="0"/>
              <a:ea typeface="Times New Roman" panose="02020603050405020304" pitchFamily="18" charset="0"/>
            </a:endParaRPr>
          </a:p>
          <a:p>
            <a:pPr algn="just">
              <a:spcAft>
                <a:spcPts val="0"/>
              </a:spcAft>
            </a:pPr>
            <a:r>
              <a:rPr lang="en-US" sz="4800" b="1" dirty="0">
                <a:solidFill>
                  <a:srgbClr val="FF0000"/>
                </a:solidFill>
                <a:latin typeface="Times New Roman" panose="02020603050405020304" pitchFamily="18" charset="0"/>
                <a:ea typeface="Times New Roman" panose="02020603050405020304" pitchFamily="18" charset="0"/>
              </a:rPr>
              <a:t>                -&gt; </a:t>
            </a:r>
            <a:r>
              <a:rPr lang="en-US" sz="4800" b="1" dirty="0" err="1">
                <a:solidFill>
                  <a:srgbClr val="FF0000"/>
                </a:solidFill>
                <a:latin typeface="Times New Roman" panose="02020603050405020304" pitchFamily="18" charset="0"/>
                <a:ea typeface="Times New Roman" panose="02020603050405020304" pitchFamily="18" charset="0"/>
              </a:rPr>
              <a:t>Hãnh</a:t>
            </a:r>
            <a:r>
              <a:rPr lang="en-US" sz="4800" b="1" dirty="0">
                <a:solidFill>
                  <a:srgbClr val="FF0000"/>
                </a:solidFill>
                <a:latin typeface="Times New Roman" panose="02020603050405020304" pitchFamily="18" charset="0"/>
                <a:ea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rPr>
              <a:t>diện</a:t>
            </a:r>
            <a:r>
              <a:rPr lang="en-US" sz="4800" b="1" dirty="0">
                <a:solidFill>
                  <a:srgbClr val="FF0000"/>
                </a:solidFill>
                <a:latin typeface="Times New Roman" panose="02020603050405020304" pitchFamily="18" charset="0"/>
                <a:ea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rPr>
              <a:t>tự</a:t>
            </a:r>
            <a:r>
              <a:rPr lang="en-US" sz="4800" b="1" dirty="0">
                <a:solidFill>
                  <a:srgbClr val="FF0000"/>
                </a:solidFill>
                <a:latin typeface="Times New Roman" panose="02020603050405020304" pitchFamily="18" charset="0"/>
                <a:ea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rPr>
              <a:t>hào</a:t>
            </a:r>
            <a:r>
              <a:rPr lang="en-US" sz="4800" b="1" dirty="0">
                <a:solidFill>
                  <a:srgbClr val="FF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279110029"/>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0090EC-B594-4A10-8F4C-503E88FD677C}"/>
              </a:ext>
            </a:extLst>
          </p:cNvPr>
          <p:cNvSpPr/>
          <p:nvPr/>
        </p:nvSpPr>
        <p:spPr>
          <a:xfrm>
            <a:off x="138332" y="0"/>
            <a:ext cx="11915336" cy="4154984"/>
          </a:xfrm>
          <a:prstGeom prst="rect">
            <a:avLst/>
          </a:prstGeom>
        </p:spPr>
        <p:txBody>
          <a:bodyPr wrap="square">
            <a:spAutoFit/>
          </a:bodyPr>
          <a:lstStyle/>
          <a:p>
            <a:pPr algn="just">
              <a:spcAft>
                <a:spcPts val="0"/>
              </a:spcAft>
            </a:pPr>
            <a:r>
              <a:rPr lang="x-none" sz="4400" b="1" i="1" dirty="0">
                <a:solidFill>
                  <a:srgbClr val="FF0000"/>
                </a:solidFill>
                <a:latin typeface="Times New Roman" panose="02020603050405020304" pitchFamily="18" charset="0"/>
                <a:ea typeface="Times New Roman" panose="02020603050405020304" pitchFamily="18" charset="0"/>
              </a:rPr>
              <a:t>b. Những việc học sinh cần làm để thể hiện lòng tự hào về truyền thống của dân tộc Việt Nam.</a:t>
            </a:r>
            <a:endParaRPr lang="en-US" sz="4400" b="1" dirty="0">
              <a:solidFill>
                <a:srgbClr val="FF0000"/>
              </a:solidFill>
              <a:latin typeface="Times New Roman" panose="02020603050405020304" pitchFamily="18" charset="0"/>
              <a:ea typeface="Times New Roman" panose="02020603050405020304" pitchFamily="18" charset="0"/>
            </a:endParaRPr>
          </a:p>
          <a:p>
            <a:pPr algn="just">
              <a:spcAft>
                <a:spcPts val="0"/>
              </a:spcAft>
            </a:pPr>
            <a:r>
              <a:rPr lang="en-US" sz="4400" b="1" dirty="0">
                <a:solidFill>
                  <a:srgbClr val="000000"/>
                </a:solidFill>
                <a:latin typeface="Times New Roman" panose="02020603050405020304" pitchFamily="18" charset="0"/>
                <a:ea typeface="Times New Roman" panose="02020603050405020304" pitchFamily="18" charset="0"/>
              </a:rPr>
              <a:t>-</a:t>
            </a:r>
            <a:r>
              <a:rPr lang="x-none" sz="4400" b="1" dirty="0">
                <a:solidFill>
                  <a:srgbClr val="000000"/>
                </a:solidFill>
                <a:latin typeface="Times New Roman" panose="02020603050405020304" pitchFamily="18" charset="0"/>
                <a:ea typeface="Times New Roman" panose="02020603050405020304" pitchFamily="18" charset="0"/>
              </a:rPr>
              <a:t> T</a:t>
            </a:r>
            <a:r>
              <a:rPr lang="en-US" sz="4400" b="1" dirty="0" err="1">
                <a:solidFill>
                  <a:srgbClr val="000000"/>
                </a:solidFill>
                <a:latin typeface="Times New Roman" panose="02020603050405020304" pitchFamily="18" charset="0"/>
                <a:ea typeface="Times New Roman" panose="02020603050405020304" pitchFamily="18" charset="0"/>
              </a:rPr>
              <a:t>ìm</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hiểu</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về</a:t>
            </a:r>
            <a:r>
              <a:rPr lang="en-US" sz="4400" b="1" dirty="0">
                <a:solidFill>
                  <a:srgbClr val="000000"/>
                </a:solidFill>
                <a:latin typeface="Times New Roman" panose="02020603050405020304" pitchFamily="18" charset="0"/>
                <a:ea typeface="Times New Roman" panose="02020603050405020304" pitchFamily="18" charset="0"/>
              </a:rPr>
              <a:t> t</a:t>
            </a:r>
            <a:r>
              <a:rPr lang="x-none" sz="4400" b="1" dirty="0">
                <a:solidFill>
                  <a:srgbClr val="000000"/>
                </a:solidFill>
                <a:latin typeface="Times New Roman" panose="02020603050405020304" pitchFamily="18" charset="0"/>
                <a:ea typeface="Times New Roman" panose="02020603050405020304" pitchFamily="18" charset="0"/>
              </a:rPr>
              <a:t>ruyền thống </a:t>
            </a:r>
            <a:r>
              <a:rPr lang="en-US" sz="4400" b="1" dirty="0" err="1">
                <a:solidFill>
                  <a:srgbClr val="000000"/>
                </a:solidFill>
                <a:latin typeface="Times New Roman" panose="02020603050405020304" pitchFamily="18" charset="0"/>
                <a:ea typeface="Times New Roman" panose="02020603050405020304" pitchFamily="18" charset="0"/>
              </a:rPr>
              <a:t>của</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dân</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rPr>
              <a:t>tộc</a:t>
            </a:r>
            <a:r>
              <a:rPr lang="en-US" sz="4400" b="1" dirty="0">
                <a:solidFill>
                  <a:srgbClr val="000000"/>
                </a:solidFill>
                <a:latin typeface="Times New Roman" panose="02020603050405020304" pitchFamily="18" charset="0"/>
                <a:ea typeface="Times New Roman" panose="02020603050405020304" pitchFamily="18" charset="0"/>
              </a:rPr>
              <a:t>.</a:t>
            </a:r>
            <a:endParaRPr lang="en-US" sz="4400" b="1" dirty="0">
              <a:latin typeface="Times New Roman" panose="02020603050405020304" pitchFamily="18" charset="0"/>
              <a:ea typeface="Times New Roman" panose="02020603050405020304" pitchFamily="18" charset="0"/>
            </a:endParaRPr>
          </a:p>
          <a:p>
            <a:pPr algn="just">
              <a:spcAft>
                <a:spcPts val="0"/>
              </a:spcAft>
            </a:pPr>
            <a:r>
              <a:rPr lang="x-none" sz="4400" b="1" dirty="0">
                <a:solidFill>
                  <a:srgbClr val="000000"/>
                </a:solidFill>
                <a:latin typeface="Times New Roman" panose="02020603050405020304" pitchFamily="18" charset="0"/>
                <a:ea typeface="Times New Roman" panose="02020603050405020304" pitchFamily="18" charset="0"/>
              </a:rPr>
              <a:t>- Tổ chức các cuộc thi viết, kịch để học sinh tham gia và học hỏi được truyền thống chống giặc ngoại xâm và tinh thần yêu nước…</a:t>
            </a:r>
            <a:endParaRPr lang="en-US" sz="44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418400F8-4D50-4BE0-9518-28615AB81F3D}"/>
              </a:ext>
            </a:extLst>
          </p:cNvPr>
          <p:cNvSpPr/>
          <p:nvPr/>
        </p:nvSpPr>
        <p:spPr>
          <a:xfrm>
            <a:off x="138333" y="4154984"/>
            <a:ext cx="11915335" cy="2123658"/>
          </a:xfrm>
          <a:prstGeom prst="rect">
            <a:avLst/>
          </a:prstGeom>
        </p:spPr>
        <p:txBody>
          <a:bodyPr wrap="square">
            <a:spAutoFit/>
          </a:bodyPr>
          <a:lstStyle/>
          <a:p>
            <a:pPr lvl="0"/>
            <a:r>
              <a:rPr lang="en-US" sz="4400" b="1" i="1" dirty="0">
                <a:solidFill>
                  <a:srgbClr val="FF0000"/>
                </a:solidFill>
                <a:latin typeface="Times New Roman" panose="02020603050405020304" pitchFamily="18" charset="0"/>
                <a:ea typeface="Times New Roman" panose="02020603050405020304" pitchFamily="18" charset="0"/>
              </a:rPr>
              <a:t>c. </a:t>
            </a:r>
            <a:r>
              <a:rPr lang="en-US" sz="4400" b="1" i="1" dirty="0" err="1">
                <a:solidFill>
                  <a:srgbClr val="FF0000"/>
                </a:solidFill>
                <a:latin typeface="Times New Roman" panose="02020603050405020304" pitchFamily="18" charset="0"/>
                <a:ea typeface="Times New Roman" panose="02020603050405020304" pitchFamily="18" charset="0"/>
              </a:rPr>
              <a:t>Những</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hành</a:t>
            </a:r>
            <a:r>
              <a:rPr lang="en-US" sz="4400" b="1" i="1" dirty="0">
                <a:solidFill>
                  <a:srgbClr val="FF0000"/>
                </a:solidFill>
                <a:latin typeface="Times New Roman" panose="02020603050405020304" pitchFamily="18" charset="0"/>
                <a:ea typeface="Times New Roman" panose="02020603050405020304" pitchFamily="18" charset="0"/>
              </a:rPr>
              <a:t> vi, </a:t>
            </a:r>
            <a:r>
              <a:rPr lang="en-US" sz="4400" b="1" i="1" dirty="0" err="1">
                <a:solidFill>
                  <a:srgbClr val="FF0000"/>
                </a:solidFill>
                <a:latin typeface="Times New Roman" panose="02020603050405020304" pitchFamily="18" charset="0"/>
                <a:ea typeface="Times New Roman" panose="02020603050405020304" pitchFamily="18" charset="0"/>
              </a:rPr>
              <a:t>việc</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làm</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tốt</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và</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chưa</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tốt</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của</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bản</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thân</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và</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những</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người</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xung</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quanh</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trong</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việc</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thể</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hiện</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lòng</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tự</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hào</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về</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truyền</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thống</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dân</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tộc</a:t>
            </a:r>
            <a:r>
              <a:rPr lang="en-US" sz="4400" b="1" i="1" dirty="0">
                <a:solidFill>
                  <a:srgbClr val="FF0000"/>
                </a:solidFill>
                <a:latin typeface="Times New Roman" panose="02020603050405020304" pitchFamily="18" charset="0"/>
                <a:ea typeface="Times New Roman" panose="02020603050405020304" pitchFamily="18" charset="0"/>
              </a:rPr>
              <a:t> VN:</a:t>
            </a:r>
            <a:endParaRPr lang="en-US" sz="4400" b="1" dirty="0">
              <a:solidFill>
                <a:srgbClr val="FF0000"/>
              </a:solidFill>
            </a:endParaRPr>
          </a:p>
        </p:txBody>
      </p:sp>
    </p:spTree>
    <p:extLst>
      <p:ext uri="{BB962C8B-B14F-4D97-AF65-F5344CB8AC3E}">
        <p14:creationId xmlns:p14="http://schemas.microsoft.com/office/powerpoint/2010/main" val="1519247659"/>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8EEB5F-A292-4529-9E24-F891894048C3}"/>
              </a:ext>
            </a:extLst>
          </p:cNvPr>
          <p:cNvPicPr>
            <a:picLocks noChangeAspect="1"/>
          </p:cNvPicPr>
          <p:nvPr/>
        </p:nvPicPr>
        <p:blipFill>
          <a:blip r:embed="rId3"/>
          <a:stretch>
            <a:fillRect/>
          </a:stretch>
        </p:blipFill>
        <p:spPr>
          <a:xfrm>
            <a:off x="0" y="0"/>
            <a:ext cx="12323298" cy="6991643"/>
          </a:xfrm>
          <a:prstGeom prst="rect">
            <a:avLst/>
          </a:prstGeom>
        </p:spPr>
      </p:pic>
    </p:spTree>
    <p:extLst>
      <p:ext uri="{BB962C8B-B14F-4D97-AF65-F5344CB8AC3E}">
        <p14:creationId xmlns:p14="http://schemas.microsoft.com/office/powerpoint/2010/main" val="2439505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20DA05-C5AE-433F-99AA-BED57F5F4A6D}"/>
              </a:ext>
            </a:extLst>
          </p:cNvPr>
          <p:cNvSpPr/>
          <p:nvPr/>
        </p:nvSpPr>
        <p:spPr>
          <a:xfrm>
            <a:off x="157089" y="305068"/>
            <a:ext cx="11877821" cy="6247864"/>
          </a:xfrm>
          <a:prstGeom prst="rect">
            <a:avLst/>
          </a:prstGeom>
        </p:spPr>
        <p:txBody>
          <a:bodyPr wrap="square">
            <a:spAutoFit/>
          </a:bodyPr>
          <a:lstStyle/>
          <a:p>
            <a:pPr algn="just">
              <a:spcAft>
                <a:spcPts val="0"/>
              </a:spcAft>
            </a:pPr>
            <a:r>
              <a:rPr lang="en-US" sz="4000" b="1" dirty="0">
                <a:solidFill>
                  <a:srgbClr val="FF0000"/>
                </a:solidFill>
                <a:latin typeface="Times New Roman" panose="02020603050405020304" pitchFamily="18" charset="0"/>
                <a:ea typeface="Times New Roman" panose="02020603050405020304" pitchFamily="18" charset="0"/>
              </a:rPr>
              <a:t>a.  </a:t>
            </a:r>
            <a:r>
              <a:rPr lang="en-US" sz="4000" b="1" dirty="0" err="1">
                <a:solidFill>
                  <a:srgbClr val="FF0000"/>
                </a:solidFill>
                <a:latin typeface="Times New Roman" panose="02020603050405020304" pitchFamily="18" charset="0"/>
                <a:ea typeface="Times New Roman" panose="02020603050405020304" pitchFamily="18" charset="0"/>
              </a:rPr>
              <a:t>Thông</a:t>
            </a:r>
            <a:r>
              <a:rPr lang="en-US" sz="4000" b="1" dirty="0">
                <a:solidFill>
                  <a:srgbClr val="FF0000"/>
                </a:solidFill>
                <a:latin typeface="Times New Roman" panose="02020603050405020304" pitchFamily="18" charset="0"/>
                <a:ea typeface="Times New Roman" panose="02020603050405020304" pitchFamily="18" charset="0"/>
              </a:rPr>
              <a:t> tin 1</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Truyền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thống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yêu</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nước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chống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giặc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ngoại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xâm</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của</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dân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tộc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Việt</a:t>
            </a:r>
            <a:r>
              <a:rPr lang="en-US" sz="4000" b="1" dirty="0">
                <a:latin typeface="Times New Roman" panose="02020603050405020304" pitchFamily="18" charset="0"/>
                <a:ea typeface="Times New Roman" panose="02020603050405020304" pitchFamily="18" charset="0"/>
              </a:rPr>
              <a:t> Nam. </a:t>
            </a:r>
          </a:p>
          <a:p>
            <a:pPr algn="just">
              <a:spcAft>
                <a:spcPts val="0"/>
              </a:spcAft>
            </a:pPr>
            <a:r>
              <a:rPr lang="en-US" sz="4000" b="1" dirty="0" err="1">
                <a:solidFill>
                  <a:srgbClr val="FF0000"/>
                </a:solidFill>
                <a:latin typeface="Times New Roman" panose="02020603050405020304" pitchFamily="18" charset="0"/>
                <a:ea typeface="Times New Roman" panose="02020603050405020304" pitchFamily="18" charset="0"/>
              </a:rPr>
              <a:t>Giá</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trị</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của</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truyền</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thống</a:t>
            </a:r>
            <a:r>
              <a:rPr lang="en-US" sz="4000" b="1" dirty="0">
                <a:solidFill>
                  <a:srgbClr val="FF0000"/>
                </a:solidFill>
                <a:latin typeface="Times New Roman" panose="02020603050405020304" pitchFamily="18" charset="0"/>
                <a:ea typeface="Times New Roman" panose="02020603050405020304" pitchFamily="18" charset="0"/>
              </a:rPr>
              <a:t>:</a:t>
            </a:r>
          </a:p>
          <a:p>
            <a:pPr algn="just">
              <a:spcAft>
                <a:spcPts val="0"/>
              </a:spcAft>
            </a:pPr>
            <a:r>
              <a:rPr lang="en-US" sz="4000" b="1" dirty="0">
                <a:latin typeface="Times New Roman" panose="02020603050405020304" pitchFamily="18" charset="0"/>
                <a:ea typeface="Times New Roman" panose="02020603050405020304" pitchFamily="18" charset="0"/>
              </a:rPr>
              <a:t>  * </a:t>
            </a:r>
            <a:r>
              <a:rPr lang="en-US" sz="4000" b="1" dirty="0" err="1">
                <a:latin typeface="Times New Roman" panose="02020603050405020304" pitchFamily="18" charset="0"/>
                <a:ea typeface="Times New Roman" panose="02020603050405020304" pitchFamily="18" charset="0"/>
              </a:rPr>
              <a:t>Yêu</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nước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là</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truyền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thống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quý</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báu</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của</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dân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tộc</a:t>
            </a:r>
            <a:r>
              <a:rPr lang="en-US" sz="4000" b="1" dirty="0">
                <a:latin typeface="Times New Roman" panose="02020603050405020304" pitchFamily="18" charset="0"/>
                <a:ea typeface="Times New Roman" panose="02020603050405020304" pitchFamily="18" charset="0"/>
              </a:rPr>
              <a:t> ta. </a:t>
            </a:r>
            <a:r>
              <a:rPr lang="en-US" sz="4000" b="1" dirty="0" err="1">
                <a:latin typeface="Times New Roman" panose="02020603050405020304" pitchFamily="18" charset="0"/>
                <a:ea typeface="Times New Roman" panose="02020603050405020304" pitchFamily="18" charset="0"/>
              </a:rPr>
              <a:t>Truyền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thống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yêu</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nước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đã</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tiếp</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thêm</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sức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mạnh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hun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đúc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lòng</a:t>
            </a:r>
            <a:r>
              <a:rPr lang="en-US" sz="4000" b="1" dirty="0">
                <a:latin typeface="Times New Roman" panose="02020603050405020304" pitchFamily="18" charset="0"/>
                <a:ea typeface="Times New Roman" panose="02020603050405020304" pitchFamily="18" charset="0"/>
              </a:rPr>
              <a:t> can </a:t>
            </a:r>
            <a:r>
              <a:rPr lang="en-US" sz="4000" b="1" dirty="0" err="1">
                <a:latin typeface="Times New Roman" panose="02020603050405020304" pitchFamily="18" charset="0"/>
                <a:ea typeface="Times New Roman" panose="02020603050405020304" pitchFamily="18" charset="0"/>
              </a:rPr>
              <a:t>đảm</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sự</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kiên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cường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chịu</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khó</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của</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cả</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dân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tộc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đoàn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kết</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chống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giặc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ngoại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xâm</a:t>
            </a:r>
            <a:r>
              <a:rPr lang="en-US" sz="4000" b="1" dirty="0">
                <a:latin typeface="Times New Roman" panose="02020603050405020304" pitchFamily="18" charset="0"/>
                <a:ea typeface="Times New Roman" panose="02020603050405020304" pitchFamily="18" charset="0"/>
              </a:rPr>
              <a:t>.</a:t>
            </a:r>
          </a:p>
          <a:p>
            <a:pPr algn="just">
              <a:spcAft>
                <a:spcPts val="0"/>
              </a:spcAft>
            </a:pPr>
            <a:r>
              <a:rPr lang="en-US" sz="4000" b="1" dirty="0">
                <a:latin typeface="Times New Roman" panose="02020603050405020304" pitchFamily="18" charset="0"/>
                <a:ea typeface="Times New Roman" panose="02020603050405020304" pitchFamily="18" charset="0"/>
              </a:rPr>
              <a:t>  * </a:t>
            </a:r>
            <a:r>
              <a:rPr lang="en-US" sz="4000" b="1" dirty="0" err="1">
                <a:latin typeface="Times New Roman" panose="02020603050405020304" pitchFamily="18" charset="0"/>
                <a:ea typeface="Times New Roman" panose="02020603050405020304" pitchFamily="18" charset="0"/>
              </a:rPr>
              <a:t>Nhờ</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đó</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mà</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chúng</a:t>
            </a:r>
            <a:r>
              <a:rPr lang="en-US" sz="4000" b="1" dirty="0">
                <a:latin typeface="Times New Roman" panose="02020603050405020304" pitchFamily="18" charset="0"/>
                <a:ea typeface="Times New Roman" panose="02020603050405020304" pitchFamily="18" charset="0"/>
              </a:rPr>
              <a:t> ta </a:t>
            </a:r>
            <a:r>
              <a:rPr lang="en-US" sz="4000" b="1" dirty="0" err="1">
                <a:latin typeface="Times New Roman" panose="02020603050405020304" pitchFamily="18" charset="0"/>
                <a:ea typeface="Times New Roman" panose="02020603050405020304" pitchFamily="18" charset="0"/>
              </a:rPr>
              <a:t>có</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được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độc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lập</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tự</a:t>
            </a:r>
            <a:r>
              <a:rPr lang="en-US" sz="4000" b="1" dirty="0">
                <a:latin typeface="Times New Roman" panose="02020603050405020304" pitchFamily="18" charset="0"/>
                <a:ea typeface="Times New Roman" panose="02020603050405020304" pitchFamily="18" charset="0"/>
              </a:rPr>
              <a:t> do, </a:t>
            </a:r>
            <a:r>
              <a:rPr lang="en-US" sz="4000" b="1" dirty="0" err="1">
                <a:latin typeface="Times New Roman" panose="02020603050405020304" pitchFamily="18" charset="0"/>
                <a:ea typeface="Times New Roman" panose="02020603050405020304" pitchFamily="18" charset="0"/>
              </a:rPr>
              <a:t>được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sống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trong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đất</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nước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hoà</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bình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và</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phát</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triển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như</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ngày</a:t>
            </a:r>
            <a:r>
              <a:rPr lang="en-US" sz="4000" b="1" dirty="0">
                <a:latin typeface="Times New Roman" panose="02020603050405020304" pitchFamily="18" charset="0"/>
                <a:ea typeface="Times New Roman" panose="02020603050405020304" pitchFamily="18" charset="0"/>
              </a:rPr>
              <a:t> nay.</a:t>
            </a:r>
          </a:p>
        </p:txBody>
      </p:sp>
    </p:spTree>
    <p:extLst>
      <p:ext uri="{BB962C8B-B14F-4D97-AF65-F5344CB8AC3E}">
        <p14:creationId xmlns:p14="http://schemas.microsoft.com/office/powerpoint/2010/main" val="2624866499"/>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49.jpeg">
            <a:extLst>
              <a:ext uri="{FF2B5EF4-FFF2-40B4-BE49-F238E27FC236}">
                <a16:creationId xmlns:a16="http://schemas.microsoft.com/office/drawing/2014/main" id="{441B2925-1B71-4594-9857-C46A91035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3174"/>
            <a:ext cx="12190412" cy="696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340430"/>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50.jpeg">
            <a:extLst>
              <a:ext uri="{FF2B5EF4-FFF2-40B4-BE49-F238E27FC236}">
                <a16:creationId xmlns:a16="http://schemas.microsoft.com/office/drawing/2014/main" id="{ED8DFD6B-3802-41FA-B0FA-71D8BFB58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50"/>
            <a:ext cx="12188825"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611587"/>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51.jpeg">
            <a:extLst>
              <a:ext uri="{FF2B5EF4-FFF2-40B4-BE49-F238E27FC236}">
                <a16:creationId xmlns:a16="http://schemas.microsoft.com/office/drawing/2014/main" id="{ADD65F6C-2ECA-4071-8BE9-948ACF389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3174"/>
            <a:ext cx="12187237"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914789"/>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52.jpeg">
            <a:extLst>
              <a:ext uri="{FF2B5EF4-FFF2-40B4-BE49-F238E27FC236}">
                <a16:creationId xmlns:a16="http://schemas.microsoft.com/office/drawing/2014/main" id="{1C47B6C8-B341-4BB9-8FF6-4BAA9574A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6350"/>
            <a:ext cx="12187237"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1492772"/>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54.jpeg">
            <a:extLst>
              <a:ext uri="{FF2B5EF4-FFF2-40B4-BE49-F238E27FC236}">
                <a16:creationId xmlns:a16="http://schemas.microsoft.com/office/drawing/2014/main" id="{88C0671B-A993-47A7-9E7F-45311A32F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3174"/>
            <a:ext cx="12187237"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623376"/>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53.jpeg">
            <a:extLst>
              <a:ext uri="{FF2B5EF4-FFF2-40B4-BE49-F238E27FC236}">
                <a16:creationId xmlns:a16="http://schemas.microsoft.com/office/drawing/2014/main" id="{139D80B2-B006-4659-8440-B9BD1D64E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6350"/>
            <a:ext cx="12188825"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340065"/>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91A476A-FF52-4C58-B0E4-5D68D1C3B9FD}"/>
              </a:ext>
            </a:extLst>
          </p:cNvPr>
          <p:cNvGraphicFramePr>
            <a:graphicFrameLocks noGrp="1"/>
          </p:cNvGraphicFramePr>
          <p:nvPr>
            <p:extLst>
              <p:ext uri="{D42A27DB-BD31-4B8C-83A1-F6EECF244321}">
                <p14:modId xmlns:p14="http://schemas.microsoft.com/office/powerpoint/2010/main" val="3823867505"/>
              </p:ext>
            </p:extLst>
          </p:nvPr>
        </p:nvGraphicFramePr>
        <p:xfrm>
          <a:off x="0" y="0"/>
          <a:ext cx="12192000" cy="6675120"/>
        </p:xfrm>
        <a:graphic>
          <a:graphicData uri="http://schemas.openxmlformats.org/drawingml/2006/table">
            <a:tbl>
              <a:tblPr firstRow="1" bandRow="1">
                <a:tableStyleId>{5C22544A-7EE6-4342-B048-85BDC9FD1C3A}</a:tableStyleId>
              </a:tblPr>
              <a:tblGrid>
                <a:gridCol w="7076049">
                  <a:extLst>
                    <a:ext uri="{9D8B030D-6E8A-4147-A177-3AD203B41FA5}">
                      <a16:colId xmlns:a16="http://schemas.microsoft.com/office/drawing/2014/main" val="402962009"/>
                    </a:ext>
                  </a:extLst>
                </a:gridCol>
                <a:gridCol w="5115951">
                  <a:extLst>
                    <a:ext uri="{9D8B030D-6E8A-4147-A177-3AD203B41FA5}">
                      <a16:colId xmlns:a16="http://schemas.microsoft.com/office/drawing/2014/main" val="351509348"/>
                    </a:ext>
                  </a:extLst>
                </a:gridCol>
              </a:tblGrid>
              <a:tr h="370840">
                <a:tc>
                  <a:txBody>
                    <a:bodyPr/>
                    <a:lstStyle/>
                    <a:p>
                      <a:pPr algn="ctr">
                        <a:spcAft>
                          <a:spcPts val="0"/>
                        </a:spcAft>
                      </a:pPr>
                      <a:r>
                        <a:rPr lang="en-US" sz="3600" b="1" dirty="0" err="1">
                          <a:effectLst/>
                          <a:latin typeface="Times New Roman" panose="02020603050405020304" pitchFamily="18" charset="0"/>
                          <a:ea typeface="Times New Roman" panose="02020603050405020304" pitchFamily="18" charset="0"/>
                        </a:rPr>
                        <a:t>Những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việc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nên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làm</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thể</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hiện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lòng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tự</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hào</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về</a:t>
                      </a:r>
                      <a:r>
                        <a:rPr lang="en-US" sz="3600" b="1" dirty="0">
                          <a:effectLst/>
                          <a:latin typeface="Times New Roman" panose="02020603050405020304" pitchFamily="18" charset="0"/>
                          <a:ea typeface="Times New Roman" panose="02020603050405020304" pitchFamily="18" charset="0"/>
                        </a:rPr>
                        <a:t> TTDT</a:t>
                      </a:r>
                      <a:endParaRPr lang="en-US" sz="3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en-US" sz="3600" b="1" dirty="0" err="1">
                          <a:effectLst/>
                          <a:latin typeface="Times New Roman" panose="02020603050405020304" pitchFamily="18" charset="0"/>
                          <a:ea typeface="Times New Roman" panose="02020603050405020304" pitchFamily="18" charset="0"/>
                        </a:rPr>
                        <a:t>Những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việc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không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thể</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hiện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lòng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tự</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hào</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về</a:t>
                      </a:r>
                      <a:r>
                        <a:rPr lang="en-US" sz="3600" b="1" dirty="0">
                          <a:effectLst/>
                          <a:latin typeface="Times New Roman" panose="02020603050405020304" pitchFamily="18" charset="0"/>
                          <a:ea typeface="Times New Roman" panose="02020603050405020304" pitchFamily="18" charset="0"/>
                        </a:rPr>
                        <a:t> TTDT</a:t>
                      </a:r>
                      <a:endParaRPr lang="en-US" sz="36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859683299"/>
                  </a:ext>
                </a:extLst>
              </a:tr>
              <a:tr h="370840">
                <a:tc>
                  <a:txBody>
                    <a:bodyPr/>
                    <a:lstStyle/>
                    <a:p>
                      <a:pPr algn="just">
                        <a:spcAft>
                          <a:spcPts val="0"/>
                        </a:spcAft>
                      </a:pP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Tìm</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hiểu</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về</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các</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truyền</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thống</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và</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giá</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trị</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truyền</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thống</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dân</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tộc</a:t>
                      </a:r>
                      <a:r>
                        <a:rPr lang="en-US" sz="3000" b="1" dirty="0">
                          <a:effectLst/>
                          <a:latin typeface="Times New Roman" panose="02020603050405020304" pitchFamily="18" charset="0"/>
                          <a:ea typeface="Times New Roman" panose="02020603050405020304" pitchFamily="18" charset="0"/>
                        </a:rPr>
                        <a:t> qua </a:t>
                      </a:r>
                      <a:r>
                        <a:rPr lang="en-US" sz="3000" b="1" dirty="0" err="1">
                          <a:effectLst/>
                          <a:latin typeface="Times New Roman" panose="02020603050405020304" pitchFamily="18" charset="0"/>
                          <a:ea typeface="Times New Roman" panose="02020603050405020304" pitchFamily="18" charset="0"/>
                        </a:rPr>
                        <a:t>những</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câu</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chuyện</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lịch</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sử</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tác</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phẩm</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văn</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học</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hội</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hoa</a:t>
                      </a:r>
                      <a:r>
                        <a:rPr lang="en-US" sz="3000" b="1" dirty="0">
                          <a:effectLst/>
                          <a:latin typeface="Times New Roman" panose="02020603050405020304" pitchFamily="18" charset="0"/>
                          <a:ea typeface="Times New Roman" panose="02020603050405020304" pitchFamily="18" charset="0"/>
                        </a:rPr>
                        <a:t>, qua </a:t>
                      </a:r>
                      <a:r>
                        <a:rPr lang="en-US" sz="3000" b="1" dirty="0" err="1">
                          <a:effectLst/>
                          <a:latin typeface="Times New Roman" panose="02020603050405020304" pitchFamily="18" charset="0"/>
                          <a:ea typeface="Times New Roman" panose="02020603050405020304" pitchFamily="18" charset="0"/>
                        </a:rPr>
                        <a:t>việc</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trò</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chuyện</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lắng</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nghe</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ông</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bà</a:t>
                      </a:r>
                      <a:r>
                        <a:rPr lang="en-US" sz="3000" b="1" dirty="0">
                          <a:effectLst/>
                          <a:latin typeface="Times New Roman" panose="02020603050405020304" pitchFamily="18" charset="0"/>
                          <a:ea typeface="Times New Roman" panose="02020603050405020304" pitchFamily="18" charset="0"/>
                        </a:rPr>
                        <a:t>, cha </a:t>
                      </a:r>
                      <a:r>
                        <a:rPr lang="en-US" sz="3000" b="1" dirty="0" err="1">
                          <a:effectLst/>
                          <a:latin typeface="Times New Roman" panose="02020603050405020304" pitchFamily="18" charset="0"/>
                          <a:ea typeface="Times New Roman" panose="02020603050405020304" pitchFamily="18" charset="0"/>
                        </a:rPr>
                        <a:t>mẹ</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các</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nghệ</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nhân</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người</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làm</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nghề</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truyền</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thống</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các</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cựu</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chiến</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binh</a:t>
                      </a:r>
                      <a:r>
                        <a:rPr lang="en-US" sz="3000" b="1" dirty="0">
                          <a:effectLst/>
                          <a:latin typeface="Times New Roman" panose="02020603050405020304" pitchFamily="18" charset="0"/>
                          <a:ea typeface="Times New Roman" panose="02020603050405020304" pitchFamily="18" charset="0"/>
                        </a:rPr>
                        <a:t>,...</a:t>
                      </a:r>
                    </a:p>
                    <a:p>
                      <a:pPr algn="just">
                        <a:spcAft>
                          <a:spcPts val="0"/>
                        </a:spcAft>
                      </a:pP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Tham</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quan</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các</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bảo</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tàng</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nghệ</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thuật</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lịch</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sử</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các</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triển</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lãm</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văn</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hoá</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về</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truyền</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thống</a:t>
                      </a:r>
                      <a:endParaRPr lang="en-US" sz="3000" b="1" dirty="0">
                        <a:effectLst/>
                        <a:latin typeface="Times New Roman" panose="02020603050405020304" pitchFamily="18" charset="0"/>
                        <a:ea typeface="Times New Roman" panose="02020603050405020304" pitchFamily="18" charset="0"/>
                      </a:endParaRPr>
                    </a:p>
                    <a:p>
                      <a:pPr algn="just">
                        <a:spcAft>
                          <a:spcPts val="0"/>
                        </a:spcAft>
                      </a:pPr>
                      <a:r>
                        <a:rPr lang="en-US" sz="3000" b="1" dirty="0" err="1">
                          <a:effectLst/>
                          <a:latin typeface="Times New Roman" panose="02020603050405020304" pitchFamily="18" charset="0"/>
                          <a:ea typeface="Times New Roman" panose="02020603050405020304" pitchFamily="18" charset="0"/>
                        </a:rPr>
                        <a:t>dân</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tộc</a:t>
                      </a:r>
                      <a:r>
                        <a:rPr lang="en-US" sz="3000" b="1" dirty="0">
                          <a:effectLst/>
                          <a:latin typeface="Times New Roman" panose="02020603050405020304" pitchFamily="18" charset="0"/>
                          <a:ea typeface="Times New Roman" panose="02020603050405020304" pitchFamily="18" charset="0"/>
                        </a:rPr>
                        <a:t>.</a:t>
                      </a:r>
                    </a:p>
                    <a:p>
                      <a:pPr algn="just">
                        <a:spcAft>
                          <a:spcPts val="0"/>
                        </a:spcAft>
                      </a:pP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Tham</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gia</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và</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hỗ</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trợ</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hoạt</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động</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quảng</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bá</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văn</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hoá</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truyền</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thống</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dân</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tộc</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Việt</a:t>
                      </a:r>
                      <a:r>
                        <a:rPr lang="en-US" sz="3000" b="1" dirty="0">
                          <a:effectLst/>
                          <a:latin typeface="Times New Roman" panose="02020603050405020304" pitchFamily="18" charset="0"/>
                          <a:ea typeface="Times New Roman" panose="02020603050405020304" pitchFamily="18" charset="0"/>
                        </a:rPr>
                        <a:t> Nam </a:t>
                      </a:r>
                      <a:r>
                        <a:rPr lang="en-US" sz="3000" b="1" dirty="0" err="1">
                          <a:effectLst/>
                          <a:latin typeface="Times New Roman" panose="02020603050405020304" pitchFamily="18" charset="0"/>
                          <a:ea typeface="Times New Roman" panose="02020603050405020304" pitchFamily="18" charset="0"/>
                        </a:rPr>
                        <a:t>với</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bạn</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bè</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quốc</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tế</a:t>
                      </a:r>
                      <a:r>
                        <a:rPr lang="en-US" sz="3000" b="1" dirty="0">
                          <a:effectLst/>
                          <a:latin typeface="Times New Roman" panose="02020603050405020304" pitchFamily="18" charset="0"/>
                          <a:ea typeface="Times New Roman" panose="02020603050405020304" pitchFamily="18" charset="0"/>
                        </a:rPr>
                        <a:t>.</a:t>
                      </a:r>
                    </a:p>
                  </a:txBody>
                  <a:tcPr/>
                </a:tc>
                <a:tc>
                  <a:txBody>
                    <a:bodyPr/>
                    <a:lstStyle/>
                    <a:p>
                      <a:pPr algn="just">
                        <a:spcAft>
                          <a:spcPts val="0"/>
                        </a:spcAft>
                      </a:pP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Chê</a:t>
                      </a:r>
                      <a:r>
                        <a:rPr lang="en-US" sz="3000" b="1" dirty="0">
                          <a:effectLst/>
                          <a:latin typeface="Times New Roman" panose="02020603050405020304" pitchFamily="18" charset="0"/>
                          <a:ea typeface="Times New Roman" panose="02020603050405020304" pitchFamily="18" charset="0"/>
                        </a:rPr>
                        <a:t> bai </a:t>
                      </a:r>
                      <a:r>
                        <a:rPr lang="en-US" sz="3000" b="1" dirty="0" err="1">
                          <a:effectLst/>
                          <a:latin typeface="Times New Roman" panose="02020603050405020304" pitchFamily="18" charset="0"/>
                          <a:ea typeface="Times New Roman" panose="02020603050405020304" pitchFamily="18" charset="0"/>
                        </a:rPr>
                        <a:t>những</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giá</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trị</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truyền</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thống</a:t>
                      </a:r>
                      <a:r>
                        <a:rPr lang="en-US" sz="3000" b="1" dirty="0">
                          <a:effectLst/>
                          <a:latin typeface="Times New Roman" panose="02020603050405020304" pitchFamily="18" charset="0"/>
                          <a:ea typeface="Times New Roman" panose="02020603050405020304" pitchFamily="18" charset="0"/>
                        </a:rPr>
                        <a:t>.</a:t>
                      </a:r>
                    </a:p>
                    <a:p>
                      <a:pPr algn="just">
                        <a:spcAft>
                          <a:spcPts val="0"/>
                        </a:spcAft>
                      </a:pP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Thiếu</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tôn</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trọng</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thiếu</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lễ</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phép</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với</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các</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thương</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binh</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gia</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đình</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liệt</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sĩ</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những</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người</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có</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công</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với</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cách</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mạng</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Bà</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mẹ</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Việt</a:t>
                      </a:r>
                      <a:r>
                        <a:rPr lang="en-US" sz="3000" b="1" dirty="0">
                          <a:effectLst/>
                          <a:latin typeface="Times New Roman" panose="02020603050405020304" pitchFamily="18" charset="0"/>
                          <a:ea typeface="Times New Roman" panose="02020603050405020304" pitchFamily="18" charset="0"/>
                        </a:rPr>
                        <a:t> Nam Anh </a:t>
                      </a:r>
                      <a:r>
                        <a:rPr lang="en-US" sz="3000" b="1" dirty="0" err="1">
                          <a:effectLst/>
                          <a:latin typeface="Times New Roman" panose="02020603050405020304" pitchFamily="18" charset="0"/>
                          <a:ea typeface="Times New Roman" panose="02020603050405020304" pitchFamily="18" charset="0"/>
                        </a:rPr>
                        <a:t>hùng</a:t>
                      </a:r>
                      <a:r>
                        <a:rPr lang="en-US" sz="3000" b="1" dirty="0">
                          <a:effectLst/>
                          <a:latin typeface="Times New Roman" panose="02020603050405020304" pitchFamily="18" charset="0"/>
                          <a:ea typeface="Times New Roman" panose="02020603050405020304" pitchFamily="18" charset="0"/>
                        </a:rPr>
                        <a:t>...</a:t>
                      </a:r>
                    </a:p>
                    <a:p>
                      <a:pPr algn="just">
                        <a:spcAft>
                          <a:spcPts val="0"/>
                        </a:spcAft>
                      </a:pP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Không</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chịu</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tìm</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hiểu</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về</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truyền</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thống</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dân</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tộc</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các</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giá</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trị</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truyền</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thống</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dân</a:t>
                      </a:r>
                      <a:r>
                        <a:rPr lang="en-US" sz="3000" b="1" dirty="0">
                          <a:effectLst/>
                          <a:latin typeface="Times New Roman" panose="02020603050405020304" pitchFamily="18" charset="0"/>
                          <a:ea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rPr>
                        <a:t>tộc</a:t>
                      </a:r>
                      <a:r>
                        <a:rPr lang="en-US" sz="3000" b="1" dirty="0">
                          <a:effectLst/>
                          <a:latin typeface="Times New Roman" panose="02020603050405020304" pitchFamily="18" charset="0"/>
                          <a:ea typeface="Times New Roman" panose="02020603050405020304" pitchFamily="18" charset="0"/>
                        </a:rPr>
                        <a:t>.</a:t>
                      </a:r>
                    </a:p>
                  </a:txBody>
                  <a:tcPr/>
                </a:tc>
                <a:extLst>
                  <a:ext uri="{0D108BD9-81ED-4DB2-BD59-A6C34878D82A}">
                    <a16:rowId xmlns:a16="http://schemas.microsoft.com/office/drawing/2014/main" val="3181965344"/>
                  </a:ext>
                </a:extLst>
              </a:tr>
            </a:tbl>
          </a:graphicData>
        </a:graphic>
      </p:graphicFrame>
    </p:spTree>
    <p:extLst>
      <p:ext uri="{BB962C8B-B14F-4D97-AF65-F5344CB8AC3E}">
        <p14:creationId xmlns:p14="http://schemas.microsoft.com/office/powerpoint/2010/main" val="639748896"/>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91A476A-FF52-4C58-B0E4-5D68D1C3B9FD}"/>
              </a:ext>
            </a:extLst>
          </p:cNvPr>
          <p:cNvGraphicFramePr>
            <a:graphicFrameLocks noGrp="1"/>
          </p:cNvGraphicFramePr>
          <p:nvPr>
            <p:extLst>
              <p:ext uri="{D42A27DB-BD31-4B8C-83A1-F6EECF244321}">
                <p14:modId xmlns:p14="http://schemas.microsoft.com/office/powerpoint/2010/main" val="3276669945"/>
              </p:ext>
            </p:extLst>
          </p:nvPr>
        </p:nvGraphicFramePr>
        <p:xfrm>
          <a:off x="0" y="14068"/>
          <a:ext cx="12192000" cy="6553200"/>
        </p:xfrm>
        <a:graphic>
          <a:graphicData uri="http://schemas.openxmlformats.org/drawingml/2006/table">
            <a:tbl>
              <a:tblPr firstRow="1" bandRow="1">
                <a:tableStyleId>{5C22544A-7EE6-4342-B048-85BDC9FD1C3A}</a:tableStyleId>
              </a:tblPr>
              <a:tblGrid>
                <a:gridCol w="8173329">
                  <a:extLst>
                    <a:ext uri="{9D8B030D-6E8A-4147-A177-3AD203B41FA5}">
                      <a16:colId xmlns:a16="http://schemas.microsoft.com/office/drawing/2014/main" val="402962009"/>
                    </a:ext>
                  </a:extLst>
                </a:gridCol>
                <a:gridCol w="4018671">
                  <a:extLst>
                    <a:ext uri="{9D8B030D-6E8A-4147-A177-3AD203B41FA5}">
                      <a16:colId xmlns:a16="http://schemas.microsoft.com/office/drawing/2014/main" val="351509348"/>
                    </a:ext>
                  </a:extLst>
                </a:gridCol>
              </a:tblGrid>
              <a:tr h="370840">
                <a:tc>
                  <a:txBody>
                    <a:bodyPr/>
                    <a:lstStyle/>
                    <a:p>
                      <a:pPr algn="ctr">
                        <a:spcAft>
                          <a:spcPts val="0"/>
                        </a:spcAft>
                      </a:pPr>
                      <a:r>
                        <a:rPr lang="en-US" sz="3600" b="1" dirty="0" err="1">
                          <a:effectLst/>
                          <a:latin typeface="Times New Roman" panose="02020603050405020304" pitchFamily="18" charset="0"/>
                          <a:ea typeface="Times New Roman" panose="02020603050405020304" pitchFamily="18" charset="0"/>
                        </a:rPr>
                        <a:t>Những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việc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nên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làm</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thể</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hiện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lòng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tự</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hào</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về</a:t>
                      </a:r>
                      <a:r>
                        <a:rPr lang="en-US" sz="3600" b="1" dirty="0">
                          <a:effectLst/>
                          <a:latin typeface="Times New Roman" panose="02020603050405020304" pitchFamily="18" charset="0"/>
                          <a:ea typeface="Times New Roman" panose="02020603050405020304" pitchFamily="18" charset="0"/>
                        </a:rPr>
                        <a:t> TTDT</a:t>
                      </a:r>
                      <a:endParaRPr lang="en-US" sz="3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en-US" sz="3600" b="1" dirty="0" err="1">
                          <a:effectLst/>
                          <a:latin typeface="Times New Roman" panose="02020603050405020304" pitchFamily="18" charset="0"/>
                          <a:ea typeface="Times New Roman" panose="02020603050405020304" pitchFamily="18" charset="0"/>
                        </a:rPr>
                        <a:t>Việc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không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thể</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hiện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lòng</a:t>
                      </a:r>
                      <a:r>
                        <a:rPr lang="en-US" sz="3600" b="1" dirty="0">
                          <a:effectLst/>
                          <a:latin typeface="Times New Roman" panose="02020603050405020304" pitchFamily="18" charset="0"/>
                          <a:ea typeface="Times New Roman" panose="02020603050405020304" pitchFamily="18" charset="0"/>
                        </a:rPr>
                        <a:t> T.H </a:t>
                      </a:r>
                      <a:r>
                        <a:rPr lang="en-US" sz="3600" b="1" dirty="0" err="1">
                          <a:effectLst/>
                          <a:latin typeface="Times New Roman" panose="02020603050405020304" pitchFamily="18" charset="0"/>
                          <a:ea typeface="Times New Roman" panose="02020603050405020304" pitchFamily="18" charset="0"/>
                        </a:rPr>
                        <a:t>về</a:t>
                      </a:r>
                      <a:r>
                        <a:rPr lang="en-US" sz="3600" b="1" dirty="0">
                          <a:effectLst/>
                          <a:latin typeface="Times New Roman" panose="02020603050405020304" pitchFamily="18" charset="0"/>
                          <a:ea typeface="Times New Roman" panose="02020603050405020304" pitchFamily="18" charset="0"/>
                        </a:rPr>
                        <a:t> TTDT</a:t>
                      </a:r>
                      <a:endParaRPr lang="en-US" sz="36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859683299"/>
                  </a:ext>
                </a:extLst>
              </a:tr>
              <a:tr h="370840">
                <a:tc>
                  <a:txBody>
                    <a:bodyPr/>
                    <a:lstStyle/>
                    <a:p>
                      <a:pPr algn="just">
                        <a:spcAft>
                          <a:spcPts val="0"/>
                        </a:spcAft>
                      </a:pP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Phê</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phán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những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việc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làm</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trái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ngược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với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truyền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thống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tốt</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đẹp</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của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dân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tộc</a:t>
                      </a:r>
                      <a:r>
                        <a:rPr lang="en-US" sz="3200" b="1" dirty="0">
                          <a:effectLst/>
                          <a:latin typeface="Times New Roman" panose="02020603050405020304" pitchFamily="18" charset="0"/>
                          <a:ea typeface="Times New Roman" panose="02020603050405020304" pitchFamily="18" charset="0"/>
                        </a:rPr>
                        <a:t>.</a:t>
                      </a:r>
                    </a:p>
                    <a:p>
                      <a:pPr algn="just">
                        <a:spcAft>
                          <a:spcPts val="0"/>
                        </a:spcAft>
                      </a:pP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Chăm</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chỉ</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học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tập</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tham</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gia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các</a:t>
                      </a:r>
                      <a:r>
                        <a:rPr lang="en-US" sz="3200" b="1" dirty="0">
                          <a:effectLst/>
                          <a:latin typeface="Times New Roman" panose="02020603050405020304" pitchFamily="18" charset="0"/>
                          <a:ea typeface="Times New Roman" panose="02020603050405020304" pitchFamily="18" charset="0"/>
                        </a:rPr>
                        <a:t> CLB </a:t>
                      </a:r>
                      <a:r>
                        <a:rPr lang="en-US" sz="3200" b="1" dirty="0" err="1">
                          <a:effectLst/>
                          <a:latin typeface="Times New Roman" panose="02020603050405020304" pitchFamily="18" charset="0"/>
                          <a:ea typeface="Times New Roman" panose="02020603050405020304" pitchFamily="18" charset="0"/>
                        </a:rPr>
                        <a:t>tìm</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hiểu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về</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lịch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sử</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văn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hoá</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truyền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thống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dân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tộc</a:t>
                      </a:r>
                      <a:r>
                        <a:rPr lang="en-US" sz="3200" b="1" dirty="0">
                          <a:effectLst/>
                          <a:latin typeface="Times New Roman" panose="02020603050405020304" pitchFamily="18" charset="0"/>
                          <a:ea typeface="Times New Roman" panose="02020603050405020304" pitchFamily="18" charset="0"/>
                        </a:rPr>
                        <a:t>.</a:t>
                      </a:r>
                    </a:p>
                    <a:p>
                      <a:pPr algn="just">
                        <a:spcAft>
                          <a:spcPts val="0"/>
                        </a:spcAft>
                      </a:pP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Kính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trọng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người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lớn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tuổi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trân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trọng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những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người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lính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cựu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chiến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binh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thanh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niên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xung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phong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bà</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mẹ</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Việt</a:t>
                      </a:r>
                      <a:r>
                        <a:rPr lang="en-US" sz="3200" b="1" dirty="0">
                          <a:effectLst/>
                          <a:latin typeface="Times New Roman" panose="02020603050405020304" pitchFamily="18" charset="0"/>
                          <a:ea typeface="Times New Roman" panose="02020603050405020304" pitchFamily="18" charset="0"/>
                        </a:rPr>
                        <a:t> Nam Anh </a:t>
                      </a:r>
                      <a:r>
                        <a:rPr lang="en-US" sz="3200" b="1" dirty="0" err="1">
                          <a:effectLst/>
                          <a:latin typeface="Times New Roman" panose="02020603050405020304" pitchFamily="18" charset="0"/>
                          <a:ea typeface="Times New Roman" panose="02020603050405020304" pitchFamily="18" charset="0"/>
                        </a:rPr>
                        <a:t>hùng</a:t>
                      </a:r>
                      <a:r>
                        <a:rPr lang="en-US" sz="3200" b="1" dirty="0">
                          <a:effectLst/>
                          <a:latin typeface="Times New Roman" panose="02020603050405020304" pitchFamily="18" charset="0"/>
                          <a:ea typeface="Times New Roman" panose="02020603050405020304" pitchFamily="18" charset="0"/>
                        </a:rPr>
                        <a:t>.</a:t>
                      </a:r>
                    </a:p>
                    <a:p>
                      <a:pPr algn="just"/>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Tham</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gia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tìm</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hiểu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và</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trân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trọng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các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hđ</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đền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ơn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đáp</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nghĩa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các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ngày</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lễ</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kỉ</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niệm</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truyền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thống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của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đất</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nước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như</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ngày</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Thương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binh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liệt</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sĩ</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ngày</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Nhà</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giáo</a:t>
                      </a:r>
                      <a:r>
                        <a:rPr lang="en-US" sz="3200" b="1" dirty="0">
                          <a:effectLst/>
                          <a:latin typeface="Times New Roman" panose="02020603050405020304" pitchFamily="18" charset="0"/>
                          <a:ea typeface="Times New Roman" panose="02020603050405020304" pitchFamily="18" charset="0"/>
                        </a:rPr>
                        <a:t> VN, </a:t>
                      </a:r>
                      <a:r>
                        <a:rPr lang="en-US" sz="3200" b="1" dirty="0" err="1">
                          <a:effectLst/>
                          <a:latin typeface="Times New Roman" panose="02020603050405020304" pitchFamily="18" charset="0"/>
                          <a:ea typeface="Times New Roman" panose="02020603050405020304" pitchFamily="18" charset="0"/>
                        </a:rPr>
                        <a:t>ngày</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Gđình</a:t>
                      </a:r>
                      <a:r>
                        <a:rPr lang="en-US" sz="3200" b="1" dirty="0">
                          <a:effectLst/>
                          <a:latin typeface="Times New Roman" panose="02020603050405020304" pitchFamily="18" charset="0"/>
                          <a:ea typeface="Times New Roman" panose="02020603050405020304" pitchFamily="18" charset="0"/>
                        </a:rPr>
                        <a:t> V N….</a:t>
                      </a:r>
                      <a:endParaRPr lang="en-US" sz="3200" b="1" dirty="0"/>
                    </a:p>
                  </a:txBody>
                  <a:tcPr/>
                </a:tc>
                <a:tc>
                  <a:txBody>
                    <a:bodyPr/>
                    <a:lstStyle/>
                    <a:p>
                      <a:pPr algn="just">
                        <a:spcAft>
                          <a:spcPts val="0"/>
                        </a:spcAft>
                      </a:pP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Chưa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tìm</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hiểu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sâu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sắc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về</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lịch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sử</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dân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tộc</a:t>
                      </a:r>
                      <a:endParaRPr lang="en-US" sz="3200" b="1" dirty="0">
                        <a:effectLst/>
                        <a:latin typeface="Times New Roman" panose="02020603050405020304" pitchFamily="18" charset="0"/>
                        <a:ea typeface="Times New Roman" panose="02020603050405020304" pitchFamily="18" charset="0"/>
                      </a:endParaRPr>
                    </a:p>
                    <a:p>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Thờ</a:t>
                      </a:r>
                      <a:r>
                        <a:rPr lang="en-US" sz="3200" b="1" dirty="0">
                          <a:effectLst/>
                          <a:latin typeface="Times New Roman" panose="02020603050405020304" pitchFamily="18" charset="0"/>
                          <a:ea typeface="Times New Roman" panose="02020603050405020304" pitchFamily="18" charset="0"/>
                        </a:rPr>
                        <a:t> ơ </a:t>
                      </a:r>
                      <a:r>
                        <a:rPr lang="en-US" sz="3200" b="1" dirty="0" err="1">
                          <a:effectLst/>
                          <a:latin typeface="Times New Roman" panose="02020603050405020304" pitchFamily="18" charset="0"/>
                          <a:ea typeface="Times New Roman" panose="02020603050405020304" pitchFamily="18" charset="0"/>
                        </a:rPr>
                        <a:t>trước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những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hành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động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giúp</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đỡ</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người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dân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bạn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bè</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xung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quanh</a:t>
                      </a:r>
                      <a:r>
                        <a:rPr lang="en-US" sz="3200" b="1" dirty="0">
                          <a:effectLst/>
                          <a:latin typeface="Times New Roman" panose="02020603050405020304" pitchFamily="18" charset="0"/>
                          <a:ea typeface="Times New Roman" panose="02020603050405020304" pitchFamily="18" charset="0"/>
                        </a:rPr>
                        <a:t>…</a:t>
                      </a:r>
                      <a:endParaRPr lang="en-US" sz="3200" b="1" dirty="0"/>
                    </a:p>
                  </a:txBody>
                  <a:tcPr/>
                </a:tc>
                <a:extLst>
                  <a:ext uri="{0D108BD9-81ED-4DB2-BD59-A6C34878D82A}">
                    <a16:rowId xmlns:a16="http://schemas.microsoft.com/office/drawing/2014/main" val="3181965344"/>
                  </a:ext>
                </a:extLst>
              </a:tr>
            </a:tbl>
          </a:graphicData>
        </a:graphic>
      </p:graphicFrame>
    </p:spTree>
    <p:extLst>
      <p:ext uri="{BB962C8B-B14F-4D97-AF65-F5344CB8AC3E}">
        <p14:creationId xmlns:p14="http://schemas.microsoft.com/office/powerpoint/2010/main" val="2921645275"/>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566160" y="1845425"/>
            <a:ext cx="4297680" cy="188699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x-none" sz="5400" b="1" dirty="0">
                <a:solidFill>
                  <a:schemeClr val="tx1"/>
                </a:solidFill>
                <a:latin typeface="Times New Roman" panose="02020603050405020304" pitchFamily="18" charset="0"/>
                <a:cs typeface="Times New Roman" panose="02020603050405020304" pitchFamily="18" charset="0"/>
              </a:rPr>
              <a:t>Biểu hiện</a:t>
            </a:r>
            <a:endParaRPr lang="en-US" sz="5400" dirty="0">
              <a:solidFill>
                <a:schemeClr val="tx1"/>
              </a:solidFill>
              <a:latin typeface="Times New Roman" panose="02020603050405020304" pitchFamily="18" charset="0"/>
              <a:cs typeface="Times New Roman" panose="02020603050405020304" pitchFamily="18" charset="0"/>
            </a:endParaRPr>
          </a:p>
        </p:txBody>
      </p:sp>
      <p:sp>
        <p:nvSpPr>
          <p:cNvPr id="3" name="Cloud Callout 2"/>
          <p:cNvSpPr/>
          <p:nvPr/>
        </p:nvSpPr>
        <p:spPr>
          <a:xfrm>
            <a:off x="573579" y="290946"/>
            <a:ext cx="3898669" cy="2069869"/>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err="1">
                <a:solidFill>
                  <a:schemeClr val="tx1"/>
                </a:solidFill>
                <a:latin typeface="Times New Roman" panose="02020603050405020304" pitchFamily="18" charset="0"/>
                <a:cs typeface="Times New Roman" panose="02020603050405020304" pitchFamily="18" charset="0"/>
              </a:rPr>
              <a:t>thái</a:t>
            </a:r>
            <a:r>
              <a:rPr lang="en-US" sz="5400" b="1" dirty="0">
                <a:solidFill>
                  <a:schemeClr val="tx1"/>
                </a:solidFill>
                <a:latin typeface="Times New Roman" panose="02020603050405020304" pitchFamily="18" charset="0"/>
                <a:cs typeface="Times New Roman" panose="02020603050405020304" pitchFamily="18" charset="0"/>
              </a:rPr>
              <a:t> </a:t>
            </a:r>
            <a:r>
              <a:rPr lang="en-US" sz="5400" b="1" dirty="0" err="1">
                <a:solidFill>
                  <a:schemeClr val="tx1"/>
                </a:solidFill>
                <a:latin typeface="Times New Roman" panose="02020603050405020304" pitchFamily="18" charset="0"/>
                <a:cs typeface="Times New Roman" panose="02020603050405020304" pitchFamily="18" charset="0"/>
              </a:rPr>
              <a:t>độ</a:t>
            </a:r>
            <a:endParaRPr lang="en-US" sz="5400" b="1" dirty="0">
              <a:solidFill>
                <a:schemeClr val="tx1"/>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573579" y="3574472"/>
            <a:ext cx="4297680" cy="2319251"/>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t>  </a:t>
            </a:r>
            <a:r>
              <a:rPr lang="en-US" sz="4800" b="1" dirty="0" err="1">
                <a:solidFill>
                  <a:schemeClr val="tx1"/>
                </a:solidFill>
                <a:latin typeface="Times New Roman" panose="02020603050405020304" pitchFamily="18" charset="0"/>
                <a:cs typeface="Times New Roman" panose="02020603050405020304" pitchFamily="18" charset="0"/>
              </a:rPr>
              <a:t>cảm</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xúc</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6109853" y="3499658"/>
            <a:ext cx="5253644" cy="2019993"/>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 </a:t>
            </a:r>
            <a:r>
              <a:rPr lang="en-US" sz="4800" b="1" dirty="0" err="1">
                <a:solidFill>
                  <a:schemeClr val="tx1"/>
                </a:solidFill>
                <a:latin typeface="Times New Roman" panose="02020603050405020304" pitchFamily="18" charset="0"/>
                <a:cs typeface="Times New Roman" panose="02020603050405020304" pitchFamily="18" charset="0"/>
              </a:rPr>
              <a:t>lời</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nói</a:t>
            </a:r>
            <a:r>
              <a:rPr lang="en-US" sz="4800" b="1" dirty="0">
                <a:solidFill>
                  <a:schemeClr val="tx1"/>
                </a:solidFill>
                <a:latin typeface="Times New Roman" panose="02020603050405020304" pitchFamily="18" charset="0"/>
                <a:cs typeface="Times New Roman" panose="02020603050405020304" pitchFamily="18" charset="0"/>
              </a:rPr>
              <a:t>  </a:t>
            </a:r>
          </a:p>
        </p:txBody>
      </p:sp>
      <p:sp>
        <p:nvSpPr>
          <p:cNvPr id="7" name="Cloud Callout 6"/>
          <p:cNvSpPr/>
          <p:nvPr/>
        </p:nvSpPr>
        <p:spPr>
          <a:xfrm>
            <a:off x="7232073" y="415635"/>
            <a:ext cx="4621876" cy="2019993"/>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tx1"/>
                </a:solidFill>
                <a:latin typeface="Times New Roman" panose="02020603050405020304" pitchFamily="18" charset="0"/>
                <a:cs typeface="Times New Roman" panose="02020603050405020304" pitchFamily="18" charset="0"/>
              </a:rPr>
              <a:t>việc</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làm</a:t>
            </a:r>
            <a:r>
              <a:rPr lang="en-US" sz="4800" b="1"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784100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anim calcmode="lin" valueType="num">
                                      <p:cBhvr>
                                        <p:cTn id="27" dur="2000" fill="hold"/>
                                        <p:tgtEl>
                                          <p:spTgt spid="7"/>
                                        </p:tgtEl>
                                        <p:attrNameLst>
                                          <p:attrName>ppt_w</p:attrName>
                                        </p:attrNameLst>
                                      </p:cBhvr>
                                      <p:tavLst>
                                        <p:tav tm="0" fmla="#ppt_w*sin(2.5*pi*$)">
                                          <p:val>
                                            <p:fltVal val="0"/>
                                          </p:val>
                                        </p:tav>
                                        <p:tav tm="100000">
                                          <p:val>
                                            <p:fltVal val="1"/>
                                          </p:val>
                                        </p:tav>
                                      </p:tavLst>
                                    </p:anim>
                                    <p:anim calcmode="lin" valueType="num">
                                      <p:cBhvr>
                                        <p:cTn id="28"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743200" y="2115589"/>
            <a:ext cx="4181302" cy="188699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Những việc làm cụ thể </a:t>
            </a:r>
          </a:p>
        </p:txBody>
      </p:sp>
      <p:sp>
        <p:nvSpPr>
          <p:cNvPr id="3" name="Cloud Callout 2"/>
          <p:cNvSpPr/>
          <p:nvPr/>
        </p:nvSpPr>
        <p:spPr>
          <a:xfrm>
            <a:off x="174567" y="290946"/>
            <a:ext cx="4297681" cy="2069869"/>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tìm hiểu về truyền thống, phong tục tập quán dân tộc</a:t>
            </a:r>
          </a:p>
        </p:txBody>
      </p:sp>
      <p:sp>
        <p:nvSpPr>
          <p:cNvPr id="4" name="Cloud Callout 3"/>
          <p:cNvSpPr/>
          <p:nvPr/>
        </p:nvSpPr>
        <p:spPr>
          <a:xfrm>
            <a:off x="99753" y="3632662"/>
            <a:ext cx="4297680" cy="2601883"/>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có thái độ tôn trọng, trân quý, giữ gìn và phát huy nghệ thuật truyền thống</a:t>
            </a:r>
          </a:p>
        </p:txBody>
      </p:sp>
      <p:sp>
        <p:nvSpPr>
          <p:cNvPr id="5" name="Cloud Callout 4"/>
          <p:cNvSpPr/>
          <p:nvPr/>
        </p:nvSpPr>
        <p:spPr>
          <a:xfrm>
            <a:off x="4838007" y="149629"/>
            <a:ext cx="7290262" cy="2394066"/>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cần biết đánh giá và phê phán những hành vi, việc làm gây tổn hại đến truyền thống dân tộc.</a:t>
            </a:r>
          </a:p>
        </p:txBody>
      </p:sp>
      <p:sp>
        <p:nvSpPr>
          <p:cNvPr id="6" name="Cloud Callout 5"/>
          <p:cNvSpPr/>
          <p:nvPr/>
        </p:nvSpPr>
        <p:spPr>
          <a:xfrm>
            <a:off x="3358342" y="4509655"/>
            <a:ext cx="4705003" cy="2019993"/>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biết ơn những người có công với đất nước</a:t>
            </a:r>
          </a:p>
        </p:txBody>
      </p:sp>
      <p:sp>
        <p:nvSpPr>
          <p:cNvPr id="7" name="Cloud Callout 6"/>
          <p:cNvSpPr/>
          <p:nvPr/>
        </p:nvSpPr>
        <p:spPr>
          <a:xfrm>
            <a:off x="7295803" y="2115589"/>
            <a:ext cx="4832466" cy="3192088"/>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tham gia các hoạt động đền ơn đáp nghĩa, các sinh hoạt văn hóa, dân tộc dân gian</a:t>
            </a:r>
          </a:p>
        </p:txBody>
      </p:sp>
    </p:spTree>
    <p:extLst>
      <p:ext uri="{BB962C8B-B14F-4D97-AF65-F5344CB8AC3E}">
        <p14:creationId xmlns:p14="http://schemas.microsoft.com/office/powerpoint/2010/main" val="34514481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anim calcmode="lin" valueType="num">
                                      <p:cBhvr>
                                        <p:cTn id="33" dur="2000" fill="hold"/>
                                        <p:tgtEl>
                                          <p:spTgt spid="7"/>
                                        </p:tgtEl>
                                        <p:attrNameLst>
                                          <p:attrName>ppt_w</p:attrName>
                                        </p:attrNameLst>
                                      </p:cBhvr>
                                      <p:tavLst>
                                        <p:tav tm="0" fmla="#ppt_w*sin(2.5*pi*$)">
                                          <p:val>
                                            <p:fltVal val="0"/>
                                          </p:val>
                                        </p:tav>
                                        <p:tav tm="100000">
                                          <p:val>
                                            <p:fltVal val="1"/>
                                          </p:val>
                                        </p:tav>
                                      </p:tavLst>
                                    </p:anim>
                                    <p:anim calcmode="lin" valueType="num">
                                      <p:cBhvr>
                                        <p:cTn id="3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20DA05-C5AE-433F-99AA-BED57F5F4A6D}"/>
              </a:ext>
            </a:extLst>
          </p:cNvPr>
          <p:cNvSpPr/>
          <p:nvPr/>
        </p:nvSpPr>
        <p:spPr>
          <a:xfrm>
            <a:off x="150056" y="221738"/>
            <a:ext cx="11877821" cy="5509200"/>
          </a:xfrm>
          <a:prstGeom prst="rect">
            <a:avLst/>
          </a:prstGeom>
        </p:spPr>
        <p:txBody>
          <a:bodyPr wrap="square">
            <a:spAutoFit/>
          </a:bodyPr>
          <a:lstStyle/>
          <a:p>
            <a:pPr algn="just">
              <a:spcAft>
                <a:spcPts val="0"/>
              </a:spcAft>
            </a:pPr>
            <a:r>
              <a:rPr lang="en-US" sz="4400" b="1" dirty="0" err="1">
                <a:solidFill>
                  <a:srgbClr val="FF0000"/>
                </a:solidFill>
                <a:latin typeface="Times New Roman" panose="02020603050405020304" pitchFamily="18" charset="0"/>
                <a:ea typeface="Times New Roman" panose="02020603050405020304" pitchFamily="18" charset="0"/>
              </a:rPr>
              <a:t>Thông</a:t>
            </a:r>
            <a:r>
              <a:rPr lang="en-US" sz="4400" b="1" dirty="0">
                <a:solidFill>
                  <a:srgbClr val="FF0000"/>
                </a:solidFill>
                <a:latin typeface="Times New Roman" panose="02020603050405020304" pitchFamily="18" charset="0"/>
                <a:ea typeface="Times New Roman" panose="02020603050405020304" pitchFamily="18" charset="0"/>
              </a:rPr>
              <a:t> tin 2: </a:t>
            </a:r>
            <a:r>
              <a:rPr lang="en-US" sz="4400" b="1" dirty="0" err="1">
                <a:latin typeface="Times New Roman" panose="02020603050405020304" pitchFamily="18" charset="0"/>
                <a:ea typeface="Times New Roman" panose="02020603050405020304" pitchFamily="18" charset="0"/>
              </a:rPr>
              <a:t>Truyền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thống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hiếu</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học</a:t>
            </a:r>
            <a:r>
              <a:rPr lang="en-US" sz="4400" b="1" dirty="0">
                <a:latin typeface="Times New Roman" panose="02020603050405020304" pitchFamily="18" charset="0"/>
                <a:ea typeface="Times New Roman" panose="02020603050405020304" pitchFamily="18" charset="0"/>
              </a:rPr>
              <a:t>. </a:t>
            </a:r>
          </a:p>
          <a:p>
            <a:pPr algn="just">
              <a:spcAft>
                <a:spcPts val="0"/>
              </a:spcAft>
            </a:pPr>
            <a:r>
              <a:rPr lang="en-US" sz="4400" b="1" dirty="0" err="1">
                <a:solidFill>
                  <a:srgbClr val="FF0000"/>
                </a:solidFill>
                <a:latin typeface="Times New Roman" panose="02020603050405020304" pitchFamily="18" charset="0"/>
                <a:ea typeface="Times New Roman" panose="02020603050405020304" pitchFamily="18" charset="0"/>
              </a:rPr>
              <a:t>Giá</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trị</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của</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truyền</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thống</a:t>
            </a:r>
            <a:r>
              <a:rPr lang="en-US" sz="4400" b="1" dirty="0">
                <a:solidFill>
                  <a:srgbClr val="FF0000"/>
                </a:solidFill>
                <a:latin typeface="Times New Roman" panose="02020603050405020304" pitchFamily="18" charset="0"/>
                <a:ea typeface="Times New Roman" panose="02020603050405020304" pitchFamily="18" charset="0"/>
              </a:rPr>
              <a:t>:</a:t>
            </a:r>
          </a:p>
          <a:p>
            <a:pPr algn="just">
              <a:spcAft>
                <a:spcPts val="0"/>
              </a:spcAft>
            </a:pPr>
            <a:r>
              <a:rPr lang="en-US" sz="4400" b="1" dirty="0">
                <a:latin typeface="Times New Roman" panose="02020603050405020304" pitchFamily="18" charset="0"/>
                <a:ea typeface="Times New Roman" panose="02020603050405020304" pitchFamily="18" charset="0"/>
              </a:rPr>
              <a:t>  * </a:t>
            </a:r>
            <a:r>
              <a:rPr lang="en-US" sz="4400" b="1" dirty="0" err="1">
                <a:latin typeface="Times New Roman" panose="02020603050405020304" pitchFamily="18" charset="0"/>
                <a:ea typeface="Times New Roman" panose="02020603050405020304" pitchFamily="18" charset="0"/>
              </a:rPr>
              <a:t>Bùi</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Xương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Trạch</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đã</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kế</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thừa</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và</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phát</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huy</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truyền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thống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hiếu</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học</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của</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dân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tộc</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Việt</a:t>
            </a:r>
            <a:r>
              <a:rPr lang="en-US" sz="4400" b="1" dirty="0">
                <a:latin typeface="Times New Roman" panose="02020603050405020304" pitchFamily="18" charset="0"/>
                <a:ea typeface="Times New Roman" panose="02020603050405020304" pitchFamily="18" charset="0"/>
              </a:rPr>
              <a:t> Nam.</a:t>
            </a:r>
          </a:p>
          <a:p>
            <a:pPr algn="just">
              <a:spcAft>
                <a:spcPts val="0"/>
              </a:spcAft>
            </a:pPr>
            <a:r>
              <a:rPr lang="en-US" sz="4400" b="1" dirty="0">
                <a:latin typeface="Times New Roman" panose="02020603050405020304" pitchFamily="18" charset="0"/>
                <a:ea typeface="Times New Roman" panose="02020603050405020304" pitchFamily="18" charset="0"/>
              </a:rPr>
              <a:t>  *  </a:t>
            </a:r>
            <a:r>
              <a:rPr lang="en-US" sz="4400" b="1" dirty="0" err="1">
                <a:latin typeface="Times New Roman" panose="02020603050405020304" pitchFamily="18" charset="0"/>
                <a:ea typeface="Times New Roman" panose="02020603050405020304" pitchFamily="18" charset="0"/>
              </a:rPr>
              <a:t>Truyền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thống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ấy</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đã</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mang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lại</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cho</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cá</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nhân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ông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sự</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đỗ</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đạt</a:t>
            </a:r>
            <a:r>
              <a:rPr lang="en-US" sz="4400" b="1" dirty="0">
                <a:latin typeface="Times New Roman" panose="02020603050405020304" pitchFamily="18" charset="0"/>
                <a:ea typeface="Times New Roman" panose="02020603050405020304" pitchFamily="18" charset="0"/>
              </a:rPr>
              <a:t>, khoa </a:t>
            </a:r>
            <a:r>
              <a:rPr lang="en-US" sz="4400" b="1" dirty="0" err="1">
                <a:latin typeface="Times New Roman" panose="02020603050405020304" pitchFamily="18" charset="0"/>
                <a:ea typeface="Times New Roman" panose="02020603050405020304" pitchFamily="18" charset="0"/>
              </a:rPr>
              <a:t>bảng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và</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làm</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quan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làm</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rạng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danh</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cho</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dòng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họ</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Dân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tộc</a:t>
            </a:r>
            <a:r>
              <a:rPr lang="en-US" sz="4400" b="1" dirty="0">
                <a:latin typeface="Times New Roman" panose="02020603050405020304" pitchFamily="18" charset="0"/>
                <a:ea typeface="Times New Roman" panose="02020603050405020304" pitchFamily="18" charset="0"/>
              </a:rPr>
              <a:t> ta </a:t>
            </a:r>
            <a:r>
              <a:rPr lang="en-US" sz="4400" b="1" dirty="0" err="1">
                <a:latin typeface="Times New Roman" panose="02020603050405020304" pitchFamily="18" charset="0"/>
                <a:ea typeface="Times New Roman" panose="02020603050405020304" pitchFamily="18" charset="0"/>
              </a:rPr>
              <a:t>có</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một</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vị</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quan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vừa</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tài</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giỏi</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vừa</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tiết</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kiệm</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liêm</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khiết</a:t>
            </a:r>
            <a:r>
              <a:rPr lang="en-US" sz="4400" b="1"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027801570"/>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936" y="656705"/>
            <a:ext cx="11834128" cy="4708981"/>
          </a:xfrm>
          <a:prstGeom prst="rect">
            <a:avLst/>
          </a:prstGeom>
          <a:noFill/>
        </p:spPr>
        <p:txBody>
          <a:bodyPr wrap="square" rtlCol="0">
            <a:spAutoFit/>
          </a:bodyPr>
          <a:lstStyle/>
          <a:p>
            <a:pPr algn="just"/>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Biểu</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hiện</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của</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lòng</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tự</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hào</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về</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truyền</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thống</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dân</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tộc</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được</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thể</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hiện</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thông</a:t>
            </a:r>
            <a:r>
              <a:rPr lang="en-US" sz="6000" b="1" dirty="0">
                <a:solidFill>
                  <a:srgbClr val="0070C0"/>
                </a:solidFill>
                <a:latin typeface="Times New Roman" panose="02020603050405020304" pitchFamily="18" charset="0"/>
                <a:cs typeface="Times New Roman" panose="02020603050405020304" pitchFamily="18" charset="0"/>
              </a:rPr>
              <a:t> qua </a:t>
            </a:r>
            <a:r>
              <a:rPr lang="en-US" sz="6000" b="1" dirty="0" err="1">
                <a:solidFill>
                  <a:srgbClr val="0070C0"/>
                </a:solidFill>
                <a:latin typeface="Times New Roman" panose="02020603050405020304" pitchFamily="18" charset="0"/>
                <a:cs typeface="Times New Roman" panose="02020603050405020304" pitchFamily="18" charset="0"/>
              </a:rPr>
              <a:t>thái</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độ</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cảm</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xúc</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lời</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nói</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việc</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làm</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giữ</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gìn</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và</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phát</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huy</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các</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giá</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trị</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truyền</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thống</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dân</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tộc</a:t>
            </a:r>
            <a:r>
              <a:rPr lang="en-US" sz="6000" b="1" dirty="0">
                <a:solidFill>
                  <a:srgbClr val="0070C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41676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7CC95F-DDCF-40AF-88BB-1A47F1B88E98}"/>
              </a:ext>
            </a:extLst>
          </p:cNvPr>
          <p:cNvSpPr/>
          <p:nvPr/>
        </p:nvSpPr>
        <p:spPr>
          <a:xfrm>
            <a:off x="114886" y="0"/>
            <a:ext cx="11962228" cy="6863417"/>
          </a:xfrm>
          <a:prstGeom prst="rect">
            <a:avLst/>
          </a:prstGeom>
        </p:spPr>
        <p:txBody>
          <a:bodyPr wrap="square">
            <a:spAutoFit/>
          </a:bodyPr>
          <a:lstStyle/>
          <a:p>
            <a:pPr algn="just"/>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Những</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việc</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làm</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cụ</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thể</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để</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giữ</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gìn</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và</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phát</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huy</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truyền</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thống</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dân</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tộc</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như</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tìm</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hiểu</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về</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truyền</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thống</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phong</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tục</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tập</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quán</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dân</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tộc</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có</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thái</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độ</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tôn</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trọng</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trân</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quý</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giữ</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gìn</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và</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phát</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huy</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nghệ</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thuật</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truyền</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thống</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biết</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ơn</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những</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người</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có</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công</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với</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đất</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nước</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tham</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gia</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các</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hoạt</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động</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đền</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ơn</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đáp</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nghĩa</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các</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sinh</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hoạt</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văn</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hóa</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dân</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tộc</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dân</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gian</a:t>
            </a:r>
            <a:r>
              <a:rPr lang="en-US" sz="4400" b="1" dirty="0">
                <a:solidFill>
                  <a:srgbClr val="0070C0"/>
                </a:solidFill>
                <a:latin typeface="Times New Roman" panose="02020603050405020304" pitchFamily="18" charset="0"/>
                <a:ea typeface="Times New Roman" panose="02020603050405020304" pitchFamily="18" charset="0"/>
              </a:rPr>
              <a:t> ... </a:t>
            </a:r>
            <a:r>
              <a:rPr lang="en-US" sz="4400" b="1" dirty="0" err="1">
                <a:solidFill>
                  <a:srgbClr val="0070C0"/>
                </a:solidFill>
                <a:latin typeface="Times New Roman" panose="02020603050405020304" pitchFamily="18" charset="0"/>
                <a:ea typeface="Times New Roman" panose="02020603050405020304" pitchFamily="18" charset="0"/>
              </a:rPr>
              <a:t>Đồng</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thời</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chúng</a:t>
            </a:r>
            <a:r>
              <a:rPr lang="en-US" sz="4400" b="1" dirty="0">
                <a:solidFill>
                  <a:srgbClr val="0070C0"/>
                </a:solidFill>
                <a:latin typeface="Times New Roman" panose="02020603050405020304" pitchFamily="18" charset="0"/>
                <a:ea typeface="Times New Roman" panose="02020603050405020304" pitchFamily="18" charset="0"/>
              </a:rPr>
              <a:t> ta </a:t>
            </a:r>
            <a:r>
              <a:rPr lang="en-US" sz="4400" b="1" dirty="0" err="1">
                <a:solidFill>
                  <a:srgbClr val="0070C0"/>
                </a:solidFill>
                <a:latin typeface="Times New Roman" panose="02020603050405020304" pitchFamily="18" charset="0"/>
                <a:ea typeface="Times New Roman" panose="02020603050405020304" pitchFamily="18" charset="0"/>
              </a:rPr>
              <a:t>cũng</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cần</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biết</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đánh</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giá</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và</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phê</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phán</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những</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hành</a:t>
            </a:r>
            <a:r>
              <a:rPr lang="en-US" sz="4400" b="1" dirty="0">
                <a:solidFill>
                  <a:srgbClr val="0070C0"/>
                </a:solidFill>
                <a:latin typeface="Times New Roman" panose="02020603050405020304" pitchFamily="18" charset="0"/>
                <a:ea typeface="Times New Roman" panose="02020603050405020304" pitchFamily="18" charset="0"/>
              </a:rPr>
              <a:t> vi, </a:t>
            </a:r>
            <a:r>
              <a:rPr lang="en-US" sz="4400" b="1" dirty="0" err="1">
                <a:solidFill>
                  <a:srgbClr val="0070C0"/>
                </a:solidFill>
                <a:latin typeface="Times New Roman" panose="02020603050405020304" pitchFamily="18" charset="0"/>
                <a:ea typeface="Times New Roman" panose="02020603050405020304" pitchFamily="18" charset="0"/>
              </a:rPr>
              <a:t>việc</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làm</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gây</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tổn</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hại</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đến</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truyền</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thống</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dân</a:t>
            </a:r>
            <a:r>
              <a:rPr lang="en-US" sz="4400" b="1" dirty="0">
                <a:solidFill>
                  <a:srgbClr val="0070C0"/>
                </a:solidFill>
                <a:latin typeface="Times New Roman" panose="02020603050405020304" pitchFamily="18" charset="0"/>
                <a:ea typeface="Times New Roman" panose="02020603050405020304" pitchFamily="18" charset="0"/>
              </a:rPr>
              <a:t> </a:t>
            </a:r>
            <a:r>
              <a:rPr lang="en-US" sz="4400" b="1" dirty="0" err="1">
                <a:solidFill>
                  <a:srgbClr val="0070C0"/>
                </a:solidFill>
                <a:latin typeface="Times New Roman" panose="02020603050405020304" pitchFamily="18" charset="0"/>
                <a:ea typeface="Times New Roman" panose="02020603050405020304" pitchFamily="18" charset="0"/>
              </a:rPr>
              <a:t>tộc</a:t>
            </a:r>
            <a:r>
              <a:rPr lang="en-US" sz="4400" b="1" dirty="0">
                <a:solidFill>
                  <a:srgbClr val="0070C0"/>
                </a:solidFill>
                <a:latin typeface="Times New Roman" panose="02020603050405020304" pitchFamily="18" charset="0"/>
                <a:ea typeface="Times New Roman" panose="02020603050405020304" pitchFamily="18" charset="0"/>
              </a:rPr>
              <a:t>.</a:t>
            </a:r>
            <a:endParaRPr lang="en-US" sz="4400" b="1" dirty="0">
              <a:solidFill>
                <a:srgbClr val="0070C0"/>
              </a:solidFill>
            </a:endParaRPr>
          </a:p>
        </p:txBody>
      </p:sp>
    </p:spTree>
    <p:extLst>
      <p:ext uri="{BB962C8B-B14F-4D97-AF65-F5344CB8AC3E}">
        <p14:creationId xmlns:p14="http://schemas.microsoft.com/office/powerpoint/2010/main" val="643500597"/>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dirty="0">
                <a:solidFill>
                  <a:srgbClr val="0677B7"/>
                </a:solidFill>
                <a:ea typeface="博洋柳体"/>
                <a:cs typeface="Calibri" panose="020F0502020204030204" pitchFamily="34" charset="0"/>
                <a:sym typeface="+mn-lt"/>
              </a:rPr>
              <a:t>3. LUYỆN TẬP</a:t>
            </a:r>
            <a:endParaRPr lang="zh-CN" altLang="en-US" sz="6600" b="1" dirty="0">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0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893298"/>
            <a:ext cx="12192000" cy="59647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dirty="0">
                <a:latin typeface="Times New Roman" panose="02020603050405020304" pitchFamily="18" charset="0"/>
                <a:cs typeface="Times New Roman" panose="02020603050405020304" pitchFamily="18" charset="0"/>
              </a:rPr>
              <a:t>Những thái độ, hành vi nào dưới đây thể hiện lòng tự hào về truyền thống dân tộc Việt Nam?</a:t>
            </a:r>
          </a:p>
          <a:p>
            <a:r>
              <a:rPr lang="vi-VN" sz="3200" dirty="0">
                <a:latin typeface="Times New Roman" panose="02020603050405020304" pitchFamily="18" charset="0"/>
                <a:cs typeface="Times New Roman" panose="02020603050405020304" pitchFamily="18" charset="0"/>
              </a:rPr>
              <a:t>a. Tìm hiểu và giới thiệu với bạn bè quốc tế về nghệ thuật của dân tộc như: chèo, tuồng, hát xẩm, đờn ca tài tử,....</a:t>
            </a:r>
          </a:p>
          <a:p>
            <a:r>
              <a:rPr lang="vi-VN" sz="3200" dirty="0">
                <a:latin typeface="Times New Roman" panose="02020603050405020304" pitchFamily="18" charset="0"/>
                <a:cs typeface="Times New Roman" panose="02020603050405020304" pitchFamily="18" charset="0"/>
              </a:rPr>
              <a:t>b. Kính trọng và biết ơn thầy, cô giáo</a:t>
            </a:r>
          </a:p>
          <a:p>
            <a:r>
              <a:rPr lang="vi-VN" sz="3200" dirty="0">
                <a:latin typeface="Times New Roman" panose="02020603050405020304" pitchFamily="18" charset="0"/>
                <a:cs typeface="Times New Roman" panose="02020603050405020304" pitchFamily="18" charset="0"/>
              </a:rPr>
              <a:t>c. Lấn chiếmm, xâm phạm các khu di tích lịch sử, khu tưởng niệm các anh hùng liệt sĩ.</a:t>
            </a:r>
          </a:p>
          <a:p>
            <a:r>
              <a:rPr lang="vi-VN" sz="3200" dirty="0">
                <a:latin typeface="Times New Roman" panose="02020603050405020304" pitchFamily="18" charset="0"/>
                <a:cs typeface="Times New Roman" panose="02020603050405020304" pitchFamily="18" charset="0"/>
              </a:rPr>
              <a:t>d. Tích cực tham gia các lễ hội truyền thống của quê hương.</a:t>
            </a:r>
          </a:p>
          <a:p>
            <a:r>
              <a:rPr lang="vi-VN" sz="3200" dirty="0">
                <a:latin typeface="Times New Roman" panose="02020603050405020304" pitchFamily="18" charset="0"/>
                <a:cs typeface="Times New Roman" panose="02020603050405020304" pitchFamily="18" charset="0"/>
              </a:rPr>
              <a:t>e. Sáng tác các tác phẩm thơ ca, nhạc, họa,....ca ngợi những anh hùng dân tộc, ca ngợi vẻ đẹp của đất nước.</a:t>
            </a:r>
          </a:p>
        </p:txBody>
      </p:sp>
      <p:sp>
        <p:nvSpPr>
          <p:cNvPr id="3" name="Oval 2"/>
          <p:cNvSpPr/>
          <p:nvPr/>
        </p:nvSpPr>
        <p:spPr>
          <a:xfrm>
            <a:off x="3151163" y="0"/>
            <a:ext cx="5655212" cy="78139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BÀI TẬP 2</a:t>
            </a:r>
          </a:p>
        </p:txBody>
      </p:sp>
    </p:spTree>
    <p:extLst>
      <p:ext uri="{BB962C8B-B14F-4D97-AF65-F5344CB8AC3E}">
        <p14:creationId xmlns:p14="http://schemas.microsoft.com/office/powerpoint/2010/main" val="3785248628"/>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542" y="42203"/>
            <a:ext cx="11957538" cy="681579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000" b="1" dirty="0">
              <a:solidFill>
                <a:schemeClr val="tx1"/>
              </a:solidFill>
              <a:latin typeface="+mj-lt"/>
            </a:endParaRPr>
          </a:p>
          <a:p>
            <a:pPr algn="just"/>
            <a:r>
              <a:rPr lang="vi-VN" sz="4000" b="1" dirty="0">
                <a:solidFill>
                  <a:schemeClr val="tx1"/>
                </a:solidFill>
                <a:latin typeface="+mj-lt"/>
              </a:rPr>
              <a:t>Những thái độ, hành vi thể hiện lòng tự hào về truyền thống dân tộc Việt Nam: a, b, d, e</a:t>
            </a:r>
            <a:endParaRPr lang="en-US" sz="4000" b="1" dirty="0">
              <a:solidFill>
                <a:schemeClr val="tx1"/>
              </a:solidFill>
              <a:latin typeface="+mj-lt"/>
            </a:endParaRPr>
          </a:p>
          <a:p>
            <a:pPr algn="just"/>
            <a:r>
              <a:rPr lang="en-US" sz="4000" b="1" dirty="0">
                <a:solidFill>
                  <a:srgbClr val="C00000"/>
                </a:solidFill>
                <a:latin typeface="Times New Roman" panose="02020603050405020304" pitchFamily="18" charset="0"/>
                <a:ea typeface="Times New Roman" panose="02020603050405020304" pitchFamily="18" charset="0"/>
              </a:rPr>
              <a:t>+ T/h a </a:t>
            </a:r>
            <a:r>
              <a:rPr lang="en-US" sz="4000" b="1" dirty="0" err="1">
                <a:solidFill>
                  <a:schemeClr val="tx1"/>
                </a:solidFill>
                <a:latin typeface="Times New Roman" panose="02020603050405020304" pitchFamily="18" charset="0"/>
                <a:ea typeface="Times New Roman" panose="02020603050405020304" pitchFamily="18" charset="0"/>
              </a:rPr>
              <a:t>thể</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hiện</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lòng</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tự</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hào</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về</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nghệ</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thuật</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truyền</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thống</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của</a:t>
            </a:r>
            <a:r>
              <a:rPr lang="en-US" sz="4000" b="1" dirty="0">
                <a:solidFill>
                  <a:schemeClr val="tx1"/>
                </a:solidFill>
                <a:latin typeface="Times New Roman" panose="02020603050405020304" pitchFamily="18" charset="0"/>
                <a:ea typeface="Times New Roman" panose="02020603050405020304" pitchFamily="18" charset="0"/>
              </a:rPr>
              <a:t> DT: </a:t>
            </a:r>
            <a:r>
              <a:rPr lang="en-US" sz="4000" b="1" dirty="0" err="1">
                <a:solidFill>
                  <a:schemeClr val="tx1"/>
                </a:solidFill>
                <a:latin typeface="Times New Roman" panose="02020603050405020304" pitchFamily="18" charset="0"/>
                <a:ea typeface="Times New Roman" panose="02020603050405020304" pitchFamily="18" charset="0"/>
              </a:rPr>
              <a:t>chèo</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tuồng</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hát</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xẩm</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đờn</a:t>
            </a:r>
            <a:r>
              <a:rPr lang="en-US" sz="4000" b="1" dirty="0">
                <a:solidFill>
                  <a:schemeClr val="tx1"/>
                </a:solidFill>
                <a:latin typeface="Times New Roman" panose="02020603050405020304" pitchFamily="18" charset="0"/>
                <a:ea typeface="Times New Roman" panose="02020603050405020304" pitchFamily="18" charset="0"/>
              </a:rPr>
              <a:t> ca </a:t>
            </a:r>
            <a:r>
              <a:rPr lang="en-US" sz="4000" b="1" dirty="0" err="1">
                <a:solidFill>
                  <a:schemeClr val="tx1"/>
                </a:solidFill>
                <a:latin typeface="Times New Roman" panose="02020603050405020304" pitchFamily="18" charset="0"/>
                <a:ea typeface="Times New Roman" panose="02020603050405020304" pitchFamily="18" charset="0"/>
              </a:rPr>
              <a:t>tài</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tử</a:t>
            </a:r>
            <a:r>
              <a:rPr lang="en-US" sz="4000" b="1" dirty="0">
                <a:solidFill>
                  <a:schemeClr val="tx1"/>
                </a:solidFill>
                <a:latin typeface="Times New Roman" panose="02020603050405020304" pitchFamily="18" charset="0"/>
                <a:ea typeface="Times New Roman" panose="02020603050405020304" pitchFamily="18" charset="0"/>
              </a:rPr>
              <a:t>,...</a:t>
            </a:r>
          </a:p>
          <a:p>
            <a:pPr algn="just"/>
            <a:r>
              <a:rPr lang="en-US" sz="4000" b="1" dirty="0">
                <a:solidFill>
                  <a:srgbClr val="C00000"/>
                </a:solidFill>
                <a:latin typeface="Times New Roman" panose="02020603050405020304" pitchFamily="18" charset="0"/>
                <a:ea typeface="Times New Roman" panose="02020603050405020304" pitchFamily="18" charset="0"/>
              </a:rPr>
              <a:t>+ T/h b </a:t>
            </a:r>
            <a:r>
              <a:rPr lang="en-US" sz="4000" b="1" dirty="0" err="1">
                <a:solidFill>
                  <a:schemeClr val="tx1"/>
                </a:solidFill>
                <a:latin typeface="Times New Roman" panose="02020603050405020304" pitchFamily="18" charset="0"/>
                <a:ea typeface="Times New Roman" panose="02020603050405020304" pitchFamily="18" charset="0"/>
              </a:rPr>
              <a:t>thể</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hiện</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lòng</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tự</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hào</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về</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truyền</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thống</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hiếu</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học</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tôn</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sư</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trọng</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đạo</a:t>
            </a:r>
            <a:r>
              <a:rPr lang="en-US" sz="4000" b="1" dirty="0">
                <a:solidFill>
                  <a:schemeClr val="tx1"/>
                </a:solidFill>
                <a:latin typeface="Times New Roman" panose="02020603050405020304" pitchFamily="18" charset="0"/>
                <a:ea typeface="Times New Roman" panose="02020603050405020304" pitchFamily="18" charset="0"/>
              </a:rPr>
              <a:t>.</a:t>
            </a:r>
          </a:p>
          <a:p>
            <a:pPr algn="just"/>
            <a:r>
              <a:rPr lang="en-US" sz="4000" b="1" dirty="0">
                <a:solidFill>
                  <a:srgbClr val="C00000"/>
                </a:solidFill>
                <a:latin typeface="Times New Roman" panose="02020603050405020304" pitchFamily="18" charset="0"/>
                <a:ea typeface="Times New Roman" panose="02020603050405020304" pitchFamily="18" charset="0"/>
              </a:rPr>
              <a:t>+ T/h d </a:t>
            </a:r>
            <a:r>
              <a:rPr lang="en-US" sz="4000" b="1" dirty="0" err="1">
                <a:solidFill>
                  <a:schemeClr val="tx1"/>
                </a:solidFill>
                <a:latin typeface="Times New Roman" panose="02020603050405020304" pitchFamily="18" charset="0"/>
                <a:ea typeface="Times New Roman" panose="02020603050405020304" pitchFamily="18" charset="0"/>
              </a:rPr>
              <a:t>thể</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hiện</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lòng</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tự</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hào</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về</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truyền</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thống</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văn</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hoá</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lễ</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hội</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của</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đất</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nước</a:t>
            </a:r>
            <a:r>
              <a:rPr lang="en-US" sz="4000" b="1" dirty="0">
                <a:solidFill>
                  <a:schemeClr val="tx1"/>
                </a:solidFill>
                <a:latin typeface="Times New Roman" panose="02020603050405020304" pitchFamily="18" charset="0"/>
                <a:ea typeface="Times New Roman" panose="02020603050405020304" pitchFamily="18" charset="0"/>
              </a:rPr>
              <a:t>.</a:t>
            </a:r>
          </a:p>
          <a:p>
            <a:pPr algn="just"/>
            <a:r>
              <a:rPr lang="en-US" sz="4000" b="1" dirty="0">
                <a:solidFill>
                  <a:srgbClr val="C00000"/>
                </a:solidFill>
                <a:latin typeface="Times New Roman" panose="02020603050405020304" pitchFamily="18" charset="0"/>
                <a:ea typeface="Times New Roman" panose="02020603050405020304" pitchFamily="18" charset="0"/>
              </a:rPr>
              <a:t>+ T/h e </a:t>
            </a:r>
            <a:r>
              <a:rPr lang="en-US" sz="4000" b="1" dirty="0" err="1">
                <a:solidFill>
                  <a:schemeClr val="tx1"/>
                </a:solidFill>
                <a:latin typeface="Times New Roman" panose="02020603050405020304" pitchFamily="18" charset="0"/>
                <a:ea typeface="Times New Roman" panose="02020603050405020304" pitchFamily="18" charset="0"/>
              </a:rPr>
              <a:t>thể</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hiện</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lòng</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tự</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hào</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về</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những</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anh</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hùng</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dân</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tộc</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vẻ</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đẹp</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của</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đất</a:t>
            </a:r>
            <a:r>
              <a:rPr lang="en-US" sz="4000" b="1" dirty="0">
                <a:solidFill>
                  <a:schemeClr val="tx1"/>
                </a:solidFill>
                <a:latin typeface="Times New Roman" panose="02020603050405020304" pitchFamily="18" charset="0"/>
                <a:ea typeface="Times New Roman" panose="02020603050405020304" pitchFamily="18" charset="0"/>
              </a:rPr>
              <a:t> </a:t>
            </a:r>
            <a:r>
              <a:rPr lang="en-US" sz="4000" b="1" dirty="0" err="1">
                <a:solidFill>
                  <a:schemeClr val="tx1"/>
                </a:solidFill>
                <a:latin typeface="Times New Roman" panose="02020603050405020304" pitchFamily="18" charset="0"/>
                <a:ea typeface="Times New Roman" panose="02020603050405020304" pitchFamily="18" charset="0"/>
              </a:rPr>
              <a:t>nước</a:t>
            </a:r>
            <a:r>
              <a:rPr lang="en-US" sz="4000" b="1" dirty="0">
                <a:solidFill>
                  <a:schemeClr val="tx1"/>
                </a:solidFill>
                <a:latin typeface="Times New Roman" panose="02020603050405020304" pitchFamily="18" charset="0"/>
                <a:ea typeface="Times New Roman" panose="02020603050405020304" pitchFamily="18" charset="0"/>
              </a:rPr>
              <a:t>.</a:t>
            </a:r>
          </a:p>
          <a:p>
            <a:pPr algn="ctr"/>
            <a:endParaRPr lang="en-US" sz="4000" dirty="0">
              <a:solidFill>
                <a:schemeClr val="tx1"/>
              </a:solidFill>
              <a:latin typeface="+mj-lt"/>
            </a:endParaRPr>
          </a:p>
        </p:txBody>
      </p:sp>
    </p:spTree>
    <p:extLst>
      <p:ext uri="{BB962C8B-B14F-4D97-AF65-F5344CB8AC3E}">
        <p14:creationId xmlns:p14="http://schemas.microsoft.com/office/powerpoint/2010/main" val="3574323536"/>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55.jpeg">
            <a:extLst>
              <a:ext uri="{FF2B5EF4-FFF2-40B4-BE49-F238E27FC236}">
                <a16:creationId xmlns:a16="http://schemas.microsoft.com/office/drawing/2014/main" id="{96F8DCB1-3F24-470E-A00F-4A3F8A3A9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3174"/>
            <a:ext cx="12188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16298"/>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56.jpeg">
            <a:extLst>
              <a:ext uri="{FF2B5EF4-FFF2-40B4-BE49-F238E27FC236}">
                <a16:creationId xmlns:a16="http://schemas.microsoft.com/office/drawing/2014/main" id="{50552023-207A-4179-BE23-D03691D88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12187237"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93912"/>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A22381-3295-45B2-BC6A-C39FBDE8E1D4}"/>
              </a:ext>
            </a:extLst>
          </p:cNvPr>
          <p:cNvSpPr/>
          <p:nvPr/>
        </p:nvSpPr>
        <p:spPr>
          <a:xfrm>
            <a:off x="417340" y="893244"/>
            <a:ext cx="11568333" cy="3046988"/>
          </a:xfrm>
          <a:prstGeom prst="rect">
            <a:avLst/>
          </a:prstGeom>
        </p:spPr>
        <p:txBody>
          <a:bodyPr wrap="square">
            <a:spAutoFit/>
          </a:bodyPr>
          <a:lstStyle/>
          <a:p>
            <a:pPr algn="ctr">
              <a:spcAft>
                <a:spcPts val="0"/>
              </a:spcAft>
            </a:pPr>
            <a:r>
              <a:rPr lang="en-US" sz="4800" b="1" dirty="0" err="1">
                <a:solidFill>
                  <a:srgbClr val="FF0000"/>
                </a:solidFill>
                <a:latin typeface="Times New Roman" panose="02020603050405020304" pitchFamily="18" charset="0"/>
                <a:ea typeface="Courier New" panose="02070309020205020404" pitchFamily="49" charset="0"/>
              </a:rPr>
              <a:t>Chuẩn</a:t>
            </a:r>
            <a:r>
              <a:rPr lang="en-US" sz="4800" b="1" dirty="0">
                <a:solidFill>
                  <a:srgbClr val="FF0000"/>
                </a:solidFill>
                <a:latin typeface="Times New Roman" panose="02020603050405020304" pitchFamily="18" charset="0"/>
                <a:ea typeface="Courier New" panose="02070309020205020404" pitchFamily="49" charset="0"/>
              </a:rPr>
              <a:t> </a:t>
            </a:r>
            <a:r>
              <a:rPr lang="en-US" sz="4800" b="1" dirty="0" err="1">
                <a:solidFill>
                  <a:srgbClr val="FF0000"/>
                </a:solidFill>
                <a:latin typeface="Times New Roman" panose="02020603050405020304" pitchFamily="18" charset="0"/>
                <a:ea typeface="Courier New" panose="02070309020205020404" pitchFamily="49" charset="0"/>
              </a:rPr>
              <a:t>bị</a:t>
            </a:r>
            <a:r>
              <a:rPr lang="en-US" sz="4800" b="1" dirty="0">
                <a:solidFill>
                  <a:srgbClr val="FF0000"/>
                </a:solidFill>
                <a:latin typeface="Times New Roman" panose="02020603050405020304" pitchFamily="18" charset="0"/>
                <a:ea typeface="Courier New" panose="02070309020205020404" pitchFamily="49" charset="0"/>
              </a:rPr>
              <a:t> </a:t>
            </a:r>
            <a:r>
              <a:rPr lang="en-US" sz="4800" b="1" dirty="0" err="1">
                <a:solidFill>
                  <a:srgbClr val="FF0000"/>
                </a:solidFill>
                <a:latin typeface="Times New Roman" panose="02020603050405020304" pitchFamily="18" charset="0"/>
                <a:ea typeface="Courier New" panose="02070309020205020404" pitchFamily="49" charset="0"/>
              </a:rPr>
              <a:t>bài</a:t>
            </a:r>
            <a:r>
              <a:rPr lang="en-US" sz="4800" b="1" dirty="0">
                <a:solidFill>
                  <a:srgbClr val="FF0000"/>
                </a:solidFill>
                <a:latin typeface="Times New Roman" panose="02020603050405020304" pitchFamily="18" charset="0"/>
                <a:ea typeface="Courier New" panose="02070309020205020404" pitchFamily="49" charset="0"/>
              </a:rPr>
              <a:t>: </a:t>
            </a:r>
          </a:p>
          <a:p>
            <a:pPr algn="just">
              <a:spcAft>
                <a:spcPts val="0"/>
              </a:spcAft>
            </a:pPr>
            <a:r>
              <a:rPr lang="x-none" sz="4800" b="1" dirty="0">
                <a:solidFill>
                  <a:srgbClr val="000000"/>
                </a:solidFill>
                <a:latin typeface="Times New Roman" panose="02020603050405020304" pitchFamily="18" charset="0"/>
                <a:ea typeface="Courier New" panose="02070309020205020404" pitchFamily="49" charset="0"/>
              </a:rPr>
              <a:t>Bài tập 3</a:t>
            </a:r>
            <a:r>
              <a:rPr lang="en-US" sz="4800" b="1" dirty="0">
                <a:solidFill>
                  <a:srgbClr val="000000"/>
                </a:solidFill>
                <a:latin typeface="Times New Roman" panose="02020603050405020304" pitchFamily="18" charset="0"/>
                <a:ea typeface="Courier New" panose="02070309020205020404" pitchFamily="49" charset="0"/>
              </a:rPr>
              <a:t> </a:t>
            </a:r>
            <a:r>
              <a:rPr lang="en-US" sz="4800" b="1" dirty="0" err="1">
                <a:latin typeface="Times New Roman" panose="02020603050405020304" pitchFamily="18" charset="0"/>
                <a:ea typeface="Times New Roman" panose="02020603050405020304" pitchFamily="18" charset="0"/>
              </a:rPr>
              <a:t>sắm</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vai</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thể</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hiện</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xử</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lí</a:t>
            </a:r>
            <a:r>
              <a:rPr lang="en-US" sz="4800" b="1" dirty="0">
                <a:latin typeface="Times New Roman" panose="02020603050405020304" pitchFamily="18" charset="0"/>
                <a:ea typeface="Times New Roman" panose="02020603050405020304" pitchFamily="18" charset="0"/>
              </a:rPr>
              <a:t> TH</a:t>
            </a:r>
            <a:r>
              <a:rPr lang="x-none" sz="4800" b="1" dirty="0">
                <a:latin typeface="Times New Roman" panose="02020603050405020304" pitchFamily="18" charset="0"/>
                <a:ea typeface="Times New Roman" panose="02020603050405020304" pitchFamily="18" charset="0"/>
              </a:rPr>
              <a:t>:</a:t>
            </a:r>
            <a:endParaRPr lang="en-US" sz="4800" dirty="0">
              <a:latin typeface="Times New Roman" panose="02020603050405020304" pitchFamily="18" charset="0"/>
              <a:ea typeface="Times New Roman" panose="02020603050405020304" pitchFamily="18" charset="0"/>
            </a:endParaRPr>
          </a:p>
          <a:p>
            <a:pPr marL="685800" indent="-685800" algn="ctr">
              <a:spcAft>
                <a:spcPts val="0"/>
              </a:spcAft>
              <a:buFontTx/>
              <a:buChar char="-"/>
            </a:pPr>
            <a:r>
              <a:rPr lang="en-US" sz="4800" b="1" i="1" dirty="0" err="1">
                <a:latin typeface="Times New Roman" panose="02020603050405020304" pitchFamily="18" charset="0"/>
                <a:ea typeface="Times New Roman" panose="02020603050405020304" pitchFamily="18" charset="0"/>
              </a:rPr>
              <a:t>Nhóm</a:t>
            </a:r>
            <a:r>
              <a:rPr lang="en-US" sz="4800" b="1" i="1" dirty="0">
                <a:latin typeface="Times New Roman" panose="02020603050405020304" pitchFamily="18" charset="0"/>
                <a:ea typeface="Times New Roman" panose="02020603050405020304" pitchFamily="18" charset="0"/>
              </a:rPr>
              <a:t> 1, 2: </a:t>
            </a:r>
            <a:r>
              <a:rPr lang="en-US" sz="4800" b="1" i="1" dirty="0" err="1">
                <a:latin typeface="Times New Roman" panose="02020603050405020304" pitchFamily="18" charset="0"/>
                <a:ea typeface="Times New Roman" panose="02020603050405020304" pitchFamily="18" charset="0"/>
              </a:rPr>
              <a:t>Tình</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huống</a:t>
            </a:r>
            <a:r>
              <a:rPr lang="en-US" sz="4800" b="1" i="1" dirty="0">
                <a:latin typeface="Times New Roman" panose="02020603050405020304" pitchFamily="18" charset="0"/>
                <a:ea typeface="Times New Roman" panose="02020603050405020304" pitchFamily="18" charset="0"/>
              </a:rPr>
              <a:t> a.</a:t>
            </a:r>
            <a:r>
              <a:rPr lang="en-US" sz="4800" b="1" dirty="0">
                <a:latin typeface="Times New Roman" panose="02020603050405020304" pitchFamily="18" charset="0"/>
                <a:ea typeface="Times New Roman" panose="02020603050405020304" pitchFamily="18" charset="0"/>
              </a:rPr>
              <a:t>     </a:t>
            </a:r>
          </a:p>
          <a:p>
            <a:pPr algn="ctr">
              <a:spcAft>
                <a:spcPts val="0"/>
              </a:spcAft>
            </a:pP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Nhóm</a:t>
            </a:r>
            <a:r>
              <a:rPr lang="en-US" sz="4800" b="1" i="1" dirty="0">
                <a:latin typeface="Times New Roman" panose="02020603050405020304" pitchFamily="18" charset="0"/>
                <a:ea typeface="Times New Roman" panose="02020603050405020304" pitchFamily="18" charset="0"/>
              </a:rPr>
              <a:t> 3, 4: </a:t>
            </a:r>
            <a:r>
              <a:rPr lang="en-US" sz="4800" b="1" i="1" dirty="0" err="1">
                <a:latin typeface="Times New Roman" panose="02020603050405020304" pitchFamily="18" charset="0"/>
                <a:ea typeface="Times New Roman" panose="02020603050405020304" pitchFamily="18" charset="0"/>
              </a:rPr>
              <a:t>Tình</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huống</a:t>
            </a:r>
            <a:r>
              <a:rPr lang="en-US" sz="4800" b="1" i="1" dirty="0">
                <a:latin typeface="Times New Roman" panose="02020603050405020304" pitchFamily="18" charset="0"/>
                <a:ea typeface="Times New Roman" panose="02020603050405020304" pitchFamily="18" charset="0"/>
              </a:rPr>
              <a:t> b.</a:t>
            </a:r>
            <a:endParaRPr lang="en-US" sz="4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5986941"/>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3C48D96D-ADD4-438E-B94C-930E89438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3175"/>
            <a:ext cx="121856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911323"/>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30FFEC-29E4-4514-8C96-B1A9FF7D323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9110221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20DA05-C5AE-433F-99AA-BED57F5F4A6D}"/>
              </a:ext>
            </a:extLst>
          </p:cNvPr>
          <p:cNvSpPr/>
          <p:nvPr/>
        </p:nvSpPr>
        <p:spPr>
          <a:xfrm>
            <a:off x="157089" y="0"/>
            <a:ext cx="11877821" cy="6863417"/>
          </a:xfrm>
          <a:prstGeom prst="rect">
            <a:avLst/>
          </a:prstGeom>
        </p:spPr>
        <p:txBody>
          <a:bodyPr wrap="square">
            <a:spAutoFit/>
          </a:bodyPr>
          <a:lstStyle/>
          <a:p>
            <a:pPr algn="just">
              <a:spcAft>
                <a:spcPts val="0"/>
              </a:spcAft>
            </a:pPr>
            <a:r>
              <a:rPr lang="en-US" sz="4000" b="1" dirty="0" err="1">
                <a:solidFill>
                  <a:srgbClr val="FF0000"/>
                </a:solidFill>
                <a:latin typeface="Times New Roman" panose="02020603050405020304" pitchFamily="18" charset="0"/>
                <a:ea typeface="Times New Roman" panose="02020603050405020304" pitchFamily="18" charset="0"/>
              </a:rPr>
              <a:t>Thông</a:t>
            </a:r>
            <a:r>
              <a:rPr lang="en-US" sz="4000" b="1" dirty="0">
                <a:solidFill>
                  <a:srgbClr val="FF0000"/>
                </a:solidFill>
                <a:latin typeface="Times New Roman" panose="02020603050405020304" pitchFamily="18" charset="0"/>
                <a:ea typeface="Times New Roman" panose="02020603050405020304" pitchFamily="18" charset="0"/>
              </a:rPr>
              <a:t> tin 3: </a:t>
            </a:r>
            <a:r>
              <a:rPr lang="en-US" sz="4000" b="1" dirty="0" err="1">
                <a:latin typeface="Times New Roman" panose="02020603050405020304" pitchFamily="18" charset="0"/>
                <a:ea typeface="Times New Roman" panose="02020603050405020304" pitchFamily="18" charset="0"/>
              </a:rPr>
              <a:t>Truyền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thống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nhân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ái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yêu</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thương</a:t>
            </a:r>
            <a:r>
              <a:rPr lang="en-US" sz="4000" b="1" dirty="0">
                <a:latin typeface="Times New Roman" panose="02020603050405020304" pitchFamily="18" charset="0"/>
                <a:ea typeface="Times New Roman" panose="02020603050405020304" pitchFamily="18" charset="0"/>
              </a:rPr>
              <a:t> con </a:t>
            </a:r>
            <a:r>
              <a:rPr lang="en-US" sz="4000" b="1" dirty="0" err="1">
                <a:latin typeface="Times New Roman" panose="02020603050405020304" pitchFamily="18" charset="0"/>
                <a:ea typeface="Times New Roman" panose="02020603050405020304" pitchFamily="18" charset="0"/>
              </a:rPr>
              <a:t>người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Lá</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lành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đùm</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lá</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rách</a:t>
            </a:r>
            <a:r>
              <a:rPr lang="en-US" sz="4000" b="1" dirty="0">
                <a:latin typeface="Times New Roman" panose="02020603050405020304" pitchFamily="18" charset="0"/>
                <a:ea typeface="Times New Roman" panose="02020603050405020304" pitchFamily="18" charset="0"/>
              </a:rPr>
              <a:t>”. </a:t>
            </a:r>
          </a:p>
          <a:p>
            <a:pPr algn="just">
              <a:spcAft>
                <a:spcPts val="0"/>
              </a:spcAft>
            </a:pPr>
            <a:r>
              <a:rPr lang="en-US" sz="4000" b="1" dirty="0" err="1">
                <a:solidFill>
                  <a:srgbClr val="FF0000"/>
                </a:solidFill>
                <a:latin typeface="Times New Roman" panose="02020603050405020304" pitchFamily="18" charset="0"/>
                <a:ea typeface="Times New Roman" panose="02020603050405020304" pitchFamily="18" charset="0"/>
              </a:rPr>
              <a:t>Giá</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trị</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của</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truyền</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thống</a:t>
            </a:r>
            <a:r>
              <a:rPr lang="en-US" sz="4000" b="1" dirty="0">
                <a:solidFill>
                  <a:srgbClr val="FF0000"/>
                </a:solidFill>
                <a:latin typeface="Times New Roman" panose="02020603050405020304" pitchFamily="18" charset="0"/>
                <a:ea typeface="Times New Roman" panose="02020603050405020304" pitchFamily="18" charset="0"/>
              </a:rPr>
              <a:t>:</a:t>
            </a:r>
          </a:p>
          <a:p>
            <a:pPr algn="just">
              <a:spcAft>
                <a:spcPts val="0"/>
              </a:spcAft>
            </a:pPr>
            <a:r>
              <a:rPr lang="en-US" sz="4000" b="1" dirty="0">
                <a:latin typeface="Times New Roman" panose="02020603050405020304" pitchFamily="18" charset="0"/>
                <a:ea typeface="Times New Roman" panose="02020603050405020304" pitchFamily="18" charset="0"/>
              </a:rPr>
              <a:t> *  </a:t>
            </a:r>
            <a:r>
              <a:rPr lang="en-US" sz="4000" b="1" dirty="0" err="1">
                <a:latin typeface="Times New Roman" panose="02020603050405020304" pitchFamily="18" charset="0"/>
                <a:ea typeface="Times New Roman" panose="02020603050405020304" pitchFamily="18" charset="0"/>
              </a:rPr>
              <a:t>Người</a:t>
            </a:r>
            <a:r>
              <a:rPr lang="en-US" sz="4000" b="1" dirty="0">
                <a:latin typeface="Times New Roman" panose="02020603050405020304" pitchFamily="18" charset="0"/>
                <a:ea typeface="Times New Roman" panose="02020603050405020304" pitchFamily="18" charset="0"/>
              </a:rPr>
              <a:t> VN </a:t>
            </a:r>
            <a:r>
              <a:rPr lang="en-US" sz="4000" b="1" dirty="0" err="1">
                <a:latin typeface="Times New Roman" panose="02020603050405020304" pitchFamily="18" charset="0"/>
                <a:ea typeface="Times New Roman" panose="02020603050405020304" pitchFamily="18" charset="0"/>
              </a:rPr>
              <a:t>luôn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sẵn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sàng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giúp</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đỡ</a:t>
            </a:r>
            <a:r>
              <a:rPr lang="en-US" sz="4000" b="1" dirty="0">
                <a:latin typeface="Times New Roman" panose="02020603050405020304" pitchFamily="18" charset="0"/>
                <a:ea typeface="Times New Roman" panose="02020603050405020304" pitchFamily="18" charset="0"/>
              </a:rPr>
              <a:t>, chia </a:t>
            </a:r>
            <a:r>
              <a:rPr lang="en-US" sz="4000" b="1" dirty="0" err="1">
                <a:latin typeface="Times New Roman" panose="02020603050405020304" pitchFamily="18" charset="0"/>
                <a:ea typeface="Times New Roman" panose="02020603050405020304" pitchFamily="18" charset="0"/>
              </a:rPr>
              <a:t>sẻ</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đùm</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bọc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đồng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bào</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trong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lúc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khó</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khăn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hoạn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nạn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Mỗi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dịp</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Tết</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đến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Xuân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về</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bà</a:t>
            </a:r>
            <a:r>
              <a:rPr lang="en-US" sz="4000" b="1" dirty="0">
                <a:latin typeface="Times New Roman" panose="02020603050405020304" pitchFamily="18" charset="0"/>
                <a:ea typeface="Times New Roman" panose="02020603050405020304" pitchFamily="18" charset="0"/>
              </a:rPr>
              <a:t> con </a:t>
            </a:r>
            <a:r>
              <a:rPr lang="en-US" sz="4000" b="1" dirty="0" err="1">
                <a:latin typeface="Times New Roman" panose="02020603050405020304" pitchFamily="18" charset="0"/>
                <a:ea typeface="Times New Roman" panose="02020603050405020304" pitchFamily="18" charset="0"/>
              </a:rPr>
              <a:t>lại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cùng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chung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tay</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hỗ</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trợ</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nhau</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để</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mọi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người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cùng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có</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một</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cái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Tết</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đầm</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ấm</a:t>
            </a:r>
            <a:r>
              <a:rPr lang="en-US" sz="4000" b="1" dirty="0">
                <a:latin typeface="Times New Roman" panose="02020603050405020304" pitchFamily="18" charset="0"/>
                <a:ea typeface="Times New Roman" panose="02020603050405020304" pitchFamily="18" charset="0"/>
              </a:rPr>
              <a:t>.</a:t>
            </a:r>
          </a:p>
          <a:p>
            <a:pPr algn="just">
              <a:spcAft>
                <a:spcPts val="0"/>
              </a:spcAft>
            </a:pPr>
            <a:r>
              <a:rPr lang="en-US" sz="4000" b="1" dirty="0">
                <a:latin typeface="Times New Roman" panose="02020603050405020304" pitchFamily="18" charset="0"/>
                <a:ea typeface="Times New Roman" panose="02020603050405020304" pitchFamily="18" charset="0"/>
              </a:rPr>
              <a:t> * </a:t>
            </a:r>
            <a:r>
              <a:rPr lang="en-US" sz="4000" b="1" dirty="0" err="1">
                <a:latin typeface="Times New Roman" panose="02020603050405020304" pitchFamily="18" charset="0"/>
                <a:ea typeface="Times New Roman" panose="02020603050405020304" pitchFamily="18" charset="0"/>
              </a:rPr>
              <a:t>Những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người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thương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binh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gia</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đình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liệt</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sĩ</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bà</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mẹ</a:t>
            </a:r>
            <a:r>
              <a:rPr lang="en-US" sz="4000" b="1" dirty="0">
                <a:latin typeface="Times New Roman" panose="02020603050405020304" pitchFamily="18" charset="0"/>
                <a:ea typeface="Times New Roman" panose="02020603050405020304" pitchFamily="18" charset="0"/>
              </a:rPr>
              <a:t> VN </a:t>
            </a:r>
            <a:r>
              <a:rPr lang="en-US" sz="4000" b="1" dirty="0" err="1">
                <a:latin typeface="Times New Roman" panose="02020603050405020304" pitchFamily="18" charset="0"/>
                <a:ea typeface="Times New Roman" panose="02020603050405020304" pitchFamily="18" charset="0"/>
              </a:rPr>
              <a:t>anh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hùng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cũng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luôn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được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Nhà</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nước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và</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nhân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dân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chăm</a:t>
            </a:r>
            <a:r>
              <a:rPr lang="en-US" sz="4000" b="1" dirty="0">
                <a:latin typeface="Times New Roman" panose="02020603050405020304" pitchFamily="18" charset="0"/>
                <a:ea typeface="Times New Roman" panose="02020603050405020304" pitchFamily="18" charset="0"/>
              </a:rPr>
              <a:t> lo, </a:t>
            </a:r>
            <a:r>
              <a:rPr lang="en-US" sz="4000" b="1" dirty="0" err="1">
                <a:latin typeface="Times New Roman" panose="02020603050405020304" pitchFamily="18" charset="0"/>
                <a:ea typeface="Times New Roman" panose="02020603050405020304" pitchFamily="18" charset="0"/>
              </a:rPr>
              <a:t>thể</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hiện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truyền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thống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uống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nước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nhớ</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nguồn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đền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ơn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đáp</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nghĩa</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của</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dân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tộc</a:t>
            </a:r>
            <a:r>
              <a:rPr lang="en-US" sz="4000" b="1" dirty="0">
                <a:latin typeface="Times New Roman" panose="02020603050405020304" pitchFamily="18" charset="0"/>
                <a:ea typeface="Times New Roman" panose="02020603050405020304" pitchFamily="18" charset="0"/>
              </a:rPr>
              <a:t> ta.</a:t>
            </a:r>
          </a:p>
        </p:txBody>
      </p:sp>
    </p:spTree>
    <p:extLst>
      <p:ext uri="{BB962C8B-B14F-4D97-AF65-F5344CB8AC3E}">
        <p14:creationId xmlns:p14="http://schemas.microsoft.com/office/powerpoint/2010/main" val="841653229"/>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31E0BC-F2D5-4DBE-8271-C54CE17B6F8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25847104"/>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A22381-3295-45B2-BC6A-C39FBDE8E1D4}"/>
              </a:ext>
            </a:extLst>
          </p:cNvPr>
          <p:cNvSpPr/>
          <p:nvPr/>
        </p:nvSpPr>
        <p:spPr>
          <a:xfrm>
            <a:off x="417340" y="893244"/>
            <a:ext cx="11568333" cy="2308324"/>
          </a:xfrm>
          <a:prstGeom prst="rect">
            <a:avLst/>
          </a:prstGeom>
        </p:spPr>
        <p:txBody>
          <a:bodyPr wrap="square">
            <a:spAutoFit/>
          </a:bodyPr>
          <a:lstStyle/>
          <a:p>
            <a:pPr algn="just">
              <a:spcAft>
                <a:spcPts val="0"/>
              </a:spcAft>
            </a:pPr>
            <a:r>
              <a:rPr lang="x-none" sz="4800" b="1" dirty="0">
                <a:solidFill>
                  <a:srgbClr val="000000"/>
                </a:solidFill>
                <a:latin typeface="Times New Roman" panose="02020603050405020304" pitchFamily="18" charset="0"/>
                <a:ea typeface="Courier New" panose="02070309020205020404" pitchFamily="49" charset="0"/>
              </a:rPr>
              <a:t>Bài tập 3</a:t>
            </a:r>
            <a:r>
              <a:rPr lang="en-US" sz="4800" b="1" dirty="0">
                <a:solidFill>
                  <a:srgbClr val="000000"/>
                </a:solidFill>
                <a:latin typeface="Times New Roman" panose="02020603050405020304" pitchFamily="18" charset="0"/>
                <a:ea typeface="Courier New" panose="02070309020205020404" pitchFamily="49" charset="0"/>
              </a:rPr>
              <a:t> </a:t>
            </a:r>
            <a:r>
              <a:rPr lang="en-US" sz="4800" b="1" dirty="0" err="1">
                <a:latin typeface="Times New Roman" panose="02020603050405020304" pitchFamily="18" charset="0"/>
                <a:ea typeface="Times New Roman" panose="02020603050405020304" pitchFamily="18" charset="0"/>
              </a:rPr>
              <a:t>sắm</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vai</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thể</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hiện</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xử</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lí</a:t>
            </a:r>
            <a:r>
              <a:rPr lang="en-US" sz="4800" b="1" dirty="0">
                <a:latin typeface="Times New Roman" panose="02020603050405020304" pitchFamily="18" charset="0"/>
                <a:ea typeface="Times New Roman" panose="02020603050405020304" pitchFamily="18" charset="0"/>
              </a:rPr>
              <a:t> TH</a:t>
            </a:r>
            <a:r>
              <a:rPr lang="x-none" sz="4800" b="1" dirty="0">
                <a:latin typeface="Times New Roman" panose="02020603050405020304" pitchFamily="18" charset="0"/>
                <a:ea typeface="Times New Roman" panose="02020603050405020304" pitchFamily="18" charset="0"/>
              </a:rPr>
              <a:t>:</a:t>
            </a:r>
            <a:endParaRPr lang="en-US" sz="4800" dirty="0">
              <a:latin typeface="Times New Roman" panose="02020603050405020304" pitchFamily="18" charset="0"/>
              <a:ea typeface="Times New Roman" panose="02020603050405020304" pitchFamily="18" charset="0"/>
            </a:endParaRPr>
          </a:p>
          <a:p>
            <a:pPr marL="685800" indent="-685800" algn="ctr">
              <a:spcAft>
                <a:spcPts val="0"/>
              </a:spcAft>
              <a:buFontTx/>
              <a:buChar char="-"/>
            </a:pPr>
            <a:r>
              <a:rPr lang="en-US" sz="4800" b="1" i="1" dirty="0" err="1">
                <a:latin typeface="Times New Roman" panose="02020603050405020304" pitchFamily="18" charset="0"/>
                <a:ea typeface="Times New Roman" panose="02020603050405020304" pitchFamily="18" charset="0"/>
              </a:rPr>
              <a:t>Nhóm</a:t>
            </a:r>
            <a:r>
              <a:rPr lang="en-US" sz="4800" b="1" i="1" dirty="0">
                <a:latin typeface="Times New Roman" panose="02020603050405020304" pitchFamily="18" charset="0"/>
                <a:ea typeface="Times New Roman" panose="02020603050405020304" pitchFamily="18" charset="0"/>
              </a:rPr>
              <a:t> 1, 2: </a:t>
            </a:r>
            <a:r>
              <a:rPr lang="en-US" sz="4800" b="1" i="1" dirty="0" err="1">
                <a:latin typeface="Times New Roman" panose="02020603050405020304" pitchFamily="18" charset="0"/>
                <a:ea typeface="Times New Roman" panose="02020603050405020304" pitchFamily="18" charset="0"/>
              </a:rPr>
              <a:t>Tình</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huống</a:t>
            </a:r>
            <a:r>
              <a:rPr lang="en-US" sz="4800" b="1" i="1" dirty="0">
                <a:latin typeface="Times New Roman" panose="02020603050405020304" pitchFamily="18" charset="0"/>
                <a:ea typeface="Times New Roman" panose="02020603050405020304" pitchFamily="18" charset="0"/>
              </a:rPr>
              <a:t> a.</a:t>
            </a:r>
            <a:r>
              <a:rPr lang="en-US" sz="4800" b="1" dirty="0">
                <a:latin typeface="Times New Roman" panose="02020603050405020304" pitchFamily="18" charset="0"/>
                <a:ea typeface="Times New Roman" panose="02020603050405020304" pitchFamily="18" charset="0"/>
              </a:rPr>
              <a:t>     </a:t>
            </a:r>
          </a:p>
          <a:p>
            <a:pPr algn="ctr">
              <a:spcAft>
                <a:spcPts val="0"/>
              </a:spcAft>
            </a:pP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Nhóm</a:t>
            </a:r>
            <a:r>
              <a:rPr lang="en-US" sz="4800" b="1" i="1" dirty="0">
                <a:latin typeface="Times New Roman" panose="02020603050405020304" pitchFamily="18" charset="0"/>
                <a:ea typeface="Times New Roman" panose="02020603050405020304" pitchFamily="18" charset="0"/>
              </a:rPr>
              <a:t> 3, 4: </a:t>
            </a:r>
            <a:r>
              <a:rPr lang="en-US" sz="4800" b="1" i="1" dirty="0" err="1">
                <a:latin typeface="Times New Roman" panose="02020603050405020304" pitchFamily="18" charset="0"/>
                <a:ea typeface="Times New Roman" panose="02020603050405020304" pitchFamily="18" charset="0"/>
              </a:rPr>
              <a:t>Tình</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huống</a:t>
            </a:r>
            <a:r>
              <a:rPr lang="en-US" sz="4800" b="1" i="1" dirty="0">
                <a:latin typeface="Times New Roman" panose="02020603050405020304" pitchFamily="18" charset="0"/>
                <a:ea typeface="Times New Roman" panose="02020603050405020304" pitchFamily="18" charset="0"/>
              </a:rPr>
              <a:t> b.</a:t>
            </a:r>
            <a:endParaRPr lang="en-US" sz="4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776624"/>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4AB88D-23DA-4F1B-831F-E50D82DF1E32}"/>
              </a:ext>
            </a:extLst>
          </p:cNvPr>
          <p:cNvSpPr/>
          <p:nvPr/>
        </p:nvSpPr>
        <p:spPr>
          <a:xfrm>
            <a:off x="135988" y="0"/>
            <a:ext cx="11920024" cy="6863417"/>
          </a:xfrm>
          <a:prstGeom prst="rect">
            <a:avLst/>
          </a:prstGeom>
        </p:spPr>
        <p:txBody>
          <a:bodyPr wrap="square">
            <a:spAutoFit/>
          </a:bodyPr>
          <a:lstStyle/>
          <a:p>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a:t>
            </a:r>
            <a:r>
              <a:rPr lang="en-US" sz="4400" b="1"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Quan điểm của bạn K như vậy là không đúng.</a:t>
            </a:r>
            <a:endParaRPr lang="en-US" sz="4400" b="1" dirty="0">
              <a:latin typeface="Times New Roman" panose="02020603050405020304" pitchFamily="18" charset="0"/>
              <a:cs typeface="Times New Roman" panose="02020603050405020304" pitchFamily="18" charset="0"/>
            </a:endParaRPr>
          </a:p>
          <a:p>
            <a:pPr algn="just"/>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Lời</a:t>
            </a:r>
            <a:r>
              <a:rPr lang="vi-VN" sz="4400" b="1" dirty="0">
                <a:solidFill>
                  <a:srgbClr val="C00000"/>
                </a:solidFill>
                <a:latin typeface="Times New Roman" panose="02020603050405020304" pitchFamily="18" charset="0"/>
                <a:cs typeface="Times New Roman" panose="02020603050405020304" pitchFamily="18" charset="0"/>
              </a:rPr>
              <a:t> khuyên: </a:t>
            </a:r>
            <a:r>
              <a:rPr lang="vi-VN" sz="4400" b="1" dirty="0">
                <a:latin typeface="Times New Roman" panose="02020603050405020304" pitchFamily="18" charset="0"/>
                <a:cs typeface="Times New Roman" panose="02020603050405020304" pitchFamily="18" charset="0"/>
              </a:rPr>
              <a:t>K nên tìm hiểu rõ hơn để thấy được giá trị đặc sắc của truyền thống dân tộc</a:t>
            </a:r>
            <a:r>
              <a:rPr lang="en-US" sz="4400" b="1"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tự hào hơn về dân tộc, đất nước. Truyền thống văn hoá của Việt Nam có rất nhiều nét đặc sắc từ những làn điệu dân gian, nghệ thuật tuồng chèo, cho đến nghệ thuật hội họa, các lễ hội truyền thống, văn hoá ẩm thực đều có những nét đặc sắc riêng và được quốc tế công nhận…</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7431509"/>
      </p:ext>
    </p:extLst>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4AB88D-23DA-4F1B-831F-E50D82DF1E32}"/>
              </a:ext>
            </a:extLst>
          </p:cNvPr>
          <p:cNvSpPr/>
          <p:nvPr/>
        </p:nvSpPr>
        <p:spPr>
          <a:xfrm>
            <a:off x="110197" y="-5417"/>
            <a:ext cx="11971606" cy="6863417"/>
          </a:xfrm>
          <a:prstGeom prst="rect">
            <a:avLst/>
          </a:prstGeom>
        </p:spPr>
        <p:txBody>
          <a:bodyPr wrap="square">
            <a:spAutoFit/>
          </a:bodyPr>
          <a:lstStyle/>
          <a:p>
            <a:pPr algn="just"/>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b:</a:t>
            </a:r>
            <a:r>
              <a:rPr lang="en-US" sz="4000" b="1"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Quan điểm của bạn N không đúng.</a:t>
            </a:r>
            <a:endParaRPr lang="en-US" sz="4000" b="1" dirty="0">
              <a:latin typeface="Times New Roman" panose="02020603050405020304" pitchFamily="18" charset="0"/>
              <a:cs typeface="Times New Roman" panose="02020603050405020304" pitchFamily="18" charset="0"/>
            </a:endParaRPr>
          </a:p>
          <a:p>
            <a:pPr algn="just"/>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Lời</a:t>
            </a:r>
            <a:r>
              <a:rPr lang="en-US" sz="4000" b="1" dirty="0">
                <a:solidFill>
                  <a:srgbClr val="C00000"/>
                </a:solidFill>
                <a:latin typeface="Times New Roman" panose="02020603050405020304" pitchFamily="18" charset="0"/>
                <a:cs typeface="Times New Roman" panose="02020603050405020304" pitchFamily="18" charset="0"/>
              </a:rPr>
              <a:t> </a:t>
            </a:r>
            <a:r>
              <a:rPr lang="vi-VN" sz="4000" b="1" dirty="0">
                <a:solidFill>
                  <a:srgbClr val="C00000"/>
                </a:solidFill>
                <a:latin typeface="Times New Roman" panose="02020603050405020304" pitchFamily="18" charset="0"/>
                <a:cs typeface="Times New Roman" panose="02020603050405020304" pitchFamily="18" charset="0"/>
              </a:rPr>
              <a:t>khuyên</a:t>
            </a:r>
            <a:r>
              <a:rPr lang="en-US" sz="4000" b="1" dirty="0">
                <a:solidFill>
                  <a:srgbClr val="C00000"/>
                </a:solidFill>
                <a:latin typeface="Times New Roman" panose="02020603050405020304" pitchFamily="18" charset="0"/>
                <a:cs typeface="Times New Roman" panose="02020603050405020304" pitchFamily="18" charset="0"/>
              </a:rPr>
              <a:t>:</a:t>
            </a:r>
            <a:r>
              <a:rPr lang="vi-VN" sz="4000" b="1" dirty="0">
                <a:solidFill>
                  <a:srgbClr val="C00000"/>
                </a:solidFill>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N nên tham gia vì cuộc thi giúp ta vừa học tập về kiến thức vừa giúp bản thân hiểu về truyền thống dân tộc từ đó giúp </a:t>
            </a:r>
            <a:r>
              <a:rPr lang="en-US" sz="4000" b="1" dirty="0">
                <a:latin typeface="Times New Roman" panose="02020603050405020304" pitchFamily="18" charset="0"/>
                <a:cs typeface="Times New Roman" panose="02020603050405020304" pitchFamily="18" charset="0"/>
              </a:rPr>
              <a:t>ta </a:t>
            </a:r>
            <a:r>
              <a:rPr lang="vi-VN" sz="4000" b="1" dirty="0">
                <a:latin typeface="Times New Roman" panose="02020603050405020304" pitchFamily="18" charset="0"/>
                <a:cs typeface="Times New Roman" panose="02020603050405020304" pitchFamily="18" charset="0"/>
              </a:rPr>
              <a:t>giữ gìn và phát huy truyền thống dân tộc</a:t>
            </a:r>
            <a:r>
              <a:rPr lang="en-US" sz="4000" b="1" dirty="0">
                <a:latin typeface="Times New Roman" panose="02020603050405020304" pitchFamily="18" charset="0"/>
                <a:cs typeface="Times New Roman" panose="02020603050405020304" pitchFamily="18" charset="0"/>
              </a:rPr>
              <a:t>;</a:t>
            </a:r>
            <a:r>
              <a:rPr lang="vi-VN" sz="4000" b="1" dirty="0">
                <a:latin typeface="Times New Roman" panose="02020603050405020304" pitchFamily="18" charset="0"/>
                <a:cs typeface="Times New Roman" panose="02020603050405020304" pitchFamily="18" charset="0"/>
              </a:rPr>
              <a:t> việc tìm hiểu về truyền thống yêu nước của dân tộc Việt Nam cũng là một phần của chương trình học tập và phát triển của bản thân nên không thể coi là lãng phí thời gian. HS ngoài việc học chương trình chính khoá cũng cần dành thời gian để tham gia các hoạt động ngoại khoá, tìm hiểu lịch sử, phát triển các kĩ năng khác…</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4229834"/>
      </p:ext>
    </p:extLst>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753260"/>
            <a:ext cx="12192000" cy="213637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4000" b="1" dirty="0" err="1">
                <a:latin typeface="Times New Roman" panose="02020603050405020304" pitchFamily="18" charset="0"/>
                <a:cs typeface="Times New Roman" panose="02020603050405020304" pitchFamily="18" charset="0"/>
              </a:rPr>
              <a:t>Hãy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kể</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tên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một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số</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truyền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thống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tốt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đẹp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dân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tộc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Việt</a:t>
            </a:r>
            <a:r>
              <a:rPr lang="en-US" sz="4000" b="1" dirty="0">
                <a:latin typeface="Times New Roman" panose="02020603050405020304" pitchFamily="18" charset="0"/>
                <a:cs typeface="Times New Roman" panose="02020603050405020304" pitchFamily="18" charset="0"/>
              </a:rPr>
              <a:t> Nam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những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độ</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việc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làm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phù</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hợp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không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phù</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hợp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với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truyền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thống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theo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bảng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gợi</a:t>
            </a:r>
            <a:r>
              <a:rPr lang="en-US" sz="4000" b="1" dirty="0">
                <a:latin typeface="Times New Roman" panose="02020603050405020304" pitchFamily="18" charset="0"/>
                <a:cs typeface="Times New Roman" panose="02020603050405020304" pitchFamily="18" charset="0"/>
              </a:rPr>
              <a:t> ý:</a:t>
            </a:r>
          </a:p>
        </p:txBody>
      </p:sp>
      <p:sp>
        <p:nvSpPr>
          <p:cNvPr id="3" name="Oval 2"/>
          <p:cNvSpPr/>
          <p:nvPr/>
        </p:nvSpPr>
        <p:spPr>
          <a:xfrm>
            <a:off x="2672862" y="-21102"/>
            <a:ext cx="5323981" cy="78139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b="1" dirty="0">
                <a:solidFill>
                  <a:schemeClr val="tx1"/>
                </a:solidFill>
                <a:latin typeface="Times New Roman" panose="02020603050405020304" pitchFamily="18" charset="0"/>
                <a:cs typeface="Times New Roman" panose="02020603050405020304" pitchFamily="18" charset="0"/>
              </a:rPr>
              <a:t>BÀI TẬP 4</a:t>
            </a:r>
          </a:p>
        </p:txBody>
      </p:sp>
      <p:graphicFrame>
        <p:nvGraphicFramePr>
          <p:cNvPr id="4" name="Table 3"/>
          <p:cNvGraphicFramePr>
            <a:graphicFrameLocks noGrp="1"/>
          </p:cNvGraphicFramePr>
          <p:nvPr>
            <p:extLst>
              <p:ext uri="{D42A27DB-BD31-4B8C-83A1-F6EECF244321}">
                <p14:modId xmlns:p14="http://schemas.microsoft.com/office/powerpoint/2010/main" val="599093241"/>
              </p:ext>
            </p:extLst>
          </p:nvPr>
        </p:nvGraphicFramePr>
        <p:xfrm>
          <a:off x="0" y="3429000"/>
          <a:ext cx="12192000" cy="26212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125113333"/>
                    </a:ext>
                  </a:extLst>
                </a:gridCol>
                <a:gridCol w="4064000">
                  <a:extLst>
                    <a:ext uri="{9D8B030D-6E8A-4147-A177-3AD203B41FA5}">
                      <a16:colId xmlns:a16="http://schemas.microsoft.com/office/drawing/2014/main" val="3705726892"/>
                    </a:ext>
                  </a:extLst>
                </a:gridCol>
                <a:gridCol w="4064000">
                  <a:extLst>
                    <a:ext uri="{9D8B030D-6E8A-4147-A177-3AD203B41FA5}">
                      <a16:colId xmlns:a16="http://schemas.microsoft.com/office/drawing/2014/main" val="255774849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a:solidFill>
                            <a:schemeClr val="tx1"/>
                          </a:solidFill>
                          <a:latin typeface="Times New Roman" panose="02020603050405020304" pitchFamily="18" charset="0"/>
                          <a:cs typeface="Times New Roman" panose="02020603050405020304" pitchFamily="18" charset="0"/>
                        </a:rPr>
                        <a:t>Tên truyền thống</a:t>
                      </a:r>
                    </a:p>
                    <a:p>
                      <a:pPr algn="ctr"/>
                      <a:endParaRPr lang="en-US" sz="400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a:solidFill>
                            <a:schemeClr val="tx1"/>
                          </a:solidFill>
                          <a:latin typeface="Times New Roman" panose="02020603050405020304" pitchFamily="18" charset="0"/>
                          <a:cs typeface="Times New Roman" panose="02020603050405020304" pitchFamily="18" charset="0"/>
                        </a:rPr>
                        <a:t>Thái độ, việc làm phù hợp</a:t>
                      </a:r>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a:solidFill>
                            <a:schemeClr val="tx1"/>
                          </a:solidFill>
                          <a:latin typeface="Times New Roman" panose="02020603050405020304" pitchFamily="18" charset="0"/>
                          <a:cs typeface="Times New Roman" panose="02020603050405020304" pitchFamily="18" charset="0"/>
                        </a:rPr>
                        <a:t>Thái độ, việc làm không phù hợp.</a:t>
                      </a:r>
                    </a:p>
                  </a:txBody>
                  <a:tcPr>
                    <a:solidFill>
                      <a:schemeClr val="accent4">
                        <a:lumMod val="20000"/>
                        <a:lumOff val="80000"/>
                      </a:schemeClr>
                    </a:solidFill>
                  </a:tcPr>
                </a:tc>
                <a:extLst>
                  <a:ext uri="{0D108BD9-81ED-4DB2-BD59-A6C34878D82A}">
                    <a16:rowId xmlns:a16="http://schemas.microsoft.com/office/drawing/2014/main" val="249730491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tx1"/>
                          </a:solidFill>
                          <a:latin typeface="Times New Roman" panose="02020603050405020304" pitchFamily="18" charset="0"/>
                          <a:cs typeface="Times New Roman" panose="02020603050405020304" pitchFamily="18" charset="0"/>
                        </a:rPr>
                        <a:t>..............................</a:t>
                      </a:r>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tx1"/>
                          </a:solidFill>
                          <a:latin typeface="Times New Roman" panose="02020603050405020304" pitchFamily="18" charset="0"/>
                          <a:cs typeface="Times New Roman" panose="02020603050405020304" pitchFamily="18" charset="0"/>
                        </a:rPr>
                        <a:t>..............................</a:t>
                      </a:r>
                    </a:p>
                    <a:p>
                      <a:pPr algn="ctr"/>
                      <a:endParaRPr lang="en-US" sz="40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4000" dirty="0">
                          <a:solidFill>
                            <a:schemeClr val="tx1"/>
                          </a:solidFill>
                          <a:latin typeface="Times New Roman" panose="02020603050405020304" pitchFamily="18" charset="0"/>
                          <a:cs typeface="Times New Roman" panose="02020603050405020304" pitchFamily="18" charset="0"/>
                        </a:rPr>
                        <a:t>..............................</a:t>
                      </a:r>
                    </a:p>
                  </a:txBody>
                  <a:tcPr>
                    <a:solidFill>
                      <a:schemeClr val="accent4">
                        <a:lumMod val="20000"/>
                        <a:lumOff val="80000"/>
                      </a:schemeClr>
                    </a:solidFill>
                  </a:tcPr>
                </a:tc>
                <a:extLst>
                  <a:ext uri="{0D108BD9-81ED-4DB2-BD59-A6C34878D82A}">
                    <a16:rowId xmlns:a16="http://schemas.microsoft.com/office/drawing/2014/main" val="1678400738"/>
                  </a:ext>
                </a:extLst>
              </a:tr>
            </a:tbl>
          </a:graphicData>
        </a:graphic>
      </p:graphicFrame>
    </p:spTree>
    <p:extLst>
      <p:ext uri="{BB962C8B-B14F-4D97-AF65-F5344CB8AC3E}">
        <p14:creationId xmlns:p14="http://schemas.microsoft.com/office/powerpoint/2010/main" val="25471851"/>
      </p:ext>
    </p:extLst>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58.jpeg">
            <a:extLst>
              <a:ext uri="{FF2B5EF4-FFF2-40B4-BE49-F238E27FC236}">
                <a16:creationId xmlns:a16="http://schemas.microsoft.com/office/drawing/2014/main" id="{19658148-81E6-4AA4-BA08-7BD081761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51" y="-1097279"/>
            <a:ext cx="12674991" cy="820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183179"/>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5389" y="1188720"/>
            <a:ext cx="11172305" cy="213637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Hãy kể tên một số truyền thống tốt đẹp của dân tộc Việt Nam và nêu những thái độ, việc làm phù hợp và không phù hợp với truyền thống đó theo bảng gợi ý:</a:t>
            </a:r>
          </a:p>
        </p:txBody>
      </p:sp>
      <p:sp>
        <p:nvSpPr>
          <p:cNvPr id="3" name="Oval 2"/>
          <p:cNvSpPr/>
          <p:nvPr/>
        </p:nvSpPr>
        <p:spPr>
          <a:xfrm>
            <a:off x="4630188" y="407324"/>
            <a:ext cx="3366655" cy="78139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BÀI TẬP 4</a:t>
            </a:r>
          </a:p>
        </p:txBody>
      </p:sp>
      <p:graphicFrame>
        <p:nvGraphicFramePr>
          <p:cNvPr id="4" name="Table 3"/>
          <p:cNvGraphicFramePr>
            <a:graphicFrameLocks noGrp="1"/>
          </p:cNvGraphicFramePr>
          <p:nvPr>
            <p:extLst>
              <p:ext uri="{D42A27DB-BD31-4B8C-83A1-F6EECF244321}">
                <p14:modId xmlns:p14="http://schemas.microsoft.com/office/powerpoint/2010/main" val="1638301593"/>
              </p:ext>
            </p:extLst>
          </p:nvPr>
        </p:nvGraphicFramePr>
        <p:xfrm>
          <a:off x="515388" y="3529362"/>
          <a:ext cx="11430000" cy="213360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3125113333"/>
                    </a:ext>
                  </a:extLst>
                </a:gridCol>
                <a:gridCol w="3810000">
                  <a:extLst>
                    <a:ext uri="{9D8B030D-6E8A-4147-A177-3AD203B41FA5}">
                      <a16:colId xmlns:a16="http://schemas.microsoft.com/office/drawing/2014/main" val="3705726892"/>
                    </a:ext>
                  </a:extLst>
                </a:gridCol>
                <a:gridCol w="3810000">
                  <a:extLst>
                    <a:ext uri="{9D8B030D-6E8A-4147-A177-3AD203B41FA5}">
                      <a16:colId xmlns:a16="http://schemas.microsoft.com/office/drawing/2014/main" val="255774849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a:solidFill>
                            <a:schemeClr val="tx1"/>
                          </a:solidFill>
                          <a:latin typeface="Times New Roman" panose="02020603050405020304" pitchFamily="18" charset="0"/>
                          <a:cs typeface="Times New Roman" panose="02020603050405020304" pitchFamily="18" charset="0"/>
                        </a:rPr>
                        <a:t>Tên truyền thống</a:t>
                      </a:r>
                    </a:p>
                    <a:p>
                      <a:endParaRPr lang="en-US" sz="320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a:solidFill>
                            <a:schemeClr val="tx1"/>
                          </a:solidFill>
                          <a:latin typeface="Times New Roman" panose="02020603050405020304" pitchFamily="18" charset="0"/>
                          <a:cs typeface="Times New Roman" panose="02020603050405020304" pitchFamily="18" charset="0"/>
                        </a:rPr>
                        <a:t>Thái độ, việc làm phù hợp</a:t>
                      </a: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a:solidFill>
                            <a:schemeClr val="tx1"/>
                          </a:solidFill>
                          <a:latin typeface="Times New Roman" panose="02020603050405020304" pitchFamily="18" charset="0"/>
                          <a:cs typeface="Times New Roman" panose="02020603050405020304" pitchFamily="18" charset="0"/>
                        </a:rPr>
                        <a:t>Thái độ, việc làm không phù hợp.</a:t>
                      </a:r>
                    </a:p>
                  </a:txBody>
                  <a:tcPr>
                    <a:solidFill>
                      <a:schemeClr val="accent4">
                        <a:lumMod val="20000"/>
                        <a:lumOff val="80000"/>
                      </a:schemeClr>
                    </a:solidFill>
                  </a:tcPr>
                </a:tc>
                <a:extLst>
                  <a:ext uri="{0D108BD9-81ED-4DB2-BD59-A6C34878D82A}">
                    <a16:rowId xmlns:a16="http://schemas.microsoft.com/office/drawing/2014/main" val="249730491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a:solidFill>
                            <a:schemeClr val="tx1"/>
                          </a:solidFill>
                          <a:latin typeface="Times New Roman" panose="02020603050405020304" pitchFamily="18" charset="0"/>
                          <a:cs typeface="Times New Roman" panose="02020603050405020304" pitchFamily="18" charset="0"/>
                        </a:rPr>
                        <a:t>................................</a:t>
                      </a: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a:solidFill>
                            <a:schemeClr val="tx1"/>
                          </a:solidFill>
                          <a:latin typeface="Times New Roman" panose="02020603050405020304" pitchFamily="18" charset="0"/>
                          <a:cs typeface="Times New Roman" panose="02020603050405020304" pitchFamily="18" charset="0"/>
                        </a:rPr>
                        <a:t>................................</a:t>
                      </a:r>
                    </a:p>
                    <a:p>
                      <a:endParaRPr lang="en-US" sz="320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en-US" sz="3200">
                          <a:solidFill>
                            <a:schemeClr val="tx1"/>
                          </a:solidFill>
                          <a:latin typeface="Times New Roman" panose="02020603050405020304" pitchFamily="18" charset="0"/>
                          <a:cs typeface="Times New Roman" panose="02020603050405020304" pitchFamily="18" charset="0"/>
                        </a:rPr>
                        <a:t>................................</a:t>
                      </a:r>
                    </a:p>
                  </a:txBody>
                  <a:tcPr>
                    <a:solidFill>
                      <a:schemeClr val="accent4">
                        <a:lumMod val="20000"/>
                        <a:lumOff val="80000"/>
                      </a:schemeClr>
                    </a:solidFill>
                  </a:tcPr>
                </a:tc>
                <a:extLst>
                  <a:ext uri="{0D108BD9-81ED-4DB2-BD59-A6C34878D82A}">
                    <a16:rowId xmlns:a16="http://schemas.microsoft.com/office/drawing/2014/main" val="1678400738"/>
                  </a:ext>
                </a:extLst>
              </a:tr>
            </a:tbl>
          </a:graphicData>
        </a:graphic>
      </p:graphicFrame>
    </p:spTree>
    <p:extLst>
      <p:ext uri="{BB962C8B-B14F-4D97-AF65-F5344CB8AC3E}">
        <p14:creationId xmlns:p14="http://schemas.microsoft.com/office/powerpoint/2010/main" val="2757341921"/>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VẬN DỤNG</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64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1547446" y="-245546"/>
            <a:ext cx="8581292" cy="1604357"/>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a:solidFill>
                  <a:schemeClr val="tx1"/>
                </a:solidFill>
                <a:latin typeface="Times New Roman" panose="02020603050405020304" pitchFamily="18" charset="0"/>
                <a:cs typeface="Times New Roman" panose="02020603050405020304" pitchFamily="18" charset="0"/>
              </a:rPr>
              <a:t>HOẠT ĐỘNG DỰ ÁN</a:t>
            </a:r>
          </a:p>
        </p:txBody>
      </p:sp>
      <p:pic>
        <p:nvPicPr>
          <p:cNvPr id="16386" name="image63.jpeg">
            <a:extLst>
              <a:ext uri="{FF2B5EF4-FFF2-40B4-BE49-F238E27FC236}">
                <a16:creationId xmlns:a16="http://schemas.microsoft.com/office/drawing/2014/main" id="{29FF84E5-CE9D-4E58-B1CA-9DA64EC3BE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9094"/>
            <a:ext cx="12192000" cy="544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6593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840B13-6DC9-4770-ADB3-FFC7D2F2E442}"/>
              </a:ext>
            </a:extLst>
          </p:cNvPr>
          <p:cNvSpPr/>
          <p:nvPr/>
        </p:nvSpPr>
        <p:spPr>
          <a:xfrm>
            <a:off x="178190" y="675250"/>
            <a:ext cx="11835619" cy="3785652"/>
          </a:xfrm>
          <a:prstGeom prst="rect">
            <a:avLst/>
          </a:prstGeom>
        </p:spPr>
        <p:txBody>
          <a:bodyPr wrap="square">
            <a:spAutoFit/>
          </a:bodyPr>
          <a:lstStyle/>
          <a:p>
            <a:pPr algn="just">
              <a:spcAft>
                <a:spcPts val="0"/>
              </a:spcAft>
            </a:pPr>
            <a:r>
              <a:rPr lang="en-US" sz="4800" b="1" dirty="0">
                <a:solidFill>
                  <a:srgbClr val="FF0000"/>
                </a:solidFill>
                <a:latin typeface="Times New Roman" panose="02020603050405020304" pitchFamily="18" charset="0"/>
                <a:ea typeface="Times New Roman" panose="02020603050405020304" pitchFamily="18" charset="0"/>
              </a:rPr>
              <a:t>b. </a:t>
            </a:r>
            <a:r>
              <a:rPr lang="en-US" sz="4800" b="1" dirty="0" err="1">
                <a:solidFill>
                  <a:srgbClr val="FF0000"/>
                </a:solidFill>
                <a:latin typeface="Times New Roman" panose="02020603050405020304" pitchFamily="18" charset="0"/>
                <a:ea typeface="Times New Roman" panose="02020603050405020304" pitchFamily="18" charset="0"/>
              </a:rPr>
              <a:t>Những</a:t>
            </a:r>
            <a:r>
              <a:rPr lang="en-US" sz="4800" b="1" dirty="0">
                <a:solidFill>
                  <a:srgbClr val="FF0000"/>
                </a:solidFill>
                <a:latin typeface="Times New Roman" panose="02020603050405020304" pitchFamily="18" charset="0"/>
                <a:ea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rPr>
              <a:t>truyền</a:t>
            </a:r>
            <a:r>
              <a:rPr lang="en-US" sz="4800" b="1" dirty="0">
                <a:solidFill>
                  <a:srgbClr val="FF0000"/>
                </a:solidFill>
                <a:latin typeface="Times New Roman" panose="02020603050405020304" pitchFamily="18" charset="0"/>
                <a:ea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rPr>
              <a:t>thống</a:t>
            </a:r>
            <a:r>
              <a:rPr lang="en-US" sz="4800" b="1" dirty="0">
                <a:solidFill>
                  <a:srgbClr val="FF0000"/>
                </a:solidFill>
                <a:latin typeface="Times New Roman" panose="02020603050405020304" pitchFamily="18" charset="0"/>
                <a:ea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rPr>
              <a:t>khác</a:t>
            </a:r>
            <a:r>
              <a:rPr lang="en-US" sz="4800" b="1" dirty="0">
                <a:solidFill>
                  <a:srgbClr val="FF0000"/>
                </a:solidFill>
                <a:latin typeface="Times New Roman" panose="02020603050405020304" pitchFamily="18" charset="0"/>
                <a:ea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rPr>
              <a:t>là</a:t>
            </a:r>
            <a:r>
              <a:rPr lang="en-US" sz="4800" b="1" dirty="0">
                <a:solidFill>
                  <a:srgbClr val="FF0000"/>
                </a:solidFill>
                <a:latin typeface="Times New Roman" panose="02020603050405020304" pitchFamily="18" charset="0"/>
                <a:ea typeface="Times New Roman" panose="02020603050405020304" pitchFamily="18" charset="0"/>
              </a:rPr>
              <a:t>:</a:t>
            </a:r>
          </a:p>
          <a:p>
            <a:pPr algn="just">
              <a:spcAft>
                <a:spcPts val="0"/>
              </a:spcAft>
            </a:pPr>
            <a:r>
              <a:rPr lang="en-US" sz="4800" b="1" dirty="0" err="1">
                <a:latin typeface="Times New Roman" panose="02020603050405020304" pitchFamily="18" charset="0"/>
                <a:ea typeface="Times New Roman" panose="02020603050405020304" pitchFamily="18" charset="0"/>
              </a:rPr>
              <a:t>Truyền</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thống</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bất</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khuất</a:t>
            </a:r>
            <a:endParaRPr lang="en-US" sz="4800" b="1" dirty="0">
              <a:latin typeface="Times New Roman" panose="02020603050405020304" pitchFamily="18" charset="0"/>
              <a:ea typeface="Times New Roman" panose="02020603050405020304" pitchFamily="18" charset="0"/>
            </a:endParaRPr>
          </a:p>
          <a:p>
            <a:pPr algn="just">
              <a:spcAft>
                <a:spcPts val="0"/>
              </a:spcAft>
            </a:pPr>
            <a:r>
              <a:rPr lang="en-US" sz="4800" b="1" dirty="0" err="1">
                <a:latin typeface="Times New Roman" panose="02020603050405020304" pitchFamily="18" charset="0"/>
                <a:ea typeface="Times New Roman" panose="02020603050405020304" pitchFamily="18" charset="0"/>
              </a:rPr>
              <a:t>Truyền</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thống</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nhân</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nghĩa</a:t>
            </a:r>
            <a:endParaRPr lang="en-US" sz="4800" b="1" dirty="0">
              <a:latin typeface="Times New Roman" panose="02020603050405020304" pitchFamily="18" charset="0"/>
              <a:ea typeface="Times New Roman" panose="02020603050405020304" pitchFamily="18" charset="0"/>
            </a:endParaRPr>
          </a:p>
          <a:p>
            <a:pPr algn="just">
              <a:spcAft>
                <a:spcPts val="0"/>
              </a:spcAft>
            </a:pPr>
            <a:r>
              <a:rPr lang="en-US" sz="4800" b="1" dirty="0" err="1">
                <a:latin typeface="Times New Roman" panose="02020603050405020304" pitchFamily="18" charset="0"/>
                <a:ea typeface="Times New Roman" panose="02020603050405020304" pitchFamily="18" charset="0"/>
              </a:rPr>
              <a:t>Truyền</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thống</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tôn</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sư</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trọng</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đạo</a:t>
            </a:r>
            <a:endParaRPr lang="en-US" sz="4800" b="1" dirty="0">
              <a:latin typeface="Times New Roman" panose="02020603050405020304" pitchFamily="18" charset="0"/>
              <a:ea typeface="Times New Roman" panose="02020603050405020304" pitchFamily="18" charset="0"/>
            </a:endParaRPr>
          </a:p>
          <a:p>
            <a:pPr algn="just">
              <a:spcAft>
                <a:spcPts val="0"/>
              </a:spcAft>
            </a:pPr>
            <a:r>
              <a:rPr lang="en-US" sz="4800" b="1" dirty="0" err="1">
                <a:latin typeface="Times New Roman" panose="02020603050405020304" pitchFamily="18" charset="0"/>
                <a:ea typeface="Times New Roman" panose="02020603050405020304" pitchFamily="18" charset="0"/>
              </a:rPr>
              <a:t>Truyền</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thống</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hiếu</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thảo</a:t>
            </a:r>
            <a:r>
              <a:rPr lang="en-US" sz="4800" b="1"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9304161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840B13-6DC9-4770-ADB3-FFC7D2F2E442}"/>
              </a:ext>
            </a:extLst>
          </p:cNvPr>
          <p:cNvSpPr/>
          <p:nvPr/>
        </p:nvSpPr>
        <p:spPr>
          <a:xfrm>
            <a:off x="178190" y="126610"/>
            <a:ext cx="11835619" cy="6247864"/>
          </a:xfrm>
          <a:prstGeom prst="rect">
            <a:avLst/>
          </a:prstGeom>
        </p:spPr>
        <p:txBody>
          <a:bodyPr wrap="square">
            <a:spAutoFit/>
          </a:bodyPr>
          <a:lstStyle/>
          <a:p>
            <a:pPr algn="just">
              <a:spcAft>
                <a:spcPts val="0"/>
              </a:spcAft>
            </a:pPr>
            <a:r>
              <a:rPr lang="en-US" sz="4000" b="1" dirty="0" err="1">
                <a:solidFill>
                  <a:srgbClr val="FF0000"/>
                </a:solidFill>
                <a:latin typeface="Times New Roman" panose="02020603050405020304" pitchFamily="18" charset="0"/>
                <a:ea typeface="Times New Roman" panose="02020603050405020304" pitchFamily="18" charset="0"/>
              </a:rPr>
              <a:t>Giá</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trị</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của</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những</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truyền</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thống</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đó</a:t>
            </a:r>
            <a:r>
              <a:rPr lang="en-US" sz="4000" b="1" dirty="0">
                <a:solidFill>
                  <a:srgbClr val="FF0000"/>
                </a:solidFill>
                <a:latin typeface="Times New Roman" panose="02020603050405020304" pitchFamily="18" charset="0"/>
                <a:ea typeface="Times New Roman" panose="02020603050405020304" pitchFamily="18" charset="0"/>
              </a:rPr>
              <a:t>:</a:t>
            </a:r>
          </a:p>
          <a:p>
            <a:pPr algn="just">
              <a:spcAft>
                <a:spcPts val="0"/>
              </a:spcAft>
            </a:pPr>
            <a:r>
              <a:rPr lang="en-US" sz="4000" b="1" dirty="0" err="1">
                <a:solidFill>
                  <a:srgbClr val="FF0000"/>
                </a:solidFill>
                <a:latin typeface="Times New Roman" panose="02020603050405020304" pitchFamily="18" charset="0"/>
                <a:ea typeface="Times New Roman" panose="02020603050405020304" pitchFamily="18" charset="0"/>
              </a:rPr>
              <a:t>Truyền</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thống</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bất</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khuất</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kiên</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chung</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chống</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giặc</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ngoại</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xâm</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anh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hùng</a:t>
            </a:r>
            <a:r>
              <a:rPr lang="en-US" sz="4000" b="1" dirty="0">
                <a:latin typeface="Times New Roman" panose="02020603050405020304" pitchFamily="18" charset="0"/>
                <a:ea typeface="Times New Roman" panose="02020603050405020304" pitchFamily="18" charset="0"/>
              </a:rPr>
              <a:t> Phan </a:t>
            </a:r>
            <a:r>
              <a:rPr lang="en-US" sz="4000" b="1" dirty="0" err="1">
                <a:latin typeface="Times New Roman" panose="02020603050405020304" pitchFamily="18" charset="0"/>
                <a:ea typeface="Times New Roman" panose="02020603050405020304" pitchFamily="18" charset="0"/>
              </a:rPr>
              <a:t>Đình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Giót</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anh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hùng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Bế</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Văn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Đàn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chị</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Võ</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Thị</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Sáu</a:t>
            </a:r>
            <a:r>
              <a:rPr lang="en-US" sz="4000" b="1" dirty="0">
                <a:latin typeface="Times New Roman" panose="02020603050405020304" pitchFamily="18" charset="0"/>
                <a:ea typeface="Times New Roman" panose="02020603050405020304" pitchFamily="18" charset="0"/>
              </a:rPr>
              <a:t> … </a:t>
            </a:r>
            <a:r>
              <a:rPr lang="en-US" sz="4000" b="1" dirty="0" err="1">
                <a:latin typeface="Times New Roman" panose="02020603050405020304" pitchFamily="18" charset="0"/>
                <a:ea typeface="Times New Roman" panose="02020603050405020304" pitchFamily="18" charset="0"/>
              </a:rPr>
              <a:t>anh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dũng</a:t>
            </a:r>
            <a:r>
              <a:rPr lang="en-US" sz="4000" b="1" dirty="0">
                <a:latin typeface="Times New Roman" panose="02020603050405020304" pitchFamily="18" charset="0"/>
                <a:ea typeface="Times New Roman" panose="02020603050405020304" pitchFamily="18" charset="0"/>
              </a:rPr>
              <a:t> hi </a:t>
            </a:r>
            <a:r>
              <a:rPr lang="en-US" sz="4000" b="1" dirty="0" err="1">
                <a:latin typeface="Times New Roman" panose="02020603050405020304" pitchFamily="18" charset="0"/>
                <a:ea typeface="Times New Roman" panose="02020603050405020304" pitchFamily="18" charset="0"/>
              </a:rPr>
              <a:t>sinh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vì</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nền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độc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lập</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và</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hòa</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bình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của</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dân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tộc</a:t>
            </a:r>
            <a:r>
              <a:rPr lang="en-US" sz="4000" b="1" dirty="0">
                <a:latin typeface="Times New Roman" panose="02020603050405020304" pitchFamily="18" charset="0"/>
                <a:ea typeface="Times New Roman" panose="02020603050405020304" pitchFamily="18" charset="0"/>
              </a:rPr>
              <a:t>…</a:t>
            </a:r>
            <a:r>
              <a:rPr lang="en-US" sz="4000" b="1" dirty="0" err="1">
                <a:latin typeface="Times New Roman" panose="02020603050405020304" pitchFamily="18" charset="0"/>
                <a:ea typeface="Times New Roman" panose="02020603050405020304" pitchFamily="18" charset="0"/>
              </a:rPr>
              <a:t>ngày</a:t>
            </a:r>
            <a:r>
              <a:rPr lang="en-US" sz="4000" b="1" dirty="0">
                <a:latin typeface="Times New Roman" panose="02020603050405020304" pitchFamily="18" charset="0"/>
                <a:ea typeface="Times New Roman" panose="02020603050405020304" pitchFamily="18" charset="0"/>
              </a:rPr>
              <a:t> nay </a:t>
            </a:r>
            <a:r>
              <a:rPr lang="en-US" sz="4000" b="1" dirty="0" err="1">
                <a:latin typeface="Times New Roman" panose="02020603050405020304" pitchFamily="18" charset="0"/>
                <a:ea typeface="Times New Roman" panose="02020603050405020304" pitchFamily="18" charset="0"/>
              </a:rPr>
              <a:t>dù</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độc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lập</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ổn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định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hòa</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bình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nhưng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vẫn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còn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những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người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lính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hải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đảo</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không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quản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ngày</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đêm</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canh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giữ</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biển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đảo</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quê</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hương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Chúng</a:t>
            </a:r>
            <a:r>
              <a:rPr lang="en-US" sz="4000" b="1" dirty="0">
                <a:latin typeface="Times New Roman" panose="02020603050405020304" pitchFamily="18" charset="0"/>
                <a:ea typeface="Times New Roman" panose="02020603050405020304" pitchFamily="18" charset="0"/>
              </a:rPr>
              <a:t> ta </a:t>
            </a:r>
            <a:r>
              <a:rPr lang="en-US" sz="4000" b="1" dirty="0" err="1">
                <a:latin typeface="Times New Roman" panose="02020603050405020304" pitchFamily="18" charset="0"/>
                <a:ea typeface="Times New Roman" panose="02020603050405020304" pitchFamily="18" charset="0"/>
              </a:rPr>
              <a:t>cần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đồng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lòng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gìn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giữ</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mảnh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đất</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thiêng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liêng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nơi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những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người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anh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hùng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liệt</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sĩ</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đã</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ngã</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xuống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tất</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cả</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đều</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vì</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vận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mệnh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của</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dân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tộc</a:t>
            </a:r>
            <a:r>
              <a:rPr lang="en-US" sz="4000" b="1"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98684563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1724</TotalTime>
  <Words>4699</Words>
  <Application>Microsoft Office PowerPoint</Application>
  <PresentationFormat>Widescreen</PresentationFormat>
  <Paragraphs>193</Paragraphs>
  <Slides>78</Slides>
  <Notes>10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78</vt:i4>
      </vt:variant>
    </vt:vector>
  </HeadingPairs>
  <TitlesOfParts>
    <vt:vector size="92" baseType="lpstr">
      <vt:lpstr>等线</vt:lpstr>
      <vt:lpstr>等线 Light</vt:lpstr>
      <vt:lpstr>MS Mincho</vt:lpstr>
      <vt:lpstr>Arial</vt:lpstr>
      <vt:lpstr>Arial Unicode MS</vt:lpstr>
      <vt:lpstr>Calibri</vt:lpstr>
      <vt:lpstr>Calibri Light</vt:lpstr>
      <vt:lpstr>Courier New</vt:lpstr>
      <vt:lpstr>Merriweather-Regular</vt:lpstr>
      <vt:lpstr>Times New Roman</vt:lpstr>
      <vt:lpstr>博洋柳体</vt:lpstr>
      <vt:lpstr>Office Theme</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235</cp:revision>
  <dcterms:created xsi:type="dcterms:W3CDTF">2022-06-02T15:23:58Z</dcterms:created>
  <dcterms:modified xsi:type="dcterms:W3CDTF">2023-09-14T02:08:19Z</dcterms:modified>
</cp:coreProperties>
</file>