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66.jpg" ContentType="image/pn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62" r:id="rId2"/>
    <p:sldMasterId id="2147483788" r:id="rId3"/>
  </p:sldMasterIdLst>
  <p:notesMasterIdLst>
    <p:notesMasterId r:id="rId76"/>
  </p:notesMasterIdLst>
  <p:sldIdLst>
    <p:sldId id="1163" r:id="rId4"/>
    <p:sldId id="1177" r:id="rId5"/>
    <p:sldId id="1185" r:id="rId6"/>
    <p:sldId id="1186" r:id="rId7"/>
    <p:sldId id="1187" r:id="rId8"/>
    <p:sldId id="1184" r:id="rId9"/>
    <p:sldId id="1170" r:id="rId10"/>
    <p:sldId id="1080" r:id="rId11"/>
    <p:sldId id="1125" r:id="rId12"/>
    <p:sldId id="1171" r:id="rId13"/>
    <p:sldId id="1172" r:id="rId14"/>
    <p:sldId id="1189" r:id="rId15"/>
    <p:sldId id="1178" r:id="rId16"/>
    <p:sldId id="1272" r:id="rId17"/>
    <p:sldId id="1179" r:id="rId18"/>
    <p:sldId id="1180" r:id="rId19"/>
    <p:sldId id="1181" r:id="rId20"/>
    <p:sldId id="1271" r:id="rId21"/>
    <p:sldId id="1273" r:id="rId22"/>
    <p:sldId id="1182" r:id="rId23"/>
    <p:sldId id="1190" r:id="rId24"/>
    <p:sldId id="1191" r:id="rId25"/>
    <p:sldId id="1192" r:id="rId26"/>
    <p:sldId id="1197" r:id="rId27"/>
    <p:sldId id="1198" r:id="rId28"/>
    <p:sldId id="1252" r:id="rId29"/>
    <p:sldId id="1200" r:id="rId30"/>
    <p:sldId id="1201" r:id="rId31"/>
    <p:sldId id="1202" r:id="rId32"/>
    <p:sldId id="1203" r:id="rId33"/>
    <p:sldId id="1204" r:id="rId34"/>
    <p:sldId id="1205" r:id="rId35"/>
    <p:sldId id="1207" r:id="rId36"/>
    <p:sldId id="1208" r:id="rId37"/>
    <p:sldId id="1206" r:id="rId38"/>
    <p:sldId id="1253" r:id="rId39"/>
    <p:sldId id="1274" r:id="rId40"/>
    <p:sldId id="1263" r:id="rId41"/>
    <p:sldId id="1265" r:id="rId42"/>
    <p:sldId id="1262" r:id="rId43"/>
    <p:sldId id="1266" r:id="rId44"/>
    <p:sldId id="1264" r:id="rId45"/>
    <p:sldId id="1267" r:id="rId46"/>
    <p:sldId id="1261" r:id="rId47"/>
    <p:sldId id="1256" r:id="rId48"/>
    <p:sldId id="1219" r:id="rId49"/>
    <p:sldId id="1193" r:id="rId50"/>
    <p:sldId id="1195" r:id="rId51"/>
    <p:sldId id="1196" r:id="rId52"/>
    <p:sldId id="1257" r:id="rId53"/>
    <p:sldId id="1258" r:id="rId54"/>
    <p:sldId id="1259" r:id="rId55"/>
    <p:sldId id="1260" r:id="rId56"/>
    <p:sldId id="1268" r:id="rId57"/>
    <p:sldId id="1233" r:id="rId58"/>
    <p:sldId id="1234" r:id="rId59"/>
    <p:sldId id="1235" r:id="rId60"/>
    <p:sldId id="1238" r:id="rId61"/>
    <p:sldId id="1270" r:id="rId62"/>
    <p:sldId id="1230" r:id="rId63"/>
    <p:sldId id="1236" r:id="rId64"/>
    <p:sldId id="1240" r:id="rId65"/>
    <p:sldId id="1242" r:id="rId66"/>
    <p:sldId id="1243" r:id="rId67"/>
    <p:sldId id="1244" r:id="rId68"/>
    <p:sldId id="1245" r:id="rId69"/>
    <p:sldId id="1246" r:id="rId70"/>
    <p:sldId id="1247" r:id="rId71"/>
    <p:sldId id="1248" r:id="rId72"/>
    <p:sldId id="1249" r:id="rId73"/>
    <p:sldId id="1250" r:id="rId74"/>
    <p:sldId id="1251" r:id="rId7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6404" autoAdjust="0"/>
  </p:normalViewPr>
  <p:slideViewPr>
    <p:cSldViewPr snapToGrid="0">
      <p:cViewPr varScale="1">
        <p:scale>
          <a:sx n="73" d="100"/>
          <a:sy n="73" d="100"/>
        </p:scale>
        <p:origin x="7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32949-6F37-4373-8923-C938E61E61FE}" type="datetimeFigureOut">
              <a:rPr lang="en-US" smtClean="0"/>
              <a:t>9/19/2024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2A148-B6FD-4690-BFD2-8ACA5A2DBA9A}" type="slidenum">
              <a:rPr lang="en-US" smtClean="0"/>
              <a:t>‹#›</a:t>
            </a:fld>
            <a:endParaRPr lang="en-US"/>
          </a:p>
        </p:txBody>
      </p:sp>
    </p:spTree>
    <p:extLst>
      <p:ext uri="{BB962C8B-B14F-4D97-AF65-F5344CB8AC3E}">
        <p14:creationId xmlns:p14="http://schemas.microsoft.com/office/powerpoint/2010/main" val="306996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0DF169A-E22B-4398-A50B-37A41CBA2BED}" type="slidenum">
              <a:rPr lang="zh-CN" altLang="en-US" smtClean="0">
                <a:latin typeface="等线"/>
                <a:ea typeface="等线"/>
                <a:cs typeface="等线"/>
              </a:rPr>
              <a:pPr/>
              <a:t>1</a:t>
            </a:fld>
            <a:endParaRPr lang="en-US" altLang="zh-CN">
              <a:latin typeface="等线"/>
              <a:ea typeface="等线"/>
              <a:cs typeface="等线"/>
            </a:endParaRPr>
          </a:p>
        </p:txBody>
      </p:sp>
    </p:spTree>
    <p:extLst>
      <p:ext uri="{BB962C8B-B14F-4D97-AF65-F5344CB8AC3E}">
        <p14:creationId xmlns:p14="http://schemas.microsoft.com/office/powerpoint/2010/main" val="2715494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64</a:t>
            </a:fld>
            <a:endParaRPr lang="en-US" altLang="zh-CN">
              <a:latin typeface="等线"/>
              <a:ea typeface="等线"/>
              <a:cs typeface="等线"/>
            </a:endParaRPr>
          </a:p>
        </p:txBody>
      </p:sp>
    </p:spTree>
    <p:extLst>
      <p:ext uri="{BB962C8B-B14F-4D97-AF65-F5344CB8AC3E}">
        <p14:creationId xmlns:p14="http://schemas.microsoft.com/office/powerpoint/2010/main" val="4119385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69</a:t>
            </a:fld>
            <a:endParaRPr lang="en-US" altLang="zh-CN">
              <a:latin typeface="等线"/>
              <a:ea typeface="等线"/>
              <a:cs typeface="等线"/>
            </a:endParaRPr>
          </a:p>
        </p:txBody>
      </p:sp>
    </p:spTree>
    <p:extLst>
      <p:ext uri="{BB962C8B-B14F-4D97-AF65-F5344CB8AC3E}">
        <p14:creationId xmlns:p14="http://schemas.microsoft.com/office/powerpoint/2010/main" val="3734111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2DA2E233-9EC2-4CB0-8D0A-9E02B8DDA3F0}" type="slidenum">
              <a:rPr lang="en-BZ" smtClean="0"/>
              <a:t>2</a:t>
            </a:fld>
            <a:endParaRPr lang="en-BZ"/>
          </a:p>
        </p:txBody>
      </p:sp>
    </p:spTree>
    <p:extLst>
      <p:ext uri="{BB962C8B-B14F-4D97-AF65-F5344CB8AC3E}">
        <p14:creationId xmlns:p14="http://schemas.microsoft.com/office/powerpoint/2010/main" val="3260147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A148-B6FD-4690-BFD2-8ACA5A2DBA9A}" type="slidenum">
              <a:rPr lang="en-US" smtClean="0"/>
              <a:t>8</a:t>
            </a:fld>
            <a:endParaRPr lang="en-US"/>
          </a:p>
        </p:txBody>
      </p:sp>
    </p:spTree>
    <p:extLst>
      <p:ext uri="{BB962C8B-B14F-4D97-AF65-F5344CB8AC3E}">
        <p14:creationId xmlns:p14="http://schemas.microsoft.com/office/powerpoint/2010/main" val="4092918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202688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a:t>0368218377</a:t>
            </a:r>
            <a:endParaRPr lang="zh-CN" altLang="en-US"/>
          </a:p>
        </p:txBody>
      </p:sp>
      <p:sp>
        <p:nvSpPr>
          <p:cNvPr id="194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3D04791-3B58-4DE6-A4EC-E883B6AF2AE2}" type="slidenum">
              <a:rPr lang="zh-CN" altLang="en-US" smtClean="0">
                <a:latin typeface="等线"/>
                <a:ea typeface="等线"/>
                <a:cs typeface="等线"/>
              </a:rPr>
              <a:pPr/>
              <a:t>11</a:t>
            </a:fld>
            <a:endParaRPr lang="en-US" altLang="zh-CN">
              <a:latin typeface="等线"/>
              <a:ea typeface="等线"/>
              <a:cs typeface="等线"/>
            </a:endParaRPr>
          </a:p>
        </p:txBody>
      </p:sp>
    </p:spTree>
    <p:extLst>
      <p:ext uri="{BB962C8B-B14F-4D97-AF65-F5344CB8AC3E}">
        <p14:creationId xmlns:p14="http://schemas.microsoft.com/office/powerpoint/2010/main" val="3182957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2DA2E233-9EC2-4CB0-8D0A-9E02B8DDA3F0}" type="slidenum">
              <a:rPr lang="en-BZ" smtClean="0"/>
              <a:t>13</a:t>
            </a:fld>
            <a:endParaRPr lang="en-BZ"/>
          </a:p>
        </p:txBody>
      </p:sp>
    </p:spTree>
    <p:extLst>
      <p:ext uri="{BB962C8B-B14F-4D97-AF65-F5344CB8AC3E}">
        <p14:creationId xmlns:p14="http://schemas.microsoft.com/office/powerpoint/2010/main" val="2075187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2DA2E233-9EC2-4CB0-8D0A-9E02B8DDA3F0}" type="slidenum">
              <a:rPr lang="en-BZ" smtClean="0"/>
              <a:t>15</a:t>
            </a:fld>
            <a:endParaRPr lang="en-BZ"/>
          </a:p>
        </p:txBody>
      </p:sp>
    </p:spTree>
    <p:extLst>
      <p:ext uri="{BB962C8B-B14F-4D97-AF65-F5344CB8AC3E}">
        <p14:creationId xmlns:p14="http://schemas.microsoft.com/office/powerpoint/2010/main" val="1591364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062380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423021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2579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5083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95637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37339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4197120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1491427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86547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57620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424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37492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96890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258429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48635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516654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4048359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648390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71876032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1530211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869327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77599804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77902433"/>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38405906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998770-F393-4B4F-B3D4-7B26E33AAB39}"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021695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414539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023795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442391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8186729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4477074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9761968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3948479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10349192"/>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33628122"/>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2161994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998770-F393-4B4F-B3D4-7B26E33AAB39}" type="datetimeFigureOut">
              <a:rPr lang="en-US" smtClean="0"/>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661803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75921649"/>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94031965"/>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63962713"/>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7988157"/>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79898485"/>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07325179"/>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28778757"/>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1922807"/>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08163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998770-F393-4B4F-B3D4-7B26E33AAB39}" type="datetimeFigureOut">
              <a:rPr lang="en-US" smtClean="0"/>
              <a:t>9/19/2024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773904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998770-F393-4B4F-B3D4-7B26E33AAB39}" type="datetimeFigureOut">
              <a:rPr lang="en-US" smtClean="0"/>
              <a:t>9/19/2024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93180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98770-F393-4B4F-B3D4-7B26E33AAB39}" type="datetimeFigureOut">
              <a:rPr lang="en-US" smtClean="0"/>
              <a:t>9/19/2024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89245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39647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16933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3.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98770-F393-4B4F-B3D4-7B26E33AAB39}" type="datetimeFigureOut">
              <a:rPr lang="en-US" smtClean="0"/>
              <a:t>9/19/2024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F733F-C1F6-44B3-B2C6-83F1FE04E706}" type="slidenum">
              <a:rPr lang="en-US" smtClean="0"/>
              <a:t>‹#›</a:t>
            </a:fld>
            <a:endParaRPr lang="en-US"/>
          </a:p>
        </p:txBody>
      </p:sp>
    </p:spTree>
    <p:extLst>
      <p:ext uri="{BB962C8B-B14F-4D97-AF65-F5344CB8AC3E}">
        <p14:creationId xmlns:p14="http://schemas.microsoft.com/office/powerpoint/2010/main" val="247290262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17018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419426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33.png"/><Relationship Id="rId18" Type="http://schemas.openxmlformats.org/officeDocument/2006/relationships/image" Target="../media/image38.png"/><Relationship Id="rId26" Type="http://schemas.openxmlformats.org/officeDocument/2006/relationships/image" Target="../media/image46.png"/><Relationship Id="rId39" Type="http://schemas.openxmlformats.org/officeDocument/2006/relationships/image" Target="../media/image59.png"/><Relationship Id="rId21" Type="http://schemas.openxmlformats.org/officeDocument/2006/relationships/image" Target="../media/image41.png"/><Relationship Id="rId34" Type="http://schemas.openxmlformats.org/officeDocument/2006/relationships/image" Target="../media/image54.png"/><Relationship Id="rId42" Type="http://schemas.openxmlformats.org/officeDocument/2006/relationships/image" Target="../media/image62.png"/><Relationship Id="rId7" Type="http://schemas.openxmlformats.org/officeDocument/2006/relationships/image" Target="../media/image27.png"/><Relationship Id="rId2" Type="http://schemas.openxmlformats.org/officeDocument/2006/relationships/notesSlide" Target="../notesSlides/notesSlide1.xml"/><Relationship Id="rId16" Type="http://schemas.openxmlformats.org/officeDocument/2006/relationships/image" Target="../media/image36.png"/><Relationship Id="rId20" Type="http://schemas.openxmlformats.org/officeDocument/2006/relationships/image" Target="../media/image40.png"/><Relationship Id="rId29" Type="http://schemas.openxmlformats.org/officeDocument/2006/relationships/image" Target="../media/image49.png"/><Relationship Id="rId41"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image" Target="../media/image44.png"/><Relationship Id="rId32" Type="http://schemas.openxmlformats.org/officeDocument/2006/relationships/image" Target="../media/image52.png"/><Relationship Id="rId37" Type="http://schemas.openxmlformats.org/officeDocument/2006/relationships/image" Target="../media/image57.png"/><Relationship Id="rId40" Type="http://schemas.openxmlformats.org/officeDocument/2006/relationships/image" Target="../media/image60.pn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3.png"/><Relationship Id="rId28" Type="http://schemas.openxmlformats.org/officeDocument/2006/relationships/image" Target="../media/image48.png"/><Relationship Id="rId36" Type="http://schemas.openxmlformats.org/officeDocument/2006/relationships/image" Target="../media/image56.png"/><Relationship Id="rId10" Type="http://schemas.openxmlformats.org/officeDocument/2006/relationships/image" Target="../media/image30.png"/><Relationship Id="rId19" Type="http://schemas.openxmlformats.org/officeDocument/2006/relationships/image" Target="../media/image39.png"/><Relationship Id="rId31" Type="http://schemas.openxmlformats.org/officeDocument/2006/relationships/image" Target="../media/image51.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png"/><Relationship Id="rId27" Type="http://schemas.openxmlformats.org/officeDocument/2006/relationships/image" Target="../media/image47.png"/><Relationship Id="rId30" Type="http://schemas.openxmlformats.org/officeDocument/2006/relationships/image" Target="../media/image50.png"/><Relationship Id="rId35" Type="http://schemas.openxmlformats.org/officeDocument/2006/relationships/image" Target="../media/image55.png"/><Relationship Id="rId8" Type="http://schemas.openxmlformats.org/officeDocument/2006/relationships/image" Target="../media/image28.png"/><Relationship Id="rId3" Type="http://schemas.openxmlformats.org/officeDocument/2006/relationships/image" Target="../media/image23.png"/><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image" Target="../media/image45.png"/><Relationship Id="rId33" Type="http://schemas.openxmlformats.org/officeDocument/2006/relationships/image" Target="../media/image53.png"/><Relationship Id="rId38" Type="http://schemas.openxmlformats.org/officeDocument/2006/relationships/image" Target="../media/image5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xml"/><Relationship Id="rId1" Type="http://schemas.openxmlformats.org/officeDocument/2006/relationships/slideLayout" Target="../slideLayouts/slideLayout38.xml"/><Relationship Id="rId4" Type="http://schemas.openxmlformats.org/officeDocument/2006/relationships/image" Target="../media/image68.jpeg"/></Relationships>
</file>

<file path=ppt/slides/_rels/slide1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 Target="slide7.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 Target="slide7.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 Target="slide7.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48.xml"/><Relationship Id="rId4" Type="http://schemas.openxmlformats.org/officeDocument/2006/relationships/image" Target="../media/image7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4.xml.rels><?xml version="1.0" encoding="UTF-8" standalone="yes"?>
<Relationships xmlns="http://schemas.openxmlformats.org/package/2006/relationships"><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5.png"/><Relationship Id="rId39" Type="http://schemas.openxmlformats.org/officeDocument/2006/relationships/image" Target="../media/image58.png"/><Relationship Id="rId21" Type="http://schemas.openxmlformats.org/officeDocument/2006/relationships/image" Target="../media/image40.png"/><Relationship Id="rId34" Type="http://schemas.openxmlformats.org/officeDocument/2006/relationships/image" Target="../media/image53.png"/><Relationship Id="rId42" Type="http://schemas.openxmlformats.org/officeDocument/2006/relationships/image" Target="../media/image61.png"/><Relationship Id="rId7" Type="http://schemas.openxmlformats.org/officeDocument/2006/relationships/image" Target="../media/image26.png"/><Relationship Id="rId2" Type="http://schemas.openxmlformats.org/officeDocument/2006/relationships/notesSlide" Target="../notesSlides/notesSlide10.xml"/><Relationship Id="rId16" Type="http://schemas.openxmlformats.org/officeDocument/2006/relationships/image" Target="../media/image35.png"/><Relationship Id="rId20" Type="http://schemas.openxmlformats.org/officeDocument/2006/relationships/image" Target="../media/image39.png"/><Relationship Id="rId29" Type="http://schemas.openxmlformats.org/officeDocument/2006/relationships/image" Target="../media/image48.png"/><Relationship Id="rId41" Type="http://schemas.openxmlformats.org/officeDocument/2006/relationships/image" Target="../media/image60.png"/><Relationship Id="rId1" Type="http://schemas.openxmlformats.org/officeDocument/2006/relationships/slideLayout" Target="../slideLayouts/slideLayout38.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png"/><Relationship Id="rId32" Type="http://schemas.openxmlformats.org/officeDocument/2006/relationships/image" Target="../media/image51.png"/><Relationship Id="rId37" Type="http://schemas.openxmlformats.org/officeDocument/2006/relationships/image" Target="../media/image56.png"/><Relationship Id="rId40" Type="http://schemas.openxmlformats.org/officeDocument/2006/relationships/image" Target="../media/image59.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png"/><Relationship Id="rId36" Type="http://schemas.openxmlformats.org/officeDocument/2006/relationships/image" Target="../media/image55.png"/><Relationship Id="rId10" Type="http://schemas.openxmlformats.org/officeDocument/2006/relationships/image" Target="../media/image29.png"/><Relationship Id="rId19" Type="http://schemas.openxmlformats.org/officeDocument/2006/relationships/image" Target="../media/image38.png"/><Relationship Id="rId31" Type="http://schemas.openxmlformats.org/officeDocument/2006/relationships/image" Target="../media/image50.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png"/><Relationship Id="rId30" Type="http://schemas.openxmlformats.org/officeDocument/2006/relationships/image" Target="../media/image49.png"/><Relationship Id="rId35" Type="http://schemas.openxmlformats.org/officeDocument/2006/relationships/image" Target="../media/image54.png"/><Relationship Id="rId43" Type="http://schemas.openxmlformats.org/officeDocument/2006/relationships/image" Target="../media/image62.png"/><Relationship Id="rId8" Type="http://schemas.openxmlformats.org/officeDocument/2006/relationships/image" Target="../media/image27.png"/><Relationship Id="rId3" Type="http://schemas.openxmlformats.org/officeDocument/2006/relationships/image" Target="../media/image75.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33" Type="http://schemas.openxmlformats.org/officeDocument/2006/relationships/image" Target="../media/image52.png"/><Relationship Id="rId38" Type="http://schemas.openxmlformats.org/officeDocument/2006/relationships/image" Target="../media/image5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9.xml.rels><?xml version="1.0" encoding="UTF-8" standalone="yes"?>
<Relationships xmlns="http://schemas.openxmlformats.org/package/2006/relationships"><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5.png"/><Relationship Id="rId39" Type="http://schemas.openxmlformats.org/officeDocument/2006/relationships/image" Target="../media/image58.png"/><Relationship Id="rId21" Type="http://schemas.openxmlformats.org/officeDocument/2006/relationships/image" Target="../media/image40.png"/><Relationship Id="rId34" Type="http://schemas.openxmlformats.org/officeDocument/2006/relationships/image" Target="../media/image53.png"/><Relationship Id="rId42" Type="http://schemas.openxmlformats.org/officeDocument/2006/relationships/image" Target="../media/image61.png"/><Relationship Id="rId7" Type="http://schemas.openxmlformats.org/officeDocument/2006/relationships/image" Target="../media/image26.png"/><Relationship Id="rId2" Type="http://schemas.openxmlformats.org/officeDocument/2006/relationships/notesSlide" Target="../notesSlides/notesSlide11.xml"/><Relationship Id="rId16" Type="http://schemas.openxmlformats.org/officeDocument/2006/relationships/image" Target="../media/image35.png"/><Relationship Id="rId20" Type="http://schemas.openxmlformats.org/officeDocument/2006/relationships/image" Target="../media/image39.png"/><Relationship Id="rId29" Type="http://schemas.openxmlformats.org/officeDocument/2006/relationships/image" Target="../media/image48.png"/><Relationship Id="rId41" Type="http://schemas.openxmlformats.org/officeDocument/2006/relationships/image" Target="../media/image60.png"/><Relationship Id="rId1" Type="http://schemas.openxmlformats.org/officeDocument/2006/relationships/slideLayout" Target="../slideLayouts/slideLayout38.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png"/><Relationship Id="rId32" Type="http://schemas.openxmlformats.org/officeDocument/2006/relationships/image" Target="../media/image51.png"/><Relationship Id="rId37" Type="http://schemas.openxmlformats.org/officeDocument/2006/relationships/image" Target="../media/image56.png"/><Relationship Id="rId40" Type="http://schemas.openxmlformats.org/officeDocument/2006/relationships/image" Target="../media/image59.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png"/><Relationship Id="rId36" Type="http://schemas.openxmlformats.org/officeDocument/2006/relationships/image" Target="../media/image55.png"/><Relationship Id="rId10" Type="http://schemas.openxmlformats.org/officeDocument/2006/relationships/image" Target="../media/image29.png"/><Relationship Id="rId19" Type="http://schemas.openxmlformats.org/officeDocument/2006/relationships/image" Target="../media/image38.png"/><Relationship Id="rId31" Type="http://schemas.openxmlformats.org/officeDocument/2006/relationships/image" Target="../media/image50.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png"/><Relationship Id="rId30" Type="http://schemas.openxmlformats.org/officeDocument/2006/relationships/image" Target="../media/image49.png"/><Relationship Id="rId35" Type="http://schemas.openxmlformats.org/officeDocument/2006/relationships/image" Target="../media/image54.png"/><Relationship Id="rId43" Type="http://schemas.openxmlformats.org/officeDocument/2006/relationships/image" Target="../media/image62.png"/><Relationship Id="rId8" Type="http://schemas.openxmlformats.org/officeDocument/2006/relationships/image" Target="../media/image27.png"/><Relationship Id="rId3" Type="http://schemas.openxmlformats.org/officeDocument/2006/relationships/image" Target="../media/image75.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33" Type="http://schemas.openxmlformats.org/officeDocument/2006/relationships/image" Target="../media/image52.png"/><Relationship Id="rId38" Type="http://schemas.openxmlformats.org/officeDocument/2006/relationships/image" Target="../media/image57.png"/></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slide" Target="slide5.xml"/><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65.png"/><Relationship Id="rId4" Type="http://schemas.openxmlformats.org/officeDocument/2006/relationships/slide" Target="slid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5" name="组合 44"/>
          <p:cNvGrpSpPr>
            <a:grpSpLocks/>
          </p:cNvGrpSpPr>
          <p:nvPr/>
        </p:nvGrpSpPr>
        <p:grpSpPr bwMode="auto">
          <a:xfrm rot="5400000">
            <a:off x="3359944" y="-1634331"/>
            <a:ext cx="6081712" cy="9753600"/>
            <a:chOff x="927701" y="1006877"/>
            <a:chExt cx="4022133" cy="4514871"/>
          </a:xfrm>
        </p:grpSpPr>
        <p:pic>
          <p:nvPicPr>
            <p:cNvPr id="4121"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图片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图片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图片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 name="图片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7" name="图片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8" name="图片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9" name="图片 1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0" name="图片 1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图片 1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2" name="图片 2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3" name="图片 2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4" name="图片 2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5" name="图片 23"/>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6" name="图片 24"/>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 name="图片 25"/>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8" name="图片 27"/>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9" name="图片 28"/>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0" name="图片 29"/>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238500" y="2894013"/>
            <a:ext cx="553878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latin typeface="Times New Roman" panose="02020603050405020304" pitchFamily="18" charset="0"/>
                <a:ea typeface="博洋柳体"/>
                <a:cs typeface="Times New Roman" panose="02020603050405020304" pitchFamily="18" charset="0"/>
                <a:sym typeface="+mn-lt"/>
              </a:rPr>
              <a:t>KHỞI ĐỘNG</a:t>
            </a:r>
            <a:endParaRPr lang="zh-CN" altLang="en-US" sz="6600" b="1">
              <a:solidFill>
                <a:srgbClr val="0677B7"/>
              </a:solidFill>
              <a:latin typeface="Times New Roman" panose="02020603050405020304" pitchFamily="18" charset="0"/>
              <a:ea typeface="博洋柳体"/>
              <a:cs typeface="Times New Roman" panose="02020603050405020304" pitchFamily="18" charset="0"/>
              <a:sym typeface="+mn-lt"/>
            </a:endParaRPr>
          </a:p>
        </p:txBody>
      </p:sp>
      <p:pic>
        <p:nvPicPr>
          <p:cNvPr id="104" name="图片 103"/>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9324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50770" y="199505"/>
            <a:ext cx="6168046" cy="51539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nl-NL"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Cách đọc hiểu một truyện lịch sử</a:t>
            </a:r>
          </a:p>
        </p:txBody>
      </p:sp>
      <p:sp>
        <p:nvSpPr>
          <p:cNvPr id="3" name="Rounded Rectangle 2"/>
          <p:cNvSpPr/>
          <p:nvPr/>
        </p:nvSpPr>
        <p:spPr>
          <a:xfrm>
            <a:off x="4937760" y="939338"/>
            <a:ext cx="2718262" cy="52370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VĂN BẢN</a:t>
            </a:r>
          </a:p>
        </p:txBody>
      </p:sp>
      <p:sp>
        <p:nvSpPr>
          <p:cNvPr id="4" name="Rounded Rectangle 3"/>
          <p:cNvSpPr/>
          <p:nvPr/>
        </p:nvSpPr>
        <p:spPr>
          <a:xfrm>
            <a:off x="631766" y="2078182"/>
            <a:ext cx="2044931" cy="69826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Bối cảnh</a:t>
            </a:r>
          </a:p>
        </p:txBody>
      </p:sp>
      <p:sp>
        <p:nvSpPr>
          <p:cNvPr id="5" name="Rounded Rectangle 4"/>
          <p:cNvSpPr/>
          <p:nvPr/>
        </p:nvSpPr>
        <p:spPr>
          <a:xfrm>
            <a:off x="3568929" y="2086489"/>
            <a:ext cx="2044931" cy="69826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Cốt truyện</a:t>
            </a:r>
          </a:p>
        </p:txBody>
      </p:sp>
      <p:sp>
        <p:nvSpPr>
          <p:cNvPr id="6" name="Rounded Rectangle 5"/>
          <p:cNvSpPr/>
          <p:nvPr/>
        </p:nvSpPr>
        <p:spPr>
          <a:xfrm>
            <a:off x="6816435" y="2086489"/>
            <a:ext cx="2044931" cy="69826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Nhân vật</a:t>
            </a:r>
          </a:p>
        </p:txBody>
      </p:sp>
      <p:sp>
        <p:nvSpPr>
          <p:cNvPr id="7" name="Rounded Rectangle 6"/>
          <p:cNvSpPr/>
          <p:nvPr/>
        </p:nvSpPr>
        <p:spPr>
          <a:xfrm>
            <a:off x="9763299" y="2078181"/>
            <a:ext cx="2044931" cy="69826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Ngôn ngữ</a:t>
            </a:r>
          </a:p>
        </p:txBody>
      </p:sp>
      <p:sp>
        <p:nvSpPr>
          <p:cNvPr id="8" name="Rounded Rectangle 7"/>
          <p:cNvSpPr/>
          <p:nvPr/>
        </p:nvSpPr>
        <p:spPr>
          <a:xfrm>
            <a:off x="268775" y="3071553"/>
            <a:ext cx="1396539" cy="30673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pitchFamily="18" charset="0"/>
                <a:cs typeface="Times New Roman" panose="02020603050405020304" pitchFamily="18" charset="0"/>
              </a:rPr>
              <a:t>Xác định thời gian lịch sử diễn ra câu chuyện</a:t>
            </a:r>
          </a:p>
        </p:txBody>
      </p:sp>
      <p:sp>
        <p:nvSpPr>
          <p:cNvPr id="9" name="Rounded Rectangle 8"/>
          <p:cNvSpPr/>
          <p:nvPr/>
        </p:nvSpPr>
        <p:spPr>
          <a:xfrm>
            <a:off x="1632063" y="3071553"/>
            <a:ext cx="1396539" cy="30673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pitchFamily="18" charset="0"/>
                <a:cs typeface="Times New Roman" panose="02020603050405020304" pitchFamily="18" charset="0"/>
              </a:rPr>
              <a:t>Xác định không gian lịch sử của câu chuyện</a:t>
            </a:r>
          </a:p>
        </p:txBody>
      </p:sp>
      <p:sp>
        <p:nvSpPr>
          <p:cNvPr id="10" name="Rounded Rectangle 9"/>
          <p:cNvSpPr/>
          <p:nvPr/>
        </p:nvSpPr>
        <p:spPr>
          <a:xfrm>
            <a:off x="3153292" y="3101682"/>
            <a:ext cx="1396539" cy="30673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pitchFamily="18" charset="0"/>
                <a:cs typeface="Times New Roman" panose="02020603050405020304" pitchFamily="18" charset="0"/>
              </a:rPr>
              <a:t>Những sự kiện nào có thật trong lịch sử?</a:t>
            </a:r>
          </a:p>
        </p:txBody>
      </p:sp>
      <p:sp>
        <p:nvSpPr>
          <p:cNvPr id="11" name="Rounded Rectangle 10"/>
          <p:cNvSpPr/>
          <p:nvPr/>
        </p:nvSpPr>
        <p:spPr>
          <a:xfrm>
            <a:off x="4591395" y="3101682"/>
            <a:ext cx="1396539" cy="30673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pitchFamily="18" charset="0"/>
                <a:cs typeface="Times New Roman" panose="02020603050405020304" pitchFamily="18" charset="0"/>
              </a:rPr>
              <a:t>Những sự kiện, chi tiết được nhà văn hư cấu sáng tạo nên?</a:t>
            </a:r>
          </a:p>
        </p:txBody>
      </p:sp>
      <p:sp>
        <p:nvSpPr>
          <p:cNvPr id="12" name="Rounded Rectangle 11"/>
          <p:cNvSpPr/>
          <p:nvPr/>
        </p:nvSpPr>
        <p:spPr>
          <a:xfrm>
            <a:off x="6136175" y="3101682"/>
            <a:ext cx="1620983" cy="30673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pitchFamily="18" charset="0"/>
                <a:cs typeface="Times New Roman" panose="02020603050405020304" pitchFamily="18" charset="0"/>
              </a:rPr>
              <a:t>Nhân vật được lấy nguyên mẫu từ nhân vật có thật nào trong lịch sử?</a:t>
            </a:r>
          </a:p>
        </p:txBody>
      </p:sp>
      <p:sp>
        <p:nvSpPr>
          <p:cNvPr id="13" name="Rounded Rectangle 12"/>
          <p:cNvSpPr/>
          <p:nvPr/>
        </p:nvSpPr>
        <p:spPr>
          <a:xfrm>
            <a:off x="7765475" y="3071553"/>
            <a:ext cx="2186247" cy="30673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pitchFamily="18" charset="0"/>
                <a:cs typeface="Times New Roman" panose="02020603050405020304" pitchFamily="18" charset="0"/>
              </a:rPr>
              <a:t>Nhân vật được khắc họa qua các chi tiết về hành động, lời nói, tâm trạng, suy nghĩ...như thế nào?</a:t>
            </a:r>
          </a:p>
        </p:txBody>
      </p:sp>
      <p:sp>
        <p:nvSpPr>
          <p:cNvPr id="14" name="Rounded Rectangle 13"/>
          <p:cNvSpPr/>
          <p:nvPr/>
        </p:nvSpPr>
        <p:spPr>
          <a:xfrm>
            <a:off x="10025148" y="3071553"/>
            <a:ext cx="1803864" cy="30673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pitchFamily="18" charset="0"/>
                <a:cs typeface="Times New Roman" panose="02020603050405020304" pitchFamily="18" charset="0"/>
              </a:rPr>
              <a:t>Xác định đặc điểm ngôn ngữ được sử dụng trong văn bản.</a:t>
            </a:r>
          </a:p>
        </p:txBody>
      </p:sp>
      <p:cxnSp>
        <p:nvCxnSpPr>
          <p:cNvPr id="15" name="Straight Arrow Connector 14">
            <a:extLst>
              <a:ext uri="{FF2B5EF4-FFF2-40B4-BE49-F238E27FC236}">
                <a16:creationId xmlns:a16="http://schemas.microsoft.com/office/drawing/2014/main" id="{EA278526-4C74-B970-5FA7-2D4F747F3840}"/>
              </a:ext>
            </a:extLst>
          </p:cNvPr>
          <p:cNvCxnSpPr>
            <a:cxnSpLocks/>
            <a:stCxn id="3" idx="2"/>
          </p:cNvCxnSpPr>
          <p:nvPr/>
        </p:nvCxnSpPr>
        <p:spPr>
          <a:xfrm>
            <a:off x="6296891" y="1463040"/>
            <a:ext cx="4602826" cy="615141"/>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A278526-4C74-B970-5FA7-2D4F747F3840}"/>
              </a:ext>
            </a:extLst>
          </p:cNvPr>
          <p:cNvCxnSpPr>
            <a:cxnSpLocks/>
            <a:stCxn id="3" idx="2"/>
            <a:endCxn id="4" idx="0"/>
          </p:cNvCxnSpPr>
          <p:nvPr/>
        </p:nvCxnSpPr>
        <p:spPr>
          <a:xfrm flipH="1">
            <a:off x="1654232" y="1463040"/>
            <a:ext cx="4642659" cy="61514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A278526-4C74-B970-5FA7-2D4F747F3840}"/>
              </a:ext>
            </a:extLst>
          </p:cNvPr>
          <p:cNvCxnSpPr>
            <a:cxnSpLocks/>
            <a:stCxn id="3" idx="2"/>
          </p:cNvCxnSpPr>
          <p:nvPr/>
        </p:nvCxnSpPr>
        <p:spPr>
          <a:xfrm>
            <a:off x="6296891" y="1463040"/>
            <a:ext cx="1542009" cy="644236"/>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A278526-4C74-B970-5FA7-2D4F747F3840}"/>
              </a:ext>
            </a:extLst>
          </p:cNvPr>
          <p:cNvCxnSpPr>
            <a:cxnSpLocks/>
            <a:stCxn id="3" idx="2"/>
          </p:cNvCxnSpPr>
          <p:nvPr/>
        </p:nvCxnSpPr>
        <p:spPr>
          <a:xfrm flipH="1">
            <a:off x="4563687" y="1463040"/>
            <a:ext cx="1733204" cy="629688"/>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A278526-4C74-B970-5FA7-2D4F747F3840}"/>
              </a:ext>
            </a:extLst>
          </p:cNvPr>
          <p:cNvCxnSpPr>
            <a:cxnSpLocks/>
            <a:stCxn id="4" idx="2"/>
            <a:endCxn id="8" idx="0"/>
          </p:cNvCxnSpPr>
          <p:nvPr/>
        </p:nvCxnSpPr>
        <p:spPr>
          <a:xfrm flipH="1">
            <a:off x="967045" y="2776451"/>
            <a:ext cx="687187" cy="29510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A278526-4C74-B970-5FA7-2D4F747F3840}"/>
              </a:ext>
            </a:extLst>
          </p:cNvPr>
          <p:cNvCxnSpPr>
            <a:cxnSpLocks/>
            <a:stCxn id="4" idx="2"/>
            <a:endCxn id="9" idx="0"/>
          </p:cNvCxnSpPr>
          <p:nvPr/>
        </p:nvCxnSpPr>
        <p:spPr>
          <a:xfrm>
            <a:off x="1654232" y="2776451"/>
            <a:ext cx="676101" cy="29510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A278526-4C74-B970-5FA7-2D4F747F3840}"/>
              </a:ext>
            </a:extLst>
          </p:cNvPr>
          <p:cNvCxnSpPr>
            <a:cxnSpLocks/>
            <a:stCxn id="5" idx="2"/>
            <a:endCxn id="11" idx="0"/>
          </p:cNvCxnSpPr>
          <p:nvPr/>
        </p:nvCxnSpPr>
        <p:spPr>
          <a:xfrm>
            <a:off x="4591395" y="2784758"/>
            <a:ext cx="698270" cy="31692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A278526-4C74-B970-5FA7-2D4F747F3840}"/>
              </a:ext>
            </a:extLst>
          </p:cNvPr>
          <p:cNvCxnSpPr>
            <a:cxnSpLocks/>
            <a:stCxn id="5" idx="2"/>
            <a:endCxn id="10" idx="0"/>
          </p:cNvCxnSpPr>
          <p:nvPr/>
        </p:nvCxnSpPr>
        <p:spPr>
          <a:xfrm flipH="1">
            <a:off x="3851562" y="2784758"/>
            <a:ext cx="739833" cy="31692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A278526-4C74-B970-5FA7-2D4F747F3840}"/>
              </a:ext>
            </a:extLst>
          </p:cNvPr>
          <p:cNvCxnSpPr>
            <a:cxnSpLocks/>
            <a:stCxn id="6" idx="2"/>
            <a:endCxn id="13" idx="0"/>
          </p:cNvCxnSpPr>
          <p:nvPr/>
        </p:nvCxnSpPr>
        <p:spPr>
          <a:xfrm>
            <a:off x="7838901" y="2784758"/>
            <a:ext cx="1019698" cy="286795"/>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A278526-4C74-B970-5FA7-2D4F747F3840}"/>
              </a:ext>
            </a:extLst>
          </p:cNvPr>
          <p:cNvCxnSpPr>
            <a:cxnSpLocks/>
            <a:stCxn id="6" idx="2"/>
            <a:endCxn id="12" idx="0"/>
          </p:cNvCxnSpPr>
          <p:nvPr/>
        </p:nvCxnSpPr>
        <p:spPr>
          <a:xfrm flipH="1">
            <a:off x="6946667" y="2784758"/>
            <a:ext cx="892234" cy="31692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A278526-4C74-B970-5FA7-2D4F747F3840}"/>
              </a:ext>
            </a:extLst>
          </p:cNvPr>
          <p:cNvCxnSpPr>
            <a:cxnSpLocks/>
            <a:endCxn id="14" idx="0"/>
          </p:cNvCxnSpPr>
          <p:nvPr/>
        </p:nvCxnSpPr>
        <p:spPr>
          <a:xfrm>
            <a:off x="10927080" y="2784758"/>
            <a:ext cx="0" cy="286795"/>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3291836" y="6249089"/>
            <a:ext cx="4465322" cy="473825"/>
          </a:xfrm>
          <a:prstGeom prst="roundRect">
            <a:avLst/>
          </a:prstGeom>
          <a:solidFill>
            <a:srgbClr val="FFC0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Xác định đề tài- chủ đề</a:t>
            </a:r>
          </a:p>
        </p:txBody>
      </p:sp>
    </p:spTree>
    <p:extLst>
      <p:ext uri="{BB962C8B-B14F-4D97-AF65-F5344CB8AC3E}">
        <p14:creationId xmlns:p14="http://schemas.microsoft.com/office/powerpoint/2010/main" val="241078548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099930" y="33130"/>
            <a:ext cx="7679635" cy="6858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err="1">
                <a:solidFill>
                  <a:schemeClr val="tx1"/>
                </a:solidFill>
                <a:latin typeface="Times New Roman" panose="02020603050405020304" pitchFamily="18" charset="0"/>
                <a:cs typeface="Times New Roman" panose="02020603050405020304" pitchFamily="18" charset="0"/>
              </a:rPr>
              <a:t>Đọc</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err="1">
                <a:solidFill>
                  <a:schemeClr val="tx1"/>
                </a:solidFill>
                <a:latin typeface="Times New Roman" panose="02020603050405020304" pitchFamily="18" charset="0"/>
                <a:cs typeface="Times New Roman" panose="02020603050405020304" pitchFamily="18" charset="0"/>
              </a:rPr>
              <a:t>sao</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err="1">
                <a:solidFill>
                  <a:schemeClr val="tx1"/>
                </a:solidFill>
                <a:latin typeface="Times New Roman" panose="02020603050405020304" pitchFamily="18" charset="0"/>
                <a:cs typeface="Times New Roman" panose="02020603050405020304" pitchFamily="18" charset="0"/>
              </a:rPr>
              <a:t>cho</a:t>
            </a:r>
            <a:r>
              <a:rPr lang="en-US" sz="4400" b="1" dirty="0">
                <a:solidFill>
                  <a:schemeClr val="tx1"/>
                </a:solidFill>
                <a:latin typeface="Times New Roman" panose="02020603050405020304" pitchFamily="18" charset="0"/>
                <a:cs typeface="Times New Roman" panose="02020603050405020304" pitchFamily="18" charset="0"/>
              </a:rPr>
              <a:t> hay?</a:t>
            </a:r>
          </a:p>
        </p:txBody>
      </p:sp>
      <p:sp>
        <p:nvSpPr>
          <p:cNvPr id="3" name="Rounded Rectangle 2"/>
          <p:cNvSpPr/>
          <p:nvPr/>
        </p:nvSpPr>
        <p:spPr>
          <a:xfrm>
            <a:off x="109643" y="781877"/>
            <a:ext cx="9431922" cy="610594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just"/>
            <a:r>
              <a:rPr lang="en-US" sz="3400" b="1" dirty="0">
                <a:solidFill>
                  <a:schemeClr val="tx1"/>
                </a:solidFill>
                <a:latin typeface="Times New Roman" panose="02020603050405020304" pitchFamily="18" charset="0"/>
                <a:cs typeface="Times New Roman" panose="02020603050405020304" pitchFamily="18" charset="0"/>
              </a:rPr>
              <a:t>+ Dung </a:t>
            </a:r>
            <a:r>
              <a:rPr lang="en-US" sz="3400" b="1" dirty="0" err="1">
                <a:solidFill>
                  <a:schemeClr val="tx1"/>
                </a:solidFill>
                <a:latin typeface="Times New Roman" panose="02020603050405020304" pitchFamily="18" charset="0"/>
                <a:cs typeface="Times New Roman" panose="02020603050405020304" pitchFamily="18" charset="0"/>
              </a:rPr>
              <a:t>lượng</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văn</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bản</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dài</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có</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sự</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xuất</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hiện</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của</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nhiều</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nhân</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vật</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nhiều</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sự</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việc</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nên</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cần</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đọc</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nhiều</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lần</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để</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nắm</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được</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các</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sự</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việc</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chính</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từ</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đó</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đọc</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lưu</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loát</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trôi</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chảy</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hơn</a:t>
            </a:r>
            <a:r>
              <a:rPr lang="en-US" sz="3400" b="1" dirty="0">
                <a:solidFill>
                  <a:schemeClr val="tx1"/>
                </a:solidFill>
                <a:latin typeface="Times New Roman" panose="02020603050405020304" pitchFamily="18" charset="0"/>
                <a:cs typeface="Times New Roman" panose="02020603050405020304" pitchFamily="18" charset="0"/>
              </a:rPr>
              <a:t>.</a:t>
            </a:r>
          </a:p>
          <a:p>
            <a:pPr algn="just"/>
            <a:r>
              <a:rPr lang="en-US" sz="3400" b="1" dirty="0">
                <a:solidFill>
                  <a:schemeClr val="tx1"/>
                </a:solidFill>
                <a:latin typeface="Times New Roman" panose="02020603050405020304" pitchFamily="18" charset="0"/>
                <a:cs typeface="Times New Roman" panose="02020603050405020304" pitchFamily="18" charset="0"/>
              </a:rPr>
              <a:t> + </a:t>
            </a:r>
            <a:r>
              <a:rPr lang="en-US" sz="3400" b="1" dirty="0" err="1">
                <a:solidFill>
                  <a:schemeClr val="tx1"/>
                </a:solidFill>
                <a:latin typeface="Times New Roman" panose="02020603050405020304" pitchFamily="18" charset="0"/>
                <a:cs typeface="Times New Roman" panose="02020603050405020304" pitchFamily="18" charset="0"/>
              </a:rPr>
              <a:t>Phân</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biệt</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lời</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kể</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chuyện</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với</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lời</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đối</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thoại</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của</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các</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nhân</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vật</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đọc</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với</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giọng</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điệu</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khác</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nhau</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khi</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nói</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về</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các</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nhân</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vật</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khác</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nhau</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tôn</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kính</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ngưỡng</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mộ</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ngợi</a:t>
            </a:r>
            <a:r>
              <a:rPr lang="en-US" sz="3400" b="1" dirty="0">
                <a:solidFill>
                  <a:srgbClr val="FF0000"/>
                </a:solidFill>
                <a:latin typeface="Times New Roman" panose="02020603050405020304" pitchFamily="18" charset="0"/>
                <a:cs typeface="Times New Roman" panose="02020603050405020304" pitchFamily="18" charset="0"/>
              </a:rPr>
              <a:t> ca </a:t>
            </a:r>
            <a:r>
              <a:rPr lang="en-US" sz="3400" b="1" dirty="0" err="1">
                <a:solidFill>
                  <a:schemeClr val="tx1"/>
                </a:solidFill>
                <a:latin typeface="Times New Roman" panose="02020603050405020304" pitchFamily="18" charset="0"/>
                <a:cs typeface="Times New Roman" panose="02020603050405020304" pitchFamily="18" charset="0"/>
              </a:rPr>
              <a:t>khi</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nói</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về</a:t>
            </a:r>
            <a:r>
              <a:rPr lang="en-US" sz="3400" b="1" dirty="0">
                <a:solidFill>
                  <a:schemeClr val="tx1"/>
                </a:solidFill>
                <a:latin typeface="Times New Roman" panose="02020603050405020304" pitchFamily="18" charset="0"/>
                <a:cs typeface="Times New Roman" panose="02020603050405020304" pitchFamily="18" charset="0"/>
              </a:rPr>
              <a:t> Quang </a:t>
            </a:r>
            <a:r>
              <a:rPr lang="en-US" sz="3400" b="1" dirty="0" err="1">
                <a:solidFill>
                  <a:schemeClr val="tx1"/>
                </a:solidFill>
                <a:latin typeface="Times New Roman" panose="02020603050405020304" pitchFamily="18" charset="0"/>
                <a:cs typeface="Times New Roman" panose="02020603050405020304" pitchFamily="18" charset="0"/>
              </a:rPr>
              <a:t>Trung</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ngậm</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ngùi</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xót</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xa</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khi</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kể</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về</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tình</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cảnh</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vua</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tôi</a:t>
            </a:r>
            <a:r>
              <a:rPr lang="en-US" sz="3400" b="1" dirty="0">
                <a:solidFill>
                  <a:schemeClr val="tx1"/>
                </a:solidFill>
                <a:latin typeface="Times New Roman" panose="02020603050405020304" pitchFamily="18" charset="0"/>
                <a:cs typeface="Times New Roman" panose="02020603050405020304" pitchFamily="18" charset="0"/>
              </a:rPr>
              <a:t> Lê </a:t>
            </a:r>
            <a:r>
              <a:rPr lang="en-US" sz="3400" b="1" dirty="0" err="1">
                <a:solidFill>
                  <a:schemeClr val="tx1"/>
                </a:solidFill>
                <a:latin typeface="Times New Roman" panose="02020603050405020304" pitchFamily="18" charset="0"/>
                <a:cs typeface="Times New Roman" panose="02020603050405020304" pitchFamily="18" charset="0"/>
              </a:rPr>
              <a:t>Chiêu</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Thống</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hả</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hê</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trước</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sự</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thảm</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bại</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của</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quân</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tướng</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nhà</a:t>
            </a:r>
            <a:r>
              <a:rPr lang="en-US" sz="3400" b="1" dirty="0">
                <a:solidFill>
                  <a:schemeClr val="tx1"/>
                </a:solidFill>
                <a:latin typeface="Times New Roman" panose="02020603050405020304" pitchFamily="18" charset="0"/>
                <a:cs typeface="Times New Roman" panose="02020603050405020304" pitchFamily="18" charset="0"/>
              </a:rPr>
              <a:t> Thanh</a:t>
            </a:r>
          </a:p>
          <a:p>
            <a:r>
              <a:rPr lang="en-US" sz="2400" b="1" dirty="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9541565" y="583096"/>
            <a:ext cx="2650435" cy="602566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4000" b="1" dirty="0" err="1">
                <a:solidFill>
                  <a:schemeClr val="tx1"/>
                </a:solidFill>
                <a:latin typeface="Times New Roman" panose="02020603050405020304" pitchFamily="18" charset="0"/>
                <a:cs typeface="Times New Roman" panose="02020603050405020304" pitchFamily="18" charset="0"/>
              </a:rPr>
              <a:t>Đọc</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theo</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trình</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tự</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đọc</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thầm</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trước</a:t>
            </a:r>
            <a:r>
              <a:rPr lang="en-US" sz="4000" b="1" dirty="0">
                <a:solidFill>
                  <a:schemeClr val="tx1"/>
                </a:solidFill>
                <a:latin typeface="Times New Roman" panose="02020603050405020304" pitchFamily="18" charset="0"/>
                <a:cs typeface="Times New Roman" panose="02020603050405020304" pitchFamily="18" charset="0"/>
              </a:rPr>
              <a:t> =&gt; </a:t>
            </a:r>
            <a:r>
              <a:rPr lang="en-US" sz="4000" b="1" dirty="0" err="1">
                <a:solidFill>
                  <a:schemeClr val="tx1"/>
                </a:solidFill>
                <a:latin typeface="Times New Roman" panose="02020603050405020304" pitchFamily="18" charset="0"/>
                <a:cs typeface="Times New Roman" panose="02020603050405020304" pitchFamily="18" charset="0"/>
              </a:rPr>
              <a:t>đọc</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thành</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tiếng</a:t>
            </a:r>
            <a:r>
              <a:rPr lang="en-US" sz="4000" b="1" dirty="0">
                <a:solidFill>
                  <a:schemeClr val="tx1"/>
                </a:solidFill>
                <a:latin typeface="Times New Roman" panose="02020603050405020304" pitchFamily="18" charset="0"/>
                <a:cs typeface="Times New Roman" panose="02020603050405020304" pitchFamily="18" charset="0"/>
              </a:rPr>
              <a:t> =&gt; </a:t>
            </a:r>
            <a:r>
              <a:rPr lang="en-US" sz="4000" b="1" dirty="0" err="1">
                <a:solidFill>
                  <a:schemeClr val="tx1"/>
                </a:solidFill>
                <a:latin typeface="Times New Roman" panose="02020603050405020304" pitchFamily="18" charset="0"/>
                <a:cs typeface="Times New Roman" panose="02020603050405020304" pitchFamily="18" charset="0"/>
              </a:rPr>
              <a:t>đọc</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lưu</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loát</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văn</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bản</a:t>
            </a:r>
            <a:r>
              <a:rPr lang="en-US" sz="4000"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9301620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5392" y="381266"/>
            <a:ext cx="3789820" cy="584775"/>
          </a:xfrm>
          <a:prstGeom prst="rect">
            <a:avLst/>
          </a:prstGeom>
        </p:spPr>
        <p:txBody>
          <a:bodyPr wrap="none">
            <a:spAutoFit/>
          </a:bodyPr>
          <a:lstStyle/>
          <a:p>
            <a:pPr>
              <a:spcAft>
                <a:spcPts val="0"/>
              </a:spcAft>
            </a:pPr>
            <a:r>
              <a:rPr lang="vi-VN" sz="3200" b="1" dirty="0">
                <a:solidFill>
                  <a:srgbClr val="000000"/>
                </a:solidFill>
                <a:latin typeface="Times New Roman" panose="02020603050405020304" pitchFamily="18" charset="0"/>
                <a:ea typeface="Times New Roman" panose="02020603050405020304" pitchFamily="18" charset="0"/>
              </a:rPr>
              <a:t>TÌM HIỂU CHUNG</a:t>
            </a:r>
            <a:endParaRPr lang="en-US" sz="3200" dirty="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171579078"/>
              </p:ext>
            </p:extLst>
          </p:nvPr>
        </p:nvGraphicFramePr>
        <p:xfrm>
          <a:off x="530087" y="1832307"/>
          <a:ext cx="9460095" cy="3811270"/>
        </p:xfrm>
        <a:graphic>
          <a:graphicData uri="http://schemas.openxmlformats.org/drawingml/2006/table">
            <a:tbl>
              <a:tblPr firstRow="1" firstCol="1" bandRow="1">
                <a:tableStyleId>{5C22544A-7EE6-4342-B048-85BDC9FD1C3A}</a:tableStyleId>
              </a:tblPr>
              <a:tblGrid>
                <a:gridCol w="7487478">
                  <a:extLst>
                    <a:ext uri="{9D8B030D-6E8A-4147-A177-3AD203B41FA5}">
                      <a16:colId xmlns:a16="http://schemas.microsoft.com/office/drawing/2014/main" val="1114290409"/>
                    </a:ext>
                  </a:extLst>
                </a:gridCol>
                <a:gridCol w="1972617">
                  <a:extLst>
                    <a:ext uri="{9D8B030D-6E8A-4147-A177-3AD203B41FA5}">
                      <a16:colId xmlns:a16="http://schemas.microsoft.com/office/drawing/2014/main" val="1156998381"/>
                    </a:ext>
                  </a:extLst>
                </a:gridCol>
              </a:tblGrid>
              <a:tr h="0">
                <a:tc gridSpan="2">
                  <a:txBody>
                    <a:bodyPr/>
                    <a:lstStyle/>
                    <a:p>
                      <a:pPr algn="l">
                        <a:lnSpc>
                          <a:spcPct val="107000"/>
                        </a:lnSpc>
                        <a:spcAft>
                          <a:spcPts val="0"/>
                        </a:spcAft>
                      </a:pPr>
                      <a:r>
                        <a:rPr lang="en-US" sz="4800" dirty="0" err="1">
                          <a:solidFill>
                            <a:schemeClr val="tx1"/>
                          </a:solidFill>
                          <a:effectLst/>
                          <a:latin typeface="Times New Roman" panose="02020603050405020304" pitchFamily="18" charset="0"/>
                          <a:cs typeface="Times New Roman" panose="02020603050405020304" pitchFamily="18" charset="0"/>
                        </a:rPr>
                        <a:t>Tác</a:t>
                      </a:r>
                      <a:r>
                        <a:rPr lang="en-US" sz="4800" dirty="0">
                          <a:solidFill>
                            <a:schemeClr val="tx1"/>
                          </a:solidFill>
                          <a:effectLst/>
                          <a:latin typeface="Times New Roman" panose="02020603050405020304" pitchFamily="18" charset="0"/>
                          <a:cs typeface="Times New Roman" panose="02020603050405020304" pitchFamily="18" charset="0"/>
                        </a:rPr>
                        <a:t> </a:t>
                      </a:r>
                      <a:r>
                        <a:rPr lang="en-US" sz="4800" dirty="0" err="1">
                          <a:solidFill>
                            <a:schemeClr val="tx1"/>
                          </a:solidFill>
                          <a:effectLst/>
                          <a:latin typeface="Times New Roman" panose="02020603050405020304" pitchFamily="18" charset="0"/>
                          <a:cs typeface="Times New Roman" panose="02020603050405020304" pitchFamily="18" charset="0"/>
                        </a:rPr>
                        <a:t>giả</a:t>
                      </a:r>
                      <a:endParaRPr lang="en-US" sz="4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hMerge="1">
                  <a:txBody>
                    <a:bodyPr/>
                    <a:lstStyle/>
                    <a:p>
                      <a:endParaRPr lang="en-US"/>
                    </a:p>
                  </a:txBody>
                  <a:tcPr/>
                </a:tc>
                <a:extLst>
                  <a:ext uri="{0D108BD9-81ED-4DB2-BD59-A6C34878D82A}">
                    <a16:rowId xmlns:a16="http://schemas.microsoft.com/office/drawing/2014/main" val="120916137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err="1">
                          <a:solidFill>
                            <a:schemeClr val="tx1"/>
                          </a:solidFill>
                          <a:effectLst/>
                          <a:latin typeface="Times New Roman" panose="02020603050405020304" pitchFamily="18" charset="0"/>
                          <a:cs typeface="Times New Roman" panose="02020603050405020304" pitchFamily="18" charset="0"/>
                        </a:rPr>
                        <a:t>Xuất</a:t>
                      </a:r>
                      <a:r>
                        <a:rPr lang="en-US" sz="4800" dirty="0">
                          <a:solidFill>
                            <a:schemeClr val="tx1"/>
                          </a:solidFill>
                          <a:effectLst/>
                          <a:latin typeface="Times New Roman" panose="02020603050405020304" pitchFamily="18" charset="0"/>
                          <a:cs typeface="Times New Roman" panose="02020603050405020304" pitchFamily="18" charset="0"/>
                        </a:rPr>
                        <a:t> </a:t>
                      </a:r>
                      <a:r>
                        <a:rPr lang="en-US" sz="4800" dirty="0" err="1">
                          <a:solidFill>
                            <a:schemeClr val="tx1"/>
                          </a:solidFill>
                          <a:effectLst/>
                          <a:latin typeface="Times New Roman" panose="02020603050405020304" pitchFamily="18" charset="0"/>
                          <a:cs typeface="Times New Roman" panose="02020603050405020304" pitchFamily="18" charset="0"/>
                        </a:rPr>
                        <a:t>xứ</a:t>
                      </a:r>
                      <a:r>
                        <a:rPr lang="en-US" sz="4800" dirty="0">
                          <a:solidFill>
                            <a:schemeClr val="tx1"/>
                          </a:solidFill>
                          <a:effectLst/>
                          <a:latin typeface="Times New Roman" panose="02020603050405020304" pitchFamily="18" charset="0"/>
                          <a:cs typeface="Times New Roman" panose="02020603050405020304" pitchFamily="18" charset="0"/>
                        </a:rPr>
                        <a:t>, </a:t>
                      </a:r>
                      <a:r>
                        <a:rPr lang="en-US" sz="4800" dirty="0" err="1">
                          <a:solidFill>
                            <a:schemeClr val="tx1"/>
                          </a:solidFill>
                          <a:effectLst/>
                          <a:latin typeface="Times New Roman" panose="02020603050405020304" pitchFamily="18" charset="0"/>
                          <a:cs typeface="Times New Roman" panose="02020603050405020304" pitchFamily="18" charset="0"/>
                        </a:rPr>
                        <a:t>Thể</a:t>
                      </a:r>
                      <a:r>
                        <a:rPr lang="en-US" sz="4800" dirty="0">
                          <a:solidFill>
                            <a:schemeClr val="tx1"/>
                          </a:solidFill>
                          <a:effectLst/>
                          <a:latin typeface="Times New Roman" panose="02020603050405020304" pitchFamily="18" charset="0"/>
                          <a:cs typeface="Times New Roman" panose="02020603050405020304" pitchFamily="18" charset="0"/>
                        </a:rPr>
                        <a:t> </a:t>
                      </a:r>
                      <a:r>
                        <a:rPr lang="en-US" sz="4800" dirty="0" err="1">
                          <a:solidFill>
                            <a:schemeClr val="tx1"/>
                          </a:solidFill>
                          <a:effectLst/>
                          <a:latin typeface="Times New Roman" panose="02020603050405020304" pitchFamily="18" charset="0"/>
                          <a:cs typeface="Times New Roman" panose="02020603050405020304" pitchFamily="18" charset="0"/>
                        </a:rPr>
                        <a:t>loại</a:t>
                      </a:r>
                      <a:endPar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7000"/>
                        </a:lnSpc>
                        <a:spcAft>
                          <a:spcPts val="0"/>
                        </a:spcAft>
                      </a:pPr>
                      <a:r>
                        <a:rPr lang="en-US" sz="3200" kern="100" dirty="0">
                          <a:solidFill>
                            <a:schemeClr val="tx1"/>
                          </a:solidFill>
                          <a:effectLst/>
                          <a:latin typeface="Times New Roman" panose="02020603050405020304" pitchFamily="18" charset="0"/>
                          <a:cs typeface="Times New Roman" panose="02020603050405020304" pitchFamily="18" charset="0"/>
                        </a:rPr>
                        <a:t> </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4052123364"/>
                  </a:ext>
                </a:extLst>
              </a:tr>
              <a:tr h="0">
                <a:tc>
                  <a:txBody>
                    <a:bodyPr/>
                    <a:lstStyle/>
                    <a:p>
                      <a:pPr algn="l">
                        <a:spcAft>
                          <a:spcPts val="0"/>
                        </a:spcAft>
                      </a:pP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PTBĐ</a:t>
                      </a:r>
                    </a:p>
                  </a:txBody>
                  <a:tcPr marL="68580" marR="68580" marT="0" marB="0">
                    <a:solidFill>
                      <a:schemeClr val="accent4">
                        <a:lumMod val="20000"/>
                        <a:lumOff val="80000"/>
                      </a:schemeClr>
                    </a:solidFill>
                  </a:tcPr>
                </a:tc>
                <a:tc>
                  <a:txBody>
                    <a:bodyPr/>
                    <a:lstStyle/>
                    <a:p>
                      <a:pPr algn="just">
                        <a:lnSpc>
                          <a:spcPct val="107000"/>
                        </a:lnSpc>
                        <a:spcAft>
                          <a:spcPts val="0"/>
                        </a:spcAft>
                      </a:pPr>
                      <a:r>
                        <a:rPr lang="en-US" sz="3200" kern="100" dirty="0">
                          <a:solidFill>
                            <a:schemeClr val="tx1"/>
                          </a:solidFill>
                          <a:effectLst/>
                          <a:latin typeface="Times New Roman" panose="02020603050405020304" pitchFamily="18" charset="0"/>
                          <a:cs typeface="Times New Roman" panose="02020603050405020304" pitchFamily="18" charset="0"/>
                        </a:rPr>
                        <a:t> </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421018039"/>
                  </a:ext>
                </a:extLst>
              </a:tr>
              <a:tr h="0">
                <a:tc>
                  <a:txBody>
                    <a:bodyPr/>
                    <a:lstStyle/>
                    <a:p>
                      <a:pPr algn="l">
                        <a:spcAft>
                          <a:spcPts val="0"/>
                        </a:spcAft>
                      </a:pPr>
                      <a:r>
                        <a:rPr lang="en-US" sz="4800" kern="1200" spc="-20" dirty="0" err="1">
                          <a:solidFill>
                            <a:schemeClr val="tx1"/>
                          </a:solidFill>
                          <a:effectLst/>
                          <a:latin typeface="Times New Roman" panose="02020603050405020304" pitchFamily="18" charset="0"/>
                          <a:cs typeface="Times New Roman" panose="02020603050405020304" pitchFamily="18" charset="0"/>
                        </a:rPr>
                        <a:t>Bố</a:t>
                      </a:r>
                      <a:r>
                        <a:rPr lang="en-US" sz="4800" kern="1200" spc="-20" dirty="0">
                          <a:solidFill>
                            <a:schemeClr val="tx1"/>
                          </a:solidFill>
                          <a:effectLst/>
                          <a:latin typeface="Times New Roman" panose="02020603050405020304" pitchFamily="18" charset="0"/>
                          <a:cs typeface="Times New Roman" panose="02020603050405020304" pitchFamily="18" charset="0"/>
                        </a:rPr>
                        <a:t> </a:t>
                      </a:r>
                      <a:r>
                        <a:rPr lang="en-US" sz="4800" kern="1200" spc="-20" dirty="0" err="1">
                          <a:solidFill>
                            <a:schemeClr val="tx1"/>
                          </a:solidFill>
                          <a:effectLst/>
                          <a:latin typeface="Times New Roman" panose="02020603050405020304" pitchFamily="18" charset="0"/>
                          <a:cs typeface="Times New Roman" panose="02020603050405020304" pitchFamily="18" charset="0"/>
                        </a:rPr>
                        <a:t>cục</a:t>
                      </a:r>
                      <a:endPar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7000"/>
                        </a:lnSpc>
                        <a:spcAft>
                          <a:spcPts val="0"/>
                        </a:spcAft>
                      </a:pPr>
                      <a:r>
                        <a:rPr lang="en-US" sz="3200" kern="100" dirty="0">
                          <a:solidFill>
                            <a:schemeClr val="tx1"/>
                          </a:solidFill>
                          <a:effectLst/>
                          <a:latin typeface="Times New Roman" panose="02020603050405020304" pitchFamily="18" charset="0"/>
                          <a:cs typeface="Times New Roman" panose="02020603050405020304" pitchFamily="18" charset="0"/>
                        </a:rPr>
                        <a:t> </a:t>
                      </a:r>
                    </a:p>
                    <a:p>
                      <a:pPr algn="just">
                        <a:lnSpc>
                          <a:spcPct val="107000"/>
                        </a:lnSpc>
                        <a:spcAft>
                          <a:spcPts val="0"/>
                        </a:spcAft>
                      </a:pPr>
                      <a:endParaRPr lang="en-US" sz="3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319706747"/>
                  </a:ext>
                </a:extLst>
              </a:tr>
            </a:tbl>
          </a:graphicData>
        </a:graphic>
      </p:graphicFrame>
    </p:spTree>
    <p:extLst>
      <p:ext uri="{BB962C8B-B14F-4D97-AF65-F5344CB8AC3E}">
        <p14:creationId xmlns:p14="http://schemas.microsoft.com/office/powerpoint/2010/main" val="81196436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110824" y="0"/>
            <a:ext cx="4341833" cy="928362"/>
          </a:xfrm>
          <a:prstGeom prst="round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a:solidFill>
                  <a:schemeClr val="tx1"/>
                </a:solidFill>
                <a:latin typeface="Algerian" panose="04020705040A02060702" pitchFamily="82" charset="0"/>
              </a:rPr>
              <a:t>NHÓM Tác </a:t>
            </a:r>
            <a:r>
              <a:rPr lang="en-US" sz="4000" dirty="0" err="1">
                <a:solidFill>
                  <a:schemeClr val="tx1"/>
                </a:solidFill>
                <a:latin typeface="Algerian" panose="04020705040A02060702" pitchFamily="82" charset="0"/>
              </a:rPr>
              <a:t>giẢ</a:t>
            </a:r>
            <a:endParaRPr lang="en-US" altLang="zh-CN" sz="4000" dirty="0">
              <a:solidFill>
                <a:schemeClr val="tx1">
                  <a:lumMod val="85000"/>
                  <a:lumOff val="15000"/>
                </a:schemeClr>
              </a:solidFill>
              <a:effectLst>
                <a:outerShdw blurRad="63500" sx="102000" sy="102000" algn="ctr" rotWithShape="0">
                  <a:srgbClr val="FFCCCC">
                    <a:alpha val="40000"/>
                  </a:srgbClr>
                </a:outerShdw>
              </a:effectLst>
              <a:latin typeface="Algerian" panose="04020705040A02060702" pitchFamily="82" charset="0"/>
              <a:ea typeface="SimSun" panose="02010600030101010101" pitchFamily="2" charset="-122"/>
            </a:endParaRPr>
          </a:p>
        </p:txBody>
      </p:sp>
      <p:sp>
        <p:nvSpPr>
          <p:cNvPr id="6" name="Rectangle 5"/>
          <p:cNvSpPr/>
          <p:nvPr/>
        </p:nvSpPr>
        <p:spPr>
          <a:xfrm>
            <a:off x="0" y="928362"/>
            <a:ext cx="12192000" cy="1938992"/>
          </a:xfrm>
          <a:prstGeom prst="rect">
            <a:avLst/>
          </a:prstGeom>
          <a:solidFill>
            <a:schemeClr val="bg1">
              <a:lumMod val="85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just">
              <a:spcBef>
                <a:spcPct val="50000"/>
              </a:spcBef>
            </a:pPr>
            <a:r>
              <a:rPr lang="en-US" altLang="en-US" sz="4000" b="1" dirty="0" err="1">
                <a:latin typeface="Times New Roman" panose="02020603050405020304" pitchFamily="18" charset="0"/>
                <a:cs typeface="Times New Roman" panose="02020603050405020304" pitchFamily="18" charset="0"/>
              </a:rPr>
              <a:t>Ngô</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gia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văn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phái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là</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một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nhóm</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tác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giả</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thuộc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dòng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họ</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Ngô</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Thì</a:t>
            </a:r>
            <a:r>
              <a:rPr lang="en-US" altLang="en-US" sz="4000" b="1" dirty="0">
                <a:latin typeface="Times New Roman" panose="02020603050405020304" pitchFamily="18" charset="0"/>
                <a:cs typeface="Times New Roman" panose="02020603050405020304" pitchFamily="18" charset="0"/>
              </a:rPr>
              <a:t>, ở </a:t>
            </a:r>
            <a:r>
              <a:rPr lang="en-US" altLang="en-US" sz="4000" b="1" dirty="0" err="1">
                <a:latin typeface="Times New Roman" panose="02020603050405020304" pitchFamily="18" charset="0"/>
                <a:cs typeface="Times New Roman" panose="02020603050405020304" pitchFamily="18" charset="0"/>
              </a:rPr>
              <a:t>làng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Tả</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Thanh</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Oai</a:t>
            </a:r>
            <a:r>
              <a:rPr lang="en-US" altLang="en-US" sz="4000" b="1" dirty="0">
                <a:latin typeface="Times New Roman" panose="02020603050405020304" pitchFamily="18" charset="0"/>
                <a:cs typeface="Times New Roman" panose="02020603050405020304" pitchFamily="18" charset="0"/>
              </a:rPr>
              <a:t> (nay </a:t>
            </a:r>
            <a:r>
              <a:rPr lang="en-US" altLang="en-US" sz="4000" b="1" dirty="0" err="1">
                <a:latin typeface="Times New Roman" panose="02020603050405020304" pitchFamily="18" charset="0"/>
                <a:cs typeface="Times New Roman" panose="02020603050405020304" pitchFamily="18" charset="0"/>
              </a:rPr>
              <a:t>là</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huyện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Thanh</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Oai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Hà</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Tây</a:t>
            </a:r>
            <a:r>
              <a:rPr lang="en-US" altLang="en-US" sz="4000" b="1" dirty="0">
                <a:latin typeface="Times New Roman" panose="02020603050405020304" pitchFamily="18" charset="0"/>
                <a:cs typeface="Times New Roman" panose="02020603050405020304" pitchFamily="18" charset="0"/>
              </a:rPr>
              <a:t>).</a:t>
            </a:r>
          </a:p>
        </p:txBody>
      </p:sp>
      <p:sp>
        <p:nvSpPr>
          <p:cNvPr id="7" name="Rectangle 6"/>
          <p:cNvSpPr/>
          <p:nvPr/>
        </p:nvSpPr>
        <p:spPr>
          <a:xfrm>
            <a:off x="-1" y="3013406"/>
            <a:ext cx="12191999" cy="3477875"/>
          </a:xfrm>
          <a:prstGeom prst="rect">
            <a:avLst/>
          </a:prstGeom>
          <a:solidFill>
            <a:schemeClr val="accent5">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just">
              <a:spcBef>
                <a:spcPct val="50000"/>
              </a:spcBef>
            </a:pPr>
            <a:r>
              <a:rPr lang="en-US" altLang="en-US" sz="4400" b="1" dirty="0" err="1">
                <a:latin typeface="Times New Roman" panose="02020603050405020304" pitchFamily="18" charset="0"/>
                <a:cs typeface="Times New Roman" panose="02020603050405020304" pitchFamily="18" charset="0"/>
              </a:rPr>
              <a:t>Đây</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là</a:t>
            </a:r>
            <a:r>
              <a:rPr lang="en-US" altLang="en-US" sz="4400" b="1" dirty="0">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dòng</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họ</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lớn</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có</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truyền</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thống</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nghiên</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cứu</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và</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sáng</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tác</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văn</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chương</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với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những</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tên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tuổi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tiêu</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biểu</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như</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Ngô</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Thì</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Chí</a:t>
            </a:r>
            <a:r>
              <a:rPr lang="en-US" altLang="en-US" sz="4400" b="1" dirty="0">
                <a:latin typeface="Times New Roman" panose="02020603050405020304" pitchFamily="18" charset="0"/>
                <a:cs typeface="Times New Roman" panose="02020603050405020304" pitchFamily="18" charset="0"/>
              </a:rPr>
              <a:t> (1753-1788), </a:t>
            </a:r>
            <a:r>
              <a:rPr lang="en-US" altLang="en-US" sz="4400" b="1" dirty="0" err="1">
                <a:latin typeface="Times New Roman" panose="02020603050405020304" pitchFamily="18" charset="0"/>
                <a:cs typeface="Times New Roman" panose="02020603050405020304" pitchFamily="18" charset="0"/>
              </a:rPr>
              <a:t>Ngô</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Thì</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Nhậm</a:t>
            </a:r>
            <a:r>
              <a:rPr lang="en-US" altLang="en-US" sz="4400" b="1" dirty="0">
                <a:latin typeface="Times New Roman" panose="02020603050405020304" pitchFamily="18" charset="0"/>
                <a:cs typeface="Times New Roman" panose="02020603050405020304" pitchFamily="18" charset="0"/>
              </a:rPr>
              <a:t>(1746-1803) </a:t>
            </a:r>
            <a:r>
              <a:rPr lang="en-US" altLang="en-US" sz="4400" b="1" dirty="0" err="1">
                <a:latin typeface="Times New Roman" panose="02020603050405020304" pitchFamily="18" charset="0"/>
                <a:cs typeface="Times New Roman" panose="02020603050405020304" pitchFamily="18" charset="0"/>
              </a:rPr>
              <a:t>Ngô</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Thì</a:t>
            </a:r>
            <a:r>
              <a:rPr lang="en-US" altLang="en-US" sz="4400" b="1" dirty="0">
                <a:latin typeface="Times New Roman" panose="02020603050405020304" pitchFamily="18" charset="0"/>
                <a:cs typeface="Times New Roman" panose="02020603050405020304" pitchFamily="18" charset="0"/>
              </a:rPr>
              <a:t> Du (1772-1840), </a:t>
            </a:r>
            <a:r>
              <a:rPr lang="en-US" altLang="en-US" sz="4400" b="1" dirty="0" err="1">
                <a:latin typeface="Times New Roman" panose="02020603050405020304" pitchFamily="18" charset="0"/>
                <a:cs typeface="Times New Roman" panose="02020603050405020304" pitchFamily="18" charset="0"/>
              </a:rPr>
              <a:t>Ngô</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Thì</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Ức</a:t>
            </a:r>
            <a:r>
              <a:rPr lang="en-US" altLang="en-US" sz="4400" b="1" dirty="0">
                <a:latin typeface="Times New Roman" panose="02020603050405020304" pitchFamily="18" charset="0"/>
                <a:cs typeface="Times New Roman" panose="02020603050405020304" pitchFamily="18" charset="0"/>
              </a:rPr>
              <a:t>(1709-1736), </a:t>
            </a:r>
            <a:r>
              <a:rPr lang="en-US" altLang="en-US" sz="4400" b="1" dirty="0" err="1">
                <a:latin typeface="Times New Roman" panose="02020603050405020304" pitchFamily="18" charset="0"/>
                <a:cs typeface="Times New Roman" panose="02020603050405020304" pitchFamily="18" charset="0"/>
              </a:rPr>
              <a:t>Ngô</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Thì</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Hương</a:t>
            </a:r>
            <a:r>
              <a:rPr lang="en-US" altLang="en-US" sz="4400" b="1" dirty="0">
                <a:latin typeface="Times New Roman" panose="02020603050405020304" pitchFamily="18" charset="0"/>
                <a:cs typeface="Times New Roman" panose="02020603050405020304" pitchFamily="18" charset="0"/>
              </a:rPr>
              <a:t>(1774-1821)....</a:t>
            </a:r>
          </a:p>
        </p:txBody>
      </p:sp>
    </p:spTree>
    <p:extLst>
      <p:ext uri="{BB962C8B-B14F-4D97-AF65-F5344CB8AC3E}">
        <p14:creationId xmlns:p14="http://schemas.microsoft.com/office/powerpoint/2010/main" val="20453762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96DB84-A202-49FD-8AFD-01CAB19E3B6C}"/>
              </a:ext>
            </a:extLst>
          </p:cNvPr>
          <p:cNvSpPr/>
          <p:nvPr/>
        </p:nvSpPr>
        <p:spPr>
          <a:xfrm>
            <a:off x="198782" y="117937"/>
            <a:ext cx="11820940" cy="843693"/>
          </a:xfrm>
          <a:prstGeom prst="rect">
            <a:avLst/>
          </a:prstGeom>
        </p:spPr>
        <p:txBody>
          <a:bodyPr wrap="square">
            <a:spAutoFit/>
          </a:bodyPr>
          <a:lstStyle/>
          <a:p>
            <a:pPr algn="just">
              <a:lnSpc>
                <a:spcPct val="107000"/>
              </a:lnSpc>
              <a:spcAft>
                <a:spcPts val="800"/>
              </a:spcAft>
            </a:pP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a:t>
            </a:r>
            <a:endParaRPr lang="en-US" sz="4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C95D8557-D902-4F31-A298-A7B14B8E0BE0}"/>
              </a:ext>
            </a:extLst>
          </p:cNvPr>
          <p:cNvSpPr/>
          <p:nvPr/>
        </p:nvSpPr>
        <p:spPr>
          <a:xfrm>
            <a:off x="212034" y="1426464"/>
            <a:ext cx="11807688" cy="4005071"/>
          </a:xfrm>
          <a:prstGeom prst="rect">
            <a:avLst/>
          </a:prstGeom>
        </p:spPr>
        <p:txBody>
          <a:bodyPr wrap="square">
            <a:spAutoFit/>
          </a:bodyPr>
          <a:lstStyle/>
          <a:p>
            <a:pPr lvl="0" algn="just">
              <a:lnSpc>
                <a:spcPct val="107000"/>
              </a:lnSpc>
              <a:spcAft>
                <a:spcPts val="800"/>
              </a:spcAft>
            </a:pPr>
            <a:r>
              <a:rPr lang="en-US" sz="48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Ngô</a:t>
            </a:r>
            <a:r>
              <a:rPr lang="en-US" sz="4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gia</a:t>
            </a:r>
            <a:r>
              <a:rPr lang="en-US" sz="4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4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phái</a:t>
            </a:r>
            <a:r>
              <a:rPr lang="en-US" sz="4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là</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một</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nhóm</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tác</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giả</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thuộc</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dòng</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họ</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Ngô</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Thì</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ở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làng</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Tả</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Thanh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Oai</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Hà</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Nội</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ngày</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nay.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Đây</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là</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một</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dòng</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họ</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lớn</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có</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nghiên</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cứu</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sáng</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tác</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văn</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chương</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với</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tên</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tuổi</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tiêu</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biểu</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en-US" sz="48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79557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442459" y="307902"/>
            <a:ext cx="3307081" cy="928362"/>
          </a:xfrm>
          <a:prstGeom prst="round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a:solidFill>
                  <a:schemeClr val="tx1"/>
                </a:solidFill>
                <a:latin typeface="Algerian" panose="04020705040A02060702" pitchFamily="82" charset="0"/>
              </a:rPr>
              <a:t> Tác </a:t>
            </a:r>
            <a:r>
              <a:rPr lang="en-US" sz="4000" dirty="0">
                <a:solidFill>
                  <a:schemeClr val="tx1"/>
                </a:solidFill>
                <a:latin typeface="Algerian" panose="04020705040A02060702" pitchFamily="82" charset="0"/>
              </a:rPr>
              <a:t>PHẨM</a:t>
            </a:r>
            <a:endParaRPr lang="en-US" altLang="zh-CN" sz="4000" dirty="0">
              <a:solidFill>
                <a:schemeClr val="tx1">
                  <a:lumMod val="85000"/>
                  <a:lumOff val="15000"/>
                </a:schemeClr>
              </a:solidFill>
              <a:effectLst>
                <a:outerShdw blurRad="63500" sx="102000" sy="102000" algn="ctr" rotWithShape="0">
                  <a:srgbClr val="FFCCCC">
                    <a:alpha val="40000"/>
                  </a:srgbClr>
                </a:outerShdw>
              </a:effectLst>
              <a:latin typeface="Algerian" panose="04020705040A02060702" pitchFamily="82" charset="0"/>
              <a:ea typeface="SimSun" panose="02010600030101010101" pitchFamily="2" charset="-122"/>
            </a:endParaRPr>
          </a:p>
        </p:txBody>
      </p:sp>
      <p:pic>
        <p:nvPicPr>
          <p:cNvPr id="6" name="Picture 5">
            <a:extLst>
              <a:ext uri="{FF2B5EF4-FFF2-40B4-BE49-F238E27FC236}">
                <a16:creationId xmlns:a16="http://schemas.microsoft.com/office/drawing/2014/main" id="{07D2FCC5-0B08-402E-A807-95F17375F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9044" y="1139687"/>
            <a:ext cx="3296478" cy="57183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F0C6C765-59D6-4194-BF1A-E4F6BDE88E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5522" y="1139687"/>
            <a:ext cx="3296478" cy="576742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11415" y="1366897"/>
            <a:ext cx="4924701" cy="526297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4800" b="1" smtClean="0">
                <a:solidFill>
                  <a:srgbClr val="0070C0"/>
                </a:solidFill>
                <a:latin typeface="Times New Roman" panose="02020603050405020304" pitchFamily="18" charset="0"/>
                <a:cs typeface="Times New Roman" panose="02020603050405020304" pitchFamily="18" charset="0"/>
              </a:rPr>
              <a:t>“Hoàng </a:t>
            </a:r>
            <a:r>
              <a:rPr lang="en-US" sz="4800" b="1" dirty="0">
                <a:solidFill>
                  <a:srgbClr val="0070C0"/>
                </a:solidFill>
                <a:latin typeface="Times New Roman" panose="02020603050405020304" pitchFamily="18" charset="0"/>
                <a:cs typeface="Times New Roman" panose="02020603050405020304" pitchFamily="18" charset="0"/>
              </a:rPr>
              <a:t>Lê </a:t>
            </a:r>
            <a:r>
              <a:rPr lang="en-US" sz="4800" b="1" dirty="0" err="1">
                <a:solidFill>
                  <a:srgbClr val="0070C0"/>
                </a:solidFill>
                <a:latin typeface="Times New Roman" panose="02020603050405020304" pitchFamily="18" charset="0"/>
                <a:cs typeface="Times New Roman" panose="02020603050405020304" pitchFamily="18" charset="0"/>
              </a:rPr>
              <a:t>Nhất</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err="1">
                <a:solidFill>
                  <a:srgbClr val="0070C0"/>
                </a:solidFill>
                <a:latin typeface="Times New Roman" panose="02020603050405020304" pitchFamily="18" charset="0"/>
                <a:cs typeface="Times New Roman" panose="02020603050405020304" pitchFamily="18" charset="0"/>
              </a:rPr>
              <a:t>Thống</a:t>
            </a:r>
            <a:r>
              <a:rPr lang="en-US" sz="4800" b="1">
                <a:solidFill>
                  <a:srgbClr val="0070C0"/>
                </a:solidFill>
                <a:latin typeface="Times New Roman" panose="02020603050405020304" pitchFamily="18" charset="0"/>
                <a:cs typeface="Times New Roman" panose="02020603050405020304" pitchFamily="18" charset="0"/>
              </a:rPr>
              <a:t> </a:t>
            </a:r>
            <a:r>
              <a:rPr lang="en-US" sz="4800" b="1" smtClean="0">
                <a:solidFill>
                  <a:srgbClr val="0070C0"/>
                </a:solidFill>
                <a:latin typeface="Times New Roman" panose="02020603050405020304" pitchFamily="18" charset="0"/>
                <a:cs typeface="Times New Roman" panose="02020603050405020304" pitchFamily="18" charset="0"/>
              </a:rPr>
              <a:t>Chí” </a:t>
            </a:r>
            <a:r>
              <a:rPr lang="en-US" sz="4800" b="1" dirty="0" err="1">
                <a:solidFill>
                  <a:srgbClr val="0070C0"/>
                </a:solidFill>
                <a:latin typeface="Times New Roman" panose="02020603050405020304" pitchFamily="18" charset="0"/>
                <a:cs typeface="Times New Roman" panose="02020603050405020304" pitchFamily="18" charset="0"/>
              </a:rPr>
              <a:t>là</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cuốn</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tiểu</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thuyết</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lịch</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sử</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viết</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bằng</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chữ</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Hán</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theo</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lối</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chương</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hồi</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gồm</a:t>
            </a:r>
            <a:r>
              <a:rPr lang="en-US" sz="4800" b="1" dirty="0">
                <a:solidFill>
                  <a:srgbClr val="0070C0"/>
                </a:solidFill>
                <a:latin typeface="Times New Roman" panose="02020603050405020304" pitchFamily="18" charset="0"/>
                <a:cs typeface="Times New Roman" panose="02020603050405020304" pitchFamily="18" charset="0"/>
              </a:rPr>
              <a:t> 17 </a:t>
            </a:r>
            <a:r>
              <a:rPr lang="en-US" sz="4800" b="1" dirty="0" err="1">
                <a:solidFill>
                  <a:srgbClr val="0070C0"/>
                </a:solidFill>
                <a:latin typeface="Times New Roman" panose="02020603050405020304" pitchFamily="18" charset="0"/>
                <a:cs typeface="Times New Roman" panose="02020603050405020304" pitchFamily="18" charset="0"/>
              </a:rPr>
              <a:t>hồi</a:t>
            </a:r>
            <a:endParaRPr lang="en-US" sz="4800" dirty="0">
              <a:solidFill>
                <a:srgbClr val="0070C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493236" y="2545140"/>
            <a:ext cx="1666431" cy="255454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3200" b="1" i="1" dirty="0">
                <a:latin typeface="Times New Roman" panose="02020603050405020304" pitchFamily="18" charset="0"/>
                <a:cs typeface="Times New Roman" panose="02020603050405020304" pitchFamily="18" charset="0"/>
              </a:rPr>
              <a:t>HOÀNG LÊ  NHẤT THỐNG CHÍ</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59107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par>
                                <p:cTn id="15" presetID="2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nodeType="clickEffect">
                                  <p:stCondLst>
                                    <p:cond delay="0"/>
                                  </p:stCondLst>
                                  <p:childTnLst>
                                    <p:animEffect transition="out" filter="barn(inVertic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16" presetClass="exit" presetSubtype="21" fill="hold" nodeType="withEffect">
                                  <p:stCondLst>
                                    <p:cond delay="0"/>
                                  </p:stCondLst>
                                  <p:childTnLst>
                                    <p:animEffect transition="out" filter="barn(inVertical)">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137" y="0"/>
            <a:ext cx="3358498" cy="6858000"/>
          </a:xfrm>
          <a:prstGeom prst="rect">
            <a:avLst/>
          </a:prstGeom>
        </p:spPr>
      </p:pic>
      <p:sp>
        <p:nvSpPr>
          <p:cNvPr id="5" name="Rounded Rectangle 4"/>
          <p:cNvSpPr/>
          <p:nvPr/>
        </p:nvSpPr>
        <p:spPr>
          <a:xfrm>
            <a:off x="3407635" y="623224"/>
            <a:ext cx="8735228" cy="62347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3600" b="1" dirty="0">
                <a:latin typeface="Times New Roman" panose="02020603050405020304" pitchFamily="18" charset="0"/>
                <a:cs typeface="Times New Roman" panose="02020603050405020304" pitchFamily="18" charset="0"/>
              </a:rPr>
              <a:t>D</a:t>
            </a:r>
            <a:r>
              <a:rPr lang="vi-VN" sz="3600" b="1" dirty="0">
                <a:latin typeface="Times New Roman" panose="02020603050405020304" pitchFamily="18" charset="0"/>
                <a:cs typeface="Times New Roman" panose="02020603050405020304" pitchFamily="18" charset="0"/>
              </a:rPr>
              <a:t>ựa vào việc ghi chép lại những </a:t>
            </a:r>
            <a:r>
              <a:rPr lang="vi-VN" sz="3600" b="1" dirty="0">
                <a:solidFill>
                  <a:srgbClr val="FF0000"/>
                </a:solidFill>
                <a:latin typeface="Times New Roman" panose="02020603050405020304" pitchFamily="18" charset="0"/>
                <a:cs typeface="Times New Roman" panose="02020603050405020304" pitchFamily="18" charset="0"/>
              </a:rPr>
              <a:t>sự kiện lịch sử</a:t>
            </a:r>
            <a:r>
              <a:rPr lang="en-US" sz="3600" b="1" dirty="0">
                <a:solidFill>
                  <a:srgbClr val="FF0000"/>
                </a:solidFill>
                <a:latin typeface="Times New Roman" panose="02020603050405020304" pitchFamily="18" charset="0"/>
                <a:cs typeface="Times New Roman" panose="02020603050405020304" pitchFamily="18" charset="0"/>
              </a:rPr>
              <a:t>-</a:t>
            </a:r>
            <a:r>
              <a:rPr lang="vi-VN" sz="3600" b="1" dirty="0">
                <a:solidFill>
                  <a:srgbClr val="FF0000"/>
                </a:solidFill>
                <a:latin typeface="Times New Roman" panose="02020603050405020304" pitchFamily="18" charset="0"/>
                <a:cs typeface="Times New Roman" panose="02020603050405020304" pitchFamily="18" charset="0"/>
              </a:rPr>
              <a:t> xã hội có thực, nhân vật thực, địa điểm thực</a:t>
            </a:r>
            <a:r>
              <a:rPr lang="vi-VN" sz="3600" b="1" dirty="0">
                <a:latin typeface="Times New Roman" panose="02020603050405020304" pitchFamily="18" charset="0"/>
                <a:cs typeface="Times New Roman" panose="02020603050405020304" pitchFamily="18" charset="0"/>
              </a:rPr>
              <a:t>, tác phẩm đã phản ánh những biến động của lịch sử nước nhà từ cuối thế kỷ </a:t>
            </a:r>
            <a:r>
              <a:rPr lang="en-US" sz="3600" b="1" dirty="0">
                <a:latin typeface="Times New Roman" panose="02020603050405020304" pitchFamily="18" charset="0"/>
                <a:cs typeface="Times New Roman" panose="02020603050405020304" pitchFamily="18" charset="0"/>
              </a:rPr>
              <a:t>XVIII</a:t>
            </a:r>
            <a:r>
              <a:rPr lang="vi-VN" sz="3600" b="1" dirty="0">
                <a:latin typeface="Times New Roman" panose="02020603050405020304" pitchFamily="18" charset="0"/>
                <a:cs typeface="Times New Roman" panose="02020603050405020304" pitchFamily="18" charset="0"/>
              </a:rPr>
              <a:t> đến những năm đầu thế kỷ </a:t>
            </a:r>
            <a:r>
              <a:rPr lang="en-US" sz="3600" b="1" dirty="0">
                <a:latin typeface="Times New Roman" panose="02020603050405020304" pitchFamily="18" charset="0"/>
                <a:cs typeface="Times New Roman" panose="02020603050405020304" pitchFamily="18" charset="0"/>
              </a:rPr>
              <a:t>XIX</a:t>
            </a:r>
            <a:r>
              <a:rPr lang="vi-VN" sz="3600" b="1" dirty="0">
                <a:latin typeface="Times New Roman" panose="02020603050405020304" pitchFamily="18" charset="0"/>
                <a:cs typeface="Times New Roman" panose="02020603050405020304" pitchFamily="18" charset="0"/>
              </a:rPr>
              <a:t>, trong đó tập trung </a:t>
            </a:r>
            <a:r>
              <a:rPr lang="en-US" sz="3600" b="1" dirty="0" err="1">
                <a:solidFill>
                  <a:srgbClr val="FF0000"/>
                </a:solidFill>
                <a:latin typeface="Times New Roman" panose="02020603050405020304" pitchFamily="18" charset="0"/>
                <a:cs typeface="Times New Roman" panose="02020603050405020304" pitchFamily="18" charset="0"/>
              </a:rPr>
              <a:t>phơi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bày</a:t>
            </a:r>
            <a:r>
              <a:rPr lang="en-US" sz="3600" b="1" dirty="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sự thối nát dẫn đến sụp đổ tất yếu của tập đoàn phong kiến </a:t>
            </a:r>
            <a:r>
              <a:rPr lang="en-US" sz="3600" b="1" dirty="0">
                <a:solidFill>
                  <a:srgbClr val="FF0000"/>
                </a:solidFill>
                <a:latin typeface="Times New Roman" panose="02020603050405020304" pitchFamily="18" charset="0"/>
                <a:cs typeface="Times New Roman" panose="02020603050405020304" pitchFamily="18" charset="0"/>
              </a:rPr>
              <a:t>L</a:t>
            </a:r>
            <a:r>
              <a:rPr lang="vi-VN" sz="3600" b="1" dirty="0">
                <a:solidFill>
                  <a:srgbClr val="FF0000"/>
                </a:solidFill>
                <a:latin typeface="Times New Roman" panose="02020603050405020304" pitchFamily="18" charset="0"/>
                <a:cs typeface="Times New Roman" panose="02020603050405020304" pitchFamily="18" charset="0"/>
              </a:rPr>
              <a:t>ê</a:t>
            </a:r>
            <a:r>
              <a:rPr lang="en-US" sz="3600" b="1" dirty="0">
                <a:solidFill>
                  <a:srgbClr val="FF0000"/>
                </a:solidFill>
                <a:latin typeface="Times New Roman" panose="02020603050405020304" pitchFamily="18" charset="0"/>
                <a:cs typeface="Times New Roman" panose="02020603050405020304" pitchFamily="18" charset="0"/>
              </a:rPr>
              <a:t>-</a:t>
            </a:r>
            <a:r>
              <a:rPr lang="vi-VN" sz="3600" b="1" dirty="0">
                <a:solidFill>
                  <a:srgbClr val="FF0000"/>
                </a:solidFill>
                <a:latin typeface="Times New Roman" panose="02020603050405020304" pitchFamily="18" charset="0"/>
                <a:cs typeface="Times New Roman" panose="02020603050405020304" pitchFamily="18" charset="0"/>
              </a:rPr>
              <a:t> Trịnh,</a:t>
            </a:r>
            <a:r>
              <a:rPr lang="vi-VN" sz="3600" b="1" dirty="0">
                <a:latin typeface="Times New Roman" panose="02020603050405020304" pitchFamily="18" charset="0"/>
                <a:cs typeface="Times New Roman" panose="02020603050405020304" pitchFamily="18" charset="0"/>
              </a:rPr>
              <a:t> đồng thời c</a:t>
            </a:r>
            <a:r>
              <a:rPr lang="en-US" sz="3600" b="1" dirty="0">
                <a:solidFill>
                  <a:srgbClr val="FF0000"/>
                </a:solidFill>
                <a:latin typeface="Times New Roman" panose="02020603050405020304" pitchFamily="18" charset="0"/>
                <a:cs typeface="Times New Roman" panose="02020603050405020304" pitchFamily="18" charset="0"/>
              </a:rPr>
              <a:t>a</a:t>
            </a:r>
            <a:r>
              <a:rPr lang="vi-VN" sz="3600" b="1" dirty="0">
                <a:solidFill>
                  <a:srgbClr val="FF0000"/>
                </a:solidFill>
                <a:latin typeface="Times New Roman" panose="02020603050405020304" pitchFamily="18" charset="0"/>
                <a:cs typeface="Times New Roman" panose="02020603050405020304" pitchFamily="18" charset="0"/>
              </a:rPr>
              <a:t> ngợi cuộc khởi nghĩa Tây Sơn do người anh hùng áo vải Nguyễn Huệ lãnh đạo</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6" name="Oval 5"/>
          <p:cNvSpPr/>
          <p:nvPr/>
        </p:nvSpPr>
        <p:spPr>
          <a:xfrm>
            <a:off x="3407635" y="-145897"/>
            <a:ext cx="3230310" cy="76912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latin typeface="Times New Roman" panose="02020603050405020304" pitchFamily="18" charset="0"/>
                <a:cs typeface="Times New Roman" panose="02020603050405020304" pitchFamily="18" charset="0"/>
              </a:rPr>
              <a:t>Nội dung</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652113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473960" y="0"/>
            <a:ext cx="7718039" cy="68278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just" defTabSz="914400" eaLnBrk="0" fontAlgn="base" hangingPunct="0">
              <a:spcBef>
                <a:spcPct val="0"/>
              </a:spcBef>
              <a:spcAft>
                <a:spcPct val="0"/>
              </a:spcAft>
            </a:pPr>
            <a:r>
              <a:rPr lang="en-US" altLang="en-US" sz="4400" b="1" dirty="0" err="1">
                <a:solidFill>
                  <a:schemeClr val="tx1"/>
                </a:solidFill>
                <a:latin typeface="Times New Roman" panose="02020603050405020304" pitchFamily="18" charset="0"/>
                <a:cs typeface="Times New Roman" panose="02020603050405020304" pitchFamily="18" charset="0"/>
              </a:rPr>
              <a:t>Đoạn</a:t>
            </a:r>
            <a:r>
              <a:rPr lang="en-US" altLang="en-US" sz="4400" b="1" dirty="0">
                <a:solidFill>
                  <a:schemeClr val="tx1"/>
                </a:solidFill>
                <a:latin typeface="Times New Roman" panose="02020603050405020304" pitchFamily="18" charset="0"/>
                <a:cs typeface="Times New Roman" panose="02020603050405020304" pitchFamily="18" charset="0"/>
              </a:rPr>
              <a:t> </a:t>
            </a:r>
            <a:r>
              <a:rPr lang="en-US" altLang="en-US" sz="4400" b="1" dirty="0" err="1">
                <a:solidFill>
                  <a:schemeClr val="tx1"/>
                </a:solidFill>
                <a:latin typeface="Times New Roman" panose="02020603050405020304" pitchFamily="18" charset="0"/>
                <a:cs typeface="Times New Roman" panose="02020603050405020304" pitchFamily="18" charset="0"/>
              </a:rPr>
              <a:t>trích</a:t>
            </a:r>
            <a:r>
              <a:rPr lang="en-US" altLang="en-US" sz="4400" b="1" dirty="0">
                <a:solidFill>
                  <a:schemeClr val="tx1"/>
                </a:solidFill>
                <a:latin typeface="Times New Roman" panose="02020603050405020304" pitchFamily="18" charset="0"/>
                <a:cs typeface="Times New Roman" panose="02020603050405020304" pitchFamily="18" charset="0"/>
              </a:rPr>
              <a:t> “</a:t>
            </a:r>
            <a:r>
              <a:rPr lang="en-US" altLang="en-US" sz="4400" b="1" i="1" dirty="0">
                <a:solidFill>
                  <a:srgbClr val="FF0000"/>
                </a:solidFill>
                <a:latin typeface="Times New Roman" panose="02020603050405020304" pitchFamily="18" charset="0"/>
                <a:cs typeface="Times New Roman" panose="02020603050405020304" pitchFamily="18" charset="0"/>
              </a:rPr>
              <a:t>Quang </a:t>
            </a:r>
            <a:r>
              <a:rPr lang="en-US" altLang="en-US" sz="4400" b="1" i="1" dirty="0" err="1">
                <a:solidFill>
                  <a:srgbClr val="FF0000"/>
                </a:solidFill>
                <a:latin typeface="Times New Roman" panose="02020603050405020304" pitchFamily="18" charset="0"/>
                <a:cs typeface="Times New Roman" panose="02020603050405020304" pitchFamily="18" charset="0"/>
              </a:rPr>
              <a:t>Trung</a:t>
            </a:r>
            <a:r>
              <a:rPr lang="en-US" altLang="en-US" sz="4400" b="1" i="1" dirty="0">
                <a:solidFill>
                  <a:srgbClr val="FF0000"/>
                </a:solidFill>
                <a:latin typeface="Times New Roman" panose="02020603050405020304" pitchFamily="18" charset="0"/>
                <a:cs typeface="Times New Roman" panose="02020603050405020304" pitchFamily="18" charset="0"/>
              </a:rPr>
              <a:t> </a:t>
            </a:r>
            <a:r>
              <a:rPr lang="en-US" altLang="en-US" sz="4400" b="1" i="1" dirty="0" err="1">
                <a:solidFill>
                  <a:srgbClr val="FF0000"/>
                </a:solidFill>
                <a:latin typeface="Times New Roman" panose="02020603050405020304" pitchFamily="18" charset="0"/>
                <a:cs typeface="Times New Roman" panose="02020603050405020304" pitchFamily="18" charset="0"/>
              </a:rPr>
              <a:t>đại</a:t>
            </a:r>
            <a:r>
              <a:rPr lang="en-US" altLang="en-US" sz="4400" b="1" i="1" dirty="0">
                <a:solidFill>
                  <a:srgbClr val="FF0000"/>
                </a:solidFill>
                <a:latin typeface="Times New Roman" panose="02020603050405020304" pitchFamily="18" charset="0"/>
                <a:cs typeface="Times New Roman" panose="02020603050405020304" pitchFamily="18" charset="0"/>
              </a:rPr>
              <a:t> </a:t>
            </a:r>
            <a:r>
              <a:rPr lang="en-US" altLang="en-US" sz="4400" b="1" i="1" dirty="0" err="1">
                <a:solidFill>
                  <a:srgbClr val="FF0000"/>
                </a:solidFill>
                <a:latin typeface="Times New Roman" panose="02020603050405020304" pitchFamily="18" charset="0"/>
                <a:cs typeface="Times New Roman" panose="02020603050405020304" pitchFamily="18" charset="0"/>
              </a:rPr>
              <a:t>phá</a:t>
            </a:r>
            <a:r>
              <a:rPr lang="en-US" altLang="en-US" sz="4400" b="1" i="1" dirty="0">
                <a:solidFill>
                  <a:srgbClr val="FF0000"/>
                </a:solidFill>
                <a:latin typeface="Times New Roman" panose="02020603050405020304" pitchFamily="18" charset="0"/>
                <a:cs typeface="Times New Roman" panose="02020603050405020304" pitchFamily="18" charset="0"/>
              </a:rPr>
              <a:t> </a:t>
            </a:r>
            <a:r>
              <a:rPr lang="en-US" altLang="en-US" sz="4400" b="1" i="1" dirty="0" err="1">
                <a:solidFill>
                  <a:srgbClr val="FF0000"/>
                </a:solidFill>
                <a:latin typeface="Times New Roman" panose="02020603050405020304" pitchFamily="18" charset="0"/>
                <a:cs typeface="Times New Roman" panose="02020603050405020304" pitchFamily="18" charset="0"/>
              </a:rPr>
              <a:t>quân</a:t>
            </a:r>
            <a:r>
              <a:rPr lang="en-US" altLang="en-US" sz="4400" b="1" i="1" dirty="0">
                <a:solidFill>
                  <a:srgbClr val="FF0000"/>
                </a:solidFill>
                <a:latin typeface="Times New Roman" panose="02020603050405020304" pitchFamily="18" charset="0"/>
                <a:cs typeface="Times New Roman" panose="02020603050405020304" pitchFamily="18" charset="0"/>
              </a:rPr>
              <a:t> Thanh</a:t>
            </a:r>
            <a:r>
              <a:rPr lang="en-US" altLang="en-US" sz="4400" b="1" dirty="0">
                <a:solidFill>
                  <a:schemeClr val="tx1"/>
                </a:solidFill>
                <a:latin typeface="Times New Roman" panose="02020603050405020304" pitchFamily="18" charset="0"/>
                <a:cs typeface="Times New Roman" panose="02020603050405020304" pitchFamily="18" charset="0"/>
              </a:rPr>
              <a:t>” </a:t>
            </a:r>
            <a:r>
              <a:rPr lang="en-US" altLang="en-US" sz="4400" b="1" dirty="0" err="1">
                <a:solidFill>
                  <a:schemeClr val="tx1"/>
                </a:solidFill>
                <a:latin typeface="Times New Roman" panose="02020603050405020304" pitchFamily="18" charset="0"/>
                <a:cs typeface="Times New Roman" panose="02020603050405020304" pitchFamily="18" charset="0"/>
              </a:rPr>
              <a:t>thuộc</a:t>
            </a:r>
            <a:r>
              <a:rPr lang="en-US" altLang="en-US" sz="4400" b="1" dirty="0">
                <a:solidFill>
                  <a:schemeClr val="tx1"/>
                </a:solidFill>
                <a:latin typeface="Times New Roman" panose="02020603050405020304" pitchFamily="18" charset="0"/>
                <a:cs typeface="Times New Roman" panose="02020603050405020304" pitchFamily="18" charset="0"/>
              </a:rPr>
              <a:t> </a:t>
            </a:r>
            <a:r>
              <a:rPr lang="en-US" altLang="en-US" sz="4400" b="1" dirty="0" err="1">
                <a:solidFill>
                  <a:schemeClr val="tx1"/>
                </a:solidFill>
                <a:latin typeface="Times New Roman" panose="02020603050405020304" pitchFamily="18" charset="0"/>
                <a:cs typeface="Times New Roman" panose="02020603050405020304" pitchFamily="18" charset="0"/>
              </a:rPr>
              <a:t>hồi</a:t>
            </a:r>
            <a:r>
              <a:rPr lang="en-US" altLang="en-US" sz="4400" b="1" dirty="0">
                <a:solidFill>
                  <a:schemeClr val="tx1"/>
                </a:solidFill>
                <a:latin typeface="Times New Roman" panose="02020603050405020304" pitchFamily="18" charset="0"/>
                <a:cs typeface="Times New Roman" panose="02020603050405020304" pitchFamily="18" charset="0"/>
              </a:rPr>
              <a:t> </a:t>
            </a:r>
            <a:r>
              <a:rPr lang="en-US" altLang="en-US" sz="4400" b="1" dirty="0" err="1">
                <a:solidFill>
                  <a:schemeClr val="tx1"/>
                </a:solidFill>
                <a:latin typeface="Times New Roman" panose="02020603050405020304" pitchFamily="18" charset="0"/>
                <a:cs typeface="Times New Roman" panose="02020603050405020304" pitchFamily="18" charset="0"/>
              </a:rPr>
              <a:t>thứ</a:t>
            </a:r>
            <a:r>
              <a:rPr lang="en-US" altLang="en-US" sz="4400" b="1" dirty="0">
                <a:solidFill>
                  <a:schemeClr val="tx1"/>
                </a:solidFill>
                <a:latin typeface="Times New Roman" panose="02020603050405020304" pitchFamily="18" charset="0"/>
                <a:cs typeface="Times New Roman" panose="02020603050405020304" pitchFamily="18" charset="0"/>
              </a:rPr>
              <a:t> 14 </a:t>
            </a:r>
            <a:r>
              <a:rPr lang="en-US" altLang="en-US" sz="4400" b="1" dirty="0" err="1">
                <a:solidFill>
                  <a:schemeClr val="tx1"/>
                </a:solidFill>
                <a:latin typeface="Times New Roman" panose="02020603050405020304" pitchFamily="18" charset="0"/>
                <a:cs typeface="Times New Roman" panose="02020603050405020304" pitchFamily="18" charset="0"/>
              </a:rPr>
              <a:t>của</a:t>
            </a:r>
            <a:r>
              <a:rPr lang="en-US" altLang="en-US" sz="4400" b="1" dirty="0">
                <a:solidFill>
                  <a:schemeClr val="tx1"/>
                </a:solidFill>
                <a:latin typeface="Times New Roman" panose="02020603050405020304" pitchFamily="18" charset="0"/>
                <a:cs typeface="Times New Roman" panose="02020603050405020304" pitchFamily="18" charset="0"/>
              </a:rPr>
              <a:t> </a:t>
            </a:r>
            <a:r>
              <a:rPr lang="en-US" altLang="en-US" sz="4400" b="1" dirty="0" err="1">
                <a:solidFill>
                  <a:schemeClr val="tx1"/>
                </a:solidFill>
                <a:latin typeface="Times New Roman" panose="02020603050405020304" pitchFamily="18" charset="0"/>
                <a:cs typeface="Times New Roman" panose="02020603050405020304" pitchFamily="18" charset="0"/>
              </a:rPr>
              <a:t>tiểu</a:t>
            </a:r>
            <a:r>
              <a:rPr lang="en-US" altLang="en-US" sz="4400" b="1" dirty="0">
                <a:solidFill>
                  <a:schemeClr val="tx1"/>
                </a:solidFill>
                <a:latin typeface="Times New Roman" panose="02020603050405020304" pitchFamily="18" charset="0"/>
                <a:cs typeface="Times New Roman" panose="02020603050405020304" pitchFamily="18" charset="0"/>
              </a:rPr>
              <a:t> </a:t>
            </a:r>
            <a:r>
              <a:rPr lang="en-US" altLang="en-US" sz="4400" b="1" dirty="0" err="1">
                <a:solidFill>
                  <a:schemeClr val="tx1"/>
                </a:solidFill>
                <a:latin typeface="Times New Roman" panose="02020603050405020304" pitchFamily="18" charset="0"/>
                <a:cs typeface="Times New Roman" panose="02020603050405020304" pitchFamily="18" charset="0"/>
              </a:rPr>
              <a:t>thuyết</a:t>
            </a:r>
            <a:r>
              <a:rPr lang="en-US" altLang="en-US" sz="4400" b="1" dirty="0">
                <a:solidFill>
                  <a:schemeClr val="tx1"/>
                </a:solidFill>
                <a:latin typeface="Times New Roman" panose="02020603050405020304" pitchFamily="18" charset="0"/>
                <a:cs typeface="Times New Roman" panose="02020603050405020304" pitchFamily="18" charset="0"/>
              </a:rPr>
              <a:t> </a:t>
            </a:r>
            <a:r>
              <a:rPr lang="en-US" altLang="en-US" sz="4400" b="1" i="1" dirty="0" err="1">
                <a:solidFill>
                  <a:schemeClr val="tx1"/>
                </a:solidFill>
                <a:latin typeface="Times New Roman" panose="02020603050405020304" pitchFamily="18" charset="0"/>
                <a:cs typeface="Times New Roman" panose="02020603050405020304" pitchFamily="18" charset="0"/>
              </a:rPr>
              <a:t>Hoàng</a:t>
            </a:r>
            <a:r>
              <a:rPr lang="en-US" altLang="en-US" sz="4400" b="1" i="1" dirty="0">
                <a:solidFill>
                  <a:schemeClr val="tx1"/>
                </a:solidFill>
                <a:latin typeface="Times New Roman" panose="02020603050405020304" pitchFamily="18" charset="0"/>
                <a:cs typeface="Times New Roman" panose="02020603050405020304" pitchFamily="18" charset="0"/>
              </a:rPr>
              <a:t> Lê </a:t>
            </a:r>
            <a:r>
              <a:rPr lang="en-US" altLang="en-US" sz="4400" b="1" i="1" dirty="0" err="1">
                <a:solidFill>
                  <a:schemeClr val="tx1"/>
                </a:solidFill>
                <a:latin typeface="Times New Roman" panose="02020603050405020304" pitchFamily="18" charset="0"/>
                <a:cs typeface="Times New Roman" panose="02020603050405020304" pitchFamily="18" charset="0"/>
              </a:rPr>
              <a:t>nhất</a:t>
            </a:r>
            <a:r>
              <a:rPr lang="en-US" altLang="en-US" sz="4400" b="1" i="1" dirty="0">
                <a:solidFill>
                  <a:schemeClr val="tx1"/>
                </a:solidFill>
                <a:latin typeface="Times New Roman" panose="02020603050405020304" pitchFamily="18" charset="0"/>
                <a:cs typeface="Times New Roman" panose="02020603050405020304" pitchFamily="18" charset="0"/>
              </a:rPr>
              <a:t> </a:t>
            </a:r>
            <a:r>
              <a:rPr lang="en-US" altLang="en-US" sz="4400" b="1" i="1" dirty="0" err="1">
                <a:solidFill>
                  <a:schemeClr val="tx1"/>
                </a:solidFill>
                <a:latin typeface="Times New Roman" panose="02020603050405020304" pitchFamily="18" charset="0"/>
                <a:cs typeface="Times New Roman" panose="02020603050405020304" pitchFamily="18" charset="0"/>
              </a:rPr>
              <a:t>thống</a:t>
            </a:r>
            <a:r>
              <a:rPr lang="en-US" altLang="en-US" sz="4400" b="1" i="1" dirty="0">
                <a:solidFill>
                  <a:schemeClr val="tx1"/>
                </a:solidFill>
                <a:latin typeface="Times New Roman" panose="02020603050405020304" pitchFamily="18" charset="0"/>
                <a:cs typeface="Times New Roman" panose="02020603050405020304" pitchFamily="18" charset="0"/>
              </a:rPr>
              <a:t> </a:t>
            </a:r>
            <a:r>
              <a:rPr lang="en-US" altLang="en-US" sz="4400" b="1" i="1" dirty="0" err="1">
                <a:solidFill>
                  <a:schemeClr val="tx1"/>
                </a:solidFill>
                <a:latin typeface="Times New Roman" panose="02020603050405020304" pitchFamily="18" charset="0"/>
                <a:cs typeface="Times New Roman" panose="02020603050405020304" pitchFamily="18" charset="0"/>
              </a:rPr>
              <a:t>chí</a:t>
            </a:r>
            <a:r>
              <a:rPr lang="en-US" altLang="en-US" sz="4400" b="1" dirty="0">
                <a:solidFill>
                  <a:schemeClr val="tx1"/>
                </a:solidFill>
                <a:latin typeface="Times New Roman" panose="02020603050405020304" pitchFamily="18" charset="0"/>
                <a:cs typeface="Times New Roman" panose="02020603050405020304" pitchFamily="18" charset="0"/>
              </a:rPr>
              <a:t>, </a:t>
            </a:r>
            <a:r>
              <a:rPr lang="en-US" altLang="en-US" sz="4400" b="1" dirty="0" err="1">
                <a:solidFill>
                  <a:schemeClr val="tx1"/>
                </a:solidFill>
                <a:latin typeface="Times New Roman" panose="02020603050405020304" pitchFamily="18" charset="0"/>
                <a:cs typeface="Times New Roman" panose="02020603050405020304" pitchFamily="18" charset="0"/>
              </a:rPr>
              <a:t>nói</a:t>
            </a:r>
            <a:r>
              <a:rPr lang="en-US" altLang="en-US" sz="4400" b="1" dirty="0">
                <a:solidFill>
                  <a:schemeClr val="tx1"/>
                </a:solidFill>
                <a:latin typeface="Times New Roman" panose="02020603050405020304" pitchFamily="18" charset="0"/>
                <a:cs typeface="Times New Roman" panose="02020603050405020304" pitchFamily="18" charset="0"/>
              </a:rPr>
              <a:t> </a:t>
            </a:r>
            <a:r>
              <a:rPr lang="en-US" altLang="en-US" sz="4400" b="1" dirty="0" err="1">
                <a:solidFill>
                  <a:schemeClr val="tx1"/>
                </a:solidFill>
                <a:latin typeface="Times New Roman" panose="02020603050405020304" pitchFamily="18" charset="0"/>
                <a:cs typeface="Times New Roman" panose="02020603050405020304" pitchFamily="18" charset="0"/>
              </a:rPr>
              <a:t>về</a:t>
            </a:r>
            <a:r>
              <a:rPr lang="en-US" altLang="en-US" sz="4400" b="1" dirty="0">
                <a:solidFill>
                  <a:schemeClr val="tx1"/>
                </a:solidFill>
                <a:latin typeface="Times New Roman" panose="02020603050405020304" pitchFamily="18" charset="0"/>
                <a:cs typeface="Times New Roman" panose="02020603050405020304" pitchFamily="18" charset="0"/>
              </a:rPr>
              <a:t>  </a:t>
            </a:r>
            <a:r>
              <a:rPr lang="en-US" altLang="en-US" sz="4400" b="1" dirty="0" err="1">
                <a:solidFill>
                  <a:schemeClr val="tx1"/>
                </a:solidFill>
                <a:latin typeface="Times New Roman" panose="02020603050405020304" pitchFamily="18" charset="0"/>
                <a:cs typeface="Times New Roman" panose="02020603050405020304" pitchFamily="18" charset="0"/>
              </a:rPr>
              <a:t>sự</a:t>
            </a:r>
            <a:r>
              <a:rPr lang="en-US" altLang="en-US" sz="4400" b="1" dirty="0">
                <a:solidFill>
                  <a:schemeClr val="tx1"/>
                </a:solidFill>
                <a:latin typeface="Times New Roman" panose="02020603050405020304" pitchFamily="18" charset="0"/>
                <a:cs typeface="Times New Roman" panose="02020603050405020304" pitchFamily="18" charset="0"/>
              </a:rPr>
              <a:t> </a:t>
            </a:r>
            <a:r>
              <a:rPr lang="en-US" altLang="en-US" sz="4400" b="1" dirty="0" err="1">
                <a:solidFill>
                  <a:schemeClr val="tx1"/>
                </a:solidFill>
                <a:latin typeface="Times New Roman" panose="02020603050405020304" pitchFamily="18" charset="0"/>
                <a:cs typeface="Times New Roman" panose="02020603050405020304" pitchFamily="18" charset="0"/>
              </a:rPr>
              <a:t>việc</a:t>
            </a:r>
            <a:r>
              <a:rPr lang="en-US" altLang="en-US" sz="4400" b="1" dirty="0">
                <a:solidFill>
                  <a:schemeClr val="tx1"/>
                </a:solidFill>
                <a:latin typeface="Times New Roman" panose="02020603050405020304" pitchFamily="18" charset="0"/>
                <a:cs typeface="Times New Roman" panose="02020603050405020304" pitchFamily="18" charset="0"/>
              </a:rPr>
              <a:t> Quang </a:t>
            </a:r>
            <a:r>
              <a:rPr lang="en-US" altLang="en-US" sz="4400" b="1" dirty="0" err="1">
                <a:solidFill>
                  <a:schemeClr val="tx1"/>
                </a:solidFill>
                <a:latin typeface="Times New Roman" panose="02020603050405020304" pitchFamily="18" charset="0"/>
                <a:cs typeface="Times New Roman" panose="02020603050405020304" pitchFamily="18" charset="0"/>
              </a:rPr>
              <a:t>Trung</a:t>
            </a:r>
            <a:r>
              <a:rPr lang="en-US" altLang="en-US" sz="4400" b="1" dirty="0">
                <a:solidFill>
                  <a:schemeClr val="tx1"/>
                </a:solidFill>
                <a:latin typeface="Times New Roman" panose="02020603050405020304" pitchFamily="18" charset="0"/>
                <a:cs typeface="Times New Roman" panose="02020603050405020304" pitchFamily="18" charset="0"/>
              </a:rPr>
              <a:t> </a:t>
            </a:r>
            <a:r>
              <a:rPr lang="en-US" altLang="en-US" sz="4400" b="1" dirty="0" err="1">
                <a:solidFill>
                  <a:schemeClr val="tx1"/>
                </a:solidFill>
                <a:latin typeface="Times New Roman" panose="02020603050405020304" pitchFamily="18" charset="0"/>
                <a:cs typeface="Times New Roman" panose="02020603050405020304" pitchFamily="18" charset="0"/>
              </a:rPr>
              <a:t>dẫn</a:t>
            </a:r>
            <a:r>
              <a:rPr lang="en-US" altLang="en-US" sz="4400" b="1" dirty="0">
                <a:solidFill>
                  <a:schemeClr val="tx1"/>
                </a:solidFill>
                <a:latin typeface="Times New Roman" panose="02020603050405020304" pitchFamily="18" charset="0"/>
                <a:cs typeface="Times New Roman" panose="02020603050405020304" pitchFamily="18" charset="0"/>
              </a:rPr>
              <a:t> </a:t>
            </a:r>
            <a:r>
              <a:rPr lang="en-US" altLang="en-US" sz="4400" b="1" dirty="0" err="1">
                <a:solidFill>
                  <a:schemeClr val="tx1"/>
                </a:solidFill>
                <a:latin typeface="Times New Roman" panose="02020603050405020304" pitchFamily="18" charset="0"/>
                <a:cs typeface="Times New Roman" panose="02020603050405020304" pitchFamily="18" charset="0"/>
              </a:rPr>
              <a:t>đại</a:t>
            </a:r>
            <a:r>
              <a:rPr lang="en-US" altLang="en-US" sz="4400" b="1" dirty="0">
                <a:solidFill>
                  <a:schemeClr val="tx1"/>
                </a:solidFill>
                <a:latin typeface="Times New Roman" panose="02020603050405020304" pitchFamily="18" charset="0"/>
                <a:cs typeface="Times New Roman" panose="02020603050405020304" pitchFamily="18" charset="0"/>
              </a:rPr>
              <a:t> </a:t>
            </a:r>
            <a:r>
              <a:rPr lang="en-US" altLang="en-US" sz="4400" b="1" dirty="0" err="1">
                <a:solidFill>
                  <a:schemeClr val="tx1"/>
                </a:solidFill>
                <a:latin typeface="Times New Roman" panose="02020603050405020304" pitchFamily="18" charset="0"/>
                <a:cs typeface="Times New Roman" panose="02020603050405020304" pitchFamily="18" charset="0"/>
              </a:rPr>
              <a:t>binh</a:t>
            </a:r>
            <a:r>
              <a:rPr lang="en-US" altLang="en-US" sz="4400" b="1" dirty="0">
                <a:solidFill>
                  <a:schemeClr val="tx1"/>
                </a:solidFill>
                <a:latin typeface="Times New Roman" panose="02020603050405020304" pitchFamily="18" charset="0"/>
                <a:cs typeface="Times New Roman" panose="02020603050405020304" pitchFamily="18" charset="0"/>
              </a:rPr>
              <a:t> ra </a:t>
            </a:r>
            <a:r>
              <a:rPr lang="en-US" altLang="en-US" sz="4400" b="1" dirty="0" err="1">
                <a:solidFill>
                  <a:schemeClr val="tx1"/>
                </a:solidFill>
                <a:latin typeface="Times New Roman" panose="02020603050405020304" pitchFamily="18" charset="0"/>
                <a:cs typeface="Times New Roman" panose="02020603050405020304" pitchFamily="18" charset="0"/>
              </a:rPr>
              <a:t>Bắc</a:t>
            </a:r>
            <a:r>
              <a:rPr lang="en-US" altLang="en-US" sz="4400" b="1" dirty="0">
                <a:solidFill>
                  <a:schemeClr val="tx1"/>
                </a:solidFill>
                <a:latin typeface="Times New Roman" panose="02020603050405020304" pitchFamily="18" charset="0"/>
                <a:cs typeface="Times New Roman" panose="02020603050405020304" pitchFamily="18" charset="0"/>
              </a:rPr>
              <a:t> </a:t>
            </a:r>
            <a:r>
              <a:rPr lang="en-US" altLang="en-US" sz="4400" b="1" dirty="0" err="1">
                <a:solidFill>
                  <a:schemeClr val="tx1"/>
                </a:solidFill>
                <a:latin typeface="Times New Roman" panose="02020603050405020304" pitchFamily="18" charset="0"/>
                <a:cs typeface="Times New Roman" panose="02020603050405020304" pitchFamily="18" charset="0"/>
              </a:rPr>
              <a:t>đánh</a:t>
            </a:r>
            <a:r>
              <a:rPr lang="en-US" altLang="en-US" sz="4400" b="1" dirty="0">
                <a:solidFill>
                  <a:schemeClr val="tx1"/>
                </a:solidFill>
                <a:latin typeface="Times New Roman" panose="02020603050405020304" pitchFamily="18" charset="0"/>
                <a:cs typeface="Times New Roman" panose="02020603050405020304" pitchFamily="18" charset="0"/>
              </a:rPr>
              <a:t> </a:t>
            </a:r>
            <a:r>
              <a:rPr lang="en-US" altLang="en-US" sz="4400" b="1" dirty="0" err="1">
                <a:solidFill>
                  <a:schemeClr val="tx1"/>
                </a:solidFill>
                <a:latin typeface="Times New Roman" panose="02020603050405020304" pitchFamily="18" charset="0"/>
                <a:cs typeface="Times New Roman" panose="02020603050405020304" pitchFamily="18" charset="0"/>
              </a:rPr>
              <a:t>đuổi</a:t>
            </a:r>
            <a:r>
              <a:rPr lang="en-US" altLang="en-US" sz="4400" b="1" dirty="0">
                <a:solidFill>
                  <a:schemeClr val="tx1"/>
                </a:solidFill>
                <a:latin typeface="Times New Roman" panose="02020603050405020304" pitchFamily="18" charset="0"/>
                <a:cs typeface="Times New Roman" panose="02020603050405020304" pitchFamily="18" charset="0"/>
              </a:rPr>
              <a:t> </a:t>
            </a:r>
            <a:r>
              <a:rPr lang="en-US" altLang="en-US" sz="4400" b="1" dirty="0" err="1">
                <a:solidFill>
                  <a:schemeClr val="tx1"/>
                </a:solidFill>
                <a:latin typeface="Times New Roman" panose="02020603050405020304" pitchFamily="18" charset="0"/>
                <a:cs typeface="Times New Roman" panose="02020603050405020304" pitchFamily="18" charset="0"/>
              </a:rPr>
              <a:t>quân</a:t>
            </a:r>
            <a:r>
              <a:rPr lang="en-US" altLang="en-US" sz="4400" b="1" dirty="0">
                <a:solidFill>
                  <a:schemeClr val="tx1"/>
                </a:solidFill>
                <a:latin typeface="Times New Roman" panose="02020603050405020304" pitchFamily="18" charset="0"/>
                <a:cs typeface="Times New Roman" panose="02020603050405020304" pitchFamily="18" charset="0"/>
              </a:rPr>
              <a:t> Thanh </a:t>
            </a:r>
            <a:r>
              <a:rPr lang="en-US" altLang="en-US" sz="4400" b="1" dirty="0" err="1">
                <a:solidFill>
                  <a:schemeClr val="tx1"/>
                </a:solidFill>
                <a:latin typeface="Times New Roman" panose="02020603050405020304" pitchFamily="18" charset="0"/>
                <a:cs typeface="Times New Roman" panose="02020603050405020304" pitchFamily="18" charset="0"/>
              </a:rPr>
              <a:t>Xuân</a:t>
            </a:r>
            <a:r>
              <a:rPr lang="en-US" altLang="en-US" sz="4400" b="1" dirty="0">
                <a:solidFill>
                  <a:schemeClr val="tx1"/>
                </a:solidFill>
                <a:latin typeface="Times New Roman" panose="02020603050405020304" pitchFamily="18" charset="0"/>
                <a:cs typeface="Times New Roman" panose="02020603050405020304" pitchFamily="18" charset="0"/>
              </a:rPr>
              <a:t> </a:t>
            </a:r>
            <a:r>
              <a:rPr lang="en-US" altLang="en-US" sz="4400" b="1" dirty="0" err="1">
                <a:solidFill>
                  <a:schemeClr val="tx1"/>
                </a:solidFill>
                <a:latin typeface="Times New Roman" panose="02020603050405020304" pitchFamily="18" charset="0"/>
                <a:cs typeface="Times New Roman" panose="02020603050405020304" pitchFamily="18" charset="0"/>
              </a:rPr>
              <a:t>được</a:t>
            </a:r>
            <a:r>
              <a:rPr lang="en-US" altLang="en-US" sz="4400" b="1" dirty="0">
                <a:solidFill>
                  <a:schemeClr val="tx1"/>
                </a:solidFill>
                <a:latin typeface="Times New Roman" panose="02020603050405020304" pitchFamily="18" charset="0"/>
                <a:cs typeface="Times New Roman" panose="02020603050405020304" pitchFamily="18" charset="0"/>
              </a:rPr>
              <a:t> </a:t>
            </a:r>
            <a:r>
              <a:rPr lang="en-US" altLang="en-US" sz="4400" b="1" dirty="0" err="1">
                <a:solidFill>
                  <a:schemeClr val="tx1"/>
                </a:solidFill>
                <a:latin typeface="Times New Roman" panose="02020603050405020304" pitchFamily="18" charset="0"/>
                <a:cs typeface="Times New Roman" panose="02020603050405020304" pitchFamily="18" charset="0"/>
              </a:rPr>
              <a:t>cuối</a:t>
            </a:r>
            <a:r>
              <a:rPr lang="en-US" altLang="en-US" sz="4400" b="1" dirty="0">
                <a:solidFill>
                  <a:schemeClr val="tx1"/>
                </a:solidFill>
                <a:latin typeface="Times New Roman" panose="02020603050405020304" pitchFamily="18" charset="0"/>
                <a:cs typeface="Times New Roman" panose="02020603050405020304" pitchFamily="18" charset="0"/>
              </a:rPr>
              <a:t> </a:t>
            </a:r>
            <a:r>
              <a:rPr lang="en-US" altLang="en-US" sz="4400" b="1" dirty="0" err="1">
                <a:solidFill>
                  <a:schemeClr val="tx1"/>
                </a:solidFill>
                <a:latin typeface="Times New Roman" panose="02020603050405020304" pitchFamily="18" charset="0"/>
                <a:cs typeface="Times New Roman" panose="02020603050405020304" pitchFamily="18" charset="0"/>
              </a:rPr>
              <a:t>năm</a:t>
            </a:r>
            <a:r>
              <a:rPr lang="en-US" altLang="en-US" sz="4400" b="1" dirty="0">
                <a:solidFill>
                  <a:schemeClr val="tx1"/>
                </a:solidFill>
                <a:latin typeface="Times New Roman" panose="02020603050405020304" pitchFamily="18" charset="0"/>
                <a:cs typeface="Times New Roman" panose="02020603050405020304" pitchFamily="18" charset="0"/>
              </a:rPr>
              <a:t> 1788 </a:t>
            </a:r>
            <a:r>
              <a:rPr lang="en-US" altLang="en-US" sz="4400" b="1" dirty="0" err="1">
                <a:solidFill>
                  <a:schemeClr val="tx1"/>
                </a:solidFill>
                <a:latin typeface="Times New Roman" panose="02020603050405020304" pitchFamily="18" charset="0"/>
                <a:cs typeface="Times New Roman" panose="02020603050405020304" pitchFamily="18" charset="0"/>
              </a:rPr>
              <a:t>đầu</a:t>
            </a:r>
            <a:r>
              <a:rPr lang="en-US" altLang="en-US" sz="4400" b="1" dirty="0">
                <a:solidFill>
                  <a:schemeClr val="tx1"/>
                </a:solidFill>
                <a:latin typeface="Times New Roman" panose="02020603050405020304" pitchFamily="18" charset="0"/>
                <a:cs typeface="Times New Roman" panose="02020603050405020304" pitchFamily="18" charset="0"/>
              </a:rPr>
              <a:t> </a:t>
            </a:r>
            <a:r>
              <a:rPr lang="en-US" altLang="en-US" sz="4400" b="1" dirty="0" err="1">
                <a:solidFill>
                  <a:schemeClr val="tx1"/>
                </a:solidFill>
                <a:latin typeface="Times New Roman" panose="02020603050405020304" pitchFamily="18" charset="0"/>
                <a:cs typeface="Times New Roman" panose="02020603050405020304" pitchFamily="18" charset="0"/>
              </a:rPr>
              <a:t>năm</a:t>
            </a:r>
            <a:r>
              <a:rPr lang="en-US" altLang="en-US" sz="4400" b="1" dirty="0">
                <a:solidFill>
                  <a:schemeClr val="tx1"/>
                </a:solidFill>
                <a:latin typeface="Times New Roman" panose="02020603050405020304" pitchFamily="18" charset="0"/>
                <a:cs typeface="Times New Roman" panose="02020603050405020304" pitchFamily="18" charset="0"/>
              </a:rPr>
              <a:t> 1789.</a:t>
            </a:r>
          </a:p>
          <a:p>
            <a:pPr lvl="0" defTabSz="914400" eaLnBrk="0" fontAlgn="base" hangingPunct="0">
              <a:spcBef>
                <a:spcPct val="0"/>
              </a:spcBef>
              <a:spcAft>
                <a:spcPct val="0"/>
              </a:spcAft>
            </a:pPr>
            <a:r>
              <a:rPr lang="en-US" altLang="en-US" sz="3200" dirty="0">
                <a:solidFill>
                  <a:schemeClr val="tx1"/>
                </a:solidFill>
                <a:latin typeface="Times New Roman" panose="02020603050405020304" pitchFamily="18" charset="0"/>
                <a:cs typeface="Times New Roman" panose="02020603050405020304" pitchFamily="18" charset="0"/>
              </a:rPr>
              <a:t> </a:t>
            </a:r>
          </a:p>
        </p:txBody>
      </p:sp>
      <p:pic>
        <p:nvPicPr>
          <p:cNvPr id="7" name="Picture 5">
            <a:extLst>
              <a:ext uri="{FF2B5EF4-FFF2-40B4-BE49-F238E27FC236}">
                <a16:creationId xmlns:a16="http://schemas.microsoft.com/office/drawing/2014/main" id="{71A6AE59-BFF7-4CF2-8DCE-BEC1521EC6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30162"/>
            <a:ext cx="4346961" cy="68278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1"/>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0" y="0"/>
            <a:ext cx="1397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4436" tIns="50784" rIns="44436" bIns="38088" numCol="1" anchor="ctr" anchorCtr="0" compatLnSpc="1">
            <a:prstTxWarp prst="textNoShape">
              <a:avLst/>
            </a:prstTxWarp>
            <a:spAutoFit/>
          </a:bodyPr>
          <a:lstStyle/>
          <a:p>
            <a:endParaRPr lang="en-US"/>
          </a:p>
        </p:txBody>
      </p:sp>
      <p:sp>
        <p:nvSpPr>
          <p:cNvPr id="9" name="Rectangle 5"/>
          <p:cNvSpPr>
            <a:spLocks noChangeArrowheads="1"/>
          </p:cNvSpPr>
          <p:nvPr/>
        </p:nvSpPr>
        <p:spPr bwMode="auto">
          <a:xfrm>
            <a:off x="0" y="0"/>
            <a:ext cx="12192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0" y="0"/>
            <a:ext cx="12192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AutoShape 4" descr="blob:file:///8ef71376-9564-49b0-86be-138a6edd613d"/>
          <p:cNvSpPr>
            <a:spLocks noChangeAspect="1" noChangeArrowheads="1"/>
          </p:cNvSpPr>
          <p:nvPr/>
        </p:nvSpPr>
        <p:spPr bwMode="auto">
          <a:xfrm>
            <a:off x="63500" y="-2746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766033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6A646B-10BB-4B8E-94E5-7B4F0E459087}"/>
              </a:ext>
            </a:extLst>
          </p:cNvPr>
          <p:cNvSpPr/>
          <p:nvPr/>
        </p:nvSpPr>
        <p:spPr>
          <a:xfrm>
            <a:off x="185530" y="200961"/>
            <a:ext cx="11873948" cy="1031564"/>
          </a:xfrm>
          <a:prstGeom prst="rect">
            <a:avLst/>
          </a:prstGeom>
        </p:spPr>
        <p:txBody>
          <a:bodyPr wrap="square">
            <a:spAutoFit/>
          </a:bodyPr>
          <a:lstStyle/>
          <a:p>
            <a:pPr algn="just">
              <a:lnSpc>
                <a:spcPct val="107000"/>
              </a:lnSpc>
              <a:spcAft>
                <a:spcPts val="800"/>
              </a:spcAft>
            </a:pPr>
            <a:r>
              <a:rPr lang="en-US" sz="6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b. </a:t>
            </a:r>
            <a:r>
              <a:rPr lang="en-US" sz="60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6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phẩm</a:t>
            </a:r>
            <a:endParaRPr lang="en-US" sz="60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F918EE-68F4-429D-949C-0EDA5EC38A86}"/>
              </a:ext>
            </a:extLst>
          </p:cNvPr>
          <p:cNvSpPr/>
          <p:nvPr/>
        </p:nvSpPr>
        <p:spPr>
          <a:xfrm>
            <a:off x="185530" y="1621802"/>
            <a:ext cx="11728174" cy="3007490"/>
          </a:xfrm>
          <a:prstGeom prst="rect">
            <a:avLst/>
          </a:prstGeom>
        </p:spPr>
        <p:txBody>
          <a:bodyPr wrap="square">
            <a:spAutoFit/>
          </a:bodyPr>
          <a:lstStyle/>
          <a:p>
            <a:pPr lvl="0" algn="just">
              <a:lnSpc>
                <a:spcPct val="107000"/>
              </a:lnSpc>
              <a:spcAft>
                <a:spcPts val="800"/>
              </a:spcAft>
            </a:pPr>
            <a:r>
              <a:rPr lang="en-US" sz="6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Thể</a:t>
            </a:r>
            <a:r>
              <a:rPr lang="en-US" sz="6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loại</a:t>
            </a:r>
            <a:r>
              <a:rPr lang="en-US" sz="6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Tiểu</a:t>
            </a:r>
            <a:r>
              <a:rPr lang="en-US" sz="6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thuyết</a:t>
            </a:r>
            <a:r>
              <a:rPr lang="en-US" sz="6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lịch</a:t>
            </a:r>
            <a:r>
              <a:rPr lang="en-US" sz="6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sử</a:t>
            </a:r>
            <a:r>
              <a:rPr lang="en-US" sz="6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6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viết bằng chữ Hán theo lối chương hồi, gồm 17 hồi</a:t>
            </a:r>
            <a:r>
              <a:rPr lang="vi-VN" sz="6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endParaRPr lang="en-US" sz="60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782D7A8B-5FA2-4F3B-898E-62392B0063A1}"/>
              </a:ext>
            </a:extLst>
          </p:cNvPr>
          <p:cNvSpPr/>
          <p:nvPr/>
        </p:nvSpPr>
        <p:spPr>
          <a:xfrm>
            <a:off x="139147" y="5018569"/>
            <a:ext cx="11820940" cy="1031564"/>
          </a:xfrm>
          <a:prstGeom prst="rect">
            <a:avLst/>
          </a:prstGeom>
        </p:spPr>
        <p:txBody>
          <a:bodyPr wrap="square">
            <a:spAutoFit/>
          </a:bodyPr>
          <a:lstStyle/>
          <a:p>
            <a:pPr lvl="0" algn="just">
              <a:lnSpc>
                <a:spcPct val="107000"/>
              </a:lnSpc>
              <a:spcAft>
                <a:spcPts val="800"/>
              </a:spcAft>
            </a:pPr>
            <a:r>
              <a:rPr lang="en-US" sz="6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P.thức</a:t>
            </a:r>
            <a:r>
              <a:rPr lang="en-US" sz="6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biểu</a:t>
            </a:r>
            <a:r>
              <a:rPr lang="en-US" sz="6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đạt</a:t>
            </a:r>
            <a:r>
              <a:rPr lang="en-US" sz="6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6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Tự</a:t>
            </a:r>
            <a:r>
              <a:rPr lang="en-US" sz="6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sự</a:t>
            </a:r>
            <a:endParaRPr lang="en-US" sz="6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90051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08F9F4-5BEB-41F8-8888-FA4738DACB1F}"/>
              </a:ext>
            </a:extLst>
          </p:cNvPr>
          <p:cNvSpPr/>
          <p:nvPr/>
        </p:nvSpPr>
        <p:spPr>
          <a:xfrm>
            <a:off x="106017" y="914668"/>
            <a:ext cx="11979966" cy="5632311"/>
          </a:xfrm>
          <a:prstGeom prst="rect">
            <a:avLst/>
          </a:prstGeom>
        </p:spPr>
        <p:txBody>
          <a:bodyPr wrap="square">
            <a:spAutoFit/>
          </a:bodyPr>
          <a:lstStyle/>
          <a:p>
            <a:pPr algn="just"/>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Phần 1 </a:t>
            </a:r>
            <a:r>
              <a:rPr lang="vi-VN"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(từ đầu đến </a:t>
            </a:r>
            <a:r>
              <a:rPr lang="en-US" sz="4000" b="1"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r>
              <a:rPr lang="vi-VN" sz="4000" b="1"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tháng Chạp năm Mậu Thân (1788)</a:t>
            </a:r>
            <a:r>
              <a:rPr lang="en-US" sz="4000" b="1"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r>
              <a:rPr lang="vi-VN" sz="4000" b="1"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r>
              <a:rPr lang="vi-VN"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vi-VN" sz="4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Được tin quân Thanh chiếm Thăng Long, Nguyễn Huệ lên ngôi vua, thân chinh đi dẹp giặc.</a:t>
            </a:r>
            <a:endParaRPr lang="en-US" sz="4000" b="1"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algn="just"/>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Phần 2 </a:t>
            </a:r>
            <a:r>
              <a:rPr lang="vi-VN"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(tiếp theo đến </a:t>
            </a:r>
            <a:r>
              <a:rPr lang="en-US" sz="4000" b="1"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r>
              <a:rPr lang="vi-VN" sz="4000" b="1"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đến Thăng Long, rồi kéo vào thành)</a:t>
            </a:r>
            <a:r>
              <a:rPr lang="en-US" sz="4000" b="1"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r>
              <a:rPr lang="vi-VN"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vi-VN" sz="4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chiến thắng thần tốc của quân Tây Sơn với tài thao lược của vua Quang Trung.</a:t>
            </a:r>
            <a:endParaRPr lang="en-US" sz="4000" b="1"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algn="just"/>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Phần 3 </a:t>
            </a:r>
            <a:r>
              <a:rPr lang="vi-VN"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(còn lại): </a:t>
            </a:r>
            <a:r>
              <a:rPr lang="vi-VN" sz="4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Sự đại bại của quần tướng nhà Thanh và tình trạng thảm hại c</a:t>
            </a:r>
            <a:r>
              <a:rPr lang="en-US" sz="4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ủ</a:t>
            </a:r>
            <a:r>
              <a:rPr lang="vi-VN" sz="4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 vua tôi Lê Chiêu Thống.</a:t>
            </a:r>
            <a:endParaRPr lang="en-US" sz="4000" b="1"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E1C72156-817D-4A33-AB74-44266ACA023E}"/>
              </a:ext>
            </a:extLst>
          </p:cNvPr>
          <p:cNvSpPr/>
          <p:nvPr/>
        </p:nvSpPr>
        <p:spPr>
          <a:xfrm>
            <a:off x="4144825" y="106570"/>
            <a:ext cx="1951175" cy="707886"/>
          </a:xfrm>
          <a:prstGeom prst="rect">
            <a:avLst/>
          </a:prstGeom>
        </p:spPr>
        <p:txBody>
          <a:bodyPr wrap="none">
            <a:spAutoFit/>
          </a:bodyPr>
          <a:lstStyle/>
          <a:p>
            <a:pPr lvl="0" algn="just"/>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Bố</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cục</a:t>
            </a:r>
            <a:endParaRPr lang="en-US" sz="40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58990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567833" y="-121024"/>
            <a:ext cx="0" cy="718072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11283764" y="2808754"/>
            <a:ext cx="568137" cy="56813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1399745" y="1911164"/>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1399745" y="914401"/>
            <a:ext cx="336176" cy="336176"/>
          </a:xfrm>
          <a:prstGeom prst="ellipse">
            <a:avLst/>
          </a:prstGeom>
          <a:solidFill>
            <a:srgbClr val="7898A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1389660" y="3797114"/>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1399745" y="4740089"/>
            <a:ext cx="336176" cy="336176"/>
          </a:xfrm>
          <a:prstGeom prst="ellipse">
            <a:avLst/>
          </a:prstGeom>
          <a:solidFill>
            <a:srgbClr val="7898A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1399745" y="5683063"/>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1126184" y="2699494"/>
            <a:ext cx="9125516" cy="3388661"/>
            <a:chOff x="1126184" y="2699494"/>
            <a:chExt cx="9125516" cy="3388661"/>
          </a:xfrm>
        </p:grpSpPr>
        <p:sp>
          <p:nvSpPr>
            <p:cNvPr id="29" name="椭圆 28"/>
            <p:cNvSpPr/>
            <p:nvPr/>
          </p:nvSpPr>
          <p:spPr>
            <a:xfrm>
              <a:off x="1126184" y="2699496"/>
              <a:ext cx="3388659" cy="3388659"/>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4001965" y="2699495"/>
              <a:ext cx="3388659" cy="3388659"/>
            </a:xfrm>
            <a:prstGeom prst="ellipse">
              <a:avLst/>
            </a:prstGeom>
            <a:noFill/>
            <a:ln>
              <a:solidFill>
                <a:srgbClr val="789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31" name="椭圆 30"/>
            <p:cNvSpPr/>
            <p:nvPr/>
          </p:nvSpPr>
          <p:spPr>
            <a:xfrm>
              <a:off x="6863041" y="2699494"/>
              <a:ext cx="3388659" cy="3388659"/>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椭圆 35"/>
          <p:cNvSpPr/>
          <p:nvPr/>
        </p:nvSpPr>
        <p:spPr>
          <a:xfrm>
            <a:off x="7233108" y="2602636"/>
            <a:ext cx="1158885" cy="115888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4256214" y="2588684"/>
            <a:ext cx="1158885" cy="1158885"/>
          </a:xfrm>
          <a:prstGeom prst="ellipse">
            <a:avLst/>
          </a:prstGeom>
          <a:solidFill>
            <a:srgbClr val="78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1303812" y="2611797"/>
            <a:ext cx="1158885" cy="115888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375361" y="2584990"/>
            <a:ext cx="960519" cy="1015663"/>
          </a:xfrm>
          <a:prstGeom prst="rect">
            <a:avLst/>
          </a:prstGeom>
          <a:noFill/>
        </p:spPr>
        <p:txBody>
          <a:bodyPr wrap="none" rtlCol="0">
            <a:spAutoFit/>
          </a:bodyPr>
          <a:lstStyle/>
          <a:p>
            <a:r>
              <a:rPr lang="en-US" altLang="zh-CN" sz="6000" b="1" dirty="0">
                <a:solidFill>
                  <a:schemeClr val="bg1"/>
                </a:solidFill>
              </a:rPr>
              <a:t>01</a:t>
            </a:r>
            <a:endParaRPr lang="zh-CN" altLang="en-US" sz="6000" b="1" dirty="0">
              <a:solidFill>
                <a:schemeClr val="bg1"/>
              </a:solidFill>
            </a:endParaRPr>
          </a:p>
        </p:txBody>
      </p:sp>
      <p:sp>
        <p:nvSpPr>
          <p:cNvPr id="25" name="文本框 24"/>
          <p:cNvSpPr txBox="1"/>
          <p:nvPr/>
        </p:nvSpPr>
        <p:spPr>
          <a:xfrm>
            <a:off x="4334506" y="2597844"/>
            <a:ext cx="960519" cy="1015663"/>
          </a:xfrm>
          <a:prstGeom prst="rect">
            <a:avLst/>
          </a:prstGeom>
          <a:noFill/>
        </p:spPr>
        <p:txBody>
          <a:bodyPr wrap="none" rtlCol="0">
            <a:spAutoFit/>
          </a:bodyPr>
          <a:lstStyle/>
          <a:p>
            <a:r>
              <a:rPr lang="en-US" altLang="zh-CN" sz="6000" b="1" dirty="0">
                <a:solidFill>
                  <a:schemeClr val="bg1"/>
                </a:solidFill>
              </a:rPr>
              <a:t>02</a:t>
            </a:r>
            <a:endParaRPr lang="zh-CN" altLang="en-US" sz="6000" b="1" dirty="0">
              <a:solidFill>
                <a:schemeClr val="bg1"/>
              </a:solidFill>
            </a:endParaRPr>
          </a:p>
        </p:txBody>
      </p:sp>
      <p:sp>
        <p:nvSpPr>
          <p:cNvPr id="27" name="文本框 26"/>
          <p:cNvSpPr txBox="1"/>
          <p:nvPr/>
        </p:nvSpPr>
        <p:spPr>
          <a:xfrm>
            <a:off x="7262164" y="2538823"/>
            <a:ext cx="1037463" cy="1107996"/>
          </a:xfrm>
          <a:prstGeom prst="rect">
            <a:avLst/>
          </a:prstGeom>
          <a:noFill/>
        </p:spPr>
        <p:txBody>
          <a:bodyPr wrap="none" rtlCol="0">
            <a:spAutoFit/>
          </a:bodyPr>
          <a:lstStyle/>
          <a:p>
            <a:r>
              <a:rPr lang="en-US" altLang="zh-CN" sz="6600" b="1" dirty="0">
                <a:solidFill>
                  <a:schemeClr val="bg1"/>
                </a:solidFill>
              </a:rPr>
              <a:t>03</a:t>
            </a:r>
            <a:endParaRPr lang="zh-CN" altLang="en-US" sz="6600" b="1" dirty="0">
              <a:solidFill>
                <a:schemeClr val="bg1"/>
              </a:solidFill>
            </a:endParaRPr>
          </a:p>
        </p:txBody>
      </p:sp>
      <p:sp>
        <p:nvSpPr>
          <p:cNvPr id="37" name="弦形 36"/>
          <p:cNvSpPr/>
          <p:nvPr/>
        </p:nvSpPr>
        <p:spPr>
          <a:xfrm>
            <a:off x="1303812" y="2621462"/>
            <a:ext cx="1158885" cy="1158885"/>
          </a:xfrm>
          <a:prstGeom prst="chord">
            <a:avLst>
              <a:gd name="adj1" fmla="val 5382386"/>
              <a:gd name="adj2" fmla="val 1620000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38" name="弦形 37"/>
          <p:cNvSpPr/>
          <p:nvPr/>
        </p:nvSpPr>
        <p:spPr>
          <a:xfrm rot="5400000">
            <a:off x="4256212" y="2591069"/>
            <a:ext cx="1158885" cy="1158885"/>
          </a:xfrm>
          <a:prstGeom prst="chord">
            <a:avLst>
              <a:gd name="adj1" fmla="val 5382386"/>
              <a:gd name="adj2" fmla="val 16200000"/>
            </a:avLst>
          </a:prstGeom>
          <a:solidFill>
            <a:srgbClr val="BDD7E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弦形 38"/>
          <p:cNvSpPr/>
          <p:nvPr/>
        </p:nvSpPr>
        <p:spPr>
          <a:xfrm rot="10800000">
            <a:off x="7233107" y="2597844"/>
            <a:ext cx="1158885" cy="1158885"/>
          </a:xfrm>
          <a:prstGeom prst="chord">
            <a:avLst>
              <a:gd name="adj1" fmla="val 5382386"/>
              <a:gd name="adj2" fmla="val 1620000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rot="20367748">
            <a:off x="3495835" y="431274"/>
            <a:ext cx="1003563" cy="1241351"/>
            <a:chOff x="793750" y="825500"/>
            <a:chExt cx="3433763" cy="4584701"/>
          </a:xfrm>
        </p:grpSpPr>
        <p:sp>
          <p:nvSpPr>
            <p:cNvPr id="41" name="Freeform 5"/>
            <p:cNvSpPr>
              <a:spLocks/>
            </p:cNvSpPr>
            <p:nvPr/>
          </p:nvSpPr>
          <p:spPr bwMode="auto">
            <a:xfrm>
              <a:off x="793750" y="1138238"/>
              <a:ext cx="1716088" cy="3246438"/>
            </a:xfrm>
            <a:custGeom>
              <a:avLst/>
              <a:gdLst>
                <a:gd name="T0" fmla="*/ 111 w 219"/>
                <a:gd name="T1" fmla="*/ 0 h 415"/>
                <a:gd name="T2" fmla="*/ 33 w 219"/>
                <a:gd name="T3" fmla="*/ 183 h 415"/>
                <a:gd name="T4" fmla="*/ 219 w 219"/>
                <a:gd name="T5" fmla="*/ 415 h 415"/>
                <a:gd name="T6" fmla="*/ 111 w 219"/>
                <a:gd name="T7" fmla="*/ 0 h 415"/>
              </a:gdLst>
              <a:ahLst/>
              <a:cxnLst>
                <a:cxn ang="0">
                  <a:pos x="T0" y="T1"/>
                </a:cxn>
                <a:cxn ang="0">
                  <a:pos x="T2" y="T3"/>
                </a:cxn>
                <a:cxn ang="0">
                  <a:pos x="T4" y="T5"/>
                </a:cxn>
                <a:cxn ang="0">
                  <a:pos x="T6" y="T7"/>
                </a:cxn>
              </a:cxnLst>
              <a:rect l="0" t="0" r="r" b="b"/>
              <a:pathLst>
                <a:path w="219" h="415">
                  <a:moveTo>
                    <a:pt x="111" y="0"/>
                  </a:moveTo>
                  <a:cubicBezTo>
                    <a:pt x="111" y="0"/>
                    <a:pt x="0" y="36"/>
                    <a:pt x="33" y="183"/>
                  </a:cubicBezTo>
                  <a:cubicBezTo>
                    <a:pt x="65" y="329"/>
                    <a:pt x="219" y="415"/>
                    <a:pt x="219" y="415"/>
                  </a:cubicBezTo>
                  <a:lnTo>
                    <a:pt x="111" y="0"/>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2" name="Freeform 6"/>
            <p:cNvSpPr>
              <a:spLocks/>
            </p:cNvSpPr>
            <p:nvPr/>
          </p:nvSpPr>
          <p:spPr bwMode="auto">
            <a:xfrm>
              <a:off x="1052513" y="1052513"/>
              <a:ext cx="1457325" cy="3332163"/>
            </a:xfrm>
            <a:custGeom>
              <a:avLst/>
              <a:gdLst>
                <a:gd name="T0" fmla="*/ 118 w 186"/>
                <a:gd name="T1" fmla="*/ 0 h 426"/>
                <a:gd name="T2" fmla="*/ 12 w 186"/>
                <a:gd name="T3" fmla="*/ 128 h 426"/>
                <a:gd name="T4" fmla="*/ 186 w 186"/>
                <a:gd name="T5" fmla="*/ 426 h 426"/>
                <a:gd name="T6" fmla="*/ 118 w 186"/>
                <a:gd name="T7" fmla="*/ 0 h 426"/>
              </a:gdLst>
              <a:ahLst/>
              <a:cxnLst>
                <a:cxn ang="0">
                  <a:pos x="T0" y="T1"/>
                </a:cxn>
                <a:cxn ang="0">
                  <a:pos x="T2" y="T3"/>
                </a:cxn>
                <a:cxn ang="0">
                  <a:pos x="T4" y="T5"/>
                </a:cxn>
                <a:cxn ang="0">
                  <a:pos x="T6" y="T7"/>
                </a:cxn>
              </a:cxnLst>
              <a:rect l="0" t="0" r="r" b="b"/>
              <a:pathLst>
                <a:path w="186" h="426">
                  <a:moveTo>
                    <a:pt x="118" y="0"/>
                  </a:moveTo>
                  <a:cubicBezTo>
                    <a:pt x="118" y="0"/>
                    <a:pt x="25" y="1"/>
                    <a:pt x="12" y="128"/>
                  </a:cubicBezTo>
                  <a:cubicBezTo>
                    <a:pt x="0" y="254"/>
                    <a:pt x="165" y="416"/>
                    <a:pt x="186" y="426"/>
                  </a:cubicBezTo>
                  <a:lnTo>
                    <a:pt x="118" y="0"/>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3" name="Freeform 7"/>
            <p:cNvSpPr>
              <a:spLocks/>
            </p:cNvSpPr>
            <p:nvPr/>
          </p:nvSpPr>
          <p:spPr bwMode="auto">
            <a:xfrm>
              <a:off x="1357313" y="825500"/>
              <a:ext cx="1152525" cy="3559175"/>
            </a:xfrm>
            <a:custGeom>
              <a:avLst/>
              <a:gdLst>
                <a:gd name="T0" fmla="*/ 128 w 147"/>
                <a:gd name="T1" fmla="*/ 22 h 455"/>
                <a:gd name="T2" fmla="*/ 17 w 147"/>
                <a:gd name="T3" fmla="*/ 141 h 455"/>
                <a:gd name="T4" fmla="*/ 147 w 147"/>
                <a:gd name="T5" fmla="*/ 455 h 455"/>
                <a:gd name="T6" fmla="*/ 128 w 147"/>
                <a:gd name="T7" fmla="*/ 22 h 455"/>
              </a:gdLst>
              <a:ahLst/>
              <a:cxnLst>
                <a:cxn ang="0">
                  <a:pos x="T0" y="T1"/>
                </a:cxn>
                <a:cxn ang="0">
                  <a:pos x="T2" y="T3"/>
                </a:cxn>
                <a:cxn ang="0">
                  <a:pos x="T4" y="T5"/>
                </a:cxn>
                <a:cxn ang="0">
                  <a:pos x="T6" y="T7"/>
                </a:cxn>
              </a:cxnLst>
              <a:rect l="0" t="0" r="r" b="b"/>
              <a:pathLst>
                <a:path w="147" h="455">
                  <a:moveTo>
                    <a:pt x="128" y="22"/>
                  </a:moveTo>
                  <a:cubicBezTo>
                    <a:pt x="128" y="22"/>
                    <a:pt x="34" y="0"/>
                    <a:pt x="17" y="141"/>
                  </a:cubicBezTo>
                  <a:cubicBezTo>
                    <a:pt x="0" y="282"/>
                    <a:pt x="147" y="455"/>
                    <a:pt x="147" y="455"/>
                  </a:cubicBezTo>
                  <a:lnTo>
                    <a:pt x="128" y="22"/>
                  </a:lnTo>
                  <a:close/>
                </a:path>
              </a:pathLst>
            </a:custGeom>
            <a:solidFill>
              <a:srgbClr val="FCFC0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4" name="Freeform 8"/>
            <p:cNvSpPr>
              <a:spLocks/>
            </p:cNvSpPr>
            <p:nvPr/>
          </p:nvSpPr>
          <p:spPr bwMode="auto">
            <a:xfrm>
              <a:off x="1820863" y="935037"/>
              <a:ext cx="688975" cy="3449638"/>
            </a:xfrm>
            <a:custGeom>
              <a:avLst/>
              <a:gdLst>
                <a:gd name="T0" fmla="*/ 88 w 88"/>
                <a:gd name="T1" fmla="*/ 3 h 441"/>
                <a:gd name="T2" fmla="*/ 88 w 88"/>
                <a:gd name="T3" fmla="*/ 441 h 441"/>
                <a:gd name="T4" fmla="*/ 42 w 88"/>
                <a:gd name="T5" fmla="*/ 298 h 441"/>
                <a:gd name="T6" fmla="*/ 39 w 88"/>
                <a:gd name="T7" fmla="*/ 32 h 441"/>
                <a:gd name="T8" fmla="*/ 88 w 88"/>
                <a:gd name="T9" fmla="*/ 3 h 441"/>
              </a:gdLst>
              <a:ahLst/>
              <a:cxnLst>
                <a:cxn ang="0">
                  <a:pos x="T0" y="T1"/>
                </a:cxn>
                <a:cxn ang="0">
                  <a:pos x="T2" y="T3"/>
                </a:cxn>
                <a:cxn ang="0">
                  <a:pos x="T4" y="T5"/>
                </a:cxn>
                <a:cxn ang="0">
                  <a:pos x="T6" y="T7"/>
                </a:cxn>
                <a:cxn ang="0">
                  <a:pos x="T8" y="T9"/>
                </a:cxn>
              </a:cxnLst>
              <a:rect l="0" t="0" r="r" b="b"/>
              <a:pathLst>
                <a:path w="88" h="441">
                  <a:moveTo>
                    <a:pt x="88" y="3"/>
                  </a:moveTo>
                  <a:cubicBezTo>
                    <a:pt x="88" y="441"/>
                    <a:pt x="88" y="441"/>
                    <a:pt x="88" y="441"/>
                  </a:cubicBezTo>
                  <a:cubicBezTo>
                    <a:pt x="88" y="441"/>
                    <a:pt x="62" y="372"/>
                    <a:pt x="42" y="298"/>
                  </a:cubicBezTo>
                  <a:cubicBezTo>
                    <a:pt x="30" y="252"/>
                    <a:pt x="0" y="131"/>
                    <a:pt x="39" y="32"/>
                  </a:cubicBezTo>
                  <a:cubicBezTo>
                    <a:pt x="47" y="10"/>
                    <a:pt x="64" y="0"/>
                    <a:pt x="88" y="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5" name="Freeform 9"/>
            <p:cNvSpPr>
              <a:spLocks/>
            </p:cNvSpPr>
            <p:nvPr/>
          </p:nvSpPr>
          <p:spPr bwMode="auto">
            <a:xfrm>
              <a:off x="2509838" y="1138238"/>
              <a:ext cx="1717675" cy="3246438"/>
            </a:xfrm>
            <a:custGeom>
              <a:avLst/>
              <a:gdLst>
                <a:gd name="T0" fmla="*/ 108 w 219"/>
                <a:gd name="T1" fmla="*/ 0 h 415"/>
                <a:gd name="T2" fmla="*/ 186 w 219"/>
                <a:gd name="T3" fmla="*/ 183 h 415"/>
                <a:gd name="T4" fmla="*/ 0 w 219"/>
                <a:gd name="T5" fmla="*/ 415 h 415"/>
                <a:gd name="T6" fmla="*/ 108 w 219"/>
                <a:gd name="T7" fmla="*/ 0 h 415"/>
              </a:gdLst>
              <a:ahLst/>
              <a:cxnLst>
                <a:cxn ang="0">
                  <a:pos x="T0" y="T1"/>
                </a:cxn>
                <a:cxn ang="0">
                  <a:pos x="T2" y="T3"/>
                </a:cxn>
                <a:cxn ang="0">
                  <a:pos x="T4" y="T5"/>
                </a:cxn>
                <a:cxn ang="0">
                  <a:pos x="T6" y="T7"/>
                </a:cxn>
              </a:cxnLst>
              <a:rect l="0" t="0" r="r" b="b"/>
              <a:pathLst>
                <a:path w="219" h="415">
                  <a:moveTo>
                    <a:pt x="108" y="0"/>
                  </a:moveTo>
                  <a:cubicBezTo>
                    <a:pt x="108" y="0"/>
                    <a:pt x="219" y="36"/>
                    <a:pt x="186" y="183"/>
                  </a:cubicBezTo>
                  <a:cubicBezTo>
                    <a:pt x="154" y="329"/>
                    <a:pt x="0" y="415"/>
                    <a:pt x="0" y="415"/>
                  </a:cubicBezTo>
                  <a:lnTo>
                    <a:pt x="108" y="0"/>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6" name="Freeform 10"/>
            <p:cNvSpPr>
              <a:spLocks/>
            </p:cNvSpPr>
            <p:nvPr/>
          </p:nvSpPr>
          <p:spPr bwMode="auto">
            <a:xfrm>
              <a:off x="2509838" y="1052513"/>
              <a:ext cx="1458913" cy="3332163"/>
            </a:xfrm>
            <a:custGeom>
              <a:avLst/>
              <a:gdLst>
                <a:gd name="T0" fmla="*/ 68 w 186"/>
                <a:gd name="T1" fmla="*/ 0 h 426"/>
                <a:gd name="T2" fmla="*/ 174 w 186"/>
                <a:gd name="T3" fmla="*/ 128 h 426"/>
                <a:gd name="T4" fmla="*/ 0 w 186"/>
                <a:gd name="T5" fmla="*/ 426 h 426"/>
                <a:gd name="T6" fmla="*/ 68 w 186"/>
                <a:gd name="T7" fmla="*/ 0 h 426"/>
              </a:gdLst>
              <a:ahLst/>
              <a:cxnLst>
                <a:cxn ang="0">
                  <a:pos x="T0" y="T1"/>
                </a:cxn>
                <a:cxn ang="0">
                  <a:pos x="T2" y="T3"/>
                </a:cxn>
                <a:cxn ang="0">
                  <a:pos x="T4" y="T5"/>
                </a:cxn>
                <a:cxn ang="0">
                  <a:pos x="T6" y="T7"/>
                </a:cxn>
              </a:cxnLst>
              <a:rect l="0" t="0" r="r" b="b"/>
              <a:pathLst>
                <a:path w="186" h="426">
                  <a:moveTo>
                    <a:pt x="68" y="0"/>
                  </a:moveTo>
                  <a:cubicBezTo>
                    <a:pt x="68" y="0"/>
                    <a:pt x="162" y="1"/>
                    <a:pt x="174" y="128"/>
                  </a:cubicBezTo>
                  <a:cubicBezTo>
                    <a:pt x="186" y="254"/>
                    <a:pt x="21" y="416"/>
                    <a:pt x="0" y="426"/>
                  </a:cubicBezTo>
                  <a:lnTo>
                    <a:pt x="68" y="0"/>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7" name="Freeform 11"/>
            <p:cNvSpPr>
              <a:spLocks/>
            </p:cNvSpPr>
            <p:nvPr/>
          </p:nvSpPr>
          <p:spPr bwMode="auto">
            <a:xfrm>
              <a:off x="2509838" y="825500"/>
              <a:ext cx="1154113" cy="3559175"/>
            </a:xfrm>
            <a:custGeom>
              <a:avLst/>
              <a:gdLst>
                <a:gd name="T0" fmla="*/ 19 w 147"/>
                <a:gd name="T1" fmla="*/ 22 h 455"/>
                <a:gd name="T2" fmla="*/ 130 w 147"/>
                <a:gd name="T3" fmla="*/ 141 h 455"/>
                <a:gd name="T4" fmla="*/ 0 w 147"/>
                <a:gd name="T5" fmla="*/ 455 h 455"/>
                <a:gd name="T6" fmla="*/ 19 w 147"/>
                <a:gd name="T7" fmla="*/ 22 h 455"/>
              </a:gdLst>
              <a:ahLst/>
              <a:cxnLst>
                <a:cxn ang="0">
                  <a:pos x="T0" y="T1"/>
                </a:cxn>
                <a:cxn ang="0">
                  <a:pos x="T2" y="T3"/>
                </a:cxn>
                <a:cxn ang="0">
                  <a:pos x="T4" y="T5"/>
                </a:cxn>
                <a:cxn ang="0">
                  <a:pos x="T6" y="T7"/>
                </a:cxn>
              </a:cxnLst>
              <a:rect l="0" t="0" r="r" b="b"/>
              <a:pathLst>
                <a:path w="147" h="455">
                  <a:moveTo>
                    <a:pt x="19" y="22"/>
                  </a:moveTo>
                  <a:cubicBezTo>
                    <a:pt x="19" y="22"/>
                    <a:pt x="113" y="0"/>
                    <a:pt x="130" y="141"/>
                  </a:cubicBezTo>
                  <a:cubicBezTo>
                    <a:pt x="147" y="282"/>
                    <a:pt x="0" y="455"/>
                    <a:pt x="0" y="455"/>
                  </a:cubicBezTo>
                  <a:lnTo>
                    <a:pt x="19" y="22"/>
                  </a:lnTo>
                  <a:close/>
                </a:path>
              </a:pathLst>
            </a:custGeom>
            <a:solidFill>
              <a:srgbClr val="FCFC0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8" name="Freeform 12"/>
            <p:cNvSpPr>
              <a:spLocks/>
            </p:cNvSpPr>
            <p:nvPr/>
          </p:nvSpPr>
          <p:spPr bwMode="auto">
            <a:xfrm>
              <a:off x="2509838" y="935037"/>
              <a:ext cx="690563" cy="3449638"/>
            </a:xfrm>
            <a:custGeom>
              <a:avLst/>
              <a:gdLst>
                <a:gd name="T0" fmla="*/ 0 w 88"/>
                <a:gd name="T1" fmla="*/ 3 h 441"/>
                <a:gd name="T2" fmla="*/ 0 w 88"/>
                <a:gd name="T3" fmla="*/ 441 h 441"/>
                <a:gd name="T4" fmla="*/ 46 w 88"/>
                <a:gd name="T5" fmla="*/ 298 h 441"/>
                <a:gd name="T6" fmla="*/ 49 w 88"/>
                <a:gd name="T7" fmla="*/ 32 h 441"/>
                <a:gd name="T8" fmla="*/ 0 w 88"/>
                <a:gd name="T9" fmla="*/ 3 h 441"/>
              </a:gdLst>
              <a:ahLst/>
              <a:cxnLst>
                <a:cxn ang="0">
                  <a:pos x="T0" y="T1"/>
                </a:cxn>
                <a:cxn ang="0">
                  <a:pos x="T2" y="T3"/>
                </a:cxn>
                <a:cxn ang="0">
                  <a:pos x="T4" y="T5"/>
                </a:cxn>
                <a:cxn ang="0">
                  <a:pos x="T6" y="T7"/>
                </a:cxn>
                <a:cxn ang="0">
                  <a:pos x="T8" y="T9"/>
                </a:cxn>
              </a:cxnLst>
              <a:rect l="0" t="0" r="r" b="b"/>
              <a:pathLst>
                <a:path w="88" h="441">
                  <a:moveTo>
                    <a:pt x="0" y="3"/>
                  </a:moveTo>
                  <a:cubicBezTo>
                    <a:pt x="0" y="441"/>
                    <a:pt x="0" y="441"/>
                    <a:pt x="0" y="441"/>
                  </a:cubicBezTo>
                  <a:cubicBezTo>
                    <a:pt x="0" y="441"/>
                    <a:pt x="26" y="372"/>
                    <a:pt x="46" y="298"/>
                  </a:cubicBezTo>
                  <a:cubicBezTo>
                    <a:pt x="58" y="252"/>
                    <a:pt x="88" y="131"/>
                    <a:pt x="49" y="32"/>
                  </a:cubicBezTo>
                  <a:cubicBezTo>
                    <a:pt x="41" y="10"/>
                    <a:pt x="24" y="0"/>
                    <a:pt x="0" y="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9" name="Freeform 13"/>
            <p:cNvSpPr>
              <a:spLocks/>
            </p:cNvSpPr>
            <p:nvPr/>
          </p:nvSpPr>
          <p:spPr bwMode="auto">
            <a:xfrm>
              <a:off x="1655763" y="3681413"/>
              <a:ext cx="1709738" cy="703263"/>
            </a:xfrm>
            <a:custGeom>
              <a:avLst/>
              <a:gdLst>
                <a:gd name="T0" fmla="*/ 0 w 1077"/>
                <a:gd name="T1" fmla="*/ 0 h 443"/>
                <a:gd name="T2" fmla="*/ 1077 w 1077"/>
                <a:gd name="T3" fmla="*/ 0 h 443"/>
                <a:gd name="T4" fmla="*/ 662 w 1077"/>
                <a:gd name="T5" fmla="*/ 443 h 443"/>
                <a:gd name="T6" fmla="*/ 410 w 1077"/>
                <a:gd name="T7" fmla="*/ 443 h 443"/>
                <a:gd name="T8" fmla="*/ 0 w 1077"/>
                <a:gd name="T9" fmla="*/ 0 h 443"/>
              </a:gdLst>
              <a:ahLst/>
              <a:cxnLst>
                <a:cxn ang="0">
                  <a:pos x="T0" y="T1"/>
                </a:cxn>
                <a:cxn ang="0">
                  <a:pos x="T2" y="T3"/>
                </a:cxn>
                <a:cxn ang="0">
                  <a:pos x="T4" y="T5"/>
                </a:cxn>
                <a:cxn ang="0">
                  <a:pos x="T6" y="T7"/>
                </a:cxn>
                <a:cxn ang="0">
                  <a:pos x="T8" y="T9"/>
                </a:cxn>
              </a:cxnLst>
              <a:rect l="0" t="0" r="r" b="b"/>
              <a:pathLst>
                <a:path w="1077" h="443">
                  <a:moveTo>
                    <a:pt x="0" y="0"/>
                  </a:moveTo>
                  <a:lnTo>
                    <a:pt x="1077" y="0"/>
                  </a:lnTo>
                  <a:lnTo>
                    <a:pt x="662" y="443"/>
                  </a:lnTo>
                  <a:lnTo>
                    <a:pt x="410" y="443"/>
                  </a:lnTo>
                  <a:lnTo>
                    <a:pt x="0" y="0"/>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0" name="Rectangle 14"/>
            <p:cNvSpPr>
              <a:spLocks noChangeArrowheads="1"/>
            </p:cNvSpPr>
            <p:nvPr/>
          </p:nvSpPr>
          <p:spPr bwMode="auto">
            <a:xfrm>
              <a:off x="2298700" y="4376738"/>
              <a:ext cx="31750" cy="517525"/>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1" name="Rectangle 15"/>
            <p:cNvSpPr>
              <a:spLocks noChangeArrowheads="1"/>
            </p:cNvSpPr>
            <p:nvPr/>
          </p:nvSpPr>
          <p:spPr bwMode="auto">
            <a:xfrm>
              <a:off x="2690813" y="4376738"/>
              <a:ext cx="23813" cy="517525"/>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2" name="Freeform 16"/>
            <p:cNvSpPr>
              <a:spLocks/>
            </p:cNvSpPr>
            <p:nvPr/>
          </p:nvSpPr>
          <p:spPr bwMode="auto">
            <a:xfrm>
              <a:off x="2109788" y="4173538"/>
              <a:ext cx="792163" cy="211138"/>
            </a:xfrm>
            <a:custGeom>
              <a:avLst/>
              <a:gdLst>
                <a:gd name="T0" fmla="*/ 0 w 499"/>
                <a:gd name="T1" fmla="*/ 0 h 133"/>
                <a:gd name="T2" fmla="*/ 124 w 499"/>
                <a:gd name="T3" fmla="*/ 133 h 133"/>
                <a:gd name="T4" fmla="*/ 376 w 499"/>
                <a:gd name="T5" fmla="*/ 133 h 133"/>
                <a:gd name="T6" fmla="*/ 499 w 499"/>
                <a:gd name="T7" fmla="*/ 0 h 133"/>
                <a:gd name="T8" fmla="*/ 0 w 499"/>
                <a:gd name="T9" fmla="*/ 0 h 133"/>
              </a:gdLst>
              <a:ahLst/>
              <a:cxnLst>
                <a:cxn ang="0">
                  <a:pos x="T0" y="T1"/>
                </a:cxn>
                <a:cxn ang="0">
                  <a:pos x="T2" y="T3"/>
                </a:cxn>
                <a:cxn ang="0">
                  <a:pos x="T4" y="T5"/>
                </a:cxn>
                <a:cxn ang="0">
                  <a:pos x="T6" y="T7"/>
                </a:cxn>
                <a:cxn ang="0">
                  <a:pos x="T8" y="T9"/>
                </a:cxn>
              </a:cxnLst>
              <a:rect l="0" t="0" r="r" b="b"/>
              <a:pathLst>
                <a:path w="499" h="133">
                  <a:moveTo>
                    <a:pt x="0" y="0"/>
                  </a:moveTo>
                  <a:lnTo>
                    <a:pt x="124" y="133"/>
                  </a:lnTo>
                  <a:lnTo>
                    <a:pt x="376" y="133"/>
                  </a:lnTo>
                  <a:lnTo>
                    <a:pt x="499" y="0"/>
                  </a:lnTo>
                  <a:lnTo>
                    <a:pt x="0" y="0"/>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3" name="Freeform 17"/>
            <p:cNvSpPr>
              <a:spLocks/>
            </p:cNvSpPr>
            <p:nvPr/>
          </p:nvSpPr>
          <p:spPr bwMode="auto">
            <a:xfrm>
              <a:off x="2220913" y="4932363"/>
              <a:ext cx="571500" cy="477838"/>
            </a:xfrm>
            <a:custGeom>
              <a:avLst/>
              <a:gdLst>
                <a:gd name="T0" fmla="*/ 39 w 73"/>
                <a:gd name="T1" fmla="*/ 0 h 61"/>
                <a:gd name="T2" fmla="*/ 39 w 73"/>
                <a:gd name="T3" fmla="*/ 0 h 61"/>
                <a:gd name="T4" fmla="*/ 37 w 73"/>
                <a:gd name="T5" fmla="*/ 0 h 61"/>
                <a:gd name="T6" fmla="*/ 35 w 73"/>
                <a:gd name="T7" fmla="*/ 0 h 61"/>
                <a:gd name="T8" fmla="*/ 35 w 73"/>
                <a:gd name="T9" fmla="*/ 0 h 61"/>
                <a:gd name="T10" fmla="*/ 0 w 73"/>
                <a:gd name="T11" fmla="*/ 1 h 61"/>
                <a:gd name="T12" fmla="*/ 8 w 73"/>
                <a:gd name="T13" fmla="*/ 51 h 61"/>
                <a:gd name="T14" fmla="*/ 23 w 73"/>
                <a:gd name="T15" fmla="*/ 61 h 61"/>
                <a:gd name="T16" fmla="*/ 36 w 73"/>
                <a:gd name="T17" fmla="*/ 61 h 61"/>
                <a:gd name="T18" fmla="*/ 38 w 73"/>
                <a:gd name="T19" fmla="*/ 61 h 61"/>
                <a:gd name="T20" fmla="*/ 51 w 73"/>
                <a:gd name="T21" fmla="*/ 61 h 61"/>
                <a:gd name="T22" fmla="*/ 66 w 73"/>
                <a:gd name="T23" fmla="*/ 51 h 61"/>
                <a:gd name="T24" fmla="*/ 73 w 73"/>
                <a:gd name="T25" fmla="*/ 1 h 61"/>
                <a:gd name="T26" fmla="*/ 39 w 73"/>
                <a:gd name="T2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61">
                  <a:moveTo>
                    <a:pt x="39" y="0"/>
                  </a:moveTo>
                  <a:cubicBezTo>
                    <a:pt x="39" y="0"/>
                    <a:pt x="39" y="0"/>
                    <a:pt x="39" y="0"/>
                  </a:cubicBezTo>
                  <a:cubicBezTo>
                    <a:pt x="37" y="0"/>
                    <a:pt x="37" y="0"/>
                    <a:pt x="37" y="0"/>
                  </a:cubicBezTo>
                  <a:cubicBezTo>
                    <a:pt x="35" y="0"/>
                    <a:pt x="35" y="0"/>
                    <a:pt x="35" y="0"/>
                  </a:cubicBezTo>
                  <a:cubicBezTo>
                    <a:pt x="35" y="0"/>
                    <a:pt x="35" y="0"/>
                    <a:pt x="35" y="0"/>
                  </a:cubicBezTo>
                  <a:cubicBezTo>
                    <a:pt x="0" y="1"/>
                    <a:pt x="0" y="1"/>
                    <a:pt x="0" y="1"/>
                  </a:cubicBezTo>
                  <a:cubicBezTo>
                    <a:pt x="8" y="51"/>
                    <a:pt x="8" y="51"/>
                    <a:pt x="8" y="51"/>
                  </a:cubicBezTo>
                  <a:cubicBezTo>
                    <a:pt x="8" y="51"/>
                    <a:pt x="9" y="61"/>
                    <a:pt x="23" y="61"/>
                  </a:cubicBezTo>
                  <a:cubicBezTo>
                    <a:pt x="30" y="61"/>
                    <a:pt x="34" y="61"/>
                    <a:pt x="36" y="61"/>
                  </a:cubicBezTo>
                  <a:cubicBezTo>
                    <a:pt x="38" y="61"/>
                    <a:pt x="38" y="61"/>
                    <a:pt x="38" y="61"/>
                  </a:cubicBezTo>
                  <a:cubicBezTo>
                    <a:pt x="40" y="61"/>
                    <a:pt x="43" y="61"/>
                    <a:pt x="51" y="61"/>
                  </a:cubicBezTo>
                  <a:cubicBezTo>
                    <a:pt x="64" y="61"/>
                    <a:pt x="66" y="51"/>
                    <a:pt x="66" y="51"/>
                  </a:cubicBezTo>
                  <a:cubicBezTo>
                    <a:pt x="73" y="1"/>
                    <a:pt x="73" y="1"/>
                    <a:pt x="73" y="1"/>
                  </a:cubicBezTo>
                  <a:lnTo>
                    <a:pt x="39" y="0"/>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4" name="Rectangle 18"/>
            <p:cNvSpPr>
              <a:spLocks noChangeArrowheads="1"/>
            </p:cNvSpPr>
            <p:nvPr/>
          </p:nvSpPr>
          <p:spPr bwMode="auto">
            <a:xfrm>
              <a:off x="2212975" y="4894263"/>
              <a:ext cx="595313" cy="61913"/>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5" name="Freeform 19"/>
            <p:cNvSpPr>
              <a:spLocks/>
            </p:cNvSpPr>
            <p:nvPr/>
          </p:nvSpPr>
          <p:spPr bwMode="auto">
            <a:xfrm>
              <a:off x="2274888" y="4932363"/>
              <a:ext cx="95250" cy="188913"/>
            </a:xfrm>
            <a:custGeom>
              <a:avLst/>
              <a:gdLst>
                <a:gd name="T0" fmla="*/ 8 w 12"/>
                <a:gd name="T1" fmla="*/ 11 h 24"/>
                <a:gd name="T2" fmla="*/ 7 w 12"/>
                <a:gd name="T3" fmla="*/ 2 h 24"/>
                <a:gd name="T4" fmla="*/ 6 w 12"/>
                <a:gd name="T5" fmla="*/ 0 h 24"/>
                <a:gd name="T6" fmla="*/ 5 w 12"/>
                <a:gd name="T7" fmla="*/ 2 h 24"/>
                <a:gd name="T8" fmla="*/ 3 w 12"/>
                <a:gd name="T9" fmla="*/ 11 h 24"/>
                <a:gd name="T10" fmla="*/ 0 w 12"/>
                <a:gd name="T11" fmla="*/ 18 h 24"/>
                <a:gd name="T12" fmla="*/ 6 w 12"/>
                <a:gd name="T13" fmla="*/ 24 h 24"/>
                <a:gd name="T14" fmla="*/ 12 w 12"/>
                <a:gd name="T15" fmla="*/ 18 h 24"/>
                <a:gd name="T16" fmla="*/ 8 w 12"/>
                <a:gd name="T17"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4">
                  <a:moveTo>
                    <a:pt x="8" y="11"/>
                  </a:moveTo>
                  <a:cubicBezTo>
                    <a:pt x="7" y="7"/>
                    <a:pt x="7" y="2"/>
                    <a:pt x="7" y="2"/>
                  </a:cubicBezTo>
                  <a:cubicBezTo>
                    <a:pt x="6" y="0"/>
                    <a:pt x="6" y="0"/>
                    <a:pt x="6" y="0"/>
                  </a:cubicBezTo>
                  <a:cubicBezTo>
                    <a:pt x="5" y="2"/>
                    <a:pt x="5" y="2"/>
                    <a:pt x="5" y="2"/>
                  </a:cubicBezTo>
                  <a:cubicBezTo>
                    <a:pt x="5" y="2"/>
                    <a:pt x="4" y="7"/>
                    <a:pt x="3" y="11"/>
                  </a:cubicBezTo>
                  <a:cubicBezTo>
                    <a:pt x="3" y="12"/>
                    <a:pt x="0" y="16"/>
                    <a:pt x="0" y="18"/>
                  </a:cubicBezTo>
                  <a:cubicBezTo>
                    <a:pt x="0" y="22"/>
                    <a:pt x="2" y="24"/>
                    <a:pt x="6" y="24"/>
                  </a:cubicBezTo>
                  <a:cubicBezTo>
                    <a:pt x="9" y="24"/>
                    <a:pt x="12" y="22"/>
                    <a:pt x="12" y="18"/>
                  </a:cubicBezTo>
                  <a:cubicBezTo>
                    <a:pt x="12" y="16"/>
                    <a:pt x="9" y="12"/>
                    <a:pt x="8" y="11"/>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6" name="Freeform 20"/>
            <p:cNvSpPr>
              <a:spLocks/>
            </p:cNvSpPr>
            <p:nvPr/>
          </p:nvSpPr>
          <p:spPr bwMode="auto">
            <a:xfrm>
              <a:off x="2463800" y="4932363"/>
              <a:ext cx="93663" cy="188913"/>
            </a:xfrm>
            <a:custGeom>
              <a:avLst/>
              <a:gdLst>
                <a:gd name="T0" fmla="*/ 8 w 12"/>
                <a:gd name="T1" fmla="*/ 11 h 24"/>
                <a:gd name="T2" fmla="*/ 7 w 12"/>
                <a:gd name="T3" fmla="*/ 2 h 24"/>
                <a:gd name="T4" fmla="*/ 6 w 12"/>
                <a:gd name="T5" fmla="*/ 0 h 24"/>
                <a:gd name="T6" fmla="*/ 5 w 12"/>
                <a:gd name="T7" fmla="*/ 2 h 24"/>
                <a:gd name="T8" fmla="*/ 3 w 12"/>
                <a:gd name="T9" fmla="*/ 11 h 24"/>
                <a:gd name="T10" fmla="*/ 0 w 12"/>
                <a:gd name="T11" fmla="*/ 18 h 24"/>
                <a:gd name="T12" fmla="*/ 6 w 12"/>
                <a:gd name="T13" fmla="*/ 24 h 24"/>
                <a:gd name="T14" fmla="*/ 12 w 12"/>
                <a:gd name="T15" fmla="*/ 18 h 24"/>
                <a:gd name="T16" fmla="*/ 8 w 12"/>
                <a:gd name="T17"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4">
                  <a:moveTo>
                    <a:pt x="8" y="11"/>
                  </a:moveTo>
                  <a:cubicBezTo>
                    <a:pt x="7" y="7"/>
                    <a:pt x="7" y="2"/>
                    <a:pt x="7" y="2"/>
                  </a:cubicBezTo>
                  <a:cubicBezTo>
                    <a:pt x="6" y="0"/>
                    <a:pt x="6" y="0"/>
                    <a:pt x="6" y="0"/>
                  </a:cubicBezTo>
                  <a:cubicBezTo>
                    <a:pt x="5" y="2"/>
                    <a:pt x="5" y="2"/>
                    <a:pt x="5" y="2"/>
                  </a:cubicBezTo>
                  <a:cubicBezTo>
                    <a:pt x="5" y="2"/>
                    <a:pt x="5" y="7"/>
                    <a:pt x="3" y="11"/>
                  </a:cubicBezTo>
                  <a:cubicBezTo>
                    <a:pt x="3" y="12"/>
                    <a:pt x="0" y="16"/>
                    <a:pt x="0" y="18"/>
                  </a:cubicBezTo>
                  <a:cubicBezTo>
                    <a:pt x="0" y="22"/>
                    <a:pt x="3" y="24"/>
                    <a:pt x="6" y="24"/>
                  </a:cubicBezTo>
                  <a:cubicBezTo>
                    <a:pt x="9" y="24"/>
                    <a:pt x="12" y="22"/>
                    <a:pt x="12" y="18"/>
                  </a:cubicBezTo>
                  <a:cubicBezTo>
                    <a:pt x="12" y="16"/>
                    <a:pt x="9" y="12"/>
                    <a:pt x="8" y="11"/>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7" name="Freeform 21"/>
            <p:cNvSpPr>
              <a:spLocks/>
            </p:cNvSpPr>
            <p:nvPr/>
          </p:nvSpPr>
          <p:spPr bwMode="auto">
            <a:xfrm>
              <a:off x="2651125" y="4932363"/>
              <a:ext cx="95250" cy="188913"/>
            </a:xfrm>
            <a:custGeom>
              <a:avLst/>
              <a:gdLst>
                <a:gd name="T0" fmla="*/ 9 w 12"/>
                <a:gd name="T1" fmla="*/ 11 h 24"/>
                <a:gd name="T2" fmla="*/ 7 w 12"/>
                <a:gd name="T3" fmla="*/ 2 h 24"/>
                <a:gd name="T4" fmla="*/ 6 w 12"/>
                <a:gd name="T5" fmla="*/ 0 h 24"/>
                <a:gd name="T6" fmla="*/ 5 w 12"/>
                <a:gd name="T7" fmla="*/ 2 h 24"/>
                <a:gd name="T8" fmla="*/ 3 w 12"/>
                <a:gd name="T9" fmla="*/ 11 h 24"/>
                <a:gd name="T10" fmla="*/ 0 w 12"/>
                <a:gd name="T11" fmla="*/ 18 h 24"/>
                <a:gd name="T12" fmla="*/ 6 w 12"/>
                <a:gd name="T13" fmla="*/ 24 h 24"/>
                <a:gd name="T14" fmla="*/ 12 w 12"/>
                <a:gd name="T15" fmla="*/ 18 h 24"/>
                <a:gd name="T16" fmla="*/ 9 w 12"/>
                <a:gd name="T17"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4">
                  <a:moveTo>
                    <a:pt x="9" y="11"/>
                  </a:moveTo>
                  <a:cubicBezTo>
                    <a:pt x="7" y="7"/>
                    <a:pt x="7" y="2"/>
                    <a:pt x="7" y="2"/>
                  </a:cubicBezTo>
                  <a:cubicBezTo>
                    <a:pt x="6" y="0"/>
                    <a:pt x="6" y="0"/>
                    <a:pt x="6" y="0"/>
                  </a:cubicBezTo>
                  <a:cubicBezTo>
                    <a:pt x="5" y="2"/>
                    <a:pt x="5" y="2"/>
                    <a:pt x="5" y="2"/>
                  </a:cubicBezTo>
                  <a:cubicBezTo>
                    <a:pt x="5" y="2"/>
                    <a:pt x="5" y="7"/>
                    <a:pt x="3" y="11"/>
                  </a:cubicBezTo>
                  <a:cubicBezTo>
                    <a:pt x="3" y="12"/>
                    <a:pt x="0" y="16"/>
                    <a:pt x="0" y="18"/>
                  </a:cubicBezTo>
                  <a:cubicBezTo>
                    <a:pt x="0" y="22"/>
                    <a:pt x="3" y="24"/>
                    <a:pt x="6" y="24"/>
                  </a:cubicBezTo>
                  <a:cubicBezTo>
                    <a:pt x="9" y="24"/>
                    <a:pt x="12" y="22"/>
                    <a:pt x="12" y="18"/>
                  </a:cubicBezTo>
                  <a:cubicBezTo>
                    <a:pt x="12" y="16"/>
                    <a:pt x="9" y="12"/>
                    <a:pt x="9" y="11"/>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58" name="文本框 57"/>
          <p:cNvSpPr txBox="1"/>
          <p:nvPr/>
        </p:nvSpPr>
        <p:spPr>
          <a:xfrm>
            <a:off x="4697518" y="676333"/>
            <a:ext cx="3691816" cy="830997"/>
          </a:xfrm>
          <a:prstGeom prst="rect">
            <a:avLst/>
          </a:prstGeom>
          <a:noFill/>
        </p:spPr>
        <p:txBody>
          <a:bodyPr wrap="square" rtlCol="0">
            <a:spAutoFit/>
          </a:bodyPr>
          <a:lstStyle/>
          <a:p>
            <a:r>
              <a:rPr lang="en-SG" altLang="zh-CN" sz="4800" b="1" dirty="0">
                <a:solidFill>
                  <a:srgbClr val="FF0000"/>
                </a:solidFill>
                <a:latin typeface="#9Slide03 Arima Madurai Black" panose="00000A00000000000000" pitchFamily="2" charset="0"/>
                <a:ea typeface="微软雅黑" panose="020B0503020204020204" pitchFamily="34" charset="-122"/>
                <a:cs typeface="#9Slide03 Arima Madurai Black" panose="00000A00000000000000" pitchFamily="2" charset="0"/>
              </a:rPr>
              <a:t>LUẬT CH</a:t>
            </a:r>
            <a:r>
              <a:rPr lang="vi-VN" altLang="zh-CN" sz="4800" b="1" dirty="0">
                <a:solidFill>
                  <a:srgbClr val="FF0000"/>
                </a:solidFill>
                <a:latin typeface="#9Slide03 Arima Madurai Black" panose="00000A00000000000000" pitchFamily="2" charset="0"/>
                <a:ea typeface="微软雅黑" panose="020B0503020204020204" pitchFamily="34" charset="-122"/>
                <a:cs typeface="#9Slide03 Arima Madurai Black" panose="00000A00000000000000" pitchFamily="2" charset="0"/>
              </a:rPr>
              <a:t>Ơ</a:t>
            </a:r>
            <a:r>
              <a:rPr lang="en-SG" altLang="zh-CN" sz="4800" b="1" dirty="0">
                <a:solidFill>
                  <a:srgbClr val="FF0000"/>
                </a:solidFill>
                <a:latin typeface="#9Slide03 Arima Madurai Black" panose="00000A00000000000000" pitchFamily="2" charset="0"/>
                <a:ea typeface="微软雅黑" panose="020B0503020204020204" pitchFamily="34" charset="-122"/>
                <a:cs typeface="#9Slide03 Arima Madurai Black" panose="00000A00000000000000" pitchFamily="2" charset="0"/>
              </a:rPr>
              <a:t>I</a:t>
            </a:r>
            <a:endParaRPr lang="zh-CN" altLang="en-US" sz="4800" b="1" dirty="0">
              <a:solidFill>
                <a:srgbClr val="FF0000"/>
              </a:solidFill>
              <a:latin typeface="#9Slide03 Arima Madurai Black" panose="00000A00000000000000" pitchFamily="2" charset="0"/>
              <a:ea typeface="微软雅黑" panose="020B0503020204020204" pitchFamily="34" charset="-122"/>
              <a:cs typeface="#9Slide03 Arima Madurai Black" panose="00000A00000000000000" pitchFamily="2" charset="0"/>
            </a:endParaRPr>
          </a:p>
        </p:txBody>
      </p:sp>
      <p:sp>
        <p:nvSpPr>
          <p:cNvPr id="59" name="Text Placeholder 2"/>
          <p:cNvSpPr txBox="1"/>
          <p:nvPr/>
        </p:nvSpPr>
        <p:spPr>
          <a:xfrm>
            <a:off x="1606979" y="4116848"/>
            <a:ext cx="2377287" cy="950798"/>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2800" kern="100" dirty="0" err="1">
                <a:solidFill>
                  <a:schemeClr val="tx1"/>
                </a:solidFill>
                <a:latin typeface="Times New Roman" panose="02020603050405020304" pitchFamily="18" charset="0"/>
                <a:ea typeface="SimSun" panose="02010600030101010101" pitchFamily="2" charset="-122"/>
              </a:rPr>
              <a:t>Hình</a:t>
            </a:r>
            <a:r>
              <a:rPr lang="en-US" sz="2800" kern="100" dirty="0">
                <a:solidFill>
                  <a:schemeClr val="tx1"/>
                </a:solidFill>
                <a:latin typeface="Times New Roman" panose="02020603050405020304" pitchFamily="18" charset="0"/>
                <a:ea typeface="SimSun" panose="02010600030101010101" pitchFamily="2" charset="-122"/>
              </a:rPr>
              <a:t> </a:t>
            </a:r>
            <a:r>
              <a:rPr lang="en-US" sz="2800" kern="100" dirty="0" err="1">
                <a:solidFill>
                  <a:schemeClr val="tx1"/>
                </a:solidFill>
                <a:latin typeface="Times New Roman" panose="02020603050405020304" pitchFamily="18" charset="0"/>
                <a:ea typeface="SimSun" panose="02010600030101010101" pitchFamily="2" charset="-122"/>
              </a:rPr>
              <a:t>ảnh</a:t>
            </a:r>
            <a:r>
              <a:rPr lang="en-US" sz="2800" kern="100" dirty="0">
                <a:solidFill>
                  <a:schemeClr val="tx1"/>
                </a:solidFill>
                <a:latin typeface="Times New Roman" panose="02020603050405020304" pitchFamily="18" charset="0"/>
                <a:ea typeface="SimSun" panose="02010600030101010101" pitchFamily="2" charset="-122"/>
              </a:rPr>
              <a:t> </a:t>
            </a:r>
            <a:r>
              <a:rPr lang="en-US" sz="2800" kern="100" dirty="0" err="1">
                <a:solidFill>
                  <a:schemeClr val="tx1"/>
                </a:solidFill>
                <a:latin typeface="Times New Roman" panose="02020603050405020304" pitchFamily="18" charset="0"/>
                <a:ea typeface="SimSun" panose="02010600030101010101" pitchFamily="2" charset="-122"/>
              </a:rPr>
              <a:t>bị</a:t>
            </a:r>
            <a:r>
              <a:rPr lang="en-US" sz="2800" kern="100" dirty="0">
                <a:solidFill>
                  <a:schemeClr val="tx1"/>
                </a:solidFill>
                <a:latin typeface="Times New Roman" panose="02020603050405020304" pitchFamily="18" charset="0"/>
                <a:ea typeface="SimSun" panose="02010600030101010101" pitchFamily="2" charset="-122"/>
              </a:rPr>
              <a:t> </a:t>
            </a:r>
            <a:r>
              <a:rPr lang="en-US" sz="2800" kern="100" dirty="0" err="1">
                <a:solidFill>
                  <a:schemeClr val="tx1"/>
                </a:solidFill>
                <a:latin typeface="Times New Roman" panose="02020603050405020304" pitchFamily="18" charset="0"/>
                <a:ea typeface="SimSun" panose="02010600030101010101" pitchFamily="2" charset="-122"/>
              </a:rPr>
              <a:t>che</a:t>
            </a:r>
            <a:r>
              <a:rPr lang="en-US" sz="2800" kern="100" dirty="0">
                <a:solidFill>
                  <a:schemeClr val="tx1"/>
                </a:solidFill>
                <a:latin typeface="Times New Roman" panose="02020603050405020304" pitchFamily="18" charset="0"/>
                <a:ea typeface="SimSun" panose="02010600030101010101" pitchFamily="2" charset="-122"/>
              </a:rPr>
              <a:t> </a:t>
            </a:r>
            <a:r>
              <a:rPr lang="en-US" sz="2800" kern="100" err="1">
                <a:solidFill>
                  <a:schemeClr val="tx1"/>
                </a:solidFill>
                <a:latin typeface="Times New Roman" panose="02020603050405020304" pitchFamily="18" charset="0"/>
                <a:ea typeface="SimSun" panose="02010600030101010101" pitchFamily="2" charset="-122"/>
              </a:rPr>
              <a:t>bằng</a:t>
            </a:r>
            <a:r>
              <a:rPr lang="en-US" sz="2800" kern="100">
                <a:solidFill>
                  <a:schemeClr val="tx1"/>
                </a:solidFill>
                <a:latin typeface="Times New Roman" panose="02020603050405020304" pitchFamily="18" charset="0"/>
                <a:ea typeface="SimSun" panose="02010600030101010101" pitchFamily="2" charset="-122"/>
              </a:rPr>
              <a:t> 4 miếng </a:t>
            </a:r>
            <a:r>
              <a:rPr lang="en-US" sz="2800" kern="100" dirty="0" err="1">
                <a:solidFill>
                  <a:schemeClr val="tx1"/>
                </a:solidFill>
                <a:latin typeface="Times New Roman" panose="02020603050405020304" pitchFamily="18" charset="0"/>
                <a:ea typeface="SimSun" panose="02010600030101010101" pitchFamily="2" charset="-122"/>
              </a:rPr>
              <a:t>ghép</a:t>
            </a:r>
            <a:r>
              <a:rPr lang="en-US" sz="2800" kern="100" dirty="0">
                <a:solidFill>
                  <a:schemeClr val="tx1"/>
                </a:solidFill>
                <a:latin typeface="Times New Roman" panose="02020603050405020304" pitchFamily="18" charset="0"/>
                <a:ea typeface="SimSun" panose="02010600030101010101" pitchFamily="2" charset="-122"/>
              </a:rPr>
              <a:t>, </a:t>
            </a:r>
            <a:endParaRPr lang="en-SG" sz="2400" kern="100" dirty="0">
              <a:solidFill>
                <a:schemeClr val="tx1"/>
              </a:solidFill>
              <a:latin typeface="Times New Roman" panose="02020603050405020304" pitchFamily="18" charset="0"/>
              <a:ea typeface="SimSun" panose="02010600030101010101" pitchFamily="2" charset="-122"/>
            </a:endParaRPr>
          </a:p>
        </p:txBody>
      </p:sp>
      <p:sp>
        <p:nvSpPr>
          <p:cNvPr id="61" name="Text Placeholder 2"/>
          <p:cNvSpPr txBox="1"/>
          <p:nvPr/>
        </p:nvSpPr>
        <p:spPr>
          <a:xfrm>
            <a:off x="7539895" y="4393823"/>
            <a:ext cx="2286196" cy="242383"/>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2800" kern="100" dirty="0" err="1">
                <a:solidFill>
                  <a:schemeClr val="tx1"/>
                </a:solidFill>
                <a:latin typeface="Times New Roman" panose="02020603050405020304" pitchFamily="18" charset="0"/>
                <a:ea typeface="SimSun" panose="02010600030101010101" pitchFamily="2" charset="-122"/>
              </a:rPr>
              <a:t>Trả</a:t>
            </a:r>
            <a:r>
              <a:rPr lang="en-US" sz="2800" kern="100" dirty="0">
                <a:solidFill>
                  <a:schemeClr val="tx1"/>
                </a:solidFill>
                <a:latin typeface="Times New Roman" panose="02020603050405020304" pitchFamily="18" charset="0"/>
                <a:ea typeface="SimSun" panose="02010600030101010101" pitchFamily="2" charset="-122"/>
              </a:rPr>
              <a:t> </a:t>
            </a:r>
            <a:r>
              <a:rPr lang="en-US" sz="2800" kern="100" dirty="0" err="1">
                <a:solidFill>
                  <a:schemeClr val="tx1"/>
                </a:solidFill>
                <a:latin typeface="Times New Roman" panose="02020603050405020304" pitchFamily="18" charset="0"/>
                <a:ea typeface="SimSun" panose="02010600030101010101" pitchFamily="2" charset="-122"/>
              </a:rPr>
              <a:t>lời</a:t>
            </a:r>
            <a:r>
              <a:rPr lang="en-US" sz="2800" kern="100" dirty="0">
                <a:solidFill>
                  <a:schemeClr val="tx1"/>
                </a:solidFill>
                <a:latin typeface="Times New Roman" panose="02020603050405020304" pitchFamily="18" charset="0"/>
                <a:ea typeface="SimSun" panose="02010600030101010101" pitchFamily="2" charset="-122"/>
              </a:rPr>
              <a:t> </a:t>
            </a:r>
            <a:r>
              <a:rPr lang="en-US" sz="2800" kern="100" dirty="0" err="1">
                <a:solidFill>
                  <a:schemeClr val="tx1"/>
                </a:solidFill>
                <a:latin typeface="Times New Roman" panose="02020603050405020304" pitchFamily="18" charset="0"/>
                <a:ea typeface="SimSun" panose="02010600030101010101" pitchFamily="2" charset="-122"/>
              </a:rPr>
              <a:t>đúng</a:t>
            </a:r>
            <a:r>
              <a:rPr lang="en-US" sz="2800" kern="100" dirty="0">
                <a:solidFill>
                  <a:schemeClr val="tx1"/>
                </a:solidFill>
                <a:latin typeface="Times New Roman" panose="02020603050405020304" pitchFamily="18" charset="0"/>
                <a:ea typeface="SimSun" panose="02010600030101010101" pitchFamily="2" charset="-122"/>
              </a:rPr>
              <a:t> </a:t>
            </a:r>
            <a:r>
              <a:rPr lang="en-US" sz="2800" kern="100" dirty="0" err="1">
                <a:solidFill>
                  <a:schemeClr val="tx1"/>
                </a:solidFill>
                <a:latin typeface="Times New Roman" panose="02020603050405020304" pitchFamily="18" charset="0"/>
                <a:ea typeface="SimSun" panose="02010600030101010101" pitchFamily="2" charset="-122"/>
              </a:rPr>
              <a:t>câu</a:t>
            </a:r>
            <a:r>
              <a:rPr lang="en-US" sz="2800" kern="100" dirty="0">
                <a:solidFill>
                  <a:schemeClr val="tx1"/>
                </a:solidFill>
                <a:latin typeface="Times New Roman" panose="02020603050405020304" pitchFamily="18" charset="0"/>
                <a:ea typeface="SimSun" panose="02010600030101010101" pitchFamily="2" charset="-122"/>
              </a:rPr>
              <a:t> </a:t>
            </a:r>
            <a:r>
              <a:rPr lang="en-US" sz="2800" kern="100" dirty="0" err="1">
                <a:solidFill>
                  <a:schemeClr val="tx1"/>
                </a:solidFill>
                <a:latin typeface="Times New Roman" panose="02020603050405020304" pitchFamily="18" charset="0"/>
                <a:ea typeface="SimSun" panose="02010600030101010101" pitchFamily="2" charset="-122"/>
              </a:rPr>
              <a:t>hỏi</a:t>
            </a:r>
            <a:r>
              <a:rPr lang="en-US" sz="2800" kern="100" dirty="0">
                <a:solidFill>
                  <a:schemeClr val="tx1"/>
                </a:solidFill>
                <a:latin typeface="Times New Roman" panose="02020603050405020304" pitchFamily="18" charset="0"/>
                <a:ea typeface="SimSun" panose="02010600030101010101" pitchFamily="2" charset="-122"/>
              </a:rPr>
              <a:t> </a:t>
            </a:r>
            <a:r>
              <a:rPr lang="en-US" sz="2800" kern="100" dirty="0" err="1">
                <a:solidFill>
                  <a:schemeClr val="tx1"/>
                </a:solidFill>
                <a:latin typeface="Times New Roman" panose="02020603050405020304" pitchFamily="18" charset="0"/>
                <a:ea typeface="SimSun" panose="02010600030101010101" pitchFamily="2" charset="-122"/>
              </a:rPr>
              <a:t>để</a:t>
            </a:r>
            <a:r>
              <a:rPr lang="en-US" sz="2800" kern="100" dirty="0">
                <a:solidFill>
                  <a:schemeClr val="tx1"/>
                </a:solidFill>
                <a:latin typeface="Times New Roman" panose="02020603050405020304" pitchFamily="18" charset="0"/>
                <a:ea typeface="SimSun" panose="02010600030101010101" pitchFamily="2" charset="-122"/>
              </a:rPr>
              <a:t> </a:t>
            </a:r>
            <a:r>
              <a:rPr lang="en-US" sz="2800" kern="100" dirty="0" err="1">
                <a:solidFill>
                  <a:schemeClr val="tx1"/>
                </a:solidFill>
                <a:latin typeface="Times New Roman" panose="02020603050405020304" pitchFamily="18" charset="0"/>
                <a:ea typeface="SimSun" panose="02010600030101010101" pitchFamily="2" charset="-122"/>
              </a:rPr>
              <a:t>mở</a:t>
            </a:r>
            <a:r>
              <a:rPr lang="en-US" sz="2800" kern="100" dirty="0">
                <a:solidFill>
                  <a:schemeClr val="tx1"/>
                </a:solidFill>
                <a:latin typeface="Times New Roman" panose="02020603050405020304" pitchFamily="18" charset="0"/>
                <a:ea typeface="SimSun" panose="02010600030101010101" pitchFamily="2" charset="-122"/>
              </a:rPr>
              <a:t> </a:t>
            </a:r>
            <a:r>
              <a:rPr lang="en-US" sz="2800" kern="100" dirty="0" err="1">
                <a:solidFill>
                  <a:schemeClr val="tx1"/>
                </a:solidFill>
                <a:latin typeface="Times New Roman" panose="02020603050405020304" pitchFamily="18" charset="0"/>
                <a:ea typeface="SimSun" panose="02010600030101010101" pitchFamily="2" charset="-122"/>
              </a:rPr>
              <a:t>miếng</a:t>
            </a:r>
            <a:r>
              <a:rPr lang="en-US" sz="2800" kern="100" dirty="0">
                <a:solidFill>
                  <a:schemeClr val="tx1"/>
                </a:solidFill>
                <a:latin typeface="Times New Roman" panose="02020603050405020304" pitchFamily="18" charset="0"/>
                <a:ea typeface="SimSun" panose="02010600030101010101" pitchFamily="2" charset="-122"/>
              </a:rPr>
              <a:t> </a:t>
            </a:r>
            <a:r>
              <a:rPr lang="en-US" sz="2800" kern="100" dirty="0" err="1">
                <a:solidFill>
                  <a:schemeClr val="tx1"/>
                </a:solidFill>
                <a:latin typeface="Times New Roman" panose="02020603050405020304" pitchFamily="18" charset="0"/>
                <a:ea typeface="SimSun" panose="02010600030101010101" pitchFamily="2" charset="-122"/>
              </a:rPr>
              <a:t>ghép</a:t>
            </a:r>
            <a:endParaRPr lang="en-US" altLang="zh-CN" sz="3200" dirty="0">
              <a:solidFill>
                <a:schemeClr val="tx1"/>
              </a:solidFill>
              <a:latin typeface="Bebas Neue" panose="020B0606020202050201" pitchFamily="34" charset="0"/>
              <a:ea typeface="微软雅黑" panose="020B0503020204020204" pitchFamily="34" charset="-122"/>
            </a:endParaRPr>
          </a:p>
        </p:txBody>
      </p:sp>
      <p:sp>
        <p:nvSpPr>
          <p:cNvPr id="63" name="Text Placeholder 2"/>
          <p:cNvSpPr txBox="1"/>
          <p:nvPr/>
        </p:nvSpPr>
        <p:spPr>
          <a:xfrm>
            <a:off x="4798912" y="4497706"/>
            <a:ext cx="1864271" cy="242383"/>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2800" kern="100" err="1">
                <a:solidFill>
                  <a:schemeClr val="tx1"/>
                </a:solidFill>
                <a:latin typeface="Times New Roman" panose="02020603050405020304" pitchFamily="18" charset="0"/>
                <a:ea typeface="SimSun" panose="02010600030101010101" pitchFamily="2" charset="-122"/>
              </a:rPr>
              <a:t>Có</a:t>
            </a:r>
            <a:r>
              <a:rPr lang="en-US" sz="2800" kern="100">
                <a:solidFill>
                  <a:schemeClr val="tx1"/>
                </a:solidFill>
                <a:latin typeface="Times New Roman" panose="02020603050405020304" pitchFamily="18" charset="0"/>
                <a:ea typeface="SimSun" panose="02010600030101010101" pitchFamily="2" charset="-122"/>
              </a:rPr>
              <a:t> 4 </a:t>
            </a:r>
            <a:r>
              <a:rPr lang="en-US" sz="2800" kern="100" dirty="0" err="1">
                <a:solidFill>
                  <a:schemeClr val="tx1"/>
                </a:solidFill>
                <a:latin typeface="Times New Roman" panose="02020603050405020304" pitchFamily="18" charset="0"/>
                <a:ea typeface="SimSun" panose="02010600030101010101" pitchFamily="2" charset="-122"/>
              </a:rPr>
              <a:t>câu</a:t>
            </a:r>
            <a:r>
              <a:rPr lang="en-US" sz="2800" kern="100" dirty="0">
                <a:solidFill>
                  <a:schemeClr val="tx1"/>
                </a:solidFill>
                <a:latin typeface="Times New Roman" panose="02020603050405020304" pitchFamily="18" charset="0"/>
                <a:ea typeface="SimSun" panose="02010600030101010101" pitchFamily="2" charset="-122"/>
              </a:rPr>
              <a:t> </a:t>
            </a:r>
            <a:r>
              <a:rPr lang="en-US" sz="2800" kern="100" dirty="0" err="1">
                <a:solidFill>
                  <a:schemeClr val="tx1"/>
                </a:solidFill>
                <a:latin typeface="Times New Roman" panose="02020603050405020304" pitchFamily="18" charset="0"/>
                <a:ea typeface="SimSun" panose="02010600030101010101" pitchFamily="2" charset="-122"/>
              </a:rPr>
              <a:t>hỏi</a:t>
            </a:r>
            <a:r>
              <a:rPr lang="en-US" sz="2800" kern="100" dirty="0">
                <a:solidFill>
                  <a:schemeClr val="tx1"/>
                </a:solidFill>
                <a:latin typeface="Times New Roman" panose="02020603050405020304" pitchFamily="18" charset="0"/>
                <a:ea typeface="SimSun" panose="02010600030101010101" pitchFamily="2" charset="-122"/>
              </a:rPr>
              <a:t> </a:t>
            </a:r>
            <a:r>
              <a:rPr lang="en-US" sz="2800" kern="100" dirty="0" err="1">
                <a:solidFill>
                  <a:schemeClr val="tx1"/>
                </a:solidFill>
                <a:latin typeface="Times New Roman" panose="02020603050405020304" pitchFamily="18" charset="0"/>
                <a:ea typeface="SimSun" panose="02010600030101010101" pitchFamily="2" charset="-122"/>
              </a:rPr>
              <a:t>tương</a:t>
            </a:r>
            <a:r>
              <a:rPr lang="en-US" sz="2800" kern="100" dirty="0">
                <a:solidFill>
                  <a:schemeClr val="tx1"/>
                </a:solidFill>
                <a:latin typeface="Times New Roman" panose="02020603050405020304" pitchFamily="18" charset="0"/>
                <a:ea typeface="SimSun" panose="02010600030101010101" pitchFamily="2" charset="-122"/>
              </a:rPr>
              <a:t> </a:t>
            </a:r>
            <a:r>
              <a:rPr lang="en-US" sz="2800" kern="100" dirty="0" err="1">
                <a:solidFill>
                  <a:schemeClr val="tx1"/>
                </a:solidFill>
                <a:latin typeface="Times New Roman" panose="02020603050405020304" pitchFamily="18" charset="0"/>
                <a:ea typeface="SimSun" panose="02010600030101010101" pitchFamily="2" charset="-122"/>
              </a:rPr>
              <a:t>ứng</a:t>
            </a:r>
            <a:r>
              <a:rPr lang="en-US" sz="2800" kern="100" dirty="0">
                <a:solidFill>
                  <a:schemeClr val="tx1"/>
                </a:solidFill>
                <a:latin typeface="Times New Roman" panose="02020603050405020304" pitchFamily="18" charset="0"/>
                <a:ea typeface="SimSun" panose="02010600030101010101" pitchFamily="2" charset="-122"/>
              </a:rPr>
              <a:t> </a:t>
            </a:r>
            <a:r>
              <a:rPr lang="en-US" sz="2800" kern="100" err="1">
                <a:solidFill>
                  <a:schemeClr val="tx1"/>
                </a:solidFill>
                <a:latin typeface="Times New Roman" panose="02020603050405020304" pitchFamily="18" charset="0"/>
                <a:ea typeface="SimSun" panose="02010600030101010101" pitchFamily="2" charset="-122"/>
              </a:rPr>
              <a:t>với</a:t>
            </a:r>
            <a:r>
              <a:rPr lang="en-US" sz="2800" kern="100">
                <a:solidFill>
                  <a:schemeClr val="tx1"/>
                </a:solidFill>
                <a:latin typeface="Times New Roman" panose="02020603050405020304" pitchFamily="18" charset="0"/>
                <a:ea typeface="SimSun" panose="02010600030101010101" pitchFamily="2" charset="-122"/>
              </a:rPr>
              <a:t> 4 </a:t>
            </a:r>
            <a:r>
              <a:rPr lang="en-US" sz="2800" kern="100" dirty="0" err="1">
                <a:solidFill>
                  <a:schemeClr val="tx1"/>
                </a:solidFill>
                <a:latin typeface="Times New Roman" panose="02020603050405020304" pitchFamily="18" charset="0"/>
                <a:ea typeface="SimSun" panose="02010600030101010101" pitchFamily="2" charset="-122"/>
              </a:rPr>
              <a:t>miếng</a:t>
            </a:r>
            <a:r>
              <a:rPr lang="en-US" sz="2800" kern="100" dirty="0">
                <a:solidFill>
                  <a:schemeClr val="tx1"/>
                </a:solidFill>
                <a:latin typeface="Times New Roman" panose="02020603050405020304" pitchFamily="18" charset="0"/>
                <a:ea typeface="SimSun" panose="02010600030101010101" pitchFamily="2" charset="-122"/>
              </a:rPr>
              <a:t> </a:t>
            </a:r>
            <a:r>
              <a:rPr lang="en-US" sz="2800" kern="100" dirty="0" err="1">
                <a:solidFill>
                  <a:schemeClr val="tx1"/>
                </a:solidFill>
                <a:latin typeface="Times New Roman" panose="02020603050405020304" pitchFamily="18" charset="0"/>
                <a:ea typeface="SimSun" panose="02010600030101010101" pitchFamily="2" charset="-122"/>
              </a:rPr>
              <a:t>ghép</a:t>
            </a:r>
            <a:endParaRPr lang="en-US" altLang="zh-CN" sz="3200" dirty="0">
              <a:solidFill>
                <a:schemeClr val="tx1"/>
              </a:solidFill>
              <a:latin typeface="Bebas Neue" panose="020B0606020202050201" pitchFamily="34" charset="0"/>
              <a:ea typeface="微软雅黑" panose="020B0503020204020204" pitchFamily="34" charset="-122"/>
            </a:endParaRPr>
          </a:p>
        </p:txBody>
      </p:sp>
    </p:spTree>
    <p:extLst>
      <p:ext uri="{BB962C8B-B14F-4D97-AF65-F5344CB8AC3E}">
        <p14:creationId xmlns:p14="http://schemas.microsoft.com/office/powerpoint/2010/main" val="294921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randombar(horizontal)">
                                      <p:cBhvr>
                                        <p:cTn id="7" dur="500"/>
                                        <p:tgtEl>
                                          <p:spTgt spid="58"/>
                                        </p:tgtEl>
                                      </p:cBhvr>
                                    </p:animEffect>
                                  </p:childTnLst>
                                </p:cTn>
                              </p:par>
                              <p:par>
                                <p:cTn id="8" presetID="14" presetClass="entr" presetSubtype="1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down)">
                                      <p:cBhvr>
                                        <p:cTn id="18" dur="500"/>
                                        <p:tgtEl>
                                          <p:spTgt spid="37"/>
                                        </p:tgtEl>
                                      </p:cBhvr>
                                    </p:animEffect>
                                  </p:childTnLst>
                                </p:cTn>
                              </p:par>
                              <p:par>
                                <p:cTn id="19" presetID="22" presetClass="entr" presetSubtype="4"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down)">
                                      <p:cBhvr>
                                        <p:cTn id="21" dur="500"/>
                                        <p:tgtEl>
                                          <p:spTgt spid="3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down)">
                                      <p:cBhvr>
                                        <p:cTn id="24" dur="500"/>
                                        <p:tgtEl>
                                          <p:spTgt spid="3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500"/>
                                        <p:tgtEl>
                                          <p:spTgt spid="2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down)">
                                      <p:cBhvr>
                                        <p:cTn id="33" dur="500"/>
                                        <p:tgtEl>
                                          <p:spTgt spid="39"/>
                                        </p:tgtEl>
                                      </p:cBhvr>
                                    </p:animEffect>
                                  </p:childTnLst>
                                </p:cTn>
                              </p:par>
                              <p:par>
                                <p:cTn id="34" presetID="22" presetClass="entr" presetSubtype="4"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00"/>
                                        <p:tgtEl>
                                          <p:spTgt spid="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00"/>
                                        <p:tgtEl>
                                          <p:spTgt spid="8"/>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down)">
                                      <p:cBhvr>
                                        <p:cTn id="51" dur="500"/>
                                        <p:tgtEl>
                                          <p:spTgt spid="9"/>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down)">
                                      <p:cBhvr>
                                        <p:cTn id="54" dur="500"/>
                                        <p:tgtEl>
                                          <p:spTgt spid="10"/>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down)">
                                      <p:cBhvr>
                                        <p:cTn id="57" dur="500"/>
                                        <p:tgtEl>
                                          <p:spTgt spid="36"/>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wipe(down)">
                                      <p:cBhvr>
                                        <p:cTn id="60" dur="500"/>
                                        <p:tgtEl>
                                          <p:spTgt spid="35"/>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down)">
                                      <p:cBhvr>
                                        <p:cTn id="63" dur="500"/>
                                        <p:tgtEl>
                                          <p:spTgt spid="33"/>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down)">
                                      <p:cBhvr>
                                        <p:cTn id="66" dur="500"/>
                                        <p:tgtEl>
                                          <p:spTgt spid="59"/>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wipe(down)">
                                      <p:cBhvr>
                                        <p:cTn id="7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36" grpId="0" animBg="1"/>
      <p:bldP spid="35" grpId="0" animBg="1"/>
      <p:bldP spid="33" grpId="0" animBg="1"/>
      <p:bldP spid="15" grpId="0"/>
      <p:bldP spid="25" grpId="0"/>
      <p:bldP spid="27" grpId="0"/>
      <p:bldP spid="37" grpId="0" animBg="1"/>
      <p:bldP spid="38" grpId="0" animBg="1"/>
      <p:bldP spid="39" grpId="0" animBg="1"/>
      <p:bldP spid="58" grpId="0"/>
      <p:bldP spid="59" grpId="0"/>
      <p:bldP spid="61" grpId="0"/>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866446" y="0"/>
            <a:ext cx="5831439" cy="68164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b="1" dirty="0">
                <a:latin typeface="Times New Roman" panose="02020603050405020304" pitchFamily="18" charset="0"/>
                <a:cs typeface="Times New Roman" panose="02020603050405020304" pitchFamily="18" charset="0"/>
              </a:rPr>
              <a:t>BỐ CỤC</a:t>
            </a:r>
          </a:p>
        </p:txBody>
      </p:sp>
      <p:sp>
        <p:nvSpPr>
          <p:cNvPr id="4" name="Rounded Rectangle 3"/>
          <p:cNvSpPr/>
          <p:nvPr/>
        </p:nvSpPr>
        <p:spPr>
          <a:xfrm>
            <a:off x="-21806" y="845006"/>
            <a:ext cx="3127272" cy="601299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3600" b="1" dirty="0" err="1">
                <a:solidFill>
                  <a:srgbClr val="FF0000"/>
                </a:solidFill>
                <a:latin typeface="Times New Roman" panose="02020603050405020304" pitchFamily="18" charset="0"/>
                <a:cs typeface="Times New Roman" panose="02020603050405020304" pitchFamily="18" charset="0"/>
              </a:rPr>
              <a:t>Phần</a:t>
            </a:r>
            <a:r>
              <a:rPr lang="en-US" sz="3600" b="1" dirty="0">
                <a:solidFill>
                  <a:srgbClr val="FF0000"/>
                </a:solidFill>
                <a:latin typeface="Times New Roman" panose="02020603050405020304" pitchFamily="18" charset="0"/>
                <a:cs typeface="Times New Roman" panose="02020603050405020304" pitchFamily="18" charset="0"/>
              </a:rPr>
              <a:t> 1: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đầu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đến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hôm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ấy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nhằm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ngày</a:t>
            </a:r>
            <a:r>
              <a:rPr lang="en-US" sz="3600" b="1" dirty="0">
                <a:latin typeface="Times New Roman" panose="02020603050405020304" pitchFamily="18" charset="0"/>
                <a:cs typeface="Times New Roman" panose="02020603050405020304" pitchFamily="18" charset="0"/>
              </a:rPr>
              <a:t> 25 </a:t>
            </a:r>
            <a:r>
              <a:rPr lang="en-US" sz="3600" b="1" dirty="0" err="1">
                <a:latin typeface="Times New Roman" panose="02020603050405020304" pitchFamily="18" charset="0"/>
                <a:cs typeface="Times New Roman" panose="02020603050405020304" pitchFamily="18" charset="0"/>
              </a:rPr>
              <a:t>tháng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Chạp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năm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Mậu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Thân</a:t>
            </a:r>
            <a:r>
              <a:rPr lang="en-US" sz="3600" b="1" dirty="0">
                <a:latin typeface="Times New Roman" panose="02020603050405020304" pitchFamily="18" charset="0"/>
                <a:cs typeface="Times New Roman" panose="02020603050405020304" pitchFamily="18" charset="0"/>
              </a:rPr>
              <a:t>-&gt; </a:t>
            </a:r>
            <a:r>
              <a:rPr lang="en-US" sz="3600" b="1" dirty="0" err="1">
                <a:solidFill>
                  <a:srgbClr val="00B050"/>
                </a:solidFill>
                <a:latin typeface="Times New Roman" panose="02020603050405020304" pitchFamily="18" charset="0"/>
                <a:cs typeface="Times New Roman" panose="02020603050405020304" pitchFamily="18" charset="0"/>
              </a:rPr>
              <a:t>Quân</a:t>
            </a:r>
            <a:r>
              <a:rPr lang="en-US" sz="3600" b="1" dirty="0">
                <a:solidFill>
                  <a:srgbClr val="00B050"/>
                </a:solidFill>
                <a:latin typeface="Times New Roman" panose="02020603050405020304" pitchFamily="18" charset="0"/>
                <a:cs typeface="Times New Roman" panose="02020603050405020304" pitchFamily="18" charset="0"/>
              </a:rPr>
              <a:t> Thanh </a:t>
            </a:r>
            <a:r>
              <a:rPr lang="en-US" sz="3600" b="1" dirty="0" err="1">
                <a:solidFill>
                  <a:srgbClr val="00B050"/>
                </a:solidFill>
                <a:latin typeface="Times New Roman" panose="02020603050405020304" pitchFamily="18" charset="0"/>
                <a:cs typeface="Times New Roman" panose="02020603050405020304" pitchFamily="18" charset="0"/>
              </a:rPr>
              <a:t>xâm</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lược</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nước</a:t>
            </a:r>
            <a:r>
              <a:rPr lang="en-US" sz="3600" b="1" dirty="0">
                <a:solidFill>
                  <a:srgbClr val="00B050"/>
                </a:solidFill>
                <a:latin typeface="Times New Roman" panose="02020603050405020304" pitchFamily="18" charset="0"/>
                <a:cs typeface="Times New Roman" panose="02020603050405020304" pitchFamily="18" charset="0"/>
              </a:rPr>
              <a:t> ta.</a:t>
            </a:r>
          </a:p>
        </p:txBody>
      </p:sp>
      <p:sp>
        <p:nvSpPr>
          <p:cNvPr id="5" name="Rounded Rectangle 4"/>
          <p:cNvSpPr/>
          <p:nvPr/>
        </p:nvSpPr>
        <p:spPr>
          <a:xfrm>
            <a:off x="3105466" y="681643"/>
            <a:ext cx="3494117" cy="628899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3600" b="1" dirty="0" err="1">
                <a:solidFill>
                  <a:srgbClr val="FF0000"/>
                </a:solidFill>
                <a:latin typeface="Times New Roman" panose="02020603050405020304" pitchFamily="18" charset="0"/>
                <a:cs typeface="Times New Roman" panose="02020603050405020304" pitchFamily="18" charset="0"/>
              </a:rPr>
              <a:t>Phần</a:t>
            </a:r>
            <a:r>
              <a:rPr lang="en-US" sz="3600" b="1" dirty="0">
                <a:solidFill>
                  <a:srgbClr val="FF0000"/>
                </a:solidFill>
                <a:latin typeface="Times New Roman" panose="02020603050405020304" pitchFamily="18" charset="0"/>
                <a:cs typeface="Times New Roman" panose="02020603050405020304" pitchFamily="18" charset="0"/>
              </a:rPr>
              <a:t> 2: </a:t>
            </a:r>
            <a:r>
              <a:rPr lang="en-US" sz="3600" b="1" dirty="0" err="1">
                <a:latin typeface="Times New Roman" panose="02020603050405020304" pitchFamily="18" charset="0"/>
                <a:cs typeface="Times New Roman" panose="02020603050405020304" pitchFamily="18" charset="0"/>
              </a:rPr>
              <a:t>tiếp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theo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đến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gióng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trống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đường</a:t>
            </a:r>
            <a:r>
              <a:rPr lang="en-US" sz="3600" b="1" dirty="0">
                <a:latin typeface="Times New Roman" panose="02020603050405020304" pitchFamily="18" charset="0"/>
                <a:cs typeface="Times New Roman" panose="02020603050405020304" pitchFamily="18" charset="0"/>
              </a:rPr>
              <a:t> ra </a:t>
            </a:r>
            <a:r>
              <a:rPr lang="en-US" sz="3600" b="1" dirty="0" err="1">
                <a:latin typeface="Times New Roman" panose="02020603050405020304" pitchFamily="18" charset="0"/>
                <a:cs typeface="Times New Roman" panose="02020603050405020304" pitchFamily="18" charset="0"/>
              </a:rPr>
              <a:t>Bắc</a:t>
            </a:r>
            <a:r>
              <a:rPr lang="en-US" sz="3600" b="1" dirty="0">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Vua</a:t>
            </a:r>
            <a:r>
              <a:rPr lang="en-US" sz="3600" b="1" dirty="0">
                <a:solidFill>
                  <a:srgbClr val="00B050"/>
                </a:solidFill>
                <a:latin typeface="Times New Roman" panose="02020603050405020304" pitchFamily="18" charset="0"/>
                <a:cs typeface="Times New Roman" panose="02020603050405020304" pitchFamily="18" charset="0"/>
              </a:rPr>
              <a:t> Quang </a:t>
            </a:r>
            <a:r>
              <a:rPr lang="en-US" sz="3600" b="1" dirty="0" err="1">
                <a:solidFill>
                  <a:srgbClr val="00B050"/>
                </a:solidFill>
                <a:latin typeface="Times New Roman" panose="02020603050405020304" pitchFamily="18" charset="0"/>
                <a:cs typeface="Times New Roman" panose="02020603050405020304" pitchFamily="18" charset="0"/>
              </a:rPr>
              <a:t>Trung</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tổ</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chức</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cuộc</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hành</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binh</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thần</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tốc</a:t>
            </a:r>
            <a:r>
              <a:rPr lang="en-US" sz="3600" b="1" dirty="0">
                <a:solidFill>
                  <a:srgbClr val="00B050"/>
                </a:solidFill>
                <a:latin typeface="Times New Roman" panose="02020603050405020304" pitchFamily="18" charset="0"/>
                <a:cs typeface="Times New Roman" panose="02020603050405020304" pitchFamily="18" charset="0"/>
              </a:rPr>
              <a:t> ra </a:t>
            </a:r>
            <a:r>
              <a:rPr lang="en-US" sz="3600" b="1" dirty="0" err="1">
                <a:solidFill>
                  <a:srgbClr val="00B050"/>
                </a:solidFill>
                <a:latin typeface="Times New Roman" panose="02020603050405020304" pitchFamily="18" charset="0"/>
                <a:cs typeface="Times New Roman" panose="02020603050405020304" pitchFamily="18" charset="0"/>
              </a:rPr>
              <a:t>Bắc</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đánh</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giặc</a:t>
            </a:r>
            <a:r>
              <a:rPr lang="en-US" sz="3600" b="1" dirty="0">
                <a:solidFill>
                  <a:srgbClr val="00B050"/>
                </a:solidFill>
                <a:latin typeface="Times New Roman" panose="02020603050405020304" pitchFamily="18" charset="0"/>
                <a:cs typeface="Times New Roman" panose="02020603050405020304" pitchFamily="18" charset="0"/>
              </a:rPr>
              <a:t>.</a:t>
            </a:r>
          </a:p>
        </p:txBody>
      </p:sp>
      <p:sp>
        <p:nvSpPr>
          <p:cNvPr id="6" name="Rounded Rectangle 5"/>
          <p:cNvSpPr/>
          <p:nvPr/>
        </p:nvSpPr>
        <p:spPr>
          <a:xfrm>
            <a:off x="6692349" y="385759"/>
            <a:ext cx="2853676" cy="658488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4000" b="1" dirty="0" err="1">
                <a:solidFill>
                  <a:srgbClr val="FF0000"/>
                </a:solidFill>
                <a:latin typeface="Times New Roman" panose="02020603050405020304" pitchFamily="18" charset="0"/>
                <a:cs typeface="Times New Roman" panose="02020603050405020304" pitchFamily="18" charset="0"/>
              </a:rPr>
              <a:t>Phần</a:t>
            </a:r>
            <a:r>
              <a:rPr lang="en-US" sz="4000" b="1" dirty="0">
                <a:solidFill>
                  <a:srgbClr val="FF0000"/>
                </a:solidFill>
                <a:latin typeface="Times New Roman" panose="02020603050405020304" pitchFamily="18" charset="0"/>
                <a:cs typeface="Times New Roman" panose="02020603050405020304" pitchFamily="18" charset="0"/>
              </a:rPr>
              <a:t> 3: </a:t>
            </a:r>
            <a:r>
              <a:rPr lang="en-US" sz="4000" b="1" dirty="0" err="1">
                <a:latin typeface="Times New Roman" panose="02020603050405020304" pitchFamily="18" charset="0"/>
                <a:cs typeface="Times New Roman" panose="02020603050405020304" pitchFamily="18" charset="0"/>
              </a:rPr>
              <a:t>tiếp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theo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đến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rồi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kéo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vào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thành</a:t>
            </a:r>
            <a:r>
              <a:rPr lang="en-US" sz="4000" b="1" dirty="0">
                <a:latin typeface="Times New Roman" panose="02020603050405020304" pitchFamily="18" charset="0"/>
                <a:cs typeface="Times New Roman" panose="02020603050405020304" pitchFamily="18" charset="0"/>
              </a:rPr>
              <a:t>”: </a:t>
            </a:r>
            <a:r>
              <a:rPr lang="en-US" sz="4000" b="1" dirty="0">
                <a:solidFill>
                  <a:srgbClr val="00B050"/>
                </a:solidFill>
                <a:latin typeface="Times New Roman" panose="02020603050405020304" pitchFamily="18" charset="0"/>
                <a:cs typeface="Times New Roman" panose="02020603050405020304" pitchFamily="18" charset="0"/>
              </a:rPr>
              <a:t>Quang </a:t>
            </a:r>
            <a:r>
              <a:rPr lang="en-US" sz="4000" b="1" dirty="0" err="1">
                <a:solidFill>
                  <a:srgbClr val="00B050"/>
                </a:solidFill>
                <a:latin typeface="Times New Roman" panose="02020603050405020304" pitchFamily="18" charset="0"/>
                <a:cs typeface="Times New Roman" panose="02020603050405020304" pitchFamily="18" charset="0"/>
              </a:rPr>
              <a:t>Trung</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err="1">
                <a:solidFill>
                  <a:srgbClr val="00B050"/>
                </a:solidFill>
                <a:latin typeface="Times New Roman" panose="02020603050405020304" pitchFamily="18" charset="0"/>
                <a:cs typeface="Times New Roman" panose="02020603050405020304" pitchFamily="18" charset="0"/>
              </a:rPr>
              <a:t>đại</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err="1">
                <a:solidFill>
                  <a:srgbClr val="00B050"/>
                </a:solidFill>
                <a:latin typeface="Times New Roman" panose="02020603050405020304" pitchFamily="18" charset="0"/>
                <a:cs typeface="Times New Roman" panose="02020603050405020304" pitchFamily="18" charset="0"/>
              </a:rPr>
              <a:t>phá</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err="1">
                <a:solidFill>
                  <a:srgbClr val="00B050"/>
                </a:solidFill>
                <a:latin typeface="Times New Roman" panose="02020603050405020304" pitchFamily="18" charset="0"/>
                <a:cs typeface="Times New Roman" panose="02020603050405020304" pitchFamily="18" charset="0"/>
              </a:rPr>
              <a:t>quân</a:t>
            </a:r>
            <a:r>
              <a:rPr lang="en-US" sz="4000" b="1" dirty="0">
                <a:solidFill>
                  <a:srgbClr val="00B050"/>
                </a:solidFill>
                <a:latin typeface="Times New Roman" panose="02020603050405020304" pitchFamily="18" charset="0"/>
                <a:cs typeface="Times New Roman" panose="02020603050405020304" pitchFamily="18" charset="0"/>
              </a:rPr>
              <a:t> Thanh</a:t>
            </a:r>
          </a:p>
        </p:txBody>
      </p:sp>
      <p:sp>
        <p:nvSpPr>
          <p:cNvPr id="7" name="Rounded Rectangle 6"/>
          <p:cNvSpPr/>
          <p:nvPr/>
        </p:nvSpPr>
        <p:spPr>
          <a:xfrm>
            <a:off x="9546024" y="385759"/>
            <a:ext cx="2543694" cy="64722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3600" b="1" dirty="0" err="1">
                <a:solidFill>
                  <a:srgbClr val="FF0000"/>
                </a:solidFill>
                <a:latin typeface="Times New Roman" panose="02020603050405020304" pitchFamily="18" charset="0"/>
                <a:cs typeface="Times New Roman" panose="02020603050405020304" pitchFamily="18" charset="0"/>
              </a:rPr>
              <a:t>Phần</a:t>
            </a:r>
            <a:r>
              <a:rPr lang="en-US" sz="3600" b="1" dirty="0">
                <a:solidFill>
                  <a:srgbClr val="FF0000"/>
                </a:solidFill>
                <a:latin typeface="Times New Roman" panose="02020603050405020304" pitchFamily="18" charset="0"/>
                <a:cs typeface="Times New Roman" panose="02020603050405020304" pitchFamily="18" charset="0"/>
              </a:rPr>
              <a:t> 4: </a:t>
            </a:r>
            <a:r>
              <a:rPr lang="en-US" sz="3600" b="1" dirty="0" err="1">
                <a:latin typeface="Times New Roman" panose="02020603050405020304" pitchFamily="18" charset="0"/>
                <a:cs typeface="Times New Roman" panose="02020603050405020304" pitchFamily="18" charset="0"/>
              </a:rPr>
              <a:t>Còn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lại</a:t>
            </a:r>
            <a:r>
              <a:rPr lang="en-US" sz="3600" b="1" dirty="0">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Tình</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cảnh</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thảm</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bại</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của</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quân</a:t>
            </a:r>
            <a:r>
              <a:rPr lang="en-US" sz="3600" b="1" dirty="0">
                <a:solidFill>
                  <a:srgbClr val="00B050"/>
                </a:solidFill>
                <a:latin typeface="Times New Roman" panose="02020603050405020304" pitchFamily="18" charset="0"/>
                <a:cs typeface="Times New Roman" panose="02020603050405020304" pitchFamily="18" charset="0"/>
              </a:rPr>
              <a:t> Thanh</a:t>
            </a:r>
          </a:p>
          <a:p>
            <a:pPr algn="just"/>
            <a:r>
              <a:rPr lang="en-US" sz="3600" b="1" dirty="0" err="1">
                <a:solidFill>
                  <a:srgbClr val="00B050"/>
                </a:solidFill>
                <a:latin typeface="Times New Roman" panose="02020603050405020304" pitchFamily="18" charset="0"/>
                <a:cs typeface="Times New Roman" panose="02020603050405020304" pitchFamily="18" charset="0"/>
              </a:rPr>
              <a:t>và</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vua</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tôi</a:t>
            </a:r>
            <a:r>
              <a:rPr lang="en-US" sz="3600" b="1" dirty="0">
                <a:solidFill>
                  <a:srgbClr val="00B050"/>
                </a:solidFill>
                <a:latin typeface="Times New Roman" panose="02020603050405020304" pitchFamily="18" charset="0"/>
                <a:cs typeface="Times New Roman" panose="02020603050405020304" pitchFamily="18" charset="0"/>
              </a:rPr>
              <a:t> Lê </a:t>
            </a:r>
            <a:r>
              <a:rPr lang="en-US" sz="3600" b="1" dirty="0" err="1">
                <a:solidFill>
                  <a:srgbClr val="00B050"/>
                </a:solidFill>
                <a:latin typeface="Times New Roman" panose="02020603050405020304" pitchFamily="18" charset="0"/>
                <a:cs typeface="Times New Roman" panose="02020603050405020304" pitchFamily="18" charset="0"/>
              </a:rPr>
              <a:t>Chiêu</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Thống</a:t>
            </a:r>
            <a:r>
              <a:rPr lang="en-US" sz="3600" b="1" dirty="0">
                <a:solidFill>
                  <a:srgbClr val="00B05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586585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style.rotation</p:attrName>
                                        </p:attrNameLst>
                                      </p:cBhvr>
                                      <p:tavLst>
                                        <p:tav tm="0">
                                          <p:val>
                                            <p:fltVal val="90"/>
                                          </p:val>
                                        </p:tav>
                                        <p:tav tm="100000">
                                          <p:val>
                                            <p:fltVal val="0"/>
                                          </p:val>
                                        </p:tav>
                                      </p:tavLst>
                                    </p:anim>
                                    <p:animEffect transition="in" filter="fade">
                                      <p:cBhvr>
                                        <p:cTn id="2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5499" y="1656521"/>
            <a:ext cx="11761787" cy="1415772"/>
          </a:xfrm>
          <a:prstGeom prst="rect">
            <a:avLst/>
          </a:prstGeom>
          <a:noFill/>
        </p:spPr>
        <p:txBody>
          <a:bodyPr wrap="square" rtlCol="0">
            <a:spAutoFit/>
          </a:bodyPr>
          <a:lstStyle/>
          <a:p>
            <a:r>
              <a:rPr lang="en-US" sz="5400" b="1" dirty="0">
                <a:solidFill>
                  <a:srgbClr val="FF0000"/>
                </a:solidFill>
                <a:latin typeface="Times New Roman" panose="02020603050405020304" pitchFamily="18" charset="0"/>
                <a:cs typeface="Times New Roman" panose="02020603050405020304" pitchFamily="18" charset="0"/>
              </a:rPr>
              <a:t>II. TÌM HIỂU VĂN BẢN</a:t>
            </a:r>
          </a:p>
          <a:p>
            <a:endParaRPr lang="en-US" sz="32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CE54D6FC-84E7-4BDB-96ED-169EA72F62E0}"/>
              </a:ext>
            </a:extLst>
          </p:cNvPr>
          <p:cNvSpPr/>
          <p:nvPr/>
        </p:nvSpPr>
        <p:spPr>
          <a:xfrm>
            <a:off x="848138" y="3240950"/>
            <a:ext cx="10561983" cy="923330"/>
          </a:xfrm>
          <a:prstGeom prst="rect">
            <a:avLst/>
          </a:prstGeom>
        </p:spPr>
        <p:txBody>
          <a:bodyPr wrap="square">
            <a:spAutoFit/>
          </a:bodyPr>
          <a:lstStyle/>
          <a:p>
            <a:pPr lvl="0"/>
            <a:r>
              <a:rPr lang="en-US" sz="5400" b="1" spc="-2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5400" b="1" spc="-2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Bối</a:t>
            </a:r>
            <a:r>
              <a:rPr lang="en-US" sz="5400" b="1" spc="-2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spc="-2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5400" b="1" spc="-2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5400" b="1" spc="-2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đất nước</a:t>
            </a:r>
            <a:endParaRPr lang="en-US" sz="5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6428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72202564"/>
              </p:ext>
            </p:extLst>
          </p:nvPr>
        </p:nvGraphicFramePr>
        <p:xfrm>
          <a:off x="172278" y="160464"/>
          <a:ext cx="11873948" cy="6035040"/>
        </p:xfrm>
        <a:graphic>
          <a:graphicData uri="http://schemas.openxmlformats.org/drawingml/2006/table">
            <a:tbl>
              <a:tblPr firstRow="1" firstCol="1" bandRow="1">
                <a:tableStyleId>{5C22544A-7EE6-4342-B048-85BDC9FD1C3A}</a:tableStyleId>
              </a:tblPr>
              <a:tblGrid>
                <a:gridCol w="11873948">
                  <a:extLst>
                    <a:ext uri="{9D8B030D-6E8A-4147-A177-3AD203B41FA5}">
                      <a16:colId xmlns:a16="http://schemas.microsoft.com/office/drawing/2014/main" val="706014549"/>
                    </a:ext>
                  </a:extLst>
                </a:gridCol>
              </a:tblGrid>
              <a:tr h="0">
                <a:tc>
                  <a:txBody>
                    <a:bodyPr/>
                    <a:lstStyle/>
                    <a:p>
                      <a:pPr algn="just"/>
                      <a:r>
                        <a:rPr lang="en-US" sz="4400" b="1"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4400" b="1" kern="1200" dirty="0">
                          <a:solidFill>
                            <a:srgbClr val="FF0000"/>
                          </a:solidFill>
                          <a:effectLst/>
                          <a:latin typeface="Times New Roman" panose="02020603050405020304" pitchFamily="18" charset="0"/>
                          <a:ea typeface="+mn-ea"/>
                          <a:cs typeface="Times New Roman" panose="02020603050405020304" pitchFamily="18" charset="0"/>
                        </a:rPr>
                        <a:t> 1: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Em</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hãy</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cho</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biết</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câu</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chuyện</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được</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kể</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trong</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văn</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bản</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diễn</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ra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trên</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u="sng" kern="1200" dirty="0" err="1">
                          <a:solidFill>
                            <a:srgbClr val="FF0000"/>
                          </a:solidFill>
                          <a:effectLst/>
                          <a:latin typeface="Times New Roman" panose="02020603050405020304" pitchFamily="18" charset="0"/>
                          <a:ea typeface="+mn-ea"/>
                          <a:cs typeface="Times New Roman" panose="02020603050405020304" pitchFamily="18" charset="0"/>
                        </a:rPr>
                        <a:t>bối</a:t>
                      </a:r>
                      <a:r>
                        <a:rPr lang="en-US" sz="4400" b="1" u="sng" kern="1200" dirty="0">
                          <a:solidFill>
                            <a:srgbClr val="FF0000"/>
                          </a:solidFill>
                          <a:effectLst/>
                          <a:latin typeface="Times New Roman" panose="02020603050405020304" pitchFamily="18" charset="0"/>
                          <a:ea typeface="+mn-ea"/>
                          <a:cs typeface="Times New Roman" panose="02020603050405020304" pitchFamily="18" charset="0"/>
                        </a:rPr>
                        <a:t> </a:t>
                      </a:r>
                      <a:r>
                        <a:rPr lang="en-US" sz="4400" b="1" u="sng" kern="1200" dirty="0" err="1">
                          <a:solidFill>
                            <a:srgbClr val="FF0000"/>
                          </a:solidFill>
                          <a:effectLst/>
                          <a:latin typeface="Times New Roman" panose="02020603050405020304" pitchFamily="18" charset="0"/>
                          <a:ea typeface="+mn-ea"/>
                          <a:cs typeface="Times New Roman" panose="02020603050405020304" pitchFamily="18" charset="0"/>
                        </a:rPr>
                        <a:t>cảnh</a:t>
                      </a:r>
                      <a:r>
                        <a:rPr lang="en-US" sz="4400" b="1" u="sng" kern="1200" dirty="0">
                          <a:solidFill>
                            <a:srgbClr val="FF0000"/>
                          </a:solidFill>
                          <a:effectLst/>
                          <a:latin typeface="Times New Roman" panose="02020603050405020304" pitchFamily="18" charset="0"/>
                          <a:ea typeface="+mn-ea"/>
                          <a:cs typeface="Times New Roman" panose="02020603050405020304" pitchFamily="18" charset="0"/>
                        </a:rPr>
                        <a:t> </a:t>
                      </a:r>
                      <a:r>
                        <a:rPr lang="en-US" sz="4400" b="1" u="sng" kern="1200" dirty="0" err="1">
                          <a:solidFill>
                            <a:srgbClr val="FF0000"/>
                          </a:solidFill>
                          <a:effectLst/>
                          <a:latin typeface="Times New Roman" panose="02020603050405020304" pitchFamily="18" charset="0"/>
                          <a:ea typeface="+mn-ea"/>
                          <a:cs typeface="Times New Roman" panose="02020603050405020304" pitchFamily="18" charset="0"/>
                        </a:rPr>
                        <a:t>sự</a:t>
                      </a:r>
                      <a:r>
                        <a:rPr lang="en-US" sz="4400" b="1" u="sng" kern="1200" dirty="0">
                          <a:solidFill>
                            <a:srgbClr val="FF0000"/>
                          </a:solidFill>
                          <a:effectLst/>
                          <a:latin typeface="Times New Roman" panose="02020603050405020304" pitchFamily="18" charset="0"/>
                          <a:ea typeface="+mn-ea"/>
                          <a:cs typeface="Times New Roman" panose="02020603050405020304" pitchFamily="18" charset="0"/>
                        </a:rPr>
                        <a:t> </a:t>
                      </a:r>
                      <a:r>
                        <a:rPr lang="en-US" sz="4400" b="1" u="sng" kern="1200" dirty="0" err="1">
                          <a:solidFill>
                            <a:srgbClr val="FF0000"/>
                          </a:solidFill>
                          <a:effectLst/>
                          <a:latin typeface="Times New Roman" panose="02020603050405020304" pitchFamily="18" charset="0"/>
                          <a:ea typeface="+mn-ea"/>
                          <a:cs typeface="Times New Roman" panose="02020603050405020304" pitchFamily="18" charset="0"/>
                        </a:rPr>
                        <a:t>kiện</a:t>
                      </a:r>
                      <a:r>
                        <a:rPr lang="en-US" sz="4400" b="1" u="sng" kern="1200" dirty="0">
                          <a:solidFill>
                            <a:srgbClr val="FF0000"/>
                          </a:solidFill>
                          <a:effectLst/>
                          <a:latin typeface="Times New Roman" panose="02020603050405020304" pitchFamily="18" charset="0"/>
                          <a:ea typeface="+mn-ea"/>
                          <a:cs typeface="Times New Roman" panose="02020603050405020304" pitchFamily="18" charset="0"/>
                        </a:rPr>
                        <a:t> </a:t>
                      </a:r>
                      <a:r>
                        <a:rPr lang="en-US" sz="4400" b="1" u="sng" kern="1200" dirty="0" err="1">
                          <a:solidFill>
                            <a:srgbClr val="FF0000"/>
                          </a:solidFill>
                          <a:effectLst/>
                          <a:latin typeface="Times New Roman" panose="02020603050405020304" pitchFamily="18" charset="0"/>
                          <a:ea typeface="+mn-ea"/>
                          <a:cs typeface="Times New Roman" panose="02020603050405020304" pitchFamily="18" charset="0"/>
                        </a:rPr>
                        <a:t>lịch</a:t>
                      </a:r>
                      <a:r>
                        <a:rPr lang="en-US" sz="4400" b="1" u="sng" kern="1200" dirty="0">
                          <a:solidFill>
                            <a:srgbClr val="FF0000"/>
                          </a:solidFill>
                          <a:effectLst/>
                          <a:latin typeface="Times New Roman" panose="02020603050405020304" pitchFamily="18" charset="0"/>
                          <a:ea typeface="+mn-ea"/>
                          <a:cs typeface="Times New Roman" panose="02020603050405020304" pitchFamily="18" charset="0"/>
                        </a:rPr>
                        <a:t> </a:t>
                      </a:r>
                      <a:r>
                        <a:rPr lang="en-US" sz="4400" b="1" u="sng" kern="1200" dirty="0" err="1">
                          <a:solidFill>
                            <a:srgbClr val="FF0000"/>
                          </a:solidFill>
                          <a:effectLst/>
                          <a:latin typeface="Times New Roman" panose="02020603050405020304" pitchFamily="18" charset="0"/>
                          <a:ea typeface="+mn-ea"/>
                          <a:cs typeface="Times New Roman" panose="02020603050405020304" pitchFamily="18" charset="0"/>
                        </a:rPr>
                        <a:t>sử</a:t>
                      </a:r>
                      <a:r>
                        <a:rPr lang="en-US" sz="4400" b="1" u="sng" kern="1200" dirty="0">
                          <a:solidFill>
                            <a:srgbClr val="FF0000"/>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nào</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của</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dân</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tộc</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ta? </a:t>
                      </a:r>
                    </a:p>
                    <a:p>
                      <a:pPr algn="just"/>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4400" b="1" kern="1200" dirty="0">
                          <a:solidFill>
                            <a:srgbClr val="FF0000"/>
                          </a:solidFill>
                          <a:effectLst/>
                          <a:latin typeface="Times New Roman" panose="02020603050405020304" pitchFamily="18" charset="0"/>
                          <a:ea typeface="+mn-ea"/>
                          <a:cs typeface="Times New Roman" panose="02020603050405020304" pitchFamily="18" charset="0"/>
                        </a:rPr>
                        <a:t> 2: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Hãy</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chỉ</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ra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buổi</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cảnh</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không</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gian</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và</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thời</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gian</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được</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tái</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hiện</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trong</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văn</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bản</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Em</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có</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nhận</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xét</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gì</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về</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bức</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ảnh</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này</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p>
                    <a:p>
                      <a:pPr algn="just"/>
                      <a:r>
                        <a:rPr lang="en-US" sz="4400" b="1"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4400" b="1" kern="1200" dirty="0">
                          <a:solidFill>
                            <a:srgbClr val="FF0000"/>
                          </a:solidFill>
                          <a:effectLst/>
                          <a:latin typeface="Times New Roman" panose="02020603050405020304" pitchFamily="18" charset="0"/>
                          <a:ea typeface="+mn-ea"/>
                          <a:cs typeface="Times New Roman" panose="02020603050405020304" pitchFamily="18" charset="0"/>
                        </a:rPr>
                        <a:t> 3: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Hãy</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thuật</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lại</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các</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sự</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kiện</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chính</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tả</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nên</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cô</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chuyển</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cho</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văn</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bản</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theo</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u="sng" kern="1200" dirty="0" err="1">
                          <a:solidFill>
                            <a:srgbClr val="FF0000"/>
                          </a:solidFill>
                          <a:effectLst/>
                          <a:latin typeface="Times New Roman" panose="02020603050405020304" pitchFamily="18" charset="0"/>
                          <a:ea typeface="+mn-ea"/>
                          <a:cs typeface="Times New Roman" panose="02020603050405020304" pitchFamily="18" charset="0"/>
                        </a:rPr>
                        <a:t>các</a:t>
                      </a:r>
                      <a:r>
                        <a:rPr lang="en-US" sz="4400" b="1" u="sng" kern="1200" dirty="0">
                          <a:solidFill>
                            <a:srgbClr val="FF0000"/>
                          </a:solidFill>
                          <a:effectLst/>
                          <a:latin typeface="Times New Roman" panose="02020603050405020304" pitchFamily="18" charset="0"/>
                          <a:ea typeface="+mn-ea"/>
                          <a:cs typeface="Times New Roman" panose="02020603050405020304" pitchFamily="18" charset="0"/>
                        </a:rPr>
                        <a:t> </a:t>
                      </a:r>
                      <a:r>
                        <a:rPr lang="en-US" sz="4400" b="1" u="sng" kern="1200" dirty="0" err="1">
                          <a:solidFill>
                            <a:srgbClr val="FF0000"/>
                          </a:solidFill>
                          <a:effectLst/>
                          <a:latin typeface="Times New Roman" panose="02020603050405020304" pitchFamily="18" charset="0"/>
                          <a:ea typeface="+mn-ea"/>
                          <a:cs typeface="Times New Roman" panose="02020603050405020304" pitchFamily="18" charset="0"/>
                        </a:rPr>
                        <a:t>mốc</a:t>
                      </a:r>
                      <a:r>
                        <a:rPr lang="en-US" sz="4400" b="1" u="sng" kern="1200" dirty="0">
                          <a:solidFill>
                            <a:srgbClr val="FF0000"/>
                          </a:solidFill>
                          <a:effectLst/>
                          <a:latin typeface="Times New Roman" panose="02020603050405020304" pitchFamily="18" charset="0"/>
                          <a:ea typeface="+mn-ea"/>
                          <a:cs typeface="Times New Roman" panose="02020603050405020304" pitchFamily="18" charset="0"/>
                        </a:rPr>
                        <a:t> </a:t>
                      </a:r>
                      <a:r>
                        <a:rPr lang="en-US" sz="4400" b="1" u="sng" kern="1200" dirty="0" err="1">
                          <a:solidFill>
                            <a:srgbClr val="FF0000"/>
                          </a:solidFill>
                          <a:effectLst/>
                          <a:latin typeface="Times New Roman" panose="02020603050405020304" pitchFamily="18" charset="0"/>
                          <a:ea typeface="+mn-ea"/>
                          <a:cs typeface="Times New Roman" panose="02020603050405020304" pitchFamily="18" charset="0"/>
                        </a:rPr>
                        <a:t>thời</a:t>
                      </a:r>
                      <a:r>
                        <a:rPr lang="en-US" sz="4400" b="1" u="sng" kern="1200" dirty="0">
                          <a:solidFill>
                            <a:srgbClr val="FF0000"/>
                          </a:solidFill>
                          <a:effectLst/>
                          <a:latin typeface="Times New Roman" panose="02020603050405020304" pitchFamily="18" charset="0"/>
                          <a:ea typeface="+mn-ea"/>
                          <a:cs typeface="Times New Roman" panose="02020603050405020304" pitchFamily="18" charset="0"/>
                        </a:rPr>
                        <a:t> </a:t>
                      </a:r>
                      <a:r>
                        <a:rPr lang="en-US" sz="4400" b="1" u="sng" kern="1200" dirty="0" err="1">
                          <a:solidFill>
                            <a:srgbClr val="FF0000"/>
                          </a:solidFill>
                          <a:effectLst/>
                          <a:latin typeface="Times New Roman" panose="02020603050405020304" pitchFamily="18" charset="0"/>
                          <a:ea typeface="+mn-ea"/>
                          <a:cs typeface="Times New Roman" panose="02020603050405020304" pitchFamily="18" charset="0"/>
                        </a:rPr>
                        <a:t>gian</a:t>
                      </a:r>
                      <a:r>
                        <a:rPr lang="en-US" sz="4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em</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nhận</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xét</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gì</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về</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u="sng" kern="1200" dirty="0" err="1">
                          <a:solidFill>
                            <a:srgbClr val="FF0000"/>
                          </a:solidFill>
                          <a:effectLst/>
                          <a:latin typeface="Times New Roman" panose="02020603050405020304" pitchFamily="18" charset="0"/>
                          <a:ea typeface="+mn-ea"/>
                          <a:cs typeface="Times New Roman" panose="02020603050405020304" pitchFamily="18" charset="0"/>
                        </a:rPr>
                        <a:t>cốt</a:t>
                      </a:r>
                      <a:r>
                        <a:rPr lang="en-US" sz="4400" b="1" u="sng" kern="1200" dirty="0">
                          <a:solidFill>
                            <a:srgbClr val="FF0000"/>
                          </a:solidFill>
                          <a:effectLst/>
                          <a:latin typeface="Times New Roman" panose="02020603050405020304" pitchFamily="18" charset="0"/>
                          <a:ea typeface="+mn-ea"/>
                          <a:cs typeface="Times New Roman" panose="02020603050405020304" pitchFamily="18" charset="0"/>
                        </a:rPr>
                        <a:t> </a:t>
                      </a:r>
                      <a:r>
                        <a:rPr lang="en-US" sz="4400" b="1" u="sng" kern="1200" dirty="0" err="1">
                          <a:solidFill>
                            <a:srgbClr val="FF0000"/>
                          </a:solidFill>
                          <a:effectLst/>
                          <a:latin typeface="Times New Roman" panose="02020603050405020304" pitchFamily="18" charset="0"/>
                          <a:ea typeface="+mn-ea"/>
                          <a:cs typeface="Times New Roman" panose="02020603050405020304" pitchFamily="18" charset="0"/>
                        </a:rPr>
                        <a:t>truyện</a:t>
                      </a:r>
                      <a:r>
                        <a:rPr lang="en-US" sz="4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của</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văn</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bản</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1" kern="1200" dirty="0" err="1">
                          <a:solidFill>
                            <a:schemeClr val="tx1"/>
                          </a:solidFill>
                          <a:effectLst/>
                          <a:latin typeface="Times New Roman" panose="02020603050405020304" pitchFamily="18" charset="0"/>
                          <a:ea typeface="+mn-ea"/>
                          <a:cs typeface="Times New Roman" panose="02020603050405020304" pitchFamily="18" charset="0"/>
                        </a:rPr>
                        <a:t>này</a:t>
                      </a:r>
                      <a:r>
                        <a:rPr lang="en-US" sz="4400" b="1" kern="1200" dirty="0">
                          <a:solidFill>
                            <a:schemeClr val="tx1"/>
                          </a:solidFill>
                          <a:effectLst/>
                          <a:latin typeface="Times New Roman" panose="02020603050405020304" pitchFamily="18" charset="0"/>
                          <a:ea typeface="+mn-ea"/>
                          <a:cs typeface="Times New Roman" panose="02020603050405020304" pitchFamily="18" charset="0"/>
                        </a:rPr>
                        <a:t>?</a:t>
                      </a:r>
                      <a:endParaRPr lang="en-US" sz="4400" b="1"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119527295"/>
                  </a:ext>
                </a:extLst>
              </a:tr>
            </a:tbl>
          </a:graphicData>
        </a:graphic>
      </p:graphicFrame>
    </p:spTree>
    <p:extLst>
      <p:ext uri="{BB962C8B-B14F-4D97-AF65-F5344CB8AC3E}">
        <p14:creationId xmlns:p14="http://schemas.microsoft.com/office/powerpoint/2010/main" val="3765564917"/>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485322" y="-41564"/>
            <a:ext cx="8803129" cy="68995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3200" b="1" dirty="0">
              <a:latin typeface="Times New Roman" panose="02020603050405020304" pitchFamily="18" charset="0"/>
              <a:cs typeface="Times New Roman" panose="02020603050405020304" pitchFamily="18" charset="0"/>
            </a:endParaRPr>
          </a:p>
          <a:p>
            <a:pPr algn="just"/>
            <a:r>
              <a:rPr lang="en-US" sz="3200" b="1" dirty="0" err="1">
                <a:latin typeface="Times New Roman" panose="02020603050405020304" pitchFamily="18" charset="0"/>
                <a:cs typeface="Times New Roman" panose="02020603050405020304" pitchFamily="18" charset="0"/>
              </a:rPr>
              <a:t>Cuối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năm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mậu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thân</a:t>
            </a:r>
            <a:r>
              <a:rPr lang="en-US" sz="3200" b="1" dirty="0">
                <a:latin typeface="Times New Roman" panose="02020603050405020304" pitchFamily="18" charset="0"/>
                <a:cs typeface="Times New Roman" panose="02020603050405020304" pitchFamily="18" charset="0"/>
              </a:rPr>
              <a:t> (1788), </a:t>
            </a:r>
            <a:r>
              <a:rPr lang="en-US" sz="3200" b="1" dirty="0" err="1">
                <a:latin typeface="Times New Roman" panose="02020603050405020304" pitchFamily="18" charset="0"/>
                <a:cs typeface="Times New Roman" panose="02020603050405020304" pitchFamily="18" charset="0"/>
              </a:rPr>
              <a:t>sau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được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cầu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vua</a:t>
            </a:r>
            <a:r>
              <a:rPr lang="en-US" sz="3200" b="1" dirty="0">
                <a:latin typeface="Times New Roman" panose="02020603050405020304" pitchFamily="18" charset="0"/>
                <a:cs typeface="Times New Roman" panose="02020603050405020304" pitchFamily="18" charset="0"/>
              </a:rPr>
              <a:t> Lê </a:t>
            </a:r>
            <a:r>
              <a:rPr lang="en-US" sz="3200" b="1" dirty="0" err="1">
                <a:latin typeface="Times New Roman" panose="02020603050405020304" pitchFamily="18" charset="0"/>
                <a:cs typeface="Times New Roman" panose="02020603050405020304" pitchFamily="18" charset="0"/>
              </a:rPr>
              <a:t>Chiêu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Thống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hơn</a:t>
            </a:r>
            <a:r>
              <a:rPr lang="en-US" sz="3200" b="1">
                <a:latin typeface="Times New Roman" panose="02020603050405020304" pitchFamily="18" charset="0"/>
                <a:cs typeface="Times New Roman" panose="02020603050405020304" pitchFamily="18" charset="0"/>
              </a:rPr>
              <a:t> 29 </a:t>
            </a:r>
            <a:r>
              <a:rPr lang="en-US" sz="3200" b="1" dirty="0" err="1">
                <a:latin typeface="Times New Roman" panose="02020603050405020304" pitchFamily="18" charset="0"/>
                <a:cs typeface="Times New Roman" panose="02020603050405020304" pitchFamily="18" charset="0"/>
              </a:rPr>
              <a:t>vạn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quân</a:t>
            </a:r>
            <a:r>
              <a:rPr lang="en-US" sz="3200" b="1" dirty="0">
                <a:latin typeface="Times New Roman" panose="02020603050405020304" pitchFamily="18" charset="0"/>
                <a:cs typeface="Times New Roman" panose="02020603050405020304" pitchFamily="18" charset="0"/>
              </a:rPr>
              <a:t> Thanh do </a:t>
            </a:r>
            <a:r>
              <a:rPr lang="en-US" sz="3200" b="1" dirty="0" err="1">
                <a:latin typeface="Times New Roman" panose="02020603050405020304" pitchFamily="18" charset="0"/>
                <a:cs typeface="Times New Roman" panose="02020603050405020304" pitchFamily="18" charset="0"/>
              </a:rPr>
              <a:t>Tôn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thống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đốc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Lưỡng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Quảng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cầm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đầu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kéo</a:t>
            </a:r>
            <a:r>
              <a:rPr lang="en-US" sz="3200" b="1" dirty="0">
                <a:latin typeface="Times New Roman" panose="02020603050405020304" pitchFamily="18" charset="0"/>
                <a:cs typeface="Times New Roman" panose="02020603050405020304" pitchFamily="18" charset="0"/>
              </a:rPr>
              <a:t> sang </a:t>
            </a:r>
            <a:r>
              <a:rPr lang="en-US" sz="3200" b="1" dirty="0" err="1">
                <a:latin typeface="Times New Roman" panose="02020603050405020304" pitchFamily="18" charset="0"/>
                <a:cs typeface="Times New Roman" panose="02020603050405020304" pitchFamily="18" charset="0"/>
              </a:rPr>
              <a:t>nước</a:t>
            </a:r>
            <a:r>
              <a:rPr lang="en-US" sz="3200" b="1" dirty="0">
                <a:latin typeface="Times New Roman" panose="02020603050405020304" pitchFamily="18" charset="0"/>
                <a:cs typeface="Times New Roman" panose="02020603050405020304" pitchFamily="18" charset="0"/>
              </a:rPr>
              <a:t> ta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chiêu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diệt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Tây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dựng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nhà</a:t>
            </a:r>
            <a:r>
              <a:rPr lang="en-US" sz="3200" b="1" dirty="0">
                <a:latin typeface="Times New Roman" panose="02020603050405020304" pitchFamily="18" charset="0"/>
                <a:cs typeface="Times New Roman" panose="02020603050405020304" pitchFamily="18" charset="0"/>
              </a:rPr>
              <a:t> Lê. </a:t>
            </a:r>
            <a:r>
              <a:rPr lang="en-US" sz="3200" b="1" dirty="0" err="1">
                <a:latin typeface="Times New Roman" panose="02020603050405020304" pitchFamily="18" charset="0"/>
                <a:cs typeface="Times New Roman" panose="02020603050405020304" pitchFamily="18" charset="0"/>
              </a:rPr>
              <a:t>Tôn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Nghị</a:t>
            </a:r>
            <a:r>
              <a:rPr lang="en-US" sz="3200" b="1" dirty="0">
                <a:latin typeface="Times New Roman" panose="02020603050405020304" pitchFamily="18" charset="0"/>
                <a:cs typeface="Times New Roman" panose="02020603050405020304" pitchFamily="18" charset="0"/>
              </a:rPr>
              <a:t> chia </a:t>
            </a:r>
            <a:r>
              <a:rPr lang="en-US" sz="3200" b="1" dirty="0" err="1">
                <a:latin typeface="Times New Roman" panose="02020603050405020304" pitchFamily="18" charset="0"/>
                <a:cs typeface="Times New Roman" panose="02020603050405020304" pitchFamily="18" charset="0"/>
              </a:rPr>
              <a:t>quân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đạo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giặc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mạnh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nước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bờ</a:t>
            </a:r>
            <a:r>
              <a:rPr lang="en-US" sz="3200" b="1" dirty="0">
                <a:latin typeface="Times New Roman" panose="02020603050405020304" pitchFamily="18" charset="0"/>
                <a:cs typeface="Times New Roman" panose="02020603050405020304" pitchFamily="18" charset="0"/>
              </a:rPr>
              <a:t>.</a:t>
            </a:r>
          </a:p>
          <a:p>
            <a:pPr algn="just"/>
            <a:r>
              <a:rPr lang="en-US" sz="3200" b="1" dirty="0">
                <a:latin typeface="Times New Roman" panose="02020603050405020304" pitchFamily="18" charset="0"/>
                <a:cs typeface="Times New Roman" panose="02020603050405020304" pitchFamily="18" charset="0"/>
              </a:rPr>
              <a:t> </a:t>
            </a:r>
          </a:p>
          <a:p>
            <a:pPr algn="just"/>
            <a:r>
              <a:rPr lang="en-US" sz="3200" b="1" dirty="0">
                <a:latin typeface="Times New Roman" panose="02020603050405020304" pitchFamily="18" charset="0"/>
                <a:cs typeface="Times New Roman" panose="02020603050405020304" pitchFamily="18" charset="0"/>
              </a:rPr>
              <a:t>Nghe tin </a:t>
            </a:r>
            <a:r>
              <a:rPr lang="en-US" sz="3200" b="1" dirty="0" err="1">
                <a:latin typeface="Times New Roman" panose="02020603050405020304" pitchFamily="18" charset="0"/>
                <a:cs typeface="Times New Roman" panose="02020603050405020304" pitchFamily="18" charset="0"/>
              </a:rPr>
              <a:t>cấp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báo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quân</a:t>
            </a:r>
            <a:r>
              <a:rPr lang="en-US" sz="3200" b="1" dirty="0">
                <a:latin typeface="Times New Roman" panose="02020603050405020304" pitchFamily="18" charset="0"/>
                <a:cs typeface="Times New Roman" panose="02020603050405020304" pitchFamily="18" charset="0"/>
              </a:rPr>
              <a:t> Thanh, </a:t>
            </a:r>
            <a:r>
              <a:rPr lang="en-US" sz="3200" b="1" dirty="0" err="1">
                <a:latin typeface="Times New Roman" panose="02020603050405020304" pitchFamily="18" charset="0"/>
                <a:cs typeface="Times New Roman" panose="02020603050405020304" pitchFamily="18" charset="0"/>
              </a:rPr>
              <a:t>Bắc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Vương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Nguyễn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Huệ</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lễ</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ngôi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hoàng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đốc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thúc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quân</a:t>
            </a:r>
            <a:r>
              <a:rPr lang="en-US" sz="3200" b="1" dirty="0">
                <a:latin typeface="Times New Roman" panose="02020603050405020304" pitchFamily="18" charset="0"/>
                <a:cs typeface="Times New Roman" panose="02020603050405020304" pitchFamily="18" charset="0"/>
              </a:rPr>
              <a:t> ra </a:t>
            </a:r>
            <a:r>
              <a:rPr lang="en-US" sz="3200" b="1" dirty="0" err="1">
                <a:latin typeface="Times New Roman" panose="02020603050405020304" pitchFamily="18" charset="0"/>
                <a:cs typeface="Times New Roman" panose="02020603050405020304" pitchFamily="18" charset="0"/>
              </a:rPr>
              <a:t>Bắc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đuổi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quân</a:t>
            </a:r>
            <a:r>
              <a:rPr lang="en-US" sz="3200" b="1" dirty="0">
                <a:latin typeface="Times New Roman" panose="02020603050405020304" pitchFamily="18" charset="0"/>
                <a:cs typeface="Times New Roman" panose="02020603050405020304" pitchFamily="18" charset="0"/>
              </a:rPr>
              <a:t> Thanh.</a:t>
            </a:r>
          </a:p>
          <a:p>
            <a:endParaRPr lang="en-US" sz="3000" dirty="0">
              <a:latin typeface="Times New Roman" panose="02020603050405020304" pitchFamily="18" charset="0"/>
              <a:cs typeface="Times New Roman" panose="02020603050405020304" pitchFamily="18" charset="0"/>
            </a:endParaRPr>
          </a:p>
        </p:txBody>
      </p:sp>
      <p:sp>
        <p:nvSpPr>
          <p:cNvPr id="4" name="Rectangle 3"/>
          <p:cNvSpPr/>
          <p:nvPr/>
        </p:nvSpPr>
        <p:spPr>
          <a:xfrm>
            <a:off x="0" y="-41564"/>
            <a:ext cx="3842719" cy="718466"/>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lgn="just">
              <a:lnSpc>
                <a:spcPct val="107000"/>
              </a:lnSpc>
              <a:spcAft>
                <a:spcPts val="0"/>
              </a:spcAft>
            </a:pP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Bối</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cảnh</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lịch</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26347" y="913316"/>
            <a:ext cx="3358975" cy="5944684"/>
          </a:xfrm>
          <a:prstGeom prst="rect">
            <a:avLst/>
          </a:prstGeom>
        </p:spPr>
      </p:pic>
    </p:spTree>
    <p:extLst>
      <p:ext uri="{BB962C8B-B14F-4D97-AF65-F5344CB8AC3E}">
        <p14:creationId xmlns:p14="http://schemas.microsoft.com/office/powerpoint/2010/main" val="3215113062"/>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2765" y="718466"/>
            <a:ext cx="12099235" cy="613953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3000" dirty="0">
              <a:latin typeface="Times New Roman" panose="02020603050405020304" pitchFamily="18" charset="0"/>
              <a:cs typeface="Times New Roman" panose="02020603050405020304" pitchFamily="18" charset="0"/>
            </a:endParaRPr>
          </a:p>
          <a:p>
            <a:pPr algn="just"/>
            <a:r>
              <a:rPr lang="en-US" sz="4400" b="1" dirty="0">
                <a:solidFill>
                  <a:srgbClr val="00B050"/>
                </a:solidFill>
                <a:latin typeface="Times New Roman" panose="02020603050405020304" pitchFamily="18" charset="0"/>
                <a:cs typeface="Times New Roman" panose="02020603050405020304" pitchFamily="18" charset="0"/>
              </a:rPr>
              <a:t>- </a:t>
            </a:r>
            <a:r>
              <a:rPr lang="en-US" sz="4400" b="1" dirty="0" err="1">
                <a:solidFill>
                  <a:srgbClr val="00B050"/>
                </a:solidFill>
                <a:latin typeface="Times New Roman" panose="02020603050405020304" pitchFamily="18" charset="0"/>
                <a:cs typeface="Times New Roman" panose="02020603050405020304" pitchFamily="18" charset="0"/>
              </a:rPr>
              <a:t>Thời</a:t>
            </a:r>
            <a:r>
              <a:rPr lang="en-US" sz="4400" b="1" dirty="0">
                <a:solidFill>
                  <a:srgbClr val="00B050"/>
                </a:solidFill>
                <a:latin typeface="Times New Roman" panose="02020603050405020304" pitchFamily="18" charset="0"/>
                <a:cs typeface="Times New Roman" panose="02020603050405020304" pitchFamily="18" charset="0"/>
              </a:rPr>
              <a:t> </a:t>
            </a:r>
            <a:r>
              <a:rPr lang="en-US" sz="4400" b="1" dirty="0" err="1">
                <a:solidFill>
                  <a:srgbClr val="00B050"/>
                </a:solidFill>
                <a:latin typeface="Times New Roman" panose="02020603050405020304" pitchFamily="18" charset="0"/>
                <a:cs typeface="Times New Roman" panose="02020603050405020304" pitchFamily="18" charset="0"/>
              </a:rPr>
              <a:t>gian</a:t>
            </a:r>
            <a:r>
              <a:rPr lang="en-US" sz="4400" b="1" dirty="0">
                <a:solidFill>
                  <a:srgbClr val="00B050"/>
                </a:solidFill>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kéo</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dài</a:t>
            </a:r>
            <a:r>
              <a:rPr lang="en-US" sz="4400" b="1" dirty="0">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từ</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ngày</a:t>
            </a:r>
            <a:r>
              <a:rPr lang="en-US" sz="4400" b="1" dirty="0">
                <a:solidFill>
                  <a:srgbClr val="FF0000"/>
                </a:solidFill>
                <a:latin typeface="Times New Roman" panose="02020603050405020304" pitchFamily="18" charset="0"/>
                <a:cs typeface="Times New Roman" panose="02020603050405020304" pitchFamily="18" charset="0"/>
              </a:rPr>
              <a:t> 20/11/1788 </a:t>
            </a:r>
            <a:r>
              <a:rPr lang="en-US" sz="4400" b="1" dirty="0" err="1">
                <a:solidFill>
                  <a:srgbClr val="FF0000"/>
                </a:solidFill>
                <a:latin typeface="Times New Roman" panose="02020603050405020304" pitchFamily="18" charset="0"/>
                <a:cs typeface="Times New Roman" panose="02020603050405020304" pitchFamily="18" charset="0"/>
              </a:rPr>
              <a:t>và</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kết</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thúc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vào</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ngày</a:t>
            </a:r>
            <a:r>
              <a:rPr lang="en-US" sz="4400" b="1" dirty="0">
                <a:solidFill>
                  <a:srgbClr val="FF0000"/>
                </a:solidFill>
                <a:latin typeface="Times New Roman" panose="02020603050405020304" pitchFamily="18" charset="0"/>
                <a:cs typeface="Times New Roman" panose="02020603050405020304" pitchFamily="18" charset="0"/>
              </a:rPr>
              <a:t> 6/1/1788 </a:t>
            </a:r>
            <a:r>
              <a:rPr lang="en-US" sz="4400" b="1" dirty="0" err="1">
                <a:latin typeface="Times New Roman" panose="02020603050405020304" pitchFamily="18" charset="0"/>
                <a:cs typeface="Times New Roman" panose="02020603050405020304" pitchFamily="18" charset="0"/>
              </a:rPr>
              <a:t>gắn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liền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với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sự</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kiện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trong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chiến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dịch</a:t>
            </a:r>
            <a:r>
              <a:rPr lang="en-US" sz="4400" b="1" dirty="0">
                <a:latin typeface="Times New Roman" panose="02020603050405020304" pitchFamily="18" charset="0"/>
                <a:cs typeface="Times New Roman" panose="02020603050405020304" pitchFamily="18" charset="0"/>
              </a:rPr>
              <a:t> Quang </a:t>
            </a:r>
            <a:r>
              <a:rPr lang="en-US" sz="4400" b="1" dirty="0" err="1">
                <a:latin typeface="Times New Roman" panose="02020603050405020304" pitchFamily="18" charset="0"/>
                <a:cs typeface="Times New Roman" panose="02020603050405020304" pitchFamily="18" charset="0"/>
              </a:rPr>
              <a:t>Trung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đại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phá</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quân</a:t>
            </a:r>
            <a:r>
              <a:rPr lang="en-US" sz="4400" b="1" dirty="0">
                <a:latin typeface="Times New Roman" panose="02020603050405020304" pitchFamily="18" charset="0"/>
                <a:cs typeface="Times New Roman" panose="02020603050405020304" pitchFamily="18" charset="0"/>
              </a:rPr>
              <a:t> Thanh. </a:t>
            </a:r>
          </a:p>
          <a:p>
            <a:pPr algn="just"/>
            <a:r>
              <a:rPr lang="en-US" sz="4400" b="1" dirty="0">
                <a:solidFill>
                  <a:srgbClr val="00B050"/>
                </a:solidFill>
                <a:latin typeface="Times New Roman" panose="02020603050405020304" pitchFamily="18" charset="0"/>
                <a:cs typeface="Times New Roman" panose="02020603050405020304" pitchFamily="18" charset="0"/>
              </a:rPr>
              <a:t>- </a:t>
            </a:r>
            <a:r>
              <a:rPr lang="en-US" sz="4400" b="1" dirty="0" err="1">
                <a:solidFill>
                  <a:srgbClr val="00B050"/>
                </a:solidFill>
                <a:latin typeface="Times New Roman" panose="02020603050405020304" pitchFamily="18" charset="0"/>
                <a:cs typeface="Times New Roman" panose="02020603050405020304" pitchFamily="18" charset="0"/>
              </a:rPr>
              <a:t>Không</a:t>
            </a:r>
            <a:r>
              <a:rPr lang="en-US" sz="4400" b="1" dirty="0">
                <a:solidFill>
                  <a:srgbClr val="00B050"/>
                </a:solidFill>
                <a:latin typeface="Times New Roman" panose="02020603050405020304" pitchFamily="18" charset="0"/>
                <a:cs typeface="Times New Roman" panose="02020603050405020304" pitchFamily="18" charset="0"/>
              </a:rPr>
              <a:t> </a:t>
            </a:r>
            <a:r>
              <a:rPr lang="en-US" sz="4400" b="1" dirty="0" err="1">
                <a:solidFill>
                  <a:srgbClr val="00B050"/>
                </a:solidFill>
                <a:latin typeface="Times New Roman" panose="02020603050405020304" pitchFamily="18" charset="0"/>
                <a:cs typeface="Times New Roman" panose="02020603050405020304" pitchFamily="18" charset="0"/>
              </a:rPr>
              <a:t>gian</a:t>
            </a:r>
            <a:r>
              <a:rPr lang="en-US" sz="4400" b="1" dirty="0">
                <a:solidFill>
                  <a:srgbClr val="00B05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trải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rộng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các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địa</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điểm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gắn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liền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với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cuộc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hành</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binh</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thần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tốc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của</a:t>
            </a:r>
            <a:r>
              <a:rPr lang="en-US" sz="4400" b="1" dirty="0">
                <a:solidFill>
                  <a:srgbClr val="FF0000"/>
                </a:solidFill>
                <a:latin typeface="Times New Roman" panose="02020603050405020304" pitchFamily="18" charset="0"/>
                <a:cs typeface="Times New Roman" panose="02020603050405020304" pitchFamily="18" charset="0"/>
              </a:rPr>
              <a:t> Quang </a:t>
            </a:r>
            <a:r>
              <a:rPr lang="en-US" sz="4400" b="1" dirty="0" err="1">
                <a:solidFill>
                  <a:srgbClr val="FF0000"/>
                </a:solidFill>
                <a:latin typeface="Times New Roman" panose="02020603050405020304" pitchFamily="18" charset="0"/>
                <a:cs typeface="Times New Roman" panose="02020603050405020304" pitchFamily="18" charset="0"/>
              </a:rPr>
              <a:t>Trung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từ</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thành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Phú</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Xuân</a:t>
            </a:r>
            <a:r>
              <a:rPr lang="en-US" sz="4400" b="1" dirty="0">
                <a:latin typeface="Times New Roman" panose="02020603050405020304" pitchFamily="18" charset="0"/>
                <a:cs typeface="Times New Roman" panose="02020603050405020304" pitchFamily="18" charset="0"/>
              </a:rPr>
              <a:t> ra </a:t>
            </a:r>
            <a:r>
              <a:rPr lang="en-US" sz="4400" b="1" dirty="0" err="1">
                <a:latin typeface="Times New Roman" panose="02020603050405020304" pitchFamily="18" charset="0"/>
                <a:cs typeface="Times New Roman" panose="02020603050405020304" pitchFamily="18" charset="0"/>
              </a:rPr>
              <a:t>giải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phóng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thành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Thăng</a:t>
            </a:r>
            <a:r>
              <a:rPr lang="en-US" sz="4400" b="1" dirty="0">
                <a:latin typeface="Times New Roman" panose="02020603050405020304" pitchFamily="18" charset="0"/>
                <a:cs typeface="Times New Roman" panose="02020603050405020304" pitchFamily="18" charset="0"/>
              </a:rPr>
              <a:t> Long</a:t>
            </a:r>
          </a:p>
        </p:txBody>
      </p:sp>
      <p:sp>
        <p:nvSpPr>
          <p:cNvPr id="4" name="Rectangle 3"/>
          <p:cNvSpPr/>
          <p:nvPr/>
        </p:nvSpPr>
        <p:spPr>
          <a:xfrm>
            <a:off x="92765" y="0"/>
            <a:ext cx="6268278" cy="71846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07000"/>
              </a:lnSpc>
              <a:spcAft>
                <a:spcPts val="0"/>
              </a:spcAft>
            </a:pP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Bối</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cảnh</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42549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0480" y="0"/>
            <a:ext cx="12181520" cy="6858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4000" b="1" dirty="0" err="1">
                <a:solidFill>
                  <a:srgbClr val="FF0000"/>
                </a:solidFill>
                <a:latin typeface="Times New Roman" panose="02020603050405020304" pitchFamily="18" charset="0"/>
                <a:cs typeface="Times New Roman" panose="02020603050405020304" pitchFamily="18" charset="0"/>
              </a:rPr>
              <a:t>Nhận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xét</a:t>
            </a:r>
            <a:r>
              <a:rPr lang="en-US" sz="4000" b="1" dirty="0">
                <a:solidFill>
                  <a:srgbClr val="FF0000"/>
                </a:solidFill>
                <a:latin typeface="Times New Roman" panose="02020603050405020304" pitchFamily="18" charset="0"/>
                <a:cs typeface="Times New Roman" panose="02020603050405020304" pitchFamily="18" charset="0"/>
              </a:rPr>
              <a:t>:</a:t>
            </a:r>
          </a:p>
          <a:p>
            <a:pPr algn="just"/>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Thời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gian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dài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không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gian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rộng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phép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giả</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tái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hiện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quy</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mô</a:t>
            </a:r>
            <a:r>
              <a:rPr lang="en-US" sz="4000" b="1" dirty="0">
                <a:latin typeface="Times New Roman" panose="02020603050405020304" pitchFamily="18" charset="0"/>
                <a:cs typeface="Times New Roman" panose="02020603050405020304" pitchFamily="18" charset="0"/>
              </a:rPr>
              <a:t> to </a:t>
            </a:r>
            <a:r>
              <a:rPr lang="en-US" sz="4000" b="1" dirty="0" err="1">
                <a:latin typeface="Times New Roman" panose="02020603050405020304" pitchFamily="18" charset="0"/>
                <a:cs typeface="Times New Roman" panose="02020603050405020304" pitchFamily="18" charset="0"/>
              </a:rPr>
              <a:t>lớn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cùng</a:t>
            </a:r>
            <a:r>
              <a:rPr lang="en-US" sz="4000" b="1" dirty="0">
                <a:latin typeface="Times New Roman" panose="02020603050405020304" pitchFamily="18" charset="0"/>
                <a:cs typeface="Times New Roman" panose="02020603050405020304" pitchFamily="18" charset="0"/>
              </a:rPr>
              <a:t> ý </a:t>
            </a:r>
            <a:r>
              <a:rPr lang="en-US" sz="4000" b="1" dirty="0" err="1">
                <a:latin typeface="Times New Roman" panose="02020603050405020304" pitchFamily="18" charset="0"/>
                <a:cs typeface="Times New Roman" panose="02020603050405020304" pitchFamily="18" charset="0"/>
              </a:rPr>
              <a:t>nghĩa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trọng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đại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của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sự</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kiện</a:t>
            </a:r>
            <a:r>
              <a:rPr lang="en-US" sz="4000" b="1" dirty="0">
                <a:latin typeface="Times New Roman" panose="02020603050405020304" pitchFamily="18" charset="0"/>
                <a:cs typeface="Times New Roman" panose="02020603050405020304" pitchFamily="18" charset="0"/>
              </a:rPr>
              <a:t> Quang </a:t>
            </a:r>
            <a:r>
              <a:rPr lang="en-US" sz="4000" b="1" dirty="0" err="1">
                <a:latin typeface="Times New Roman" panose="02020603050405020304" pitchFamily="18" charset="0"/>
                <a:cs typeface="Times New Roman" panose="02020603050405020304" pitchFamily="18" charset="0"/>
              </a:rPr>
              <a:t>Trung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đại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phá</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quân</a:t>
            </a:r>
            <a:r>
              <a:rPr lang="en-US" sz="4000" b="1" dirty="0">
                <a:latin typeface="Times New Roman" panose="02020603050405020304" pitchFamily="18" charset="0"/>
                <a:cs typeface="Times New Roman" panose="02020603050405020304" pitchFamily="18" charset="0"/>
              </a:rPr>
              <a:t> Thanh. </a:t>
            </a:r>
          </a:p>
          <a:p>
            <a:pPr algn="just"/>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Góp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phần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thể</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hiện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không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khí</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căng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thẳng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khẩn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trương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trước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trong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chiến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dịch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giải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phóng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Thăng</a:t>
            </a:r>
            <a:r>
              <a:rPr lang="en-US" sz="4000" b="1" dirty="0">
                <a:latin typeface="Times New Roman" panose="02020603050405020304" pitchFamily="18" charset="0"/>
                <a:cs typeface="Times New Roman" panose="02020603050405020304" pitchFamily="18" charset="0"/>
              </a:rPr>
              <a:t> Long</a:t>
            </a:r>
            <a:r>
              <a:rPr lang="en-US" sz="4000" b="1">
                <a:latin typeface="Times New Roman" panose="02020603050405020304" pitchFamily="18" charset="0"/>
                <a:cs typeface="Times New Roman" panose="02020603050405020304" pitchFamily="18" charset="0"/>
              </a:rPr>
              <a:t>. </a:t>
            </a:r>
            <a:endParaRPr lang="en-US" sz="4000" b="1" smtClean="0">
              <a:latin typeface="Times New Roman" panose="02020603050405020304" pitchFamily="18" charset="0"/>
              <a:cs typeface="Times New Roman" panose="02020603050405020304" pitchFamily="18" charset="0"/>
            </a:endParaRPr>
          </a:p>
          <a:p>
            <a:pPr algn="just"/>
            <a:r>
              <a:rPr lang="en-US" sz="4000" b="1" smtClean="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Tái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hiện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một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bức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tranh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rộng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lớn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với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sự</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xuất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hiện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của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nhiều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nhân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vật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lịch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sử</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trong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đó</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chân</a:t>
            </a:r>
            <a:r>
              <a:rPr lang="en-US" sz="4000" b="1" dirty="0">
                <a:latin typeface="Times New Roman" panose="02020603050405020304" pitchFamily="18" charset="0"/>
                <a:cs typeface="Times New Roman" panose="02020603050405020304" pitchFamily="18" charset="0"/>
              </a:rPr>
              <a:t> dung  </a:t>
            </a:r>
            <a:r>
              <a:rPr lang="en-US" sz="4000" b="1" dirty="0" err="1">
                <a:latin typeface="Times New Roman" panose="02020603050405020304" pitchFamily="18" charset="0"/>
                <a:cs typeface="Times New Roman" panose="02020603050405020304" pitchFamily="18" charset="0"/>
              </a:rPr>
              <a:t>nhân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vật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được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khắc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họa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rõ</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nét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ấn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tượng</a:t>
            </a:r>
            <a:r>
              <a:rPr lang="en-US" sz="4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04076044"/>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53EFEB-048A-4FE0-9E43-782E6C15DE44}"/>
              </a:ext>
            </a:extLst>
          </p:cNvPr>
          <p:cNvSpPr/>
          <p:nvPr/>
        </p:nvSpPr>
        <p:spPr>
          <a:xfrm>
            <a:off x="284922" y="328109"/>
            <a:ext cx="11622156" cy="5909310"/>
          </a:xfrm>
          <a:prstGeom prst="rect">
            <a:avLst/>
          </a:prstGeom>
        </p:spPr>
        <p:txBody>
          <a:bodyPr wrap="square">
            <a:spAutoFit/>
          </a:bodyPr>
          <a:lstStyle/>
          <a:p>
            <a:pPr algn="just">
              <a:tabLst>
                <a:tab pos="90170" algn="l"/>
                <a:tab pos="180340" algn="l"/>
              </a:tabLst>
            </a:pP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Nhà</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Lê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suy</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tàn</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nhu</a:t>
            </a:r>
            <a:r>
              <a:rPr lang="en-US" sz="54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nhược.</a:t>
            </a:r>
            <a:endParaRPr lang="en-US" sz="5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just">
              <a:tabLst>
                <a:tab pos="90170" algn="l"/>
                <a:tab pos="180340" algn="l"/>
              </a:tabLst>
            </a:pP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- 29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vạn</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quân</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Thanh ồ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ạt</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tràn</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qua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biên</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giới</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ta,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tiến</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công</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vào</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Thăng</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Long.</a:t>
            </a:r>
            <a:endParaRPr lang="en-US" sz="5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just">
              <a:tabLst>
                <a:tab pos="90170" algn="l"/>
                <a:tab pos="180340" algn="l"/>
              </a:tabLst>
            </a:pP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Quân</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Tây</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Sơn</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phải</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rút</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về</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Tam </a:t>
            </a:r>
            <a:r>
              <a:rPr lang="en-US" sz="5400" b="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Điệp.</a:t>
            </a:r>
            <a:endParaRPr lang="en-US" sz="5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just">
              <a:tabLst>
                <a:tab pos="90170" algn="l"/>
                <a:tab pos="180340" algn="l"/>
              </a:tabLst>
            </a:pPr>
            <a:r>
              <a:rPr lang="en-US" sz="5400" b="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Tình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thế</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cấp</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bách</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đe</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dọa</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chủ</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quyền</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độc</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lập</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của</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dân</a:t>
            </a:r>
            <a:r>
              <a:rPr lang="en-US" sz="54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tộc.</a:t>
            </a:r>
            <a:endParaRPr lang="en-US" sz="5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2396959"/>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590261" y="99754"/>
            <a:ext cx="7026182" cy="68164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b="1" dirty="0" err="1">
                <a:latin typeface="Times New Roman" panose="02020603050405020304" pitchFamily="18" charset="0"/>
                <a:cs typeface="Times New Roman" panose="02020603050405020304" pitchFamily="18" charset="0"/>
              </a:rPr>
              <a:t>Diễn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biến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sự</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việc</a:t>
            </a:r>
            <a:r>
              <a:rPr lang="en-US" sz="4000" b="1"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0" y="781398"/>
            <a:ext cx="4297679" cy="610624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4000" b="1" dirty="0" err="1">
                <a:solidFill>
                  <a:srgbClr val="FF0000"/>
                </a:solidFill>
                <a:latin typeface="Times New Roman" panose="02020603050405020304" pitchFamily="18" charset="0"/>
                <a:cs typeface="Times New Roman" panose="02020603050405020304" pitchFamily="18" charset="0"/>
              </a:rPr>
              <a:t>Cuối</a:t>
            </a:r>
            <a:r>
              <a:rPr lang="en-US" sz="4000" b="1" dirty="0">
                <a:solidFill>
                  <a:srgbClr val="FF0000"/>
                </a:solidFill>
                <a:latin typeface="Times New Roman" panose="02020603050405020304" pitchFamily="18" charset="0"/>
                <a:cs typeface="Times New Roman" panose="02020603050405020304" pitchFamily="18" charset="0"/>
              </a:rPr>
              <a:t> 1788:   </a:t>
            </a:r>
            <a:r>
              <a:rPr lang="en-US" sz="4000" b="1" dirty="0">
                <a:latin typeface="Times New Roman" panose="02020603050405020304" pitchFamily="18" charset="0"/>
                <a:cs typeface="Times New Roman" panose="02020603050405020304" pitchFamily="18" charset="0"/>
              </a:rPr>
              <a:t>Lê </a:t>
            </a:r>
            <a:r>
              <a:rPr lang="en-US" sz="4000" b="1" dirty="0" err="1">
                <a:latin typeface="Times New Roman" panose="02020603050405020304" pitchFamily="18" charset="0"/>
                <a:cs typeface="Times New Roman" panose="02020603050405020304" pitchFamily="18" charset="0"/>
              </a:rPr>
              <a:t>Chiêu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Thống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cầu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viện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nhà</a:t>
            </a:r>
            <a:r>
              <a:rPr lang="en-US" sz="4000" b="1" dirty="0">
                <a:latin typeface="Times New Roman" panose="02020603050405020304" pitchFamily="18" charset="0"/>
                <a:cs typeface="Times New Roman" panose="02020603050405020304" pitchFamily="18" charset="0"/>
              </a:rPr>
              <a:t> Thanh. </a:t>
            </a:r>
            <a:r>
              <a:rPr lang="en-US" sz="4000" b="1" dirty="0" err="1">
                <a:latin typeface="Times New Roman" panose="02020603050405020304" pitchFamily="18" charset="0"/>
                <a:cs typeface="Times New Roman" panose="02020603050405020304" pitchFamily="18" charset="0"/>
              </a:rPr>
              <a:t>Tôn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Sĩ</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Nghị</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thống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lĩnh</a:t>
            </a:r>
            <a:r>
              <a:rPr lang="en-US" sz="4000" b="1" dirty="0">
                <a:latin typeface="Times New Roman" panose="02020603050405020304" pitchFamily="18" charset="0"/>
                <a:cs typeface="Times New Roman" panose="02020603050405020304" pitchFamily="18" charset="0"/>
              </a:rPr>
              <a:t> 20 </a:t>
            </a:r>
            <a:r>
              <a:rPr lang="en-US" sz="4000" b="1" dirty="0" err="1">
                <a:latin typeface="Times New Roman" panose="02020603050405020304" pitchFamily="18" charset="0"/>
                <a:cs typeface="Times New Roman" panose="02020603050405020304" pitchFamily="18" charset="0"/>
              </a:rPr>
              <a:t>vạn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quân</a:t>
            </a:r>
            <a:r>
              <a:rPr lang="en-US" sz="4000" b="1" dirty="0">
                <a:latin typeface="Times New Roman" panose="02020603050405020304" pitchFamily="18" charset="0"/>
                <a:cs typeface="Times New Roman" panose="02020603050405020304" pitchFamily="18" charset="0"/>
              </a:rPr>
              <a:t> sang </a:t>
            </a:r>
            <a:r>
              <a:rPr lang="en-US" sz="4000" b="1" dirty="0" err="1">
                <a:latin typeface="Times New Roman" panose="02020603050405020304" pitchFamily="18" charset="0"/>
                <a:cs typeface="Times New Roman" panose="02020603050405020304" pitchFamily="18" charset="0"/>
              </a:rPr>
              <a:t>xâm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lược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nước</a:t>
            </a:r>
            <a:r>
              <a:rPr lang="en-US" sz="4000" b="1" dirty="0">
                <a:latin typeface="Times New Roman" panose="02020603050405020304" pitchFamily="18" charset="0"/>
                <a:cs typeface="Times New Roman" panose="02020603050405020304" pitchFamily="18" charset="0"/>
              </a:rPr>
              <a:t> ta, </a:t>
            </a:r>
            <a:r>
              <a:rPr lang="en-US" sz="4000" b="1" dirty="0" err="1">
                <a:latin typeface="Times New Roman" panose="02020603050405020304" pitchFamily="18" charset="0"/>
                <a:cs typeface="Times New Roman" panose="02020603050405020304" pitchFamily="18" charset="0"/>
              </a:rPr>
              <a:t>chiếm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đóng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Thăng</a:t>
            </a:r>
            <a:r>
              <a:rPr lang="en-US" sz="4000" b="1" dirty="0">
                <a:latin typeface="Times New Roman" panose="02020603050405020304" pitchFamily="18" charset="0"/>
                <a:cs typeface="Times New Roman" panose="02020603050405020304" pitchFamily="18" charset="0"/>
              </a:rPr>
              <a:t> Long.</a:t>
            </a:r>
          </a:p>
        </p:txBody>
      </p:sp>
      <p:sp>
        <p:nvSpPr>
          <p:cNvPr id="5" name="Rounded Rectangle 4"/>
          <p:cNvSpPr/>
          <p:nvPr/>
        </p:nvSpPr>
        <p:spPr>
          <a:xfrm>
            <a:off x="4297679" y="781398"/>
            <a:ext cx="3812772" cy="607660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4000" b="1" dirty="0">
                <a:solidFill>
                  <a:srgbClr val="FF0000"/>
                </a:solidFill>
                <a:latin typeface="Times New Roman" panose="02020603050405020304" pitchFamily="18" charset="0"/>
                <a:cs typeface="Times New Roman" panose="02020603050405020304" pitchFamily="18" charset="0"/>
              </a:rPr>
              <a:t>20/11/1788:</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Ngô</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Văn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Sở</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lui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quân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về</a:t>
            </a:r>
            <a:r>
              <a:rPr lang="en-US" sz="4000" b="1" dirty="0">
                <a:latin typeface="Times New Roman" panose="02020603050405020304" pitchFamily="18" charset="0"/>
                <a:cs typeface="Times New Roman" panose="02020603050405020304" pitchFamily="18" charset="0"/>
              </a:rPr>
              <a:t> Tam </a:t>
            </a:r>
            <a:r>
              <a:rPr lang="en-US" sz="4000" b="1" dirty="0" err="1">
                <a:latin typeface="Times New Roman" panose="02020603050405020304" pitchFamily="18" charset="0"/>
                <a:cs typeface="Times New Roman" panose="02020603050405020304" pitchFamily="18" charset="0"/>
              </a:rPr>
              <a:t>Điệp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Nguyễn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Văn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Tuyết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chạy</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về</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Phú</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Xuân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cấp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báo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của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Nguyễn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Huệ</a:t>
            </a:r>
            <a:endParaRPr lang="en-US" sz="4000" b="1"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8110451" y="540330"/>
            <a:ext cx="4081549" cy="63176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4000" b="1" dirty="0">
                <a:solidFill>
                  <a:srgbClr val="FF0000"/>
                </a:solidFill>
                <a:latin typeface="Times New Roman" panose="02020603050405020304" pitchFamily="18" charset="0"/>
                <a:cs typeface="Times New Roman" panose="02020603050405020304" pitchFamily="18" charset="0"/>
              </a:rPr>
              <a:t>25/12/1788: </a:t>
            </a:r>
            <a:r>
              <a:rPr lang="en-US" sz="4000" b="1" dirty="0" err="1">
                <a:latin typeface="Times New Roman" panose="02020603050405020304" pitchFamily="18" charset="0"/>
                <a:cs typeface="Times New Roman" panose="02020603050405020304" pitchFamily="18" charset="0"/>
              </a:rPr>
              <a:t>Nguyễn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Huệ</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lên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ngôi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vua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lấy</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hiệu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là</a:t>
            </a:r>
            <a:r>
              <a:rPr lang="en-US" sz="4000" b="1" dirty="0">
                <a:latin typeface="Times New Roman" panose="02020603050405020304" pitchFamily="18" charset="0"/>
                <a:cs typeface="Times New Roman" panose="02020603050405020304" pitchFamily="18" charset="0"/>
              </a:rPr>
              <a:t> Quang </a:t>
            </a:r>
            <a:r>
              <a:rPr lang="en-US" sz="4000" b="1" dirty="0" err="1">
                <a:latin typeface="Times New Roman" panose="02020603050405020304" pitchFamily="18" charset="0"/>
                <a:cs typeface="Times New Roman" panose="02020603050405020304" pitchFamily="18" charset="0"/>
              </a:rPr>
              <a:t>Trung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tự</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mình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đốc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suất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đại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binh</a:t>
            </a:r>
            <a:r>
              <a:rPr lang="en-US" sz="4000" b="1" dirty="0">
                <a:latin typeface="Times New Roman" panose="02020603050405020304" pitchFamily="18" charset="0"/>
                <a:cs typeface="Times New Roman" panose="02020603050405020304" pitchFamily="18" charset="0"/>
              </a:rPr>
              <a:t> ra </a:t>
            </a:r>
            <a:r>
              <a:rPr lang="en-US" sz="4000" b="1" dirty="0" err="1">
                <a:latin typeface="Times New Roman" panose="02020603050405020304" pitchFamily="18" charset="0"/>
                <a:cs typeface="Times New Roman" panose="02020603050405020304" pitchFamily="18" charset="0"/>
              </a:rPr>
              <a:t>Thăng</a:t>
            </a:r>
            <a:r>
              <a:rPr lang="en-US" sz="4000" b="1" dirty="0">
                <a:latin typeface="Times New Roman" panose="02020603050405020304" pitchFamily="18" charset="0"/>
                <a:cs typeface="Times New Roman" panose="02020603050405020304" pitchFamily="18" charset="0"/>
              </a:rPr>
              <a:t> Long </a:t>
            </a:r>
            <a:r>
              <a:rPr lang="en-US" sz="4000" b="1" dirty="0" err="1">
                <a:latin typeface="Times New Roman" panose="02020603050405020304" pitchFamily="18" charset="0"/>
                <a:cs typeface="Times New Roman" panose="02020603050405020304" pitchFamily="18" charset="0"/>
              </a:rPr>
              <a:t>đánh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giặc</a:t>
            </a:r>
            <a:r>
              <a:rPr lang="en-US" sz="4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347431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366653" y="0"/>
            <a:ext cx="5453150" cy="68164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Diễn biến  sự việc:</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1" y="783805"/>
            <a:ext cx="5870713" cy="597480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4800" b="1" dirty="0">
                <a:solidFill>
                  <a:srgbClr val="FF0000"/>
                </a:solidFill>
                <a:latin typeface="Times New Roman" panose="02020603050405020304" pitchFamily="18" charset="0"/>
                <a:cs typeface="Times New Roman" panose="02020603050405020304" pitchFamily="18" charset="0"/>
              </a:rPr>
              <a:t>20/12/1788: </a:t>
            </a:r>
            <a:r>
              <a:rPr lang="en-US" sz="4800" b="1" dirty="0">
                <a:latin typeface="Times New Roman" panose="02020603050405020304" pitchFamily="18" charset="0"/>
                <a:cs typeface="Times New Roman" panose="02020603050405020304" pitchFamily="18" charset="0"/>
              </a:rPr>
              <a:t>Quang </a:t>
            </a:r>
            <a:r>
              <a:rPr lang="en-US" sz="4800" b="1" dirty="0" err="1">
                <a:latin typeface="Times New Roman" panose="02020603050405020304" pitchFamily="18" charset="0"/>
                <a:cs typeface="Times New Roman" panose="02020603050405020304" pitchFamily="18" charset="0"/>
              </a:rPr>
              <a:t>Trung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tổ</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chức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cuộc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duyệt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binh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lớn</a:t>
            </a:r>
            <a:r>
              <a:rPr lang="en-US" sz="4800" b="1" dirty="0">
                <a:latin typeface="Times New Roman" panose="02020603050405020304" pitchFamily="18" charset="0"/>
                <a:cs typeface="Times New Roman" panose="02020603050405020304" pitchFamily="18" charset="0"/>
              </a:rPr>
              <a:t> ở </a:t>
            </a:r>
            <a:r>
              <a:rPr lang="en-US" sz="4800" b="1" dirty="0" err="1">
                <a:latin typeface="Times New Roman" panose="02020603050405020304" pitchFamily="18" charset="0"/>
                <a:cs typeface="Times New Roman" panose="02020603050405020304" pitchFamily="18" charset="0"/>
              </a:rPr>
              <a:t>Nghệ</a:t>
            </a:r>
            <a:r>
              <a:rPr lang="en-US" sz="4800" b="1" dirty="0">
                <a:latin typeface="Times New Roman" panose="02020603050405020304" pitchFamily="18" charset="0"/>
                <a:cs typeface="Times New Roman" panose="02020603050405020304" pitchFamily="18" charset="0"/>
              </a:rPr>
              <a:t> an. </a:t>
            </a:r>
            <a:r>
              <a:rPr lang="en-US" sz="4800" b="1" dirty="0" err="1">
                <a:latin typeface="Times New Roman" panose="02020603050405020304" pitchFamily="18" charset="0"/>
                <a:cs typeface="Times New Roman" panose="02020603050405020304" pitchFamily="18" charset="0"/>
              </a:rPr>
              <a:t>Tại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đây</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nhà</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vua</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có</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bài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nói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phủ</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dụ</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quân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sĩ</a:t>
            </a:r>
            <a:r>
              <a:rPr lang="en-US" sz="4800" b="1" dirty="0">
                <a:latin typeface="Times New Roman" panose="02020603050405020304" pitchFamily="18" charset="0"/>
                <a:cs typeface="Times New Roman" panose="02020603050405020304" pitchFamily="18" charset="0"/>
              </a:rPr>
              <a:t>. </a:t>
            </a:r>
          </a:p>
        </p:txBody>
      </p:sp>
      <p:sp>
        <p:nvSpPr>
          <p:cNvPr id="5" name="Rounded Rectangle 4"/>
          <p:cNvSpPr/>
          <p:nvPr/>
        </p:nvSpPr>
        <p:spPr>
          <a:xfrm>
            <a:off x="5733732" y="681644"/>
            <a:ext cx="6352251" cy="61763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4800" b="1" dirty="0">
                <a:solidFill>
                  <a:srgbClr val="FF0000"/>
                </a:solidFill>
                <a:latin typeface="Times New Roman" panose="02020603050405020304" pitchFamily="18" charset="0"/>
                <a:cs typeface="Times New Roman" panose="02020603050405020304" pitchFamily="18" charset="0"/>
              </a:rPr>
              <a:t>30/12/1788: </a:t>
            </a:r>
            <a:r>
              <a:rPr lang="en-US" sz="4800" b="1" dirty="0">
                <a:latin typeface="Times New Roman" panose="02020603050405020304" pitchFamily="18" charset="0"/>
                <a:cs typeface="Times New Roman" panose="02020603050405020304" pitchFamily="18" charset="0"/>
              </a:rPr>
              <a:t>Quang </a:t>
            </a:r>
            <a:r>
              <a:rPr lang="en-US" sz="4800" b="1" dirty="0" err="1">
                <a:latin typeface="Times New Roman" panose="02020603050405020304" pitchFamily="18" charset="0"/>
                <a:cs typeface="Times New Roman" panose="02020603050405020304" pitchFamily="18" charset="0"/>
              </a:rPr>
              <a:t>Trung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hội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quân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cùng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với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các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tướng</a:t>
            </a:r>
            <a:r>
              <a:rPr lang="en-US" sz="4800" b="1" dirty="0">
                <a:latin typeface="Times New Roman" panose="02020603050405020304" pitchFamily="18" charset="0"/>
                <a:cs typeface="Times New Roman" panose="02020603050405020304" pitchFamily="18" charset="0"/>
              </a:rPr>
              <a:t> ở Tam </a:t>
            </a:r>
            <a:r>
              <a:rPr lang="en-US" sz="4800" b="1" dirty="0" err="1">
                <a:latin typeface="Times New Roman" panose="02020603050405020304" pitchFamily="18" charset="0"/>
                <a:cs typeface="Times New Roman" panose="02020603050405020304" pitchFamily="18" charset="0"/>
              </a:rPr>
              <a:t>Điệp</a:t>
            </a:r>
            <a:r>
              <a:rPr lang="en-US" sz="4800" b="1" dirty="0">
                <a:latin typeface="Times New Roman" panose="02020603050405020304" pitchFamily="18" charset="0"/>
                <a:cs typeface="Times New Roman" panose="02020603050405020304" pitchFamily="18" charset="0"/>
              </a:rPr>
              <a:t>. Cho </a:t>
            </a:r>
            <a:r>
              <a:rPr lang="en-US" sz="4800" b="1" dirty="0" err="1">
                <a:latin typeface="Times New Roman" panose="02020603050405020304" pitchFamily="18" charset="0"/>
                <a:cs typeface="Times New Roman" panose="02020603050405020304" pitchFamily="18" charset="0"/>
              </a:rPr>
              <a:t>toàn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quân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ăn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tết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sớm</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hẹn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mùng</a:t>
            </a:r>
            <a:r>
              <a:rPr lang="en-US" sz="4800" b="1" dirty="0">
                <a:latin typeface="Times New Roman" panose="02020603050405020304" pitchFamily="18" charset="0"/>
                <a:cs typeface="Times New Roman" panose="02020603050405020304" pitchFamily="18" charset="0"/>
              </a:rPr>
              <a:t> 7 </a:t>
            </a:r>
            <a:r>
              <a:rPr lang="en-US" sz="4800" b="1" dirty="0" err="1">
                <a:latin typeface="Times New Roman" panose="02020603050405020304" pitchFamily="18" charset="0"/>
                <a:cs typeface="Times New Roman" panose="02020603050405020304" pitchFamily="18" charset="0"/>
              </a:rPr>
              <a:t>vào</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giải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phóng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Thăng</a:t>
            </a:r>
            <a:r>
              <a:rPr lang="en-US" sz="4800" b="1" dirty="0">
                <a:latin typeface="Times New Roman" panose="02020603050405020304" pitchFamily="18" charset="0"/>
                <a:cs typeface="Times New Roman" panose="02020603050405020304" pitchFamily="18" charset="0"/>
              </a:rPr>
              <a:t> Long.</a:t>
            </a:r>
          </a:p>
        </p:txBody>
      </p:sp>
    </p:spTree>
    <p:extLst>
      <p:ext uri="{BB962C8B-B14F-4D97-AF65-F5344CB8AC3E}">
        <p14:creationId xmlns:p14="http://schemas.microsoft.com/office/powerpoint/2010/main" val="1887752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369425" y="0"/>
            <a:ext cx="5453150" cy="68164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Diễn biến  sự việc:</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0" y="579962"/>
            <a:ext cx="3374965" cy="627803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4800" b="1" dirty="0">
                <a:solidFill>
                  <a:srgbClr val="FF0000"/>
                </a:solidFill>
                <a:latin typeface="Times New Roman" panose="02020603050405020304" pitchFamily="18" charset="0"/>
                <a:cs typeface="Times New Roman" panose="02020603050405020304" pitchFamily="18" charset="0"/>
              </a:rPr>
              <a:t>3/1/1789: </a:t>
            </a:r>
            <a:r>
              <a:rPr lang="en-US" sz="4800" b="1" dirty="0" err="1">
                <a:latin typeface="Times New Roman" panose="02020603050405020304" pitchFamily="18" charset="0"/>
                <a:cs typeface="Times New Roman" panose="02020603050405020304" pitchFamily="18" charset="0"/>
              </a:rPr>
              <a:t>Quân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Tây</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Sơn</a:t>
            </a:r>
            <a:r>
              <a:rPr lang="en-US" sz="4800" b="1" dirty="0">
                <a:latin typeface="Times New Roman" panose="02020603050405020304" pitchFamily="18" charset="0"/>
                <a:cs typeface="Times New Roman" panose="02020603050405020304" pitchFamily="18" charset="0"/>
              </a:rPr>
              <a:t> bao </a:t>
            </a:r>
            <a:r>
              <a:rPr lang="en-US" sz="4800" b="1" dirty="0" err="1">
                <a:latin typeface="Times New Roman" panose="02020603050405020304" pitchFamily="18" charset="0"/>
                <a:cs typeface="Times New Roman" panose="02020603050405020304" pitchFamily="18" charset="0"/>
              </a:rPr>
              <a:t>vây</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công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hạ</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đồn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Hà</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Hồi</a:t>
            </a:r>
            <a:endParaRPr lang="en-US" sz="4800" b="1"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3369425" y="579961"/>
            <a:ext cx="3866262" cy="627803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4400" b="1" dirty="0">
                <a:solidFill>
                  <a:srgbClr val="FF0000"/>
                </a:solidFill>
                <a:latin typeface="Times New Roman" panose="02020603050405020304" pitchFamily="18" charset="0"/>
                <a:cs typeface="Times New Roman" panose="02020603050405020304" pitchFamily="18" charset="0"/>
              </a:rPr>
              <a:t>5/1/1788:  </a:t>
            </a:r>
            <a:r>
              <a:rPr lang="en-US" sz="4400" b="1" dirty="0" err="1">
                <a:latin typeface="Times New Roman" panose="02020603050405020304" pitchFamily="18" charset="0"/>
                <a:cs typeface="Times New Roman" panose="02020603050405020304" pitchFamily="18" charset="0"/>
              </a:rPr>
              <a:t>Quân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Tây</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Sơn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tiêu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diệt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đồn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Ngọc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hồi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mở</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toang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cánh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cửa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vào</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gải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phóng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Thăng</a:t>
            </a:r>
            <a:r>
              <a:rPr lang="en-US" sz="4400" b="1" dirty="0">
                <a:latin typeface="Times New Roman" panose="02020603050405020304" pitchFamily="18" charset="0"/>
                <a:cs typeface="Times New Roman" panose="02020603050405020304" pitchFamily="18" charset="0"/>
              </a:rPr>
              <a:t> Long </a:t>
            </a:r>
          </a:p>
        </p:txBody>
      </p:sp>
      <p:sp>
        <p:nvSpPr>
          <p:cNvPr id="6" name="Rounded Rectangle 5"/>
          <p:cNvSpPr/>
          <p:nvPr/>
        </p:nvSpPr>
        <p:spPr>
          <a:xfrm>
            <a:off x="7235687" y="579959"/>
            <a:ext cx="4826081" cy="62780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4400" b="1" dirty="0">
                <a:solidFill>
                  <a:srgbClr val="FF0000"/>
                </a:solidFill>
                <a:latin typeface="Times New Roman" panose="02020603050405020304" pitchFamily="18" charset="0"/>
                <a:cs typeface="Times New Roman" panose="02020603050405020304" pitchFamily="18" charset="0"/>
              </a:rPr>
              <a:t>25/12/1788: </a:t>
            </a:r>
            <a:r>
              <a:rPr lang="en-US" sz="4400" b="1" dirty="0" err="1">
                <a:latin typeface="Times New Roman" panose="02020603050405020304" pitchFamily="18" charset="0"/>
                <a:cs typeface="Times New Roman" panose="02020603050405020304" pitchFamily="18" charset="0"/>
              </a:rPr>
              <a:t>Quân</a:t>
            </a:r>
            <a:r>
              <a:rPr lang="en-US" sz="4400" b="1" dirty="0">
                <a:latin typeface="Times New Roman" panose="02020603050405020304" pitchFamily="18" charset="0"/>
                <a:cs typeface="Times New Roman" panose="02020603050405020304" pitchFamily="18" charset="0"/>
              </a:rPr>
              <a:t> Thanh </a:t>
            </a:r>
            <a:r>
              <a:rPr lang="en-US" sz="4400" b="1" dirty="0" err="1">
                <a:latin typeface="Times New Roman" panose="02020603050405020304" pitchFamily="18" charset="0"/>
                <a:cs typeface="Times New Roman" panose="02020603050405020304" pitchFamily="18" charset="0"/>
              </a:rPr>
              <a:t>đại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bại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tôn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Sĩ</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Nghị</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hoảng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sợ</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bỏ</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chạy</a:t>
            </a:r>
            <a:r>
              <a:rPr lang="en-US" sz="4400" b="1" dirty="0">
                <a:latin typeface="Times New Roman" panose="02020603050405020304" pitchFamily="18" charset="0"/>
                <a:cs typeface="Times New Roman" panose="02020603050405020304" pitchFamily="18" charset="0"/>
              </a:rPr>
              <a:t>. Lê </a:t>
            </a:r>
            <a:r>
              <a:rPr lang="en-US" sz="4400" b="1" dirty="0" err="1">
                <a:latin typeface="Times New Roman" panose="02020603050405020304" pitchFamily="18" charset="0"/>
                <a:cs typeface="Times New Roman" panose="02020603050405020304" pitchFamily="18" charset="0"/>
              </a:rPr>
              <a:t>Chiêu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Thống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thảm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hại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chạy</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theo</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quân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xâm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lược</a:t>
            </a:r>
            <a:r>
              <a:rPr lang="en-US" sz="4400" b="1"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851945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879763" y="1612669"/>
            <a:ext cx="10515600" cy="184862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normAutofit fontScale="90000"/>
          </a:bodyPr>
          <a:lstStyle/>
          <a:p>
            <a:r>
              <a:rPr lang="en-US">
                <a:solidFill>
                  <a:schemeClr val="tx1"/>
                </a:solidFill>
                <a:latin typeface="Times New Roman" panose="02020603050405020304" pitchFamily="18" charset="0"/>
                <a:cs typeface="Times New Roman" panose="02020603050405020304" pitchFamily="18" charset="0"/>
              </a:rPr>
              <a:t>Là người chấm dứt tình trạng chia cắt giữa Đàng trong và Đàng ngoài kéo dài hơn hai thế kỉ.</a:t>
            </a:r>
          </a:p>
        </p:txBody>
      </p:sp>
      <p:pic>
        <p:nvPicPr>
          <p:cNvPr id="5" name="Picture 4">
            <a:hlinkClick r:id="rId2" action="ppaction://hlinksldjump"/>
          </p:cNvPr>
          <p:cNvPicPr>
            <a:picLocks noChangeAspect="1"/>
          </p:cNvPicPr>
          <p:nvPr/>
        </p:nvPicPr>
        <p:blipFill>
          <a:blip r:embed="rId3"/>
          <a:stretch>
            <a:fillRect/>
          </a:stretch>
        </p:blipFill>
        <p:spPr>
          <a:xfrm>
            <a:off x="9579817" y="4857637"/>
            <a:ext cx="1079086" cy="999831"/>
          </a:xfrm>
          <a:prstGeom prst="rect">
            <a:avLst/>
          </a:prstGeom>
        </p:spPr>
      </p:pic>
    </p:spTree>
    <p:extLst>
      <p:ext uri="{BB962C8B-B14F-4D97-AF65-F5344CB8AC3E}">
        <p14:creationId xmlns:p14="http://schemas.microsoft.com/office/powerpoint/2010/main" val="4074496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772602"/>
            <a:ext cx="12192000" cy="608539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sự</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kiện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được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hiện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văn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bản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đều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a:t>
            </a:r>
            <a:r>
              <a:rPr lang="en-US" sz="3600" b="1" dirty="0">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kiện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lịch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sử</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diễn</a:t>
            </a:r>
            <a:r>
              <a:rPr lang="en-US" sz="3600" b="1" dirty="0">
                <a:solidFill>
                  <a:srgbClr val="FF0000"/>
                </a:solidFill>
                <a:latin typeface="Times New Roman" panose="02020603050405020304" pitchFamily="18" charset="0"/>
                <a:cs typeface="Times New Roman" panose="02020603050405020304" pitchFamily="18" charset="0"/>
              </a:rPr>
              <a:t> ra </a:t>
            </a:r>
            <a:r>
              <a:rPr lang="en-US" sz="3600" b="1" dirty="0" err="1">
                <a:solidFill>
                  <a:srgbClr val="FF0000"/>
                </a:solidFill>
                <a:latin typeface="Times New Roman" panose="02020603050405020304" pitchFamily="18" charset="0"/>
                <a:cs typeface="Times New Roman" panose="02020603050405020304" pitchFamily="18" charset="0"/>
              </a:rPr>
              <a:t>vào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cuối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năm</a:t>
            </a:r>
            <a:r>
              <a:rPr lang="en-US" sz="3600" b="1" dirty="0">
                <a:solidFill>
                  <a:srgbClr val="FF0000"/>
                </a:solidFill>
                <a:latin typeface="Times New Roman" panose="02020603050405020304" pitchFamily="18" charset="0"/>
                <a:cs typeface="Times New Roman" panose="02020603050405020304" pitchFamily="18" charset="0"/>
              </a:rPr>
              <a:t> 1788, </a:t>
            </a:r>
            <a:r>
              <a:rPr lang="en-US" sz="3600" b="1" dirty="0" err="1">
                <a:solidFill>
                  <a:srgbClr val="FF0000"/>
                </a:solidFill>
                <a:latin typeface="Times New Roman" panose="02020603050405020304" pitchFamily="18" charset="0"/>
                <a:cs typeface="Times New Roman" panose="02020603050405020304" pitchFamily="18" charset="0"/>
              </a:rPr>
              <a:t>đầu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năm</a:t>
            </a:r>
            <a:r>
              <a:rPr lang="en-US" sz="3600" b="1" dirty="0">
                <a:solidFill>
                  <a:srgbClr val="FF0000"/>
                </a:solidFill>
                <a:latin typeface="Times New Roman" panose="02020603050405020304" pitchFamily="18" charset="0"/>
                <a:cs typeface="Times New Roman" panose="02020603050405020304" pitchFamily="18" charset="0"/>
              </a:rPr>
              <a:t> 1789</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Mỗi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sự</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kiện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đều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thông</a:t>
            </a:r>
            <a:r>
              <a:rPr lang="en-US" sz="3600" b="1" dirty="0">
                <a:latin typeface="Times New Roman" panose="02020603050405020304" pitchFamily="18" charset="0"/>
                <a:cs typeface="Times New Roman" panose="02020603050405020304" pitchFamily="18" charset="0"/>
              </a:rPr>
              <a:t> tin </a:t>
            </a:r>
            <a:r>
              <a:rPr lang="en-US" sz="3600" b="1" dirty="0" err="1">
                <a:latin typeface="Times New Roman" panose="02020603050405020304" pitchFamily="18" charset="0"/>
                <a:cs typeface="Times New Roman" panose="02020603050405020304" pitchFamily="18" charset="0"/>
              </a:rPr>
              <a:t>cụ</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chính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gian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địa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điểm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vật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tham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diễn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biến</a:t>
            </a:r>
            <a:r>
              <a:rPr lang="en-US" sz="3600" b="1" dirty="0">
                <a:latin typeface="Times New Roman" panose="02020603050405020304" pitchFamily="18" charset="0"/>
                <a:cs typeface="Times New Roman" panose="02020603050405020304" pitchFamily="18" charset="0"/>
              </a:rPr>
              <a:t>...</a:t>
            </a:r>
          </a:p>
          <a:p>
            <a:pPr algn="just"/>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sự</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việc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được</a:t>
            </a:r>
            <a:r>
              <a:rPr lang="en-US" sz="3600" b="1" dirty="0">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theo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trình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gian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trước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đồng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cũng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hiện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được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mối</a:t>
            </a:r>
            <a:r>
              <a:rPr lang="en-US" sz="3600" b="1" dirty="0">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quan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hệ</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quả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giữa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sự</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việc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Điều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này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khiến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nội</a:t>
            </a:r>
            <a:r>
              <a:rPr lang="en-US" sz="3600" b="1" dirty="0">
                <a:latin typeface="Times New Roman" panose="02020603050405020304" pitchFamily="18" charset="0"/>
                <a:cs typeface="Times New Roman" panose="02020603050405020304" pitchFamily="18" charset="0"/>
              </a:rPr>
              <a:t> dung </a:t>
            </a:r>
            <a:r>
              <a:rPr lang="en-US" sz="3600" b="1" dirty="0" err="1">
                <a:latin typeface="Times New Roman" panose="02020603050405020304" pitchFamily="18" charset="0"/>
                <a:cs typeface="Times New Roman" panose="02020603050405020304" pitchFamily="18" charset="0"/>
              </a:rPr>
              <a:t>truyện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trở</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rõ</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ràng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mạch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dễ</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theo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dõi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dù</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chuyện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diễn</a:t>
            </a:r>
            <a:r>
              <a:rPr lang="en-US" sz="3600" b="1" dirty="0">
                <a:latin typeface="Times New Roman" panose="02020603050405020304" pitchFamily="18" charset="0"/>
                <a:cs typeface="Times New Roman" panose="02020603050405020304" pitchFamily="18" charset="0"/>
              </a:rPr>
              <a:t> ra </a:t>
            </a:r>
            <a:r>
              <a:rPr lang="en-US" sz="3600" b="1" dirty="0" err="1">
                <a:latin typeface="Times New Roman" panose="02020603050405020304" pitchFamily="18" charset="0"/>
                <a:cs typeface="Times New Roman" panose="02020603050405020304" pitchFamily="18" charset="0"/>
              </a:rPr>
              <a:t>trên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gian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rộng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lớn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một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gian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dài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rất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nhiều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vật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tham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gia</a:t>
            </a:r>
            <a:r>
              <a:rPr lang="en-US" sz="3600" b="1" dirty="0">
                <a:latin typeface="Times New Roman" panose="02020603050405020304" pitchFamily="18" charset="0"/>
                <a:cs typeface="Times New Roman" panose="02020603050405020304" pitchFamily="18" charset="0"/>
              </a:rPr>
              <a:t>.</a:t>
            </a:r>
          </a:p>
        </p:txBody>
      </p:sp>
      <p:sp>
        <p:nvSpPr>
          <p:cNvPr id="3" name="Right Arrow 2"/>
          <p:cNvSpPr/>
          <p:nvPr/>
        </p:nvSpPr>
        <p:spPr>
          <a:xfrm>
            <a:off x="3383038" y="-220708"/>
            <a:ext cx="4322619" cy="120534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Nhận xét cốt truyện:</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7743449"/>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 y="-1"/>
            <a:ext cx="12128269" cy="43069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4000" b="1" dirty="0">
                <a:latin typeface="Times New Roman" panose="02020603050405020304" pitchFamily="18" charset="0"/>
                <a:cs typeface="Times New Roman" panose="02020603050405020304" pitchFamily="18" charset="0"/>
              </a:rPr>
              <a:t>+ Ở </a:t>
            </a:r>
            <a:r>
              <a:rPr lang="en-US" sz="4000" b="1" dirty="0" err="1">
                <a:latin typeface="Times New Roman" panose="02020603050405020304" pitchFamily="18" charset="0"/>
                <a:cs typeface="Times New Roman" panose="02020603050405020304" pitchFamily="18" charset="0"/>
              </a:rPr>
              <a:t>mỗi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sự</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việc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giả</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đã</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viết</a:t>
            </a:r>
            <a:r>
              <a:rPr lang="en-US" sz="4000" b="1" dirty="0">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chọn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những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thông</a:t>
            </a:r>
            <a:r>
              <a:rPr lang="en-US" sz="4000" b="1" dirty="0">
                <a:solidFill>
                  <a:srgbClr val="FF0000"/>
                </a:solidFill>
                <a:latin typeface="Times New Roman" panose="02020603050405020304" pitchFamily="18" charset="0"/>
                <a:cs typeface="Times New Roman" panose="02020603050405020304" pitchFamily="18" charset="0"/>
              </a:rPr>
              <a:t> tin, chi </a:t>
            </a:r>
            <a:r>
              <a:rPr lang="en-US" sz="4000" b="1" dirty="0" err="1">
                <a:solidFill>
                  <a:srgbClr val="FF0000"/>
                </a:solidFill>
                <a:latin typeface="Times New Roman" panose="02020603050405020304" pitchFamily="18" charset="0"/>
                <a:cs typeface="Times New Roman" panose="02020603050405020304" pitchFamily="18" charset="0"/>
              </a:rPr>
              <a:t>tiết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sinh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động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tiêu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biểu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cốt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lõi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để</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lời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kể</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ngắn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gọn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người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đọc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chú</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tâm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vào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mạch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truyện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không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bị</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phân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tán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vào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những</a:t>
            </a:r>
            <a:r>
              <a:rPr lang="en-US" sz="4000" b="1" dirty="0">
                <a:latin typeface="Times New Roman" panose="02020603050405020304" pitchFamily="18" charset="0"/>
                <a:cs typeface="Times New Roman" panose="02020603050405020304" pitchFamily="18" charset="0"/>
              </a:rPr>
              <a:t> chi </a:t>
            </a:r>
            <a:r>
              <a:rPr lang="en-US" sz="4000" b="1" dirty="0" err="1">
                <a:latin typeface="Times New Roman" panose="02020603050405020304" pitchFamily="18" charset="0"/>
                <a:cs typeface="Times New Roman" panose="02020603050405020304" pitchFamily="18" charset="0"/>
              </a:rPr>
              <a:t>tiết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vụn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vặt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giả</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cũng</a:t>
            </a:r>
            <a:r>
              <a:rPr lang="en-US" sz="4000" b="1" dirty="0">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kết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hợp</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giữa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tự</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sự</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miêu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tả</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để</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lời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văn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sống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động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giàu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hình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ảnh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tạo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sự</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lôi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cuốn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với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người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đọc</a:t>
            </a:r>
            <a:r>
              <a:rPr lang="en-US" sz="4000" b="1" dirty="0">
                <a:latin typeface="Times New Roman" panose="02020603050405020304" pitchFamily="18" charset="0"/>
                <a:cs typeface="Times New Roman" panose="02020603050405020304" pitchFamily="18" charset="0"/>
              </a:rPr>
              <a:t>. </a:t>
            </a:r>
          </a:p>
        </p:txBody>
      </p:sp>
      <p:sp>
        <p:nvSpPr>
          <p:cNvPr id="4" name="Rounded Rectangle 3"/>
          <p:cNvSpPr/>
          <p:nvPr/>
        </p:nvSpPr>
        <p:spPr>
          <a:xfrm>
            <a:off x="-2" y="4306956"/>
            <a:ext cx="12192001" cy="255104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4000" b="1" dirty="0">
                <a:solidFill>
                  <a:schemeClr val="tx1"/>
                </a:solidFill>
                <a:latin typeface="Times New Roman" panose="02020603050405020304" pitchFamily="18" charset="0"/>
                <a:cs typeface="Times New Roman" panose="02020603050405020304" pitchFamily="18" charset="0"/>
              </a:rPr>
              <a:t>=&gt; </a:t>
            </a:r>
            <a:r>
              <a:rPr lang="en-US" sz="4000" b="1" dirty="0" err="1">
                <a:solidFill>
                  <a:schemeClr val="tx1"/>
                </a:solidFill>
                <a:latin typeface="Times New Roman" panose="02020603050405020304" pitchFamily="18" charset="0"/>
                <a:cs typeface="Times New Roman" panose="02020603050405020304" pitchFamily="18" charset="0"/>
              </a:rPr>
              <a:t>Văn</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bản</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vừa</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có</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sự</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chính</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xác</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nghiêm</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ngặt</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của</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một</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kí</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sự</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lịch</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sử</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vừa</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có</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nét</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sinh</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động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lôi</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cuốn</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của</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một</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tác</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phẩm</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văn</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chương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văn</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sử</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bất</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phân</a:t>
            </a:r>
            <a:r>
              <a:rPr lang="en-US" sz="4000"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834775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19286"/>
            <a:ext cx="12061767" cy="167315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07000"/>
              </a:lnSpc>
              <a:spcAft>
                <a:spcPts val="0"/>
              </a:spcAft>
            </a:pP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sắp</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xếp</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bảng</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dưới</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xây</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dựng</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206523555"/>
              </p:ext>
            </p:extLst>
          </p:nvPr>
        </p:nvGraphicFramePr>
        <p:xfrm>
          <a:off x="-1" y="3203906"/>
          <a:ext cx="12061766" cy="2609215"/>
        </p:xfrm>
        <a:graphic>
          <a:graphicData uri="http://schemas.openxmlformats.org/drawingml/2006/table">
            <a:tbl>
              <a:tblPr firstRow="1" firstCol="1" bandRow="1">
                <a:tableStyleId>{5C22544A-7EE6-4342-B048-85BDC9FD1C3A}</a:tableStyleId>
              </a:tblPr>
              <a:tblGrid>
                <a:gridCol w="6030883">
                  <a:extLst>
                    <a:ext uri="{9D8B030D-6E8A-4147-A177-3AD203B41FA5}">
                      <a16:colId xmlns:a16="http://schemas.microsoft.com/office/drawing/2014/main" val="435229857"/>
                    </a:ext>
                  </a:extLst>
                </a:gridCol>
                <a:gridCol w="6030883">
                  <a:extLst>
                    <a:ext uri="{9D8B030D-6E8A-4147-A177-3AD203B41FA5}">
                      <a16:colId xmlns:a16="http://schemas.microsoft.com/office/drawing/2014/main" val="2957799548"/>
                    </a:ext>
                  </a:extLst>
                </a:gridCol>
              </a:tblGrid>
              <a:tr h="0">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Những nhân vật yêu nước, đánh giặc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Những kẻ bán nước và quân cướp nước</a:t>
                      </a:r>
                    </a:p>
                  </a:txBody>
                  <a:tcPr marL="68580" marR="68580" marT="0" marB="0">
                    <a:solidFill>
                      <a:schemeClr val="accent4">
                        <a:lumMod val="20000"/>
                        <a:lumOff val="80000"/>
                      </a:schemeClr>
                    </a:solidFill>
                  </a:tcPr>
                </a:tc>
                <a:extLst>
                  <a:ext uri="{0D108BD9-81ED-4DB2-BD59-A6C34878D82A}">
                    <a16:rowId xmlns:a16="http://schemas.microsoft.com/office/drawing/2014/main" val="3209510859"/>
                  </a:ext>
                </a:extLst>
              </a:tr>
              <a:tr h="0">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7000"/>
                        </a:lnSpc>
                        <a:spcBef>
                          <a:spcPts val="0"/>
                        </a:spcBef>
                        <a:spcAft>
                          <a:spcPts val="0"/>
                        </a:spcAft>
                        <a:buClrTx/>
                        <a:buSzTx/>
                        <a:buFontTx/>
                        <a:buNone/>
                        <a:tabLst/>
                        <a:defRPr/>
                      </a:pPr>
                      <a:r>
                        <a:rPr lang="en-US" sz="3200">
                          <a:solidFill>
                            <a:schemeClr val="tx1"/>
                          </a:solidFill>
                          <a:effectLst/>
                          <a:latin typeface="Times New Roman" panose="02020603050405020304" pitchFamily="18" charset="0"/>
                          <a:cs typeface="Times New Roman" panose="02020603050405020304" pitchFamily="18" charset="0"/>
                        </a:rPr>
                        <a:t>.......................................</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3200" dirty="0">
                          <a:solidFill>
                            <a:schemeClr val="tx1"/>
                          </a:solidFill>
                          <a:effectLst/>
                          <a:latin typeface="Times New Roman" panose="02020603050405020304" pitchFamily="18" charset="0"/>
                          <a:cs typeface="Times New Roman" panose="02020603050405020304" pitchFamily="18" charset="0"/>
                        </a:rPr>
                        <a:t> ... .......................................</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3200" dirty="0">
                          <a:solidFill>
                            <a:schemeClr val="tx1"/>
                          </a:solidFill>
                          <a:effectLst/>
                          <a:latin typeface="Times New Roman" panose="02020603050405020304" pitchFamily="18" charset="0"/>
                          <a:cs typeface="Times New Roman" panose="02020603050405020304" pitchFamily="18" charset="0"/>
                        </a:rPr>
                        <a:t>....................................</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650785602"/>
                  </a:ext>
                </a:extLst>
              </a:tr>
            </a:tbl>
          </a:graphicData>
        </a:graphic>
      </p:graphicFrame>
    </p:spTree>
    <p:extLst>
      <p:ext uri="{BB962C8B-B14F-4D97-AF65-F5344CB8AC3E}">
        <p14:creationId xmlns:p14="http://schemas.microsoft.com/office/powerpoint/2010/main" val="35388583"/>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84753202"/>
              </p:ext>
            </p:extLst>
          </p:nvPr>
        </p:nvGraphicFramePr>
        <p:xfrm>
          <a:off x="132522" y="0"/>
          <a:ext cx="12059478" cy="6858000"/>
        </p:xfrm>
        <a:graphic>
          <a:graphicData uri="http://schemas.openxmlformats.org/drawingml/2006/table">
            <a:tbl>
              <a:tblPr firstRow="1" firstCol="1" bandRow="1">
                <a:tableStyleId>{5C22544A-7EE6-4342-B048-85BDC9FD1C3A}</a:tableStyleId>
              </a:tblPr>
              <a:tblGrid>
                <a:gridCol w="6003923">
                  <a:extLst>
                    <a:ext uri="{9D8B030D-6E8A-4147-A177-3AD203B41FA5}">
                      <a16:colId xmlns:a16="http://schemas.microsoft.com/office/drawing/2014/main" val="215940251"/>
                    </a:ext>
                  </a:extLst>
                </a:gridCol>
                <a:gridCol w="6055555">
                  <a:extLst>
                    <a:ext uri="{9D8B030D-6E8A-4147-A177-3AD203B41FA5}">
                      <a16:colId xmlns:a16="http://schemas.microsoft.com/office/drawing/2014/main" val="3554403197"/>
                    </a:ext>
                  </a:extLst>
                </a:gridCol>
              </a:tblGrid>
              <a:tr h="1495028">
                <a:tc>
                  <a:txBody>
                    <a:bodyPr/>
                    <a:lstStyle/>
                    <a:p>
                      <a:pPr algn="ctr">
                        <a:lnSpc>
                          <a:spcPct val="107000"/>
                        </a:lnSpc>
                        <a:spcAft>
                          <a:spcPts val="0"/>
                        </a:spcAft>
                      </a:pPr>
                      <a:r>
                        <a:rPr lang="en-US" sz="4400" b="1" dirty="0" err="1">
                          <a:solidFill>
                            <a:srgbClr val="FF0000"/>
                          </a:solidFill>
                          <a:effectLst/>
                          <a:latin typeface="Times New Roman" panose="02020603050405020304" pitchFamily="18" charset="0"/>
                          <a:cs typeface="Times New Roman" panose="02020603050405020304" pitchFamily="18" charset="0"/>
                        </a:rPr>
                        <a:t>Những</a:t>
                      </a:r>
                      <a:r>
                        <a:rPr lang="en-US" sz="4400" b="1" dirty="0">
                          <a:solidFill>
                            <a:srgbClr val="FF0000"/>
                          </a:solidFill>
                          <a:effectLst/>
                          <a:latin typeface="Times New Roman" panose="02020603050405020304" pitchFamily="18" charset="0"/>
                          <a:cs typeface="Times New Roman" panose="02020603050405020304" pitchFamily="18" charset="0"/>
                        </a:rPr>
                        <a:t> </a:t>
                      </a:r>
                      <a:r>
                        <a:rPr lang="en-US" sz="4400" b="1" dirty="0" err="1">
                          <a:solidFill>
                            <a:srgbClr val="FF0000"/>
                          </a:solidFill>
                          <a:effectLst/>
                          <a:latin typeface="Times New Roman" panose="02020603050405020304" pitchFamily="18" charset="0"/>
                          <a:cs typeface="Times New Roman" panose="02020603050405020304" pitchFamily="18" charset="0"/>
                        </a:rPr>
                        <a:t>nhân</a:t>
                      </a:r>
                      <a:r>
                        <a:rPr lang="en-US" sz="4400" b="1" dirty="0">
                          <a:solidFill>
                            <a:srgbClr val="FF0000"/>
                          </a:solidFill>
                          <a:effectLst/>
                          <a:latin typeface="Times New Roman" panose="02020603050405020304" pitchFamily="18" charset="0"/>
                          <a:cs typeface="Times New Roman" panose="02020603050405020304" pitchFamily="18" charset="0"/>
                        </a:rPr>
                        <a:t> </a:t>
                      </a:r>
                      <a:r>
                        <a:rPr lang="en-US" sz="4400" b="1" dirty="0" err="1">
                          <a:solidFill>
                            <a:srgbClr val="FF0000"/>
                          </a:solidFill>
                          <a:effectLst/>
                          <a:latin typeface="Times New Roman" panose="02020603050405020304" pitchFamily="18" charset="0"/>
                          <a:cs typeface="Times New Roman" panose="02020603050405020304" pitchFamily="18" charset="0"/>
                        </a:rPr>
                        <a:t>vật</a:t>
                      </a:r>
                      <a:r>
                        <a:rPr lang="en-US" sz="4400" b="1" dirty="0">
                          <a:solidFill>
                            <a:srgbClr val="FF0000"/>
                          </a:solidFill>
                          <a:effectLst/>
                          <a:latin typeface="Times New Roman" panose="02020603050405020304" pitchFamily="18" charset="0"/>
                          <a:cs typeface="Times New Roman" panose="02020603050405020304" pitchFamily="18" charset="0"/>
                        </a:rPr>
                        <a:t> </a:t>
                      </a:r>
                      <a:r>
                        <a:rPr lang="en-US" sz="4400" b="1" dirty="0" err="1">
                          <a:solidFill>
                            <a:srgbClr val="FF0000"/>
                          </a:solidFill>
                          <a:effectLst/>
                          <a:latin typeface="Times New Roman" panose="02020603050405020304" pitchFamily="18" charset="0"/>
                          <a:cs typeface="Times New Roman" panose="02020603050405020304" pitchFamily="18" charset="0"/>
                        </a:rPr>
                        <a:t>yêu</a:t>
                      </a:r>
                      <a:r>
                        <a:rPr lang="en-US" sz="4400" b="1" dirty="0">
                          <a:solidFill>
                            <a:srgbClr val="FF0000"/>
                          </a:solidFill>
                          <a:effectLst/>
                          <a:latin typeface="Times New Roman" panose="02020603050405020304" pitchFamily="18" charset="0"/>
                          <a:cs typeface="Times New Roman" panose="02020603050405020304" pitchFamily="18" charset="0"/>
                        </a:rPr>
                        <a:t> </a:t>
                      </a:r>
                      <a:r>
                        <a:rPr lang="en-US" sz="4400" b="1" dirty="0" err="1">
                          <a:solidFill>
                            <a:srgbClr val="FF0000"/>
                          </a:solidFill>
                          <a:effectLst/>
                          <a:latin typeface="Times New Roman" panose="02020603050405020304" pitchFamily="18" charset="0"/>
                          <a:cs typeface="Times New Roman" panose="02020603050405020304" pitchFamily="18" charset="0"/>
                        </a:rPr>
                        <a:t>nước</a:t>
                      </a:r>
                      <a:r>
                        <a:rPr lang="en-US" sz="4400" b="1" dirty="0">
                          <a:solidFill>
                            <a:srgbClr val="FF0000"/>
                          </a:solidFill>
                          <a:effectLst/>
                          <a:latin typeface="Times New Roman" panose="02020603050405020304" pitchFamily="18" charset="0"/>
                          <a:cs typeface="Times New Roman" panose="02020603050405020304" pitchFamily="18" charset="0"/>
                        </a:rPr>
                        <a:t>, </a:t>
                      </a:r>
                      <a:r>
                        <a:rPr lang="en-US" sz="4400" b="1" dirty="0" err="1">
                          <a:solidFill>
                            <a:srgbClr val="FF0000"/>
                          </a:solidFill>
                          <a:effectLst/>
                          <a:latin typeface="Times New Roman" panose="02020603050405020304" pitchFamily="18" charset="0"/>
                          <a:cs typeface="Times New Roman" panose="02020603050405020304" pitchFamily="18" charset="0"/>
                        </a:rPr>
                        <a:t>đánh</a:t>
                      </a:r>
                      <a:r>
                        <a:rPr lang="en-US" sz="4400" b="1" dirty="0">
                          <a:solidFill>
                            <a:srgbClr val="FF0000"/>
                          </a:solidFill>
                          <a:effectLst/>
                          <a:latin typeface="Times New Roman" panose="02020603050405020304" pitchFamily="18" charset="0"/>
                          <a:cs typeface="Times New Roman" panose="02020603050405020304" pitchFamily="18" charset="0"/>
                        </a:rPr>
                        <a:t> </a:t>
                      </a:r>
                      <a:r>
                        <a:rPr lang="en-US" sz="4400" b="1" dirty="0" err="1">
                          <a:solidFill>
                            <a:srgbClr val="FF0000"/>
                          </a:solidFill>
                          <a:effectLst/>
                          <a:latin typeface="Times New Roman" panose="02020603050405020304" pitchFamily="18" charset="0"/>
                          <a:cs typeface="Times New Roman" panose="02020603050405020304" pitchFamily="18" charset="0"/>
                        </a:rPr>
                        <a:t>giặc</a:t>
                      </a:r>
                      <a:endParaRPr lang="en-US"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07000"/>
                        </a:lnSpc>
                        <a:spcAft>
                          <a:spcPts val="0"/>
                        </a:spcAft>
                      </a:pPr>
                      <a:r>
                        <a:rPr lang="en-US" sz="4400" b="1" dirty="0" err="1">
                          <a:solidFill>
                            <a:srgbClr val="FF0000"/>
                          </a:solidFill>
                          <a:effectLst/>
                          <a:latin typeface="Times New Roman" panose="02020603050405020304" pitchFamily="18" charset="0"/>
                          <a:cs typeface="Times New Roman" panose="02020603050405020304" pitchFamily="18" charset="0"/>
                        </a:rPr>
                        <a:t>Những</a:t>
                      </a:r>
                      <a:r>
                        <a:rPr lang="en-US" sz="4400" b="1" dirty="0">
                          <a:solidFill>
                            <a:srgbClr val="FF0000"/>
                          </a:solidFill>
                          <a:effectLst/>
                          <a:latin typeface="Times New Roman" panose="02020603050405020304" pitchFamily="18" charset="0"/>
                          <a:cs typeface="Times New Roman" panose="02020603050405020304" pitchFamily="18" charset="0"/>
                        </a:rPr>
                        <a:t> </a:t>
                      </a:r>
                      <a:r>
                        <a:rPr lang="en-US" sz="4400" b="1" dirty="0" err="1">
                          <a:solidFill>
                            <a:srgbClr val="FF0000"/>
                          </a:solidFill>
                          <a:effectLst/>
                          <a:latin typeface="Times New Roman" panose="02020603050405020304" pitchFamily="18" charset="0"/>
                          <a:cs typeface="Times New Roman" panose="02020603050405020304" pitchFamily="18" charset="0"/>
                        </a:rPr>
                        <a:t>kẻ</a:t>
                      </a:r>
                      <a:r>
                        <a:rPr lang="en-US" sz="4400" b="1" dirty="0">
                          <a:solidFill>
                            <a:srgbClr val="FF0000"/>
                          </a:solidFill>
                          <a:effectLst/>
                          <a:latin typeface="Times New Roman" panose="02020603050405020304" pitchFamily="18" charset="0"/>
                          <a:cs typeface="Times New Roman" panose="02020603050405020304" pitchFamily="18" charset="0"/>
                        </a:rPr>
                        <a:t> </a:t>
                      </a:r>
                      <a:r>
                        <a:rPr lang="en-US" sz="4400" b="1" dirty="0" err="1">
                          <a:solidFill>
                            <a:srgbClr val="FF0000"/>
                          </a:solidFill>
                          <a:effectLst/>
                          <a:latin typeface="Times New Roman" panose="02020603050405020304" pitchFamily="18" charset="0"/>
                          <a:cs typeface="Times New Roman" panose="02020603050405020304" pitchFamily="18" charset="0"/>
                        </a:rPr>
                        <a:t>bán</a:t>
                      </a:r>
                      <a:r>
                        <a:rPr lang="en-US" sz="4400" b="1" dirty="0">
                          <a:solidFill>
                            <a:srgbClr val="FF0000"/>
                          </a:solidFill>
                          <a:effectLst/>
                          <a:latin typeface="Times New Roman" panose="02020603050405020304" pitchFamily="18" charset="0"/>
                          <a:cs typeface="Times New Roman" panose="02020603050405020304" pitchFamily="18" charset="0"/>
                        </a:rPr>
                        <a:t> </a:t>
                      </a:r>
                      <a:r>
                        <a:rPr lang="en-US" sz="4400" b="1" dirty="0" err="1">
                          <a:solidFill>
                            <a:srgbClr val="FF0000"/>
                          </a:solidFill>
                          <a:effectLst/>
                          <a:latin typeface="Times New Roman" panose="02020603050405020304" pitchFamily="18" charset="0"/>
                          <a:cs typeface="Times New Roman" panose="02020603050405020304" pitchFamily="18" charset="0"/>
                        </a:rPr>
                        <a:t>nước</a:t>
                      </a:r>
                      <a:r>
                        <a:rPr lang="en-US" sz="4400" b="1" dirty="0">
                          <a:solidFill>
                            <a:srgbClr val="FF0000"/>
                          </a:solidFill>
                          <a:effectLst/>
                          <a:latin typeface="Times New Roman" panose="02020603050405020304" pitchFamily="18" charset="0"/>
                          <a:cs typeface="Times New Roman" panose="02020603050405020304" pitchFamily="18" charset="0"/>
                        </a:rPr>
                        <a:t> </a:t>
                      </a:r>
                      <a:r>
                        <a:rPr lang="en-US" sz="4400" b="1" dirty="0" err="1">
                          <a:solidFill>
                            <a:srgbClr val="FF0000"/>
                          </a:solidFill>
                          <a:effectLst/>
                          <a:latin typeface="Times New Roman" panose="02020603050405020304" pitchFamily="18" charset="0"/>
                          <a:cs typeface="Times New Roman" panose="02020603050405020304" pitchFamily="18" charset="0"/>
                        </a:rPr>
                        <a:t>và</a:t>
                      </a:r>
                      <a:r>
                        <a:rPr lang="en-US" sz="4400" b="1" dirty="0">
                          <a:solidFill>
                            <a:srgbClr val="FF0000"/>
                          </a:solidFill>
                          <a:effectLst/>
                          <a:latin typeface="Times New Roman" panose="02020603050405020304" pitchFamily="18" charset="0"/>
                          <a:cs typeface="Times New Roman" panose="02020603050405020304" pitchFamily="18" charset="0"/>
                        </a:rPr>
                        <a:t> </a:t>
                      </a:r>
                      <a:r>
                        <a:rPr lang="en-US" sz="4400" b="1" dirty="0" err="1">
                          <a:solidFill>
                            <a:srgbClr val="FF0000"/>
                          </a:solidFill>
                          <a:effectLst/>
                          <a:latin typeface="Times New Roman" panose="02020603050405020304" pitchFamily="18" charset="0"/>
                          <a:cs typeface="Times New Roman" panose="02020603050405020304" pitchFamily="18" charset="0"/>
                        </a:rPr>
                        <a:t>quân</a:t>
                      </a:r>
                      <a:r>
                        <a:rPr lang="en-US" sz="4400" b="1" dirty="0">
                          <a:solidFill>
                            <a:srgbClr val="FF0000"/>
                          </a:solidFill>
                          <a:effectLst/>
                          <a:latin typeface="Times New Roman" panose="02020603050405020304" pitchFamily="18" charset="0"/>
                          <a:cs typeface="Times New Roman" panose="02020603050405020304" pitchFamily="18" charset="0"/>
                        </a:rPr>
                        <a:t> </a:t>
                      </a:r>
                      <a:r>
                        <a:rPr lang="en-US" sz="4400" b="1" dirty="0" err="1">
                          <a:solidFill>
                            <a:srgbClr val="FF0000"/>
                          </a:solidFill>
                          <a:effectLst/>
                          <a:latin typeface="Times New Roman" panose="02020603050405020304" pitchFamily="18" charset="0"/>
                          <a:cs typeface="Times New Roman" panose="02020603050405020304" pitchFamily="18" charset="0"/>
                        </a:rPr>
                        <a:t>cướp</a:t>
                      </a:r>
                      <a:r>
                        <a:rPr lang="en-US" sz="4400" b="1" dirty="0">
                          <a:solidFill>
                            <a:srgbClr val="FF0000"/>
                          </a:solidFill>
                          <a:effectLst/>
                          <a:latin typeface="Times New Roman" panose="02020603050405020304" pitchFamily="18" charset="0"/>
                          <a:cs typeface="Times New Roman" panose="02020603050405020304" pitchFamily="18" charset="0"/>
                        </a:rPr>
                        <a:t> </a:t>
                      </a:r>
                      <a:r>
                        <a:rPr lang="en-US" sz="4400" b="1" dirty="0" err="1">
                          <a:solidFill>
                            <a:srgbClr val="FF0000"/>
                          </a:solidFill>
                          <a:effectLst/>
                          <a:latin typeface="Times New Roman" panose="02020603050405020304" pitchFamily="18" charset="0"/>
                          <a:cs typeface="Times New Roman" panose="02020603050405020304" pitchFamily="18" charset="0"/>
                        </a:rPr>
                        <a:t>nước</a:t>
                      </a:r>
                      <a:endParaRPr lang="en-US"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148932412"/>
                  </a:ext>
                </a:extLst>
              </a:tr>
              <a:tr h="5362972">
                <a:tc>
                  <a:txBody>
                    <a:bodyPr/>
                    <a:lstStyle/>
                    <a:p>
                      <a:pPr>
                        <a:lnSpc>
                          <a:spcPct val="107000"/>
                        </a:lnSpc>
                        <a:spcAft>
                          <a:spcPts val="0"/>
                        </a:spcAft>
                      </a:pPr>
                      <a:r>
                        <a:rPr lang="en-US" sz="4400" b="1">
                          <a:solidFill>
                            <a:schemeClr val="tx1"/>
                          </a:solidFill>
                          <a:effectLst/>
                          <a:latin typeface="Times New Roman" panose="02020603050405020304" pitchFamily="18" charset="0"/>
                          <a:cs typeface="Times New Roman" panose="02020603050405020304" pitchFamily="18" charset="0"/>
                        </a:rPr>
                        <a:t>Quang Trung</a:t>
                      </a:r>
                    </a:p>
                    <a:p>
                      <a:pPr>
                        <a:lnSpc>
                          <a:spcPct val="107000"/>
                        </a:lnSpc>
                        <a:spcAft>
                          <a:spcPts val="0"/>
                        </a:spcAft>
                      </a:pPr>
                      <a:r>
                        <a:rPr lang="en-US" sz="4400" b="1">
                          <a:solidFill>
                            <a:schemeClr val="tx1"/>
                          </a:solidFill>
                          <a:effectLst/>
                          <a:latin typeface="Times New Roman" panose="02020603050405020304" pitchFamily="18" charset="0"/>
                          <a:cs typeface="Times New Roman" panose="02020603050405020304" pitchFamily="18" charset="0"/>
                        </a:rPr>
                        <a:t>Ngô Thì Nhậm</a:t>
                      </a:r>
                    </a:p>
                    <a:p>
                      <a:pPr>
                        <a:lnSpc>
                          <a:spcPct val="107000"/>
                        </a:lnSpc>
                        <a:spcAft>
                          <a:spcPts val="0"/>
                        </a:spcAft>
                      </a:pPr>
                      <a:r>
                        <a:rPr lang="en-US" sz="4400" b="1">
                          <a:solidFill>
                            <a:schemeClr val="tx1"/>
                          </a:solidFill>
                          <a:effectLst/>
                          <a:latin typeface="Times New Roman" panose="02020603050405020304" pitchFamily="18" charset="0"/>
                          <a:cs typeface="Times New Roman" panose="02020603050405020304" pitchFamily="18" charset="0"/>
                        </a:rPr>
                        <a:t>Ngô Văn Sở</a:t>
                      </a:r>
                    </a:p>
                    <a:p>
                      <a:pPr>
                        <a:lnSpc>
                          <a:spcPct val="107000"/>
                        </a:lnSpc>
                        <a:spcAft>
                          <a:spcPts val="0"/>
                        </a:spcAft>
                      </a:pPr>
                      <a:r>
                        <a:rPr lang="en-US" sz="4400" b="1">
                          <a:solidFill>
                            <a:schemeClr val="tx1"/>
                          </a:solidFill>
                          <a:effectLst/>
                          <a:latin typeface="Times New Roman" panose="02020603050405020304" pitchFamily="18" charset="0"/>
                          <a:cs typeface="Times New Roman" panose="02020603050405020304" pitchFamily="18" charset="0"/>
                        </a:rPr>
                        <a:t>Phan Văn Lân</a:t>
                      </a:r>
                    </a:p>
                    <a:p>
                      <a:pPr>
                        <a:lnSpc>
                          <a:spcPct val="107000"/>
                        </a:lnSpc>
                        <a:spcAft>
                          <a:spcPts val="0"/>
                        </a:spcAft>
                      </a:pPr>
                      <a:r>
                        <a:rPr lang="en-US" sz="4400" b="1">
                          <a:solidFill>
                            <a:schemeClr val="tx1"/>
                          </a:solidFill>
                          <a:effectLst/>
                          <a:latin typeface="Times New Roman" panose="02020603050405020304" pitchFamily="18" charset="0"/>
                          <a:cs typeface="Times New Roman" panose="02020603050405020304" pitchFamily="18" charset="0"/>
                        </a:rPr>
                        <a:t>Đặng Văn Tuyết</a:t>
                      </a:r>
                    </a:p>
                    <a:p>
                      <a:pPr>
                        <a:lnSpc>
                          <a:spcPct val="107000"/>
                        </a:lnSpc>
                        <a:spcAft>
                          <a:spcPts val="0"/>
                        </a:spcAft>
                      </a:pPr>
                      <a:r>
                        <a:rPr lang="en-US" sz="4400" b="1">
                          <a:solidFill>
                            <a:schemeClr val="tx1"/>
                          </a:solidFill>
                          <a:effectLst/>
                          <a:latin typeface="Times New Roman" panose="02020603050405020304" pitchFamily="18" charset="0"/>
                          <a:cs typeface="Times New Roman" panose="02020603050405020304" pitchFamily="18" charset="0"/>
                        </a:rPr>
                        <a:t>Hám Hổ Hầu</a:t>
                      </a:r>
                    </a:p>
                    <a:p>
                      <a:pPr>
                        <a:lnSpc>
                          <a:spcPct val="107000"/>
                        </a:lnSpc>
                        <a:spcAft>
                          <a:spcPts val="0"/>
                        </a:spcAft>
                      </a:pPr>
                      <a:r>
                        <a:rPr lang="en-US" sz="4400" b="1">
                          <a:solidFill>
                            <a:schemeClr val="tx1"/>
                          </a:solidFill>
                          <a:effectLst/>
                          <a:latin typeface="Times New Roman" panose="02020603050405020304" pitchFamily="18" charset="0"/>
                          <a:cs typeface="Times New Roman" panose="02020603050405020304" pitchFamily="18" charset="0"/>
                        </a:rPr>
                        <a:t>Nguyễn Thiếp</a:t>
                      </a:r>
                      <a:endParaRPr lang="en-US" sz="4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nSpc>
                          <a:spcPct val="107000"/>
                        </a:lnSpc>
                        <a:spcAft>
                          <a:spcPts val="0"/>
                        </a:spcAft>
                      </a:pPr>
                      <a:r>
                        <a:rPr lang="en-US" sz="4400" b="1" dirty="0">
                          <a:solidFill>
                            <a:schemeClr val="tx1"/>
                          </a:solidFill>
                          <a:effectLst/>
                          <a:latin typeface="Times New Roman" panose="02020603050405020304" pitchFamily="18" charset="0"/>
                          <a:cs typeface="Times New Roman" panose="02020603050405020304" pitchFamily="18" charset="0"/>
                        </a:rPr>
                        <a:t>Lê </a:t>
                      </a:r>
                      <a:r>
                        <a:rPr lang="en-US" sz="4400" b="1" dirty="0" err="1">
                          <a:solidFill>
                            <a:schemeClr val="tx1"/>
                          </a:solidFill>
                          <a:effectLst/>
                          <a:latin typeface="Times New Roman" panose="02020603050405020304" pitchFamily="18" charset="0"/>
                          <a:cs typeface="Times New Roman" panose="02020603050405020304" pitchFamily="18" charset="0"/>
                        </a:rPr>
                        <a:t>Chiêu</a:t>
                      </a:r>
                      <a:r>
                        <a:rPr lang="en-US" sz="4400" b="1" dirty="0">
                          <a:solidFill>
                            <a:schemeClr val="tx1"/>
                          </a:solidFill>
                          <a:effectLst/>
                          <a:latin typeface="Times New Roman" panose="02020603050405020304" pitchFamily="18" charset="0"/>
                          <a:cs typeface="Times New Roman" panose="02020603050405020304" pitchFamily="18" charset="0"/>
                        </a:rPr>
                        <a:t> </a:t>
                      </a:r>
                      <a:r>
                        <a:rPr lang="en-US" sz="4400" b="1" dirty="0" err="1">
                          <a:solidFill>
                            <a:schemeClr val="tx1"/>
                          </a:solidFill>
                          <a:effectLst/>
                          <a:latin typeface="Times New Roman" panose="02020603050405020304" pitchFamily="18" charset="0"/>
                          <a:cs typeface="Times New Roman" panose="02020603050405020304" pitchFamily="18" charset="0"/>
                        </a:rPr>
                        <a:t>Thống</a:t>
                      </a:r>
                      <a:endParaRPr lang="en-US" sz="4400" b="1" dirty="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4400" b="1" dirty="0">
                          <a:solidFill>
                            <a:schemeClr val="tx1"/>
                          </a:solidFill>
                          <a:effectLst/>
                          <a:latin typeface="Times New Roman" panose="02020603050405020304" pitchFamily="18" charset="0"/>
                          <a:cs typeface="Times New Roman" panose="02020603050405020304" pitchFamily="18" charset="0"/>
                        </a:rPr>
                        <a:t>Lê </a:t>
                      </a:r>
                      <a:r>
                        <a:rPr lang="en-US" sz="4400" b="1" dirty="0" err="1">
                          <a:solidFill>
                            <a:schemeClr val="tx1"/>
                          </a:solidFill>
                          <a:effectLst/>
                          <a:latin typeface="Times New Roman" panose="02020603050405020304" pitchFamily="18" charset="0"/>
                          <a:cs typeface="Times New Roman" panose="02020603050405020304" pitchFamily="18" charset="0"/>
                        </a:rPr>
                        <a:t>Quýnh</a:t>
                      </a:r>
                      <a:endParaRPr lang="en-US" sz="4400" b="1" dirty="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4400" b="1" dirty="0" err="1">
                          <a:solidFill>
                            <a:schemeClr val="tx1"/>
                          </a:solidFill>
                          <a:effectLst/>
                          <a:latin typeface="Times New Roman" panose="02020603050405020304" pitchFamily="18" charset="0"/>
                          <a:cs typeface="Times New Roman" panose="02020603050405020304" pitchFamily="18" charset="0"/>
                        </a:rPr>
                        <a:t>Trịnh</a:t>
                      </a:r>
                      <a:r>
                        <a:rPr lang="en-US" sz="4400" b="1" dirty="0">
                          <a:solidFill>
                            <a:schemeClr val="tx1"/>
                          </a:solidFill>
                          <a:effectLst/>
                          <a:latin typeface="Times New Roman" panose="02020603050405020304" pitchFamily="18" charset="0"/>
                          <a:cs typeface="Times New Roman" panose="02020603050405020304" pitchFamily="18" charset="0"/>
                        </a:rPr>
                        <a:t> </a:t>
                      </a:r>
                      <a:r>
                        <a:rPr lang="en-US" sz="4400" b="1" dirty="0" err="1">
                          <a:solidFill>
                            <a:schemeClr val="tx1"/>
                          </a:solidFill>
                          <a:effectLst/>
                          <a:latin typeface="Times New Roman" panose="02020603050405020304" pitchFamily="18" charset="0"/>
                          <a:cs typeface="Times New Roman" panose="02020603050405020304" pitchFamily="18" charset="0"/>
                        </a:rPr>
                        <a:t>Hiến</a:t>
                      </a:r>
                      <a:endParaRPr lang="en-US" sz="4400" b="1" dirty="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4400" b="1" dirty="0" err="1">
                          <a:solidFill>
                            <a:schemeClr val="tx1"/>
                          </a:solidFill>
                          <a:effectLst/>
                          <a:latin typeface="Times New Roman" panose="02020603050405020304" pitchFamily="18" charset="0"/>
                          <a:cs typeface="Times New Roman" panose="02020603050405020304" pitchFamily="18" charset="0"/>
                        </a:rPr>
                        <a:t>Tôn</a:t>
                      </a:r>
                      <a:r>
                        <a:rPr lang="en-US" sz="4400" b="1" dirty="0">
                          <a:solidFill>
                            <a:schemeClr val="tx1"/>
                          </a:solidFill>
                          <a:effectLst/>
                          <a:latin typeface="Times New Roman" panose="02020603050405020304" pitchFamily="18" charset="0"/>
                          <a:cs typeface="Times New Roman" panose="02020603050405020304" pitchFamily="18" charset="0"/>
                        </a:rPr>
                        <a:t> </a:t>
                      </a:r>
                      <a:r>
                        <a:rPr lang="en-US" sz="4400" b="1" dirty="0" err="1">
                          <a:solidFill>
                            <a:schemeClr val="tx1"/>
                          </a:solidFill>
                          <a:effectLst/>
                          <a:latin typeface="Times New Roman" panose="02020603050405020304" pitchFamily="18" charset="0"/>
                          <a:cs typeface="Times New Roman" panose="02020603050405020304" pitchFamily="18" charset="0"/>
                        </a:rPr>
                        <a:t>Sĩ</a:t>
                      </a:r>
                      <a:r>
                        <a:rPr lang="en-US" sz="4400" b="1" dirty="0">
                          <a:solidFill>
                            <a:schemeClr val="tx1"/>
                          </a:solidFill>
                          <a:effectLst/>
                          <a:latin typeface="Times New Roman" panose="02020603050405020304" pitchFamily="18" charset="0"/>
                          <a:cs typeface="Times New Roman" panose="02020603050405020304" pitchFamily="18" charset="0"/>
                        </a:rPr>
                        <a:t> </a:t>
                      </a:r>
                      <a:r>
                        <a:rPr lang="en-US" sz="4400" b="1" dirty="0" err="1">
                          <a:solidFill>
                            <a:schemeClr val="tx1"/>
                          </a:solidFill>
                          <a:effectLst/>
                          <a:latin typeface="Times New Roman" panose="02020603050405020304" pitchFamily="18" charset="0"/>
                          <a:cs typeface="Times New Roman" panose="02020603050405020304" pitchFamily="18" charset="0"/>
                        </a:rPr>
                        <a:t>Nghị</a:t>
                      </a:r>
                      <a:endParaRPr lang="en-US" sz="4400" b="1" dirty="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4400" b="1" dirty="0" err="1">
                          <a:solidFill>
                            <a:schemeClr val="tx1"/>
                          </a:solidFill>
                          <a:effectLst/>
                          <a:latin typeface="Times New Roman" panose="02020603050405020304" pitchFamily="18" charset="0"/>
                          <a:cs typeface="Times New Roman" panose="02020603050405020304" pitchFamily="18" charset="0"/>
                        </a:rPr>
                        <a:t>Sầm</a:t>
                      </a:r>
                      <a:r>
                        <a:rPr lang="en-US" sz="4400" b="1" dirty="0">
                          <a:solidFill>
                            <a:schemeClr val="tx1"/>
                          </a:solidFill>
                          <a:effectLst/>
                          <a:latin typeface="Times New Roman" panose="02020603050405020304" pitchFamily="18" charset="0"/>
                          <a:cs typeface="Times New Roman" panose="02020603050405020304" pitchFamily="18" charset="0"/>
                        </a:rPr>
                        <a:t> </a:t>
                      </a:r>
                      <a:r>
                        <a:rPr lang="en-US" sz="4400" b="1" dirty="0" err="1">
                          <a:solidFill>
                            <a:schemeClr val="tx1"/>
                          </a:solidFill>
                          <a:effectLst/>
                          <a:latin typeface="Times New Roman" panose="02020603050405020304" pitchFamily="18" charset="0"/>
                          <a:cs typeface="Times New Roman" panose="02020603050405020304" pitchFamily="18" charset="0"/>
                        </a:rPr>
                        <a:t>Nghi</a:t>
                      </a:r>
                      <a:r>
                        <a:rPr lang="en-US" sz="4400" b="1" dirty="0">
                          <a:solidFill>
                            <a:schemeClr val="tx1"/>
                          </a:solidFill>
                          <a:effectLst/>
                          <a:latin typeface="Times New Roman" panose="02020603050405020304" pitchFamily="18" charset="0"/>
                          <a:cs typeface="Times New Roman" panose="02020603050405020304" pitchFamily="18" charset="0"/>
                        </a:rPr>
                        <a:t> </a:t>
                      </a:r>
                      <a:r>
                        <a:rPr lang="en-US" sz="4400" b="1" dirty="0" err="1">
                          <a:solidFill>
                            <a:schemeClr val="tx1"/>
                          </a:solidFill>
                          <a:effectLst/>
                          <a:latin typeface="Times New Roman" panose="02020603050405020304" pitchFamily="18" charset="0"/>
                          <a:cs typeface="Times New Roman" panose="02020603050405020304" pitchFamily="18" charset="0"/>
                        </a:rPr>
                        <a:t>Đống</a:t>
                      </a:r>
                      <a:endParaRPr lang="en-US" sz="4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903967593"/>
                  </a:ext>
                </a:extLst>
              </a:tr>
            </a:tbl>
          </a:graphicData>
        </a:graphic>
      </p:graphicFrame>
    </p:spTree>
    <p:extLst>
      <p:ext uri="{BB962C8B-B14F-4D97-AF65-F5344CB8AC3E}">
        <p14:creationId xmlns:p14="http://schemas.microsoft.com/office/powerpoint/2010/main" val="1820536246"/>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178" y="0"/>
            <a:ext cx="12111643" cy="719593"/>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Nhận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xét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về</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hệ</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thống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có</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nhân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vật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được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xây</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dựng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trong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văn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bản</a:t>
            </a:r>
            <a:r>
              <a:rPr lang="en-US" sz="3200" b="1" dirty="0">
                <a:solidFill>
                  <a:schemeClr val="tx1"/>
                </a:solidFill>
                <a:latin typeface="Times New Roman" panose="02020603050405020304" pitchFamily="18" charset="0"/>
                <a:cs typeface="Times New Roman" panose="02020603050405020304" pitchFamily="18" charset="0"/>
              </a:rPr>
              <a:t>:</a:t>
            </a:r>
          </a:p>
        </p:txBody>
      </p:sp>
      <p:sp>
        <p:nvSpPr>
          <p:cNvPr id="3" name="Rectangle 2"/>
          <p:cNvSpPr/>
          <p:nvPr/>
        </p:nvSpPr>
        <p:spPr>
          <a:xfrm>
            <a:off x="40178" y="719593"/>
            <a:ext cx="12111643" cy="62510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Đây</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đều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là</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các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lịch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sử</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các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nhân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vật</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này</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được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tái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hiện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trong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tác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phẩm</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một</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cách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chân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thực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với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tên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gọi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chức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vụ</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lời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nói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hành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động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kết</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cục</a:t>
            </a:r>
            <a:r>
              <a:rPr lang="en-US" sz="3600" b="1" dirty="0">
                <a:solidFill>
                  <a:schemeClr val="tx1"/>
                </a:solidFill>
                <a:latin typeface="Times New Roman" panose="02020603050405020304" pitchFamily="18" charset="0"/>
                <a:cs typeface="Times New Roman" panose="02020603050405020304" pitchFamily="18" charset="0"/>
              </a:rPr>
              <a:t>...</a:t>
            </a:r>
          </a:p>
          <a:p>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Dù</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đoạn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trích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có</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lượng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đảo</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nhưng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mỗi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nhân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vật</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kể</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cả</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các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nhân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vật</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phụ</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đều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được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xuất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hiện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chi </a:t>
            </a:r>
            <a:r>
              <a:rPr lang="en-US" sz="3600" b="1" dirty="0" err="1">
                <a:solidFill>
                  <a:srgbClr val="FF0000"/>
                </a:solidFill>
                <a:latin typeface="Times New Roman" panose="02020603050405020304" pitchFamily="18" charset="0"/>
                <a:cs typeface="Times New Roman" panose="02020603050405020304" pitchFamily="18" charset="0"/>
              </a:rPr>
              <a:t>tiết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hành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động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tiêu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biểu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ấn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tượng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đủ</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để</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thể</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hiện</a:t>
            </a:r>
            <a:r>
              <a:rPr lang="en-US" sz="3600" b="1" dirty="0">
                <a:solidFill>
                  <a:schemeClr val="tx1"/>
                </a:solidFill>
                <a:latin typeface="Times New Roman" panose="02020603050405020304" pitchFamily="18" charset="0"/>
                <a:cs typeface="Times New Roman" panose="02020603050405020304" pitchFamily="18" charset="0"/>
              </a:rPr>
              <a:t> con </a:t>
            </a:r>
            <a:r>
              <a:rPr lang="en-US" sz="3600" b="1" dirty="0" err="1">
                <a:solidFill>
                  <a:schemeClr val="tx1"/>
                </a:solidFill>
                <a:latin typeface="Times New Roman" panose="02020603050405020304" pitchFamily="18" charset="0"/>
                <a:cs typeface="Times New Roman" panose="02020603050405020304" pitchFamily="18" charset="0"/>
              </a:rPr>
              <a:t>người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tính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cách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số</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phận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riêng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của</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các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nhân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vật</a:t>
            </a:r>
            <a:r>
              <a:rPr lang="en-US" sz="3600" b="1" dirty="0">
                <a:solidFill>
                  <a:schemeClr val="tx1"/>
                </a:solidFill>
                <a:latin typeface="Times New Roman" panose="02020603050405020304" pitchFamily="18" charset="0"/>
                <a:cs typeface="Times New Roman" panose="02020603050405020304" pitchFamily="18" charset="0"/>
              </a:rPr>
              <a:t>. </a:t>
            </a:r>
          </a:p>
          <a:p>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Tác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giả</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thể</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hiện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độ</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quan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tâm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cũng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bộc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lộ</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rõ</a:t>
            </a:r>
            <a:r>
              <a:rPr lang="en-US" sz="3600" b="1" dirty="0">
                <a:solidFill>
                  <a:srgbClr val="FF0000"/>
                </a:solidFill>
                <a:latin typeface="Times New Roman" panose="02020603050405020304" pitchFamily="18" charset="0"/>
                <a:cs typeface="Times New Roman" panose="02020603050405020304" pitchFamily="18" charset="0"/>
              </a:rPr>
              <a:t> ý </a:t>
            </a:r>
            <a:r>
              <a:rPr lang="en-US" sz="3600" b="1" dirty="0" err="1">
                <a:solidFill>
                  <a:srgbClr val="FF0000"/>
                </a:solidFill>
                <a:latin typeface="Times New Roman" panose="02020603050405020304" pitchFamily="18" charset="0"/>
                <a:cs typeface="Times New Roman" panose="02020603050405020304" pitchFamily="18" charset="0"/>
              </a:rPr>
              <a:t>khen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chê</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khi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xây</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dựng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các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nhân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vật</a:t>
            </a:r>
            <a:r>
              <a:rPr lang="en-US" sz="3600"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08639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anim calcmode="lin" valueType="num">
                                      <p:cBhvr>
                                        <p:cTn id="2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4926" y="0"/>
            <a:ext cx="11841299" cy="1569660"/>
          </a:xfrm>
          <a:prstGeom prst="rect">
            <a:avLst/>
          </a:prstGeom>
          <a:noFill/>
        </p:spPr>
        <p:txBody>
          <a:bodyPr wrap="square" rtlCol="0">
            <a:spAutoFit/>
          </a:bodyPr>
          <a:lstStyle/>
          <a:p>
            <a:r>
              <a:rPr lang="vi-VN" sz="4800" b="1" dirty="0">
                <a:solidFill>
                  <a:srgbClr val="FF0000"/>
                </a:solidFill>
                <a:latin typeface="Times New Roman" panose="02020603050405020304" pitchFamily="18" charset="0"/>
                <a:cs typeface="Times New Roman" panose="02020603050405020304" pitchFamily="18" charset="0"/>
              </a:rPr>
              <a:t>2. Hình tượng người anh hùng Quang Trung (Nguyễn Huệ)</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818797ED-88EE-4170-929E-C1125E746DDA}"/>
              </a:ext>
            </a:extLst>
          </p:cNvPr>
          <p:cNvSpPr/>
          <p:nvPr/>
        </p:nvSpPr>
        <p:spPr>
          <a:xfrm>
            <a:off x="204926" y="1724639"/>
            <a:ext cx="11371811"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3600" b="1" dirty="0" err="1">
                <a:latin typeface="Times New Roman" panose="02020603050405020304" pitchFamily="18" charset="0"/>
                <a:cs typeface="Times New Roman" panose="02020603050405020304" pitchFamily="18" charset="0"/>
              </a:rPr>
              <a:t>Tìm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hiểu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vật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vua</a:t>
            </a:r>
            <a:r>
              <a:rPr lang="en-US" sz="3600" b="1" dirty="0">
                <a:latin typeface="Times New Roman" panose="02020603050405020304" pitchFamily="18" charset="0"/>
                <a:cs typeface="Times New Roman" panose="02020603050405020304" pitchFamily="18" charset="0"/>
              </a:rPr>
              <a:t> Quang </a:t>
            </a:r>
            <a:r>
              <a:rPr lang="en-US" sz="3600" b="1" dirty="0" err="1">
                <a:latin typeface="Times New Roman" panose="02020603050405020304" pitchFamily="18" charset="0"/>
                <a:cs typeface="Times New Roman" panose="02020603050405020304" pitchFamily="18" charset="0"/>
              </a:rPr>
              <a:t>Trung</a:t>
            </a:r>
            <a:endParaRPr lang="en-US" sz="3600" dirty="0">
              <a:latin typeface="Times New Roman" panose="02020603050405020304" pitchFamily="18" charset="0"/>
              <a:cs typeface="Times New Roman" panose="02020603050405020304" pitchFamily="18" charset="0"/>
            </a:endParaRPr>
          </a:p>
        </p:txBody>
      </p:sp>
      <p:sp>
        <p:nvSpPr>
          <p:cNvPr id="5" name="Rounded Rectangle 3">
            <a:extLst>
              <a:ext uri="{FF2B5EF4-FFF2-40B4-BE49-F238E27FC236}">
                <a16:creationId xmlns:a16="http://schemas.microsoft.com/office/drawing/2014/main" id="{F7C93BC9-4485-4E56-9C5E-DCD93D7C7AB9}"/>
              </a:ext>
            </a:extLst>
          </p:cNvPr>
          <p:cNvSpPr/>
          <p:nvPr/>
        </p:nvSpPr>
        <p:spPr>
          <a:xfrm>
            <a:off x="0" y="2525950"/>
            <a:ext cx="12192000" cy="433205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b="1" dirty="0">
                <a:solidFill>
                  <a:schemeClr val="tx1"/>
                </a:solidFill>
                <a:latin typeface="Times New Roman" panose="02020603050405020304" pitchFamily="18" charset="0"/>
                <a:cs typeface="Times New Roman" panose="02020603050405020304" pitchFamily="18" charset="0"/>
              </a:rPr>
              <a:t>Tìm những chi tiết tiêu biểu miêu tả thái độ, lời nói và hành động của Bắc Bình Vương khi nghe tin báo quân Thanh xâm lược nước ta. Những chi tiết đó cho thấy đặc điểm tính cách gì của nhân vật?</a:t>
            </a:r>
          </a:p>
          <a:p>
            <a:r>
              <a:rPr lang="vi-VN" sz="4000" b="1" dirty="0">
                <a:solidFill>
                  <a:schemeClr val="tx1"/>
                </a:solidFill>
                <a:latin typeface="Times New Roman" panose="02020603050405020304" pitchFamily="18" charset="0"/>
                <a:cs typeface="Times New Roman" panose="02020603050405020304" pitchFamily="18" charset="0"/>
              </a:rPr>
              <a:t>(Nxét về tài dụng binh của vua Qtrung. Nxét về hình tượng vua QTrung trong văn bản trên)</a:t>
            </a:r>
          </a:p>
        </p:txBody>
      </p:sp>
    </p:spTree>
    <p:extLst>
      <p:ext uri="{BB962C8B-B14F-4D97-AF65-F5344CB8AC3E}">
        <p14:creationId xmlns:p14="http://schemas.microsoft.com/office/powerpoint/2010/main" val="2048933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5E89D9-8A3E-4845-B924-28527F3162FD}"/>
              </a:ext>
            </a:extLst>
          </p:cNvPr>
          <p:cNvSpPr/>
          <p:nvPr/>
        </p:nvSpPr>
        <p:spPr>
          <a:xfrm>
            <a:off x="-6857" y="0"/>
            <a:ext cx="12205714" cy="843693"/>
          </a:xfrm>
          <a:prstGeom prst="rect">
            <a:avLst/>
          </a:prstGeom>
        </p:spPr>
        <p:txBody>
          <a:bodyPr wrap="none">
            <a:spAutoFit/>
          </a:bodyPr>
          <a:lstStyle/>
          <a:p>
            <a:pPr algn="just">
              <a:lnSpc>
                <a:spcPct val="107000"/>
              </a:lnSpc>
              <a:spcAft>
                <a:spcPts val="800"/>
              </a:spcAft>
              <a:tabLst>
                <a:tab pos="90170" algn="l"/>
                <a:tab pos="180340" algn="l"/>
              </a:tabLst>
            </a:pP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Khi</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nghe</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tin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quân</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Thanh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xâm</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lược</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ta</a:t>
            </a:r>
            <a:endParaRPr lang="en-US" sz="48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6EE15641-545D-4BF5-9D50-2724F3D1D94A}"/>
              </a:ext>
            </a:extLst>
          </p:cNvPr>
          <p:cNvSpPr/>
          <p:nvPr/>
        </p:nvSpPr>
        <p:spPr>
          <a:xfrm>
            <a:off x="147031" y="843693"/>
            <a:ext cx="11897936" cy="5632311"/>
          </a:xfrm>
          <a:prstGeom prst="rect">
            <a:avLst/>
          </a:prstGeom>
        </p:spPr>
        <p:txBody>
          <a:bodyPr wrap="square">
            <a:spAutoFit/>
          </a:bodyPr>
          <a:lstStyle/>
          <a:p>
            <a:pPr algn="just">
              <a:tabLst>
                <a:tab pos="90170" algn="l"/>
                <a:tab pos="180340" algn="l"/>
              </a:tabLst>
            </a:pPr>
            <a:r>
              <a:rPr lang="en-US" sz="3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Hình</a:t>
            </a:r>
            <a:r>
              <a:rPr lang="en-US" sz="3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ảnh</a:t>
            </a:r>
            <a:r>
              <a:rPr lang="en-US" sz="3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vua</a:t>
            </a:r>
            <a:r>
              <a:rPr lang="en-US" sz="3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Quang </a:t>
            </a:r>
            <a:r>
              <a:rPr lang="en-US" sz="3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Trung</a:t>
            </a:r>
            <a:r>
              <a:rPr lang="en-US" sz="3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xuất</a:t>
            </a:r>
            <a:r>
              <a:rPr lang="en-US" sz="3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hiện</a:t>
            </a:r>
            <a:r>
              <a:rPr lang="en-US" sz="3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trực</a:t>
            </a:r>
            <a:r>
              <a:rPr lang="en-US" sz="3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tiếp</a:t>
            </a:r>
            <a:r>
              <a:rPr lang="en-US" sz="3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nhưng</a:t>
            </a:r>
            <a:r>
              <a:rPr lang="en-US" sz="3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vẫn</a:t>
            </a:r>
            <a:r>
              <a:rPr lang="en-US" sz="3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ẩn</a:t>
            </a:r>
            <a:r>
              <a:rPr lang="en-US" sz="3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hiện</a:t>
            </a:r>
            <a:r>
              <a:rPr lang="en-US" sz="3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trong</a:t>
            </a:r>
            <a:r>
              <a:rPr lang="en-US" sz="3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từng</a:t>
            </a:r>
            <a:r>
              <a:rPr lang="en-US" sz="3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trận</a:t>
            </a:r>
            <a:r>
              <a:rPr lang="en-US" sz="3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đánh</a:t>
            </a:r>
            <a:r>
              <a:rPr lang="en-US" sz="3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endParaRPr lang="en-US" sz="3000" b="1" dirty="0">
              <a:latin typeface="Calibri" panose="020F0502020204030204" pitchFamily="34" charset="0"/>
              <a:ea typeface="Calibri" panose="020F0502020204030204" pitchFamily="34" charset="0"/>
              <a:cs typeface="Times New Roman" panose="02020603050405020304" pitchFamily="18" charset="0"/>
            </a:endParaRPr>
          </a:p>
          <a:p>
            <a:pPr algn="just">
              <a:tabLst>
                <a:tab pos="90170" algn="l"/>
                <a:tab pos="180340" algn="l"/>
              </a:tabLst>
            </a:pPr>
            <a:r>
              <a:rPr lang="en-US" sz="3000" b="1"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Khi nghe tin báo qu</a:t>
            </a:r>
            <a:r>
              <a:rPr lang="en-US" sz="3000" b="1"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â</a:t>
            </a:r>
            <a:r>
              <a:rPr lang="vi-VN" sz="3000" b="1"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n Thanh xâm lược nước ta</a:t>
            </a:r>
            <a:endParaRPr lang="en-US" sz="3000" b="1" i="1" dirty="0">
              <a:latin typeface="Calibri" panose="020F0502020204030204" pitchFamily="34" charset="0"/>
              <a:ea typeface="Calibri" panose="020F0502020204030204" pitchFamily="34" charset="0"/>
              <a:cs typeface="Times New Roman" panose="02020603050405020304" pitchFamily="18" charset="0"/>
            </a:endParaRPr>
          </a:p>
          <a:p>
            <a:pPr algn="just">
              <a:tabLst>
                <a:tab pos="90170" algn="l"/>
                <a:tab pos="180340" algn="l"/>
              </a:tabLst>
            </a:pPr>
            <a:r>
              <a:rPr lang="en-US" sz="3000" b="1"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Bắc Bình Vương giận lắm, cho họp tướng sĩ, định thân chinh cầm quân đi ngay</a:t>
            </a:r>
            <a:endParaRPr lang="en-US" sz="3000" b="1" i="1" dirty="0">
              <a:latin typeface="Calibri" panose="020F0502020204030204" pitchFamily="34" charset="0"/>
              <a:ea typeface="Calibri" panose="020F0502020204030204" pitchFamily="34" charset="0"/>
              <a:cs typeface="Times New Roman" panose="02020603050405020304" pitchFamily="18" charset="0"/>
            </a:endParaRPr>
          </a:p>
          <a:p>
            <a:pPr algn="just">
              <a:tabLst>
                <a:tab pos="90170" algn="l"/>
                <a:tab pos="180340" algn="l"/>
              </a:tabLst>
            </a:pPr>
            <a:r>
              <a:rPr lang="en-US" sz="3000" b="1"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L</a:t>
            </a:r>
            <a:r>
              <a:rPr lang="vi-VN" sz="3000" b="1"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ên ngôi hoàng đế, tiến quân ra Bắc dẹp giặc</a:t>
            </a:r>
            <a:r>
              <a:rPr lang="en-US" sz="3000" b="1"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(25 </a:t>
            </a:r>
            <a:r>
              <a:rPr lang="en-US" sz="3000" b="1"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tháng</a:t>
            </a:r>
            <a:r>
              <a:rPr lang="en-US" sz="3000" b="1"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Chạp</a:t>
            </a:r>
            <a:r>
              <a:rPr lang="en-US" sz="3000" b="1"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năm</a:t>
            </a:r>
            <a:r>
              <a:rPr lang="en-US" sz="3000" b="1"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1788)</a:t>
            </a:r>
            <a:endParaRPr lang="en-US" sz="3000" b="1" i="1" dirty="0">
              <a:latin typeface="Calibri" panose="020F0502020204030204" pitchFamily="34" charset="0"/>
              <a:ea typeface="Calibri" panose="020F0502020204030204" pitchFamily="34" charset="0"/>
              <a:cs typeface="Times New Roman" panose="02020603050405020304" pitchFamily="18" charset="0"/>
            </a:endParaRPr>
          </a:p>
          <a:p>
            <a:pPr algn="just">
              <a:tabLst>
                <a:tab pos="90170" algn="l"/>
                <a:tab pos="180340" algn="l"/>
              </a:tabLst>
            </a:pPr>
            <a:r>
              <a:rPr lang="en-US" sz="3000" b="1"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T</a:t>
            </a:r>
            <a:r>
              <a:rPr lang="vi-VN" sz="3000" b="1"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rưng cầu ý kiến của người hi</a:t>
            </a:r>
            <a:r>
              <a:rPr lang="en-US" sz="3000" b="1"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ề</a:t>
            </a:r>
            <a:r>
              <a:rPr lang="vi-VN" sz="3000" b="1"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n tài</a:t>
            </a:r>
            <a:r>
              <a:rPr lang="en-US" sz="3000" b="1"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(La </a:t>
            </a:r>
            <a:r>
              <a:rPr lang="en-US" sz="3000" b="1"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Sơn</a:t>
            </a:r>
            <a:r>
              <a:rPr lang="en-US" sz="3000" b="1"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Phu</a:t>
            </a:r>
            <a:r>
              <a:rPr lang="en-US" sz="3000" b="1"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tử</a:t>
            </a:r>
            <a:r>
              <a:rPr lang="en-US" sz="3000" b="1"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Nguyễn</a:t>
            </a:r>
            <a:r>
              <a:rPr lang="en-US" sz="3000" b="1"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Thiếp</a:t>
            </a:r>
            <a:r>
              <a:rPr lang="en-US" sz="3000" b="1"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endParaRPr lang="en-US" sz="3000" b="1" i="1" dirty="0">
              <a:latin typeface="Calibri" panose="020F0502020204030204" pitchFamily="34" charset="0"/>
              <a:ea typeface="Calibri" panose="020F0502020204030204" pitchFamily="34" charset="0"/>
              <a:cs typeface="Times New Roman" panose="02020603050405020304" pitchFamily="18" charset="0"/>
            </a:endParaRPr>
          </a:p>
          <a:p>
            <a:pPr algn="just">
              <a:tabLst>
                <a:tab pos="90170" algn="l"/>
                <a:tab pos="180340" algn="l"/>
              </a:tabLst>
            </a:pPr>
            <a:r>
              <a:rPr lang="en-US" sz="3000" b="1"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Tuyển</a:t>
            </a:r>
            <a:r>
              <a:rPr lang="en-US" sz="3000" b="1"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mộ</a:t>
            </a:r>
            <a:r>
              <a:rPr lang="en-US" sz="3000" b="1"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quân</a:t>
            </a:r>
            <a:r>
              <a:rPr lang="en-US" sz="3000" b="1"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lính</a:t>
            </a:r>
            <a:r>
              <a:rPr lang="en-US" sz="3000" b="1"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ở </a:t>
            </a:r>
            <a:r>
              <a:rPr lang="en-US" sz="3000" b="1"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Nghệ</a:t>
            </a:r>
            <a:r>
              <a:rPr lang="en-US" sz="3000" b="1"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An, </a:t>
            </a:r>
            <a:r>
              <a:rPr lang="en-US" sz="3000" b="1"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duyệt</a:t>
            </a:r>
            <a:r>
              <a:rPr lang="en-US" sz="3000" b="1"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binh</a:t>
            </a:r>
            <a:endParaRPr lang="en-US" sz="3000" b="1" i="1" dirty="0">
              <a:latin typeface="Calibri" panose="020F0502020204030204" pitchFamily="34" charset="0"/>
              <a:ea typeface="Calibri" panose="020F0502020204030204" pitchFamily="34" charset="0"/>
              <a:cs typeface="Times New Roman" panose="02020603050405020304" pitchFamily="18" charset="0"/>
            </a:endParaRPr>
          </a:p>
          <a:p>
            <a:pPr algn="just">
              <a:tabLst>
                <a:tab pos="90170" algn="l"/>
                <a:tab pos="180340" algn="l"/>
              </a:tabLst>
            </a:pPr>
            <a:r>
              <a:rPr lang="en-US" sz="3000" b="1"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Y</a:t>
            </a:r>
            <a:r>
              <a:rPr lang="vi-VN" sz="3000" b="1"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ên ủi quân lính</a:t>
            </a:r>
            <a:r>
              <a:rPr lang="en-US" sz="3000" b="1"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lời</a:t>
            </a:r>
            <a:r>
              <a:rPr lang="en-US" sz="3000" b="1"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dụ</a:t>
            </a:r>
            <a:r>
              <a:rPr lang="en-US" sz="3000" b="1"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r>
              <a:rPr lang="vi-VN" sz="3000" b="1"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vạch ra kế hoạch đánh giặc</a:t>
            </a:r>
            <a:endParaRPr lang="en-US" sz="3000" b="1" i="1" dirty="0">
              <a:latin typeface="Calibri" panose="020F0502020204030204" pitchFamily="34" charset="0"/>
              <a:ea typeface="Calibri" panose="020F0502020204030204" pitchFamily="34" charset="0"/>
              <a:cs typeface="Times New Roman" panose="02020603050405020304" pitchFamily="18" charset="0"/>
            </a:endParaRPr>
          </a:p>
          <a:p>
            <a:pPr algn="just">
              <a:tabLst>
                <a:tab pos="90170" algn="l"/>
                <a:tab pos="180340" algn="l"/>
              </a:tabLst>
            </a:pPr>
            <a:r>
              <a:rPr lang="en-US" sz="3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-&gt; </a:t>
            </a:r>
            <a:r>
              <a:rPr lang="en-US" sz="3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3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ngày</a:t>
            </a:r>
            <a:r>
              <a:rPr lang="en-US" sz="3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29 </a:t>
            </a:r>
            <a:r>
              <a:rPr lang="en-US" sz="3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tháng</a:t>
            </a:r>
            <a:r>
              <a:rPr lang="en-US" sz="3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Chạp</a:t>
            </a:r>
            <a:r>
              <a:rPr lang="en-US" sz="3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Quang </a:t>
            </a:r>
            <a:r>
              <a:rPr lang="en-US" sz="3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Trung</a:t>
            </a:r>
            <a:r>
              <a:rPr lang="en-US" sz="3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3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3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bao </a:t>
            </a:r>
            <a:r>
              <a:rPr lang="en-US" sz="3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nhiêu</a:t>
            </a:r>
            <a:r>
              <a:rPr lang="en-US" sz="3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3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lớn</a:t>
            </a:r>
            <a:endParaRPr lang="en-US" sz="3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56250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3AD130-11C9-4E37-9CA9-7C8B38EA6C4C}"/>
              </a:ext>
            </a:extLst>
          </p:cNvPr>
          <p:cNvSpPr/>
          <p:nvPr/>
        </p:nvSpPr>
        <p:spPr>
          <a:xfrm>
            <a:off x="270680" y="2257092"/>
            <a:ext cx="11718876" cy="4154984"/>
          </a:xfrm>
          <a:prstGeom prst="rect">
            <a:avLst/>
          </a:prstGeom>
        </p:spPr>
        <p:txBody>
          <a:bodyPr wrap="square">
            <a:spAutoFit/>
          </a:bodyPr>
          <a:lstStyle/>
          <a:p>
            <a:pPr lvl="0" algn="just">
              <a:tabLst>
                <a:tab pos="90170" algn="l"/>
                <a:tab pos="180340" algn="l"/>
              </a:tabLst>
            </a:pPr>
            <a:r>
              <a:rPr lang="en-US" sz="44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Vua</a:t>
            </a:r>
            <a:r>
              <a:rPr lang="en-US" sz="4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4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Quang Trung là người có hành động mạnh mẽ, dứt khoát, tự tin; điểu binh khiển tướng tài tình, sử dụng chiến lược, chiến thuật hợp lí, độc đáo trong kế sách đánh giặc; có ý chí tự hào, tự tôn d</a:t>
            </a:r>
            <a:r>
              <a:rPr lang="en-US" sz="4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â</a:t>
            </a:r>
            <a:r>
              <a:rPr lang="vi-VN" sz="4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 tộc và tinh thần quyết chiến, quyết thắng;...</a:t>
            </a:r>
            <a:endParaRPr lang="en-US" sz="4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8CAF1D5-1D8B-4475-9365-9DD98B308401}"/>
              </a:ext>
            </a:extLst>
          </p:cNvPr>
          <p:cNvSpPr/>
          <p:nvPr/>
        </p:nvSpPr>
        <p:spPr>
          <a:xfrm>
            <a:off x="270680" y="445924"/>
            <a:ext cx="11803231" cy="1736629"/>
          </a:xfrm>
          <a:prstGeom prst="rect">
            <a:avLst/>
          </a:prstGeom>
        </p:spPr>
        <p:txBody>
          <a:bodyPr wrap="none">
            <a:spAutoFit/>
          </a:bodyPr>
          <a:lstStyle/>
          <a:p>
            <a:pPr marL="685800" indent="-685800" algn="just">
              <a:lnSpc>
                <a:spcPct val="107000"/>
              </a:lnSpc>
              <a:spcAft>
                <a:spcPts val="800"/>
              </a:spcAft>
              <a:buFontTx/>
              <a:buChar char="-"/>
              <a:tabLst>
                <a:tab pos="90170" algn="l"/>
                <a:tab pos="180340" algn="l"/>
              </a:tabLst>
            </a:pP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Liền</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c</a:t>
            </a:r>
            <a:r>
              <a:rPr lang="vi-VN"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ho họp tướng sĩ</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l</a:t>
            </a:r>
            <a:r>
              <a:rPr lang="vi-VN"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ên ngôi hoàng đế</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tabLst>
                <a:tab pos="90170" algn="l"/>
                <a:tab pos="180340" algn="l"/>
              </a:tabLst>
            </a:pP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tuyển</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mộ</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quân</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lính</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duyệt</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binh</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t>
            </a:r>
            <a:endParaRPr lang="en-US" sz="4800" b="1"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54731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3E4FA4-2966-4A27-BFE7-6206F1FEA2E8}"/>
              </a:ext>
            </a:extLst>
          </p:cNvPr>
          <p:cNvSpPr/>
          <p:nvPr/>
        </p:nvSpPr>
        <p:spPr>
          <a:xfrm>
            <a:off x="132521" y="1253880"/>
            <a:ext cx="11926957" cy="5016758"/>
          </a:xfrm>
          <a:prstGeom prst="rect">
            <a:avLst/>
          </a:prstGeom>
        </p:spPr>
        <p:txBody>
          <a:bodyPr wrap="square">
            <a:spAutoFit/>
          </a:bodyPr>
          <a:lstStyle/>
          <a:p>
            <a:pPr algn="just">
              <a:tabLst>
                <a:tab pos="90170" algn="l"/>
                <a:tab pos="180340" algn="l"/>
              </a:tabLst>
            </a:pPr>
            <a:r>
              <a:rPr lang="en-US" sz="4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Lời</a:t>
            </a:r>
            <a:r>
              <a:rPr lang="en-US" sz="4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a:t>
            </a:r>
            <a:r>
              <a:rPr lang="en-US" sz="4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quân</a:t>
            </a:r>
            <a:r>
              <a:rPr lang="en-US" sz="4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lính</a:t>
            </a:r>
            <a:r>
              <a:rPr lang="en-US" sz="4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4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vua</a:t>
            </a:r>
            <a:r>
              <a:rPr lang="en-US" sz="4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Quang </a:t>
            </a:r>
            <a:r>
              <a:rPr lang="en-US" sz="4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Trung</a:t>
            </a:r>
            <a:endParaRPr lang="en-US" sz="40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tabLst>
                <a:tab pos="90170" algn="l"/>
                <a:tab pos="180340" algn="l"/>
              </a:tabLst>
            </a:pP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Khẳng</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chủ</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quyền</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dân</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tộc</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a:p>
            <a:pPr algn="just">
              <a:tabLst>
                <a:tab pos="90170" algn="l"/>
                <a:tab pos="180340" algn="l"/>
              </a:tabLst>
            </a:pP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Lên</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án</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hành</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xâm</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lược</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phi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nghĩa</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của</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giặc</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trái</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với</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đạo</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trời</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a:p>
            <a:pPr algn="just">
              <a:tabLst>
                <a:tab pos="90170" algn="l"/>
                <a:tab pos="180340" algn="l"/>
              </a:tabLst>
            </a:pP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Tự</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hào</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về</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công</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lao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đánh</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giặc</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ngoại</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xâm</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của</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cha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ông</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a:p>
            <a:pPr algn="just">
              <a:tabLst>
                <a:tab pos="90170" algn="l"/>
                <a:tab pos="180340" algn="l"/>
              </a:tabLst>
            </a:pP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Tin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tưởng</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vào</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chính</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nghĩa</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của</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cuộc</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hành</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binh</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diệt</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Thanh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và</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kêu</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gọi</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quân</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sĩ</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đánh</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giặc</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a:p>
            <a:pPr algn="just">
              <a:tabLst>
                <a:tab pos="90170" algn="l"/>
                <a:tab pos="180340" algn="l"/>
              </a:tabLst>
            </a:pP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Ra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kỉ</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luật</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đối</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với</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quân</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sĩ</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AB82AA54-0521-4344-B4BF-4FC94DD0C500}"/>
              </a:ext>
            </a:extLst>
          </p:cNvPr>
          <p:cNvSpPr/>
          <p:nvPr/>
        </p:nvSpPr>
        <p:spPr>
          <a:xfrm>
            <a:off x="450574" y="275872"/>
            <a:ext cx="11012556" cy="707886"/>
          </a:xfrm>
          <a:prstGeom prst="rect">
            <a:avLst/>
          </a:prstGeom>
        </p:spPr>
        <p:txBody>
          <a:bodyPr wrap="square">
            <a:spAutoFit/>
          </a:bodyPr>
          <a:lstStyle/>
          <a:p>
            <a:pPr lvl="0" algn="just">
              <a:tabLst>
                <a:tab pos="90170" algn="l"/>
                <a:tab pos="180340" algn="l"/>
              </a:tabLst>
            </a:pP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thân</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chinh</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cầm</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quân</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đánh</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giặc</a:t>
            </a:r>
            <a:endParaRPr lang="en-US" sz="40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4605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88A48E-453C-408B-9763-E5748CF76DF8}"/>
              </a:ext>
            </a:extLst>
          </p:cNvPr>
          <p:cNvSpPr/>
          <p:nvPr/>
        </p:nvSpPr>
        <p:spPr>
          <a:xfrm>
            <a:off x="503583" y="300795"/>
            <a:ext cx="10893286" cy="4247317"/>
          </a:xfrm>
          <a:prstGeom prst="rect">
            <a:avLst/>
          </a:prstGeom>
        </p:spPr>
        <p:txBody>
          <a:bodyPr wrap="square">
            <a:spAutoFit/>
          </a:bodyPr>
          <a:lstStyle/>
          <a:p>
            <a:pPr algn="just">
              <a:tabLst>
                <a:tab pos="90170" algn="l"/>
                <a:tab pos="180340" algn="l"/>
              </a:tabLst>
            </a:pPr>
            <a:r>
              <a:rPr lang="en-US" sz="54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Lời</a:t>
            </a:r>
            <a:r>
              <a:rPr lang="en-US" sz="54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dụ</a:t>
            </a:r>
            <a:r>
              <a:rPr lang="en-US" sz="54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quân</a:t>
            </a:r>
            <a:r>
              <a:rPr lang="en-US" sz="54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lính</a:t>
            </a:r>
            <a:r>
              <a:rPr lang="en-US" sz="54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của</a:t>
            </a:r>
            <a:r>
              <a:rPr lang="en-US" sz="54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vua</a:t>
            </a:r>
            <a:r>
              <a:rPr lang="en-US" sz="54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i="1">
                <a:solidFill>
                  <a:srgbClr val="00B050"/>
                </a:solidFill>
                <a:latin typeface="Times New Roman" panose="02020603050405020304" pitchFamily="18" charset="0"/>
                <a:ea typeface="Calibri" panose="020F0502020204030204" pitchFamily="34" charset="0"/>
                <a:cs typeface="Times New Roman" panose="02020603050405020304" pitchFamily="18" charset="0"/>
              </a:rPr>
              <a:t>Quang </a:t>
            </a:r>
            <a:r>
              <a:rPr lang="en-US" sz="5400" b="1" i="1"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Trung:</a:t>
            </a:r>
            <a:endParaRPr lang="en-US" sz="5400" b="1"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algn="just">
              <a:tabLst>
                <a:tab pos="90170" algn="l"/>
                <a:tab pos="180340" algn="l"/>
              </a:tabLst>
            </a:pPr>
            <a:r>
              <a:rPr lang="en-US" sz="5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Lời</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dụ</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như</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một</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lời</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hịch</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kích</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thích</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lòng</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yêu</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anh</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hùng</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dân</a:t>
            </a:r>
            <a:r>
              <a:rPr lang="en-US" sz="54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tộc.</a:t>
            </a:r>
            <a:endParaRPr lang="en-US" sz="5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B926E473-55B4-4A3D-BD7F-FAF53EDCC56A}"/>
              </a:ext>
            </a:extLst>
          </p:cNvPr>
          <p:cNvSpPr/>
          <p:nvPr/>
        </p:nvSpPr>
        <p:spPr>
          <a:xfrm>
            <a:off x="311426" y="4548112"/>
            <a:ext cx="11277600" cy="1754326"/>
          </a:xfrm>
          <a:prstGeom prst="rect">
            <a:avLst/>
          </a:prstGeom>
        </p:spPr>
        <p:txBody>
          <a:bodyPr wrap="square">
            <a:spAutoFit/>
          </a:bodyPr>
          <a:lstStyle/>
          <a:p>
            <a:pPr lvl="0" algn="just">
              <a:tabLst>
                <a:tab pos="90170" algn="l"/>
                <a:tab pos="180340" algn="l"/>
              </a:tabLst>
            </a:pPr>
            <a:r>
              <a:rPr lang="en-US" sz="5400" b="1">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Trí</a:t>
            </a:r>
            <a:r>
              <a:rPr lang="en-US" sz="5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tuệ</a:t>
            </a:r>
            <a:r>
              <a:rPr lang="en-US" sz="5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5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minh</a:t>
            </a:r>
            <a:r>
              <a:rPr lang="en-US" sz="5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sáng</a:t>
            </a:r>
            <a:r>
              <a:rPr lang="en-US" sz="5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suốt</a:t>
            </a:r>
            <a:r>
              <a:rPr lang="en-US" sz="5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nhạy</a:t>
            </a:r>
            <a:r>
              <a:rPr lang="en-US" sz="5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bén</a:t>
            </a:r>
            <a:endParaRPr lang="en-US" sz="5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00325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879763" y="1612669"/>
            <a:ext cx="10515600" cy="1848629"/>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a:solidFill>
                  <a:schemeClr val="tx1"/>
                </a:solidFill>
                <a:latin typeface="Times New Roman" panose="02020603050405020304" pitchFamily="18" charset="0"/>
                <a:cs typeface="Times New Roman" panose="02020603050405020304" pitchFamily="18" charset="0"/>
              </a:rPr>
              <a:t>Lãnh đạo thắng lợi hai cuộc kháng chiến chống quân Xiêm và quân Thanh</a:t>
            </a:r>
          </a:p>
        </p:txBody>
      </p:sp>
      <p:pic>
        <p:nvPicPr>
          <p:cNvPr id="5" name="Picture 4">
            <a:hlinkClick r:id="rId2" action="ppaction://hlinksldjump"/>
          </p:cNvPr>
          <p:cNvPicPr>
            <a:picLocks noChangeAspect="1"/>
          </p:cNvPicPr>
          <p:nvPr/>
        </p:nvPicPr>
        <p:blipFill>
          <a:blip r:embed="rId3"/>
          <a:stretch>
            <a:fillRect/>
          </a:stretch>
        </p:blipFill>
        <p:spPr>
          <a:xfrm>
            <a:off x="9679569" y="5007266"/>
            <a:ext cx="1079086" cy="999831"/>
          </a:xfrm>
          <a:prstGeom prst="rect">
            <a:avLst/>
          </a:prstGeom>
        </p:spPr>
      </p:pic>
    </p:spTree>
    <p:extLst>
      <p:ext uri="{BB962C8B-B14F-4D97-AF65-F5344CB8AC3E}">
        <p14:creationId xmlns:p14="http://schemas.microsoft.com/office/powerpoint/2010/main" val="393012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3E4FA4-2966-4A27-BFE7-6206F1FEA2E8}"/>
              </a:ext>
            </a:extLst>
          </p:cNvPr>
          <p:cNvSpPr/>
          <p:nvPr/>
        </p:nvSpPr>
        <p:spPr>
          <a:xfrm>
            <a:off x="265043" y="432246"/>
            <a:ext cx="11926957" cy="5509200"/>
          </a:xfrm>
          <a:prstGeom prst="rect">
            <a:avLst/>
          </a:prstGeom>
        </p:spPr>
        <p:txBody>
          <a:bodyPr wrap="square">
            <a:spAutoFit/>
          </a:bodyPr>
          <a:lstStyle/>
          <a:p>
            <a:pPr algn="just">
              <a:tabLst>
                <a:tab pos="90170" algn="l"/>
                <a:tab pos="180340" algn="l"/>
              </a:tabLst>
            </a:pPr>
            <a:r>
              <a:rPr lang="en-US"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Tam </a:t>
            </a:r>
            <a:r>
              <a:rPr lang="en-US"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Điệp</a:t>
            </a:r>
            <a:r>
              <a:rPr lang="en-US"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Sở</a:t>
            </a:r>
            <a:r>
              <a:rPr lang="en-US"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Lân</a:t>
            </a:r>
            <a:r>
              <a:rPr lang="en-US"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mang</a:t>
            </a:r>
            <a:r>
              <a:rPr lang="en-US"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gươm</a:t>
            </a:r>
            <a:r>
              <a:rPr lang="en-US"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lưng</a:t>
            </a:r>
            <a:r>
              <a:rPr lang="en-US"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xin</a:t>
            </a:r>
            <a:r>
              <a:rPr lang="en-US"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chịu</a:t>
            </a:r>
            <a:r>
              <a:rPr lang="en-US"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tội</a:t>
            </a:r>
            <a:endParaRPr lang="en-US" sz="32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tabLst>
                <a:tab pos="90170" algn="l"/>
                <a:tab pos="180340" algn="l"/>
              </a:tabLst>
            </a:pPr>
            <a:r>
              <a:rPr lang="en-US" sz="32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Qua </a:t>
            </a:r>
            <a:r>
              <a:rPr lang="en-US" sz="32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lời</a:t>
            </a:r>
            <a:r>
              <a:rPr lang="en-US" sz="32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nói</a:t>
            </a:r>
            <a:r>
              <a:rPr lang="en-US" sz="32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Quang </a:t>
            </a:r>
            <a:r>
              <a:rPr lang="en-US" sz="32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Trung</a:t>
            </a:r>
            <a:r>
              <a:rPr lang="en-US" sz="32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với</a:t>
            </a:r>
            <a:r>
              <a:rPr lang="en-US" sz="32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Sở</a:t>
            </a:r>
            <a:r>
              <a:rPr lang="en-US" sz="32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Lân</a:t>
            </a:r>
            <a:r>
              <a:rPr lang="en-US" sz="32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algn="just">
              <a:tabLst>
                <a:tab pos="90170" algn="l"/>
                <a:tab pos="180340" algn="l"/>
              </a:tabLst>
            </a:pP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Hiểu</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tình</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thế</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buộc</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phải</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rút</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quân</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hai</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vị</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tướng</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này</a:t>
            </a:r>
            <a:endParaRPr lang="en-US" sz="3200" b="1" dirty="0">
              <a:latin typeface="Calibri" panose="020F0502020204030204" pitchFamily="34" charset="0"/>
              <a:ea typeface="Calibri" panose="020F0502020204030204" pitchFamily="34" charset="0"/>
              <a:cs typeface="Times New Roman" panose="02020603050405020304" pitchFamily="18" charset="0"/>
            </a:endParaRPr>
          </a:p>
          <a:p>
            <a:pPr algn="just">
              <a:tabLst>
                <a:tab pos="90170" algn="l"/>
                <a:tab pos="180340" algn="l"/>
              </a:tabLst>
            </a:pP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Hiểu</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lòng</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họ</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sức</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ít</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thể</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địch</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nổi</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nhà</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Thanh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nên</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phải</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bỏ</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về</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để</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hợp</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lực</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latin typeface="Calibri" panose="020F0502020204030204" pitchFamily="34" charset="0"/>
              <a:ea typeface="Calibri" panose="020F0502020204030204" pitchFamily="34" charset="0"/>
              <a:cs typeface="Times New Roman" panose="02020603050405020304" pitchFamily="18" charset="0"/>
            </a:endParaRPr>
          </a:p>
          <a:p>
            <a:pPr algn="just">
              <a:tabLst>
                <a:tab pos="90170" algn="l"/>
                <a:tab pos="180340" algn="l"/>
              </a:tabLst>
            </a:pP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Sở</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Lân</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bị</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phạt</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mà</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còn</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khen</a:t>
            </a:r>
            <a:endParaRPr lang="en-US" sz="3200" b="1" dirty="0">
              <a:latin typeface="Calibri" panose="020F0502020204030204" pitchFamily="34" charset="0"/>
              <a:ea typeface="Calibri" panose="020F0502020204030204" pitchFamily="34" charset="0"/>
              <a:cs typeface="Times New Roman" panose="02020603050405020304" pitchFamily="18" charset="0"/>
            </a:endParaRPr>
          </a:p>
          <a:p>
            <a:pPr algn="just">
              <a:tabLst>
                <a:tab pos="90170" algn="l"/>
                <a:tab pos="180340" algn="l"/>
              </a:tabLst>
            </a:pPr>
            <a:r>
              <a:rPr lang="en-US" sz="32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Đối</a:t>
            </a:r>
            <a:r>
              <a:rPr lang="en-US" sz="32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với</a:t>
            </a:r>
            <a:r>
              <a:rPr lang="en-US" sz="32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Ngô</a:t>
            </a:r>
            <a:r>
              <a:rPr lang="en-US" sz="32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Thì</a:t>
            </a:r>
            <a:r>
              <a:rPr lang="en-US" sz="32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Nhậm</a:t>
            </a:r>
            <a:r>
              <a:rPr lang="en-US" sz="32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algn="just">
              <a:tabLst>
                <a:tab pos="90170" algn="l"/>
                <a:tab pos="180340" algn="l"/>
              </a:tabLst>
            </a:pP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Đánh</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giá</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rất</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cao</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sử</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dụng</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như</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một</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vị</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quân</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sư</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đa</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mưu</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túc</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trí</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latin typeface="Calibri" panose="020F0502020204030204" pitchFamily="34" charset="0"/>
              <a:ea typeface="Calibri" panose="020F0502020204030204" pitchFamily="34" charset="0"/>
              <a:cs typeface="Times New Roman" panose="02020603050405020304" pitchFamily="18" charset="0"/>
            </a:endParaRPr>
          </a:p>
          <a:p>
            <a:pPr algn="just">
              <a:tabLst>
                <a:tab pos="90170" algn="l"/>
                <a:tab pos="180340" algn="l"/>
              </a:tabLst>
            </a:pP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Đoán</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Nhậm</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chủ</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mưu</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việc</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Sở</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Lân</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rút</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lui</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để</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bảo</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toàn</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lực</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gây</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cho</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địch</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sự</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chủ</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quan</a:t>
            </a:r>
            <a:endParaRPr lang="en-US" sz="3200" b="1" dirty="0">
              <a:latin typeface="Calibri" panose="020F0502020204030204" pitchFamily="34" charset="0"/>
              <a:ea typeface="Calibri" panose="020F0502020204030204" pitchFamily="34" charset="0"/>
              <a:cs typeface="Times New Roman" panose="02020603050405020304" pitchFamily="18" charset="0"/>
            </a:endParaRPr>
          </a:p>
          <a:p>
            <a:pPr algn="just">
              <a:tabLst>
                <a:tab pos="90170" algn="l"/>
                <a:tab pos="180340" algn="l"/>
              </a:tabLst>
            </a:pP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Dùng</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Nhậm</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là</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biết</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dùng</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lời</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khéo</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léo</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để</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dẹp</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việc</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binh</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đao</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3036545"/>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5A4D8B-343B-4585-8073-04C2851046DF}"/>
              </a:ext>
            </a:extLst>
          </p:cNvPr>
          <p:cNvSpPr/>
          <p:nvPr/>
        </p:nvSpPr>
        <p:spPr>
          <a:xfrm>
            <a:off x="450574" y="1073702"/>
            <a:ext cx="11608904" cy="1673022"/>
          </a:xfrm>
          <a:prstGeom prst="rect">
            <a:avLst/>
          </a:prstGeom>
        </p:spPr>
        <p:txBody>
          <a:bodyPr wrap="square">
            <a:spAutoFit/>
          </a:bodyPr>
          <a:lstStyle/>
          <a:p>
            <a:pPr algn="just">
              <a:lnSpc>
                <a:spcPct val="107000"/>
              </a:lnSpc>
              <a:spcAft>
                <a:spcPts val="800"/>
              </a:spcAft>
              <a:tabLst>
                <a:tab pos="90170" algn="l"/>
                <a:tab pos="180340" algn="l"/>
              </a:tabLst>
            </a:pP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Tam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Điệp</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Sở</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Lân</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mang</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gươm</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lưng</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xin</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chịu</a:t>
            </a:r>
            <a:r>
              <a:rPr lang="en-US" sz="48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tội:</a:t>
            </a:r>
            <a:endParaRPr lang="en-US" sz="4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84AE188F-6EBF-40B2-8A46-C7DE99745C6A}"/>
              </a:ext>
            </a:extLst>
          </p:cNvPr>
          <p:cNvSpPr/>
          <p:nvPr/>
        </p:nvSpPr>
        <p:spPr>
          <a:xfrm>
            <a:off x="450574" y="3001081"/>
            <a:ext cx="11304104" cy="1673022"/>
          </a:xfrm>
          <a:prstGeom prst="rect">
            <a:avLst/>
          </a:prstGeom>
        </p:spPr>
        <p:txBody>
          <a:bodyPr wrap="square">
            <a:spAutoFit/>
          </a:bodyPr>
          <a:lstStyle/>
          <a:p>
            <a:pPr lvl="0" algn="just">
              <a:lnSpc>
                <a:spcPct val="107000"/>
              </a:lnSpc>
              <a:spcAft>
                <a:spcPts val="800"/>
              </a:spcAft>
              <a:tabLst>
                <a:tab pos="90170" algn="l"/>
                <a:tab pos="180340" algn="l"/>
              </a:tabLst>
            </a:pP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Thể</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sự</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sáng</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suốt</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công</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minh</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trong</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đoán</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xét</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bề</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tôi</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dùng</a:t>
            </a:r>
            <a:r>
              <a:rPr lang="en-US" sz="48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người.</a:t>
            </a:r>
            <a:endParaRPr lang="en-US" sz="48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78736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3E4FA4-2966-4A27-BFE7-6206F1FEA2E8}"/>
              </a:ext>
            </a:extLst>
          </p:cNvPr>
          <p:cNvSpPr/>
          <p:nvPr/>
        </p:nvSpPr>
        <p:spPr>
          <a:xfrm>
            <a:off x="132521" y="0"/>
            <a:ext cx="11926957" cy="6740307"/>
          </a:xfrm>
          <a:prstGeom prst="rect">
            <a:avLst/>
          </a:prstGeom>
        </p:spPr>
        <p:txBody>
          <a:bodyPr wrap="square">
            <a:spAutoFit/>
          </a:bodyPr>
          <a:lstStyle/>
          <a:p>
            <a:pPr marL="571500" indent="-571500" algn="just">
              <a:buFont typeface="Arial" panose="020B0604020202020204" pitchFamily="34" charset="0"/>
              <a:buChar char="•"/>
              <a:tabLst>
                <a:tab pos="90170" algn="l"/>
                <a:tab pos="180340" algn="l"/>
              </a:tabLst>
            </a:pPr>
            <a:r>
              <a:rPr lang="en-US" sz="36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Vua</a:t>
            </a:r>
            <a:r>
              <a:rPr lang="en-US" sz="36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nói</a:t>
            </a:r>
            <a:r>
              <a:rPr lang="en-US" sz="36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với</a:t>
            </a:r>
            <a:r>
              <a:rPr lang="en-US" sz="36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tướng</a:t>
            </a:r>
            <a:r>
              <a:rPr lang="en-US" sz="36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sĩ</a:t>
            </a:r>
            <a:r>
              <a:rPr lang="en-US" sz="36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về</a:t>
            </a:r>
            <a:r>
              <a:rPr lang="en-US" sz="36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kế</a:t>
            </a:r>
            <a:r>
              <a:rPr lang="en-US" sz="36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hoạch</a:t>
            </a:r>
            <a:r>
              <a:rPr lang="en-US" sz="36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ngoại</a:t>
            </a:r>
            <a:r>
              <a:rPr lang="en-US" sz="36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giao</a:t>
            </a:r>
            <a:r>
              <a:rPr lang="en-US" sz="36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sau</a:t>
            </a:r>
            <a:r>
              <a:rPr lang="en-US" sz="36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chiến</a:t>
            </a:r>
            <a:r>
              <a:rPr lang="en-US" sz="36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tranh</a:t>
            </a:r>
            <a:endParaRPr lang="en-US" sz="36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pPr algn="just">
              <a:tabLst>
                <a:tab pos="90170" algn="l"/>
                <a:tab pos="180340" algn="l"/>
              </a:tabLst>
            </a:pP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Dự</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đoán</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kết</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quả</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trận</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đánh</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latin typeface="Calibri" panose="020F0502020204030204" pitchFamily="34" charset="0"/>
              <a:ea typeface="Calibri" panose="020F0502020204030204" pitchFamily="34" charset="0"/>
              <a:cs typeface="Times New Roman" panose="02020603050405020304" pitchFamily="18" charset="0"/>
            </a:endParaRPr>
          </a:p>
          <a:p>
            <a:pPr algn="just">
              <a:tabLst>
                <a:tab pos="90170" algn="l"/>
                <a:tab pos="180340" algn="l"/>
              </a:tabLst>
            </a:pP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Quân</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Thanh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thua</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trận</a:t>
            </a:r>
            <a:endParaRPr lang="en-US" sz="3600" b="1" dirty="0">
              <a:latin typeface="Calibri" panose="020F0502020204030204" pitchFamily="34" charset="0"/>
              <a:ea typeface="Calibri" panose="020F0502020204030204" pitchFamily="34" charset="0"/>
              <a:cs typeface="Times New Roman" panose="02020603050405020304" pitchFamily="18" charset="0"/>
            </a:endParaRPr>
          </a:p>
          <a:p>
            <a:pPr algn="just">
              <a:tabLst>
                <a:tab pos="90170" algn="l"/>
                <a:tab pos="180340" algn="l"/>
              </a:tabLst>
            </a:pP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Chiêu</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bỏ</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trốn</a:t>
            </a:r>
            <a:endParaRPr lang="en-US" sz="3600" b="1"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algn="just">
              <a:tabLst>
                <a:tab pos="90170" algn="l"/>
                <a:tab pos="180340" algn="l"/>
              </a:tabLst>
            </a:pP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Chắc</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thắng</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và</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dự</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kiến</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cả</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ngày</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chiến</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thắng</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khẳng</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lược</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tiến</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đánh</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đã</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có</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tính</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sẵn</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chẳng</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qua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mươi</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ngày</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có</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thể</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đuổi</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Thanh,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hẹn</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ngày</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7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vào</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ăn</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Tết</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tại</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Thăng</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Long.</a:t>
            </a:r>
            <a:endParaRPr lang="en-US" sz="3600" b="1" dirty="0">
              <a:latin typeface="Calibri" panose="020F0502020204030204" pitchFamily="34" charset="0"/>
              <a:ea typeface="Calibri" panose="020F0502020204030204" pitchFamily="34" charset="0"/>
              <a:cs typeface="Times New Roman" panose="02020603050405020304" pitchFamily="18" charset="0"/>
            </a:endParaRPr>
          </a:p>
          <a:p>
            <a:pPr algn="just">
              <a:tabLst>
                <a:tab pos="90170" algn="l"/>
                <a:tab pos="180340" algn="l"/>
              </a:tabLst>
            </a:pP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Đang</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ngồi</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trên</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lưng</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ngựa</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lo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đánh</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giặc</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Quang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Trung</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đã</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bàn</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với</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Nhậm</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về</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quyết</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sách</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ngoại</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giao</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và</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kế</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hoạch</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mười</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năm</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tới</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sau</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hòa</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bình</a:t>
            </a:r>
            <a:r>
              <a:rPr lang="en-US" sz="3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6324404"/>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9B714B-E904-44A3-A76D-C628ADC4F5AB}"/>
              </a:ext>
            </a:extLst>
          </p:cNvPr>
          <p:cNvSpPr/>
          <p:nvPr/>
        </p:nvSpPr>
        <p:spPr>
          <a:xfrm>
            <a:off x="251792" y="4257046"/>
            <a:ext cx="11463130" cy="1634037"/>
          </a:xfrm>
          <a:prstGeom prst="rect">
            <a:avLst/>
          </a:prstGeom>
        </p:spPr>
        <p:txBody>
          <a:bodyPr wrap="square">
            <a:spAutoFit/>
          </a:bodyPr>
          <a:lstStyle/>
          <a:p>
            <a:pPr lvl="0" algn="just">
              <a:lnSpc>
                <a:spcPct val="107000"/>
              </a:lnSpc>
              <a:spcAft>
                <a:spcPts val="800"/>
              </a:spcAft>
              <a:tabLst>
                <a:tab pos="90170" algn="l"/>
                <a:tab pos="180340" algn="l"/>
              </a:tabLst>
            </a:pP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Lòng</a:t>
            </a: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yêu</a:t>
            </a: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thương</a:t>
            </a: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dân</a:t>
            </a: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tầm</a:t>
            </a: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nhìn</a:t>
            </a: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xa</a:t>
            </a: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trông</a:t>
            </a: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rộng</a:t>
            </a:r>
            <a:endParaRPr lang="en-US" sz="48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463F6284-C3CE-48F8-BDDE-3040A6825AA9}"/>
              </a:ext>
            </a:extLst>
          </p:cNvPr>
          <p:cNvSpPr/>
          <p:nvPr/>
        </p:nvSpPr>
        <p:spPr>
          <a:xfrm>
            <a:off x="198783" y="2232357"/>
            <a:ext cx="11794434" cy="1569660"/>
          </a:xfrm>
          <a:prstGeom prst="rect">
            <a:avLst/>
          </a:prstGeom>
        </p:spPr>
        <p:txBody>
          <a:bodyPr wrap="square">
            <a:spAutoFit/>
          </a:bodyPr>
          <a:lstStyle/>
          <a:p>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Chắc thắng, dự đoán được kết quả trận đánh và dự kiến cả ngày chiến thắng</a:t>
            </a:r>
            <a:endParaRPr lang="en-US" dirty="0">
              <a:solidFill>
                <a:srgbClr val="0070C0"/>
              </a:solidFill>
            </a:endParaRPr>
          </a:p>
        </p:txBody>
      </p:sp>
      <p:sp>
        <p:nvSpPr>
          <p:cNvPr id="7" name="Rectangle 6">
            <a:extLst>
              <a:ext uri="{FF2B5EF4-FFF2-40B4-BE49-F238E27FC236}">
                <a16:creationId xmlns:a16="http://schemas.microsoft.com/office/drawing/2014/main" id="{4B123A1F-F4A3-40F8-A843-E8E209CE4E53}"/>
              </a:ext>
            </a:extLst>
          </p:cNvPr>
          <p:cNvSpPr/>
          <p:nvPr/>
        </p:nvSpPr>
        <p:spPr>
          <a:xfrm>
            <a:off x="278296" y="143292"/>
            <a:ext cx="11582400" cy="1634037"/>
          </a:xfrm>
          <a:prstGeom prst="rect">
            <a:avLst/>
          </a:prstGeom>
        </p:spPr>
        <p:txBody>
          <a:bodyPr wrap="square">
            <a:spAutoFit/>
          </a:bodyPr>
          <a:lstStyle/>
          <a:p>
            <a:pPr algn="just">
              <a:lnSpc>
                <a:spcPct val="107000"/>
              </a:lnSpc>
              <a:spcAft>
                <a:spcPts val="800"/>
              </a:spcAft>
              <a:tabLst>
                <a:tab pos="90170" algn="l"/>
                <a:tab pos="180340" algn="l"/>
              </a:tabLst>
            </a:pP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Vua</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nói</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tướng</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sĩ</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kế</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hoạch</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ngoại</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giao</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sau</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chiến</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tranh</a:t>
            </a:r>
            <a:endParaRPr lang="en-US" sz="4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03196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3E4FA4-2966-4A27-BFE7-6206F1FEA2E8}"/>
              </a:ext>
            </a:extLst>
          </p:cNvPr>
          <p:cNvSpPr/>
          <p:nvPr/>
        </p:nvSpPr>
        <p:spPr>
          <a:xfrm>
            <a:off x="132521" y="286472"/>
            <a:ext cx="11926957" cy="4832092"/>
          </a:xfrm>
          <a:prstGeom prst="rect">
            <a:avLst/>
          </a:prstGeom>
        </p:spPr>
        <p:txBody>
          <a:bodyPr wrap="square">
            <a:spAutoFit/>
          </a:bodyPr>
          <a:lstStyle/>
          <a:p>
            <a:pPr algn="just">
              <a:tabLst>
                <a:tab pos="90170" algn="l"/>
                <a:tab pos="180340" algn="l"/>
              </a:tabLst>
            </a:pPr>
            <a:r>
              <a:rPr lang="en-US" sz="44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Cuộc</a:t>
            </a:r>
            <a:r>
              <a:rPr lang="en-US" sz="44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hành</a:t>
            </a:r>
            <a:r>
              <a:rPr lang="en-US" sz="44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quân</a:t>
            </a:r>
            <a:r>
              <a:rPr lang="en-US" sz="44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thần</a:t>
            </a:r>
            <a:r>
              <a:rPr lang="en-US" sz="44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tốc</a:t>
            </a:r>
            <a:endParaRPr lang="en-US" sz="4400" b="1"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algn="just">
              <a:tabLst>
                <a:tab pos="90170" algn="l"/>
                <a:tab pos="180340" algn="l"/>
              </a:tabLst>
            </a:pP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Ngày</a:t>
            </a: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25 </a:t>
            </a:r>
            <a:r>
              <a:rPr lang="en-US" sz="4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tháng</a:t>
            </a: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Chạp</a:t>
            </a: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bắt</a:t>
            </a: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đầu</a:t>
            </a: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xuất</a:t>
            </a: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quân</a:t>
            </a: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từ</a:t>
            </a: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Phú</a:t>
            </a: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Xuân</a:t>
            </a: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Huế</a:t>
            </a: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Một</a:t>
            </a: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tuần</a:t>
            </a: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sau</a:t>
            </a: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đã</a:t>
            </a: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đến</a:t>
            </a: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Tam </a:t>
            </a:r>
            <a:r>
              <a:rPr lang="en-US" sz="4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Điệp</a:t>
            </a: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endParaRPr lang="en-US" sz="4400" b="1" dirty="0">
              <a:latin typeface="Calibri" panose="020F0502020204030204" pitchFamily="34" charset="0"/>
              <a:ea typeface="Calibri" panose="020F0502020204030204" pitchFamily="34" charset="0"/>
              <a:cs typeface="Times New Roman" panose="02020603050405020304" pitchFamily="18" charset="0"/>
            </a:endParaRPr>
          </a:p>
          <a:p>
            <a:pPr algn="just">
              <a:tabLst>
                <a:tab pos="90170" algn="l"/>
                <a:tab pos="180340" algn="l"/>
              </a:tabLst>
            </a:pP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Đêm</a:t>
            </a: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30 </a:t>
            </a:r>
            <a:r>
              <a:rPr lang="en-US" sz="4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tháng</a:t>
            </a: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Chạp</a:t>
            </a: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đã</a:t>
            </a: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lập</a:t>
            </a: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tức</a:t>
            </a: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lên</a:t>
            </a: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tiến</a:t>
            </a: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ra </a:t>
            </a:r>
            <a:r>
              <a:rPr lang="en-US" sz="4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Thăng</a:t>
            </a: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Long (</a:t>
            </a:r>
            <a:r>
              <a:rPr lang="en-US" sz="4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tất</a:t>
            </a: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cả</a:t>
            </a: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đều</a:t>
            </a: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đi</a:t>
            </a: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bộ</a:t>
            </a: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endParaRPr lang="en-US" sz="4400" b="1" dirty="0">
              <a:latin typeface="Calibri" panose="020F0502020204030204" pitchFamily="34" charset="0"/>
              <a:ea typeface="Calibri" panose="020F0502020204030204" pitchFamily="34" charset="0"/>
              <a:cs typeface="Times New Roman" panose="02020603050405020304" pitchFamily="18" charset="0"/>
            </a:endParaRPr>
          </a:p>
          <a:p>
            <a:pPr algn="just">
              <a:tabLst>
                <a:tab pos="90170" algn="l"/>
                <a:tab pos="180340" algn="l"/>
              </a:tabLst>
            </a:pP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Từ</a:t>
            </a: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Tam </a:t>
            </a:r>
            <a:r>
              <a:rPr lang="en-US" sz="4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Điệp</a:t>
            </a: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trở</a:t>
            </a: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ra </a:t>
            </a:r>
            <a:r>
              <a:rPr lang="en-US" sz="4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vừa</a:t>
            </a: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hành</a:t>
            </a: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quân</a:t>
            </a: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vừa</a:t>
            </a: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đánh</a:t>
            </a: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giặc</a:t>
            </a: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giữ</a:t>
            </a: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bí</a:t>
            </a: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mật</a:t>
            </a: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bất</a:t>
            </a: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ngờ</a:t>
            </a:r>
            <a:r>
              <a:rPr lang="en-US" sz="4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endParaRPr lang="en-US" sz="44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3521430"/>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3410DA-D203-45A4-960D-177AD583AC4C}"/>
              </a:ext>
            </a:extLst>
          </p:cNvPr>
          <p:cNvSpPr/>
          <p:nvPr/>
        </p:nvSpPr>
        <p:spPr>
          <a:xfrm>
            <a:off x="397564" y="393560"/>
            <a:ext cx="11211339" cy="843693"/>
          </a:xfrm>
          <a:prstGeom prst="rect">
            <a:avLst/>
          </a:prstGeom>
        </p:spPr>
        <p:txBody>
          <a:bodyPr wrap="square">
            <a:spAutoFit/>
          </a:bodyPr>
          <a:lstStyle/>
          <a:p>
            <a:pPr algn="just">
              <a:lnSpc>
                <a:spcPct val="107000"/>
              </a:lnSpc>
              <a:spcAft>
                <a:spcPts val="800"/>
              </a:spcAft>
              <a:tabLst>
                <a:tab pos="90170" algn="l"/>
                <a:tab pos="180340" algn="l"/>
              </a:tabLst>
            </a:pP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Cuộc</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hành</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quân</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thần</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tốc</a:t>
            </a:r>
            <a:endParaRPr lang="en-US" sz="4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7F1A8531-EA8B-4FD0-953F-DBBAE4C58821}"/>
              </a:ext>
            </a:extLst>
          </p:cNvPr>
          <p:cNvSpPr/>
          <p:nvPr/>
        </p:nvSpPr>
        <p:spPr>
          <a:xfrm>
            <a:off x="318051" y="4107100"/>
            <a:ext cx="11555897" cy="1634037"/>
          </a:xfrm>
          <a:prstGeom prst="rect">
            <a:avLst/>
          </a:prstGeom>
        </p:spPr>
        <p:txBody>
          <a:bodyPr wrap="square">
            <a:spAutoFit/>
          </a:bodyPr>
          <a:lstStyle/>
          <a:p>
            <a:pPr lvl="0" algn="just">
              <a:lnSpc>
                <a:spcPct val="107000"/>
              </a:lnSpc>
              <a:spcAft>
                <a:spcPts val="800"/>
              </a:spcAft>
              <a:tabLst>
                <a:tab pos="90170" algn="l"/>
                <a:tab pos="180340" algn="l"/>
              </a:tabLst>
            </a:pP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-&gt; </a:t>
            </a:r>
            <a:r>
              <a:rPr lang="en-US" sz="4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Bậc</a:t>
            </a: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kì</a:t>
            </a: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tài</a:t>
            </a: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quân</a:t>
            </a: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sự</a:t>
            </a: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có</a:t>
            </a: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tài</a:t>
            </a: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thao</a:t>
            </a: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lược</a:t>
            </a: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hơn</a:t>
            </a: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dùng</a:t>
            </a: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binh</a:t>
            </a: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biến</a:t>
            </a: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hóa</a:t>
            </a: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bất</a:t>
            </a: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ngờ</a:t>
            </a:r>
            <a:endParaRPr lang="en-US" sz="48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DD4ACA03-BBB8-468D-ADC1-B8B67D2CC2C9}"/>
              </a:ext>
            </a:extLst>
          </p:cNvPr>
          <p:cNvSpPr/>
          <p:nvPr/>
        </p:nvSpPr>
        <p:spPr>
          <a:xfrm>
            <a:off x="318051" y="1821637"/>
            <a:ext cx="11449879" cy="1634037"/>
          </a:xfrm>
          <a:prstGeom prst="rect">
            <a:avLst/>
          </a:prstGeom>
        </p:spPr>
        <p:txBody>
          <a:bodyPr wrap="square">
            <a:spAutoFit/>
          </a:bodyPr>
          <a:lstStyle/>
          <a:p>
            <a:pPr lvl="0" algn="just">
              <a:lnSpc>
                <a:spcPct val="107000"/>
              </a:lnSpc>
              <a:spcAft>
                <a:spcPts val="800"/>
              </a:spcAft>
              <a:tabLst>
                <a:tab pos="90170" algn="l"/>
                <a:tab pos="180340" algn="l"/>
              </a:tabLst>
            </a:pP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Kết</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quả</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trận</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đánh</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Ngày</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mồng</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5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vua</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tiến</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vào</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Thăng</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Long, Lê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Chiêu</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bỏ</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chạy</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en-US" sz="48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49855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30248"/>
            <a:ext cx="12192000" cy="95596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b="1" dirty="0" err="1">
                <a:latin typeface="Times New Roman" panose="02020603050405020304" pitchFamily="18" charset="0"/>
                <a:cs typeface="Times New Roman" panose="02020603050405020304" pitchFamily="18" charset="0"/>
              </a:rPr>
              <a:t>Nhân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vật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vua</a:t>
            </a:r>
            <a:r>
              <a:rPr lang="en-US" sz="4400" b="1" dirty="0">
                <a:latin typeface="Times New Roman" panose="02020603050405020304" pitchFamily="18" charset="0"/>
                <a:cs typeface="Times New Roman" panose="02020603050405020304" pitchFamily="18" charset="0"/>
              </a:rPr>
              <a:t> Quang </a:t>
            </a:r>
            <a:r>
              <a:rPr lang="en-US" sz="4400" b="1" dirty="0" err="1">
                <a:latin typeface="Times New Roman" panose="02020603050405020304" pitchFamily="18" charset="0"/>
                <a:cs typeface="Times New Roman" panose="02020603050405020304" pitchFamily="18" charset="0"/>
              </a:rPr>
              <a:t>Trung</a:t>
            </a:r>
            <a:endParaRPr lang="en-US" sz="4400" dirty="0">
              <a:latin typeface="Times New Roman" panose="02020603050405020304" pitchFamily="18" charset="0"/>
              <a:cs typeface="Times New Roman" panose="02020603050405020304" pitchFamily="18" charset="0"/>
            </a:endParaRPr>
          </a:p>
        </p:txBody>
      </p:sp>
      <p:sp>
        <p:nvSpPr>
          <p:cNvPr id="3" name="Rectangle 2"/>
          <p:cNvSpPr/>
          <p:nvPr/>
        </p:nvSpPr>
        <p:spPr>
          <a:xfrm>
            <a:off x="0" y="4333992"/>
            <a:ext cx="10648167" cy="718466"/>
          </a:xfrm>
          <a:prstGeom prst="rect">
            <a:avLst/>
          </a:prstGeom>
        </p:spPr>
        <p:txBody>
          <a:bodyPr wrap="square">
            <a:spAutoFit/>
          </a:bodyPr>
          <a:lstStyle/>
          <a:p>
            <a:pPr algn="just">
              <a:lnSpc>
                <a:spcPct val="107000"/>
              </a:lnSpc>
              <a:spcAft>
                <a:spcPts val="0"/>
              </a:spcAft>
            </a:pPr>
            <a:r>
              <a:rPr lang="vi-VN"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=&gt; Tất cả chỉ diễn ra trong chưa đầy một tháng. </a:t>
            </a:r>
            <a:endParaRPr lang="en-US"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ounded Rectangle 3"/>
          <p:cNvSpPr/>
          <p:nvPr/>
        </p:nvSpPr>
        <p:spPr>
          <a:xfrm>
            <a:off x="92765" y="1035243"/>
            <a:ext cx="1577009" cy="320903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Lên ngôi vua</a:t>
            </a:r>
            <a:endParaRPr lang="en-US" sz="4000" dirty="0"/>
          </a:p>
        </p:txBody>
      </p:sp>
      <p:sp>
        <p:nvSpPr>
          <p:cNvPr id="5" name="Rounded Rectangle 4"/>
          <p:cNvSpPr/>
          <p:nvPr/>
        </p:nvSpPr>
        <p:spPr>
          <a:xfrm>
            <a:off x="1669774" y="986212"/>
            <a:ext cx="2934174" cy="320903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Đốc xuất đại binh ra Bắc vừa tuyển quân, duyệt binh</a:t>
            </a:r>
            <a:endParaRPr lang="en-US" sz="3600" dirty="0"/>
          </a:p>
        </p:txBody>
      </p:sp>
      <p:sp>
        <p:nvSpPr>
          <p:cNvPr id="6" name="Rounded Rectangle 5"/>
          <p:cNvSpPr/>
          <p:nvPr/>
        </p:nvSpPr>
        <p:spPr>
          <a:xfrm>
            <a:off x="4603947" y="952729"/>
            <a:ext cx="2558540" cy="329154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Gặp gỡ cao sĩ, bàn kế hoạch tiến quân cùng tướng sĩ</a:t>
            </a:r>
            <a:endParaRPr lang="en-US" sz="3600" dirty="0"/>
          </a:p>
        </p:txBody>
      </p:sp>
      <p:sp>
        <p:nvSpPr>
          <p:cNvPr id="7" name="Rounded Rectangle 6"/>
          <p:cNvSpPr/>
          <p:nvPr/>
        </p:nvSpPr>
        <p:spPr>
          <a:xfrm>
            <a:off x="7096462" y="986212"/>
            <a:ext cx="2352337" cy="325806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Đánh đuổi ngoại xâm, thu hồi giang sơn</a:t>
            </a:r>
            <a:endParaRPr lang="en-US" sz="3600" dirty="0"/>
          </a:p>
        </p:txBody>
      </p:sp>
      <p:sp>
        <p:nvSpPr>
          <p:cNvPr id="8" name="Rounded Rectangle 7"/>
          <p:cNvSpPr/>
          <p:nvPr/>
        </p:nvSpPr>
        <p:spPr>
          <a:xfrm>
            <a:off x="9466510" y="952728"/>
            <a:ext cx="2725490" cy="329154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Sắp xếp kế hoạch ngoại giao thời hậu chiến</a:t>
            </a:r>
            <a:endParaRPr lang="en-US" sz="3600" dirty="0"/>
          </a:p>
        </p:txBody>
      </p:sp>
      <p:sp>
        <p:nvSpPr>
          <p:cNvPr id="10" name="Rounded Rectangle 9"/>
          <p:cNvSpPr/>
          <p:nvPr/>
        </p:nvSpPr>
        <p:spPr>
          <a:xfrm>
            <a:off x="781879" y="5052458"/>
            <a:ext cx="11410120" cy="180554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07000"/>
              </a:lnSpc>
              <a:spcAft>
                <a:spcPts val="0"/>
              </a:spcAft>
            </a:pPr>
            <a:r>
              <a:rPr lang="vi-VN"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Quang Trung là vị vua có hành động mạnh mẽ, quyế</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vi-VN"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đoán.</a:t>
            </a:r>
            <a:endParaRPr lang="en-US" sz="4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Curved Right Arrow 10"/>
          <p:cNvSpPr/>
          <p:nvPr/>
        </p:nvSpPr>
        <p:spPr>
          <a:xfrm>
            <a:off x="1" y="5181600"/>
            <a:ext cx="781878" cy="980661"/>
          </a:xfrm>
          <a:prstGeom prst="curvedRightArrow">
            <a:avLst>
              <a:gd name="adj1" fmla="val 25000"/>
              <a:gd name="adj2" fmla="val 4738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04883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2000"/>
                                        <p:tgtEl>
                                          <p:spTgt spid="8"/>
                                        </p:tgtEl>
                                      </p:cBhvr>
                                    </p:animEffect>
                                    <p:anim calcmode="lin" valueType="num">
                                      <p:cBhvr>
                                        <p:cTn id="31" dur="2000" fill="hold"/>
                                        <p:tgtEl>
                                          <p:spTgt spid="8"/>
                                        </p:tgtEl>
                                        <p:attrNameLst>
                                          <p:attrName>ppt_w</p:attrName>
                                        </p:attrNameLst>
                                      </p:cBhvr>
                                      <p:tavLst>
                                        <p:tav tm="0" fmla="#ppt_w*sin(2.5*pi*$)">
                                          <p:val>
                                            <p:fltVal val="0"/>
                                          </p:val>
                                        </p:tav>
                                        <p:tav tm="100000">
                                          <p:val>
                                            <p:fltVal val="1"/>
                                          </p:val>
                                        </p:tav>
                                      </p:tavLst>
                                    </p:anim>
                                    <p:anim calcmode="lin" valueType="num">
                                      <p:cBhvr>
                                        <p:cTn id="32"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1000" fill="hold"/>
                                        <p:tgtEl>
                                          <p:spTgt spid="10"/>
                                        </p:tgtEl>
                                        <p:attrNameLst>
                                          <p:attrName>ppt_w</p:attrName>
                                        </p:attrNameLst>
                                      </p:cBhvr>
                                      <p:tavLst>
                                        <p:tav tm="0">
                                          <p:val>
                                            <p:fltVal val="0"/>
                                          </p:val>
                                        </p:tav>
                                        <p:tav tm="100000">
                                          <p:val>
                                            <p:strVal val="#ppt_w"/>
                                          </p:val>
                                        </p:tav>
                                      </p:tavLst>
                                    </p:anim>
                                    <p:anim calcmode="lin" valueType="num">
                                      <p:cBhvr>
                                        <p:cTn id="49" dur="1000" fill="hold"/>
                                        <p:tgtEl>
                                          <p:spTgt spid="10"/>
                                        </p:tgtEl>
                                        <p:attrNameLst>
                                          <p:attrName>ppt_h</p:attrName>
                                        </p:attrNameLst>
                                      </p:cBhvr>
                                      <p:tavLst>
                                        <p:tav tm="0">
                                          <p:val>
                                            <p:fltVal val="0"/>
                                          </p:val>
                                        </p:tav>
                                        <p:tav tm="100000">
                                          <p:val>
                                            <p:strVal val="#ppt_h"/>
                                          </p:val>
                                        </p:tav>
                                      </p:tavLst>
                                    </p:anim>
                                    <p:anim calcmode="lin" valueType="num">
                                      <p:cBhvr>
                                        <p:cTn id="50" dur="1000" fill="hold"/>
                                        <p:tgtEl>
                                          <p:spTgt spid="10"/>
                                        </p:tgtEl>
                                        <p:attrNameLst>
                                          <p:attrName>style.rotation</p:attrName>
                                        </p:attrNameLst>
                                      </p:cBhvr>
                                      <p:tavLst>
                                        <p:tav tm="0">
                                          <p:val>
                                            <p:fltVal val="90"/>
                                          </p:val>
                                        </p:tav>
                                        <p:tav tm="100000">
                                          <p:val>
                                            <p:fltVal val="0"/>
                                          </p:val>
                                        </p:tav>
                                      </p:tavLst>
                                    </p:anim>
                                    <p:animEffect transition="in" filter="fade">
                                      <p:cBhvr>
                                        <p:cTn id="5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animBg="1"/>
      <p:bldP spid="10"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45774" y="0"/>
            <a:ext cx="12192000" cy="6858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3600" b="1" dirty="0">
              <a:latin typeface="Times New Roman" panose="02020603050405020304" pitchFamily="18" charset="0"/>
              <a:cs typeface="Times New Roman" panose="02020603050405020304" pitchFamily="18" charset="0"/>
            </a:endParaRPr>
          </a:p>
          <a:p>
            <a:pPr algn="just"/>
            <a:r>
              <a:rPr lang="en-US" sz="3600" b="1" dirty="0" err="1">
                <a:solidFill>
                  <a:srgbClr val="FF0000"/>
                </a:solidFill>
                <a:latin typeface="Times New Roman" panose="02020603050405020304" pitchFamily="18" charset="0"/>
                <a:cs typeface="Times New Roman" panose="02020603050405020304" pitchFamily="18" charset="0"/>
              </a:rPr>
              <a:t>Nhiều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liệu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lịch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sử</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chép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về</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kiện</a:t>
            </a:r>
            <a:r>
              <a:rPr lang="en-US" sz="3600" b="1" dirty="0">
                <a:solidFill>
                  <a:srgbClr val="FF0000"/>
                </a:solidFill>
                <a:latin typeface="Times New Roman" panose="02020603050405020304" pitchFamily="18" charset="0"/>
                <a:cs typeface="Times New Roman" panose="02020603050405020304" pitchFamily="18" charset="0"/>
              </a:rPr>
              <a:t> Quang </a:t>
            </a:r>
            <a:r>
              <a:rPr lang="en-US" sz="3600" b="1" dirty="0" err="1">
                <a:solidFill>
                  <a:srgbClr val="FF0000"/>
                </a:solidFill>
                <a:latin typeface="Times New Roman" panose="02020603050405020304" pitchFamily="18" charset="0"/>
                <a:cs typeface="Times New Roman" panose="02020603050405020304" pitchFamily="18" charset="0"/>
              </a:rPr>
              <a:t>Trung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quân</a:t>
            </a:r>
            <a:r>
              <a:rPr lang="en-US" sz="3600" b="1" dirty="0">
                <a:solidFill>
                  <a:srgbClr val="FF0000"/>
                </a:solidFill>
                <a:latin typeface="Times New Roman" panose="02020603050405020304" pitchFamily="18" charset="0"/>
                <a:cs typeface="Times New Roman" panose="02020603050405020304" pitchFamily="18" charset="0"/>
              </a:rPr>
              <a:t> Thanh.</a:t>
            </a:r>
          </a:p>
          <a:p>
            <a:pPr algn="just"/>
            <a:r>
              <a:rPr lang="en-US" sz="3600" b="1" dirty="0">
                <a:latin typeface="Times New Roman" panose="02020603050405020304" pitchFamily="18" charset="0"/>
                <a:cs typeface="Times New Roman" panose="02020603050405020304" pitchFamily="18" charset="0"/>
              </a:rPr>
              <a:t>   Theo </a:t>
            </a:r>
            <a:r>
              <a:rPr lang="en-US" sz="3600" b="1" dirty="0" err="1">
                <a:latin typeface="Times New Roman" panose="02020603050405020304" pitchFamily="18" charset="0"/>
                <a:cs typeface="Times New Roman" panose="02020603050405020304" pitchFamily="18" charset="0"/>
              </a:rPr>
              <a:t>đại</a:t>
            </a:r>
            <a:r>
              <a:rPr lang="en-US" sz="3600" b="1" dirty="0">
                <a:latin typeface="Times New Roman" panose="02020603050405020304" pitchFamily="18" charset="0"/>
                <a:cs typeface="Times New Roman" panose="02020603050405020304" pitchFamily="18" charset="0"/>
              </a:rPr>
              <a:t> </a:t>
            </a:r>
            <a:r>
              <a:rPr lang="en-US" sz="3600" b="1" i="1" dirty="0">
                <a:latin typeface="Times New Roman" panose="02020603050405020304" pitchFamily="18" charset="0"/>
                <a:cs typeface="Times New Roman" panose="02020603050405020304" pitchFamily="18" charset="0"/>
              </a:rPr>
              <a:t>Nam </a:t>
            </a:r>
            <a:r>
              <a:rPr lang="en-US" sz="3600" b="1" i="1" dirty="0" err="1">
                <a:latin typeface="Times New Roman" panose="02020603050405020304" pitchFamily="18" charset="0"/>
                <a:cs typeface="Times New Roman" panose="02020603050405020304" pitchFamily="18" charset="0"/>
              </a:rPr>
              <a:t>chính</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biên</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liệt</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truyện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Quân</a:t>
            </a:r>
            <a:r>
              <a:rPr lang="en-US" sz="3600" b="1" dirty="0">
                <a:latin typeface="Times New Roman" panose="02020603050405020304" pitchFamily="18" charset="0"/>
                <a:cs typeface="Times New Roman" panose="02020603050405020304" pitchFamily="18" charset="0"/>
              </a:rPr>
              <a:t> Quang </a:t>
            </a:r>
            <a:r>
              <a:rPr lang="en-US" sz="3600" b="1" dirty="0" err="1">
                <a:latin typeface="Times New Roman" panose="02020603050405020304" pitchFamily="18" charset="0"/>
                <a:cs typeface="Times New Roman" panose="02020603050405020304" pitchFamily="18" charset="0"/>
              </a:rPr>
              <a:t>Trung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thần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tốc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tiến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bắt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gọn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đám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quân</a:t>
            </a:r>
            <a:r>
              <a:rPr lang="en-US" sz="3600" b="1" dirty="0">
                <a:latin typeface="Times New Roman" panose="02020603050405020304" pitchFamily="18" charset="0"/>
                <a:cs typeface="Times New Roman" panose="02020603050405020304" pitchFamily="18" charset="0"/>
              </a:rPr>
              <a:t> Thanh do </a:t>
            </a:r>
            <a:r>
              <a:rPr lang="en-US" sz="3600" b="1" dirty="0" err="1">
                <a:latin typeface="Times New Roman" panose="02020603050405020304" pitchFamily="18" charset="0"/>
                <a:cs typeface="Times New Roman" panose="02020603050405020304" pitchFamily="18" charset="0"/>
              </a:rPr>
              <a:t>thám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tiêu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diệt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vùng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Bắc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Nguyệt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Quyết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đồn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Nhật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Tảo</a:t>
            </a:r>
            <a:r>
              <a:rPr lang="en-US" sz="3600" b="1" dirty="0">
                <a:latin typeface="Times New Roman" panose="02020603050405020304" pitchFamily="18" charset="0"/>
                <a:cs typeface="Times New Roman" panose="02020603050405020304" pitchFamily="18" charset="0"/>
              </a:rPr>
              <a:t>. Do </a:t>
            </a:r>
            <a:r>
              <a:rPr lang="en-US" sz="3600" b="1" dirty="0" err="1">
                <a:latin typeface="Times New Roman" panose="02020603050405020304" pitchFamily="18" charset="0"/>
                <a:cs typeface="Times New Roman" panose="02020603050405020304" pitchFamily="18" charset="0"/>
              </a:rPr>
              <a:t>đạo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quân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Tây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Sơn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hành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quân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nhanh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đám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quân</a:t>
            </a:r>
            <a:r>
              <a:rPr lang="en-US" sz="3600" b="1" dirty="0">
                <a:latin typeface="Times New Roman" panose="02020603050405020304" pitchFamily="18" charset="0"/>
                <a:cs typeface="Times New Roman" panose="02020603050405020304" pitchFamily="18" charset="0"/>
              </a:rPr>
              <a:t> do </a:t>
            </a:r>
            <a:r>
              <a:rPr lang="en-US" sz="3600" b="1" dirty="0" err="1">
                <a:latin typeface="Times New Roman" panose="02020603050405020304" pitchFamily="18" charset="0"/>
                <a:cs typeface="Times New Roman" panose="02020603050405020304" pitchFamily="18" charset="0"/>
              </a:rPr>
              <a:t>thám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bị</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bắt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quân</a:t>
            </a:r>
            <a:r>
              <a:rPr lang="en-US" sz="3600" b="1" dirty="0">
                <a:latin typeface="Times New Roman" panose="02020603050405020304" pitchFamily="18" charset="0"/>
                <a:cs typeface="Times New Roman" panose="02020603050405020304" pitchFamily="18" charset="0"/>
              </a:rPr>
              <a:t> Thanh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đồn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hồi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Thăng</a:t>
            </a:r>
            <a:r>
              <a:rPr lang="en-US" sz="3600" b="1" dirty="0">
                <a:latin typeface="Times New Roman" panose="02020603050405020304" pitchFamily="18" charset="0"/>
                <a:cs typeface="Times New Roman" panose="02020603050405020304" pitchFamily="18" charset="0"/>
              </a:rPr>
              <a:t> Long </a:t>
            </a:r>
            <a:r>
              <a:rPr lang="en-US" sz="3600" b="1" dirty="0" err="1">
                <a:latin typeface="Times New Roman" panose="02020603050405020304" pitchFamily="18" charset="0"/>
                <a:cs typeface="Times New Roman" panose="02020603050405020304" pitchFamily="18" charset="0"/>
              </a:rPr>
              <a:t>không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gì</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về</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động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quân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Tây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Sơn</a:t>
            </a:r>
            <a:r>
              <a:rPr lang="en-US" sz="3600" b="1" dirty="0">
                <a:latin typeface="Times New Roman" panose="02020603050405020304" pitchFamily="18" charset="0"/>
                <a:cs typeface="Times New Roman" panose="02020603050405020304" pitchFamily="18" charset="0"/>
              </a:rPr>
              <a:t>. Sau </a:t>
            </a:r>
            <a:r>
              <a:rPr lang="en-US" sz="3600" b="1" dirty="0" err="1">
                <a:latin typeface="Times New Roman" panose="02020603050405020304" pitchFamily="18" charset="0"/>
                <a:cs typeface="Times New Roman" panose="02020603050405020304" pitchFamily="18" charset="0"/>
              </a:rPr>
              <a:t>đó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quân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Tây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Sơn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thừa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thắng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hàng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đồn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Hồi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tiêu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diệt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đồn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Đống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tiến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thành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Thăng</a:t>
            </a:r>
            <a:r>
              <a:rPr lang="en-US" sz="3600" b="1" dirty="0">
                <a:latin typeface="Times New Roman" panose="02020603050405020304" pitchFamily="18" charset="0"/>
                <a:cs typeface="Times New Roman" panose="02020603050405020304" pitchFamily="18" charset="0"/>
              </a:rPr>
              <a:t> Long.”</a:t>
            </a:r>
          </a:p>
        </p:txBody>
      </p:sp>
    </p:spTree>
    <p:extLst>
      <p:ext uri="{BB962C8B-B14F-4D97-AF65-F5344CB8AC3E}">
        <p14:creationId xmlns:p14="http://schemas.microsoft.com/office/powerpoint/2010/main" val="758103763"/>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0" y="0"/>
            <a:ext cx="12192000" cy="6858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3000" dirty="0">
              <a:latin typeface="Times New Roman" panose="02020603050405020304" pitchFamily="18" charset="0"/>
              <a:cs typeface="Times New Roman" panose="02020603050405020304" pitchFamily="18" charset="0"/>
            </a:endParaRPr>
          </a:p>
          <a:p>
            <a:pPr algn="just"/>
            <a:r>
              <a:rPr lang="en-US" sz="4400" b="1" i="1" dirty="0" err="1">
                <a:latin typeface="Times New Roman" panose="02020603050405020304" pitchFamily="18" charset="0"/>
                <a:cs typeface="Times New Roman" panose="02020603050405020304" pitchFamily="18" charset="0"/>
              </a:rPr>
              <a:t>Đại</a:t>
            </a:r>
            <a:r>
              <a:rPr lang="en-US" sz="4400" b="1" i="1" dirty="0">
                <a:latin typeface="Times New Roman" panose="02020603050405020304" pitchFamily="18" charset="0"/>
                <a:cs typeface="Times New Roman" panose="02020603050405020304" pitchFamily="18" charset="0"/>
              </a:rPr>
              <a:t> Nam </a:t>
            </a:r>
            <a:r>
              <a:rPr lang="en-US" sz="4400" b="1" i="1" dirty="0" err="1">
                <a:latin typeface="Times New Roman" panose="02020603050405020304" pitchFamily="18" charset="0"/>
                <a:cs typeface="Times New Roman" panose="02020603050405020304" pitchFamily="18" charset="0"/>
              </a:rPr>
              <a:t>chính</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biên</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liệt</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truyện</a:t>
            </a:r>
            <a:r>
              <a:rPr lang="en-US" sz="4400" b="1" i="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viết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về</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sự</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thất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bại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của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quân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sĩ</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nhà</a:t>
            </a:r>
            <a:r>
              <a:rPr lang="en-US" sz="4400" b="1" dirty="0">
                <a:latin typeface="Times New Roman" panose="02020603050405020304" pitchFamily="18" charset="0"/>
                <a:cs typeface="Times New Roman" panose="02020603050405020304" pitchFamily="18" charset="0"/>
              </a:rPr>
              <a:t> Thanh: “</a:t>
            </a:r>
            <a:r>
              <a:rPr lang="en-US" sz="4400" b="1" i="1" dirty="0" err="1">
                <a:latin typeface="Times New Roman" panose="02020603050405020304" pitchFamily="18" charset="0"/>
                <a:cs typeface="Times New Roman" panose="02020603050405020304" pitchFamily="18" charset="0"/>
              </a:rPr>
              <a:t>Tôn</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Sĩ</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Nghị</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đóng</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trên</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bãi</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cát</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được</a:t>
            </a:r>
            <a:r>
              <a:rPr lang="en-US" sz="4400" b="1" i="1" dirty="0">
                <a:latin typeface="Times New Roman" panose="02020603050405020304" pitchFamily="18" charset="0"/>
                <a:cs typeface="Times New Roman" panose="02020603050405020304" pitchFamily="18" charset="0"/>
              </a:rPr>
              <a:t> tin </a:t>
            </a:r>
            <a:r>
              <a:rPr lang="en-US" sz="4400" b="1" i="1" dirty="0" err="1">
                <a:latin typeface="Times New Roman" panose="02020603050405020304" pitchFamily="18" charset="0"/>
                <a:cs typeface="Times New Roman" panose="02020603050405020304" pitchFamily="18" charset="0"/>
              </a:rPr>
              <a:t>bại</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trận</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vội</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vàng</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cưỡi</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ngựa</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một</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mình</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chạy</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về</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Bắc</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Tướng</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sĩ</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thấy</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vậy</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tranh</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nhau</a:t>
            </a:r>
            <a:r>
              <a:rPr lang="en-US" sz="4400" b="1" i="1" dirty="0">
                <a:latin typeface="Times New Roman" panose="02020603050405020304" pitchFamily="18" charset="0"/>
                <a:cs typeface="Times New Roman" panose="02020603050405020304" pitchFamily="18" charset="0"/>
              </a:rPr>
              <a:t> qua </a:t>
            </a:r>
            <a:r>
              <a:rPr lang="en-US" sz="4400" b="1" i="1" dirty="0" err="1">
                <a:latin typeface="Times New Roman" panose="02020603050405020304" pitchFamily="18" charset="0"/>
                <a:cs typeface="Times New Roman" panose="02020603050405020304" pitchFamily="18" charset="0"/>
              </a:rPr>
              <a:t>cầu</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mà</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chạy</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cầu</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đứt</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lăn</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cả</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xuống</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sông</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chết</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đến</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vài</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vạn</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người</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làm</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cho</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nước</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sông</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không</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chảy</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được</a:t>
            </a:r>
            <a:r>
              <a:rPr lang="en-US" sz="4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31490767"/>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803374" y="0"/>
            <a:ext cx="8388625" cy="6858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3000" dirty="0">
              <a:latin typeface="Times New Roman" panose="02020603050405020304" pitchFamily="18" charset="0"/>
              <a:cs typeface="Times New Roman" panose="02020603050405020304" pitchFamily="18" charset="0"/>
            </a:endParaRPr>
          </a:p>
          <a:p>
            <a:pPr algn="just"/>
            <a:r>
              <a:rPr lang="en-US" sz="4400" b="1" i="1" dirty="0" err="1">
                <a:latin typeface="Times New Roman" panose="02020603050405020304" pitchFamily="18" charset="0"/>
                <a:cs typeface="Times New Roman" panose="02020603050405020304" pitchFamily="18" charset="0"/>
              </a:rPr>
              <a:t>Đại</a:t>
            </a:r>
            <a:r>
              <a:rPr lang="en-US" sz="4400" b="1" i="1" dirty="0">
                <a:latin typeface="Times New Roman" panose="02020603050405020304" pitchFamily="18" charset="0"/>
                <a:cs typeface="Times New Roman" panose="02020603050405020304" pitchFamily="18" charset="0"/>
              </a:rPr>
              <a:t> Nam </a:t>
            </a:r>
            <a:r>
              <a:rPr lang="en-US" sz="4400" b="1" i="1" dirty="0" err="1">
                <a:latin typeface="Times New Roman" panose="02020603050405020304" pitchFamily="18" charset="0"/>
                <a:cs typeface="Times New Roman" panose="02020603050405020304" pitchFamily="18" charset="0"/>
              </a:rPr>
              <a:t>chính</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biên</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liệt</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truyện</a:t>
            </a:r>
            <a:r>
              <a:rPr lang="en-US" sz="4400" b="1" i="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mô</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tả</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hình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ảnh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của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vua</a:t>
            </a:r>
            <a:r>
              <a:rPr lang="en-US" sz="4400" b="1" dirty="0">
                <a:latin typeface="Times New Roman" panose="02020603050405020304" pitchFamily="18" charset="0"/>
                <a:cs typeface="Times New Roman" panose="02020603050405020304" pitchFamily="18" charset="0"/>
              </a:rPr>
              <a:t> Quang </a:t>
            </a:r>
            <a:r>
              <a:rPr lang="en-US" sz="4400" b="1" dirty="0" err="1">
                <a:latin typeface="Times New Roman" panose="02020603050405020304" pitchFamily="18" charset="0"/>
                <a:cs typeface="Times New Roman" panose="02020603050405020304" pitchFamily="18" charset="0"/>
              </a:rPr>
              <a:t>Trung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sau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khi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đại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thắng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quân</a:t>
            </a:r>
            <a:r>
              <a:rPr lang="en-US" sz="4400" b="1" dirty="0">
                <a:latin typeface="Times New Roman" panose="02020603050405020304" pitchFamily="18" charset="0"/>
                <a:cs typeface="Times New Roman" panose="02020603050405020304" pitchFamily="18" charset="0"/>
              </a:rPr>
              <a:t> Thanh: “</a:t>
            </a:r>
            <a:r>
              <a:rPr lang="en-US" sz="4400" b="1" i="1" dirty="0" err="1">
                <a:latin typeface="Times New Roman" panose="02020603050405020304" pitchFamily="18" charset="0"/>
                <a:cs typeface="Times New Roman" panose="02020603050405020304" pitchFamily="18" charset="0"/>
              </a:rPr>
              <a:t>Áo</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bào</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của</a:t>
            </a:r>
            <a:r>
              <a:rPr lang="en-US" sz="4400" b="1" i="1" dirty="0">
                <a:latin typeface="Times New Roman" panose="02020603050405020304" pitchFamily="18" charset="0"/>
                <a:cs typeface="Times New Roman" panose="02020603050405020304" pitchFamily="18" charset="0"/>
              </a:rPr>
              <a:t> Quang </a:t>
            </a:r>
            <a:r>
              <a:rPr lang="en-US" sz="4400" b="1" i="1" dirty="0" err="1">
                <a:latin typeface="Times New Roman" panose="02020603050405020304" pitchFamily="18" charset="0"/>
                <a:cs typeface="Times New Roman" panose="02020603050405020304" pitchFamily="18" charset="0"/>
              </a:rPr>
              <a:t>Trung</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sạm</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màu</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khói</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súng</a:t>
            </a:r>
            <a:r>
              <a:rPr lang="en-US" sz="4400" b="1" i="1" dirty="0">
                <a:latin typeface="Times New Roman" panose="02020603050405020304" pitchFamily="18" charset="0"/>
                <a:cs typeface="Times New Roman" panose="02020603050405020304" pitchFamily="18" charset="0"/>
              </a:rPr>
              <a:t>. Lê </a:t>
            </a:r>
            <a:r>
              <a:rPr lang="en-US" sz="4400" b="1" i="1" dirty="0" err="1">
                <a:latin typeface="Times New Roman" panose="02020603050405020304" pitchFamily="18" charset="0"/>
                <a:cs typeface="Times New Roman" panose="02020603050405020304" pitchFamily="18" charset="0"/>
              </a:rPr>
              <a:t>Chiêu</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Thống</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cùng</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một</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số</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cận</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thần</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cũng</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vội</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chạy</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theo</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Nghị</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thoát</a:t>
            </a:r>
            <a:r>
              <a:rPr lang="en-US" sz="4400" b="1" i="1" dirty="0">
                <a:latin typeface="Times New Roman" panose="02020603050405020304" pitchFamily="18" charset="0"/>
                <a:cs typeface="Times New Roman" panose="02020603050405020304" pitchFamily="18" charset="0"/>
              </a:rPr>
              <a:t> sang </a:t>
            </a:r>
            <a:r>
              <a:rPr lang="en-US" sz="4400" b="1" i="1" dirty="0" err="1">
                <a:latin typeface="Times New Roman" panose="02020603050405020304" pitchFamily="18" charset="0"/>
                <a:cs typeface="Times New Roman" panose="02020603050405020304" pitchFamily="18" charset="0"/>
              </a:rPr>
              <a:t>bên</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kia</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biên</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giới</a:t>
            </a:r>
            <a:r>
              <a:rPr lang="en-US" sz="4400" b="1" dirty="0">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a:blip r:embed="rId2"/>
          <a:stretch>
            <a:fillRect/>
          </a:stretch>
        </p:blipFill>
        <p:spPr>
          <a:xfrm>
            <a:off x="0" y="835249"/>
            <a:ext cx="3803374" cy="5428571"/>
          </a:xfrm>
          <a:prstGeom prst="rect">
            <a:avLst/>
          </a:prstGeom>
        </p:spPr>
      </p:pic>
    </p:spTree>
    <p:extLst>
      <p:ext uri="{BB962C8B-B14F-4D97-AF65-F5344CB8AC3E}">
        <p14:creationId xmlns:p14="http://schemas.microsoft.com/office/powerpoint/2010/main" val="211636903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879763" y="1612669"/>
            <a:ext cx="10515600" cy="1848629"/>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a:latin typeface="Times New Roman" panose="02020603050405020304" pitchFamily="18" charset="0"/>
                <a:cs typeface="Times New Roman" panose="02020603050405020304" pitchFamily="18" charset="0"/>
              </a:rPr>
              <a:t>Người  anh hùng áo vải sáng lập ra vường triều Tây Sơn</a:t>
            </a:r>
          </a:p>
        </p:txBody>
      </p:sp>
      <p:pic>
        <p:nvPicPr>
          <p:cNvPr id="6" name="Picture 5">
            <a:hlinkClick r:id="rId2" action="ppaction://hlinksldjump"/>
          </p:cNvPr>
          <p:cNvPicPr>
            <a:picLocks noChangeAspect="1"/>
          </p:cNvPicPr>
          <p:nvPr/>
        </p:nvPicPr>
        <p:blipFill>
          <a:blip r:embed="rId3"/>
          <a:stretch>
            <a:fillRect/>
          </a:stretch>
        </p:blipFill>
        <p:spPr>
          <a:xfrm>
            <a:off x="9904014" y="5123644"/>
            <a:ext cx="1079086" cy="999831"/>
          </a:xfrm>
          <a:prstGeom prst="rect">
            <a:avLst/>
          </a:prstGeom>
        </p:spPr>
      </p:pic>
    </p:spTree>
    <p:extLst>
      <p:ext uri="{BB962C8B-B14F-4D97-AF65-F5344CB8AC3E}">
        <p14:creationId xmlns:p14="http://schemas.microsoft.com/office/powerpoint/2010/main" val="19265999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22C105-1568-4B69-8095-DE020DC6F137}"/>
              </a:ext>
            </a:extLst>
          </p:cNvPr>
          <p:cNvSpPr/>
          <p:nvPr/>
        </p:nvSpPr>
        <p:spPr>
          <a:xfrm>
            <a:off x="424070" y="505563"/>
            <a:ext cx="11569148" cy="5585760"/>
          </a:xfrm>
          <a:prstGeom prst="rect">
            <a:avLst/>
          </a:prstGeom>
        </p:spPr>
        <p:txBody>
          <a:bodyPr wrap="square">
            <a:spAutoFit/>
          </a:bodyPr>
          <a:lstStyle/>
          <a:p>
            <a:pPr algn="just">
              <a:lnSpc>
                <a:spcPct val="107000"/>
              </a:lnSpc>
              <a:spcAft>
                <a:spcPts val="800"/>
              </a:spcAft>
            </a:pP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KL: </a:t>
            </a:r>
            <a:r>
              <a:rPr lang="vi-VN"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Quang Trung hiện lên với vẻ đẹp của người anh hùng trong chiến trận, người có tầm nhìn chiến lược, ý chí quyết t</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â</a:t>
            </a:r>
            <a:r>
              <a:rPr lang="vi-VN"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m bảo vệ độc lập dân tộc; có tài cầm qu</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â</a:t>
            </a:r>
            <a:r>
              <a:rPr lang="vi-VN"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 ti</a:t>
            </a:r>
            <a:r>
              <a:rPr lang="en-US"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ê</a:t>
            </a:r>
            <a:r>
              <a:rPr lang="vi-VN"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 đoán chính xác, dùng binh biến hoá, bất ngờ, đóng vai trò quyết định trong chiến thắng thần tốc đại phá qu</a:t>
            </a:r>
            <a:r>
              <a:rPr lang="en-US" sz="48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â</a:t>
            </a:r>
            <a:r>
              <a:rPr lang="vi-VN" sz="48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 </a:t>
            </a:r>
            <a:r>
              <a:rPr lang="vi-VN"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Thanh,...</a:t>
            </a:r>
            <a:endParaRPr lang="en-US" sz="48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7787066"/>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6DF805-A78E-4D8F-85CD-613597D9BDCE}"/>
              </a:ext>
            </a:extLst>
          </p:cNvPr>
          <p:cNvSpPr/>
          <p:nvPr/>
        </p:nvSpPr>
        <p:spPr>
          <a:xfrm>
            <a:off x="251791" y="0"/>
            <a:ext cx="11383618" cy="2123658"/>
          </a:xfrm>
          <a:prstGeom prst="rect">
            <a:avLst/>
          </a:prstGeom>
        </p:spPr>
        <p:txBody>
          <a:bodyPr wrap="square">
            <a:spAutoFit/>
          </a:bodyPr>
          <a:lstStyle/>
          <a:p>
            <a:pPr algn="just">
              <a:tabLst>
                <a:tab pos="90170" algn="l"/>
                <a:tab pos="180340" algn="l"/>
              </a:tabLst>
            </a:pP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thảm</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bại</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quân</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tướng</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thanh</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Lê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Chiêu</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Thống</a:t>
            </a:r>
            <a:endParaRPr lang="en-US" sz="4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tabLst>
                <a:tab pos="90170" algn="l"/>
                <a:tab pos="180340" algn="l"/>
              </a:tabLst>
            </a:pPr>
            <a:r>
              <a:rPr lang="en-US" sz="44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 </a:t>
            </a:r>
            <a:r>
              <a:rPr lang="en-US" sz="44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Sự</a:t>
            </a:r>
            <a:r>
              <a:rPr lang="en-US" sz="44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thảm</a:t>
            </a:r>
            <a:r>
              <a:rPr lang="en-US" sz="44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bại</a:t>
            </a:r>
            <a:r>
              <a:rPr lang="en-US" sz="44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của</a:t>
            </a:r>
            <a:r>
              <a:rPr lang="en-US" sz="44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quân</a:t>
            </a:r>
            <a:r>
              <a:rPr lang="en-US" sz="44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tướng</a:t>
            </a:r>
            <a:r>
              <a:rPr lang="en-US" sz="44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nhà</a:t>
            </a:r>
            <a:r>
              <a:rPr lang="en-US" sz="44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Thanh</a:t>
            </a:r>
            <a:endParaRPr lang="en-US" sz="44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A8001326-8831-4D51-BAEE-9F1C774144D7}"/>
              </a:ext>
            </a:extLst>
          </p:cNvPr>
          <p:cNvGraphicFramePr>
            <a:graphicFrameLocks noGrp="1"/>
          </p:cNvGraphicFramePr>
          <p:nvPr>
            <p:extLst>
              <p:ext uri="{D42A27DB-BD31-4B8C-83A1-F6EECF244321}">
                <p14:modId xmlns:p14="http://schemas.microsoft.com/office/powerpoint/2010/main" val="1368678496"/>
              </p:ext>
            </p:extLst>
          </p:nvPr>
        </p:nvGraphicFramePr>
        <p:xfrm>
          <a:off x="148782" y="2123658"/>
          <a:ext cx="12043217" cy="4306316"/>
        </p:xfrm>
        <a:graphic>
          <a:graphicData uri="http://schemas.openxmlformats.org/drawingml/2006/table">
            <a:tbl>
              <a:tblPr firstRow="1" firstCol="1" bandRow="1"/>
              <a:tblGrid>
                <a:gridCol w="1282453">
                  <a:extLst>
                    <a:ext uri="{9D8B030D-6E8A-4147-A177-3AD203B41FA5}">
                      <a16:colId xmlns:a16="http://schemas.microsoft.com/office/drawing/2014/main" val="872888689"/>
                    </a:ext>
                  </a:extLst>
                </a:gridCol>
                <a:gridCol w="2557669">
                  <a:extLst>
                    <a:ext uri="{9D8B030D-6E8A-4147-A177-3AD203B41FA5}">
                      <a16:colId xmlns:a16="http://schemas.microsoft.com/office/drawing/2014/main" val="2700081378"/>
                    </a:ext>
                  </a:extLst>
                </a:gridCol>
                <a:gridCol w="8203095">
                  <a:extLst>
                    <a:ext uri="{9D8B030D-6E8A-4147-A177-3AD203B41FA5}">
                      <a16:colId xmlns:a16="http://schemas.microsoft.com/office/drawing/2014/main" val="921405518"/>
                    </a:ext>
                  </a:extLst>
                </a:gridCol>
              </a:tblGrid>
              <a:tr h="0">
                <a:tc gridSpan="2">
                  <a:txBody>
                    <a:bodyPr/>
                    <a:lstStyle/>
                    <a:p>
                      <a:pPr algn="ctr">
                        <a:lnSpc>
                          <a:spcPct val="107000"/>
                        </a:lnSpc>
                        <a:spcAft>
                          <a:spcPts val="0"/>
                        </a:spcAft>
                        <a:tabLst>
                          <a:tab pos="90170" algn="l"/>
                          <a:tab pos="180340" algn="l"/>
                        </a:tabLst>
                      </a:pP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Tây</a:t>
                      </a: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Sơn</a:t>
                      </a: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endParaRPr lang="en-US" sz="3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lnSpc>
                          <a:spcPct val="107000"/>
                        </a:lnSpc>
                        <a:spcAft>
                          <a:spcPts val="0"/>
                        </a:spcAft>
                        <a:tabLst>
                          <a:tab pos="90170" algn="l"/>
                          <a:tab pos="180340" algn="l"/>
                        </a:tabLst>
                      </a:pP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Sau </a:t>
                      </a: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Tây</a:t>
                      </a: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Sơn</a:t>
                      </a: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endParaRPr lang="en-US" sz="3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2169326"/>
                  </a:ext>
                </a:extLst>
              </a:tr>
              <a:tr h="0">
                <a:tc>
                  <a:txBody>
                    <a:bodyPr/>
                    <a:lstStyle/>
                    <a:p>
                      <a:pPr algn="just">
                        <a:lnSpc>
                          <a:spcPct val="107000"/>
                        </a:lnSpc>
                        <a:spcAft>
                          <a:spcPts val="0"/>
                        </a:spcAft>
                        <a:tabLst>
                          <a:tab pos="90170" algn="l"/>
                          <a:tab pos="180340" algn="l"/>
                        </a:tabLst>
                      </a:pPr>
                      <a:r>
                        <a:rPr lang="en-US" sz="3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Tướng</a:t>
                      </a:r>
                      <a:endParaRPr lang="en-US" sz="3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tabLst>
                          <a:tab pos="90170" algn="l"/>
                          <a:tab pos="180340" algn="l"/>
                        </a:tabLst>
                      </a:pPr>
                      <a:r>
                        <a:rPr lang="en-US" sz="3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90170" algn="l"/>
                          <a:tab pos="180340" algn="l"/>
                        </a:tabLst>
                      </a:pP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Kiêu</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căng</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mãn</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quan</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90170" algn="l"/>
                          <a:tab pos="180340" algn="l"/>
                        </a:tabLst>
                      </a:pP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Sợ</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mật</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ngựa</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kịp</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đóng</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yên</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kịp</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mặc</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giáp</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chuồn</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phao</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nhằm</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Bắc</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chạy</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8954662"/>
                  </a:ext>
                </a:extLst>
              </a:tr>
              <a:tr h="0">
                <a:tc>
                  <a:txBody>
                    <a:bodyPr/>
                    <a:lstStyle/>
                    <a:p>
                      <a:pPr algn="just">
                        <a:lnSpc>
                          <a:spcPct val="107000"/>
                        </a:lnSpc>
                        <a:spcAft>
                          <a:spcPts val="0"/>
                        </a:spcAft>
                        <a:tabLst>
                          <a:tab pos="90170" algn="l"/>
                          <a:tab pos="180340" algn="l"/>
                        </a:tabLst>
                      </a:pPr>
                      <a:r>
                        <a:rPr lang="en-US" sz="3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Quân</a:t>
                      </a:r>
                      <a:endParaRPr lang="en-US" sz="3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90170" algn="l"/>
                          <a:tab pos="180340" algn="l"/>
                        </a:tabLst>
                      </a:pP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Mặc</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chơi</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90170" algn="l"/>
                          <a:tab pos="180340" algn="l"/>
                        </a:tabLst>
                      </a:pP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“ai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nấy</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rụng</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rời</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sợ</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hãi</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xin</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chạy</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toán</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loạn</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2725833"/>
                  </a:ext>
                </a:extLst>
              </a:tr>
              <a:tr h="0">
                <a:tc>
                  <a:txBody>
                    <a:bodyPr/>
                    <a:lstStyle/>
                    <a:p>
                      <a:pPr algn="just">
                        <a:lnSpc>
                          <a:spcPct val="107000"/>
                        </a:lnSpc>
                        <a:spcAft>
                          <a:spcPts val="0"/>
                        </a:spcAft>
                        <a:tabLst>
                          <a:tab pos="90170" algn="l"/>
                          <a:tab pos="180340" algn="l"/>
                        </a:tabLst>
                      </a:pPr>
                      <a:r>
                        <a:rPr lang="en-US" sz="3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3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3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binh</a:t>
                      </a:r>
                      <a:endParaRPr lang="en-US" sz="3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90170" algn="l"/>
                          <a:tab pos="180340" algn="l"/>
                        </a:tabLst>
                      </a:pPr>
                      <a:r>
                        <a:rPr lang="en-US" sz="3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Quen diễu võ dương oai</a:t>
                      </a:r>
                      <a:endParaRPr lang="en-US" sz="3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90170" algn="l"/>
                          <a:tab pos="180340" algn="l"/>
                        </a:tabLst>
                      </a:pP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tháo</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chạy</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gấp</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dám</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nghỉ</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ngơi</a:t>
                      </a:r>
                      <a:r>
                        <a:rPr lang="en-US"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496850"/>
                  </a:ext>
                </a:extLst>
              </a:tr>
            </a:tbl>
          </a:graphicData>
        </a:graphic>
      </p:graphicFrame>
    </p:spTree>
    <p:extLst>
      <p:ext uri="{BB962C8B-B14F-4D97-AF65-F5344CB8AC3E}">
        <p14:creationId xmlns:p14="http://schemas.microsoft.com/office/powerpoint/2010/main" val="34902760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4CFFE7-78F2-4B42-A94D-541987858FED}"/>
              </a:ext>
            </a:extLst>
          </p:cNvPr>
          <p:cNvSpPr/>
          <p:nvPr/>
        </p:nvSpPr>
        <p:spPr>
          <a:xfrm>
            <a:off x="351182" y="656177"/>
            <a:ext cx="11701670" cy="3977564"/>
          </a:xfrm>
          <a:prstGeom prst="rect">
            <a:avLst/>
          </a:prstGeom>
        </p:spPr>
        <p:txBody>
          <a:bodyPr wrap="square">
            <a:spAutoFit/>
          </a:bodyPr>
          <a:lstStyle/>
          <a:p>
            <a:pPr algn="just">
              <a:lnSpc>
                <a:spcPct val="107000"/>
              </a:lnSpc>
              <a:spcAft>
                <a:spcPts val="800"/>
              </a:spcAft>
              <a:tabLst>
                <a:tab pos="90170" algn="l"/>
                <a:tab pos="180340" algn="l"/>
              </a:tabLst>
            </a:pPr>
            <a:r>
              <a:rPr lang="en-US" sz="6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6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ảnh</a:t>
            </a:r>
            <a:r>
              <a:rPr lang="en-US" sz="6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đám</a:t>
            </a:r>
            <a:r>
              <a:rPr lang="en-US" sz="6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tàn</a:t>
            </a:r>
            <a:r>
              <a:rPr lang="en-US" sz="6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binh</a:t>
            </a:r>
            <a:r>
              <a:rPr lang="en-US" sz="6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thảm</a:t>
            </a:r>
            <a:r>
              <a:rPr lang="en-US" sz="6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hại</a:t>
            </a:r>
            <a:r>
              <a:rPr lang="en-US" sz="6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Hoàn</a:t>
            </a:r>
            <a:r>
              <a:rPr lang="en-US" sz="6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toàn</a:t>
            </a:r>
            <a:r>
              <a:rPr lang="en-US" sz="6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trái</a:t>
            </a:r>
            <a:r>
              <a:rPr lang="en-US" sz="6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ngược</a:t>
            </a:r>
            <a:r>
              <a:rPr lang="en-US" sz="6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với</a:t>
            </a:r>
            <a:r>
              <a:rPr lang="en-US" sz="6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6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ảnh</a:t>
            </a:r>
            <a:r>
              <a:rPr lang="en-US" sz="6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chủ</a:t>
            </a:r>
            <a:r>
              <a:rPr lang="en-US" sz="6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tướng</a:t>
            </a:r>
            <a:r>
              <a:rPr lang="en-US" sz="6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Nguyễn</a:t>
            </a:r>
            <a:r>
              <a:rPr lang="en-US" sz="6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Huệ</a:t>
            </a:r>
            <a:r>
              <a:rPr lang="en-US" sz="6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6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quân</a:t>
            </a:r>
            <a:r>
              <a:rPr lang="en-US" sz="6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tướng</a:t>
            </a:r>
            <a:r>
              <a:rPr lang="en-US" sz="6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nhà</a:t>
            </a:r>
            <a:r>
              <a:rPr lang="en-US" sz="6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Tây</a:t>
            </a:r>
            <a:r>
              <a:rPr lang="en-US" sz="6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Sơn</a:t>
            </a:r>
            <a:r>
              <a:rPr lang="en-US" sz="6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 name="Rectangle 2">
            <a:extLst>
              <a:ext uri="{FF2B5EF4-FFF2-40B4-BE49-F238E27FC236}">
                <a16:creationId xmlns:a16="http://schemas.microsoft.com/office/drawing/2014/main" id="{5A04E67E-97FE-493F-900F-842F4E6EDA32}"/>
              </a:ext>
            </a:extLst>
          </p:cNvPr>
          <p:cNvSpPr/>
          <p:nvPr/>
        </p:nvSpPr>
        <p:spPr>
          <a:xfrm>
            <a:off x="245165" y="5170259"/>
            <a:ext cx="11701670" cy="1031564"/>
          </a:xfrm>
          <a:prstGeom prst="rect">
            <a:avLst/>
          </a:prstGeom>
        </p:spPr>
        <p:txBody>
          <a:bodyPr wrap="square">
            <a:spAutoFit/>
          </a:bodyPr>
          <a:lstStyle/>
          <a:p>
            <a:pPr lvl="0" algn="just">
              <a:lnSpc>
                <a:spcPct val="107000"/>
              </a:lnSpc>
              <a:spcAft>
                <a:spcPts val="800"/>
              </a:spcAft>
              <a:tabLst>
                <a:tab pos="90170" algn="l"/>
                <a:tab pos="180340" algn="l"/>
              </a:tabLst>
            </a:pPr>
            <a:r>
              <a:rPr lang="en-US" sz="6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-&gt;</a:t>
            </a:r>
            <a:r>
              <a:rPr lang="en-US" sz="6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Số</a:t>
            </a:r>
            <a:r>
              <a:rPr lang="en-US" sz="6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phận</a:t>
            </a:r>
            <a:r>
              <a:rPr lang="en-US" sz="6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tất</a:t>
            </a:r>
            <a:r>
              <a:rPr lang="en-US" sz="6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yếu</a:t>
            </a:r>
            <a:r>
              <a:rPr lang="en-US" sz="6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của</a:t>
            </a:r>
            <a:r>
              <a:rPr lang="en-US" sz="6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kẻ</a:t>
            </a:r>
            <a:r>
              <a:rPr lang="en-US" sz="6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xâm</a:t>
            </a:r>
            <a:r>
              <a:rPr lang="en-US" sz="6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lược</a:t>
            </a:r>
            <a:endParaRPr lang="en-US" sz="6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68880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7CDD0B-4C75-4022-BF69-DFDDC94F5E30}"/>
              </a:ext>
            </a:extLst>
          </p:cNvPr>
          <p:cNvSpPr/>
          <p:nvPr/>
        </p:nvSpPr>
        <p:spPr>
          <a:xfrm>
            <a:off x="278295" y="1034205"/>
            <a:ext cx="11635410" cy="5632311"/>
          </a:xfrm>
          <a:prstGeom prst="rect">
            <a:avLst/>
          </a:prstGeom>
        </p:spPr>
        <p:txBody>
          <a:bodyPr wrap="square">
            <a:spAutoFit/>
          </a:bodyPr>
          <a:lstStyle/>
          <a:p>
            <a:pPr algn="just">
              <a:tabLst>
                <a:tab pos="90170" algn="l"/>
                <a:tab pos="180340" algn="l"/>
              </a:tabLst>
            </a:pP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Vua</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Lê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trong</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nghe</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tin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có</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biến</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ấy</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vội</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vã</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cùng</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bọn</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Lê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Quýnh</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Trịnh</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Hiến</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đưa</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thái</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hậu</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ra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ngoài</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a:p>
            <a:pPr algn="just">
              <a:tabLst>
                <a:tab pos="90170" algn="l"/>
                <a:tab pos="180340" algn="l"/>
              </a:tabLst>
            </a:pP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Cướp</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thuyền</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đánh</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cá</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khi</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thấy</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cầu</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phao</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bị</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đứt</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ngày</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mồng</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6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chạy</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đến</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núi</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Tam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Tằng</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a:p>
            <a:pPr algn="just">
              <a:tabLst>
                <a:tab pos="90170" algn="l"/>
                <a:tab pos="180340" algn="l"/>
              </a:tabLst>
            </a:pP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Vua</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Lê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đưa</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thái</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hậu</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đến</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đồn</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Hòa</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Lạc</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một</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thổ</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hào</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giúp</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đỡ</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a:p>
            <a:pPr algn="just">
              <a:tabLst>
                <a:tab pos="90170" algn="l"/>
                <a:tab pos="180340" algn="l"/>
              </a:tabLst>
            </a:pP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Khi</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nghe</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tin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quân</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Tây</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Sơn</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đã</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đuổi</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theo</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đến</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nơi</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vua</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vội</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vã</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đi</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theo</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lối</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tắt</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đến</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cửa</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ải</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kịp</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chỗ</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nghỉ</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ngơi</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của</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Tôn</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Sĩ</a:t>
            </a:r>
            <a:r>
              <a:rPr lang="en-US" sz="4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Nghị</a:t>
            </a:r>
            <a:r>
              <a:rPr lang="en-US" sz="13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9F7AEA59-0BFE-46F1-B8BC-E7F087F16B63}"/>
              </a:ext>
            </a:extLst>
          </p:cNvPr>
          <p:cNvSpPr/>
          <p:nvPr/>
        </p:nvSpPr>
        <p:spPr>
          <a:xfrm>
            <a:off x="377686" y="191484"/>
            <a:ext cx="11436627" cy="707886"/>
          </a:xfrm>
          <a:prstGeom prst="rect">
            <a:avLst/>
          </a:prstGeom>
        </p:spPr>
        <p:txBody>
          <a:bodyPr wrap="square">
            <a:spAutoFit/>
          </a:bodyPr>
          <a:lstStyle/>
          <a:p>
            <a:pPr lvl="0" algn="just">
              <a:tabLst>
                <a:tab pos="90170" algn="l"/>
                <a:tab pos="180340" algn="l"/>
              </a:tabLst>
            </a:pP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phận</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thảm</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bại</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vua</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Lê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Chiêu</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Thống</a:t>
            </a:r>
            <a:endParaRPr lang="en-US" sz="40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4517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23FE09-4623-4B40-80E0-FC82E6C197B7}"/>
              </a:ext>
            </a:extLst>
          </p:cNvPr>
          <p:cNvSpPr/>
          <p:nvPr/>
        </p:nvSpPr>
        <p:spPr>
          <a:xfrm>
            <a:off x="205409" y="1236561"/>
            <a:ext cx="11781182" cy="4524315"/>
          </a:xfrm>
          <a:prstGeom prst="rect">
            <a:avLst/>
          </a:prstGeom>
        </p:spPr>
        <p:txBody>
          <a:bodyPr wrap="square">
            <a:spAutoFit/>
          </a:bodyPr>
          <a:lstStyle/>
          <a:p>
            <a:pPr algn="just"/>
            <a:r>
              <a:rPr lang="vi-VN" sz="4800" b="1" dirty="0">
                <a:solidFill>
                  <a:srgbClr val="0070C0"/>
                </a:solidFill>
                <a:latin typeface="Times New Roman" panose="02020603050405020304" pitchFamily="18" charset="0"/>
                <a:ea typeface="Calibri" panose="020F0502020204030204" pitchFamily="34" charset="0"/>
              </a:rPr>
              <a:t>Bản chất hèn nhát, vì lợi ích riêng mà đem vận mệnh dân tộc đặt vào tay kẻ thù x</a:t>
            </a:r>
            <a:r>
              <a:rPr lang="en-US" sz="4800" b="1" dirty="0">
                <a:solidFill>
                  <a:srgbClr val="0070C0"/>
                </a:solidFill>
                <a:latin typeface="Times New Roman" panose="02020603050405020304" pitchFamily="18" charset="0"/>
                <a:ea typeface="Calibri" panose="020F0502020204030204" pitchFamily="34" charset="0"/>
              </a:rPr>
              <a:t>â</a:t>
            </a:r>
            <a:r>
              <a:rPr lang="vi-VN" sz="4800" b="1">
                <a:solidFill>
                  <a:srgbClr val="0070C0"/>
                </a:solidFill>
                <a:latin typeface="Times New Roman" panose="02020603050405020304" pitchFamily="18" charset="0"/>
                <a:ea typeface="Calibri" panose="020F0502020204030204" pitchFamily="34" charset="0"/>
              </a:rPr>
              <a:t>m lược. </a:t>
            </a:r>
            <a:r>
              <a:rPr lang="vi-VN" sz="4800" b="1" dirty="0">
                <a:solidFill>
                  <a:srgbClr val="0070C0"/>
                </a:solidFill>
                <a:latin typeface="Times New Roman" panose="02020603050405020304" pitchFamily="18" charset="0"/>
                <a:ea typeface="Calibri" panose="020F0502020204030204" pitchFamily="34" charset="0"/>
              </a:rPr>
              <a:t>Hành động “rước voi giày mả tổ” khiến </a:t>
            </a:r>
            <a:r>
              <a:rPr lang="en-US" sz="4800" b="1" dirty="0" err="1">
                <a:solidFill>
                  <a:srgbClr val="0070C0"/>
                </a:solidFill>
                <a:latin typeface="Times New Roman" panose="02020603050405020304" pitchFamily="18" charset="0"/>
                <a:ea typeface="Calibri" panose="020F0502020204030204" pitchFamily="34" charset="0"/>
              </a:rPr>
              <a:t>vua</a:t>
            </a:r>
            <a:r>
              <a:rPr lang="en-US" sz="4800" b="1" dirty="0">
                <a:solidFill>
                  <a:srgbClr val="0070C0"/>
                </a:solidFill>
                <a:latin typeface="Times New Roman" panose="02020603050405020304" pitchFamily="18" charset="0"/>
                <a:ea typeface="Calibri" panose="020F0502020204030204" pitchFamily="34" charset="0"/>
              </a:rPr>
              <a:t> Lê</a:t>
            </a:r>
            <a:r>
              <a:rPr lang="vi-VN" sz="4800" b="1" dirty="0">
                <a:solidFill>
                  <a:srgbClr val="0070C0"/>
                </a:solidFill>
                <a:latin typeface="Times New Roman" panose="02020603050405020304" pitchFamily="18" charset="0"/>
                <a:ea typeface="Calibri" panose="020F0502020204030204" pitchFamily="34" charset="0"/>
              </a:rPr>
              <a:t> mất tư cách của bậc quân vương. Qua đó, tác giả tỏ thái độ phê phán một cách nghiêm khắc đối với nhân vật này.</a:t>
            </a:r>
            <a:endParaRPr lang="en-US" sz="4800" b="1" dirty="0">
              <a:solidFill>
                <a:srgbClr val="0070C0"/>
              </a:solidFill>
            </a:endParaRPr>
          </a:p>
        </p:txBody>
      </p:sp>
      <p:sp>
        <p:nvSpPr>
          <p:cNvPr id="3" name="Rectangle 2">
            <a:extLst>
              <a:ext uri="{FF2B5EF4-FFF2-40B4-BE49-F238E27FC236}">
                <a16:creationId xmlns:a16="http://schemas.microsoft.com/office/drawing/2014/main" id="{9F32DA59-1B8E-482E-9A34-7BC86C411D45}"/>
              </a:ext>
            </a:extLst>
          </p:cNvPr>
          <p:cNvSpPr/>
          <p:nvPr/>
        </p:nvSpPr>
        <p:spPr>
          <a:xfrm>
            <a:off x="377686" y="358460"/>
            <a:ext cx="11436627" cy="769441"/>
          </a:xfrm>
          <a:prstGeom prst="rect">
            <a:avLst/>
          </a:prstGeom>
        </p:spPr>
        <p:txBody>
          <a:bodyPr wrap="square">
            <a:spAutoFit/>
          </a:bodyPr>
          <a:lstStyle/>
          <a:p>
            <a:pPr lvl="0" algn="just">
              <a:tabLst>
                <a:tab pos="90170" algn="l"/>
                <a:tab pos="180340" algn="l"/>
              </a:tabLst>
            </a:pP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phận</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thảm</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bại</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vua</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Lê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Chiêu</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Thống</a:t>
            </a:r>
            <a:endParaRPr lang="en-US" sz="4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38262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0"/>
            <a:ext cx="12192000" cy="93933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b="1" dirty="0" err="1">
                <a:latin typeface="Times New Roman" panose="02020603050405020304" pitchFamily="18" charset="0"/>
                <a:cs typeface="Times New Roman" panose="02020603050405020304" pitchFamily="18" charset="0"/>
              </a:rPr>
              <a:t>Nghệ</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thuật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đối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lập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trong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việc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xây</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dựng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nhân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vật</a:t>
            </a:r>
            <a:endParaRPr lang="en-US" sz="4400" dirty="0">
              <a:latin typeface="Times New Roman" panose="02020603050405020304" pitchFamily="18" charset="0"/>
              <a:cs typeface="Times New Roman" panose="02020603050405020304" pitchFamily="18" charset="0"/>
            </a:endParaRPr>
          </a:p>
        </p:txBody>
      </p:sp>
      <p:sp>
        <p:nvSpPr>
          <p:cNvPr id="3" name="Rounded Rectangle 2"/>
          <p:cNvSpPr/>
          <p:nvPr/>
        </p:nvSpPr>
        <p:spPr>
          <a:xfrm>
            <a:off x="0" y="939338"/>
            <a:ext cx="6259483" cy="591866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b="1" dirty="0">
                <a:solidFill>
                  <a:srgbClr val="FF0000"/>
                </a:solidFill>
                <a:latin typeface="Times New Roman" panose="02020603050405020304" pitchFamily="18" charset="0"/>
                <a:cs typeface="Times New Roman" panose="02020603050405020304" pitchFamily="18" charset="0"/>
              </a:rPr>
              <a:t>Quang </a:t>
            </a:r>
            <a:r>
              <a:rPr lang="en-US" sz="4000" b="1" dirty="0" err="1">
                <a:solidFill>
                  <a:srgbClr val="FF0000"/>
                </a:solidFill>
                <a:latin typeface="Times New Roman" panose="02020603050405020304" pitchFamily="18" charset="0"/>
                <a:cs typeface="Times New Roman" panose="02020603050405020304" pitchFamily="18" charset="0"/>
              </a:rPr>
              <a:t>Trung</a:t>
            </a:r>
            <a:r>
              <a:rPr lang="en-US" sz="4000" b="1" dirty="0">
                <a:solidFill>
                  <a:srgbClr val="FF0000"/>
                </a:solidFill>
                <a:latin typeface="Times New Roman" panose="02020603050405020304" pitchFamily="18" charset="0"/>
                <a:cs typeface="Times New Roman" panose="02020603050405020304" pitchFamily="18" charset="0"/>
              </a:rPr>
              <a:t>:</a:t>
            </a:r>
            <a:endParaRPr lang="en-US" sz="4000" dirty="0">
              <a:solidFill>
                <a:srgbClr val="FF0000"/>
              </a:solidFill>
              <a:latin typeface="Times New Roman" panose="02020603050405020304" pitchFamily="18" charset="0"/>
              <a:cs typeface="Times New Roman" panose="02020603050405020304" pitchFamily="18" charset="0"/>
            </a:endParaRPr>
          </a:p>
          <a:p>
            <a:pPr algn="just"/>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Có</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tấm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lòng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yêu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nước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thương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dân</a:t>
            </a:r>
            <a:r>
              <a:rPr lang="en-US" sz="4000" b="1" dirty="0">
                <a:latin typeface="Times New Roman" panose="02020603050405020304" pitchFamily="18" charset="0"/>
                <a:cs typeface="Times New Roman" panose="02020603050405020304" pitchFamily="18" charset="0"/>
              </a:rPr>
              <a:t>. </a:t>
            </a:r>
          </a:p>
          <a:p>
            <a:pPr algn="just"/>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Có</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trí</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tuệ</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sáng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suốt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tầm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nhìn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xa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rộng</a:t>
            </a:r>
            <a:r>
              <a:rPr lang="en-US" sz="4000" b="1" dirty="0">
                <a:latin typeface="Times New Roman" panose="02020603050405020304" pitchFamily="18" charset="0"/>
                <a:cs typeface="Times New Roman" panose="02020603050405020304" pitchFamily="18" charset="0"/>
              </a:rPr>
              <a:t>. </a:t>
            </a:r>
          </a:p>
          <a:p>
            <a:pPr algn="just"/>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Có</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tài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nhìn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người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dùng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người</a:t>
            </a:r>
            <a:r>
              <a:rPr lang="en-US" sz="4000" b="1" dirty="0">
                <a:latin typeface="Times New Roman" panose="02020603050405020304" pitchFamily="18" charset="0"/>
                <a:cs typeface="Times New Roman" panose="02020603050405020304" pitchFamily="18" charset="0"/>
              </a:rPr>
              <a:t>.</a:t>
            </a:r>
          </a:p>
          <a:p>
            <a:pPr algn="just"/>
            <a:r>
              <a:rPr lang="en-US" sz="4000" b="1" dirty="0">
                <a:latin typeface="Times New Roman" panose="02020603050405020304" pitchFamily="18" charset="0"/>
                <a:cs typeface="Times New Roman" panose="02020603050405020304" pitchFamily="18" charset="0"/>
              </a:rPr>
              <a:t> + </a:t>
            </a:r>
            <a:r>
              <a:rPr lang="en-US" sz="4000" b="1" dirty="0" err="1">
                <a:latin typeface="Times New Roman" panose="02020603050405020304" pitchFamily="18" charset="0"/>
                <a:cs typeface="Times New Roman" panose="02020603050405020304" pitchFamily="18" charset="0"/>
              </a:rPr>
              <a:t>Có</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hành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động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mạnh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mẽ</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quyết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đoán</a:t>
            </a:r>
            <a:r>
              <a:rPr lang="en-US" sz="4000" b="1" dirty="0">
                <a:latin typeface="Times New Roman" panose="02020603050405020304" pitchFamily="18" charset="0"/>
                <a:cs typeface="Times New Roman" panose="02020603050405020304" pitchFamily="18" charset="0"/>
              </a:rPr>
              <a:t>.</a:t>
            </a:r>
          </a:p>
        </p:txBody>
      </p:sp>
      <p:sp>
        <p:nvSpPr>
          <p:cNvPr id="4" name="Rounded Rectangle 3"/>
          <p:cNvSpPr/>
          <p:nvPr/>
        </p:nvSpPr>
        <p:spPr>
          <a:xfrm>
            <a:off x="6259483" y="859344"/>
            <a:ext cx="6039017" cy="59986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b="1" dirty="0">
                <a:solidFill>
                  <a:srgbClr val="FF0000"/>
                </a:solidFill>
                <a:latin typeface="Times New Roman" panose="02020603050405020304" pitchFamily="18" charset="0"/>
                <a:cs typeface="Times New Roman" panose="02020603050405020304" pitchFamily="18" charset="0"/>
              </a:rPr>
              <a:t>Lê </a:t>
            </a:r>
            <a:r>
              <a:rPr lang="en-US" sz="4000" b="1" dirty="0" err="1">
                <a:solidFill>
                  <a:srgbClr val="FF0000"/>
                </a:solidFill>
                <a:latin typeface="Times New Roman" panose="02020603050405020304" pitchFamily="18" charset="0"/>
                <a:cs typeface="Times New Roman" panose="02020603050405020304" pitchFamily="18" charset="0"/>
              </a:rPr>
              <a:t>Chiêu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Thống</a:t>
            </a:r>
            <a:endParaRPr lang="en-US" sz="4000" dirty="0">
              <a:solidFill>
                <a:srgbClr val="FF0000"/>
              </a:solidFill>
              <a:latin typeface="Times New Roman" panose="02020603050405020304" pitchFamily="18" charset="0"/>
              <a:cs typeface="Times New Roman" panose="02020603050405020304" pitchFamily="18" charset="0"/>
            </a:endParaRPr>
          </a:p>
          <a:p>
            <a:pPr algn="just"/>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Bán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nước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hại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dân</a:t>
            </a:r>
            <a:r>
              <a:rPr lang="en-US" sz="4000" b="1" dirty="0">
                <a:latin typeface="Times New Roman" panose="02020603050405020304" pitchFamily="18" charset="0"/>
                <a:cs typeface="Times New Roman" panose="02020603050405020304" pitchFamily="18" charset="0"/>
              </a:rPr>
              <a:t>. </a:t>
            </a:r>
          </a:p>
          <a:p>
            <a:pPr algn="just"/>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Tầm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nhìn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cạnh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hẹp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chỉ</a:t>
            </a:r>
            <a:r>
              <a:rPr lang="en-US" sz="4000" b="1" dirty="0">
                <a:latin typeface="Times New Roman" panose="02020603050405020304" pitchFamily="18" charset="0"/>
                <a:cs typeface="Times New Roman" panose="02020603050405020304" pitchFamily="18" charset="0"/>
              </a:rPr>
              <a:t> lo </a:t>
            </a:r>
            <a:r>
              <a:rPr lang="en-US" sz="4000" b="1" dirty="0" err="1">
                <a:latin typeface="Times New Roman" panose="02020603050405020304" pitchFamily="18" charset="0"/>
                <a:cs typeface="Times New Roman" panose="02020603050405020304" pitchFamily="18" charset="0"/>
              </a:rPr>
              <a:t>giữ</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ngai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vàng</a:t>
            </a:r>
            <a:r>
              <a:rPr lang="en-US" sz="4000" b="1" dirty="0">
                <a:latin typeface="Times New Roman" panose="02020603050405020304" pitchFamily="18" charset="0"/>
                <a:cs typeface="Times New Roman" panose="02020603050405020304" pitchFamily="18" charset="0"/>
              </a:rPr>
              <a:t>. </a:t>
            </a:r>
          </a:p>
          <a:p>
            <a:pPr algn="just"/>
            <a:r>
              <a:rPr lang="en-US" sz="4000" b="1" dirty="0">
                <a:latin typeface="Times New Roman" panose="02020603050405020304" pitchFamily="18" charset="0"/>
                <a:cs typeface="Times New Roman" panose="02020603050405020304" pitchFamily="18" charset="0"/>
              </a:rPr>
              <a:t>+ Tin </a:t>
            </a:r>
            <a:r>
              <a:rPr lang="en-US" sz="4000" b="1" dirty="0" err="1">
                <a:latin typeface="Times New Roman" panose="02020603050405020304" pitchFamily="18" charset="0"/>
                <a:cs typeface="Times New Roman" panose="02020603050405020304" pitchFamily="18" charset="0"/>
              </a:rPr>
              <a:t>dùng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đám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nịnh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thần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bất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tài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vô</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dụng</a:t>
            </a:r>
            <a:r>
              <a:rPr lang="en-US" sz="4000" b="1" dirty="0">
                <a:latin typeface="Times New Roman" panose="02020603050405020304" pitchFamily="18" charset="0"/>
                <a:cs typeface="Times New Roman" panose="02020603050405020304" pitchFamily="18" charset="0"/>
              </a:rPr>
              <a:t>. </a:t>
            </a:r>
          </a:p>
          <a:p>
            <a:pPr algn="just"/>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Hèn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nhát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nhược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thụ</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động</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94255"/>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62345"/>
            <a:ext cx="12192000" cy="93933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b="1" dirty="0" err="1">
                <a:latin typeface="Times New Roman" panose="02020603050405020304" pitchFamily="18" charset="0"/>
                <a:cs typeface="Times New Roman" panose="02020603050405020304" pitchFamily="18" charset="0"/>
              </a:rPr>
              <a:t>Nghệ</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thuật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đối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lập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trong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việc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xây</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dựng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nhân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vật</a:t>
            </a:r>
            <a:endParaRPr lang="en-US" sz="4400" dirty="0">
              <a:latin typeface="Times New Roman" panose="02020603050405020304" pitchFamily="18" charset="0"/>
              <a:cs typeface="Times New Roman" panose="02020603050405020304" pitchFamily="18" charset="0"/>
            </a:endParaRPr>
          </a:p>
        </p:txBody>
      </p:sp>
      <p:sp>
        <p:nvSpPr>
          <p:cNvPr id="3" name="Rounded Rectangle 2"/>
          <p:cNvSpPr/>
          <p:nvPr/>
        </p:nvSpPr>
        <p:spPr>
          <a:xfrm>
            <a:off x="-163483" y="876992"/>
            <a:ext cx="6829326" cy="598100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b="1" dirty="0" err="1">
                <a:solidFill>
                  <a:srgbClr val="FF0000"/>
                </a:solidFill>
                <a:latin typeface="Times New Roman" panose="02020603050405020304" pitchFamily="18" charset="0"/>
                <a:cs typeface="Times New Roman" panose="02020603050405020304" pitchFamily="18" charset="0"/>
              </a:rPr>
              <a:t>Quân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sĩ</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Tây</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Sơn</a:t>
            </a:r>
            <a:endParaRPr lang="en-US" sz="4000" dirty="0">
              <a:solidFill>
                <a:srgbClr val="FF0000"/>
              </a:solidFill>
              <a:latin typeface="Times New Roman" panose="02020603050405020304" pitchFamily="18" charset="0"/>
              <a:cs typeface="Times New Roman" panose="02020603050405020304" pitchFamily="18" charset="0"/>
            </a:endParaRPr>
          </a:p>
          <a:p>
            <a:pPr algn="just"/>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Biết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địch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biết</a:t>
            </a:r>
            <a:r>
              <a:rPr lang="en-US" sz="4000" b="1" dirty="0">
                <a:latin typeface="Times New Roman" panose="02020603050405020304" pitchFamily="18" charset="0"/>
                <a:cs typeface="Times New Roman" panose="02020603050405020304" pitchFamily="18" charset="0"/>
              </a:rPr>
              <a:t> ta</a:t>
            </a:r>
          </a:p>
          <a:p>
            <a:pPr algn="just"/>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Hành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quân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thần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tốc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linh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hoạt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trong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từng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trận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đánh</a:t>
            </a:r>
            <a:endParaRPr lang="en-US" sz="4000" b="1" dirty="0">
              <a:latin typeface="Times New Roman" panose="02020603050405020304" pitchFamily="18" charset="0"/>
              <a:cs typeface="Times New Roman" panose="02020603050405020304" pitchFamily="18" charset="0"/>
            </a:endParaRPr>
          </a:p>
          <a:p>
            <a:pPr algn="just"/>
            <a:r>
              <a:rPr lang="en-US" sz="4000" b="1" dirty="0">
                <a:latin typeface="Times New Roman" panose="02020603050405020304" pitchFamily="18" charset="0"/>
                <a:cs typeface="Times New Roman" panose="02020603050405020304" pitchFamily="18" charset="0"/>
              </a:rPr>
              <a:t>+ Anh </a:t>
            </a:r>
            <a:r>
              <a:rPr lang="en-US" sz="4000" b="1" dirty="0" err="1">
                <a:latin typeface="Times New Roman" panose="02020603050405020304" pitchFamily="18" charset="0"/>
                <a:cs typeface="Times New Roman" panose="02020603050405020304" pitchFamily="18" charset="0"/>
              </a:rPr>
              <a:t>dũng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quả</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cảm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trực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tiếp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xung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trận</a:t>
            </a:r>
            <a:r>
              <a:rPr lang="en-US" sz="4000" b="1" dirty="0">
                <a:latin typeface="Times New Roman" panose="02020603050405020304" pitchFamily="18" charset="0"/>
                <a:cs typeface="Times New Roman" panose="02020603050405020304" pitchFamily="18" charset="0"/>
              </a:rPr>
              <a:t> </a:t>
            </a:r>
          </a:p>
          <a:p>
            <a:pPr algn="just"/>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Quân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Tây</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Sơn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anh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dũng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thiện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chiến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tinh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thần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kỷ</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luật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cao</a:t>
            </a:r>
            <a:endParaRPr lang="en-US" sz="4000" b="1"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6665843" y="857716"/>
            <a:ext cx="5689640" cy="598100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b="1" dirty="0" err="1">
                <a:solidFill>
                  <a:srgbClr val="FF0000"/>
                </a:solidFill>
                <a:latin typeface="Times New Roman" panose="02020603050405020304" pitchFamily="18" charset="0"/>
                <a:cs typeface="Times New Roman" panose="02020603050405020304" pitchFamily="18" charset="0"/>
              </a:rPr>
              <a:t>Quân</a:t>
            </a:r>
            <a:r>
              <a:rPr lang="en-US" sz="4000" b="1" dirty="0">
                <a:solidFill>
                  <a:srgbClr val="FF0000"/>
                </a:solidFill>
                <a:latin typeface="Times New Roman" panose="02020603050405020304" pitchFamily="18" charset="0"/>
                <a:cs typeface="Times New Roman" panose="02020603050405020304" pitchFamily="18" charset="0"/>
              </a:rPr>
              <a:t> Thanh</a:t>
            </a:r>
          </a:p>
          <a:p>
            <a:pPr algn="just"/>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Chủ</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quan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khinh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địch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kiêu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ngạo</a:t>
            </a:r>
            <a:endParaRPr lang="en-US" sz="4000" b="1" dirty="0">
              <a:latin typeface="Times New Roman" panose="02020603050405020304" pitchFamily="18" charset="0"/>
              <a:cs typeface="Times New Roman" panose="02020603050405020304" pitchFamily="18" charset="0"/>
            </a:endParaRPr>
          </a:p>
          <a:p>
            <a:pPr algn="just"/>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Bị</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động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chống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trả</a:t>
            </a:r>
            <a:endParaRPr lang="en-US" sz="4000" b="1" dirty="0">
              <a:latin typeface="Times New Roman" panose="02020603050405020304" pitchFamily="18" charset="0"/>
              <a:cs typeface="Times New Roman" panose="02020603050405020304" pitchFamily="18" charset="0"/>
            </a:endParaRPr>
          </a:p>
          <a:p>
            <a:pPr algn="just"/>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Hèn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nhát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bỏ</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chạy</a:t>
            </a:r>
            <a:r>
              <a:rPr lang="en-US" sz="4000" b="1" dirty="0">
                <a:latin typeface="Times New Roman" panose="02020603050405020304" pitchFamily="18" charset="0"/>
                <a:cs typeface="Times New Roman" panose="02020603050405020304" pitchFamily="18" charset="0"/>
              </a:rPr>
              <a:t> </a:t>
            </a:r>
          </a:p>
          <a:p>
            <a:pPr algn="just"/>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Quân</a:t>
            </a:r>
            <a:r>
              <a:rPr lang="en-US" sz="4000" b="1" dirty="0">
                <a:latin typeface="Times New Roman" panose="02020603050405020304" pitchFamily="18" charset="0"/>
                <a:cs typeface="Times New Roman" panose="02020603050405020304" pitchFamily="18" charset="0"/>
              </a:rPr>
              <a:t> Thanh </a:t>
            </a:r>
            <a:r>
              <a:rPr lang="en-US" sz="4000" b="1" dirty="0" err="1">
                <a:latin typeface="Times New Roman" panose="02020603050405020304" pitchFamily="18" charset="0"/>
                <a:cs typeface="Times New Roman" panose="02020603050405020304" pitchFamily="18" charset="0"/>
              </a:rPr>
              <a:t>hèn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nhát</a:t>
            </a:r>
            <a:r>
              <a:rPr lang="en-US" sz="4000" b="1" dirty="0">
                <a:latin typeface="Times New Roman" panose="02020603050405020304" pitchFamily="18" charset="0"/>
                <a:cs typeface="Times New Roman" panose="02020603050405020304" pitchFamily="18" charset="0"/>
              </a:rPr>
              <a:t>,  ô </a:t>
            </a:r>
            <a:r>
              <a:rPr lang="en-US" sz="4000" b="1" dirty="0" err="1">
                <a:latin typeface="Times New Roman" panose="02020603050405020304" pitchFamily="18" charset="0"/>
                <a:cs typeface="Times New Roman" panose="02020603050405020304" pitchFamily="18" charset="0"/>
              </a:rPr>
              <a:t>hợp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thiếu</a:t>
            </a:r>
            <a:r>
              <a:rPr lang="en-US" sz="4000" b="1" dirty="0">
                <a:latin typeface="Times New Roman" panose="02020603050405020304" pitchFamily="18" charset="0"/>
                <a:cs typeface="Times New Roman" panose="02020603050405020304" pitchFamily="18" charset="0"/>
              </a:rPr>
              <a:t> ý </a:t>
            </a:r>
            <a:r>
              <a:rPr lang="en-US" sz="4000" b="1" dirty="0" err="1">
                <a:latin typeface="Times New Roman" panose="02020603050405020304" pitchFamily="18" charset="0"/>
                <a:cs typeface="Times New Roman" panose="02020603050405020304" pitchFamily="18" charset="0"/>
              </a:rPr>
              <a:t>chí</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chiến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đấu</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1607351"/>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0"/>
            <a:ext cx="12192000" cy="93933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b="1" dirty="0" err="1">
                <a:latin typeface="Times New Roman" panose="02020603050405020304" pitchFamily="18" charset="0"/>
                <a:cs typeface="Times New Roman" panose="02020603050405020304" pitchFamily="18" charset="0"/>
              </a:rPr>
              <a:t>Nghệ</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thuật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đối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lập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trong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việc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xây</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dựng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nhân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vật</a:t>
            </a:r>
            <a:endParaRPr lang="en-US" sz="4400" dirty="0">
              <a:latin typeface="Times New Roman" panose="02020603050405020304" pitchFamily="18" charset="0"/>
              <a:cs typeface="Times New Roman" panose="02020603050405020304" pitchFamily="18" charset="0"/>
            </a:endParaRPr>
          </a:p>
        </p:txBody>
      </p:sp>
      <p:sp>
        <p:nvSpPr>
          <p:cNvPr id="3" name="Rounded Rectangle 2"/>
          <p:cNvSpPr/>
          <p:nvPr/>
        </p:nvSpPr>
        <p:spPr>
          <a:xfrm>
            <a:off x="0" y="939338"/>
            <a:ext cx="12192000" cy="59186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Nghệ</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thuật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đối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lập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góp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phần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làm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rõ</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chân</a:t>
            </a:r>
            <a:r>
              <a:rPr lang="en-US" sz="4400" b="1" dirty="0">
                <a:latin typeface="Times New Roman" panose="02020603050405020304" pitchFamily="18" charset="0"/>
                <a:cs typeface="Times New Roman" panose="02020603050405020304" pitchFamily="18" charset="0"/>
              </a:rPr>
              <a:t> dung </a:t>
            </a:r>
            <a:r>
              <a:rPr lang="en-US" sz="4400" b="1" dirty="0" err="1">
                <a:latin typeface="Times New Roman" panose="02020603050405020304" pitchFamily="18" charset="0"/>
                <a:cs typeface="Times New Roman" panose="02020603050405020304" pitchFamily="18" charset="0"/>
              </a:rPr>
              <a:t>các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nhân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vật</a:t>
            </a:r>
            <a:r>
              <a:rPr lang="en-US" sz="4400" b="1" dirty="0">
                <a:latin typeface="Times New Roman" panose="02020603050405020304" pitchFamily="18" charset="0"/>
                <a:cs typeface="Times New Roman" panose="02020603050405020304" pitchFamily="18" charset="0"/>
              </a:rPr>
              <a:t>: Quang </a:t>
            </a:r>
            <a:r>
              <a:rPr lang="en-US" sz="4400" b="1" dirty="0" err="1">
                <a:latin typeface="Times New Roman" panose="02020603050405020304" pitchFamily="18" charset="0"/>
                <a:cs typeface="Times New Roman" panose="02020603050405020304" pitchFamily="18" charset="0"/>
              </a:rPr>
              <a:t>Trung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vừa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vị</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vua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anh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minh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sáng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suốt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vừa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vị</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tướng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có</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tài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thao</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lược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còn</a:t>
            </a:r>
            <a:r>
              <a:rPr lang="en-US" sz="4400" b="1" dirty="0">
                <a:latin typeface="Times New Roman" panose="02020603050405020304" pitchFamily="18" charset="0"/>
                <a:cs typeface="Times New Roman" panose="02020603050405020304" pitchFamily="18" charset="0"/>
              </a:rPr>
              <a:t> Lê </a:t>
            </a:r>
            <a:r>
              <a:rPr lang="en-US" sz="4400" b="1" dirty="0" err="1">
                <a:latin typeface="Times New Roman" panose="02020603050405020304" pitchFamily="18" charset="0"/>
                <a:cs typeface="Times New Roman" panose="02020603050405020304" pitchFamily="18" charset="0"/>
              </a:rPr>
              <a:t>Chiêu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Thống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tên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vua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bán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nước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nhược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Tôn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Sĩ</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Nghị</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kẻ</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hèn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nhát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thảm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hại</a:t>
            </a:r>
            <a:r>
              <a:rPr lang="en-US" sz="4400" b="1" dirty="0">
                <a:latin typeface="Times New Roman" panose="02020603050405020304" pitchFamily="18" charset="0"/>
                <a:cs typeface="Times New Roman" panose="02020603050405020304" pitchFamily="18" charset="0"/>
              </a:rPr>
              <a:t>.</a:t>
            </a:r>
          </a:p>
          <a:p>
            <a:pPr algn="just"/>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giả</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cũng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thể</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hiện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thái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độ</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tình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cảm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đối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với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mỗi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nhân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vật</a:t>
            </a:r>
            <a:r>
              <a:rPr lang="en-US" sz="4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24742090"/>
      </p:ext>
    </p:extLst>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2295238" cy="1958734"/>
          </a:xfrm>
          <a:prstGeom prst="rect">
            <a:avLst/>
          </a:prstGeom>
        </p:spPr>
      </p:pic>
      <p:sp>
        <p:nvSpPr>
          <p:cNvPr id="3" name="Rounded Rectangle 2"/>
          <p:cNvSpPr/>
          <p:nvPr/>
        </p:nvSpPr>
        <p:spPr>
          <a:xfrm>
            <a:off x="2295239" y="1"/>
            <a:ext cx="9896761" cy="195873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Quang </a:t>
            </a:r>
            <a:r>
              <a:rPr lang="en-US" sz="3600" b="1" dirty="0" err="1">
                <a:solidFill>
                  <a:srgbClr val="FF0000"/>
                </a:solidFill>
                <a:latin typeface="Times New Roman" panose="02020603050405020304" pitchFamily="18" charset="0"/>
                <a:cs typeface="Times New Roman" panose="02020603050405020304" pitchFamily="18" charset="0"/>
              </a:rPr>
              <a:t>Trung</a:t>
            </a:r>
            <a:r>
              <a:rPr lang="en-US" sz="3600" b="1" dirty="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a:p>
            <a:pPr algn="just"/>
            <a:r>
              <a:rPr lang="en-US" sz="3600" b="1" dirty="0">
                <a:latin typeface="Times New Roman" panose="02020603050405020304" pitchFamily="18" charset="0"/>
                <a:cs typeface="Times New Roman" panose="02020603050405020304" pitchFamily="18" charset="0"/>
              </a:rPr>
              <a:t>+Ca </a:t>
            </a:r>
            <a:r>
              <a:rPr lang="en-US" sz="3600" b="1" dirty="0" err="1">
                <a:latin typeface="Times New Roman" panose="02020603050405020304" pitchFamily="18" charset="0"/>
                <a:cs typeface="Times New Roman" panose="02020603050405020304" pitchFamily="18" charset="0"/>
              </a:rPr>
              <a:t>ngợi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tài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năng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đức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nước</a:t>
            </a:r>
            <a:endParaRPr lang="en-US" sz="3600" b="1" dirty="0">
              <a:latin typeface="Times New Roman" panose="02020603050405020304" pitchFamily="18" charset="0"/>
              <a:cs typeface="Times New Roman" panose="02020603050405020304" pitchFamily="18" charset="0"/>
            </a:endParaRPr>
          </a:p>
          <a:p>
            <a:pPr algn="just"/>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hiện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sự</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khâm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phục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ngưỡng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mộ</a:t>
            </a:r>
            <a:endParaRPr lang="en-US" sz="36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5428" y="1958734"/>
            <a:ext cx="2279811" cy="2295238"/>
          </a:xfrm>
          <a:prstGeom prst="rect">
            <a:avLst/>
          </a:prstGeom>
        </p:spPr>
      </p:pic>
      <p:sp>
        <p:nvSpPr>
          <p:cNvPr id="5" name="Rounded Rectangle 4"/>
          <p:cNvSpPr/>
          <p:nvPr/>
        </p:nvSpPr>
        <p:spPr>
          <a:xfrm>
            <a:off x="2323918" y="2025018"/>
            <a:ext cx="9881333" cy="226059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Lê </a:t>
            </a:r>
            <a:r>
              <a:rPr lang="en-US" sz="3600" b="1" dirty="0" err="1">
                <a:solidFill>
                  <a:srgbClr val="FF0000"/>
                </a:solidFill>
                <a:latin typeface="Times New Roman" panose="02020603050405020304" pitchFamily="18" charset="0"/>
                <a:cs typeface="Times New Roman" panose="02020603050405020304" pitchFamily="18" charset="0"/>
              </a:rPr>
              <a:t>Chiêu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Thống</a:t>
            </a:r>
            <a:endParaRPr lang="en-US" sz="3600" dirty="0">
              <a:solidFill>
                <a:srgbClr val="FF0000"/>
              </a:solidFill>
              <a:latin typeface="Times New Roman" panose="02020603050405020304" pitchFamily="18" charset="0"/>
              <a:cs typeface="Times New Roman" panose="02020603050405020304" pitchFamily="18" charset="0"/>
            </a:endParaRPr>
          </a:p>
          <a:p>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đồng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hành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động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bán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nước</a:t>
            </a:r>
            <a:endParaRPr lang="en-US" sz="3600" b="1" dirty="0">
              <a:latin typeface="Times New Roman" panose="02020603050405020304" pitchFamily="18" charset="0"/>
              <a:cs typeface="Times New Roman" panose="02020603050405020304" pitchFamily="18" charset="0"/>
            </a:endParaRPr>
          </a:p>
          <a:p>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chút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ngậm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ngùi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xót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trước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cảnh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thê</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thảm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vua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mất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nước</a:t>
            </a:r>
            <a:r>
              <a:rPr lang="en-US" sz="3600" b="1" dirty="0">
                <a:latin typeface="Times New Roman" panose="02020603050405020304" pitchFamily="18" charset="0"/>
                <a:cs typeface="Times New Roman" panose="02020603050405020304" pitchFamily="18" charset="0"/>
              </a:rPr>
              <a:t>. </a:t>
            </a:r>
          </a:p>
        </p:txBody>
      </p:sp>
      <p:pic>
        <p:nvPicPr>
          <p:cNvPr id="6" name="Picture 5"/>
          <p:cNvPicPr>
            <a:picLocks noChangeAspect="1"/>
          </p:cNvPicPr>
          <p:nvPr/>
        </p:nvPicPr>
        <p:blipFill>
          <a:blip r:embed="rId4"/>
          <a:stretch>
            <a:fillRect/>
          </a:stretch>
        </p:blipFill>
        <p:spPr>
          <a:xfrm>
            <a:off x="15428" y="4743713"/>
            <a:ext cx="2295238" cy="2114286"/>
          </a:xfrm>
          <a:prstGeom prst="rect">
            <a:avLst/>
          </a:prstGeom>
        </p:spPr>
      </p:pic>
      <p:sp>
        <p:nvSpPr>
          <p:cNvPr id="7" name="Rounded Rectangle 6"/>
          <p:cNvSpPr/>
          <p:nvPr/>
        </p:nvSpPr>
        <p:spPr>
          <a:xfrm>
            <a:off x="2310666" y="4373217"/>
            <a:ext cx="9865905" cy="248478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Tôn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Sĩ</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Nghị</a:t>
            </a:r>
            <a:r>
              <a:rPr lang="en-US" sz="3600" b="1" dirty="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a:p>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Căm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ghét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kẻ</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xâm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lược</a:t>
            </a:r>
            <a:endParaRPr lang="en-US" sz="3600" b="1" dirty="0">
              <a:latin typeface="Times New Roman" panose="02020603050405020304" pitchFamily="18" charset="0"/>
              <a:cs typeface="Times New Roman" panose="02020603050405020304" pitchFamily="18" charset="0"/>
            </a:endParaRPr>
          </a:p>
          <a:p>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hê</a:t>
            </a:r>
            <a:r>
              <a:rPr lang="en-US" sz="3600" b="1" dirty="0">
                <a:latin typeface="Times New Roman" panose="02020603050405020304" pitchFamily="18" charset="0"/>
                <a:cs typeface="Times New Roman" panose="02020603050405020304" pitchFamily="18" charset="0"/>
              </a:rPr>
              <a:t>, sung </a:t>
            </a:r>
            <a:r>
              <a:rPr lang="en-US" sz="3600" b="1" dirty="0" err="1">
                <a:latin typeface="Times New Roman" panose="02020603050405020304" pitchFamily="18" charset="0"/>
                <a:cs typeface="Times New Roman" panose="02020603050405020304" pitchFamily="18" charset="0"/>
              </a:rPr>
              <a:t>sướng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miêu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cảnh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thảm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quân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tướng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nhà</a:t>
            </a:r>
            <a:r>
              <a:rPr lang="en-US" sz="3600" b="1" dirty="0">
                <a:latin typeface="Times New Roman" panose="02020603050405020304" pitchFamily="18" charset="0"/>
                <a:cs typeface="Times New Roman" panose="02020603050405020304" pitchFamily="18" charset="0"/>
              </a:rPr>
              <a:t> Thanh</a:t>
            </a:r>
          </a:p>
        </p:txBody>
      </p:sp>
    </p:spTree>
    <p:extLst>
      <p:ext uri="{BB962C8B-B14F-4D97-AF65-F5344CB8AC3E}">
        <p14:creationId xmlns:p14="http://schemas.microsoft.com/office/powerpoint/2010/main" val="637437279"/>
      </p:ext>
    </p:extLst>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8A2B23-834B-4D39-B6E6-697566DCA748}"/>
              </a:ext>
            </a:extLst>
          </p:cNvPr>
          <p:cNvSpPr/>
          <p:nvPr/>
        </p:nvSpPr>
        <p:spPr>
          <a:xfrm>
            <a:off x="274895" y="1062414"/>
            <a:ext cx="11714922" cy="2400657"/>
          </a:xfrm>
          <a:prstGeom prst="rect">
            <a:avLst/>
          </a:prstGeom>
        </p:spPr>
        <p:txBody>
          <a:bodyPr wrap="square">
            <a:spAutoFit/>
          </a:bodyPr>
          <a:lstStyle/>
          <a:p>
            <a:pPr lvl="0" algn="just">
              <a:tabLst>
                <a:tab pos="90170" algn="l"/>
                <a:tab pos="180340" algn="l"/>
              </a:tabLst>
            </a:pP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a:t>
            </a:r>
            <a:r>
              <a:rPr lang="en-US" sz="3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Nghệ</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thuật</a:t>
            </a:r>
            <a:endParaRPr lang="en-US" sz="30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lvl="0" algn="just">
              <a:tabLst>
                <a:tab pos="90170" algn="l"/>
                <a:tab pos="180340" algn="l"/>
              </a:tabLst>
            </a:pP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Cốt</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truyện</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xây</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dựng</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trên</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cơ</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sở</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các</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sự</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đã</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xảy</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ra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nhằm</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thể</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chủ</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đề</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tác</a:t>
            </a:r>
            <a:r>
              <a:rPr lang="en-US" sz="30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phẩm.</a:t>
            </a:r>
            <a:endParaRPr lang="en-US" sz="3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lvl="0" algn="just">
              <a:tabLst>
                <a:tab pos="90170" algn="l"/>
                <a:tab pos="180340" algn="l"/>
              </a:tabLst>
            </a:pP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Ngôn</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ngữ</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truyện</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kể</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nhân</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vật</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phù</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hợp</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với</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đại</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miêu</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tả</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en-US" sz="3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lvl="0" algn="just">
              <a:tabLst>
                <a:tab pos="90170" algn="l"/>
                <a:tab pos="180340" algn="l"/>
              </a:tabLst>
            </a:pP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Lối</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văn</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trần</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thuật</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đặc</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sắc</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en-US" sz="3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B6F12D8E-0819-49D8-8473-4E5955B27C1A}"/>
              </a:ext>
            </a:extLst>
          </p:cNvPr>
          <p:cNvSpPr/>
          <p:nvPr/>
        </p:nvSpPr>
        <p:spPr>
          <a:xfrm>
            <a:off x="2915281" y="292973"/>
            <a:ext cx="3263457" cy="769441"/>
          </a:xfrm>
          <a:prstGeom prst="rect">
            <a:avLst/>
          </a:prstGeom>
        </p:spPr>
        <p:txBody>
          <a:bodyPr wrap="none">
            <a:spAutoFit/>
          </a:bodyPr>
          <a:lstStyle/>
          <a:p>
            <a:pPr lvl="0" algn="just">
              <a:tabLst>
                <a:tab pos="90170" algn="l"/>
                <a:tab pos="180340" algn="l"/>
              </a:tabLst>
            </a:pP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III. </a:t>
            </a:r>
            <a:r>
              <a:rPr lang="en-US" sz="4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Tổng</a:t>
            </a:r>
            <a:r>
              <a:rPr lang="en-US" sz="4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kết</a:t>
            </a:r>
            <a:endParaRPr lang="en-US" sz="4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0AAFBD4-2E8D-414A-8FCE-8883EB6FB50F}"/>
              </a:ext>
            </a:extLst>
          </p:cNvPr>
          <p:cNvSpPr/>
          <p:nvPr/>
        </p:nvSpPr>
        <p:spPr>
          <a:xfrm>
            <a:off x="367660" y="3745515"/>
            <a:ext cx="11622157" cy="2062103"/>
          </a:xfrm>
          <a:prstGeom prst="rect">
            <a:avLst/>
          </a:prstGeom>
        </p:spPr>
        <p:txBody>
          <a:bodyPr wrap="square">
            <a:spAutoFit/>
          </a:bodyPr>
          <a:lstStyle/>
          <a:p>
            <a:pPr algn="just">
              <a:tabLst>
                <a:tab pos="90170" algn="l"/>
                <a:tab pos="180340" algn="l"/>
              </a:tabLst>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a:t>
            </a:r>
            <a:r>
              <a:rPr lang="en-US" sz="32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Nội</a:t>
            </a: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dung</a:t>
            </a:r>
            <a:r>
              <a:rPr lang="en-US" sz="3200" b="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200" b="1" smtClean="0">
                <a:solidFill>
                  <a:srgbClr val="0070C0"/>
                </a:solidFill>
                <a:latin typeface="Times New Roman" panose="02020603050405020304" pitchFamily="18" charset="0"/>
                <a:ea typeface="Calibri" panose="020F0502020204030204" pitchFamily="34" charset="0"/>
              </a:rPr>
              <a:t>Văn </a:t>
            </a:r>
            <a:r>
              <a:rPr lang="en-US" sz="3200" b="1" dirty="0" err="1">
                <a:solidFill>
                  <a:srgbClr val="0070C0"/>
                </a:solidFill>
                <a:latin typeface="Times New Roman" panose="02020603050405020304" pitchFamily="18" charset="0"/>
                <a:ea typeface="Calibri" panose="020F0502020204030204" pitchFamily="34" charset="0"/>
              </a:rPr>
              <a:t>bản</a:t>
            </a:r>
            <a:r>
              <a:rPr lang="en-US" sz="3200" b="1" dirty="0">
                <a:solidFill>
                  <a:srgbClr val="0070C0"/>
                </a:solidFill>
                <a:latin typeface="Times New Roman" panose="02020603050405020304" pitchFamily="18" charset="0"/>
                <a:ea typeface="Calibri" panose="020F0502020204030204" pitchFamily="34" charset="0"/>
              </a:rPr>
              <a:t> </a:t>
            </a:r>
            <a:r>
              <a:rPr lang="en-US" sz="3200" b="1" dirty="0" err="1">
                <a:solidFill>
                  <a:srgbClr val="0070C0"/>
                </a:solidFill>
                <a:latin typeface="Times New Roman" panose="02020603050405020304" pitchFamily="18" charset="0"/>
                <a:ea typeface="Calibri" panose="020F0502020204030204" pitchFamily="34" charset="0"/>
              </a:rPr>
              <a:t>viết</a:t>
            </a:r>
            <a:r>
              <a:rPr lang="en-US" sz="3200" b="1" dirty="0">
                <a:solidFill>
                  <a:srgbClr val="0070C0"/>
                </a:solidFill>
                <a:latin typeface="Times New Roman" panose="02020603050405020304" pitchFamily="18" charset="0"/>
                <a:ea typeface="Calibri" panose="020F0502020204030204" pitchFamily="34" charset="0"/>
              </a:rPr>
              <a:t> </a:t>
            </a:r>
            <a:r>
              <a:rPr lang="en-US" sz="3200" b="1" dirty="0" err="1">
                <a:solidFill>
                  <a:srgbClr val="0070C0"/>
                </a:solidFill>
                <a:latin typeface="Times New Roman" panose="02020603050405020304" pitchFamily="18" charset="0"/>
                <a:ea typeface="Calibri" panose="020F0502020204030204" pitchFamily="34" charset="0"/>
              </a:rPr>
              <a:t>về</a:t>
            </a:r>
            <a:r>
              <a:rPr lang="en-US" sz="3200" b="1" dirty="0">
                <a:solidFill>
                  <a:srgbClr val="0070C0"/>
                </a:solidFill>
                <a:latin typeface="Times New Roman" panose="02020603050405020304" pitchFamily="18" charset="0"/>
                <a:ea typeface="Calibri" panose="020F0502020204030204" pitchFamily="34" charset="0"/>
              </a:rPr>
              <a:t> </a:t>
            </a:r>
            <a:r>
              <a:rPr lang="en-US" sz="3200" b="1" dirty="0" err="1">
                <a:solidFill>
                  <a:srgbClr val="0070C0"/>
                </a:solidFill>
                <a:latin typeface="Times New Roman" panose="02020603050405020304" pitchFamily="18" charset="0"/>
                <a:ea typeface="Calibri" panose="020F0502020204030204" pitchFamily="34" charset="0"/>
              </a:rPr>
              <a:t>hình</a:t>
            </a:r>
            <a:r>
              <a:rPr lang="en-US" sz="3200" b="1" dirty="0">
                <a:solidFill>
                  <a:srgbClr val="0070C0"/>
                </a:solidFill>
                <a:latin typeface="Times New Roman" panose="02020603050405020304" pitchFamily="18" charset="0"/>
                <a:ea typeface="Calibri" panose="020F0502020204030204" pitchFamily="34" charset="0"/>
              </a:rPr>
              <a:t> </a:t>
            </a:r>
            <a:r>
              <a:rPr lang="en-US" sz="3200" b="1" dirty="0" err="1">
                <a:solidFill>
                  <a:srgbClr val="0070C0"/>
                </a:solidFill>
                <a:latin typeface="Times New Roman" panose="02020603050405020304" pitchFamily="18" charset="0"/>
                <a:ea typeface="Calibri" panose="020F0502020204030204" pitchFamily="34" charset="0"/>
              </a:rPr>
              <a:t>ảnh</a:t>
            </a:r>
            <a:r>
              <a:rPr lang="en-US" sz="3200" b="1" dirty="0">
                <a:solidFill>
                  <a:srgbClr val="0070C0"/>
                </a:solidFill>
                <a:latin typeface="Times New Roman" panose="02020603050405020304" pitchFamily="18" charset="0"/>
                <a:ea typeface="Calibri" panose="020F0502020204030204" pitchFamily="34" charset="0"/>
              </a:rPr>
              <a:t> </a:t>
            </a:r>
            <a:r>
              <a:rPr lang="en-US" sz="3200" b="1" dirty="0" err="1">
                <a:solidFill>
                  <a:srgbClr val="0070C0"/>
                </a:solidFill>
                <a:latin typeface="Times New Roman" panose="02020603050405020304" pitchFamily="18" charset="0"/>
                <a:ea typeface="Calibri" panose="020F0502020204030204" pitchFamily="34" charset="0"/>
              </a:rPr>
              <a:t>người</a:t>
            </a:r>
            <a:r>
              <a:rPr lang="en-US" sz="3200" b="1" dirty="0">
                <a:solidFill>
                  <a:srgbClr val="0070C0"/>
                </a:solidFill>
                <a:latin typeface="Times New Roman" panose="02020603050405020304" pitchFamily="18" charset="0"/>
                <a:ea typeface="Calibri" panose="020F0502020204030204" pitchFamily="34" charset="0"/>
              </a:rPr>
              <a:t> </a:t>
            </a:r>
            <a:r>
              <a:rPr lang="en-US" sz="3200" b="1" dirty="0" err="1">
                <a:solidFill>
                  <a:srgbClr val="0070C0"/>
                </a:solidFill>
                <a:latin typeface="Times New Roman" panose="02020603050405020304" pitchFamily="18" charset="0"/>
                <a:ea typeface="Calibri" panose="020F0502020204030204" pitchFamily="34" charset="0"/>
              </a:rPr>
              <a:t>anh</a:t>
            </a:r>
            <a:r>
              <a:rPr lang="en-US" sz="3200" b="1" dirty="0">
                <a:solidFill>
                  <a:srgbClr val="0070C0"/>
                </a:solidFill>
                <a:latin typeface="Times New Roman" panose="02020603050405020304" pitchFamily="18" charset="0"/>
                <a:ea typeface="Calibri" panose="020F0502020204030204" pitchFamily="34" charset="0"/>
              </a:rPr>
              <a:t> </a:t>
            </a:r>
            <a:r>
              <a:rPr lang="en-US" sz="3200" b="1" dirty="0" err="1">
                <a:solidFill>
                  <a:srgbClr val="0070C0"/>
                </a:solidFill>
                <a:latin typeface="Times New Roman" panose="02020603050405020304" pitchFamily="18" charset="0"/>
                <a:ea typeface="Calibri" panose="020F0502020204030204" pitchFamily="34" charset="0"/>
              </a:rPr>
              <a:t>hùng</a:t>
            </a:r>
            <a:r>
              <a:rPr lang="en-US" sz="3200" b="1" dirty="0">
                <a:solidFill>
                  <a:srgbClr val="0070C0"/>
                </a:solidFill>
                <a:latin typeface="Times New Roman" panose="02020603050405020304" pitchFamily="18" charset="0"/>
                <a:ea typeface="Calibri" panose="020F0502020204030204" pitchFamily="34" charset="0"/>
              </a:rPr>
              <a:t> </a:t>
            </a:r>
            <a:r>
              <a:rPr lang="en-US" sz="3200" b="1" dirty="0" err="1">
                <a:solidFill>
                  <a:srgbClr val="0070C0"/>
                </a:solidFill>
                <a:latin typeface="Times New Roman" panose="02020603050405020304" pitchFamily="18" charset="0"/>
                <a:ea typeface="Calibri" panose="020F0502020204030204" pitchFamily="34" charset="0"/>
              </a:rPr>
              <a:t>Nguyễn</a:t>
            </a:r>
            <a:r>
              <a:rPr lang="en-US" sz="3200" b="1" dirty="0">
                <a:solidFill>
                  <a:srgbClr val="0070C0"/>
                </a:solidFill>
                <a:latin typeface="Times New Roman" panose="02020603050405020304" pitchFamily="18" charset="0"/>
                <a:ea typeface="Calibri" panose="020F0502020204030204" pitchFamily="34" charset="0"/>
              </a:rPr>
              <a:t> </a:t>
            </a:r>
            <a:r>
              <a:rPr lang="en-US" sz="3200" b="1" dirty="0" err="1">
                <a:solidFill>
                  <a:srgbClr val="0070C0"/>
                </a:solidFill>
                <a:latin typeface="Times New Roman" panose="02020603050405020304" pitchFamily="18" charset="0"/>
                <a:ea typeface="Calibri" panose="020F0502020204030204" pitchFamily="34" charset="0"/>
              </a:rPr>
              <a:t>Huệ</a:t>
            </a:r>
            <a:r>
              <a:rPr lang="en-US" sz="3200" b="1" dirty="0">
                <a:solidFill>
                  <a:srgbClr val="0070C0"/>
                </a:solidFill>
                <a:latin typeface="Times New Roman" panose="02020603050405020304" pitchFamily="18" charset="0"/>
                <a:ea typeface="Calibri" panose="020F0502020204030204" pitchFamily="34" charset="0"/>
              </a:rPr>
              <a:t> </a:t>
            </a:r>
            <a:r>
              <a:rPr lang="en-US" sz="3200" b="1" dirty="0" err="1">
                <a:solidFill>
                  <a:srgbClr val="0070C0"/>
                </a:solidFill>
                <a:latin typeface="Times New Roman" panose="02020603050405020304" pitchFamily="18" charset="0"/>
                <a:ea typeface="Calibri" panose="020F0502020204030204" pitchFamily="34" charset="0"/>
              </a:rPr>
              <a:t>văn</a:t>
            </a:r>
            <a:r>
              <a:rPr lang="en-US" sz="3200" b="1" dirty="0">
                <a:solidFill>
                  <a:srgbClr val="0070C0"/>
                </a:solidFill>
                <a:latin typeface="Times New Roman" panose="02020603050405020304" pitchFamily="18" charset="0"/>
                <a:ea typeface="Calibri" panose="020F0502020204030204" pitchFamily="34" charset="0"/>
              </a:rPr>
              <a:t> </a:t>
            </a:r>
            <a:r>
              <a:rPr lang="en-US" sz="3200" b="1" dirty="0" err="1">
                <a:solidFill>
                  <a:srgbClr val="0070C0"/>
                </a:solidFill>
                <a:latin typeface="Times New Roman" panose="02020603050405020304" pitchFamily="18" charset="0"/>
                <a:ea typeface="Calibri" panose="020F0502020204030204" pitchFamily="34" charset="0"/>
              </a:rPr>
              <a:t>võ</a:t>
            </a:r>
            <a:r>
              <a:rPr lang="en-US" sz="3200" b="1" dirty="0">
                <a:solidFill>
                  <a:srgbClr val="0070C0"/>
                </a:solidFill>
                <a:latin typeface="Times New Roman" panose="02020603050405020304" pitchFamily="18" charset="0"/>
                <a:ea typeface="Calibri" panose="020F0502020204030204" pitchFamily="34" charset="0"/>
              </a:rPr>
              <a:t> song </a:t>
            </a:r>
            <a:r>
              <a:rPr lang="en-US" sz="3200" b="1" dirty="0" err="1">
                <a:solidFill>
                  <a:srgbClr val="0070C0"/>
                </a:solidFill>
                <a:latin typeface="Times New Roman" panose="02020603050405020304" pitchFamily="18" charset="0"/>
                <a:ea typeface="Calibri" panose="020F0502020204030204" pitchFamily="34" charset="0"/>
              </a:rPr>
              <a:t>toàn</a:t>
            </a:r>
            <a:r>
              <a:rPr lang="en-US" sz="3200" b="1" dirty="0">
                <a:solidFill>
                  <a:srgbClr val="0070C0"/>
                </a:solidFill>
                <a:latin typeface="Times New Roman" panose="02020603050405020304" pitchFamily="18" charset="0"/>
                <a:ea typeface="Calibri" panose="020F0502020204030204" pitchFamily="34" charset="0"/>
              </a:rPr>
              <a:t> </a:t>
            </a:r>
            <a:r>
              <a:rPr lang="en-US" sz="3200" b="1" dirty="0" err="1">
                <a:solidFill>
                  <a:srgbClr val="0070C0"/>
                </a:solidFill>
                <a:latin typeface="Times New Roman" panose="02020603050405020304" pitchFamily="18" charset="0"/>
                <a:ea typeface="Calibri" panose="020F0502020204030204" pitchFamily="34" charset="0"/>
              </a:rPr>
              <a:t>với</a:t>
            </a:r>
            <a:r>
              <a:rPr lang="en-US" sz="3200" b="1" dirty="0">
                <a:solidFill>
                  <a:srgbClr val="0070C0"/>
                </a:solidFill>
                <a:latin typeface="Times New Roman" panose="02020603050405020304" pitchFamily="18" charset="0"/>
                <a:ea typeface="Calibri" panose="020F0502020204030204" pitchFamily="34" charset="0"/>
              </a:rPr>
              <a:t> </a:t>
            </a:r>
            <a:r>
              <a:rPr lang="en-US" sz="3200" b="1" dirty="0" err="1">
                <a:solidFill>
                  <a:srgbClr val="0070C0"/>
                </a:solidFill>
                <a:latin typeface="Times New Roman" panose="02020603050405020304" pitchFamily="18" charset="0"/>
                <a:ea typeface="Calibri" panose="020F0502020204030204" pitchFamily="34" charset="0"/>
              </a:rPr>
              <a:t>chiến</a:t>
            </a:r>
            <a:r>
              <a:rPr lang="en-US" sz="3200" b="1" dirty="0">
                <a:solidFill>
                  <a:srgbClr val="0070C0"/>
                </a:solidFill>
                <a:latin typeface="Times New Roman" panose="02020603050405020304" pitchFamily="18" charset="0"/>
                <a:ea typeface="Calibri" panose="020F0502020204030204" pitchFamily="34" charset="0"/>
              </a:rPr>
              <a:t> </a:t>
            </a:r>
            <a:r>
              <a:rPr lang="en-US" sz="3200" b="1" dirty="0" err="1">
                <a:solidFill>
                  <a:srgbClr val="0070C0"/>
                </a:solidFill>
                <a:latin typeface="Times New Roman" panose="02020603050405020304" pitchFamily="18" charset="0"/>
                <a:ea typeface="Calibri" panose="020F0502020204030204" pitchFamily="34" charset="0"/>
              </a:rPr>
              <a:t>công</a:t>
            </a:r>
            <a:r>
              <a:rPr lang="en-US" sz="3200" b="1" dirty="0">
                <a:solidFill>
                  <a:srgbClr val="0070C0"/>
                </a:solidFill>
                <a:latin typeface="Times New Roman" panose="02020603050405020304" pitchFamily="18" charset="0"/>
                <a:ea typeface="Calibri" panose="020F0502020204030204" pitchFamily="34" charset="0"/>
              </a:rPr>
              <a:t> </a:t>
            </a:r>
            <a:r>
              <a:rPr lang="en-US" sz="3200" b="1" dirty="0" err="1">
                <a:solidFill>
                  <a:srgbClr val="0070C0"/>
                </a:solidFill>
                <a:latin typeface="Times New Roman" panose="02020603050405020304" pitchFamily="18" charset="0"/>
                <a:ea typeface="Calibri" panose="020F0502020204030204" pitchFamily="34" charset="0"/>
              </a:rPr>
              <a:t>đại</a:t>
            </a:r>
            <a:r>
              <a:rPr lang="en-US" sz="3200" b="1" dirty="0">
                <a:solidFill>
                  <a:srgbClr val="0070C0"/>
                </a:solidFill>
                <a:latin typeface="Times New Roman" panose="02020603050405020304" pitchFamily="18" charset="0"/>
                <a:ea typeface="Calibri" panose="020F0502020204030204" pitchFamily="34" charset="0"/>
              </a:rPr>
              <a:t> </a:t>
            </a:r>
            <a:r>
              <a:rPr lang="en-US" sz="3200" b="1" dirty="0" err="1">
                <a:solidFill>
                  <a:srgbClr val="0070C0"/>
                </a:solidFill>
                <a:latin typeface="Times New Roman" panose="02020603050405020304" pitchFamily="18" charset="0"/>
                <a:ea typeface="Calibri" panose="020F0502020204030204" pitchFamily="34" charset="0"/>
              </a:rPr>
              <a:t>phá</a:t>
            </a:r>
            <a:r>
              <a:rPr lang="en-US" sz="3200" b="1" dirty="0">
                <a:solidFill>
                  <a:srgbClr val="0070C0"/>
                </a:solidFill>
                <a:latin typeface="Times New Roman" panose="02020603050405020304" pitchFamily="18" charset="0"/>
                <a:ea typeface="Calibri" panose="020F0502020204030204" pitchFamily="34" charset="0"/>
              </a:rPr>
              <a:t> </a:t>
            </a:r>
            <a:r>
              <a:rPr lang="en-US" sz="3200" b="1" dirty="0" err="1">
                <a:solidFill>
                  <a:srgbClr val="0070C0"/>
                </a:solidFill>
                <a:latin typeface="Times New Roman" panose="02020603050405020304" pitchFamily="18" charset="0"/>
                <a:ea typeface="Calibri" panose="020F0502020204030204" pitchFamily="34" charset="0"/>
              </a:rPr>
              <a:t>quân</a:t>
            </a:r>
            <a:r>
              <a:rPr lang="en-US" sz="3200" b="1" dirty="0">
                <a:solidFill>
                  <a:srgbClr val="0070C0"/>
                </a:solidFill>
                <a:latin typeface="Times New Roman" panose="02020603050405020304" pitchFamily="18" charset="0"/>
                <a:ea typeface="Calibri" panose="020F0502020204030204" pitchFamily="34" charset="0"/>
              </a:rPr>
              <a:t> Thanh. </a:t>
            </a:r>
            <a:r>
              <a:rPr lang="en-US" sz="3200" b="1" dirty="0" err="1">
                <a:solidFill>
                  <a:srgbClr val="0070C0"/>
                </a:solidFill>
                <a:latin typeface="Times New Roman" panose="02020603050405020304" pitchFamily="18" charset="0"/>
                <a:ea typeface="Calibri" panose="020F0502020204030204" pitchFamily="34" charset="0"/>
              </a:rPr>
              <a:t>Tình</a:t>
            </a:r>
            <a:r>
              <a:rPr lang="en-US" sz="3200" b="1" dirty="0">
                <a:solidFill>
                  <a:srgbClr val="0070C0"/>
                </a:solidFill>
                <a:latin typeface="Times New Roman" panose="02020603050405020304" pitchFamily="18" charset="0"/>
                <a:ea typeface="Calibri" panose="020F0502020204030204" pitchFamily="34" charset="0"/>
              </a:rPr>
              <a:t> </a:t>
            </a:r>
            <a:r>
              <a:rPr lang="en-US" sz="3200" b="1" dirty="0" err="1">
                <a:solidFill>
                  <a:srgbClr val="0070C0"/>
                </a:solidFill>
                <a:latin typeface="Times New Roman" panose="02020603050405020304" pitchFamily="18" charset="0"/>
                <a:ea typeface="Calibri" panose="020F0502020204030204" pitchFamily="34" charset="0"/>
              </a:rPr>
              <a:t>cảnh</a:t>
            </a:r>
            <a:r>
              <a:rPr lang="en-US" sz="3200" b="1" dirty="0">
                <a:solidFill>
                  <a:srgbClr val="0070C0"/>
                </a:solidFill>
                <a:latin typeface="Times New Roman" panose="02020603050405020304" pitchFamily="18" charset="0"/>
                <a:ea typeface="Calibri" panose="020F0502020204030204" pitchFamily="34" charset="0"/>
              </a:rPr>
              <a:t> </a:t>
            </a:r>
            <a:r>
              <a:rPr lang="en-US" sz="3200" b="1" dirty="0" err="1">
                <a:solidFill>
                  <a:srgbClr val="0070C0"/>
                </a:solidFill>
                <a:latin typeface="Times New Roman" panose="02020603050405020304" pitchFamily="18" charset="0"/>
                <a:ea typeface="Calibri" panose="020F0502020204030204" pitchFamily="34" charset="0"/>
              </a:rPr>
              <a:t>thất</a:t>
            </a:r>
            <a:r>
              <a:rPr lang="en-US" sz="3200" b="1" dirty="0">
                <a:solidFill>
                  <a:srgbClr val="0070C0"/>
                </a:solidFill>
                <a:latin typeface="Times New Roman" panose="02020603050405020304" pitchFamily="18" charset="0"/>
                <a:ea typeface="Calibri" panose="020F0502020204030204" pitchFamily="34" charset="0"/>
              </a:rPr>
              <a:t> </a:t>
            </a:r>
            <a:r>
              <a:rPr lang="en-US" sz="3200" b="1" dirty="0" err="1">
                <a:solidFill>
                  <a:srgbClr val="0070C0"/>
                </a:solidFill>
                <a:latin typeface="Times New Roman" panose="02020603050405020304" pitchFamily="18" charset="0"/>
                <a:ea typeface="Calibri" panose="020F0502020204030204" pitchFamily="34" charset="0"/>
              </a:rPr>
              <a:t>bại</a:t>
            </a:r>
            <a:r>
              <a:rPr lang="en-US" sz="3200" b="1" dirty="0">
                <a:solidFill>
                  <a:srgbClr val="0070C0"/>
                </a:solidFill>
                <a:latin typeface="Times New Roman" panose="02020603050405020304" pitchFamily="18" charset="0"/>
                <a:ea typeface="Calibri" panose="020F0502020204030204" pitchFamily="34" charset="0"/>
              </a:rPr>
              <a:t> ê </a:t>
            </a:r>
            <a:r>
              <a:rPr lang="en-US" sz="3200" b="1" dirty="0" err="1">
                <a:solidFill>
                  <a:srgbClr val="0070C0"/>
                </a:solidFill>
                <a:latin typeface="Times New Roman" panose="02020603050405020304" pitchFamily="18" charset="0"/>
                <a:ea typeface="Calibri" panose="020F0502020204030204" pitchFamily="34" charset="0"/>
              </a:rPr>
              <a:t>chề</a:t>
            </a:r>
            <a:r>
              <a:rPr lang="en-US" sz="3200" b="1" dirty="0">
                <a:solidFill>
                  <a:srgbClr val="0070C0"/>
                </a:solidFill>
                <a:latin typeface="Times New Roman" panose="02020603050405020304" pitchFamily="18" charset="0"/>
                <a:ea typeface="Calibri" panose="020F0502020204030204" pitchFamily="34" charset="0"/>
              </a:rPr>
              <a:t>, </a:t>
            </a:r>
            <a:r>
              <a:rPr lang="en-US" sz="3200" b="1" dirty="0" err="1">
                <a:solidFill>
                  <a:srgbClr val="0070C0"/>
                </a:solidFill>
                <a:latin typeface="Times New Roman" panose="02020603050405020304" pitchFamily="18" charset="0"/>
                <a:ea typeface="Calibri" panose="020F0502020204030204" pitchFamily="34" charset="0"/>
              </a:rPr>
              <a:t>nhục</a:t>
            </a:r>
            <a:r>
              <a:rPr lang="en-US" sz="3200" b="1" dirty="0">
                <a:solidFill>
                  <a:srgbClr val="0070C0"/>
                </a:solidFill>
                <a:latin typeface="Times New Roman" panose="02020603050405020304" pitchFamily="18" charset="0"/>
                <a:ea typeface="Calibri" panose="020F0502020204030204" pitchFamily="34" charset="0"/>
              </a:rPr>
              <a:t> </a:t>
            </a:r>
            <a:r>
              <a:rPr lang="en-US" sz="3200" b="1" dirty="0" err="1">
                <a:solidFill>
                  <a:srgbClr val="0070C0"/>
                </a:solidFill>
                <a:latin typeface="Times New Roman" panose="02020603050405020304" pitchFamily="18" charset="0"/>
                <a:ea typeface="Calibri" panose="020F0502020204030204" pitchFamily="34" charset="0"/>
              </a:rPr>
              <a:t>nhã</a:t>
            </a:r>
            <a:r>
              <a:rPr lang="en-US" sz="3200" b="1" dirty="0">
                <a:solidFill>
                  <a:srgbClr val="0070C0"/>
                </a:solidFill>
                <a:latin typeface="Times New Roman" panose="02020603050405020304" pitchFamily="18" charset="0"/>
                <a:ea typeface="Calibri" panose="020F0502020204030204" pitchFamily="34" charset="0"/>
              </a:rPr>
              <a:t> </a:t>
            </a:r>
            <a:r>
              <a:rPr lang="en-US" sz="3200" b="1" dirty="0" err="1">
                <a:solidFill>
                  <a:srgbClr val="0070C0"/>
                </a:solidFill>
                <a:latin typeface="Times New Roman" panose="02020603050405020304" pitchFamily="18" charset="0"/>
                <a:ea typeface="Calibri" panose="020F0502020204030204" pitchFamily="34" charset="0"/>
              </a:rPr>
              <a:t>của</a:t>
            </a:r>
            <a:r>
              <a:rPr lang="en-US" sz="3200" b="1" dirty="0">
                <a:solidFill>
                  <a:srgbClr val="0070C0"/>
                </a:solidFill>
                <a:latin typeface="Times New Roman" panose="02020603050405020304" pitchFamily="18" charset="0"/>
                <a:ea typeface="Calibri" panose="020F0502020204030204" pitchFamily="34" charset="0"/>
              </a:rPr>
              <a:t> </a:t>
            </a:r>
            <a:r>
              <a:rPr lang="en-US" sz="3200" b="1" dirty="0" err="1">
                <a:solidFill>
                  <a:srgbClr val="0070C0"/>
                </a:solidFill>
                <a:latin typeface="Times New Roman" panose="02020603050405020304" pitchFamily="18" charset="0"/>
                <a:ea typeface="Calibri" panose="020F0502020204030204" pitchFamily="34" charset="0"/>
              </a:rPr>
              <a:t>bọn</a:t>
            </a:r>
            <a:r>
              <a:rPr lang="en-US" sz="3200" b="1" dirty="0">
                <a:solidFill>
                  <a:srgbClr val="0070C0"/>
                </a:solidFill>
                <a:latin typeface="Times New Roman" panose="02020603050405020304" pitchFamily="18" charset="0"/>
                <a:ea typeface="Calibri" panose="020F0502020204030204" pitchFamily="34" charset="0"/>
              </a:rPr>
              <a:t> </a:t>
            </a:r>
            <a:r>
              <a:rPr lang="en-US" sz="3200" b="1" dirty="0" err="1">
                <a:solidFill>
                  <a:srgbClr val="0070C0"/>
                </a:solidFill>
                <a:latin typeface="Times New Roman" panose="02020603050405020304" pitchFamily="18" charset="0"/>
                <a:ea typeface="Calibri" panose="020F0502020204030204" pitchFamily="34" charset="0"/>
              </a:rPr>
              <a:t>vua</a:t>
            </a:r>
            <a:r>
              <a:rPr lang="en-US" sz="3200" b="1" dirty="0">
                <a:solidFill>
                  <a:srgbClr val="0070C0"/>
                </a:solidFill>
                <a:latin typeface="Times New Roman" panose="02020603050405020304" pitchFamily="18" charset="0"/>
                <a:ea typeface="Calibri" panose="020F0502020204030204" pitchFamily="34" charset="0"/>
              </a:rPr>
              <a:t> </a:t>
            </a:r>
            <a:r>
              <a:rPr lang="en-US" sz="3200" b="1" dirty="0" err="1">
                <a:solidFill>
                  <a:srgbClr val="0070C0"/>
                </a:solidFill>
                <a:latin typeface="Times New Roman" panose="02020603050405020304" pitchFamily="18" charset="0"/>
                <a:ea typeface="Calibri" panose="020F0502020204030204" pitchFamily="34" charset="0"/>
              </a:rPr>
              <a:t>quan</a:t>
            </a:r>
            <a:r>
              <a:rPr lang="en-US" sz="3200" b="1" dirty="0">
                <a:solidFill>
                  <a:srgbClr val="0070C0"/>
                </a:solidFill>
                <a:latin typeface="Times New Roman" panose="02020603050405020304" pitchFamily="18" charset="0"/>
                <a:ea typeface="Calibri" panose="020F0502020204030204" pitchFamily="34" charset="0"/>
              </a:rPr>
              <a:t> </a:t>
            </a:r>
            <a:r>
              <a:rPr lang="en-US" sz="3200" b="1" dirty="0" err="1">
                <a:solidFill>
                  <a:srgbClr val="0070C0"/>
                </a:solidFill>
                <a:latin typeface="Times New Roman" panose="02020603050405020304" pitchFamily="18" charset="0"/>
                <a:ea typeface="Calibri" panose="020F0502020204030204" pitchFamily="34" charset="0"/>
              </a:rPr>
              <a:t>bán</a:t>
            </a:r>
            <a:r>
              <a:rPr lang="en-US" sz="3200" b="1" dirty="0">
                <a:solidFill>
                  <a:srgbClr val="0070C0"/>
                </a:solidFill>
                <a:latin typeface="Times New Roman" panose="02020603050405020304" pitchFamily="18" charset="0"/>
                <a:ea typeface="Calibri" panose="020F0502020204030204" pitchFamily="34" charset="0"/>
              </a:rPr>
              <a:t> </a:t>
            </a:r>
            <a:r>
              <a:rPr lang="en-US" sz="3200" b="1" dirty="0" err="1">
                <a:solidFill>
                  <a:srgbClr val="0070C0"/>
                </a:solidFill>
                <a:latin typeface="Times New Roman" panose="02020603050405020304" pitchFamily="18" charset="0"/>
                <a:ea typeface="Calibri" panose="020F0502020204030204" pitchFamily="34" charset="0"/>
              </a:rPr>
              <a:t>nước</a:t>
            </a:r>
            <a:r>
              <a:rPr lang="en-US" sz="3200" b="1" dirty="0">
                <a:solidFill>
                  <a:srgbClr val="0070C0"/>
                </a:solidFill>
                <a:latin typeface="Times New Roman" panose="02020603050405020304" pitchFamily="18" charset="0"/>
                <a:ea typeface="Calibri" panose="020F0502020204030204" pitchFamily="34" charset="0"/>
              </a:rPr>
              <a:t>, </a:t>
            </a:r>
            <a:r>
              <a:rPr lang="en-US" sz="3200" b="1" dirty="0" err="1">
                <a:solidFill>
                  <a:srgbClr val="0070C0"/>
                </a:solidFill>
                <a:latin typeface="Times New Roman" panose="02020603050405020304" pitchFamily="18" charset="0"/>
                <a:ea typeface="Calibri" panose="020F0502020204030204" pitchFamily="34" charset="0"/>
              </a:rPr>
              <a:t>cướp</a:t>
            </a:r>
            <a:r>
              <a:rPr lang="en-US" sz="3200" b="1" dirty="0">
                <a:solidFill>
                  <a:srgbClr val="0070C0"/>
                </a:solidFill>
                <a:latin typeface="Times New Roman" panose="02020603050405020304" pitchFamily="18" charset="0"/>
                <a:ea typeface="Calibri" panose="020F0502020204030204" pitchFamily="34" charset="0"/>
              </a:rPr>
              <a:t> </a:t>
            </a:r>
            <a:r>
              <a:rPr lang="en-US" sz="3200" b="1" dirty="0" err="1">
                <a:solidFill>
                  <a:srgbClr val="0070C0"/>
                </a:solidFill>
                <a:latin typeface="Times New Roman" panose="02020603050405020304" pitchFamily="18" charset="0"/>
                <a:ea typeface="Calibri" panose="020F0502020204030204" pitchFamily="34" charset="0"/>
              </a:rPr>
              <a:t>nước</a:t>
            </a:r>
            <a:r>
              <a:rPr lang="en-US" sz="3200" b="1" dirty="0">
                <a:solidFill>
                  <a:srgbClr val="0070C0"/>
                </a:solidFill>
                <a:latin typeface="Times New Roman" panose="02020603050405020304" pitchFamily="18" charset="0"/>
                <a:ea typeface="Calibri" panose="020F0502020204030204" pitchFamily="34" charset="0"/>
              </a:rPr>
              <a:t>. </a:t>
            </a:r>
            <a:endParaRPr lang="en-US" sz="3200" b="1" dirty="0">
              <a:solidFill>
                <a:srgbClr val="0070C0"/>
              </a:solidFill>
            </a:endParaRPr>
          </a:p>
        </p:txBody>
      </p:sp>
    </p:spTree>
    <p:extLst>
      <p:ext uri="{BB962C8B-B14F-4D97-AF65-F5344CB8AC3E}">
        <p14:creationId xmlns:p14="http://schemas.microsoft.com/office/powerpoint/2010/main" val="2718502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9763" y="2135735"/>
            <a:ext cx="10515600" cy="1325563"/>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normAutofit fontScale="90000"/>
          </a:bodyPr>
          <a:lstStyle/>
          <a:p>
            <a:r>
              <a:rPr lang="en-US"/>
              <a:t/>
            </a:r>
            <a:br>
              <a:rPr lang="en-US"/>
            </a:br>
            <a:r>
              <a:rPr lang="en-US">
                <a:latin typeface="Times New Roman" panose="02020603050405020304" pitchFamily="18" charset="0"/>
                <a:cs typeface="Times New Roman" panose="02020603050405020304" pitchFamily="18" charset="0"/>
              </a:rPr>
              <a:t>Đây là một trong 14 vị anh hùng dân tộc tiêu biểu của Việt Nam?</a:t>
            </a:r>
            <a:br>
              <a:rPr lang="en-US">
                <a:latin typeface="Times New Roman" panose="02020603050405020304" pitchFamily="18" charset="0"/>
                <a:cs typeface="Times New Roman" panose="02020603050405020304" pitchFamily="18" charset="0"/>
              </a:rPr>
            </a:br>
            <a:endParaRPr lang="en-US">
              <a:latin typeface="Times New Roman" panose="02020603050405020304" pitchFamily="18" charset="0"/>
              <a:cs typeface="Times New Roman" panose="02020603050405020304" pitchFamily="18" charset="0"/>
            </a:endParaRPr>
          </a:p>
        </p:txBody>
      </p:sp>
      <p:sp>
        <p:nvSpPr>
          <p:cNvPr id="6" name="Action Button: Home 5">
            <a:hlinkClick r:id="rId2" action="ppaction://hlinksldjump" highlightClick="1"/>
          </p:cNvPr>
          <p:cNvSpPr/>
          <p:nvPr/>
        </p:nvSpPr>
        <p:spPr>
          <a:xfrm>
            <a:off x="9518073" y="4862945"/>
            <a:ext cx="1064029" cy="98921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97056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0945" y="282633"/>
            <a:ext cx="11380124" cy="63758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6000" b="1" dirty="0">
                <a:latin typeface="Times New Roman" panose="02020603050405020304" pitchFamily="18" charset="0"/>
                <a:cs typeface="Times New Roman" panose="02020603050405020304" pitchFamily="18" charset="0"/>
              </a:rPr>
              <a:t>H:  </a:t>
            </a:r>
            <a:r>
              <a:rPr lang="en-US" sz="6000" b="1" dirty="0" err="1">
                <a:latin typeface="Times New Roman" panose="02020603050405020304" pitchFamily="18" charset="0"/>
                <a:cs typeface="Times New Roman" panose="02020603050405020304" pitchFamily="18" charset="0"/>
              </a:rPr>
              <a:t>Nhận</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xét</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về</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tình</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cảm</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thái</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độ</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của</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các</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tác</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giả</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Ngô</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gia</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trong</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việc</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xây</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dựng</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các</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nhân</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vật</a:t>
            </a:r>
            <a:r>
              <a:rPr lang="en-US" sz="6000" b="1" dirty="0">
                <a:latin typeface="Times New Roman" panose="02020603050405020304" pitchFamily="18" charset="0"/>
                <a:cs typeface="Times New Roman" panose="02020603050405020304" pitchFamily="18" charset="0"/>
              </a:rPr>
              <a:t> ở </a:t>
            </a:r>
            <a:r>
              <a:rPr lang="en-US" sz="6000" b="1" dirty="0" err="1">
                <a:latin typeface="Times New Roman" panose="02020603050405020304" pitchFamily="18" charset="0"/>
                <a:cs typeface="Times New Roman" panose="02020603050405020304" pitchFamily="18" charset="0"/>
              </a:rPr>
              <a:t>hai</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tuyến</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đối</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lập</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trong</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văn</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bản</a:t>
            </a:r>
            <a:r>
              <a:rPr lang="en-US" sz="6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65318044"/>
      </p:ext>
    </p:extLst>
  </p:cSld>
  <p:clrMapOvr>
    <a:masterClrMapping/>
  </p:clrMapOvr>
  <p:transition spd="slow">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570921" y="689956"/>
            <a:ext cx="9621077" cy="616804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endParaRPr lang="en-US" sz="3200" dirty="0">
              <a:latin typeface="Times New Roman" panose="02020603050405020304" pitchFamily="18" charset="0"/>
              <a:cs typeface="Times New Roman" panose="02020603050405020304" pitchFamily="18" charset="0"/>
            </a:endParaRPr>
          </a:p>
          <a:p>
            <a:pPr algn="just"/>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Tài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năng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công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đức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của</a:t>
            </a:r>
            <a:r>
              <a:rPr lang="en-US" sz="4800" b="1" dirty="0">
                <a:latin typeface="Times New Roman" panose="02020603050405020304" pitchFamily="18" charset="0"/>
                <a:cs typeface="Times New Roman" panose="02020603050405020304" pitchFamily="18" charset="0"/>
              </a:rPr>
              <a:t> Quang </a:t>
            </a:r>
            <a:r>
              <a:rPr lang="en-US" sz="4800" b="1" dirty="0" err="1">
                <a:latin typeface="Times New Roman" panose="02020603050405020304" pitchFamily="18" charset="0"/>
                <a:cs typeface="Times New Roman" panose="02020603050405020304" pitchFamily="18" charset="0"/>
              </a:rPr>
              <a:t>Trung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với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dân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với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nước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là</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không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thể</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phủ</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nhận</a:t>
            </a:r>
            <a:r>
              <a:rPr lang="en-US" sz="4800" b="1" dirty="0">
                <a:latin typeface="Times New Roman" panose="02020603050405020304" pitchFamily="18" charset="0"/>
                <a:cs typeface="Times New Roman" panose="02020603050405020304" pitchFamily="18" charset="0"/>
              </a:rPr>
              <a:t>.</a:t>
            </a:r>
          </a:p>
          <a:p>
            <a:pPr algn="just"/>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Hành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động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ích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kỉ</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bán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nước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hại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dân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của</a:t>
            </a:r>
            <a:r>
              <a:rPr lang="en-US" sz="4800" b="1" dirty="0">
                <a:latin typeface="Times New Roman" panose="02020603050405020304" pitchFamily="18" charset="0"/>
                <a:cs typeface="Times New Roman" panose="02020603050405020304" pitchFamily="18" charset="0"/>
              </a:rPr>
              <a:t> Lê </a:t>
            </a:r>
            <a:r>
              <a:rPr lang="en-US" sz="4800" b="1" dirty="0" err="1">
                <a:latin typeface="Times New Roman" panose="02020603050405020304" pitchFamily="18" charset="0"/>
                <a:cs typeface="Times New Roman" panose="02020603050405020304" pitchFamily="18" charset="0"/>
              </a:rPr>
              <a:t>Chiêu</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Thống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không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gì</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biện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hộ</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được</a:t>
            </a:r>
            <a:r>
              <a:rPr lang="en-US" sz="4800" b="1" dirty="0">
                <a:latin typeface="Times New Roman" panose="02020603050405020304" pitchFamily="18" charset="0"/>
                <a:cs typeface="Times New Roman" panose="02020603050405020304" pitchFamily="18" charset="0"/>
              </a:rPr>
              <a:t>. </a:t>
            </a:r>
          </a:p>
          <a:p>
            <a:r>
              <a:rPr lang="en-US" sz="3200" b="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1" y="0"/>
            <a:ext cx="12191999" cy="68995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b="1" dirty="0" err="1">
                <a:latin typeface="Times New Roman" panose="02020603050405020304" pitchFamily="18" charset="0"/>
                <a:cs typeface="Times New Roman" panose="02020603050405020304" pitchFamily="18" charset="0"/>
              </a:rPr>
              <a:t>Lí</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giải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thái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độ</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của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giả</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Ngô</a:t>
            </a:r>
            <a:r>
              <a:rPr lang="en-US" sz="4400" b="1" dirty="0">
                <a:latin typeface="Times New Roman" panose="02020603050405020304" pitchFamily="18" charset="0"/>
                <a:cs typeface="Times New Roman" panose="02020603050405020304" pitchFamily="18" charset="0"/>
              </a:rPr>
              <a:t> Gia:</a:t>
            </a:r>
            <a:endParaRPr lang="en-US" sz="4400" dirty="0">
              <a:latin typeface="Times New Roman" panose="02020603050405020304" pitchFamily="18" charset="0"/>
              <a:cs typeface="Times New Roman" panose="02020603050405020304" pitchFamily="18" charset="0"/>
            </a:endParaRPr>
          </a:p>
        </p:txBody>
      </p:sp>
      <p:sp>
        <p:nvSpPr>
          <p:cNvPr id="5" name="Oval 4"/>
          <p:cNvSpPr/>
          <p:nvPr/>
        </p:nvSpPr>
        <p:spPr>
          <a:xfrm>
            <a:off x="0" y="2206126"/>
            <a:ext cx="2570922" cy="168748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sz="4000" b="1" dirty="0" err="1">
                <a:latin typeface="Times New Roman" panose="02020603050405020304" pitchFamily="18" charset="0"/>
                <a:cs typeface="Times New Roman" panose="02020603050405020304" pitchFamily="18" charset="0"/>
              </a:rPr>
              <a:t>Khách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quan</a:t>
            </a:r>
            <a:r>
              <a:rPr lang="en-US" sz="4000" b="1"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1139934"/>
      </p:ext>
    </p:extLst>
  </p:cSld>
  <p:clrMapOvr>
    <a:masterClrMapping/>
  </p:clrMapOvr>
  <p:transition spd="slow">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676939" y="0"/>
            <a:ext cx="9515061" cy="6858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giả</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giữ</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được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ngòi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bút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khách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quan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của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người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chép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sử</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khi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tái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hiện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sự</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việc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đánh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giá</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nhân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vật</a:t>
            </a:r>
            <a:r>
              <a:rPr lang="en-US" sz="4400" b="1" dirty="0">
                <a:latin typeface="Times New Roman" panose="02020603050405020304" pitchFamily="18" charset="0"/>
                <a:cs typeface="Times New Roman" panose="02020603050405020304" pitchFamily="18" charset="0"/>
              </a:rPr>
              <a:t>.</a:t>
            </a:r>
          </a:p>
          <a:p>
            <a:pPr algn="just"/>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Đặt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quyền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lợi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của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dân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tộc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lên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trên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hết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khen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chê</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công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tội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đều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xếp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theo</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lợi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ích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của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dân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tộc</a:t>
            </a:r>
            <a:r>
              <a:rPr lang="en-US" sz="4400" b="1" dirty="0">
                <a:latin typeface="Times New Roman" panose="02020603050405020304" pitchFamily="18" charset="0"/>
                <a:cs typeface="Times New Roman" panose="02020603050405020304" pitchFamily="18" charset="0"/>
              </a:rPr>
              <a:t>. </a:t>
            </a:r>
          </a:p>
          <a:p>
            <a:pPr algn="just"/>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Nhiều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đời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chịu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ơn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sâu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nhà</a:t>
            </a:r>
            <a:r>
              <a:rPr lang="en-US" sz="4400" b="1" dirty="0">
                <a:latin typeface="Times New Roman" panose="02020603050405020304" pitchFamily="18" charset="0"/>
                <a:cs typeface="Times New Roman" panose="02020603050405020304" pitchFamily="18" charset="0"/>
              </a:rPr>
              <a:t> Lê, </a:t>
            </a:r>
            <a:r>
              <a:rPr lang="en-US" sz="4400" b="1" dirty="0" err="1">
                <a:latin typeface="Times New Roman" panose="02020603050405020304" pitchFamily="18" charset="0"/>
                <a:cs typeface="Times New Roman" panose="02020603050405020304" pitchFamily="18" charset="0"/>
              </a:rPr>
              <a:t>nên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có</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phần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xót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xa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ngậm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ngùi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trước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hình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ảnh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của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vương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triều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lúc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suy</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tàn</a:t>
            </a:r>
            <a:endParaRPr lang="en-US" sz="4400" b="1" dirty="0">
              <a:latin typeface="Times New Roman" panose="02020603050405020304" pitchFamily="18" charset="0"/>
              <a:cs typeface="Times New Roman" panose="02020603050405020304" pitchFamily="18" charset="0"/>
            </a:endParaRPr>
          </a:p>
        </p:txBody>
      </p:sp>
      <p:sp>
        <p:nvSpPr>
          <p:cNvPr id="5" name="Oval 4"/>
          <p:cNvSpPr/>
          <p:nvPr/>
        </p:nvSpPr>
        <p:spPr>
          <a:xfrm>
            <a:off x="0" y="2356658"/>
            <a:ext cx="2796209" cy="168748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sz="4400" b="1" dirty="0" err="1">
                <a:latin typeface="Times New Roman" panose="02020603050405020304" pitchFamily="18" charset="0"/>
                <a:cs typeface="Times New Roman" panose="02020603050405020304" pitchFamily="18" charset="0"/>
              </a:rPr>
              <a:t>Chủ</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quan</a:t>
            </a:r>
            <a:r>
              <a:rPr lang="en-US" sz="3200" b="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6657472"/>
      </p:ext>
    </p:extLst>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781397"/>
            <a:ext cx="3909392" cy="607660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Lịch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sử</a:t>
            </a:r>
            <a:r>
              <a:rPr lang="en-US" sz="4400" b="1" dirty="0">
                <a:latin typeface="Times New Roman" panose="02020603050405020304" pitchFamily="18" charset="0"/>
                <a:cs typeface="Times New Roman" panose="02020603050405020304" pitchFamily="18" charset="0"/>
              </a:rPr>
              <a:t> </a:t>
            </a:r>
          </a:p>
          <a:p>
            <a:pPr algn="just"/>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Cuộc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kháng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chiến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chống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quân</a:t>
            </a:r>
            <a:r>
              <a:rPr lang="en-US" sz="4400" b="1" dirty="0">
                <a:latin typeface="Times New Roman" panose="02020603050405020304" pitchFamily="18" charset="0"/>
                <a:cs typeface="Times New Roman" panose="02020603050405020304" pitchFamily="18" charset="0"/>
              </a:rPr>
              <a:t> Thanh</a:t>
            </a:r>
          </a:p>
          <a:p>
            <a:pPr algn="just"/>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Người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anh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hùng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dân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tộc</a:t>
            </a:r>
            <a:r>
              <a:rPr lang="en-US" sz="4400" b="1" dirty="0">
                <a:latin typeface="Times New Roman" panose="02020603050405020304" pitchFamily="18" charset="0"/>
                <a:cs typeface="Times New Roman" panose="02020603050405020304" pitchFamily="18" charset="0"/>
              </a:rPr>
              <a:t> Quang </a:t>
            </a:r>
            <a:r>
              <a:rPr lang="en-US" sz="4400" b="1" dirty="0" err="1">
                <a:latin typeface="Times New Roman" panose="02020603050405020304" pitchFamily="18" charset="0"/>
                <a:cs typeface="Times New Roman" panose="02020603050405020304" pitchFamily="18" charset="0"/>
              </a:rPr>
              <a:t>Trung</a:t>
            </a:r>
            <a:r>
              <a:rPr lang="en-US" sz="4400" b="1" dirty="0">
                <a:latin typeface="Times New Roman" panose="02020603050405020304" pitchFamily="18" charset="0"/>
                <a:cs typeface="Times New Roman" panose="02020603050405020304" pitchFamily="18" charset="0"/>
              </a:rPr>
              <a:t> </a:t>
            </a:r>
          </a:p>
        </p:txBody>
      </p:sp>
      <p:sp>
        <p:nvSpPr>
          <p:cNvPr id="3" name="Rounded Rectangle 2"/>
          <p:cNvSpPr/>
          <p:nvPr/>
        </p:nvSpPr>
        <p:spPr>
          <a:xfrm>
            <a:off x="3909392" y="675861"/>
            <a:ext cx="8282608" cy="61821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4000" b="1" dirty="0">
                <a:solidFill>
                  <a:schemeClr val="tx1"/>
                </a:solidFill>
                <a:latin typeface="Times New Roman" panose="02020603050405020304" pitchFamily="18" charset="0"/>
                <a:cs typeface="Times New Roman" panose="02020603050405020304" pitchFamily="18" charset="0"/>
              </a:rPr>
              <a:t>Qua </a:t>
            </a:r>
            <a:r>
              <a:rPr lang="en-US" sz="4000" b="1" dirty="0" err="1">
                <a:solidFill>
                  <a:schemeClr val="tx1"/>
                </a:solidFill>
                <a:latin typeface="Times New Roman" panose="02020603050405020304" pitchFamily="18" charset="0"/>
                <a:cs typeface="Times New Roman" panose="02020603050405020304" pitchFamily="18" charset="0"/>
              </a:rPr>
              <a:t>việc</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tái</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hiện</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sự</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kiện</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đánh</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đuổi</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quân</a:t>
            </a:r>
            <a:r>
              <a:rPr lang="en-US" sz="4000" b="1" dirty="0">
                <a:solidFill>
                  <a:schemeClr val="tx1"/>
                </a:solidFill>
                <a:latin typeface="Times New Roman" panose="02020603050405020304" pitchFamily="18" charset="0"/>
                <a:cs typeface="Times New Roman" panose="02020603050405020304" pitchFamily="18" charset="0"/>
              </a:rPr>
              <a:t> Thanh, </a:t>
            </a:r>
            <a:r>
              <a:rPr lang="en-US" sz="4000" b="1" dirty="0" err="1">
                <a:solidFill>
                  <a:schemeClr val="tx1"/>
                </a:solidFill>
                <a:latin typeface="Times New Roman" panose="02020603050405020304" pitchFamily="18" charset="0"/>
                <a:cs typeface="Times New Roman" panose="02020603050405020304" pitchFamily="18" charset="0"/>
              </a:rPr>
              <a:t>các</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tác</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giả</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đã</a:t>
            </a:r>
            <a:r>
              <a:rPr lang="en-US" sz="4000" b="1" dirty="0">
                <a:solidFill>
                  <a:schemeClr val="tx1"/>
                </a:solidFill>
                <a:latin typeface="Times New Roman" panose="02020603050405020304" pitchFamily="18" charset="0"/>
                <a:cs typeface="Times New Roman" panose="02020603050405020304" pitchFamily="18" charset="0"/>
              </a:rPr>
              <a:t> ca </a:t>
            </a:r>
            <a:r>
              <a:rPr lang="en-US" sz="4000" b="1" dirty="0" err="1">
                <a:solidFill>
                  <a:schemeClr val="tx1"/>
                </a:solidFill>
                <a:latin typeface="Times New Roman" panose="02020603050405020304" pitchFamily="18" charset="0"/>
                <a:cs typeface="Times New Roman" panose="02020603050405020304" pitchFamily="18" charset="0"/>
              </a:rPr>
              <a:t>ngợi</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phẩm</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chất</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anh</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hùng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cùng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những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chiến</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công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lừng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lẫy</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của</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anh</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hùng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dân</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tộc</a:t>
            </a:r>
            <a:r>
              <a:rPr lang="en-US" sz="4000" b="1" dirty="0">
                <a:solidFill>
                  <a:schemeClr val="tx1"/>
                </a:solidFill>
                <a:latin typeface="Times New Roman" panose="02020603050405020304" pitchFamily="18" charset="0"/>
                <a:cs typeface="Times New Roman" panose="02020603050405020304" pitchFamily="18" charset="0"/>
              </a:rPr>
              <a:t> Quang </a:t>
            </a:r>
            <a:r>
              <a:rPr lang="en-US" sz="4000" b="1" dirty="0" err="1">
                <a:solidFill>
                  <a:schemeClr val="tx1"/>
                </a:solidFill>
                <a:latin typeface="Times New Roman" panose="02020603050405020304" pitchFamily="18" charset="0"/>
                <a:cs typeface="Times New Roman" panose="02020603050405020304" pitchFamily="18" charset="0"/>
              </a:rPr>
              <a:t>Trung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Đồng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thời</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tố</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cáo</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hành</a:t>
            </a:r>
            <a:r>
              <a:rPr lang="en-US" sz="4000" b="1" dirty="0">
                <a:solidFill>
                  <a:schemeClr val="tx1"/>
                </a:solidFill>
                <a:latin typeface="Times New Roman" panose="02020603050405020304" pitchFamily="18" charset="0"/>
                <a:cs typeface="Times New Roman" panose="02020603050405020304" pitchFamily="18" charset="0"/>
              </a:rPr>
              <a:t> vi </a:t>
            </a:r>
            <a:r>
              <a:rPr lang="en-US" sz="4000" b="1" dirty="0" err="1">
                <a:solidFill>
                  <a:schemeClr val="tx1"/>
                </a:solidFill>
                <a:latin typeface="Times New Roman" panose="02020603050405020304" pitchFamily="18" charset="0"/>
                <a:cs typeface="Times New Roman" panose="02020603050405020304" pitchFamily="18" charset="0"/>
              </a:rPr>
              <a:t>bán</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nước</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của</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vua</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tôi</a:t>
            </a:r>
            <a:r>
              <a:rPr lang="en-US" sz="4000" b="1" dirty="0">
                <a:solidFill>
                  <a:schemeClr val="tx1"/>
                </a:solidFill>
                <a:latin typeface="Times New Roman" panose="02020603050405020304" pitchFamily="18" charset="0"/>
                <a:cs typeface="Times New Roman" panose="02020603050405020304" pitchFamily="18" charset="0"/>
              </a:rPr>
              <a:t> Lê </a:t>
            </a:r>
            <a:r>
              <a:rPr lang="en-US" sz="4000" b="1" dirty="0" err="1">
                <a:solidFill>
                  <a:schemeClr val="tx1"/>
                </a:solidFill>
                <a:latin typeface="Times New Roman" panose="02020603050405020304" pitchFamily="18" charset="0"/>
                <a:cs typeface="Times New Roman" panose="02020603050405020304" pitchFamily="18" charset="0"/>
              </a:rPr>
              <a:t>Chiêu</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Thống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và</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hành</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động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cứu</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nước</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của</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quân</a:t>
            </a:r>
            <a:r>
              <a:rPr lang="en-US" sz="4000" b="1" dirty="0">
                <a:solidFill>
                  <a:schemeClr val="tx1"/>
                </a:solidFill>
                <a:latin typeface="Times New Roman" panose="02020603050405020304" pitchFamily="18" charset="0"/>
                <a:cs typeface="Times New Roman" panose="02020603050405020304" pitchFamily="18" charset="0"/>
              </a:rPr>
              <a:t> Thanh </a:t>
            </a:r>
            <a:r>
              <a:rPr lang="en-US" sz="4000" b="1" dirty="0" err="1">
                <a:solidFill>
                  <a:schemeClr val="tx1"/>
                </a:solidFill>
                <a:latin typeface="Times New Roman" panose="02020603050405020304" pitchFamily="18" charset="0"/>
                <a:cs typeface="Times New Roman" panose="02020603050405020304" pitchFamily="18" charset="0"/>
              </a:rPr>
              <a:t>xâm</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lược</a:t>
            </a:r>
            <a:r>
              <a:rPr lang="en-US" sz="4000" b="1" dirty="0">
                <a:solidFill>
                  <a:schemeClr val="tx1"/>
                </a:solidFill>
                <a:latin typeface="Times New Roman" panose="02020603050405020304" pitchFamily="18" charset="0"/>
                <a:cs typeface="Times New Roman" panose="02020603050405020304" pitchFamily="18" charset="0"/>
              </a:rPr>
              <a:t>.</a:t>
            </a:r>
          </a:p>
        </p:txBody>
      </p:sp>
      <p:sp>
        <p:nvSpPr>
          <p:cNvPr id="4" name="Oval 3"/>
          <p:cNvSpPr/>
          <p:nvPr/>
        </p:nvSpPr>
        <p:spPr>
          <a:xfrm>
            <a:off x="691763" y="0"/>
            <a:ext cx="2435629" cy="78139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err="1">
                <a:solidFill>
                  <a:schemeClr val="tx1"/>
                </a:solidFill>
                <a:latin typeface="Times New Roman" panose="02020603050405020304" pitchFamily="18" charset="0"/>
                <a:cs typeface="Times New Roman" panose="02020603050405020304" pitchFamily="18" charset="0"/>
              </a:rPr>
              <a:t>Đề</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tài</a:t>
            </a:r>
            <a:r>
              <a:rPr lang="en-US" sz="4000" b="1" dirty="0">
                <a:solidFill>
                  <a:schemeClr val="tx1"/>
                </a:solidFill>
                <a:latin typeface="Times New Roman" panose="02020603050405020304" pitchFamily="18" charset="0"/>
                <a:cs typeface="Times New Roman" panose="02020603050405020304" pitchFamily="18" charset="0"/>
              </a:rPr>
              <a:t> </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5" name="Oval 4"/>
          <p:cNvSpPr/>
          <p:nvPr/>
        </p:nvSpPr>
        <p:spPr>
          <a:xfrm>
            <a:off x="7439890" y="0"/>
            <a:ext cx="3214858" cy="78139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tx1"/>
                </a:solidFill>
                <a:latin typeface="Times New Roman" panose="02020603050405020304" pitchFamily="18" charset="0"/>
                <a:cs typeface="Times New Roman" panose="02020603050405020304" pitchFamily="18" charset="0"/>
              </a:rPr>
              <a:t>Chủ</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err="1">
                <a:solidFill>
                  <a:schemeClr val="tx1"/>
                </a:solidFill>
                <a:latin typeface="Times New Roman" panose="02020603050405020304" pitchFamily="18" charset="0"/>
                <a:cs typeface="Times New Roman" panose="02020603050405020304" pitchFamily="18" charset="0"/>
              </a:rPr>
              <a:t>đề</a:t>
            </a:r>
            <a:endParaRPr lang="en-US" sz="4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985205"/>
      </p:ext>
    </p:extLst>
  </p:cSld>
  <p:clrMapOvr>
    <a:masterClrMapping/>
  </p:clrMapOvr>
  <p:transition spd="slow">
    <p:push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a:grpSpLocks/>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ea typeface="博洋柳体"/>
                <a:cs typeface="Calibri" panose="020F0502020204030204" pitchFamily="34" charset="0"/>
                <a:sym typeface="+mn-lt"/>
              </a:rPr>
              <a:t>LUYỆN TẬP</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9752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211185" y="473825"/>
            <a:ext cx="8038408" cy="4605251"/>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Viết đoạn văn (khoảng 7-9 câu) nêu cảm nhận về  chi tiết trong văn bản Quang Trung đại phá quân Thanh để lại cho em ấn tượng sâu sắc nhất.</a:t>
            </a: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0407144"/>
      </p:ext>
    </p:extLst>
  </p:cSld>
  <p:clrMapOvr>
    <a:masterClrMapping/>
  </p:clrMapOvr>
  <p:transition spd="slow">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36124" y="822960"/>
            <a:ext cx="8113221" cy="384879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Gợi ý:</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 Kiểu bài:</a:t>
            </a:r>
            <a:r>
              <a:rPr lang="en-US" sz="3200">
                <a:latin typeface="Times New Roman" panose="02020603050405020304" pitchFamily="18" charset="0"/>
                <a:cs typeface="Times New Roman" panose="02020603050405020304" pitchFamily="18" charset="0"/>
              </a:rPr>
              <a:t> phân tích một chi tiết trong tác phẩm văn học. </a:t>
            </a:r>
          </a:p>
          <a:p>
            <a:r>
              <a:rPr lang="en-US" sz="3200" b="1">
                <a:latin typeface="Times New Roman" panose="02020603050405020304" pitchFamily="18" charset="0"/>
                <a:cs typeface="Times New Roman" panose="02020603050405020304" pitchFamily="18" charset="0"/>
              </a:rPr>
              <a:t>+ Chủ đề đoạn văn:</a:t>
            </a:r>
            <a:r>
              <a:rPr lang="en-US" sz="3200">
                <a:latin typeface="Times New Roman" panose="02020603050405020304" pitchFamily="18" charset="0"/>
                <a:cs typeface="Times New Roman" panose="02020603050405020304" pitchFamily="18" charset="0"/>
              </a:rPr>
              <a:t> chi tiết trong văn bản Quang Trung đại phá quân Thanh để lại cho em ấn tượng sâu sắc nhất.</a:t>
            </a:r>
          </a:p>
          <a:p>
            <a:r>
              <a:rPr lang="en-US" sz="3200" b="1">
                <a:latin typeface="Times New Roman" panose="02020603050405020304" pitchFamily="18" charset="0"/>
                <a:cs typeface="Times New Roman" panose="02020603050405020304" pitchFamily="18" charset="0"/>
              </a:rPr>
              <a:t>+ Dung lượng: </a:t>
            </a:r>
            <a:r>
              <a:rPr lang="en-US" sz="3200">
                <a:latin typeface="Times New Roman" panose="02020603050405020304" pitchFamily="18" charset="0"/>
                <a:cs typeface="Times New Roman" panose="02020603050405020304" pitchFamily="18" charset="0"/>
              </a:rPr>
              <a:t>7-9 câu</a:t>
            </a:r>
          </a:p>
        </p:txBody>
      </p:sp>
    </p:spTree>
    <p:extLst>
      <p:ext uri="{BB962C8B-B14F-4D97-AF65-F5344CB8AC3E}">
        <p14:creationId xmlns:p14="http://schemas.microsoft.com/office/powerpoint/2010/main" val="605770993"/>
      </p:ext>
    </p:extLst>
  </p:cSld>
  <p:clrMapOvr>
    <a:masterClrMapping/>
  </p:clrMapOvr>
  <p:transition spd="slow">
    <p:push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4073" y="541714"/>
            <a:ext cx="11629505" cy="50707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Lựa chọn chi tiết trong văn bản, tham khảo các chi tiết sau:</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Chi tiết vua Quang Trung nói lời phủ dụ quân sĩ ở Nghệ An.</a:t>
            </a:r>
          </a:p>
          <a:p>
            <a:r>
              <a:rPr lang="en-US" sz="3200">
                <a:latin typeface="Times New Roman" panose="02020603050405020304" pitchFamily="18" charset="0"/>
                <a:cs typeface="Times New Roman" panose="02020603050405020304" pitchFamily="18" charset="0"/>
              </a:rPr>
              <a:t>+  Chi tiết Quang Trung nói chuyện với các tướng Sở, Lân và Ngô thì Nhậm tại Tam Điệp. + Chi tiết Quang Trung cưỡi voi tiến đánh đồn Ngọc Hồi.</a:t>
            </a:r>
          </a:p>
          <a:p>
            <a:r>
              <a:rPr lang="en-US" sz="3200">
                <a:latin typeface="Times New Roman" panose="02020603050405020304" pitchFamily="18" charset="0"/>
                <a:cs typeface="Times New Roman" panose="02020603050405020304" pitchFamily="18" charset="0"/>
              </a:rPr>
              <a:t>+  Chi tiết vua tôi Lê Chiêu Thống bỏ chạy khỏi Thăng Long. </a:t>
            </a:r>
          </a:p>
          <a:p>
            <a:r>
              <a:rPr lang="en-US" sz="3200">
                <a:latin typeface="Times New Roman" panose="02020603050405020304" pitchFamily="18" charset="0"/>
                <a:cs typeface="Times New Roman" panose="02020603050405020304" pitchFamily="18" charset="0"/>
              </a:rPr>
              <a:t>+  Chi tiết quân lính Thanh  tan tác tháo chạy.</a:t>
            </a: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0512264"/>
      </p:ext>
    </p:extLst>
  </p:cSld>
  <p:clrMapOvr>
    <a:masterClrMapping/>
  </p:clrMapOvr>
  <p:transition spd="slow">
    <p:push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64525" y="631767"/>
            <a:ext cx="9443258" cy="30175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Gợi ý:</a:t>
            </a:r>
            <a:r>
              <a:rPr lang="en-US" sz="3200">
                <a:latin typeface="Times New Roman" panose="02020603050405020304" pitchFamily="18" charset="0"/>
                <a:cs typeface="Times New Roman" panose="02020603050405020304" pitchFamily="18" charset="0"/>
              </a:rPr>
              <a:t> đoạn văn có thể gồm các ý như sau:</a:t>
            </a:r>
          </a:p>
          <a:p>
            <a:r>
              <a:rPr lang="en-US" sz="3200">
                <a:latin typeface="Times New Roman" panose="02020603050405020304" pitchFamily="18" charset="0"/>
                <a:cs typeface="Times New Roman" panose="02020603050405020304" pitchFamily="18" charset="0"/>
              </a:rPr>
              <a:t>+ Hoàn cảnh xảy ra chi tiết đó</a:t>
            </a:r>
          </a:p>
          <a:p>
            <a:r>
              <a:rPr lang="en-US" sz="3200">
                <a:latin typeface="Times New Roman" panose="02020603050405020304" pitchFamily="18" charset="0"/>
                <a:cs typeface="Times New Roman" panose="02020603050405020304" pitchFamily="18" charset="0"/>
              </a:rPr>
              <a:t>+ Hành động, lời nói của nhân vật trong chi tiết</a:t>
            </a:r>
          </a:p>
          <a:p>
            <a:r>
              <a:rPr lang="en-US" sz="3200">
                <a:latin typeface="Times New Roman" panose="02020603050405020304" pitchFamily="18" charset="0"/>
                <a:cs typeface="Times New Roman" panose="02020603050405020304" pitchFamily="18" charset="0"/>
              </a:rPr>
              <a:t>+ Ý nghĩa của chi tiết đó trong việc khắc họa chân dung nhân vật hoặc thể hiện chủ đề của tác phẩm.</a:t>
            </a:r>
          </a:p>
        </p:txBody>
      </p:sp>
    </p:spTree>
    <p:extLst>
      <p:ext uri="{BB962C8B-B14F-4D97-AF65-F5344CB8AC3E}">
        <p14:creationId xmlns:p14="http://schemas.microsoft.com/office/powerpoint/2010/main" val="1037057574"/>
      </p:ext>
    </p:extLst>
  </p:cSld>
  <p:clrMapOvr>
    <a:masterClrMapping/>
  </p:clrMapOvr>
  <p:transition spd="slow">
    <p:push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a:grpSpLocks/>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ea typeface="博洋柳体"/>
                <a:cs typeface="Calibri" panose="020F0502020204030204" pitchFamily="34" charset="0"/>
                <a:sym typeface="+mn-lt"/>
              </a:rPr>
              <a:t>VẬN DỤNG</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230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582678"/>
            <a:ext cx="12191999" cy="6387966"/>
          </a:xfrm>
          <a:prstGeom prst="rect">
            <a:avLst/>
          </a:prstGeom>
        </p:spPr>
      </p:pic>
      <p:sp>
        <p:nvSpPr>
          <p:cNvPr id="5" name="Oval 4"/>
          <p:cNvSpPr/>
          <p:nvPr/>
        </p:nvSpPr>
        <p:spPr>
          <a:xfrm>
            <a:off x="3089148" y="-2384"/>
            <a:ext cx="4580313" cy="58506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ĐÂY LÀ AI?</a:t>
            </a:r>
            <a:endParaRPr lang="en-US" sz="3200" dirty="0">
              <a:latin typeface="Times New Roman" panose="02020603050405020304" pitchFamily="18" charset="0"/>
              <a:cs typeface="Times New Roman" panose="02020603050405020304" pitchFamily="18" charset="0"/>
            </a:endParaRPr>
          </a:p>
        </p:txBody>
      </p:sp>
      <p:sp>
        <p:nvSpPr>
          <p:cNvPr id="2" name="Rectangle 1">
            <a:hlinkClick r:id="rId3" action="ppaction://hlinksldjump"/>
          </p:cNvPr>
          <p:cNvSpPr/>
          <p:nvPr/>
        </p:nvSpPr>
        <p:spPr>
          <a:xfrm>
            <a:off x="10255" y="689650"/>
            <a:ext cx="6178510" cy="3073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hlinkClick r:id="rId4" action="ppaction://hlinksldjump"/>
          </p:cNvPr>
          <p:cNvPicPr>
            <a:picLocks noChangeAspect="1"/>
          </p:cNvPicPr>
          <p:nvPr/>
        </p:nvPicPr>
        <p:blipFill>
          <a:blip r:embed="rId5"/>
          <a:stretch>
            <a:fillRect/>
          </a:stretch>
        </p:blipFill>
        <p:spPr>
          <a:xfrm>
            <a:off x="6188765" y="666484"/>
            <a:ext cx="6003235" cy="3073966"/>
          </a:xfrm>
          <a:prstGeom prst="rect">
            <a:avLst/>
          </a:prstGeom>
        </p:spPr>
      </p:pic>
      <p:pic>
        <p:nvPicPr>
          <p:cNvPr id="6" name="Picture 5">
            <a:hlinkClick r:id="rId6" action="ppaction://hlinksldjump"/>
          </p:cNvPr>
          <p:cNvPicPr>
            <a:picLocks noChangeAspect="1"/>
          </p:cNvPicPr>
          <p:nvPr/>
        </p:nvPicPr>
        <p:blipFill>
          <a:blip r:embed="rId5"/>
          <a:stretch>
            <a:fillRect/>
          </a:stretch>
        </p:blipFill>
        <p:spPr>
          <a:xfrm>
            <a:off x="10255" y="3763617"/>
            <a:ext cx="6178510" cy="3013327"/>
          </a:xfrm>
          <a:prstGeom prst="rect">
            <a:avLst/>
          </a:prstGeom>
        </p:spPr>
      </p:pic>
      <p:pic>
        <p:nvPicPr>
          <p:cNvPr id="7" name="Picture 6">
            <a:hlinkClick r:id="rId7" action="ppaction://hlinksldjump"/>
          </p:cNvPr>
          <p:cNvPicPr>
            <a:picLocks noChangeAspect="1"/>
          </p:cNvPicPr>
          <p:nvPr/>
        </p:nvPicPr>
        <p:blipFill>
          <a:blip r:embed="rId5"/>
          <a:stretch>
            <a:fillRect/>
          </a:stretch>
        </p:blipFill>
        <p:spPr>
          <a:xfrm>
            <a:off x="6188765" y="3702978"/>
            <a:ext cx="6003235" cy="3073966"/>
          </a:xfrm>
          <a:prstGeom prst="rect">
            <a:avLst/>
          </a:prstGeom>
        </p:spPr>
      </p:pic>
    </p:spTree>
    <p:extLst>
      <p:ext uri="{BB962C8B-B14F-4D97-AF65-F5344CB8AC3E}">
        <p14:creationId xmlns:p14="http://schemas.microsoft.com/office/powerpoint/2010/main" val="343509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3"/>
                                        </p:tgtEl>
                                        <p:attrNameLst>
                                          <p:attrName>ppt_w</p:attrName>
                                        </p:attrNameLst>
                                      </p:cBhvr>
                                      <p:tavLst>
                                        <p:tav tm="0">
                                          <p:val>
                                            <p:strVal val="ppt_w"/>
                                          </p:val>
                                        </p:tav>
                                        <p:tav tm="100000">
                                          <p:val>
                                            <p:fltVal val="0"/>
                                          </p:val>
                                        </p:tav>
                                      </p:tavLst>
                                    </p:anim>
                                    <p:anim calcmode="lin" valueType="num">
                                      <p:cBhvr>
                                        <p:cTn id="14" dur="500"/>
                                        <p:tgtEl>
                                          <p:spTgt spid="3"/>
                                        </p:tgtEl>
                                        <p:attrNameLst>
                                          <p:attrName>ppt_h</p:attrName>
                                        </p:attrNameLst>
                                      </p:cBhvr>
                                      <p:tavLst>
                                        <p:tav tm="0">
                                          <p:val>
                                            <p:strVal val="ppt_h"/>
                                          </p:val>
                                        </p:tav>
                                        <p:tav tm="100000">
                                          <p:val>
                                            <p:fltVal val="0"/>
                                          </p:val>
                                        </p:tav>
                                      </p:tavLst>
                                    </p:anim>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5" presetClass="exit" presetSubtype="0" fill="hold" nodeType="clickEffect">
                                  <p:stCondLst>
                                    <p:cond delay="0"/>
                                  </p:stCondLst>
                                  <p:childTnLst>
                                    <p:animEffect transition="out" filter="fade">
                                      <p:cBhvr>
                                        <p:cTn id="20" dur="2000"/>
                                        <p:tgtEl>
                                          <p:spTgt spid="6"/>
                                        </p:tgtEl>
                                      </p:cBhvr>
                                    </p:animEffect>
                                    <p:anim calcmode="lin" valueType="num">
                                      <p:cBhvr>
                                        <p:cTn id="21"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2" dur="2000"/>
                                        <p:tgtEl>
                                          <p:spTgt spid="6"/>
                                        </p:tgtEl>
                                        <p:attrNameLst>
                                          <p:attrName>ppt_h</p:attrName>
                                        </p:attrNameLst>
                                      </p:cBhvr>
                                      <p:tavLst>
                                        <p:tav tm="0">
                                          <p:val>
                                            <p:strVal val="ppt_h"/>
                                          </p:val>
                                        </p:tav>
                                        <p:tav tm="100000">
                                          <p:val>
                                            <p:strVal val="ppt_h"/>
                                          </p:val>
                                        </p:tav>
                                      </p:tavLst>
                                    </p:anim>
                                    <p:set>
                                      <p:cBhvr>
                                        <p:cTn id="23" dur="1" fill="hold">
                                          <p:stCondLst>
                                            <p:cond delay="19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6" presetClass="exit" presetSubtype="0" fill="hold" nodeType="clickEffect">
                                  <p:stCondLst>
                                    <p:cond delay="0"/>
                                  </p:stCondLst>
                                  <p:childTnLst>
                                    <p:animEffect transition="out" filter="wipe(down)">
                                      <p:cBhvr>
                                        <p:cTn id="27" dur="180" accel="50000">
                                          <p:stCondLst>
                                            <p:cond delay="1820"/>
                                          </p:stCondLst>
                                        </p:cTn>
                                        <p:tgtEl>
                                          <p:spTgt spid="7"/>
                                        </p:tgtEl>
                                      </p:cBhvr>
                                    </p:animEffect>
                                    <p:anim calcmode="lin" valueType="num">
                                      <p:cBhvr>
                                        <p:cTn id="28" dur="1822" tmFilter="0,0; 0.14,0.31; 0.43,0.73; 0.71,0.91; 1.0,1.0">
                                          <p:stCondLst>
                                            <p:cond delay="0"/>
                                          </p:stCondLst>
                                        </p:cTn>
                                        <p:tgtEl>
                                          <p:spTgt spid="7"/>
                                        </p:tgtEl>
                                        <p:attrNameLst>
                                          <p:attrName>ppt_x</p:attrName>
                                        </p:attrNameLst>
                                      </p:cBhvr>
                                      <p:tavLst>
                                        <p:tav tm="0">
                                          <p:val>
                                            <p:strVal val="ppt_x"/>
                                          </p:val>
                                        </p:tav>
                                        <p:tav tm="100000">
                                          <p:val>
                                            <p:strVal val="#ppt_x+0.25"/>
                                          </p:val>
                                        </p:tav>
                                      </p:tavLst>
                                    </p:anim>
                                    <p:anim calcmode="lin" valueType="num">
                                      <p:cBhvr>
                                        <p:cTn id="29" dur="178">
                                          <p:stCondLst>
                                            <p:cond delay="1822"/>
                                          </p:stCondLst>
                                        </p:cTn>
                                        <p:tgtEl>
                                          <p:spTgt spid="7"/>
                                        </p:tgtEl>
                                        <p:attrNameLst>
                                          <p:attrName>ppt_x</p:attrName>
                                        </p:attrNameLst>
                                      </p:cBhvr>
                                      <p:tavLst>
                                        <p:tav tm="0">
                                          <p:val>
                                            <p:strVal val="ppt_x"/>
                                          </p:val>
                                        </p:tav>
                                        <p:tav tm="100000">
                                          <p:val>
                                            <p:strVal val="ppt_x"/>
                                          </p:val>
                                        </p:tav>
                                      </p:tavLst>
                                    </p:anim>
                                    <p:anim calcmode="lin" valueType="num">
                                      <p:cBhvr>
                                        <p:cTn id="30" dur="664" tmFilter="0.0,0.0;0.25,0.07;0.50,0.2;0.75,0.467;1.0,1.0">
                                          <p:stCondLst>
                                            <p:cond delay="0"/>
                                          </p:stCondLst>
                                        </p:cTn>
                                        <p:tgtEl>
                                          <p:spTgt spid="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1" dur="664" tmFilter="0, 0; 0.125,0.2665; 0.25,0.4; 0.375,0.465; 0.5,0.5;  0.625,0.535; 0.75,0.6; 0.875,0.7335; 1,1">
                                          <p:stCondLst>
                                            <p:cond delay="664"/>
                                          </p:stCondLst>
                                        </p:cTn>
                                        <p:tgtEl>
                                          <p:spTgt spid="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2" dur="332" tmFilter="0, 0; 0.125,0.2665; 0.25,0.4; 0.375,0.465; 0.5,0.5;  0.625,0.535; 0.75,0.6; 0.875,0.7335; 1,1">
                                          <p:stCondLst>
                                            <p:cond delay="1324"/>
                                          </p:stCondLst>
                                        </p:cTn>
                                        <p:tgtEl>
                                          <p:spTgt spid="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3" dur="164" tmFilter="0, 0; 0.125,0.2665; 0.25,0.4; 0.375,0.465; 0.5,0.5;  0.625,0.535; 0.75,0.6; 0.875,0.7335; 1,1">
                                          <p:stCondLst>
                                            <p:cond delay="1656"/>
                                          </p:stCondLst>
                                        </p:cTn>
                                        <p:tgtEl>
                                          <p:spTgt spid="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4" dur="180" accel="50000">
                                          <p:stCondLst>
                                            <p:cond delay="1820"/>
                                          </p:stCondLst>
                                        </p:cTn>
                                        <p:tgtEl>
                                          <p:spTgt spid="7"/>
                                        </p:tgtEl>
                                        <p:attrNameLst>
                                          <p:attrName>ppt_y</p:attrName>
                                        </p:attrNameLst>
                                      </p:cBhvr>
                                      <p:tavLst>
                                        <p:tav tm="0">
                                          <p:val>
                                            <p:strVal val="ppt_y"/>
                                          </p:val>
                                        </p:tav>
                                        <p:tav tm="100000">
                                          <p:val>
                                            <p:strVal val="ppt_y+ppt_h"/>
                                          </p:val>
                                        </p:tav>
                                      </p:tavLst>
                                    </p:anim>
                                    <p:animScale>
                                      <p:cBhvr>
                                        <p:cTn id="35" dur="26">
                                          <p:stCondLst>
                                            <p:cond delay="620"/>
                                          </p:stCondLst>
                                        </p:cTn>
                                        <p:tgtEl>
                                          <p:spTgt spid="7"/>
                                        </p:tgtEl>
                                      </p:cBhvr>
                                      <p:to x="100000" y="60000"/>
                                    </p:animScale>
                                    <p:animScale>
                                      <p:cBhvr>
                                        <p:cTn id="36" dur="166" decel="50000">
                                          <p:stCondLst>
                                            <p:cond delay="646"/>
                                          </p:stCondLst>
                                        </p:cTn>
                                        <p:tgtEl>
                                          <p:spTgt spid="7"/>
                                        </p:tgtEl>
                                      </p:cBhvr>
                                      <p:to x="100000" y="100000"/>
                                    </p:animScale>
                                    <p:animScale>
                                      <p:cBhvr>
                                        <p:cTn id="37" dur="26">
                                          <p:stCondLst>
                                            <p:cond delay="1312"/>
                                          </p:stCondLst>
                                        </p:cTn>
                                        <p:tgtEl>
                                          <p:spTgt spid="7"/>
                                        </p:tgtEl>
                                      </p:cBhvr>
                                      <p:to x="100000" y="80000"/>
                                    </p:animScale>
                                    <p:animScale>
                                      <p:cBhvr>
                                        <p:cTn id="38" dur="166" decel="50000">
                                          <p:stCondLst>
                                            <p:cond delay="1338"/>
                                          </p:stCondLst>
                                        </p:cTn>
                                        <p:tgtEl>
                                          <p:spTgt spid="7"/>
                                        </p:tgtEl>
                                      </p:cBhvr>
                                      <p:to x="100000" y="100000"/>
                                    </p:animScale>
                                    <p:animScale>
                                      <p:cBhvr>
                                        <p:cTn id="39" dur="26">
                                          <p:stCondLst>
                                            <p:cond delay="1642"/>
                                          </p:stCondLst>
                                        </p:cTn>
                                        <p:tgtEl>
                                          <p:spTgt spid="7"/>
                                        </p:tgtEl>
                                      </p:cBhvr>
                                      <p:to x="100000" y="90000"/>
                                    </p:animScale>
                                    <p:animScale>
                                      <p:cBhvr>
                                        <p:cTn id="40" dur="166" decel="50000">
                                          <p:stCondLst>
                                            <p:cond delay="1668"/>
                                          </p:stCondLst>
                                        </p:cTn>
                                        <p:tgtEl>
                                          <p:spTgt spid="7"/>
                                        </p:tgtEl>
                                      </p:cBhvr>
                                      <p:to x="100000" y="100000"/>
                                    </p:animScale>
                                    <p:animScale>
                                      <p:cBhvr>
                                        <p:cTn id="41" dur="26">
                                          <p:stCondLst>
                                            <p:cond delay="1808"/>
                                          </p:stCondLst>
                                        </p:cTn>
                                        <p:tgtEl>
                                          <p:spTgt spid="7"/>
                                        </p:tgtEl>
                                      </p:cBhvr>
                                      <p:to x="100000" y="95000"/>
                                    </p:animScale>
                                    <p:animScale>
                                      <p:cBhvr>
                                        <p:cTn id="42" dur="166" decel="50000">
                                          <p:stCondLst>
                                            <p:cond delay="1834"/>
                                          </p:stCondLst>
                                        </p:cTn>
                                        <p:tgtEl>
                                          <p:spTgt spid="7"/>
                                        </p:tgtEl>
                                      </p:cBhvr>
                                      <p:to x="100000" y="100000"/>
                                    </p:animScale>
                                    <p:set>
                                      <p:cBhvr>
                                        <p:cTn id="43"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Cloud Callout 3"/>
          <p:cNvSpPr/>
          <p:nvPr/>
        </p:nvSpPr>
        <p:spPr>
          <a:xfrm>
            <a:off x="2527069" y="856211"/>
            <a:ext cx="6384175" cy="3042458"/>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Tại sao hoàng đế Quang Trung được coi là một thiên tài quân sự? </a:t>
            </a:r>
          </a:p>
        </p:txBody>
      </p:sp>
    </p:spTree>
    <p:extLst>
      <p:ext uri="{BB962C8B-B14F-4D97-AF65-F5344CB8AC3E}">
        <p14:creationId xmlns:p14="http://schemas.microsoft.com/office/powerpoint/2010/main" val="975118611"/>
      </p:ext>
    </p:extLst>
  </p:cSld>
  <p:clrMapOvr>
    <a:masterClrMapping/>
  </p:clrMapOvr>
  <p:transition spd="slow">
    <p:push di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90451" y="1562793"/>
            <a:ext cx="11513127" cy="430599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nl-NL" sz="3200">
                <a:latin typeface="Times New Roman" panose="02020603050405020304" pitchFamily="18" charset="0"/>
                <a:cs typeface="Times New Roman" panose="02020603050405020304" pitchFamily="18" charset="0"/>
              </a:rPr>
              <a:t>+ Kết hợp tài tình quân sự với chính trị </a:t>
            </a:r>
            <a:endParaRPr lang="en-US"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 Đánh vào mục tiêu chiến lược trọng yếu nhất </a:t>
            </a:r>
            <a:endParaRPr lang="en-US"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 trong các hoạt động quân sự phải luôn hành động bất ngờ. </a:t>
            </a:r>
            <a:endParaRPr lang="en-US"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 Không biết chọn thời gian và không gian thuận nhất lợi nhất để đánh địch. </a:t>
            </a:r>
            <a:endParaRPr lang="en-US"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 Làm cho địch chủ quan, kêu ngạo và tuyệt đối giữ bí mật kế hoạch tấn công.</a:t>
            </a:r>
            <a:endParaRPr lang="en-US" sz="3200">
              <a:latin typeface="Times New Roman" panose="02020603050405020304" pitchFamily="18" charset="0"/>
              <a:cs typeface="Times New Roman" panose="02020603050405020304" pitchFamily="18" charset="0"/>
            </a:endParaRPr>
          </a:p>
        </p:txBody>
      </p:sp>
      <p:sp>
        <p:nvSpPr>
          <p:cNvPr id="5" name="Rounded Rectangle 4"/>
          <p:cNvSpPr/>
          <p:nvPr/>
        </p:nvSpPr>
        <p:spPr>
          <a:xfrm>
            <a:off x="3200399" y="440575"/>
            <a:ext cx="6733309" cy="60682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sz="3200">
                <a:solidFill>
                  <a:schemeClr val="tx1"/>
                </a:solidFill>
                <a:latin typeface="Times New Roman" panose="02020603050405020304" pitchFamily="18" charset="0"/>
                <a:cs typeface="Times New Roman" panose="02020603050405020304" pitchFamily="18" charset="0"/>
              </a:rPr>
              <a:t>Thiên tài quân sự Quang Trung:</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5142588"/>
      </p:ext>
    </p:extLst>
  </p:cSld>
  <p:clrMapOvr>
    <a:masterClrMapping/>
  </p:clrMapOvr>
  <p:transition spd="slow">
    <p:push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48640" y="1271847"/>
            <a:ext cx="11513127" cy="522039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endParaRPr lang="nl-NL"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 Không coi thường địch. </a:t>
            </a:r>
            <a:endParaRPr lang="en-US"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 Biết đem tư tưởng yêu nước và tinh thần bất khuất giáo dục chắc binh sĩ. </a:t>
            </a:r>
            <a:endParaRPr lang="en-US"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 Có phương pháp phân tán và tập trung quân đội nhanh chóng, hiệu quả.</a:t>
            </a:r>
            <a:endParaRPr lang="en-US"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  Tập hợp được nhiều tướng lĩnh có tài, quan tâm đến đời sống của binh sĩ.</a:t>
            </a:r>
            <a:endParaRPr lang="en-US"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  Luôn chú ý đến công tác tình báo</a:t>
            </a:r>
          </a:p>
          <a:p>
            <a:r>
              <a:rPr lang="nl-NL" sz="3200">
                <a:latin typeface="Times New Roman" panose="02020603050405020304" pitchFamily="18" charset="0"/>
                <a:cs typeface="Times New Roman" panose="02020603050405020304" pitchFamily="18" charset="0"/>
              </a:rPr>
              <a:t>(</a:t>
            </a:r>
            <a:r>
              <a:rPr lang="nl-NL" sz="3200" b="1" i="1">
                <a:latin typeface="Times New Roman" panose="02020603050405020304" pitchFamily="18" charset="0"/>
                <a:cs typeface="Times New Roman" panose="02020603050405020304" pitchFamily="18" charset="0"/>
              </a:rPr>
              <a:t>Theo Đặng Việt Thủy, Mười điểm nổi bật về thiên tài quân sự của hoàng đế Quang Trung</a:t>
            </a:r>
            <a:r>
              <a:rPr lang="nl-NL" sz="3200">
                <a:latin typeface="Times New Roman" panose="02020603050405020304" pitchFamily="18" charset="0"/>
                <a:cs typeface="Times New Roman" panose="02020603050405020304" pitchFamily="18" charset="0"/>
              </a:rPr>
              <a:t>, báo giáo dục net.vn)</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
        <p:nvSpPr>
          <p:cNvPr id="5" name="Rounded Rectangle 4"/>
          <p:cNvSpPr/>
          <p:nvPr/>
        </p:nvSpPr>
        <p:spPr>
          <a:xfrm>
            <a:off x="3200399" y="440575"/>
            <a:ext cx="6733309" cy="60682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sz="3200">
                <a:solidFill>
                  <a:schemeClr val="tx1"/>
                </a:solidFill>
                <a:latin typeface="Times New Roman" panose="02020603050405020304" pitchFamily="18" charset="0"/>
                <a:cs typeface="Times New Roman" panose="02020603050405020304" pitchFamily="18" charset="0"/>
              </a:rPr>
              <a:t>Thiên tài quân sự Quang Trung:</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598583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ounded Rectangle 1"/>
          <p:cNvSpPr/>
          <p:nvPr/>
        </p:nvSpPr>
        <p:spPr>
          <a:xfrm>
            <a:off x="1" y="0"/>
            <a:ext cx="12192000" cy="675860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D0D0D"/>
                </a:solidFill>
                <a:latin typeface="Times New Roman" panose="02020603050405020304" pitchFamily="18" charset="0"/>
                <a:ea typeface="Times New Roman" panose="02020603050405020304" pitchFamily="18" charset="0"/>
              </a:rPr>
              <a:t>Tiết</a:t>
            </a:r>
            <a:r>
              <a:rPr lang="en-US" sz="4400" b="1" dirty="0">
                <a:solidFill>
                  <a:srgbClr val="0D0D0D"/>
                </a:solidFill>
                <a:latin typeface="Times New Roman" panose="02020603050405020304" pitchFamily="18" charset="0"/>
                <a:ea typeface="Times New Roman" panose="02020603050405020304" pitchFamily="18" charset="0"/>
              </a:rPr>
              <a:t> 5,6</a:t>
            </a:r>
            <a:r>
              <a:rPr lang="vi-VN" sz="4400" b="1" dirty="0">
                <a:solidFill>
                  <a:srgbClr val="0D0D0D"/>
                </a:solidFill>
                <a:latin typeface="Times New Roman" panose="02020603050405020304" pitchFamily="18" charset="0"/>
                <a:ea typeface="Times New Roman" panose="02020603050405020304" pitchFamily="18" charset="0"/>
              </a:rPr>
              <a:t>: </a:t>
            </a:r>
            <a:r>
              <a:rPr lang="en-US" sz="4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a:t>
            </a:r>
            <a:r>
              <a:rPr lang="vi-VN" sz="4400" b="1" dirty="0">
                <a:solidFill>
                  <a:schemeClr val="tx1"/>
                </a:solidFill>
                <a:latin typeface="Times New Roman" panose="02020603050405020304" pitchFamily="18" charset="0"/>
                <a:cs typeface="Times New Roman" panose="02020603050405020304" pitchFamily="18" charset="0"/>
              </a:rPr>
              <a:t>ăn bản </a:t>
            </a:r>
            <a:r>
              <a:rPr lang="en-US" sz="4400" b="1" dirty="0">
                <a:solidFill>
                  <a:schemeClr val="tx1"/>
                </a:solidFill>
                <a:latin typeface="Times New Roman" panose="02020603050405020304" pitchFamily="18" charset="0"/>
                <a:cs typeface="Times New Roman" panose="02020603050405020304" pitchFamily="18" charset="0"/>
              </a:rPr>
              <a:t>2</a:t>
            </a:r>
            <a:br>
              <a:rPr lang="en-US" sz="4400" b="1" dirty="0">
                <a:solidFill>
                  <a:schemeClr val="tx1"/>
                </a:solidFill>
                <a:latin typeface="Times New Roman" panose="02020603050405020304" pitchFamily="18" charset="0"/>
                <a:cs typeface="Times New Roman" panose="02020603050405020304" pitchFamily="18" charset="0"/>
              </a:rPr>
            </a:b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a:solidFill>
                  <a:srgbClr val="FF0000"/>
                </a:solidFill>
                <a:latin typeface="Times New Roman" panose="02020603050405020304" pitchFamily="18" charset="0"/>
                <a:cs typeface="Times New Roman" panose="02020603050405020304" pitchFamily="18" charset="0"/>
              </a:rPr>
              <a:t>QUANG TRUNG ĐẠI PHÁ QUÂN THANH</a:t>
            </a:r>
          </a:p>
          <a:p>
            <a:pPr algn="ctr"/>
            <a:r>
              <a:rPr lang="en-US" sz="4400" b="1" dirty="0">
                <a:solidFill>
                  <a:schemeClr val="tx1"/>
                </a:solidFill>
                <a:latin typeface="Times New Roman" panose="02020603050405020304" pitchFamily="18" charset="0"/>
                <a:cs typeface="Times New Roman" panose="02020603050405020304" pitchFamily="18" charset="0"/>
              </a:rPr>
              <a:t>(</a:t>
            </a:r>
            <a:r>
              <a:rPr lang="en-US" sz="4400" b="1" dirty="0" err="1">
                <a:solidFill>
                  <a:schemeClr val="tx1"/>
                </a:solidFill>
                <a:latin typeface="Times New Roman" panose="02020603050405020304" pitchFamily="18" charset="0"/>
                <a:cs typeface="Times New Roman" panose="02020603050405020304" pitchFamily="18" charset="0"/>
              </a:rPr>
              <a:t>Trích</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i="1" dirty="0" err="1">
                <a:solidFill>
                  <a:srgbClr val="0070C0"/>
                </a:solidFill>
                <a:latin typeface="Times New Roman" panose="02020603050405020304" pitchFamily="18" charset="0"/>
                <a:cs typeface="Times New Roman" panose="02020603050405020304" pitchFamily="18" charset="0"/>
              </a:rPr>
              <a:t>Hoàng</a:t>
            </a:r>
            <a:r>
              <a:rPr lang="en-US" sz="4400" b="1" i="1" dirty="0">
                <a:solidFill>
                  <a:srgbClr val="0070C0"/>
                </a:solidFill>
                <a:latin typeface="Times New Roman" panose="02020603050405020304" pitchFamily="18" charset="0"/>
                <a:cs typeface="Times New Roman" panose="02020603050405020304" pitchFamily="18" charset="0"/>
              </a:rPr>
              <a:t> Lê </a:t>
            </a:r>
            <a:r>
              <a:rPr lang="en-US" sz="4400" b="1" i="1" dirty="0" err="1">
                <a:solidFill>
                  <a:srgbClr val="0070C0"/>
                </a:solidFill>
                <a:latin typeface="Times New Roman" panose="02020603050405020304" pitchFamily="18" charset="0"/>
                <a:cs typeface="Times New Roman" panose="02020603050405020304" pitchFamily="18" charset="0"/>
              </a:rPr>
              <a:t>nhất</a:t>
            </a:r>
            <a:r>
              <a:rPr lang="en-US" sz="4400" b="1" i="1" dirty="0">
                <a:solidFill>
                  <a:srgbClr val="0070C0"/>
                </a:solidFill>
                <a:latin typeface="Times New Roman" panose="02020603050405020304" pitchFamily="18" charset="0"/>
                <a:cs typeface="Times New Roman" panose="02020603050405020304" pitchFamily="18" charset="0"/>
              </a:rPr>
              <a:t> </a:t>
            </a:r>
            <a:r>
              <a:rPr lang="en-US" sz="4400" b="1" i="1" dirty="0" err="1">
                <a:solidFill>
                  <a:srgbClr val="0070C0"/>
                </a:solidFill>
                <a:latin typeface="Times New Roman" panose="02020603050405020304" pitchFamily="18" charset="0"/>
                <a:cs typeface="Times New Roman" panose="02020603050405020304" pitchFamily="18" charset="0"/>
              </a:rPr>
              <a:t>thống</a:t>
            </a:r>
            <a:r>
              <a:rPr lang="en-US" sz="4400" b="1" i="1" dirty="0">
                <a:solidFill>
                  <a:srgbClr val="0070C0"/>
                </a:solidFill>
                <a:latin typeface="Times New Roman" panose="02020603050405020304" pitchFamily="18" charset="0"/>
                <a:cs typeface="Times New Roman" panose="02020603050405020304" pitchFamily="18" charset="0"/>
              </a:rPr>
              <a:t> </a:t>
            </a:r>
            <a:r>
              <a:rPr lang="en-US" sz="4400" b="1" i="1" dirty="0" err="1">
                <a:solidFill>
                  <a:srgbClr val="0070C0"/>
                </a:solidFill>
                <a:latin typeface="Times New Roman" panose="02020603050405020304" pitchFamily="18" charset="0"/>
                <a:cs typeface="Times New Roman" panose="02020603050405020304" pitchFamily="18" charset="0"/>
              </a:rPr>
              <a:t>chí</a:t>
            </a:r>
            <a:r>
              <a:rPr lang="en-US" sz="4400" b="1" dirty="0">
                <a:solidFill>
                  <a:schemeClr val="tx1"/>
                </a:solidFill>
                <a:latin typeface="Times New Roman" panose="02020603050405020304" pitchFamily="18" charset="0"/>
                <a:cs typeface="Times New Roman" panose="02020603050405020304" pitchFamily="18" charset="0"/>
              </a:rPr>
              <a:t>)</a:t>
            </a:r>
          </a:p>
          <a:p>
            <a:pPr algn="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a:solidFill>
                  <a:srgbClr val="7030A0"/>
                </a:solidFill>
                <a:latin typeface="Times New Roman" panose="02020603050405020304" pitchFamily="18" charset="0"/>
                <a:cs typeface="Times New Roman" panose="02020603050405020304" pitchFamily="18" charset="0"/>
              </a:rPr>
              <a:t>-NGÔ GIA VĂN PHÁI-</a:t>
            </a:r>
          </a:p>
          <a:p>
            <a:pPr algn="ctr"/>
            <a:r>
              <a:rPr lang="en-US" sz="4400" b="1" dirty="0" err="1">
                <a:solidFill>
                  <a:srgbClr val="C00000"/>
                </a:solidFill>
                <a:latin typeface="Times New Roman" panose="02020603050405020304" pitchFamily="18" charset="0"/>
                <a:cs typeface="Times New Roman" panose="02020603050405020304" pitchFamily="18" charset="0"/>
              </a:rPr>
              <a:t>Hồi</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thứ</a:t>
            </a:r>
            <a:r>
              <a:rPr lang="en-US" sz="4400" b="1" dirty="0">
                <a:solidFill>
                  <a:srgbClr val="C00000"/>
                </a:solidFill>
                <a:latin typeface="Times New Roman" panose="02020603050405020304" pitchFamily="18" charset="0"/>
                <a:cs typeface="Times New Roman" panose="02020603050405020304" pitchFamily="18" charset="0"/>
              </a:rPr>
              <a:t> 14</a:t>
            </a:r>
          </a:p>
          <a:p>
            <a:pPr algn="ctr"/>
            <a:r>
              <a:rPr lang="en-US" sz="4400" b="1" i="1" dirty="0" err="1">
                <a:solidFill>
                  <a:srgbClr val="C00000"/>
                </a:solidFill>
                <a:latin typeface="Times New Roman" panose="02020603050405020304" pitchFamily="18" charset="0"/>
                <a:cs typeface="Times New Roman" panose="02020603050405020304" pitchFamily="18" charset="0"/>
              </a:rPr>
              <a:t>Đánh</a:t>
            </a:r>
            <a:r>
              <a:rPr lang="en-US" sz="4400" b="1" i="1" dirty="0">
                <a:solidFill>
                  <a:srgbClr val="C00000"/>
                </a:solidFill>
                <a:latin typeface="Times New Roman" panose="02020603050405020304" pitchFamily="18" charset="0"/>
                <a:cs typeface="Times New Roman" panose="02020603050405020304" pitchFamily="18" charset="0"/>
              </a:rPr>
              <a:t> </a:t>
            </a:r>
            <a:r>
              <a:rPr lang="en-US" sz="4400" b="1" i="1" dirty="0" err="1">
                <a:solidFill>
                  <a:srgbClr val="C00000"/>
                </a:solidFill>
                <a:latin typeface="Times New Roman" panose="02020603050405020304" pitchFamily="18" charset="0"/>
                <a:cs typeface="Times New Roman" panose="02020603050405020304" pitchFamily="18" charset="0"/>
              </a:rPr>
              <a:t>Ngọc</a:t>
            </a:r>
            <a:r>
              <a:rPr lang="en-US" sz="4400" b="1" i="1" dirty="0">
                <a:solidFill>
                  <a:srgbClr val="C00000"/>
                </a:solidFill>
                <a:latin typeface="Times New Roman" panose="02020603050405020304" pitchFamily="18" charset="0"/>
                <a:cs typeface="Times New Roman" panose="02020603050405020304" pitchFamily="18" charset="0"/>
              </a:rPr>
              <a:t> </a:t>
            </a:r>
            <a:r>
              <a:rPr lang="en-US" sz="4400" b="1" i="1" dirty="0" err="1">
                <a:solidFill>
                  <a:srgbClr val="C00000"/>
                </a:solidFill>
                <a:latin typeface="Times New Roman" panose="02020603050405020304" pitchFamily="18" charset="0"/>
                <a:cs typeface="Times New Roman" panose="02020603050405020304" pitchFamily="18" charset="0"/>
              </a:rPr>
              <a:t>Hồi</a:t>
            </a:r>
            <a:r>
              <a:rPr lang="en-US" sz="4400" b="1" i="1" dirty="0">
                <a:solidFill>
                  <a:srgbClr val="C00000"/>
                </a:solidFill>
                <a:latin typeface="Times New Roman" panose="02020603050405020304" pitchFamily="18" charset="0"/>
                <a:cs typeface="Times New Roman" panose="02020603050405020304" pitchFamily="18" charset="0"/>
              </a:rPr>
              <a:t>, </a:t>
            </a:r>
            <a:r>
              <a:rPr lang="en-US" sz="4400" b="1" i="1" dirty="0" err="1">
                <a:solidFill>
                  <a:srgbClr val="C00000"/>
                </a:solidFill>
                <a:latin typeface="Times New Roman" panose="02020603050405020304" pitchFamily="18" charset="0"/>
                <a:cs typeface="Times New Roman" panose="02020603050405020304" pitchFamily="18" charset="0"/>
              </a:rPr>
              <a:t>quân</a:t>
            </a:r>
            <a:r>
              <a:rPr lang="en-US" sz="4400" b="1" i="1" dirty="0">
                <a:solidFill>
                  <a:srgbClr val="C00000"/>
                </a:solidFill>
                <a:latin typeface="Times New Roman" panose="02020603050405020304" pitchFamily="18" charset="0"/>
                <a:cs typeface="Times New Roman" panose="02020603050405020304" pitchFamily="18" charset="0"/>
              </a:rPr>
              <a:t> Thanh </a:t>
            </a:r>
            <a:r>
              <a:rPr lang="en-US" sz="4400" b="1" i="1" dirty="0" err="1">
                <a:solidFill>
                  <a:srgbClr val="C00000"/>
                </a:solidFill>
                <a:latin typeface="Times New Roman" panose="02020603050405020304" pitchFamily="18" charset="0"/>
                <a:cs typeface="Times New Roman" panose="02020603050405020304" pitchFamily="18" charset="0"/>
              </a:rPr>
              <a:t>bị</a:t>
            </a:r>
            <a:r>
              <a:rPr lang="en-US" sz="4400" b="1" i="1" dirty="0">
                <a:solidFill>
                  <a:srgbClr val="C00000"/>
                </a:solidFill>
                <a:latin typeface="Times New Roman" panose="02020603050405020304" pitchFamily="18" charset="0"/>
                <a:cs typeface="Times New Roman" panose="02020603050405020304" pitchFamily="18" charset="0"/>
              </a:rPr>
              <a:t> </a:t>
            </a:r>
            <a:r>
              <a:rPr lang="en-US" sz="4400" b="1" i="1" dirty="0" err="1">
                <a:solidFill>
                  <a:srgbClr val="C00000"/>
                </a:solidFill>
                <a:latin typeface="Times New Roman" panose="02020603050405020304" pitchFamily="18" charset="0"/>
                <a:cs typeface="Times New Roman" panose="02020603050405020304" pitchFamily="18" charset="0"/>
              </a:rPr>
              <a:t>thua</a:t>
            </a:r>
            <a:r>
              <a:rPr lang="en-US" sz="4400" b="1" i="1" dirty="0">
                <a:solidFill>
                  <a:srgbClr val="C00000"/>
                </a:solidFill>
                <a:latin typeface="Times New Roman" panose="02020603050405020304" pitchFamily="18" charset="0"/>
                <a:cs typeface="Times New Roman" panose="02020603050405020304" pitchFamily="18" charset="0"/>
              </a:rPr>
              <a:t> </a:t>
            </a:r>
            <a:r>
              <a:rPr lang="en-US" sz="4400" b="1" i="1" dirty="0" err="1">
                <a:solidFill>
                  <a:srgbClr val="C00000"/>
                </a:solidFill>
                <a:latin typeface="Times New Roman" panose="02020603050405020304" pitchFamily="18" charset="0"/>
                <a:cs typeface="Times New Roman" panose="02020603050405020304" pitchFamily="18" charset="0"/>
              </a:rPr>
              <a:t>trận</a:t>
            </a:r>
            <a:endParaRPr lang="en-US" sz="4400" b="1" i="1" dirty="0">
              <a:solidFill>
                <a:srgbClr val="C00000"/>
              </a:solidFill>
              <a:latin typeface="Times New Roman" panose="02020603050405020304" pitchFamily="18" charset="0"/>
              <a:cs typeface="Times New Roman" panose="02020603050405020304" pitchFamily="18" charset="0"/>
            </a:endParaRPr>
          </a:p>
          <a:p>
            <a:pPr algn="ctr"/>
            <a:r>
              <a:rPr lang="en-US" sz="4400" b="1" i="1" dirty="0" err="1">
                <a:solidFill>
                  <a:srgbClr val="C00000"/>
                </a:solidFill>
                <a:latin typeface="Times New Roman" panose="02020603050405020304" pitchFamily="18" charset="0"/>
                <a:cs typeface="Times New Roman" panose="02020603050405020304" pitchFamily="18" charset="0"/>
              </a:rPr>
              <a:t>Bỏ</a:t>
            </a:r>
            <a:r>
              <a:rPr lang="en-US" sz="4400" b="1" i="1" dirty="0">
                <a:solidFill>
                  <a:srgbClr val="C00000"/>
                </a:solidFill>
                <a:latin typeface="Times New Roman" panose="02020603050405020304" pitchFamily="18" charset="0"/>
                <a:cs typeface="Times New Roman" panose="02020603050405020304" pitchFamily="18" charset="0"/>
              </a:rPr>
              <a:t> </a:t>
            </a:r>
            <a:r>
              <a:rPr lang="en-US" sz="4400" b="1" i="1" dirty="0" err="1">
                <a:solidFill>
                  <a:srgbClr val="C00000"/>
                </a:solidFill>
                <a:latin typeface="Times New Roman" panose="02020603050405020304" pitchFamily="18" charset="0"/>
                <a:cs typeface="Times New Roman" panose="02020603050405020304" pitchFamily="18" charset="0"/>
              </a:rPr>
              <a:t>Thăng</a:t>
            </a:r>
            <a:r>
              <a:rPr lang="en-US" sz="4400" b="1" i="1" dirty="0">
                <a:solidFill>
                  <a:srgbClr val="C00000"/>
                </a:solidFill>
                <a:latin typeface="Times New Roman" panose="02020603050405020304" pitchFamily="18" charset="0"/>
                <a:cs typeface="Times New Roman" panose="02020603050405020304" pitchFamily="18" charset="0"/>
              </a:rPr>
              <a:t> Long, </a:t>
            </a:r>
            <a:r>
              <a:rPr lang="en-US" sz="4400" b="1" i="1" dirty="0" err="1">
                <a:solidFill>
                  <a:srgbClr val="C00000"/>
                </a:solidFill>
                <a:latin typeface="Times New Roman" panose="02020603050405020304" pitchFamily="18" charset="0"/>
                <a:cs typeface="Times New Roman" panose="02020603050405020304" pitchFamily="18" charset="0"/>
              </a:rPr>
              <a:t>Chiêu</a:t>
            </a:r>
            <a:r>
              <a:rPr lang="en-US" sz="4400" b="1" i="1" dirty="0">
                <a:solidFill>
                  <a:srgbClr val="C00000"/>
                </a:solidFill>
                <a:latin typeface="Times New Roman" panose="02020603050405020304" pitchFamily="18" charset="0"/>
                <a:cs typeface="Times New Roman" panose="02020603050405020304" pitchFamily="18" charset="0"/>
              </a:rPr>
              <a:t> </a:t>
            </a:r>
            <a:r>
              <a:rPr lang="en-US" sz="4400" b="1" i="1" dirty="0" err="1">
                <a:solidFill>
                  <a:srgbClr val="C00000"/>
                </a:solidFill>
                <a:latin typeface="Times New Roman" panose="02020603050405020304" pitchFamily="18" charset="0"/>
                <a:cs typeface="Times New Roman" panose="02020603050405020304" pitchFamily="18" charset="0"/>
              </a:rPr>
              <a:t>Thống</a:t>
            </a:r>
            <a:r>
              <a:rPr lang="en-US" sz="4400" b="1" i="1" dirty="0">
                <a:solidFill>
                  <a:srgbClr val="C00000"/>
                </a:solidFill>
                <a:latin typeface="Times New Roman" panose="02020603050405020304" pitchFamily="18" charset="0"/>
                <a:cs typeface="Times New Roman" panose="02020603050405020304" pitchFamily="18" charset="0"/>
              </a:rPr>
              <a:t> </a:t>
            </a:r>
            <a:r>
              <a:rPr lang="en-US" sz="4400" b="1" i="1" dirty="0" err="1">
                <a:solidFill>
                  <a:srgbClr val="C00000"/>
                </a:solidFill>
                <a:latin typeface="Times New Roman" panose="02020603050405020304" pitchFamily="18" charset="0"/>
                <a:cs typeface="Times New Roman" panose="02020603050405020304" pitchFamily="18" charset="0"/>
              </a:rPr>
              <a:t>trốn</a:t>
            </a:r>
            <a:r>
              <a:rPr lang="en-US" sz="4400" b="1" i="1" dirty="0">
                <a:solidFill>
                  <a:srgbClr val="C00000"/>
                </a:solidFill>
                <a:latin typeface="Times New Roman" panose="02020603050405020304" pitchFamily="18" charset="0"/>
                <a:cs typeface="Times New Roman" panose="02020603050405020304" pitchFamily="18" charset="0"/>
              </a:rPr>
              <a:t> ra </a:t>
            </a:r>
            <a:r>
              <a:rPr lang="en-US" sz="4400" b="1" i="1" dirty="0" err="1">
                <a:solidFill>
                  <a:srgbClr val="C00000"/>
                </a:solidFill>
                <a:latin typeface="Times New Roman" panose="02020603050405020304" pitchFamily="18" charset="0"/>
                <a:cs typeface="Times New Roman" panose="02020603050405020304" pitchFamily="18" charset="0"/>
              </a:rPr>
              <a:t>ngoài</a:t>
            </a:r>
            <a:endParaRPr lang="en-US" sz="4400"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918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2090" y="1287392"/>
            <a:ext cx="10277543" cy="830997"/>
          </a:xfrm>
          <a:prstGeom prst="rect">
            <a:avLst/>
          </a:prstGeom>
          <a:noFill/>
        </p:spPr>
        <p:txBody>
          <a:bodyPr wrap="square" rtlCol="0">
            <a:spAutoFit/>
          </a:bodyPr>
          <a:lstStyle/>
          <a:p>
            <a:r>
              <a:rPr lang="en-US" sz="4800" b="1" dirty="0">
                <a:solidFill>
                  <a:srgbClr val="FF0000"/>
                </a:solidFill>
                <a:latin typeface="Times New Roman" panose="02020603050405020304" pitchFamily="18" charset="0"/>
                <a:cs typeface="Times New Roman" panose="02020603050405020304" pitchFamily="18" charset="0"/>
              </a:rPr>
              <a:t>I. ĐỌC – TÌM HIỂU CHUNG</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114A9B71-392F-470D-857F-F5F51FE3A29D}"/>
              </a:ext>
            </a:extLst>
          </p:cNvPr>
          <p:cNvSpPr/>
          <p:nvPr/>
        </p:nvSpPr>
        <p:spPr>
          <a:xfrm>
            <a:off x="453644" y="3881395"/>
            <a:ext cx="11566078" cy="707886"/>
          </a:xfrm>
          <a:prstGeom prst="rect">
            <a:avLst/>
          </a:prstGeom>
        </p:spPr>
        <p:txBody>
          <a:bodyPr wrap="square">
            <a:spAutoFit/>
          </a:bodyPr>
          <a:lstStyle/>
          <a:p>
            <a:pPr lvl="0" algn="just"/>
            <a:r>
              <a:rPr lang="en-US" sz="4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 Qua </a:t>
            </a:r>
            <a:r>
              <a:rPr lang="en-US" sz="4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việc</a:t>
            </a:r>
            <a:r>
              <a:rPr lang="en-US" sz="4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chuẩn</a:t>
            </a:r>
            <a:r>
              <a:rPr lang="en-US" sz="4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bị</a:t>
            </a:r>
            <a:r>
              <a:rPr lang="en-US" sz="4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bài</a:t>
            </a:r>
            <a:r>
              <a:rPr lang="en-US" sz="4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em</a:t>
            </a:r>
            <a:r>
              <a:rPr lang="en-US" sz="4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hãy</a:t>
            </a:r>
            <a:r>
              <a:rPr lang="en-US" sz="4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nêu</a:t>
            </a:r>
            <a:r>
              <a:rPr lang="en-US" sz="4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cách</a:t>
            </a:r>
            <a:r>
              <a:rPr lang="en-US" sz="4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đọc</a:t>
            </a:r>
            <a:r>
              <a:rPr lang="en-US" sz="4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vb</a:t>
            </a:r>
            <a:r>
              <a:rPr lang="en-US" sz="4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6382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3110</TotalTime>
  <Words>4882</Words>
  <Application>Microsoft Office PowerPoint</Application>
  <PresentationFormat>Widescreen</PresentationFormat>
  <Paragraphs>336</Paragraphs>
  <Slides>72</Slides>
  <Notes>11</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72</vt:i4>
      </vt:variant>
    </vt:vector>
  </HeadingPairs>
  <TitlesOfParts>
    <vt:vector size="89" baseType="lpstr">
      <vt:lpstr>Arial Unicode MS</vt:lpstr>
      <vt:lpstr>微软雅黑</vt:lpstr>
      <vt:lpstr>SimSun</vt:lpstr>
      <vt:lpstr>#9Slide03 Arima Madurai Black</vt:lpstr>
      <vt:lpstr>Algerian</vt:lpstr>
      <vt:lpstr>Arial</vt:lpstr>
      <vt:lpstr>Bebas Neue</vt:lpstr>
      <vt:lpstr>Calibri</vt:lpstr>
      <vt:lpstr>Calibri Light</vt:lpstr>
      <vt:lpstr>等线</vt:lpstr>
      <vt:lpstr>等线 Light</vt:lpstr>
      <vt:lpstr>Times New Roman</vt:lpstr>
      <vt:lpstr>Wingdings</vt:lpstr>
      <vt:lpstr>博洋柳体</vt:lpstr>
      <vt:lpstr>Office Theme</vt:lpstr>
      <vt:lpstr>Contents Slide Master</vt:lpstr>
      <vt:lpstr>千图网拥有20W+精美PPT模板 更多PPT模板下载至：www.58pic.com/office/ppt​​</vt:lpstr>
      <vt:lpstr>PowerPoint Presentation</vt:lpstr>
      <vt:lpstr>PowerPoint Presentation</vt:lpstr>
      <vt:lpstr>Là người chấm dứt tình trạng chia cắt giữa Đàng trong và Đàng ngoài kéo dài hơn hai thế kỉ.</vt:lpstr>
      <vt:lpstr>Lãnh đạo thắng lợi hai cuộc kháng chiến chống quân Xiêm và quân Thanh</vt:lpstr>
      <vt:lpstr>Người  anh hùng áo vải sáng lập ra vường triều Tây Sơn</vt:lpstr>
      <vt:lpstr> Đây là một trong 14 vị anh hùng dân tộc tiêu biểu của Việt Nam?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322</cp:revision>
  <dcterms:created xsi:type="dcterms:W3CDTF">2022-06-02T15:23:58Z</dcterms:created>
  <dcterms:modified xsi:type="dcterms:W3CDTF">2024-09-19T15:05:30Z</dcterms:modified>
</cp:coreProperties>
</file>