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media/audio3.wav" ContentType="audio/wav"/>
  <Override PartName="/ppt/media/audio4.wav" ContentType="audio/wav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7" r:id="rId4"/>
    <p:sldMasterId id="2147483699" r:id="rId5"/>
    <p:sldMasterId id="2147483711" r:id="rId6"/>
    <p:sldMasterId id="2147483723" r:id="rId7"/>
    <p:sldMasterId id="2147483735" r:id="rId8"/>
  </p:sldMasterIdLst>
  <p:notesMasterIdLst>
    <p:notesMasterId r:id="rId36"/>
  </p:notesMasterIdLst>
  <p:sldIdLst>
    <p:sldId id="258" r:id="rId9"/>
    <p:sldId id="292" r:id="rId10"/>
    <p:sldId id="296" r:id="rId11"/>
    <p:sldId id="257" r:id="rId12"/>
    <p:sldId id="260" r:id="rId13"/>
    <p:sldId id="261" r:id="rId14"/>
    <p:sldId id="262" r:id="rId15"/>
    <p:sldId id="263" r:id="rId16"/>
    <p:sldId id="300" r:id="rId17"/>
    <p:sldId id="285" r:id="rId18"/>
    <p:sldId id="298" r:id="rId19"/>
    <p:sldId id="268" r:id="rId20"/>
    <p:sldId id="264" r:id="rId21"/>
    <p:sldId id="299" r:id="rId22"/>
    <p:sldId id="293" r:id="rId23"/>
    <p:sldId id="294" r:id="rId24"/>
    <p:sldId id="27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81" r:id="rId33"/>
    <p:sldId id="283" r:id="rId34"/>
    <p:sldId id="28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Nguyen An" initials="TNA" lastIdx="1" clrIdx="0">
    <p:extLst>
      <p:ext uri="{19B8F6BF-5375-455C-9EA6-DF929625EA0E}">
        <p15:presenceInfo xmlns:p15="http://schemas.microsoft.com/office/powerpoint/2012/main" userId="S::antn@tnue.edu.vn::3e26eaa9-b2d4-42d8-a399-c04ac62425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700CB-1868-4539-AA65-8B51FEAE2A4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E7A7-0344-4158-85B9-6F9485BFD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2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57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D509-40CA-4FE7-ACB5-6A190A1C459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740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D509-40CA-4FE7-ACB5-6A190A1C459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025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D509-40CA-4FE7-ACB5-6A190A1C459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828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108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27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861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D509-40CA-4FE7-ACB5-6A190A1C459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893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58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2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02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3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5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5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D509-40CA-4FE7-ACB5-6A190A1C459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854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D509-40CA-4FE7-ACB5-6A190A1C459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50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D509-40CA-4FE7-ACB5-6A190A1C459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45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DAC2-15F8-4775-B468-904894E7B47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92CE-E455-43CD-A67B-5D7BDA73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DAC2-15F8-4775-B468-904894E7B47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92CE-E455-43CD-A67B-5D7BDA73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DAC2-15F8-4775-B468-904894E7B47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92CE-E455-43CD-A67B-5D7BDA73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1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273808" cy="6858000"/>
            <a:chOff x="0" y="0"/>
            <a:chExt cx="9205356" cy="5143500"/>
          </a:xfrm>
        </p:grpSpPr>
        <p:sp>
          <p:nvSpPr>
            <p:cNvPr id="4" name="矩形 3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5" name="组合 4"/>
            <p:cNvGrpSpPr/>
            <p:nvPr userDrawn="1"/>
          </p:nvGrpSpPr>
          <p:grpSpPr>
            <a:xfrm>
              <a:off x="152400" y="100680"/>
              <a:ext cx="9052956" cy="4991467"/>
              <a:chOff x="152400" y="100680"/>
              <a:chExt cx="9052956" cy="4991467"/>
            </a:xfrm>
          </p:grpSpPr>
          <p:sp>
            <p:nvSpPr>
              <p:cNvPr id="6" name="矩形 5"/>
              <p:cNvSpPr/>
              <p:nvPr userDrawn="1"/>
            </p:nvSpPr>
            <p:spPr>
              <a:xfrm>
                <a:off x="152400" y="209550"/>
                <a:ext cx="8839200" cy="48006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7553" flipH="1">
                <a:off x="8332477" y="100680"/>
                <a:ext cx="872879" cy="924706"/>
              </a:xfrm>
              <a:prstGeom prst="rect">
                <a:avLst/>
              </a:prstGeom>
            </p:spPr>
          </p:pic>
          <p:grpSp>
            <p:nvGrpSpPr>
              <p:cNvPr id="9" name="组合 8"/>
              <p:cNvGrpSpPr/>
              <p:nvPr userDrawn="1"/>
            </p:nvGrpSpPr>
            <p:grpSpPr>
              <a:xfrm>
                <a:off x="195471" y="4128820"/>
                <a:ext cx="1814393" cy="963327"/>
                <a:chOff x="195471" y="4128820"/>
                <a:chExt cx="1814393" cy="963327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471" y="4128820"/>
                  <a:ext cx="1328529" cy="963327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55024">
                  <a:off x="1483296" y="4370791"/>
                  <a:ext cx="526568" cy="63228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60960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517010"/>
            <a:ext cx="11616267" cy="6340991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709334" y="1670758"/>
            <a:ext cx="7597423" cy="3330221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024" y="0"/>
            <a:ext cx="152079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38600"/>
            <a:ext cx="2184760" cy="1584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81" y="497796"/>
            <a:ext cx="1163839" cy="12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7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73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5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5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2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6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DAC2-15F8-4775-B468-904894E7B47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92CE-E455-43CD-A67B-5D7BDA73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60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4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0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0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5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8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09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DAC2-15F8-4775-B468-904894E7B47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92CE-E455-43CD-A67B-5D7BDA73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8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5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92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5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17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7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6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55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DAC2-15F8-4775-B468-904894E7B47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92CE-E455-43CD-A67B-5D7BDA73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46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2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7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4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5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4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1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1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4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94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DAC2-15F8-4775-B468-904894E7B47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92CE-E455-43CD-A67B-5D7BDA73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6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0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99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73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9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6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79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4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69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DAC2-15F8-4775-B468-904894E7B47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92CE-E455-43CD-A67B-5D7BDA73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6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6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0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8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30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27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99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2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9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DAC2-15F8-4775-B468-904894E7B47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92CE-E455-43CD-A67B-5D7BDA73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4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8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14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8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1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1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92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6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7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53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DAC2-15F8-4775-B468-904894E7B47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92CE-E455-43CD-A67B-5D7BDA73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7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7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9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2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2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FDAC2-15F8-4775-B468-904894E7B47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492CE-E455-43CD-A67B-5D7BDA73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5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4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517010"/>
            <a:ext cx="11616267" cy="6340991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709334" y="1670758"/>
            <a:ext cx="7597423" cy="3330221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024" y="0"/>
            <a:ext cx="152079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038600"/>
            <a:ext cx="2184760" cy="1584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81" y="497796"/>
            <a:ext cx="1163839" cy="12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273808" cy="6858000"/>
            <a:chOff x="0" y="0"/>
            <a:chExt cx="9205356" cy="5143500"/>
          </a:xfrm>
        </p:grpSpPr>
        <p:sp>
          <p:nvSpPr>
            <p:cNvPr id="4" name="矩形 3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5" name="组合 4"/>
            <p:cNvGrpSpPr/>
            <p:nvPr userDrawn="1"/>
          </p:nvGrpSpPr>
          <p:grpSpPr>
            <a:xfrm>
              <a:off x="152400" y="100680"/>
              <a:ext cx="9052956" cy="4991467"/>
              <a:chOff x="152400" y="100680"/>
              <a:chExt cx="9052956" cy="4991467"/>
            </a:xfrm>
          </p:grpSpPr>
          <p:sp>
            <p:nvSpPr>
              <p:cNvPr id="6" name="矩形 5"/>
              <p:cNvSpPr/>
              <p:nvPr userDrawn="1"/>
            </p:nvSpPr>
            <p:spPr>
              <a:xfrm>
                <a:off x="152400" y="209550"/>
                <a:ext cx="8839200" cy="48006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7553" flipH="1">
                <a:off x="8332477" y="100680"/>
                <a:ext cx="872879" cy="924706"/>
              </a:xfrm>
              <a:prstGeom prst="rect">
                <a:avLst/>
              </a:prstGeom>
            </p:spPr>
          </p:pic>
          <p:grpSp>
            <p:nvGrpSpPr>
              <p:cNvPr id="9" name="组合 8"/>
              <p:cNvGrpSpPr/>
              <p:nvPr userDrawn="1"/>
            </p:nvGrpSpPr>
            <p:grpSpPr>
              <a:xfrm>
                <a:off x="195471" y="4128820"/>
                <a:ext cx="1814393" cy="963327"/>
                <a:chOff x="195471" y="4128820"/>
                <a:chExt cx="1814393" cy="963327"/>
              </a:xfrm>
            </p:grpSpPr>
            <p:pic>
              <p:nvPicPr>
                <p:cNvPr id="10" name="图片 9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471" y="4128820"/>
                  <a:ext cx="1328529" cy="963327"/>
                </a:xfrm>
                <a:prstGeom prst="rect">
                  <a:avLst/>
                </a:pr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55024">
                  <a:off x="1483296" y="4370791"/>
                  <a:ext cx="526568" cy="63228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6084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99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DAC2-15F8-4775-B468-904894E7B47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492CE-E455-43CD-A67B-5D7BDA73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08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39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61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14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01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63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30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71" r:id="rId12"/>
    <p:sldLayoutId id="2147483772" r:id="rId13"/>
    <p:sldLayoutId id="2147483773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5.wmf"/><Relationship Id="rId18" Type="http://schemas.openxmlformats.org/officeDocument/2006/relationships/image" Target="../media/image38.png"/><Relationship Id="rId3" Type="http://schemas.openxmlformats.org/officeDocument/2006/relationships/image" Target="../media/image3.png"/><Relationship Id="rId21" Type="http://schemas.openxmlformats.org/officeDocument/2006/relationships/image" Target="../media/image40.wmf"/><Relationship Id="rId7" Type="http://schemas.openxmlformats.org/officeDocument/2006/relationships/image" Target="../media/image32.JPG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2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G"/><Relationship Id="rId11" Type="http://schemas.openxmlformats.org/officeDocument/2006/relationships/image" Target="../media/image34.wmf"/><Relationship Id="rId5" Type="http://schemas.openxmlformats.org/officeDocument/2006/relationships/image" Target="../media/image30.JPG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23.bin"/><Relationship Id="rId7" Type="http://schemas.openxmlformats.org/officeDocument/2006/relationships/image" Target="../media/image43.png"/><Relationship Id="rId12" Type="http://schemas.openxmlformats.org/officeDocument/2006/relationships/image" Target="../media/image39.png"/><Relationship Id="rId17" Type="http://schemas.openxmlformats.org/officeDocument/2006/relationships/oleObject" Target="../embeddings/oleObject27.bin"/><Relationship Id="rId2" Type="http://schemas.openxmlformats.org/officeDocument/2006/relationships/image" Target="../media/image3.png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38.png"/><Relationship Id="rId5" Type="http://schemas.openxmlformats.org/officeDocument/2006/relationships/image" Target="../media/image29.png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45.e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41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3.bin"/><Relationship Id="rId18" Type="http://schemas.openxmlformats.org/officeDocument/2006/relationships/image" Target="../media/image54.wmf"/><Relationship Id="rId26" Type="http://schemas.openxmlformats.org/officeDocument/2006/relationships/image" Target="../media/image58.wmf"/><Relationship Id="rId3" Type="http://schemas.openxmlformats.org/officeDocument/2006/relationships/image" Target="../media/image15.png"/><Relationship Id="rId21" Type="http://schemas.openxmlformats.org/officeDocument/2006/relationships/oleObject" Target="../embeddings/oleObject37.bin"/><Relationship Id="rId34" Type="http://schemas.openxmlformats.org/officeDocument/2006/relationships/image" Target="../media/image62.wmf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33" Type="http://schemas.openxmlformats.org/officeDocument/2006/relationships/oleObject" Target="../embeddings/oleObject43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29" Type="http://schemas.openxmlformats.org/officeDocument/2006/relationships/oleObject" Target="../embeddings/oleObject41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57.wmf"/><Relationship Id="rId32" Type="http://schemas.openxmlformats.org/officeDocument/2006/relationships/image" Target="../media/image61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59.wmf"/><Relationship Id="rId36" Type="http://schemas.openxmlformats.org/officeDocument/2006/relationships/image" Target="../media/image63.wmf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36.bin"/><Relationship Id="rId31" Type="http://schemas.openxmlformats.org/officeDocument/2006/relationships/oleObject" Target="../embeddings/oleObject42.bin"/><Relationship Id="rId4" Type="http://schemas.microsoft.com/office/2007/relationships/hdphoto" Target="../media/hdphoto1.wdp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2.wmf"/><Relationship Id="rId22" Type="http://schemas.openxmlformats.org/officeDocument/2006/relationships/image" Target="../media/image56.wmf"/><Relationship Id="rId27" Type="http://schemas.openxmlformats.org/officeDocument/2006/relationships/oleObject" Target="../embeddings/oleObject40.bin"/><Relationship Id="rId30" Type="http://schemas.openxmlformats.org/officeDocument/2006/relationships/image" Target="../media/image60.wmf"/><Relationship Id="rId35" Type="http://schemas.openxmlformats.org/officeDocument/2006/relationships/oleObject" Target="../embeddings/oleObject44.bin"/><Relationship Id="rId8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3.png"/><Relationship Id="rId21" Type="http://schemas.openxmlformats.org/officeDocument/2006/relationships/oleObject" Target="../embeddings/oleObject54.bin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70.wmf"/><Relationship Id="rId2" Type="http://schemas.openxmlformats.org/officeDocument/2006/relationships/notesSlide" Target="../notesSlides/notesSlide11.xml"/><Relationship Id="rId16" Type="http://schemas.openxmlformats.org/officeDocument/2006/relationships/oleObject" Target="../embeddings/oleObject51.bin"/><Relationship Id="rId20" Type="http://schemas.openxmlformats.org/officeDocument/2006/relationships/image" Target="../media/image71.wmf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48.bin"/><Relationship Id="rId19" Type="http://schemas.openxmlformats.org/officeDocument/2006/relationships/oleObject" Target="../embeddings/oleObject53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50.bin"/><Relationship Id="rId22" Type="http://schemas.openxmlformats.org/officeDocument/2006/relationships/image" Target="../media/image7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6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5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80.gif"/><Relationship Id="rId3" Type="http://schemas.openxmlformats.org/officeDocument/2006/relationships/slideLayout" Target="../slideLayouts/slideLayout16.xml"/><Relationship Id="rId7" Type="http://schemas.openxmlformats.org/officeDocument/2006/relationships/slide" Target="slide20.xml"/><Relationship Id="rId12" Type="http://schemas.openxmlformats.org/officeDocument/2006/relationships/image" Target="../media/image79.gif"/><Relationship Id="rId2" Type="http://schemas.openxmlformats.org/officeDocument/2006/relationships/audio" Target="../media/media3.wav"/><Relationship Id="rId16" Type="http://schemas.openxmlformats.org/officeDocument/2006/relationships/slide" Target="slide12.xml"/><Relationship Id="rId1" Type="http://schemas.microsoft.com/office/2007/relationships/media" Target="../media/media3.wav"/><Relationship Id="rId6" Type="http://schemas.openxmlformats.org/officeDocument/2006/relationships/slide" Target="slide19.xml"/><Relationship Id="rId11" Type="http://schemas.openxmlformats.org/officeDocument/2006/relationships/slide" Target="slide24.xml"/><Relationship Id="rId5" Type="http://schemas.openxmlformats.org/officeDocument/2006/relationships/image" Target="../media/image78.png"/><Relationship Id="rId15" Type="http://schemas.openxmlformats.org/officeDocument/2006/relationships/image" Target="../media/image23.png"/><Relationship Id="rId10" Type="http://schemas.openxmlformats.org/officeDocument/2006/relationships/slide" Target="slide23.xml"/><Relationship Id="rId4" Type="http://schemas.openxmlformats.org/officeDocument/2006/relationships/image" Target="../media/image77.png"/><Relationship Id="rId9" Type="http://schemas.openxmlformats.org/officeDocument/2006/relationships/slide" Target="slide22.xml"/><Relationship Id="rId14" Type="http://schemas.openxmlformats.org/officeDocument/2006/relationships/image" Target="../media/image8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oleObject" Target="../embeddings/oleObject61.bin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12" Type="http://schemas.openxmlformats.org/officeDocument/2006/relationships/image" Target="../media/image84.wmf"/><Relationship Id="rId2" Type="http://schemas.openxmlformats.org/officeDocument/2006/relationships/audio" Target="../media/audio1.wav"/><Relationship Id="rId16" Type="http://schemas.openxmlformats.org/officeDocument/2006/relationships/image" Target="../media/image86.w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2.gif"/><Relationship Id="rId11" Type="http://schemas.openxmlformats.org/officeDocument/2006/relationships/oleObject" Target="../embeddings/oleObject60.bin"/><Relationship Id="rId5" Type="http://schemas.openxmlformats.org/officeDocument/2006/relationships/audio" Target="../media/audio4.wav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83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8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gi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91.wmf"/><Relationship Id="rId26" Type="http://schemas.openxmlformats.org/officeDocument/2006/relationships/image" Target="../media/image95.emf"/><Relationship Id="rId3" Type="http://schemas.openxmlformats.org/officeDocument/2006/relationships/audio" Target="../media/audio3.wav"/><Relationship Id="rId21" Type="http://schemas.openxmlformats.org/officeDocument/2006/relationships/oleObject" Target="../embeddings/oleObject69.bin"/><Relationship Id="rId7" Type="http://schemas.openxmlformats.org/officeDocument/2006/relationships/slide" Target="slide18.xml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67.bin"/><Relationship Id="rId25" Type="http://schemas.openxmlformats.org/officeDocument/2006/relationships/oleObject" Target="../embeddings/oleObject71.bin"/><Relationship Id="rId2" Type="http://schemas.openxmlformats.org/officeDocument/2006/relationships/audio" Target="../media/audio2.wav"/><Relationship Id="rId16" Type="http://schemas.openxmlformats.org/officeDocument/2006/relationships/image" Target="../media/image90.emf"/><Relationship Id="rId20" Type="http://schemas.openxmlformats.org/officeDocument/2006/relationships/image" Target="../media/image92.wmf"/><Relationship Id="rId1" Type="http://schemas.openxmlformats.org/officeDocument/2006/relationships/slideLayout" Target="../slideLayouts/slideLayout38.xml"/><Relationship Id="rId6" Type="http://schemas.openxmlformats.org/officeDocument/2006/relationships/slide" Target="slide6.xml"/><Relationship Id="rId11" Type="http://schemas.openxmlformats.org/officeDocument/2006/relationships/oleObject" Target="../embeddings/oleObject64.bin"/><Relationship Id="rId24" Type="http://schemas.openxmlformats.org/officeDocument/2006/relationships/image" Target="../media/image94.wmf"/><Relationship Id="rId5" Type="http://schemas.openxmlformats.org/officeDocument/2006/relationships/audio" Target="../media/audio1.wav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0.bin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68.bin"/><Relationship Id="rId4" Type="http://schemas.openxmlformats.org/officeDocument/2006/relationships/audio" Target="../media/audio4.wav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gi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100.wmf"/><Relationship Id="rId3" Type="http://schemas.openxmlformats.org/officeDocument/2006/relationships/audio" Target="../media/audio3.wav"/><Relationship Id="rId7" Type="http://schemas.openxmlformats.org/officeDocument/2006/relationships/slide" Target="slide18.xml"/><Relationship Id="rId12" Type="http://schemas.openxmlformats.org/officeDocument/2006/relationships/image" Target="../media/image97.wmf"/><Relationship Id="rId17" Type="http://schemas.openxmlformats.org/officeDocument/2006/relationships/oleObject" Target="../embeddings/oleObject76.bin"/><Relationship Id="rId2" Type="http://schemas.openxmlformats.org/officeDocument/2006/relationships/audio" Target="../media/audio2.wav"/><Relationship Id="rId16" Type="http://schemas.openxmlformats.org/officeDocument/2006/relationships/image" Target="../media/image99.wmf"/><Relationship Id="rId20" Type="http://schemas.openxmlformats.org/officeDocument/2006/relationships/image" Target="../media/image101.wmf"/><Relationship Id="rId1" Type="http://schemas.openxmlformats.org/officeDocument/2006/relationships/slideLayout" Target="../slideLayouts/slideLayout49.xml"/><Relationship Id="rId6" Type="http://schemas.openxmlformats.org/officeDocument/2006/relationships/slide" Target="slide6.xml"/><Relationship Id="rId11" Type="http://schemas.openxmlformats.org/officeDocument/2006/relationships/oleObject" Target="../embeddings/oleObject73.bin"/><Relationship Id="rId5" Type="http://schemas.openxmlformats.org/officeDocument/2006/relationships/audio" Target="../media/audio1.wav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96.wmf"/><Relationship Id="rId19" Type="http://schemas.openxmlformats.org/officeDocument/2006/relationships/oleObject" Target="../embeddings/oleObject77.bin"/><Relationship Id="rId4" Type="http://schemas.openxmlformats.org/officeDocument/2006/relationships/audio" Target="../media/audio4.wav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9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104.wmf"/><Relationship Id="rId3" Type="http://schemas.openxmlformats.org/officeDocument/2006/relationships/audio" Target="../media/audio3.wav"/><Relationship Id="rId7" Type="http://schemas.openxmlformats.org/officeDocument/2006/relationships/image" Target="../media/image82.gi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106.wmf"/><Relationship Id="rId2" Type="http://schemas.openxmlformats.org/officeDocument/2006/relationships/audio" Target="../media/audio2.wav"/><Relationship Id="rId16" Type="http://schemas.openxmlformats.org/officeDocument/2006/relationships/oleObject" Target="../embeddings/oleObject82.bin"/><Relationship Id="rId1" Type="http://schemas.openxmlformats.org/officeDocument/2006/relationships/slideLayout" Target="../slideLayouts/slideLayout60.xml"/><Relationship Id="rId6" Type="http://schemas.openxmlformats.org/officeDocument/2006/relationships/slide" Target="slide18.xml"/><Relationship Id="rId11" Type="http://schemas.openxmlformats.org/officeDocument/2006/relationships/image" Target="../media/image103.wmf"/><Relationship Id="rId5" Type="http://schemas.openxmlformats.org/officeDocument/2006/relationships/audio" Target="../media/audio1.wav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79.bin"/><Relationship Id="rId4" Type="http://schemas.openxmlformats.org/officeDocument/2006/relationships/audio" Target="../media/audio4.wav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8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109.wmf"/><Relationship Id="rId3" Type="http://schemas.openxmlformats.org/officeDocument/2006/relationships/audio" Target="../media/audio3.wav"/><Relationship Id="rId7" Type="http://schemas.openxmlformats.org/officeDocument/2006/relationships/image" Target="../media/image82.gi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111.wmf"/><Relationship Id="rId2" Type="http://schemas.openxmlformats.org/officeDocument/2006/relationships/audio" Target="../media/audio2.wav"/><Relationship Id="rId16" Type="http://schemas.openxmlformats.org/officeDocument/2006/relationships/oleObject" Target="../embeddings/oleObject87.bin"/><Relationship Id="rId1" Type="http://schemas.openxmlformats.org/officeDocument/2006/relationships/slideLayout" Target="../slideLayouts/slideLayout71.xml"/><Relationship Id="rId6" Type="http://schemas.openxmlformats.org/officeDocument/2006/relationships/slide" Target="slide18.xml"/><Relationship Id="rId11" Type="http://schemas.openxmlformats.org/officeDocument/2006/relationships/image" Target="../media/image108.wmf"/><Relationship Id="rId5" Type="http://schemas.openxmlformats.org/officeDocument/2006/relationships/audio" Target="../media/audio1.wav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84.bin"/><Relationship Id="rId4" Type="http://schemas.openxmlformats.org/officeDocument/2006/relationships/audio" Target="../media/audio4.wav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8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audio" Target="../media/audio3.wav"/><Relationship Id="rId7" Type="http://schemas.openxmlformats.org/officeDocument/2006/relationships/slide" Target="slide18.xml"/><Relationship Id="rId12" Type="http://schemas.openxmlformats.org/officeDocument/2006/relationships/image" Target="../media/image11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2.xml"/><Relationship Id="rId6" Type="http://schemas.openxmlformats.org/officeDocument/2006/relationships/slide" Target="slide6.xml"/><Relationship Id="rId11" Type="http://schemas.openxmlformats.org/officeDocument/2006/relationships/oleObject" Target="../embeddings/oleObject89.bin"/><Relationship Id="rId5" Type="http://schemas.openxmlformats.org/officeDocument/2006/relationships/audio" Target="../media/audio1.wav"/><Relationship Id="rId10" Type="http://schemas.openxmlformats.org/officeDocument/2006/relationships/image" Target="../media/image82.gif"/><Relationship Id="rId4" Type="http://schemas.openxmlformats.org/officeDocument/2006/relationships/audio" Target="../media/audio4.wav"/><Relationship Id="rId9" Type="http://schemas.openxmlformats.org/officeDocument/2006/relationships/image" Target="../media/image11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3.png"/><Relationship Id="rId7" Type="http://schemas.openxmlformats.org/officeDocument/2006/relationships/image" Target="../media/image7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3.x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76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7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.png"/><Relationship Id="rId7" Type="http://schemas.openxmlformats.org/officeDocument/2006/relationships/image" Target="../media/image12.wmf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18" Type="http://schemas.openxmlformats.org/officeDocument/2006/relationships/oleObject" Target="../embeddings/oleObject11.bin"/><Relationship Id="rId3" Type="http://schemas.microsoft.com/office/2007/relationships/media" Target="../media/media2.mp3"/><Relationship Id="rId21" Type="http://schemas.openxmlformats.org/officeDocument/2006/relationships/image" Target="../media/image22.wmf"/><Relationship Id="rId7" Type="http://schemas.openxmlformats.org/officeDocument/2006/relationships/image" Target="../media/image15.png"/><Relationship Id="rId12" Type="http://schemas.openxmlformats.org/officeDocument/2006/relationships/image" Target="../media/image17.wmf"/><Relationship Id="rId17" Type="http://schemas.openxmlformats.org/officeDocument/2006/relationships/image" Target="../media/image20.wmf"/><Relationship Id="rId2" Type="http://schemas.openxmlformats.org/officeDocument/2006/relationships/audio" Target="../media/media1.mp3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oleObject" Target="../embeddings/oleObject8.bin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9.wmf"/><Relationship Id="rId10" Type="http://schemas.openxmlformats.org/officeDocument/2006/relationships/image" Target="../media/image16.wmf"/><Relationship Id="rId19" Type="http://schemas.openxmlformats.org/officeDocument/2006/relationships/image" Target="../media/image21.wmf"/><Relationship Id="rId4" Type="http://schemas.openxmlformats.org/officeDocument/2006/relationships/audio" Target="../media/media2.mp3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9.bin"/><Relationship Id="rId2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.pn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A1BCF9-5A2E-2DC2-99C8-DDA9EB96A35B}"/>
              </a:ext>
            </a:extLst>
          </p:cNvPr>
          <p:cNvSpPr txBox="1"/>
          <p:nvPr/>
        </p:nvSpPr>
        <p:spPr>
          <a:xfrm>
            <a:off x="261829" y="278531"/>
            <a:ext cx="2441644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32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1: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24">
            <a:extLst>
              <a:ext uri="{FF2B5EF4-FFF2-40B4-BE49-F238E27FC236}">
                <a16:creationId xmlns:a16="http://schemas.microsoft.com/office/drawing/2014/main" id="{C3AA1E38-D732-28B2-97B9-04FC3C0B25CF}"/>
              </a:ext>
            </a:extLst>
          </p:cNvPr>
          <p:cNvGrpSpPr/>
          <p:nvPr/>
        </p:nvGrpSpPr>
        <p:grpSpPr>
          <a:xfrm>
            <a:off x="381505" y="551900"/>
            <a:ext cx="2202291" cy="526083"/>
            <a:chOff x="3649078" y="1556771"/>
            <a:chExt cx="2646857" cy="632280"/>
          </a:xfrm>
        </p:grpSpPr>
        <p:sp>
          <p:nvSpPr>
            <p:cNvPr id="7" name="任意多边形 23">
              <a:extLst>
                <a:ext uri="{FF2B5EF4-FFF2-40B4-BE49-F238E27FC236}">
                  <a16:creationId xmlns:a16="http://schemas.microsoft.com/office/drawing/2014/main" id="{CF0B360C-1F60-31C7-BB86-AE8AA736C960}"/>
                </a:ext>
              </a:extLst>
            </p:cNvPr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8" name="图片 12">
              <a:extLst>
                <a:ext uri="{FF2B5EF4-FFF2-40B4-BE49-F238E27FC236}">
                  <a16:creationId xmlns:a16="http://schemas.microsoft.com/office/drawing/2014/main" id="{54CA4627-8D75-DCA4-6F34-A123D893F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703473" y="423956"/>
            <a:ext cx="5021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Problem identification activities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3911" y="1192013"/>
            <a:ext cx="1127893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 The perimeter of a rectangular garden is 20 meters.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3911" y="197771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pt-BR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Calculate the area of the rectangular garden  if it has width x (meters).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215" y="3373423"/>
            <a:ext cx="6685565" cy="115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pt-BR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What is the width such that the area is not less than 48 </a:t>
            </a:r>
            <a:r>
              <a:rPr lang="nl-NL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altLang="en-US" sz="2800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2169709"/>
            <a:ext cx="4536319" cy="34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26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5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DD04A-6327-9D47-6060-3CE5A784040F}"/>
              </a:ext>
            </a:extLst>
          </p:cNvPr>
          <p:cNvSpPr txBox="1"/>
          <p:nvPr/>
        </p:nvSpPr>
        <p:spPr>
          <a:xfrm>
            <a:off x="181819" y="93212"/>
            <a:ext cx="2311400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3200" spc="-1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2.1: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4">
            <a:extLst>
              <a:ext uri="{FF2B5EF4-FFF2-40B4-BE49-F238E27FC236}">
                <a16:creationId xmlns:a16="http://schemas.microsoft.com/office/drawing/2014/main" id="{207FA790-5AEB-767B-C26D-F604049DB0E3}"/>
              </a:ext>
            </a:extLst>
          </p:cNvPr>
          <p:cNvGrpSpPr/>
          <p:nvPr/>
        </p:nvGrpSpPr>
        <p:grpSpPr>
          <a:xfrm>
            <a:off x="816285" y="375303"/>
            <a:ext cx="1975831" cy="477054"/>
            <a:chOff x="3649078" y="1556771"/>
            <a:chExt cx="2646857" cy="632280"/>
          </a:xfrm>
        </p:grpSpPr>
        <p:sp>
          <p:nvSpPr>
            <p:cNvPr id="51" name="任意多边形 23">
              <a:extLst>
                <a:ext uri="{FF2B5EF4-FFF2-40B4-BE49-F238E27FC236}">
                  <a16:creationId xmlns:a16="http://schemas.microsoft.com/office/drawing/2014/main" id="{BAF3EBFA-32B1-3FF3-9AE5-04B765538589}"/>
                </a:ext>
              </a:extLst>
            </p:cNvPr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52" name="图片 12">
              <a:extLst>
                <a:ext uri="{FF2B5EF4-FFF2-40B4-BE49-F238E27FC236}">
                  <a16:creationId xmlns:a16="http://schemas.microsoft.com/office/drawing/2014/main" id="{E4809D25-1C53-F625-447D-BC0345835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577" r="295"/>
          <a:stretch/>
        </p:blipFill>
        <p:spPr>
          <a:xfrm>
            <a:off x="181819" y="1344172"/>
            <a:ext cx="11614532" cy="5232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AA1884-D43A-96A3-11B1-44E3BC479A87}"/>
              </a:ext>
            </a:extLst>
          </p:cNvPr>
          <p:cNvSpPr/>
          <p:nvPr/>
        </p:nvSpPr>
        <p:spPr>
          <a:xfrm>
            <a:off x="909669" y="758753"/>
            <a:ext cx="20152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Case 1: a &gt; 0 </a:t>
            </a:r>
            <a:endParaRPr lang="en-US" sz="25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F66205-3E95-7BCE-7D07-ADA51A50D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84" y="1760627"/>
            <a:ext cx="2013735" cy="1741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D0754A-B8F2-08A4-9A31-D85270322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30" y="1748103"/>
            <a:ext cx="1818828" cy="1796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AAFED1-D049-2EDC-ED2E-5121D26448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117" y="1768920"/>
            <a:ext cx="1818827" cy="17756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11B25B-BE38-00D7-17F5-1A46B746E13A}"/>
              </a:ext>
            </a:extLst>
          </p:cNvPr>
          <p:cNvSpPr txBox="1"/>
          <p:nvPr/>
        </p:nvSpPr>
        <p:spPr>
          <a:xfrm>
            <a:off x="2401583" y="3714377"/>
            <a:ext cx="2519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bove  the x-axis.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AD910EFC-B140-8AC2-7274-1C5155BE0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231" y="3920855"/>
            <a:ext cx="25436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bove the x-axis 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CB6A69-5642-987E-1E10-5ACD6FA8F6BB}"/>
              </a:ext>
            </a:extLst>
          </p:cNvPr>
          <p:cNvSpPr txBox="1"/>
          <p:nvPr/>
        </p:nvSpPr>
        <p:spPr>
          <a:xfrm>
            <a:off x="7435921" y="3621909"/>
            <a:ext cx="3793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bove the x-axis  </a:t>
            </a:r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5321E5-9BFC-7741-AFF6-C84F94EDECE3}"/>
              </a:ext>
            </a:extLst>
          </p:cNvPr>
          <p:cNvSpPr txBox="1"/>
          <p:nvPr/>
        </p:nvSpPr>
        <p:spPr>
          <a:xfrm>
            <a:off x="7446195" y="4269180"/>
            <a:ext cx="3988942" cy="415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elow the x-axis </a:t>
            </a:r>
            <a:endParaRPr lang="en-US" sz="2000" dirty="0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2DE798D-C02C-BCFE-AECA-F650ADF3C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721232"/>
              </p:ext>
            </p:extLst>
          </p:nvPr>
        </p:nvGraphicFramePr>
        <p:xfrm>
          <a:off x="2351389" y="5461000"/>
          <a:ext cx="231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11200" imgH="431640" progId="Equation.DSMT4">
                  <p:embed/>
                </p:oleObj>
              </mc:Choice>
              <mc:Fallback>
                <p:oleObj name="Equation" r:id="rId8" imgW="2311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51389" y="5461000"/>
                        <a:ext cx="2311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B895671C-A5FD-1288-9A3E-D0AAB34CC9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756975"/>
              </p:ext>
            </p:extLst>
          </p:nvPr>
        </p:nvGraphicFramePr>
        <p:xfrm>
          <a:off x="4972743" y="5308600"/>
          <a:ext cx="2451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50880" imgH="672840" progId="Equation.DSMT4">
                  <p:embed/>
                </p:oleObj>
              </mc:Choice>
              <mc:Fallback>
                <p:oleObj name="Equation" r:id="rId10" imgW="24508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72743" y="5308600"/>
                        <a:ext cx="2451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49B808F9-8AC6-F5AC-1123-FFC999E5EA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353042"/>
              </p:ext>
            </p:extLst>
          </p:nvPr>
        </p:nvGraphicFramePr>
        <p:xfrm>
          <a:off x="7496764" y="5203076"/>
          <a:ext cx="4000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00320" imgH="393480" progId="Equation.DSMT4">
                  <p:embed/>
                </p:oleObj>
              </mc:Choice>
              <mc:Fallback>
                <p:oleObj name="Equation" r:id="rId12" imgW="4000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96764" y="5203076"/>
                        <a:ext cx="4000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098F313D-B0FF-850B-199C-EF4D96C9AC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452932"/>
              </p:ext>
            </p:extLst>
          </p:nvPr>
        </p:nvGraphicFramePr>
        <p:xfrm>
          <a:off x="7526319" y="5788204"/>
          <a:ext cx="2667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6880" imgH="393480" progId="Equation.DSMT4">
                  <p:embed/>
                </p:oleObj>
              </mc:Choice>
              <mc:Fallback>
                <p:oleObj name="Equation" r:id="rId14" imgW="266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26319" y="5788204"/>
                        <a:ext cx="2667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F9F5126-B7AC-4B35-61A3-D5AF2BB084D8}"/>
              </a:ext>
            </a:extLst>
          </p:cNvPr>
          <p:cNvSpPr/>
          <p:nvPr/>
        </p:nvSpPr>
        <p:spPr>
          <a:xfrm>
            <a:off x="2792116" y="184043"/>
            <a:ext cx="5200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Complete the following table: </a:t>
            </a:r>
            <a:endParaRPr 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910FBB0-0B71-6B5C-9054-7D150E1B0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927338"/>
              </p:ext>
            </p:extLst>
          </p:nvPr>
        </p:nvGraphicFramePr>
        <p:xfrm>
          <a:off x="3371850" y="749300"/>
          <a:ext cx="5016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017156" imgH="405581" progId="Equation.DSMT4">
                  <p:embed/>
                </p:oleObj>
              </mc:Choice>
              <mc:Fallback>
                <p:oleObj name="Equation" r:id="rId16" imgW="5017156" imgH="4055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71850" y="749300"/>
                        <a:ext cx="5016500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04523" y="3949982"/>
            <a:ext cx="2395936" cy="347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66873" y="4531273"/>
            <a:ext cx="1286367" cy="493819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41DEB73-E237-426D-945E-402174B9A6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325149"/>
              </p:ext>
            </p:extLst>
          </p:nvPr>
        </p:nvGraphicFramePr>
        <p:xfrm>
          <a:off x="5691188" y="4216400"/>
          <a:ext cx="990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90360" imgH="672840" progId="Equation.DSMT4">
                  <p:embed/>
                </p:oleObj>
              </mc:Choice>
              <mc:Fallback>
                <p:oleObj name="Equation" r:id="rId20" imgW="9903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691188" y="4216400"/>
                        <a:ext cx="990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9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9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488646-0AF4-FBFF-6FE1-3C0A8E823591}"/>
              </a:ext>
            </a:extLst>
          </p:cNvPr>
          <p:cNvSpPr txBox="1"/>
          <p:nvPr/>
        </p:nvSpPr>
        <p:spPr>
          <a:xfrm>
            <a:off x="435935" y="467833"/>
            <a:ext cx="334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2.2:</a:t>
            </a:r>
          </a:p>
        </p:txBody>
      </p:sp>
      <p:grpSp>
        <p:nvGrpSpPr>
          <p:cNvPr id="3" name="组合 24">
            <a:extLst>
              <a:ext uri="{FF2B5EF4-FFF2-40B4-BE49-F238E27FC236}">
                <a16:creationId xmlns:a16="http://schemas.microsoft.com/office/drawing/2014/main" id="{ED810FEE-44BE-0B4D-68D4-BD9938B7B536}"/>
              </a:ext>
            </a:extLst>
          </p:cNvPr>
          <p:cNvGrpSpPr/>
          <p:nvPr/>
        </p:nvGrpSpPr>
        <p:grpSpPr>
          <a:xfrm>
            <a:off x="1122647" y="649967"/>
            <a:ext cx="1975831" cy="477054"/>
            <a:chOff x="3649078" y="1556771"/>
            <a:chExt cx="2646857" cy="632280"/>
          </a:xfrm>
        </p:grpSpPr>
        <p:sp>
          <p:nvSpPr>
            <p:cNvPr id="4" name="任意多边形 23">
              <a:extLst>
                <a:ext uri="{FF2B5EF4-FFF2-40B4-BE49-F238E27FC236}">
                  <a16:creationId xmlns:a16="http://schemas.microsoft.com/office/drawing/2014/main" id="{A81EF1F9-CDAC-89B3-2936-E682B9DEEE79}"/>
                </a:ext>
              </a:extLst>
            </p:cNvPr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5" name="图片 12">
              <a:extLst>
                <a:ext uri="{FF2B5EF4-FFF2-40B4-BE49-F238E27FC236}">
                  <a16:creationId xmlns:a16="http://schemas.microsoft.com/office/drawing/2014/main" id="{9EB7DBEB-0272-7894-A8B3-E3C88D4A4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630DB17-F549-3EAE-A68F-8B9F826478FD}"/>
              </a:ext>
            </a:extLst>
          </p:cNvPr>
          <p:cNvSpPr txBox="1"/>
          <p:nvPr/>
        </p:nvSpPr>
        <p:spPr>
          <a:xfrm>
            <a:off x="3182965" y="430090"/>
            <a:ext cx="62413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Complete the following table: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BD36C-838F-3A00-E020-298E4920F15D}"/>
              </a:ext>
            </a:extLst>
          </p:cNvPr>
          <p:cNvSpPr txBox="1"/>
          <p:nvPr/>
        </p:nvSpPr>
        <p:spPr>
          <a:xfrm>
            <a:off x="792126" y="1065491"/>
            <a:ext cx="624131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Case 2: a &lt; 0 </a:t>
            </a:r>
            <a:endParaRPr lang="en-US" sz="25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B383C6E-BFDA-17F0-28DA-971EA7021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030408"/>
              </p:ext>
            </p:extLst>
          </p:nvPr>
        </p:nvGraphicFramePr>
        <p:xfrm>
          <a:off x="3066600" y="1065491"/>
          <a:ext cx="5016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15717" imgH="404139" progId="Equation.DSMT4">
                  <p:embed/>
                </p:oleObj>
              </mc:Choice>
              <mc:Fallback>
                <p:oleObj name="Equation" r:id="rId3" imgW="5015717" imgH="4041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6600" y="1065491"/>
                        <a:ext cx="5016500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B1E59DC-A629-B656-4484-513EB1B039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77" r="295"/>
          <a:stretch/>
        </p:blipFill>
        <p:spPr>
          <a:xfrm>
            <a:off x="551653" y="1542545"/>
            <a:ext cx="11088693" cy="49953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34235-BDA7-8733-BBDC-3219309DE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755" y="1936598"/>
            <a:ext cx="1906878" cy="17074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26696F-A4B4-5A4E-0E2E-42960C1E1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861" y="1947358"/>
            <a:ext cx="1880419" cy="1765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D46EE5-B0EE-B2CD-9A38-E2F17A4DFA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4065" y="1844981"/>
            <a:ext cx="2116595" cy="17990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899D18E-3874-D930-5813-D26436FF7A9E}"/>
              </a:ext>
            </a:extLst>
          </p:cNvPr>
          <p:cNvSpPr txBox="1"/>
          <p:nvPr/>
        </p:nvSpPr>
        <p:spPr>
          <a:xfrm>
            <a:off x="2675755" y="3933025"/>
            <a:ext cx="6241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Below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x-axis.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F46233-D949-7417-467F-96ECC82DB670}"/>
              </a:ext>
            </a:extLst>
          </p:cNvPr>
          <p:cNvSpPr txBox="1"/>
          <p:nvPr/>
        </p:nvSpPr>
        <p:spPr>
          <a:xfrm>
            <a:off x="4962445" y="3933024"/>
            <a:ext cx="6241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x-axis 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EFB3C7E-7B8A-6C2D-943F-8971F23428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815518"/>
              </p:ext>
            </p:extLst>
          </p:nvPr>
        </p:nvGraphicFramePr>
        <p:xfrm>
          <a:off x="5796410" y="4240558"/>
          <a:ext cx="990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621" imgH="672363" progId="Equation.DSMT4">
                  <p:embed/>
                </p:oleObj>
              </mc:Choice>
              <mc:Fallback>
                <p:oleObj name="Equation" r:id="rId9" imgW="990621" imgH="67236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6410" y="4240558"/>
                        <a:ext cx="990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99ABCB64-2EF4-AEA8-86C7-B67AC59B3D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6307" y="4101605"/>
            <a:ext cx="2395936" cy="3475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B56838-50A0-9A98-37E5-9D330F1110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0494" y="4563269"/>
            <a:ext cx="1286367" cy="4938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D370E8E-4BC5-FD9C-C908-F0EB07F0CC2E}"/>
              </a:ext>
            </a:extLst>
          </p:cNvPr>
          <p:cNvSpPr txBox="1"/>
          <p:nvPr/>
        </p:nvSpPr>
        <p:spPr>
          <a:xfrm>
            <a:off x="7662156" y="3783476"/>
            <a:ext cx="6241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Below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x-axis  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F566BB-6E7D-6D9D-5AFA-0491BFEC5F06}"/>
              </a:ext>
            </a:extLst>
          </p:cNvPr>
          <p:cNvSpPr txBox="1"/>
          <p:nvPr/>
        </p:nvSpPr>
        <p:spPr>
          <a:xfrm>
            <a:off x="7662156" y="4280156"/>
            <a:ext cx="6953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Above the x-axis </a:t>
            </a:r>
            <a:endParaRPr lang="en-US" sz="2400" dirty="0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BDCD6F2-E29D-F7E3-1BCA-B9B893529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983499"/>
              </p:ext>
            </p:extLst>
          </p:nvPr>
        </p:nvGraphicFramePr>
        <p:xfrm>
          <a:off x="2570163" y="5429250"/>
          <a:ext cx="231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311200" imgH="431640" progId="Equation.DSMT4">
                  <p:embed/>
                </p:oleObj>
              </mc:Choice>
              <mc:Fallback>
                <p:oleObj name="Equation" r:id="rId13" imgW="2311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70163" y="5429250"/>
                        <a:ext cx="2311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ED346F47-ED15-7750-5C21-95338802F7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085760"/>
              </p:ext>
            </p:extLst>
          </p:nvPr>
        </p:nvGraphicFramePr>
        <p:xfrm>
          <a:off x="5081444" y="5267270"/>
          <a:ext cx="2311400" cy="638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38280" imgH="672840" progId="Equation.DSMT4">
                  <p:embed/>
                </p:oleObj>
              </mc:Choice>
              <mc:Fallback>
                <p:oleObj name="Equation" r:id="rId15" imgW="24382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81444" y="5267270"/>
                        <a:ext cx="2311400" cy="638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957A110-CA2C-B109-6D27-6CA1A15B4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175904"/>
              </p:ext>
            </p:extLst>
          </p:nvPr>
        </p:nvGraphicFramePr>
        <p:xfrm>
          <a:off x="7510463" y="5207000"/>
          <a:ext cx="38274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987720" imgH="393480" progId="Equation.DSMT4">
                  <p:embed/>
                </p:oleObj>
              </mc:Choice>
              <mc:Fallback>
                <p:oleObj name="Equation" r:id="rId17" imgW="3987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510463" y="5207000"/>
                        <a:ext cx="382746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36FA5DE-90FD-DE13-EFFD-93F16E955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527990"/>
              </p:ext>
            </p:extLst>
          </p:nvPr>
        </p:nvGraphicFramePr>
        <p:xfrm>
          <a:off x="7540625" y="5708650"/>
          <a:ext cx="267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679480" imgH="393480" progId="Equation.DSMT4">
                  <p:embed/>
                </p:oleObj>
              </mc:Choice>
              <mc:Fallback>
                <p:oleObj name="Equation" r:id="rId19" imgW="267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540625" y="5708650"/>
                        <a:ext cx="2679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45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32E7A4F6-E318-8817-EF06-1185898154E2}"/>
              </a:ext>
            </a:extLst>
          </p:cNvPr>
          <p:cNvSpPr txBox="1"/>
          <p:nvPr/>
        </p:nvSpPr>
        <p:spPr>
          <a:xfrm>
            <a:off x="437056" y="375047"/>
            <a:ext cx="585290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z="3200" spc="-87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Signs of a quadratic trinomial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7" y="1204679"/>
            <a:ext cx="493639" cy="505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930696" y="1773007"/>
            <a:ext cx="11008673" cy="3539430"/>
          </a:xfrm>
          <a:prstGeom prst="rect">
            <a:avLst/>
          </a:prstGeom>
          <a:solidFill>
            <a:srgbClr val="FFCC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81408" y="4538402"/>
          <a:ext cx="97155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408" y="4538402"/>
                        <a:ext cx="97155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81408" y="4767002"/>
          <a:ext cx="75247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8975" imgH="203112" progId="Equation.DSMT4">
                  <p:embed/>
                </p:oleObj>
              </mc:Choice>
              <mc:Fallback>
                <p:oleObj name="Equation" r:id="rId7" imgW="748975" imgH="203112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408" y="4767002"/>
                        <a:ext cx="75247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F1CF724-F40B-4966-9FDC-C2342C30BBCC}"/>
              </a:ext>
            </a:extLst>
          </p:cNvPr>
          <p:cNvSpPr txBox="1"/>
          <p:nvPr/>
        </p:nvSpPr>
        <p:spPr>
          <a:xfrm>
            <a:off x="981408" y="1207617"/>
            <a:ext cx="1968224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10348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Theorem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750700-80D9-E33F-E8B6-C52D3E00E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657" y="1798261"/>
            <a:ext cx="7485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quadratic trinomial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1A04A15-814A-DF01-2026-9C886BCB4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901048"/>
              </p:ext>
            </p:extLst>
          </p:nvPr>
        </p:nvGraphicFramePr>
        <p:xfrm>
          <a:off x="5198252" y="1828444"/>
          <a:ext cx="5016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16240" imgH="406080" progId="Equation.DSMT4">
                  <p:embed/>
                </p:oleObj>
              </mc:Choice>
              <mc:Fallback>
                <p:oleObj name="Equation" r:id="rId9" imgW="5016240" imgH="406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1A04A15-814A-DF01-2026-9C886BCB4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8252" y="1828444"/>
                        <a:ext cx="5016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1BA65F6E-7B7F-510D-20B2-A4B1B68A4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499" y="2344807"/>
            <a:ext cx="10091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          then 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has the same sign as coefficient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all           .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042E06F-9FB5-7943-9AEC-0142C5274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155907"/>
              </p:ext>
            </p:extLst>
          </p:nvPr>
        </p:nvGraphicFramePr>
        <p:xfrm>
          <a:off x="2059421" y="2436548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98400" imgH="279360" progId="Equation.DSMT4">
                  <p:embed/>
                </p:oleObj>
              </mc:Choice>
              <mc:Fallback>
                <p:oleObj name="Equation" r:id="rId11" imgW="69840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042E06F-9FB5-7943-9AEC-0142C52748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59421" y="2436548"/>
                        <a:ext cx="698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7D0FA79-39A2-DC29-EC7B-AEEB96AA6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804542"/>
              </p:ext>
            </p:extLst>
          </p:nvPr>
        </p:nvGraphicFramePr>
        <p:xfrm>
          <a:off x="10178190" y="2436548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61760" imgH="279360" progId="Equation.DSMT4">
                  <p:embed/>
                </p:oleObj>
              </mc:Choice>
              <mc:Fallback>
                <p:oleObj name="Equation" r:id="rId13" imgW="76176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7D0FA79-39A2-DC29-EC7B-AEEB96AA6A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78190" y="2436548"/>
                        <a:ext cx="7620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5F70CEDB-F6A9-BFBF-3422-FCBF340F0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657" y="3050537"/>
            <a:ext cx="10396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         then 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has the same sign as coefficient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except                .        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AF254C0-5992-5C2D-CCFE-219B7817A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28114"/>
              </p:ext>
            </p:extLst>
          </p:nvPr>
        </p:nvGraphicFramePr>
        <p:xfrm>
          <a:off x="2008378" y="3145655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98400" imgH="279360" progId="Equation.DSMT4">
                  <p:embed/>
                </p:oleObj>
              </mc:Choice>
              <mc:Fallback>
                <p:oleObj name="Equation" r:id="rId15" imgW="69840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AF254C0-5992-5C2D-CCFE-219B7817A3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08378" y="3145655"/>
                        <a:ext cx="698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4D9A147-8030-9AD5-9ADB-55D8EA9E7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301854"/>
              </p:ext>
            </p:extLst>
          </p:nvPr>
        </p:nvGraphicFramePr>
        <p:xfrm>
          <a:off x="10215720" y="2916238"/>
          <a:ext cx="1130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30040" imgH="736560" progId="Equation.DSMT4">
                  <p:embed/>
                </p:oleObj>
              </mc:Choice>
              <mc:Fallback>
                <p:oleObj name="Equation" r:id="rId17" imgW="1130040" imgH="7365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4D9A147-8030-9AD5-9ADB-55D8EA9E71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215720" y="2916238"/>
                        <a:ext cx="11303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EB39EE62-239A-8E7A-0C64-FDBD5216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972" y="3708249"/>
            <a:ext cx="99202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         then 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two distinct roots      and                     . Therefore,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B0D187B-5483-6654-D98B-D0D426C8A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17955"/>
              </p:ext>
            </p:extLst>
          </p:nvPr>
        </p:nvGraphicFramePr>
        <p:xfrm>
          <a:off x="2059421" y="379767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98400" imgH="279360" progId="Equation.DSMT4">
                  <p:embed/>
                </p:oleObj>
              </mc:Choice>
              <mc:Fallback>
                <p:oleObj name="Equation" r:id="rId19" imgW="698400" imgH="2793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B0D187B-5483-6654-D98B-D0D426C8A2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59421" y="3797670"/>
                        <a:ext cx="698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BD0A399-18F1-8605-4A13-3C57663CC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966823"/>
              </p:ext>
            </p:extLst>
          </p:nvPr>
        </p:nvGraphicFramePr>
        <p:xfrm>
          <a:off x="6837774" y="3756267"/>
          <a:ext cx="292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91960" imgH="380880" progId="Equation.DSMT4">
                  <p:embed/>
                </p:oleObj>
              </mc:Choice>
              <mc:Fallback>
                <p:oleObj name="Equation" r:id="rId21" imgW="291960" imgH="3808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BD0A399-18F1-8605-4A13-3C57663CC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37774" y="3756267"/>
                        <a:ext cx="292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72C3C17B-5D39-5DE1-ABBB-1F0BFFC54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883" y="4311557"/>
            <a:ext cx="10101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same signs as the coefficient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                                        ;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5B70E9-622B-BA13-C6B3-E13FBFB73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883" y="4788509"/>
            <a:ext cx="9369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opposite signs to the coefficient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                   .                                     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78000"/>
              </p:ext>
            </p:extLst>
          </p:nvPr>
        </p:nvGraphicFramePr>
        <p:xfrm>
          <a:off x="7843555" y="3760788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17160" imgH="380880" progId="Equation.DSMT4">
                  <p:embed/>
                </p:oleObj>
              </mc:Choice>
              <mc:Fallback>
                <p:oleObj name="Equation" r:id="rId23" imgW="3171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843555" y="3760788"/>
                        <a:ext cx="317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196510"/>
              </p:ext>
            </p:extLst>
          </p:nvPr>
        </p:nvGraphicFramePr>
        <p:xfrm>
          <a:off x="8194722" y="3731261"/>
          <a:ext cx="1193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93760" imgH="444240" progId="Equation.DSMT4">
                  <p:embed/>
                </p:oleObj>
              </mc:Choice>
              <mc:Fallback>
                <p:oleObj name="Equation" r:id="rId25" imgW="1193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194722" y="3731261"/>
                        <a:ext cx="11938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184388"/>
              </p:ext>
            </p:extLst>
          </p:nvPr>
        </p:nvGraphicFramePr>
        <p:xfrm>
          <a:off x="8161055" y="4348472"/>
          <a:ext cx="2971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971800" imgH="444240" progId="Equation.DSMT4">
                  <p:embed/>
                </p:oleObj>
              </mc:Choice>
              <mc:Fallback>
                <p:oleObj name="Equation" r:id="rId27" imgW="29718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161055" y="4348472"/>
                        <a:ext cx="29718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954206"/>
              </p:ext>
            </p:extLst>
          </p:nvPr>
        </p:nvGraphicFramePr>
        <p:xfrm>
          <a:off x="8048672" y="4795742"/>
          <a:ext cx="1485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485720" imgH="444240" progId="Equation.DSMT4">
                  <p:embed/>
                </p:oleObj>
              </mc:Choice>
              <mc:Fallback>
                <p:oleObj name="Equation" r:id="rId29" imgW="1485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8048672" y="4795742"/>
                        <a:ext cx="1485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Freeform 20"/>
          <p:cNvSpPr>
            <a:spLocks/>
          </p:cNvSpPr>
          <p:nvPr/>
        </p:nvSpPr>
        <p:spPr bwMode="auto">
          <a:xfrm>
            <a:off x="2757921" y="5642085"/>
            <a:ext cx="9077134" cy="81358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Note 2: +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In the above theorem, it is possible to replace     by     .</a:t>
            </a:r>
          </a:p>
          <a:p>
            <a:pPr marL="0" marR="0" lvl="0" indent="0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+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We can replace the calculation of     by finding the solutions of f(x).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0" marR="0" lvl="0" indent="0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25283"/>
              </p:ext>
            </p:extLst>
          </p:nvPr>
        </p:nvGraphicFramePr>
        <p:xfrm>
          <a:off x="10219986" y="5782176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41200" imgH="266400" progId="Equation.DSMT4">
                  <p:embed/>
                </p:oleObj>
              </mc:Choice>
              <mc:Fallback>
                <p:oleObj name="Equation" r:id="rId31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219986" y="5782176"/>
                        <a:ext cx="2413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026939"/>
              </p:ext>
            </p:extLst>
          </p:nvPr>
        </p:nvGraphicFramePr>
        <p:xfrm>
          <a:off x="10892279" y="5793507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42720" imgH="266400" progId="Equation.DSMT4">
                  <p:embed/>
                </p:oleObj>
              </mc:Choice>
              <mc:Fallback>
                <p:oleObj name="Equation" r:id="rId33" imgW="342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0892279" y="5793507"/>
                        <a:ext cx="342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795854"/>
              </p:ext>
            </p:extLst>
          </p:nvPr>
        </p:nvGraphicFramePr>
        <p:xfrm>
          <a:off x="7440809" y="6188968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41200" imgH="266400" progId="Equation.DSMT4">
                  <p:embed/>
                </p:oleObj>
              </mc:Choice>
              <mc:Fallback>
                <p:oleObj name="Equation" r:id="rId35" imgW="241200" imgH="2664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809" y="6188968"/>
                        <a:ext cx="241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3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6" grpId="0" animBg="1"/>
      <p:bldP spid="17" grpId="0" animBg="1"/>
      <p:bldP spid="18" grpId="0"/>
      <p:bldP spid="20" grpId="0"/>
      <p:bldP spid="23" grpId="0"/>
      <p:bldP spid="29" grpId="0"/>
      <p:bldP spid="33" grpId="0"/>
      <p:bldP spid="41" grpId="0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522511" y="628351"/>
            <a:ext cx="11415631" cy="3670611"/>
            <a:chOff x="603791" y="3405486"/>
            <a:chExt cx="23138715" cy="8514034"/>
          </a:xfrm>
        </p:grpSpPr>
        <p:sp>
          <p:nvSpPr>
            <p:cNvPr id="8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603791" y="4747267"/>
              <a:ext cx="23138715" cy="7172253"/>
            </a:xfrm>
            <a:prstGeom prst="roundRect">
              <a:avLst>
                <a:gd name="adj" fmla="val 5347"/>
              </a:avLst>
            </a:prstGeom>
            <a:solidFill>
              <a:srgbClr val="F79646">
                <a:lumMod val="20000"/>
                <a:lumOff val="80000"/>
              </a:srgbClr>
            </a:solidFill>
            <a:ln w="285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48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35EE41B4-D6AA-480D-86E4-9813DE06C495}"/>
                </a:ext>
              </a:extLst>
            </p:cNvPr>
            <p:cNvGrpSpPr/>
            <p:nvPr/>
          </p:nvGrpSpPr>
          <p:grpSpPr>
            <a:xfrm>
              <a:off x="1268078" y="3405486"/>
              <a:ext cx="950174" cy="940512"/>
              <a:chOff x="1311958" y="3405486"/>
              <a:chExt cx="950173" cy="940513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FF6B3C18-F9BE-4A2F-ACB7-CB7D70A678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31F20577-5E21-44A2-9819-E03995A345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933FF5F-2B8F-4C4F-8C3A-98BA6D687B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51BDAAA-D485-41FB-885D-47407AA661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C4BCD93D-DD3E-4626-86F2-88DB7A9D48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B326B1D7-2221-48E3-A658-BCC5B74468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54E5D103-D81A-4BFC-9C7F-23AE065D65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E980624-311F-46B9-8891-D8A107E016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651AADCA-33A3-4E0F-8B9B-CE3C998A9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DF3965F-74FF-4B08-8003-914791602C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0455BF4-20F8-4EFD-A51E-61911923A4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8138" y="3655779"/>
                <a:ext cx="285873" cy="42771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FAD216C9-4A08-461D-AC51-F53B0D283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D26A7D9-CB7A-4E82-9452-5921B91DD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F620A22-3BAA-44FD-B910-F07FF83B1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EA8A7066-BA6B-42D8-A916-4D145EEE6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DA06FC6-AC70-46D4-BDB0-B5C069AAA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CB21E4A-5A18-48D9-B1AA-51B04130D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30DB93F9-C936-43A0-801C-AFF1DFF7C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3B1BC48-F8EE-461A-990E-85C97423E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1FF1293-4C9F-476F-90B1-881209CFD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E5EE17E-6F76-4379-8460-126628885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329AB044-FF73-4392-9AB3-9A298DDCE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3" name="组合 24">
            <a:extLst>
              <a:ext uri="{FF2B5EF4-FFF2-40B4-BE49-F238E27FC236}">
                <a16:creationId xmlns:a16="http://schemas.microsoft.com/office/drawing/2014/main" id="{207FA790-5AEB-767B-C26D-F604049DB0E3}"/>
              </a:ext>
            </a:extLst>
          </p:cNvPr>
          <p:cNvGrpSpPr/>
          <p:nvPr/>
        </p:nvGrpSpPr>
        <p:grpSpPr>
          <a:xfrm>
            <a:off x="435121" y="385045"/>
            <a:ext cx="2429163" cy="526083"/>
            <a:chOff x="3649078" y="1556771"/>
            <a:chExt cx="2646857" cy="632280"/>
          </a:xfrm>
        </p:grpSpPr>
        <p:sp>
          <p:nvSpPr>
            <p:cNvPr id="51" name="任意多边形 23">
              <a:extLst>
                <a:ext uri="{FF2B5EF4-FFF2-40B4-BE49-F238E27FC236}">
                  <a16:creationId xmlns:a16="http://schemas.microsoft.com/office/drawing/2014/main" id="{BAF3EBFA-32B1-3FF3-9AE5-04B765538589}"/>
                </a:ext>
              </a:extLst>
            </p:cNvPr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52" name="图片 12">
              <a:extLst>
                <a:ext uri="{FF2B5EF4-FFF2-40B4-BE49-F238E27FC236}">
                  <a16:creationId xmlns:a16="http://schemas.microsoft.com/office/drawing/2014/main" id="{E4809D25-1C53-F625-447D-BC0345835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568901" y="1411772"/>
            <a:ext cx="631448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signs of a quadratic trinomial: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435121" y="2219200"/>
            <a:ext cx="11590413" cy="5693866"/>
          </a:xfrm>
          <a:prstGeom prst="rect">
            <a:avLst/>
          </a:prstGeom>
          <a:solidFill>
            <a:srgbClr val="FFCC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Step 1: Determine signs a. 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Step 2: Calculate     and compare     with 0 ( or find the solutions of f(x) )                                                     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Step 3: Apply theorem on the signs of a quadratic trinomial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+) If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(or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f(x) has no solution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(x)&gt;0,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+)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0 (or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f(x) has 1 solution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(x)&gt;0,               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+)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&gt;0 ( or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f(x) has 2 distinct solutions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.</a:t>
            </a: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142907"/>
              </p:ext>
            </p:extLst>
          </p:nvPr>
        </p:nvGraphicFramePr>
        <p:xfrm>
          <a:off x="6775754" y="1475023"/>
          <a:ext cx="5016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16240" imgH="406080" progId="Equation.DSMT4">
                  <p:embed/>
                </p:oleObj>
              </mc:Choice>
              <mc:Fallback>
                <p:oleObj name="Equation" r:id="rId4" imgW="5016240" imgH="4060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754" y="1475023"/>
                        <a:ext cx="5016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87350"/>
              </p:ext>
            </p:extLst>
          </p:nvPr>
        </p:nvGraphicFramePr>
        <p:xfrm>
          <a:off x="3374600" y="2674129"/>
          <a:ext cx="351544" cy="38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266400" progId="Equation.DSMT4">
                  <p:embed/>
                </p:oleObj>
              </mc:Choice>
              <mc:Fallback>
                <p:oleObj name="Equation" r:id="rId6" imgW="241200" imgH="266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600" y="2674129"/>
                        <a:ext cx="351544" cy="388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748106"/>
              </p:ext>
            </p:extLst>
          </p:nvPr>
        </p:nvGraphicFramePr>
        <p:xfrm>
          <a:off x="5829360" y="2674129"/>
          <a:ext cx="351544" cy="38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00" imgH="266400" progId="Equation.DSMT4">
                  <p:embed/>
                </p:oleObj>
              </mc:Choice>
              <mc:Fallback>
                <p:oleObj name="Equation" r:id="rId8" imgW="241200" imgH="26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60" y="2674129"/>
                        <a:ext cx="351544" cy="388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93696"/>
              </p:ext>
            </p:extLst>
          </p:nvPr>
        </p:nvGraphicFramePr>
        <p:xfrm>
          <a:off x="2446951" y="3555130"/>
          <a:ext cx="927649" cy="37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279360" progId="Equation.DSMT4">
                  <p:embed/>
                </p:oleObj>
              </mc:Choice>
              <mc:Fallback>
                <p:oleObj name="Equation" r:id="rId10" imgW="69840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951" y="3555130"/>
                        <a:ext cx="927649" cy="372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974376"/>
              </p:ext>
            </p:extLst>
          </p:nvPr>
        </p:nvGraphicFramePr>
        <p:xfrm>
          <a:off x="9463479" y="3639311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760" imgH="279360" progId="Equation.DSMT4">
                  <p:embed/>
                </p:oleObj>
              </mc:Choice>
              <mc:Fallback>
                <p:oleObj name="Equation" r:id="rId12" imgW="761760" imgH="2793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3479" y="3639311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82256"/>
              </p:ext>
            </p:extLst>
          </p:nvPr>
        </p:nvGraphicFramePr>
        <p:xfrm>
          <a:off x="2455124" y="3929759"/>
          <a:ext cx="3508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091" imgH="266469" progId="Equation.DSMT4">
                  <p:embed/>
                </p:oleObj>
              </mc:Choice>
              <mc:Fallback>
                <p:oleObj name="Equation" r:id="rId14" imgW="241091" imgH="266469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124" y="3929759"/>
                        <a:ext cx="35083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892849"/>
              </p:ext>
            </p:extLst>
          </p:nvPr>
        </p:nvGraphicFramePr>
        <p:xfrm>
          <a:off x="9123885" y="3859620"/>
          <a:ext cx="1308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07880" imgH="736560" progId="Equation.DSMT4">
                  <p:embed/>
                </p:oleObj>
              </mc:Choice>
              <mc:Fallback>
                <p:oleObj name="Equation" r:id="rId16" imgW="1307880" imgH="7365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3885" y="3859620"/>
                        <a:ext cx="13081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722464"/>
              </p:ext>
            </p:extLst>
          </p:nvPr>
        </p:nvGraphicFramePr>
        <p:xfrm>
          <a:off x="2533671" y="4406379"/>
          <a:ext cx="3508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091" imgH="266469" progId="Equation.DSMT4">
                  <p:embed/>
                </p:oleObj>
              </mc:Choice>
              <mc:Fallback>
                <p:oleObj name="Equation" r:id="rId18" imgW="241091" imgH="266469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71" y="4406379"/>
                        <a:ext cx="35083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184106"/>
              </p:ext>
            </p:extLst>
          </p:nvPr>
        </p:nvGraphicFramePr>
        <p:xfrm>
          <a:off x="3130988" y="4875427"/>
          <a:ext cx="5396743" cy="531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00320" imgH="393480" progId="Equation.DSMT4">
                  <p:embed/>
                </p:oleObj>
              </mc:Choice>
              <mc:Fallback>
                <p:oleObj name="Equation" r:id="rId19" imgW="4000320" imgH="3934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988" y="4875427"/>
                        <a:ext cx="5396743" cy="531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476316"/>
              </p:ext>
            </p:extLst>
          </p:nvPr>
        </p:nvGraphicFramePr>
        <p:xfrm>
          <a:off x="3984346" y="5513952"/>
          <a:ext cx="3905012" cy="57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666880" imgH="393480" progId="Equation.DSMT4">
                  <p:embed/>
                </p:oleObj>
              </mc:Choice>
              <mc:Fallback>
                <p:oleObj name="Equation" r:id="rId21" imgW="2666880" imgH="3934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346" y="5513952"/>
                        <a:ext cx="3905012" cy="576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26259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ight bulb with text and words&#10;&#10;Description automatically generated">
            <a:extLst>
              <a:ext uri="{FF2B5EF4-FFF2-40B4-BE49-F238E27FC236}">
                <a16:creationId xmlns:a16="http://schemas.microsoft.com/office/drawing/2014/main" id="{C4FFC1D3-3D77-A2C9-E9A3-F6558A9FE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6" y="392819"/>
            <a:ext cx="10573414" cy="606032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DD04A-6327-9D47-6060-3CE5A784040F}"/>
              </a:ext>
            </a:extLst>
          </p:cNvPr>
          <p:cNvSpPr txBox="1"/>
          <p:nvPr/>
        </p:nvSpPr>
        <p:spPr>
          <a:xfrm>
            <a:off x="270493" y="333163"/>
            <a:ext cx="34125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z="3200">
                <a:solidFill>
                  <a:srgbClr val="0070C0"/>
                </a:solidFill>
              </a:rPr>
              <a:t>HOMEWORK</a:t>
            </a:r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6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351227" y="1251101"/>
            <a:ext cx="11582097" cy="3670611"/>
            <a:chOff x="603791" y="3405486"/>
            <a:chExt cx="23138715" cy="8514034"/>
          </a:xfrm>
        </p:grpSpPr>
        <p:sp>
          <p:nvSpPr>
            <p:cNvPr id="7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603791" y="4747267"/>
              <a:ext cx="23138715" cy="7172253"/>
            </a:xfrm>
            <a:prstGeom prst="roundRect">
              <a:avLst>
                <a:gd name="adj" fmla="val 5347"/>
              </a:avLst>
            </a:prstGeom>
            <a:solidFill>
              <a:srgbClr val="F79646">
                <a:lumMod val="20000"/>
                <a:lumOff val="80000"/>
              </a:srgbClr>
            </a:solidFill>
            <a:ln w="285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48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roup 70">
              <a:extLst>
                <a:ext uri="{FF2B5EF4-FFF2-40B4-BE49-F238E27FC236}">
                  <a16:creationId xmlns:a16="http://schemas.microsoft.com/office/drawing/2014/main" id="{35EE41B4-D6AA-480D-86E4-9813DE06C495}"/>
                </a:ext>
              </a:extLst>
            </p:cNvPr>
            <p:cNvGrpSpPr/>
            <p:nvPr/>
          </p:nvGrpSpPr>
          <p:grpSpPr>
            <a:xfrm>
              <a:off x="1268078" y="3405486"/>
              <a:ext cx="950174" cy="940514"/>
              <a:chOff x="1311958" y="3405486"/>
              <a:chExt cx="950173" cy="94051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8D3812-799D-4717-B385-C78800C13990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F6B3C18-F9BE-4A2F-ACB7-CB7D70A678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31F20577-5E21-44A2-9819-E03995A345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933FF5F-2B8F-4C4F-8C3A-98BA6D687B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E51BDAAA-D485-41FB-885D-47407AA661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4BCD93D-DD3E-4626-86F2-88DB7A9D48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B326B1D7-2221-48E3-A658-BCC5B74468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54E5D103-D81A-4BFC-9C7F-23AE065D65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CE980624-311F-46B9-8891-D8A107E016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651AADCA-33A3-4E0F-8B9B-CE3C998A95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1083D8D2-C5F0-4D3F-BEC6-512C9056F0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8DF3965F-74FF-4B08-8003-914791602C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FAD216C9-4A08-461D-AC51-F53B0D283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DD26A7D9-CB7A-4E82-9452-5921B91DD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14FE0C68-934A-4CB7-9FB8-4243B1754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BF620A22-3BAA-44FD-B910-F07FF83B1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EA8A7066-BA6B-42D8-A916-4D145EEE6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CDA06FC6-AC70-46D4-BDB0-B5C069AAA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BCB21E4A-5A18-48D9-B1AA-51B04130D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30DB93F9-C936-43A0-801C-AFF1DFF7C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A3B1BC48-F8EE-461A-990E-85C97423E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61FF1293-4C9F-476F-90B1-881209CFD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id="{CC603A26-076B-96E2-2BCA-526327EB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227" y="1843427"/>
            <a:ext cx="1132265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pt-BR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values of parameter </a:t>
            </a:r>
            <a:r>
              <a:rPr lang="pt-BR" alt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such that the following quadratics trinomial have positive              . </a:t>
            </a:r>
            <a:endParaRPr lang="pt-BR" altLang="en-US" sz="2800" b="1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0" y="847725"/>
          <a:ext cx="13335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47725"/>
                        <a:ext cx="13335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0" y="873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454275" y="2427288"/>
          <a:ext cx="11176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342720" progId="Equation.DSMT4">
                  <p:embed/>
                </p:oleObj>
              </mc:Choice>
              <mc:Fallback>
                <p:oleObj name="Equation" r:id="rId5" imgW="1117440" imgH="34272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2427288"/>
                        <a:ext cx="11176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971550" y="3189288"/>
          <a:ext cx="3606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06480" imgH="495000" progId="Equation.DSMT4">
                  <p:embed/>
                </p:oleObj>
              </mc:Choice>
              <mc:Fallback>
                <p:oleObj name="Equation" r:id="rId7" imgW="3606480" imgH="495000" progId="Equation.DSMT4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550" y="3189288"/>
                        <a:ext cx="36068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860051" y="3984772"/>
          <a:ext cx="5118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117760" imgH="495000" progId="Equation.DSMT4">
                  <p:embed/>
                </p:oleObj>
              </mc:Choice>
              <mc:Fallback>
                <p:oleObj name="Equation" r:id="rId9" imgW="5117760" imgH="49500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0051" y="3984772"/>
                        <a:ext cx="51181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0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1" y="564683"/>
            <a:ext cx="11616267" cy="634099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90610" y="1305191"/>
            <a:ext cx="7597423" cy="3330221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024" y="0"/>
            <a:ext cx="1520792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87" y="4030663"/>
            <a:ext cx="2184760" cy="1584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81" y="497796"/>
            <a:ext cx="1163839" cy="1232941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7114899" y="3530113"/>
            <a:ext cx="3529143" cy="843040"/>
            <a:chOff x="3649078" y="1556771"/>
            <a:chExt cx="2646857" cy="632280"/>
          </a:xfrm>
        </p:grpSpPr>
        <p:sp>
          <p:nvSpPr>
            <p:cNvPr id="24" name="任意多边形 23"/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2" name="TextBox 2">
            <a:extLst>
              <a:ext uri="{FF2B5EF4-FFF2-40B4-BE49-F238E27FC236}">
                <a16:creationId xmlns:a16="http://schemas.microsoft.com/office/drawing/2014/main" id="{206A9F4C-6483-A702-16BF-5E8C1EDEECBF}"/>
              </a:ext>
            </a:extLst>
          </p:cNvPr>
          <p:cNvSpPr txBox="1"/>
          <p:nvPr/>
        </p:nvSpPr>
        <p:spPr>
          <a:xfrm>
            <a:off x="2293063" y="984240"/>
            <a:ext cx="8204135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914"/>
              </a:lnSpc>
            </a:pPr>
            <a:r>
              <a:rPr lang="en-US" sz="6000" b="1" spc="-188" dirty="0">
                <a:solidFill>
                  <a:srgbClr val="399BA5"/>
                </a:solidFill>
                <a:latin typeface="Montserrat Extra-Bold"/>
              </a:rPr>
              <a:t>Our </a:t>
            </a:r>
            <a:r>
              <a:rPr lang="en-US" sz="6000" b="1" spc="-188" dirty="0" err="1">
                <a:solidFill>
                  <a:srgbClr val="399BA5"/>
                </a:solidFill>
                <a:latin typeface="Montserrat Extra-Bold"/>
              </a:rPr>
              <a:t>leson</a:t>
            </a:r>
            <a:r>
              <a:rPr lang="en-US" sz="6000" b="1" spc="-188" dirty="0">
                <a:solidFill>
                  <a:srgbClr val="399BA5"/>
                </a:solidFill>
                <a:latin typeface="Montserrat Extra-Bold"/>
              </a:rPr>
              <a:t> ends here.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1F2D0C9-C467-97FA-3F56-6A7750C4331A}"/>
              </a:ext>
            </a:extLst>
          </p:cNvPr>
          <p:cNvSpPr txBox="1"/>
          <p:nvPr/>
        </p:nvSpPr>
        <p:spPr>
          <a:xfrm>
            <a:off x="2384733" y="3277297"/>
            <a:ext cx="8153441" cy="915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62"/>
              </a:lnSpc>
            </a:pPr>
            <a:r>
              <a:rPr lang="en-US" sz="6000" b="1" spc="487" dirty="0">
                <a:solidFill>
                  <a:srgbClr val="FFC000"/>
                </a:solidFill>
                <a:latin typeface="Poppins Bold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0883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5685793" y="2006600"/>
            <a:ext cx="1751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>
                <a:solidFill>
                  <a:schemeClr val="accent2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03</a:t>
            </a:r>
            <a:endParaRPr lang="zh-CN" altLang="en-US" sz="7200" b="1" dirty="0">
              <a:solidFill>
                <a:schemeClr val="accent2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32">
            <a:extLst>
              <a:ext uri="{FF2B5EF4-FFF2-40B4-BE49-F238E27FC236}">
                <a16:creationId xmlns:a16="http://schemas.microsoft.com/office/drawing/2014/main" id="{8222BD74-37A9-8FC6-69F2-8F8CF25AE3BC}"/>
              </a:ext>
            </a:extLst>
          </p:cNvPr>
          <p:cNvSpPr txBox="1"/>
          <p:nvPr/>
        </p:nvSpPr>
        <p:spPr>
          <a:xfrm>
            <a:off x="4267200" y="3094753"/>
            <a:ext cx="4572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en-US" sz="5333" b="1" spc="-87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5333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4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99858" y="4626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67851" y="-749932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6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0164" y="212726"/>
            <a:ext cx="5414450" cy="18114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ROTATION LUCKY</a:t>
            </a: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5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10" y="0"/>
            <a:ext cx="1626236" cy="1990149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79795" y="214381"/>
            <a:ext cx="11012205" cy="241259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Question1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of the following statements is true?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			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                                 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</a:p>
          <a:p>
            <a:pPr marL="514350" lvl="0" indent="-514350">
              <a:buFontTx/>
              <a:buAutoNum type="alphaUcPeriod"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713037" y="4662143"/>
            <a:ext cx="3788128" cy="1284513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Answer: A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7" action="ppaction://hlinksldjump"/>
          </p:cNvPr>
          <p:cNvSpPr/>
          <p:nvPr/>
        </p:nvSpPr>
        <p:spPr>
          <a:xfrm flipH="1">
            <a:off x="9723548" y="5834130"/>
            <a:ext cx="2250737" cy="78438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 action="ppaction://hlinksldjump"/>
              </a:rPr>
              <a:t>RETURN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52" y="1719703"/>
            <a:ext cx="441413" cy="2807421"/>
            <a:chOff x="393013" y="1032069"/>
            <a:chExt cx="455948" cy="3255185"/>
          </a:xfrm>
        </p:grpSpPr>
        <p:cxnSp>
          <p:nvCxnSpPr>
            <p:cNvPr id="8" name="Straight Connector 7"/>
            <p:cNvCxnSpPr>
              <a:endCxn id="10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20263" y="2632168"/>
            <a:ext cx="1229638" cy="1095416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722" y="2631163"/>
            <a:ext cx="1229639" cy="1096419"/>
            <a:chOff x="-1408548" y="1801832"/>
            <a:chExt cx="1270128" cy="1271290"/>
          </a:xfrm>
        </p:grpSpPr>
        <p:sp>
          <p:nvSpPr>
            <p:cNvPr id="15" name="Rectangle 1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904" y="2642919"/>
            <a:ext cx="1229639" cy="1096419"/>
            <a:chOff x="-1408548" y="1801832"/>
            <a:chExt cx="1270128" cy="1271290"/>
          </a:xfrm>
        </p:grpSpPr>
        <p:sp>
          <p:nvSpPr>
            <p:cNvPr id="18" name="Rectangle 1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903" y="2647342"/>
            <a:ext cx="1229639" cy="1096419"/>
            <a:chOff x="-1408548" y="1801832"/>
            <a:chExt cx="1270128" cy="1271290"/>
          </a:xfrm>
        </p:grpSpPr>
        <p:sp>
          <p:nvSpPr>
            <p:cNvPr id="21" name="Rectangle 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902" y="2640743"/>
            <a:ext cx="1229639" cy="1096419"/>
            <a:chOff x="-1408548" y="1801832"/>
            <a:chExt cx="1270128" cy="1271290"/>
          </a:xfrm>
        </p:grpSpPr>
        <p:sp>
          <p:nvSpPr>
            <p:cNvPr id="24" name="Rectangle 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901" y="2641672"/>
            <a:ext cx="1229639" cy="1096419"/>
            <a:chOff x="-1408548" y="1801832"/>
            <a:chExt cx="1270128" cy="1271290"/>
          </a:xfrm>
        </p:grpSpPr>
        <p:sp>
          <p:nvSpPr>
            <p:cNvPr id="27" name="Rectangle 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900" y="2637249"/>
            <a:ext cx="1229639" cy="1096419"/>
            <a:chOff x="-1408548" y="1801832"/>
            <a:chExt cx="1270128" cy="1271290"/>
          </a:xfrm>
        </p:grpSpPr>
        <p:sp>
          <p:nvSpPr>
            <p:cNvPr id="30" name="Rectangle 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899" y="2636087"/>
            <a:ext cx="1229639" cy="1096419"/>
            <a:chOff x="-1408548" y="1801832"/>
            <a:chExt cx="1270128" cy="1271290"/>
          </a:xfrm>
        </p:grpSpPr>
        <p:sp>
          <p:nvSpPr>
            <p:cNvPr id="33" name="Rectangle 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4898" y="2644450"/>
            <a:ext cx="1229639" cy="1096419"/>
            <a:chOff x="-1408548" y="1801832"/>
            <a:chExt cx="1270128" cy="1271290"/>
          </a:xfrm>
        </p:grpSpPr>
        <p:sp>
          <p:nvSpPr>
            <p:cNvPr id="36" name="Rectangle 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897" y="2637861"/>
            <a:ext cx="1229639" cy="1096419"/>
            <a:chOff x="-1408548" y="1801832"/>
            <a:chExt cx="1270128" cy="1271290"/>
          </a:xfrm>
        </p:grpSpPr>
        <p:sp>
          <p:nvSpPr>
            <p:cNvPr id="39" name="Rectangle 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896" y="2640721"/>
            <a:ext cx="1229639" cy="1096419"/>
            <a:chOff x="-1408548" y="1801832"/>
            <a:chExt cx="1270128" cy="1271290"/>
          </a:xfrm>
        </p:grpSpPr>
        <p:sp>
          <p:nvSpPr>
            <p:cNvPr id="42" name="Rectangle 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533" y="2647303"/>
            <a:ext cx="1229639" cy="1096419"/>
            <a:chOff x="-1408548" y="1801832"/>
            <a:chExt cx="1270128" cy="1271290"/>
          </a:xfrm>
        </p:grpSpPr>
        <p:sp>
          <p:nvSpPr>
            <p:cNvPr id="45" name="Rectangle 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4895" y="2639544"/>
            <a:ext cx="1229639" cy="1096419"/>
            <a:chOff x="-1408548" y="1801832"/>
            <a:chExt cx="1270128" cy="1271290"/>
          </a:xfrm>
        </p:grpSpPr>
        <p:sp>
          <p:nvSpPr>
            <p:cNvPr id="48" name="Rectangle 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6435" y="2647627"/>
            <a:ext cx="1229639" cy="1096419"/>
            <a:chOff x="-1408548" y="1801832"/>
            <a:chExt cx="1270128" cy="1271290"/>
          </a:xfrm>
        </p:grpSpPr>
        <p:sp>
          <p:nvSpPr>
            <p:cNvPr id="51" name="Rectangle 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435" y="2647625"/>
            <a:ext cx="1229639" cy="1096419"/>
            <a:chOff x="-1408548" y="1801832"/>
            <a:chExt cx="1270128" cy="1271290"/>
          </a:xfrm>
        </p:grpSpPr>
        <p:sp>
          <p:nvSpPr>
            <p:cNvPr id="54" name="Rectangle 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435" y="2644452"/>
            <a:ext cx="1229639" cy="1096419"/>
            <a:chOff x="-1408548" y="1801832"/>
            <a:chExt cx="1270128" cy="1271290"/>
          </a:xfrm>
        </p:grpSpPr>
        <p:sp>
          <p:nvSpPr>
            <p:cNvPr id="57" name="Rectangle 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4894" y="2642436"/>
            <a:ext cx="1229639" cy="1096419"/>
            <a:chOff x="-1408548" y="1801832"/>
            <a:chExt cx="1270128" cy="1271290"/>
          </a:xfrm>
        </p:grpSpPr>
        <p:sp>
          <p:nvSpPr>
            <p:cNvPr id="60" name="Rectangle 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4893" y="2641132"/>
            <a:ext cx="1229639" cy="1096419"/>
            <a:chOff x="-1408548" y="1801832"/>
            <a:chExt cx="1270128" cy="1271290"/>
          </a:xfrm>
        </p:grpSpPr>
        <p:sp>
          <p:nvSpPr>
            <p:cNvPr id="63" name="Rectangle 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258" y="2642280"/>
            <a:ext cx="1229639" cy="1096419"/>
            <a:chOff x="-1408548" y="1801832"/>
            <a:chExt cx="1270128" cy="1271290"/>
          </a:xfrm>
        </p:grpSpPr>
        <p:sp>
          <p:nvSpPr>
            <p:cNvPr id="66" name="Rectangle 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7230" y="2642863"/>
            <a:ext cx="1229639" cy="1096419"/>
            <a:chOff x="-1408548" y="1801832"/>
            <a:chExt cx="1270128" cy="1271290"/>
          </a:xfrm>
        </p:grpSpPr>
        <p:sp>
          <p:nvSpPr>
            <p:cNvPr id="69" name="Rectangle 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257" y="2641275"/>
            <a:ext cx="1229639" cy="1096419"/>
            <a:chOff x="-1408548" y="1801832"/>
            <a:chExt cx="1270128" cy="1271290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74" name="Left Brace 73"/>
          <p:cNvSpPr/>
          <p:nvPr/>
        </p:nvSpPr>
        <p:spPr>
          <a:xfrm rot="5400000">
            <a:off x="530465" y="1841458"/>
            <a:ext cx="188326" cy="1249251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Left Brace 74"/>
          <p:cNvSpPr/>
          <p:nvPr/>
        </p:nvSpPr>
        <p:spPr>
          <a:xfrm rot="16200000">
            <a:off x="530464" y="3127137"/>
            <a:ext cx="188328" cy="1249252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70679" y="1526311"/>
            <a:ext cx="142740" cy="994535"/>
            <a:chOff x="589219" y="712067"/>
            <a:chExt cx="147440" cy="1153156"/>
          </a:xfrm>
        </p:grpSpPr>
        <p:grpSp>
          <p:nvGrpSpPr>
            <p:cNvPr id="77" name="Group 76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8" name="Straight Connector 77"/>
            <p:cNvCxnSpPr>
              <a:endCxn id="79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Parallelogram 80"/>
          <p:cNvSpPr/>
          <p:nvPr/>
        </p:nvSpPr>
        <p:spPr>
          <a:xfrm flipH="1">
            <a:off x="8691412" y="589012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</a:t>
            </a: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19155"/>
              </p:ext>
            </p:extLst>
          </p:nvPr>
        </p:nvGraphicFramePr>
        <p:xfrm>
          <a:off x="1982788" y="711200"/>
          <a:ext cx="2781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81000" imgH="495000" progId="Equation.DSMT4">
                  <p:embed/>
                </p:oleObj>
              </mc:Choice>
              <mc:Fallback>
                <p:oleObj name="Equation" r:id="rId9" imgW="27810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82788" y="711200"/>
                        <a:ext cx="27813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ectangle 83"/>
          <p:cNvSpPr/>
          <p:nvPr/>
        </p:nvSpPr>
        <p:spPr>
          <a:xfrm>
            <a:off x="4731991" y="678044"/>
            <a:ext cx="3589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quadratic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trinomial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907499"/>
              </p:ext>
            </p:extLst>
          </p:nvPr>
        </p:nvGraphicFramePr>
        <p:xfrm>
          <a:off x="2224088" y="1179513"/>
          <a:ext cx="149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98320" imgH="482400" progId="Equation.DSMT4">
                  <p:embed/>
                </p:oleObj>
              </mc:Choice>
              <mc:Fallback>
                <p:oleObj name="Equation" r:id="rId11" imgW="1498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24088" y="1179513"/>
                        <a:ext cx="14986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551562"/>
              </p:ext>
            </p:extLst>
          </p:nvPr>
        </p:nvGraphicFramePr>
        <p:xfrm>
          <a:off x="1939925" y="1670050"/>
          <a:ext cx="2743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43200" imgH="495000" progId="Equation.DSMT4">
                  <p:embed/>
                </p:oleObj>
              </mc:Choice>
              <mc:Fallback>
                <p:oleObj name="Equation" r:id="rId13" imgW="27432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39925" y="1670050"/>
                        <a:ext cx="27432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33172"/>
              </p:ext>
            </p:extLst>
          </p:nvPr>
        </p:nvGraphicFramePr>
        <p:xfrm>
          <a:off x="1816100" y="2171700"/>
          <a:ext cx="266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666880" imgH="533160" progId="Equation.DSMT4">
                  <p:embed/>
                </p:oleObj>
              </mc:Choice>
              <mc:Fallback>
                <p:oleObj name="Equation" r:id="rId15" imgW="26668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16100" y="2171700"/>
                        <a:ext cx="26670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88"/>
          <p:cNvSpPr/>
          <p:nvPr/>
        </p:nvSpPr>
        <p:spPr>
          <a:xfrm>
            <a:off x="4026315" y="1120248"/>
            <a:ext cx="3589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quadratic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trinomial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90" name="Rectangle 89"/>
          <p:cNvSpPr/>
          <p:nvPr/>
        </p:nvSpPr>
        <p:spPr>
          <a:xfrm>
            <a:off x="4731927" y="1609705"/>
            <a:ext cx="3589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quadratic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trinomial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91" name="Rectangle 90"/>
          <p:cNvSpPr/>
          <p:nvPr/>
        </p:nvSpPr>
        <p:spPr>
          <a:xfrm>
            <a:off x="4470855" y="2140338"/>
            <a:ext cx="3589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quadratic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trinomial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53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1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1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1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1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1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1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1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1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1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1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1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74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A1BCF9-5A2E-2DC2-99C8-DDA9EB96A35B}"/>
              </a:ext>
            </a:extLst>
          </p:cNvPr>
          <p:cNvSpPr txBox="1"/>
          <p:nvPr/>
        </p:nvSpPr>
        <p:spPr>
          <a:xfrm>
            <a:off x="535897" y="225996"/>
            <a:ext cx="21940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grpSp>
        <p:nvGrpSpPr>
          <p:cNvPr id="6" name="组合 24">
            <a:extLst>
              <a:ext uri="{FF2B5EF4-FFF2-40B4-BE49-F238E27FC236}">
                <a16:creationId xmlns:a16="http://schemas.microsoft.com/office/drawing/2014/main" id="{C3AA1E38-D732-28B2-97B9-04FC3C0B25CF}"/>
              </a:ext>
            </a:extLst>
          </p:cNvPr>
          <p:cNvGrpSpPr/>
          <p:nvPr/>
        </p:nvGrpSpPr>
        <p:grpSpPr>
          <a:xfrm>
            <a:off x="311717" y="292768"/>
            <a:ext cx="2418238" cy="651667"/>
            <a:chOff x="3649078" y="1556771"/>
            <a:chExt cx="2646857" cy="632280"/>
          </a:xfrm>
        </p:grpSpPr>
        <p:sp>
          <p:nvSpPr>
            <p:cNvPr id="7" name="任意多边形 23">
              <a:extLst>
                <a:ext uri="{FF2B5EF4-FFF2-40B4-BE49-F238E27FC236}">
                  <a16:creationId xmlns:a16="http://schemas.microsoft.com/office/drawing/2014/main" id="{CF0B360C-1F60-31C7-BB86-AE8AA736C960}"/>
                </a:ext>
              </a:extLst>
            </p:cNvPr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8" name="图片 12">
              <a:extLst>
                <a:ext uri="{FF2B5EF4-FFF2-40B4-BE49-F238E27FC236}">
                  <a16:creationId xmlns:a16="http://schemas.microsoft.com/office/drawing/2014/main" id="{54CA4627-8D75-DCA4-6F34-A123D893F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468746" y="2791938"/>
            <a:ext cx="8149410" cy="5952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Assume, the </a:t>
            </a:r>
            <a:r>
              <a:rPr lang="pt-BR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width of the garden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nl-NL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l-NL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(0 &lt; x &lt;10).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5347" y="3405638"/>
            <a:ext cx="6155852" cy="5952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Then, length of the garden is              (</a:t>
            </a:r>
            <a:r>
              <a:rPr lang="nl-NL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4483" y="4230712"/>
            <a:ext cx="10772501" cy="604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Therefore, the area of the garden is                                                       (</a:t>
            </a:r>
            <a:r>
              <a:rPr lang="nl-NL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2800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571020"/>
              </p:ext>
            </p:extLst>
          </p:nvPr>
        </p:nvGraphicFramePr>
        <p:xfrm>
          <a:off x="5278438" y="3606800"/>
          <a:ext cx="850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680" imgH="317160" progId="Equation.DSMT4">
                  <p:embed/>
                </p:oleObj>
              </mc:Choice>
              <mc:Fallback>
                <p:oleObj name="Equation" r:id="rId4" imgW="850680" imgH="3171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8438" y="3606800"/>
                        <a:ext cx="850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436294"/>
              </p:ext>
            </p:extLst>
          </p:nvPr>
        </p:nvGraphicFramePr>
        <p:xfrm>
          <a:off x="5753100" y="4330700"/>
          <a:ext cx="4178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78160" imgH="495000" progId="Equation.DSMT4">
                  <p:embed/>
                </p:oleObj>
              </mc:Choice>
              <mc:Fallback>
                <p:oleObj name="Equation" r:id="rId6" imgW="4178160" imgH="4950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53100" y="4330700"/>
                        <a:ext cx="41783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E94F59A-E633-12DD-67AA-F8684B425A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67" y="1424359"/>
            <a:ext cx="2777733" cy="225970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2175" y="1570503"/>
            <a:ext cx="7945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b="1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pt-BR" sz="28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Calculate the area of the rectangular fenced garden if it has width x (meters).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23CF1-8B7B-A901-4B5D-C93D0ED6D09F}"/>
              </a:ext>
            </a:extLst>
          </p:cNvPr>
          <p:cNvSpPr/>
          <p:nvPr/>
        </p:nvSpPr>
        <p:spPr>
          <a:xfrm>
            <a:off x="422175" y="1036279"/>
            <a:ext cx="1127893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The perimeter of a rectangular garden is 20 meters.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3854206" y="4264443"/>
            <a:ext cx="4336757" cy="1466656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Answer: C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2672" y="2190350"/>
            <a:ext cx="441413" cy="2807421"/>
            <a:chOff x="393013" y="1032069"/>
            <a:chExt cx="455948" cy="3255185"/>
          </a:xfrm>
        </p:grpSpPr>
        <p:cxnSp>
          <p:nvCxnSpPr>
            <p:cNvPr id="9" name="Straight Connector 8"/>
            <p:cNvCxnSpPr>
              <a:endCxn id="11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-45619" y="3206218"/>
            <a:ext cx="1229638" cy="1095416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47160" y="3205213"/>
            <a:ext cx="1229639" cy="1096419"/>
            <a:chOff x="-1408548" y="1801832"/>
            <a:chExt cx="1270128" cy="1271290"/>
          </a:xfrm>
        </p:grpSpPr>
        <p:sp>
          <p:nvSpPr>
            <p:cNvPr id="15" name="Rectangle 1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50978" y="3216969"/>
            <a:ext cx="1229639" cy="1096419"/>
            <a:chOff x="-1408548" y="1801832"/>
            <a:chExt cx="1270128" cy="1271290"/>
          </a:xfrm>
        </p:grpSpPr>
        <p:sp>
          <p:nvSpPr>
            <p:cNvPr id="18" name="Rectangle 1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50979" y="3221392"/>
            <a:ext cx="1229639" cy="1096419"/>
            <a:chOff x="-1408548" y="1801832"/>
            <a:chExt cx="1270128" cy="1271290"/>
          </a:xfrm>
        </p:grpSpPr>
        <p:sp>
          <p:nvSpPr>
            <p:cNvPr id="21" name="Rectangle 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50980" y="3214793"/>
            <a:ext cx="1229639" cy="1096419"/>
            <a:chOff x="-1408548" y="1801832"/>
            <a:chExt cx="1270128" cy="1271290"/>
          </a:xfrm>
        </p:grpSpPr>
        <p:sp>
          <p:nvSpPr>
            <p:cNvPr id="24" name="Rectangle 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50981" y="3215722"/>
            <a:ext cx="1229639" cy="1096419"/>
            <a:chOff x="-1408548" y="1801832"/>
            <a:chExt cx="1270128" cy="1271290"/>
          </a:xfrm>
        </p:grpSpPr>
        <p:sp>
          <p:nvSpPr>
            <p:cNvPr id="27" name="Rectangle 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50982" y="3211299"/>
            <a:ext cx="1229639" cy="1096419"/>
            <a:chOff x="-1408548" y="1801832"/>
            <a:chExt cx="1270128" cy="1271290"/>
          </a:xfrm>
        </p:grpSpPr>
        <p:sp>
          <p:nvSpPr>
            <p:cNvPr id="30" name="Rectangle 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50983" y="3210137"/>
            <a:ext cx="1229639" cy="1096419"/>
            <a:chOff x="-1408548" y="1801832"/>
            <a:chExt cx="1270128" cy="1271290"/>
          </a:xfrm>
        </p:grpSpPr>
        <p:sp>
          <p:nvSpPr>
            <p:cNvPr id="33" name="Rectangle 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50984" y="3218500"/>
            <a:ext cx="1229639" cy="1096419"/>
            <a:chOff x="-1408548" y="1801832"/>
            <a:chExt cx="1270128" cy="1271290"/>
          </a:xfrm>
        </p:grpSpPr>
        <p:sp>
          <p:nvSpPr>
            <p:cNvPr id="36" name="Rectangle 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50985" y="3211911"/>
            <a:ext cx="1229639" cy="1096419"/>
            <a:chOff x="-1408548" y="1801832"/>
            <a:chExt cx="1270128" cy="1271290"/>
          </a:xfrm>
        </p:grpSpPr>
        <p:sp>
          <p:nvSpPr>
            <p:cNvPr id="39" name="Rectangle 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50986" y="3214771"/>
            <a:ext cx="1229639" cy="1096419"/>
            <a:chOff x="-1408548" y="1801832"/>
            <a:chExt cx="1270128" cy="1271290"/>
          </a:xfrm>
        </p:grpSpPr>
        <p:sp>
          <p:nvSpPr>
            <p:cNvPr id="42" name="Rectangle 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49349" y="3221353"/>
            <a:ext cx="1229639" cy="1096419"/>
            <a:chOff x="-1408548" y="1801832"/>
            <a:chExt cx="1270128" cy="1271290"/>
          </a:xfrm>
        </p:grpSpPr>
        <p:sp>
          <p:nvSpPr>
            <p:cNvPr id="45" name="Rectangle 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-50987" y="3213594"/>
            <a:ext cx="1229639" cy="1096419"/>
            <a:chOff x="-1408548" y="1801832"/>
            <a:chExt cx="1270128" cy="1271290"/>
          </a:xfrm>
        </p:grpSpPr>
        <p:sp>
          <p:nvSpPr>
            <p:cNvPr id="48" name="Rectangle 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-49447" y="3221677"/>
            <a:ext cx="1229639" cy="1096419"/>
            <a:chOff x="-1408548" y="1801832"/>
            <a:chExt cx="1270128" cy="1271290"/>
          </a:xfrm>
        </p:grpSpPr>
        <p:sp>
          <p:nvSpPr>
            <p:cNvPr id="51" name="Rectangle 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-49447" y="3221675"/>
            <a:ext cx="1229639" cy="1096419"/>
            <a:chOff x="-1408548" y="1801832"/>
            <a:chExt cx="1270128" cy="1271290"/>
          </a:xfrm>
        </p:grpSpPr>
        <p:sp>
          <p:nvSpPr>
            <p:cNvPr id="54" name="Rectangle 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-49447" y="3218502"/>
            <a:ext cx="1229639" cy="1096419"/>
            <a:chOff x="-1408548" y="1801832"/>
            <a:chExt cx="1270128" cy="1271290"/>
          </a:xfrm>
        </p:grpSpPr>
        <p:sp>
          <p:nvSpPr>
            <p:cNvPr id="57" name="Rectangle 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-50988" y="3216486"/>
            <a:ext cx="1229639" cy="1096419"/>
            <a:chOff x="-1408548" y="1801832"/>
            <a:chExt cx="1270128" cy="1271290"/>
          </a:xfrm>
        </p:grpSpPr>
        <p:sp>
          <p:nvSpPr>
            <p:cNvPr id="60" name="Rectangle 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50989" y="3215182"/>
            <a:ext cx="1229639" cy="1096419"/>
            <a:chOff x="-1408548" y="1801832"/>
            <a:chExt cx="1270128" cy="1271290"/>
          </a:xfrm>
        </p:grpSpPr>
        <p:sp>
          <p:nvSpPr>
            <p:cNvPr id="63" name="Rectangle 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-52624" y="3216330"/>
            <a:ext cx="1229639" cy="1096419"/>
            <a:chOff x="-1408548" y="1801832"/>
            <a:chExt cx="1270128" cy="1271290"/>
          </a:xfrm>
        </p:grpSpPr>
        <p:sp>
          <p:nvSpPr>
            <p:cNvPr id="66" name="Rectangle 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-48652" y="3216913"/>
            <a:ext cx="1229639" cy="1096419"/>
            <a:chOff x="-1408548" y="1801832"/>
            <a:chExt cx="1270128" cy="1271290"/>
          </a:xfrm>
        </p:grpSpPr>
        <p:sp>
          <p:nvSpPr>
            <p:cNvPr id="69" name="Rectangle 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196742" y="3213242"/>
            <a:ext cx="1229639" cy="1096419"/>
            <a:chOff x="-1408548" y="1801832"/>
            <a:chExt cx="1270128" cy="1271290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74" name="Left Brace 73"/>
          <p:cNvSpPr/>
          <p:nvPr/>
        </p:nvSpPr>
        <p:spPr>
          <a:xfrm rot="5400000">
            <a:off x="464583" y="2415508"/>
            <a:ext cx="188326" cy="1249251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Left Brace 74"/>
          <p:cNvSpPr/>
          <p:nvPr/>
        </p:nvSpPr>
        <p:spPr>
          <a:xfrm rot="16200000">
            <a:off x="464582" y="3701187"/>
            <a:ext cx="188328" cy="1249252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17228" y="2082154"/>
            <a:ext cx="142740" cy="994535"/>
            <a:chOff x="589219" y="712067"/>
            <a:chExt cx="147440" cy="1153156"/>
          </a:xfrm>
        </p:grpSpPr>
        <p:grpSp>
          <p:nvGrpSpPr>
            <p:cNvPr id="77" name="Group 76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8" name="Straight Connector 77"/>
            <p:cNvCxnSpPr>
              <a:endCxn id="79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Parallelogram 80"/>
          <p:cNvSpPr/>
          <p:nvPr/>
        </p:nvSpPr>
        <p:spPr>
          <a:xfrm flipH="1">
            <a:off x="8691412" y="589012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82" name="Pentagon 81">
            <a:hlinkClick r:id="rId6" action="ppaction://hlinksldjump"/>
          </p:cNvPr>
          <p:cNvSpPr/>
          <p:nvPr/>
        </p:nvSpPr>
        <p:spPr>
          <a:xfrm flipH="1">
            <a:off x="9723548" y="5834130"/>
            <a:ext cx="2250737" cy="78438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 action="ppaction://hlinksldjump"/>
              </a:rPr>
              <a:t>RETURN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42425" y="96732"/>
            <a:ext cx="13413358" cy="3956580"/>
            <a:chOff x="-293103" y="35087"/>
            <a:chExt cx="13413358" cy="39565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3103" y="55852"/>
              <a:ext cx="1626236" cy="1990149"/>
            </a:xfrm>
            <a:prstGeom prst="rect">
              <a:avLst/>
            </a:prstGeom>
          </p:spPr>
        </p:pic>
        <p:sp>
          <p:nvSpPr>
            <p:cNvPr id="4" name="Snip Diagonal Corner Rectangle 3"/>
            <p:cNvSpPr/>
            <p:nvPr/>
          </p:nvSpPr>
          <p:spPr>
            <a:xfrm>
              <a:off x="680675" y="35087"/>
              <a:ext cx="12439580" cy="3956580"/>
            </a:xfrm>
            <a:prstGeom prst="snip2DiagRect">
              <a:avLst/>
            </a:prstGeom>
            <a:solidFill>
              <a:schemeClr val="bg1">
                <a:alpha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Question 2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Given a quadratic trinomial                                              . </a:t>
              </a:r>
              <a:endPara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alt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Which of the following statement is true?</a:t>
              </a:r>
              <a:r>
                <a:rPr lang="en-US" alt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A.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          then  </a:t>
              </a:r>
              <a:r>
                <a:rPr lang="en-US" altLang="en-US" sz="27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f(x) </a:t>
              </a:r>
              <a:r>
                <a:rPr lang="en-US" alt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always has the same sign as the coefficient </a:t>
              </a:r>
              <a:r>
                <a:rPr lang="en-US" altLang="en-US" sz="27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for all          .         </a:t>
              </a: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B.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          then  </a:t>
              </a:r>
              <a:r>
                <a:rPr lang="en-US" altLang="en-US" sz="27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f(x) </a:t>
              </a:r>
              <a:r>
                <a:rPr lang="en-US" alt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always has the same sign as coefficient </a:t>
              </a:r>
              <a:r>
                <a:rPr lang="en-US" altLang="en-US" sz="27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except               .  </a:t>
              </a:r>
              <a:endParaRPr kumimoji="0" lang="vi-VN" sz="2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lvl="0">
                <a:defRPr/>
              </a:pP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lvl="0"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C.</a:t>
              </a:r>
              <a:r>
                <a:rPr kumimoji="0" lang="vi-VN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          then  </a:t>
              </a:r>
              <a:r>
                <a:rPr lang="en-US" altLang="en-US" sz="27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f(x) </a:t>
              </a:r>
              <a:r>
                <a:rPr lang="en-US" alt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always has the same sign as coefficient </a:t>
              </a:r>
              <a:r>
                <a:rPr lang="en-US" altLang="en-US" sz="27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for all                       .   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lvl="0"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D.</a:t>
              </a:r>
              <a:r>
                <a:rPr lang="vi-VN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         </a:t>
              </a:r>
              <a:r>
                <a:rPr lang="en-US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then  </a:t>
              </a:r>
              <a:r>
                <a:rPr lang="en-US" altLang="en-US" sz="2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f(x) </a:t>
              </a:r>
              <a:r>
                <a:rPr lang="en-US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always has the same sign as the coefficient </a:t>
              </a:r>
              <a:r>
                <a:rPr lang="en-US" altLang="en-US" sz="2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for all          .  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7679889"/>
                </p:ext>
              </p:extLst>
            </p:nvPr>
          </p:nvGraphicFramePr>
          <p:xfrm>
            <a:off x="7058047" y="527288"/>
            <a:ext cx="38227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822480" imgH="457200" progId="Equation.DSMT4">
                    <p:embed/>
                  </p:oleObj>
                </mc:Choice>
                <mc:Fallback>
                  <p:oleObj name="Equation" r:id="rId9" imgW="3822480" imgH="4572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8047" y="527288"/>
                          <a:ext cx="38227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9035368"/>
                </p:ext>
              </p:extLst>
            </p:nvPr>
          </p:nvGraphicFramePr>
          <p:xfrm>
            <a:off x="1755020" y="1400229"/>
            <a:ext cx="850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850680" imgH="393480" progId="Equation.DSMT4">
                    <p:embed/>
                  </p:oleObj>
                </mc:Choice>
                <mc:Fallback>
                  <p:oleObj name="Equation" r:id="rId11" imgW="8506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755020" y="1400229"/>
                          <a:ext cx="8509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5082611"/>
                </p:ext>
              </p:extLst>
            </p:nvPr>
          </p:nvGraphicFramePr>
          <p:xfrm>
            <a:off x="11067900" y="1429992"/>
            <a:ext cx="8255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825480" imgH="317160" progId="Equation.DSMT4">
                    <p:embed/>
                  </p:oleObj>
                </mc:Choice>
                <mc:Fallback>
                  <p:oleObj name="Equation" r:id="rId13" imgW="82548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067900" y="1429992"/>
                          <a:ext cx="8255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10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3760105"/>
                </p:ext>
              </p:extLst>
            </p:nvPr>
          </p:nvGraphicFramePr>
          <p:xfrm>
            <a:off x="1813773" y="1908614"/>
            <a:ext cx="84772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847823" imgH="390564" progId="Equation.DSMT4">
                    <p:embed/>
                  </p:oleObj>
                </mc:Choice>
                <mc:Fallback>
                  <p:oleObj name="Equation" r:id="rId15" imgW="847823" imgH="390564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813773" y="1908614"/>
                          <a:ext cx="847725" cy="390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3521640"/>
                </p:ext>
              </p:extLst>
            </p:nvPr>
          </p:nvGraphicFramePr>
          <p:xfrm>
            <a:off x="10643191" y="1653088"/>
            <a:ext cx="12319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231560" imgH="838080" progId="Equation.DSMT4">
                    <p:embed/>
                  </p:oleObj>
                </mc:Choice>
                <mc:Fallback>
                  <p:oleObj name="Equation" r:id="rId17" imgW="1231560" imgH="838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0643191" y="1653088"/>
                          <a:ext cx="12319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7184241"/>
                </p:ext>
              </p:extLst>
            </p:nvPr>
          </p:nvGraphicFramePr>
          <p:xfrm>
            <a:off x="1721340" y="2718560"/>
            <a:ext cx="850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850680" imgH="393480" progId="Equation.DSMT4">
                    <p:embed/>
                  </p:oleObj>
                </mc:Choice>
                <mc:Fallback>
                  <p:oleObj name="Equation" r:id="rId19" imgW="8506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721340" y="2718560"/>
                          <a:ext cx="8509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1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3470099"/>
                </p:ext>
              </p:extLst>
            </p:nvPr>
          </p:nvGraphicFramePr>
          <p:xfrm>
            <a:off x="10494077" y="2478417"/>
            <a:ext cx="2019300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2019240" imgH="901440" progId="Equation.DSMT4">
                    <p:embed/>
                  </p:oleObj>
                </mc:Choice>
                <mc:Fallback>
                  <p:oleObj name="Equation" r:id="rId21" imgW="2019240" imgH="901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0494077" y="2478417"/>
                          <a:ext cx="2019300" cy="901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10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404224"/>
                </p:ext>
              </p:extLst>
            </p:nvPr>
          </p:nvGraphicFramePr>
          <p:xfrm>
            <a:off x="1883048" y="3230441"/>
            <a:ext cx="7874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787320" imgH="368280" progId="Equation.DSMT4">
                    <p:embed/>
                  </p:oleObj>
                </mc:Choice>
                <mc:Fallback>
                  <p:oleObj name="Equation" r:id="rId23" imgW="78732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883048" y="3230441"/>
                          <a:ext cx="7874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846769"/>
              </p:ext>
            </p:extLst>
          </p:nvPr>
        </p:nvGraphicFramePr>
        <p:xfrm>
          <a:off x="10880747" y="3256706"/>
          <a:ext cx="8191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19283" imgH="314470" progId="Equation.DSMT4">
                  <p:embed/>
                </p:oleObj>
              </mc:Choice>
              <mc:Fallback>
                <p:oleObj name="Equation" r:id="rId25" imgW="819283" imgH="3144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880747" y="3256706"/>
                        <a:ext cx="819150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94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1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1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1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1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1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1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1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1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1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1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1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1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74" grpId="0" animBg="1"/>
      <p:bldP spid="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4365939" y="4421071"/>
            <a:ext cx="3868269" cy="1195958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Answer: C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5694" y="2912399"/>
            <a:ext cx="441413" cy="2807421"/>
            <a:chOff x="393013" y="1032069"/>
            <a:chExt cx="455948" cy="3255185"/>
          </a:xfrm>
        </p:grpSpPr>
        <p:cxnSp>
          <p:nvCxnSpPr>
            <p:cNvPr id="9" name="Straight Connector 8"/>
            <p:cNvCxnSpPr>
              <a:endCxn id="11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166705" y="3824864"/>
            <a:ext cx="1229638" cy="1095416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5164" y="3823859"/>
            <a:ext cx="1229639" cy="1096419"/>
            <a:chOff x="-1408548" y="1801832"/>
            <a:chExt cx="1270128" cy="1271290"/>
          </a:xfrm>
        </p:grpSpPr>
        <p:sp>
          <p:nvSpPr>
            <p:cNvPr id="15" name="Rectangle 1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1346" y="3835615"/>
            <a:ext cx="1229639" cy="1096419"/>
            <a:chOff x="-1408548" y="1801832"/>
            <a:chExt cx="1270128" cy="1271290"/>
          </a:xfrm>
        </p:grpSpPr>
        <p:sp>
          <p:nvSpPr>
            <p:cNvPr id="18" name="Rectangle 1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1345" y="3840038"/>
            <a:ext cx="1229639" cy="1096419"/>
            <a:chOff x="-1408548" y="1801832"/>
            <a:chExt cx="1270128" cy="1271290"/>
          </a:xfrm>
        </p:grpSpPr>
        <p:sp>
          <p:nvSpPr>
            <p:cNvPr id="21" name="Rectangle 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1344" y="3833439"/>
            <a:ext cx="1229639" cy="1096419"/>
            <a:chOff x="-1408548" y="1801832"/>
            <a:chExt cx="1270128" cy="1271290"/>
          </a:xfrm>
        </p:grpSpPr>
        <p:sp>
          <p:nvSpPr>
            <p:cNvPr id="24" name="Rectangle 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1343" y="3834368"/>
            <a:ext cx="1229639" cy="1096419"/>
            <a:chOff x="-1408548" y="1801832"/>
            <a:chExt cx="1270128" cy="1271290"/>
          </a:xfrm>
        </p:grpSpPr>
        <p:sp>
          <p:nvSpPr>
            <p:cNvPr id="27" name="Rectangle 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61342" y="3829945"/>
            <a:ext cx="1229639" cy="1096419"/>
            <a:chOff x="-1408548" y="1801832"/>
            <a:chExt cx="1270128" cy="1271290"/>
          </a:xfrm>
        </p:grpSpPr>
        <p:sp>
          <p:nvSpPr>
            <p:cNvPr id="30" name="Rectangle 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1341" y="3828783"/>
            <a:ext cx="1229639" cy="1096419"/>
            <a:chOff x="-1408548" y="1801832"/>
            <a:chExt cx="1270128" cy="1271290"/>
          </a:xfrm>
        </p:grpSpPr>
        <p:sp>
          <p:nvSpPr>
            <p:cNvPr id="33" name="Rectangle 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1340" y="3837146"/>
            <a:ext cx="1229639" cy="1096419"/>
            <a:chOff x="-1408548" y="1801832"/>
            <a:chExt cx="1270128" cy="1271290"/>
          </a:xfrm>
        </p:grpSpPr>
        <p:sp>
          <p:nvSpPr>
            <p:cNvPr id="36" name="Rectangle 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61339" y="3830557"/>
            <a:ext cx="1229639" cy="1096419"/>
            <a:chOff x="-1408548" y="1801832"/>
            <a:chExt cx="1270128" cy="1271290"/>
          </a:xfrm>
        </p:grpSpPr>
        <p:sp>
          <p:nvSpPr>
            <p:cNvPr id="39" name="Rectangle 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61338" y="3833417"/>
            <a:ext cx="1229639" cy="1096419"/>
            <a:chOff x="-1408548" y="1801832"/>
            <a:chExt cx="1270128" cy="1271290"/>
          </a:xfrm>
        </p:grpSpPr>
        <p:sp>
          <p:nvSpPr>
            <p:cNvPr id="42" name="Rectangle 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2975" y="3839999"/>
            <a:ext cx="1229639" cy="1096419"/>
            <a:chOff x="-1408548" y="1801832"/>
            <a:chExt cx="1270128" cy="1271290"/>
          </a:xfrm>
        </p:grpSpPr>
        <p:sp>
          <p:nvSpPr>
            <p:cNvPr id="45" name="Rectangle 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1337" y="3832240"/>
            <a:ext cx="1229639" cy="1096419"/>
            <a:chOff x="-1408548" y="1801832"/>
            <a:chExt cx="1270128" cy="1271290"/>
          </a:xfrm>
        </p:grpSpPr>
        <p:sp>
          <p:nvSpPr>
            <p:cNvPr id="48" name="Rectangle 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62877" y="3840323"/>
            <a:ext cx="1229639" cy="1096419"/>
            <a:chOff x="-1408548" y="1801832"/>
            <a:chExt cx="1270128" cy="1271290"/>
          </a:xfrm>
        </p:grpSpPr>
        <p:sp>
          <p:nvSpPr>
            <p:cNvPr id="51" name="Rectangle 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2877" y="3840321"/>
            <a:ext cx="1229639" cy="1096419"/>
            <a:chOff x="-1408548" y="1801832"/>
            <a:chExt cx="1270128" cy="1271290"/>
          </a:xfrm>
        </p:grpSpPr>
        <p:sp>
          <p:nvSpPr>
            <p:cNvPr id="54" name="Rectangle 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2877" y="3837148"/>
            <a:ext cx="1229639" cy="1096419"/>
            <a:chOff x="-1408548" y="1801832"/>
            <a:chExt cx="1270128" cy="1271290"/>
          </a:xfrm>
        </p:grpSpPr>
        <p:sp>
          <p:nvSpPr>
            <p:cNvPr id="57" name="Rectangle 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1336" y="3835132"/>
            <a:ext cx="1229639" cy="1096419"/>
            <a:chOff x="-1408548" y="1801832"/>
            <a:chExt cx="1270128" cy="1271290"/>
          </a:xfrm>
        </p:grpSpPr>
        <p:sp>
          <p:nvSpPr>
            <p:cNvPr id="60" name="Rectangle 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61335" y="3833828"/>
            <a:ext cx="1229639" cy="1096419"/>
            <a:chOff x="-1408548" y="1801832"/>
            <a:chExt cx="1270128" cy="1271290"/>
          </a:xfrm>
        </p:grpSpPr>
        <p:sp>
          <p:nvSpPr>
            <p:cNvPr id="63" name="Rectangle 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59700" y="3834976"/>
            <a:ext cx="1229639" cy="1096419"/>
            <a:chOff x="-1408548" y="1801832"/>
            <a:chExt cx="1270128" cy="1271290"/>
          </a:xfrm>
        </p:grpSpPr>
        <p:sp>
          <p:nvSpPr>
            <p:cNvPr id="66" name="Rectangle 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63672" y="3835559"/>
            <a:ext cx="1229639" cy="1096419"/>
            <a:chOff x="-1408548" y="1801832"/>
            <a:chExt cx="1270128" cy="1271290"/>
          </a:xfrm>
        </p:grpSpPr>
        <p:sp>
          <p:nvSpPr>
            <p:cNvPr id="69" name="Rectangle 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59699" y="3833971"/>
            <a:ext cx="1229639" cy="1096419"/>
            <a:chOff x="-1408548" y="1801832"/>
            <a:chExt cx="1270128" cy="1271290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74" name="Left Brace 73"/>
          <p:cNvSpPr/>
          <p:nvPr/>
        </p:nvSpPr>
        <p:spPr>
          <a:xfrm rot="5400000">
            <a:off x="676907" y="3034154"/>
            <a:ext cx="188326" cy="1249251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Left Brace 74"/>
          <p:cNvSpPr/>
          <p:nvPr/>
        </p:nvSpPr>
        <p:spPr>
          <a:xfrm rot="16200000">
            <a:off x="676906" y="4319833"/>
            <a:ext cx="188328" cy="1249252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17121" y="2719007"/>
            <a:ext cx="142740" cy="994535"/>
            <a:chOff x="589219" y="712067"/>
            <a:chExt cx="147440" cy="1153156"/>
          </a:xfrm>
        </p:grpSpPr>
        <p:grpSp>
          <p:nvGrpSpPr>
            <p:cNvPr id="77" name="Group 76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8" name="Straight Connector 77"/>
            <p:cNvCxnSpPr>
              <a:endCxn id="79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Parallelogram 80"/>
          <p:cNvSpPr/>
          <p:nvPr/>
        </p:nvSpPr>
        <p:spPr>
          <a:xfrm flipH="1">
            <a:off x="8691412" y="589012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82" name="Pentagon 81">
            <a:hlinkClick r:id="rId6" action="ppaction://hlinksldjump"/>
          </p:cNvPr>
          <p:cNvSpPr/>
          <p:nvPr/>
        </p:nvSpPr>
        <p:spPr>
          <a:xfrm flipH="1">
            <a:off x="9723548" y="5834130"/>
            <a:ext cx="2250737" cy="78438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 action="ppaction://hlinksldjump"/>
              </a:rPr>
              <a:t>RETURN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-229893" y="101064"/>
            <a:ext cx="12501995" cy="2971800"/>
            <a:chOff x="-229893" y="101064"/>
            <a:chExt cx="12501995" cy="2971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9893" y="101064"/>
              <a:ext cx="1626236" cy="1990149"/>
            </a:xfrm>
            <a:prstGeom prst="rect">
              <a:avLst/>
            </a:prstGeom>
          </p:spPr>
        </p:pic>
        <p:sp>
          <p:nvSpPr>
            <p:cNvPr id="4" name="Snip Diagonal Corner Rectangle 3"/>
            <p:cNvSpPr/>
            <p:nvPr/>
          </p:nvSpPr>
          <p:spPr>
            <a:xfrm>
              <a:off x="583225" y="343770"/>
              <a:ext cx="11688877" cy="2729094"/>
            </a:xfrm>
            <a:prstGeom prst="snip2DiagRect">
              <a:avLst/>
            </a:prstGeom>
            <a:solidFill>
              <a:schemeClr val="bg1">
                <a:alpha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Question 3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Given 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 quadratic trinomial                                         .</a:t>
              </a:r>
            </a:p>
            <a:p>
              <a:pPr lvl="0"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</a:t>
              </a:r>
            </a:p>
            <a:p>
              <a:pPr lvl="0"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A.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		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B.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		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C.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		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D.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0362434"/>
                </p:ext>
              </p:extLst>
            </p:nvPr>
          </p:nvGraphicFramePr>
          <p:xfrm>
            <a:off x="7374113" y="1053182"/>
            <a:ext cx="40894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089240" imgH="495000" progId="Equation.DSMT4">
                    <p:embed/>
                  </p:oleObj>
                </mc:Choice>
                <mc:Fallback>
                  <p:oleObj name="Equation" r:id="rId9" imgW="408924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374113" y="1053182"/>
                          <a:ext cx="40894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Rectangle 2"/>
            <p:cNvSpPr>
              <a:spLocks noChangeArrowheads="1"/>
            </p:cNvSpPr>
            <p:nvPr/>
          </p:nvSpPr>
          <p:spPr bwMode="auto">
            <a:xfrm>
              <a:off x="2700429" y="1380474"/>
              <a:ext cx="721356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 condition for</a:t>
              </a:r>
              <a:r>
                <a: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          is                                      </a:t>
              </a:r>
              <a:r>
                <a:rPr kumimoji="0" lang="vi-VN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5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3810236"/>
                </p:ext>
              </p:extLst>
            </p:nvPr>
          </p:nvGraphicFramePr>
          <p:xfrm>
            <a:off x="5314537" y="1464010"/>
            <a:ext cx="2544763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552400" imgH="482400" progId="Equation.DSMT4">
                    <p:embed/>
                  </p:oleObj>
                </mc:Choice>
                <mc:Fallback>
                  <p:oleObj name="Equation" r:id="rId11" imgW="2552400" imgH="4824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4537" y="1464010"/>
                          <a:ext cx="2544763" cy="488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3441838"/>
                </p:ext>
              </p:extLst>
            </p:nvPr>
          </p:nvGraphicFramePr>
          <p:xfrm>
            <a:off x="1527686" y="1794740"/>
            <a:ext cx="10414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041120" imgH="1015920" progId="Equation.DSMT4">
                    <p:embed/>
                  </p:oleObj>
                </mc:Choice>
                <mc:Fallback>
                  <p:oleObj name="Equation" r:id="rId13" imgW="1041120" imgH="10159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527686" y="1794740"/>
                          <a:ext cx="1041400" cy="101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8920863"/>
                </p:ext>
              </p:extLst>
            </p:nvPr>
          </p:nvGraphicFramePr>
          <p:xfrm>
            <a:off x="4141794" y="1794740"/>
            <a:ext cx="10414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041120" imgH="1015920" progId="Equation.DSMT4">
                    <p:embed/>
                  </p:oleObj>
                </mc:Choice>
                <mc:Fallback>
                  <p:oleObj name="Equation" r:id="rId15" imgW="1041120" imgH="10159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141794" y="1794740"/>
                          <a:ext cx="1041400" cy="101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2160332"/>
                </p:ext>
              </p:extLst>
            </p:nvPr>
          </p:nvGraphicFramePr>
          <p:xfrm>
            <a:off x="6868895" y="1783623"/>
            <a:ext cx="10414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041120" imgH="1015920" progId="Equation.DSMT4">
                    <p:embed/>
                  </p:oleObj>
                </mc:Choice>
                <mc:Fallback>
                  <p:oleObj name="Equation" r:id="rId17" imgW="1041120" imgH="10159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68895" y="1783623"/>
                          <a:ext cx="1041400" cy="101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2992571"/>
                </p:ext>
              </p:extLst>
            </p:nvPr>
          </p:nvGraphicFramePr>
          <p:xfrm>
            <a:off x="9595996" y="1802673"/>
            <a:ext cx="1041400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041120" imgH="1015920" progId="Equation.DSMT4">
                    <p:embed/>
                  </p:oleObj>
                </mc:Choice>
                <mc:Fallback>
                  <p:oleObj name="Equation" r:id="rId19" imgW="1041120" imgH="10159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595996" y="1802673"/>
                          <a:ext cx="1041400" cy="101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8730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1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1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1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1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1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1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1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1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1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1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1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100"/>
                            </p:stCondLst>
                            <p:childTnLst>
                              <p:par>
                                <p:cTn id="1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74" grpId="0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3307264" y="4675032"/>
            <a:ext cx="5693382" cy="147952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Answer: D</a:t>
            </a:r>
            <a:endParaRPr lang="vi-VN" sz="44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9491" y="1986434"/>
            <a:ext cx="441413" cy="2807421"/>
            <a:chOff x="393013" y="1032069"/>
            <a:chExt cx="455948" cy="3255185"/>
          </a:xfrm>
        </p:grpSpPr>
        <p:cxnSp>
          <p:nvCxnSpPr>
            <p:cNvPr id="9" name="Straight Connector 8"/>
            <p:cNvCxnSpPr>
              <a:endCxn id="11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10502" y="2898899"/>
            <a:ext cx="1229638" cy="1095416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961" y="2897894"/>
            <a:ext cx="1229639" cy="1096419"/>
            <a:chOff x="-1408548" y="1801832"/>
            <a:chExt cx="1270128" cy="1271290"/>
          </a:xfrm>
        </p:grpSpPr>
        <p:sp>
          <p:nvSpPr>
            <p:cNvPr id="15" name="Rectangle 1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43" y="2909650"/>
            <a:ext cx="1229639" cy="1096419"/>
            <a:chOff x="-1408548" y="1801832"/>
            <a:chExt cx="1270128" cy="1271290"/>
          </a:xfrm>
        </p:grpSpPr>
        <p:sp>
          <p:nvSpPr>
            <p:cNvPr id="18" name="Rectangle 1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42" y="2914073"/>
            <a:ext cx="1229639" cy="1096419"/>
            <a:chOff x="-1408548" y="1801832"/>
            <a:chExt cx="1270128" cy="1271290"/>
          </a:xfrm>
        </p:grpSpPr>
        <p:sp>
          <p:nvSpPr>
            <p:cNvPr id="21" name="Rectangle 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41" y="2907474"/>
            <a:ext cx="1229639" cy="1096419"/>
            <a:chOff x="-1408548" y="1801832"/>
            <a:chExt cx="1270128" cy="1271290"/>
          </a:xfrm>
        </p:grpSpPr>
        <p:sp>
          <p:nvSpPr>
            <p:cNvPr id="24" name="Rectangle 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40" y="2908403"/>
            <a:ext cx="1229639" cy="1096419"/>
            <a:chOff x="-1408548" y="1801832"/>
            <a:chExt cx="1270128" cy="1271290"/>
          </a:xfrm>
        </p:grpSpPr>
        <p:sp>
          <p:nvSpPr>
            <p:cNvPr id="27" name="Rectangle 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39" y="2903980"/>
            <a:ext cx="1229639" cy="1096419"/>
            <a:chOff x="-1408548" y="1801832"/>
            <a:chExt cx="1270128" cy="1271290"/>
          </a:xfrm>
        </p:grpSpPr>
        <p:sp>
          <p:nvSpPr>
            <p:cNvPr id="30" name="Rectangle 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38" y="2902818"/>
            <a:ext cx="1229639" cy="1096419"/>
            <a:chOff x="-1408548" y="1801832"/>
            <a:chExt cx="1270128" cy="1271290"/>
          </a:xfrm>
        </p:grpSpPr>
        <p:sp>
          <p:nvSpPr>
            <p:cNvPr id="33" name="Rectangle 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37" y="2911181"/>
            <a:ext cx="1229639" cy="1096419"/>
            <a:chOff x="-1408548" y="1801832"/>
            <a:chExt cx="1270128" cy="1271290"/>
          </a:xfrm>
        </p:grpSpPr>
        <p:sp>
          <p:nvSpPr>
            <p:cNvPr id="36" name="Rectangle 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36" y="2904592"/>
            <a:ext cx="1229639" cy="1096419"/>
            <a:chOff x="-1408548" y="1801832"/>
            <a:chExt cx="1270128" cy="1271290"/>
          </a:xfrm>
        </p:grpSpPr>
        <p:sp>
          <p:nvSpPr>
            <p:cNvPr id="39" name="Rectangle 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35" y="2907452"/>
            <a:ext cx="1229639" cy="1096419"/>
            <a:chOff x="-1408548" y="1801832"/>
            <a:chExt cx="1270128" cy="1271290"/>
          </a:xfrm>
        </p:grpSpPr>
        <p:sp>
          <p:nvSpPr>
            <p:cNvPr id="42" name="Rectangle 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72" y="2914034"/>
            <a:ext cx="1229639" cy="1096419"/>
            <a:chOff x="-1408548" y="1801832"/>
            <a:chExt cx="1270128" cy="1271290"/>
          </a:xfrm>
        </p:grpSpPr>
        <p:sp>
          <p:nvSpPr>
            <p:cNvPr id="45" name="Rectangle 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34" y="2906275"/>
            <a:ext cx="1229639" cy="1096419"/>
            <a:chOff x="-1408548" y="1801832"/>
            <a:chExt cx="1270128" cy="1271290"/>
          </a:xfrm>
        </p:grpSpPr>
        <p:sp>
          <p:nvSpPr>
            <p:cNvPr id="48" name="Rectangle 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674" y="2914358"/>
            <a:ext cx="1229639" cy="1096419"/>
            <a:chOff x="-1408548" y="1801832"/>
            <a:chExt cx="1270128" cy="1271290"/>
          </a:xfrm>
        </p:grpSpPr>
        <p:sp>
          <p:nvSpPr>
            <p:cNvPr id="51" name="Rectangle 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674" y="2914356"/>
            <a:ext cx="1229639" cy="1096419"/>
            <a:chOff x="-1408548" y="1801832"/>
            <a:chExt cx="1270128" cy="1271290"/>
          </a:xfrm>
        </p:grpSpPr>
        <p:sp>
          <p:nvSpPr>
            <p:cNvPr id="54" name="Rectangle 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674" y="2911183"/>
            <a:ext cx="1229639" cy="1096419"/>
            <a:chOff x="-1408548" y="1801832"/>
            <a:chExt cx="1270128" cy="1271290"/>
          </a:xfrm>
        </p:grpSpPr>
        <p:sp>
          <p:nvSpPr>
            <p:cNvPr id="57" name="Rectangle 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33" y="2909167"/>
            <a:ext cx="1229639" cy="1096419"/>
            <a:chOff x="-1408548" y="1801832"/>
            <a:chExt cx="1270128" cy="1271290"/>
          </a:xfrm>
        </p:grpSpPr>
        <p:sp>
          <p:nvSpPr>
            <p:cNvPr id="60" name="Rectangle 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132" y="2907863"/>
            <a:ext cx="1229639" cy="1096419"/>
            <a:chOff x="-1408548" y="1801832"/>
            <a:chExt cx="1270128" cy="1271290"/>
          </a:xfrm>
        </p:grpSpPr>
        <p:sp>
          <p:nvSpPr>
            <p:cNvPr id="63" name="Rectangle 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97" y="2909011"/>
            <a:ext cx="1229639" cy="1096419"/>
            <a:chOff x="-1408548" y="1801832"/>
            <a:chExt cx="1270128" cy="1271290"/>
          </a:xfrm>
        </p:grpSpPr>
        <p:sp>
          <p:nvSpPr>
            <p:cNvPr id="66" name="Rectangle 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69" y="2909594"/>
            <a:ext cx="1229639" cy="1096419"/>
            <a:chOff x="-1408548" y="1801832"/>
            <a:chExt cx="1270128" cy="1271290"/>
          </a:xfrm>
        </p:grpSpPr>
        <p:sp>
          <p:nvSpPr>
            <p:cNvPr id="69" name="Rectangle 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496" y="2908006"/>
            <a:ext cx="1229639" cy="1096419"/>
            <a:chOff x="-1408548" y="1801832"/>
            <a:chExt cx="1270128" cy="1271290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74" name="Left Brace 73"/>
          <p:cNvSpPr/>
          <p:nvPr/>
        </p:nvSpPr>
        <p:spPr>
          <a:xfrm rot="5400000">
            <a:off x="520704" y="2108189"/>
            <a:ext cx="188326" cy="1249251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Left Brace 74"/>
          <p:cNvSpPr/>
          <p:nvPr/>
        </p:nvSpPr>
        <p:spPr>
          <a:xfrm rot="16200000">
            <a:off x="520703" y="3393868"/>
            <a:ext cx="188328" cy="1249252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60918" y="1793042"/>
            <a:ext cx="142740" cy="994535"/>
            <a:chOff x="589219" y="712067"/>
            <a:chExt cx="147440" cy="1153156"/>
          </a:xfrm>
        </p:grpSpPr>
        <p:grpSp>
          <p:nvGrpSpPr>
            <p:cNvPr id="77" name="Group 76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8" name="Straight Connector 77"/>
            <p:cNvCxnSpPr>
              <a:endCxn id="79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Parallelogram 80"/>
          <p:cNvSpPr/>
          <p:nvPr/>
        </p:nvSpPr>
        <p:spPr>
          <a:xfrm flipH="1">
            <a:off x="8691412" y="589012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82" name="Pentagon 81">
            <a:hlinkClick r:id="rId6" action="ppaction://hlinksldjump"/>
          </p:cNvPr>
          <p:cNvSpPr/>
          <p:nvPr/>
        </p:nvSpPr>
        <p:spPr>
          <a:xfrm flipH="1">
            <a:off x="9723548" y="5834130"/>
            <a:ext cx="2250737" cy="78438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-345803" y="0"/>
            <a:ext cx="12320088" cy="2940811"/>
            <a:chOff x="-345803" y="0"/>
            <a:chExt cx="12320088" cy="29408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5803" y="0"/>
              <a:ext cx="1626236" cy="1990149"/>
            </a:xfrm>
            <a:prstGeom prst="rect">
              <a:avLst/>
            </a:prstGeom>
          </p:spPr>
        </p:pic>
        <p:sp>
          <p:nvSpPr>
            <p:cNvPr id="4" name="Snip Diagonal Corner Rectangle 3"/>
            <p:cNvSpPr/>
            <p:nvPr/>
          </p:nvSpPr>
          <p:spPr>
            <a:xfrm>
              <a:off x="1418286" y="0"/>
              <a:ext cx="10555999" cy="2940811"/>
            </a:xfrm>
            <a:prstGeom prst="snip2DiagRect">
              <a:avLst/>
            </a:prstGeom>
            <a:solidFill>
              <a:schemeClr val="bg1">
                <a:alpha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lvl="0">
                <a:defRPr/>
              </a:pP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Question 4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The quadratic trinomia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 </a:t>
              </a:r>
            </a:p>
            <a:p>
              <a:pPr lvl="0">
                <a:defRPr/>
              </a:pP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         </a:t>
              </a:r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is positive if and only 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if</a:t>
              </a:r>
            </a:p>
            <a:p>
              <a:pPr lvl="0"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A. 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	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		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B.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C. 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	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	        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D. 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3900374"/>
                </p:ext>
              </p:extLst>
            </p:nvPr>
          </p:nvGraphicFramePr>
          <p:xfrm>
            <a:off x="7317928" y="796925"/>
            <a:ext cx="31496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149280" imgH="495000" progId="Equation.DSMT4">
                    <p:embed/>
                  </p:oleObj>
                </mc:Choice>
                <mc:Fallback>
                  <p:oleObj name="Equation" r:id="rId8" imgW="314928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317928" y="796925"/>
                          <a:ext cx="31496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2168434"/>
                </p:ext>
              </p:extLst>
            </p:nvPr>
          </p:nvGraphicFramePr>
          <p:xfrm>
            <a:off x="3186113" y="1728788"/>
            <a:ext cx="17018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01720" imgH="482400" progId="Equation.DSMT4">
                    <p:embed/>
                  </p:oleObj>
                </mc:Choice>
                <mc:Fallback>
                  <p:oleObj name="Equation" r:id="rId10" imgW="170172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86113" y="1728788"/>
                          <a:ext cx="17018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8684629"/>
                </p:ext>
              </p:extLst>
            </p:nvPr>
          </p:nvGraphicFramePr>
          <p:xfrm>
            <a:off x="7827963" y="1728788"/>
            <a:ext cx="1727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726920" imgH="482400" progId="Equation.DSMT4">
                    <p:embed/>
                  </p:oleObj>
                </mc:Choice>
                <mc:Fallback>
                  <p:oleObj name="Equation" r:id="rId12" imgW="172692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827963" y="1728788"/>
                          <a:ext cx="1727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2477579"/>
                </p:ext>
              </p:extLst>
            </p:nvPr>
          </p:nvGraphicFramePr>
          <p:xfrm>
            <a:off x="3192463" y="2211388"/>
            <a:ext cx="17018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701720" imgH="482400" progId="Equation.DSMT4">
                    <p:embed/>
                  </p:oleObj>
                </mc:Choice>
                <mc:Fallback>
                  <p:oleObj name="Equation" r:id="rId14" imgW="170172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192463" y="2211388"/>
                          <a:ext cx="17018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3296909"/>
                </p:ext>
              </p:extLst>
            </p:nvPr>
          </p:nvGraphicFramePr>
          <p:xfrm>
            <a:off x="7840512" y="2283626"/>
            <a:ext cx="12573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57120" imgH="482400" progId="Equation.DSMT4">
                    <p:embed/>
                  </p:oleObj>
                </mc:Choice>
                <mc:Fallback>
                  <p:oleObj name="Equation" r:id="rId16" imgW="125712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840512" y="2283626"/>
                          <a:ext cx="12573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3871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1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1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1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1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1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1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1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1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1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1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1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100"/>
                            </p:stCondLst>
                            <p:childTnLst>
                              <p:par>
                                <p:cTn id="1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74" grpId="0" animBg="1"/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761036" y="267145"/>
            <a:ext cx="10451067" cy="2960914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Question 5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quadratic trinomia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 </a:t>
            </a:r>
          </a:p>
          <a:p>
            <a:pPr lvl="0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non-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posi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tive if and only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	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4328860" y="4180806"/>
            <a:ext cx="3964137" cy="1273458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8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Answer: C</a:t>
            </a:r>
            <a:endParaRPr lang="vi-VN" sz="48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7212" y="3082708"/>
            <a:ext cx="441413" cy="2807421"/>
            <a:chOff x="393013" y="1032069"/>
            <a:chExt cx="455948" cy="3255185"/>
          </a:xfrm>
        </p:grpSpPr>
        <p:cxnSp>
          <p:nvCxnSpPr>
            <p:cNvPr id="9" name="Straight Connector 8"/>
            <p:cNvCxnSpPr>
              <a:endCxn id="11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38223" y="3995173"/>
            <a:ext cx="1229638" cy="1095416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36682" y="3994168"/>
            <a:ext cx="1229639" cy="1096419"/>
            <a:chOff x="-1408548" y="1801832"/>
            <a:chExt cx="1270128" cy="1271290"/>
          </a:xfrm>
        </p:grpSpPr>
        <p:sp>
          <p:nvSpPr>
            <p:cNvPr id="15" name="Rectangle 1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2864" y="4005924"/>
            <a:ext cx="1229639" cy="1096419"/>
            <a:chOff x="-1408548" y="1801832"/>
            <a:chExt cx="1270128" cy="1271290"/>
          </a:xfrm>
        </p:grpSpPr>
        <p:sp>
          <p:nvSpPr>
            <p:cNvPr id="18" name="Rectangle 1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2863" y="4010347"/>
            <a:ext cx="1229639" cy="1096419"/>
            <a:chOff x="-1408548" y="1801832"/>
            <a:chExt cx="1270128" cy="1271290"/>
          </a:xfrm>
        </p:grpSpPr>
        <p:sp>
          <p:nvSpPr>
            <p:cNvPr id="21" name="Rectangle 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2862" y="4003748"/>
            <a:ext cx="1229639" cy="1096419"/>
            <a:chOff x="-1408548" y="1801832"/>
            <a:chExt cx="1270128" cy="1271290"/>
          </a:xfrm>
        </p:grpSpPr>
        <p:sp>
          <p:nvSpPr>
            <p:cNvPr id="24" name="Rectangle 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2861" y="4004677"/>
            <a:ext cx="1229639" cy="1096419"/>
            <a:chOff x="-1408548" y="1801832"/>
            <a:chExt cx="1270128" cy="1271290"/>
          </a:xfrm>
        </p:grpSpPr>
        <p:sp>
          <p:nvSpPr>
            <p:cNvPr id="27" name="Rectangle 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2860" y="4000254"/>
            <a:ext cx="1229639" cy="1096419"/>
            <a:chOff x="-1408548" y="1801832"/>
            <a:chExt cx="1270128" cy="1271290"/>
          </a:xfrm>
        </p:grpSpPr>
        <p:sp>
          <p:nvSpPr>
            <p:cNvPr id="30" name="Rectangle 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32859" y="3999092"/>
            <a:ext cx="1229639" cy="1096419"/>
            <a:chOff x="-1408548" y="1801832"/>
            <a:chExt cx="1270128" cy="1271290"/>
          </a:xfrm>
        </p:grpSpPr>
        <p:sp>
          <p:nvSpPr>
            <p:cNvPr id="33" name="Rectangle 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2858" y="4007455"/>
            <a:ext cx="1229639" cy="1096419"/>
            <a:chOff x="-1408548" y="1801832"/>
            <a:chExt cx="1270128" cy="1271290"/>
          </a:xfrm>
        </p:grpSpPr>
        <p:sp>
          <p:nvSpPr>
            <p:cNvPr id="36" name="Rectangle 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2857" y="4000866"/>
            <a:ext cx="1229639" cy="1096419"/>
            <a:chOff x="-1408548" y="1801832"/>
            <a:chExt cx="1270128" cy="1271290"/>
          </a:xfrm>
        </p:grpSpPr>
        <p:sp>
          <p:nvSpPr>
            <p:cNvPr id="39" name="Rectangle 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2856" y="4003726"/>
            <a:ext cx="1229639" cy="1096419"/>
            <a:chOff x="-1408548" y="1801832"/>
            <a:chExt cx="1270128" cy="1271290"/>
          </a:xfrm>
        </p:grpSpPr>
        <p:sp>
          <p:nvSpPr>
            <p:cNvPr id="42" name="Rectangle 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4493" y="4010308"/>
            <a:ext cx="1229639" cy="1096419"/>
            <a:chOff x="-1408548" y="1801832"/>
            <a:chExt cx="1270128" cy="1271290"/>
          </a:xfrm>
        </p:grpSpPr>
        <p:sp>
          <p:nvSpPr>
            <p:cNvPr id="45" name="Rectangle 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32855" y="4002549"/>
            <a:ext cx="1229639" cy="1096419"/>
            <a:chOff x="-1408548" y="1801832"/>
            <a:chExt cx="1270128" cy="1271290"/>
          </a:xfrm>
        </p:grpSpPr>
        <p:sp>
          <p:nvSpPr>
            <p:cNvPr id="48" name="Rectangle 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34395" y="4010632"/>
            <a:ext cx="1229639" cy="1096419"/>
            <a:chOff x="-1408548" y="1801832"/>
            <a:chExt cx="1270128" cy="1271290"/>
          </a:xfrm>
        </p:grpSpPr>
        <p:sp>
          <p:nvSpPr>
            <p:cNvPr id="51" name="Rectangle 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34395" y="4010630"/>
            <a:ext cx="1229639" cy="1096419"/>
            <a:chOff x="-1408548" y="1801832"/>
            <a:chExt cx="1270128" cy="1271290"/>
          </a:xfrm>
        </p:grpSpPr>
        <p:sp>
          <p:nvSpPr>
            <p:cNvPr id="54" name="Rectangle 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4395" y="4007457"/>
            <a:ext cx="1229639" cy="1096419"/>
            <a:chOff x="-1408548" y="1801832"/>
            <a:chExt cx="1270128" cy="1271290"/>
          </a:xfrm>
        </p:grpSpPr>
        <p:sp>
          <p:nvSpPr>
            <p:cNvPr id="57" name="Rectangle 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32854" y="4005441"/>
            <a:ext cx="1229639" cy="1096419"/>
            <a:chOff x="-1408548" y="1801832"/>
            <a:chExt cx="1270128" cy="1271290"/>
          </a:xfrm>
        </p:grpSpPr>
        <p:sp>
          <p:nvSpPr>
            <p:cNvPr id="60" name="Rectangle 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2853" y="4004137"/>
            <a:ext cx="1229639" cy="1096419"/>
            <a:chOff x="-1408548" y="1801832"/>
            <a:chExt cx="1270128" cy="1271290"/>
          </a:xfrm>
        </p:grpSpPr>
        <p:sp>
          <p:nvSpPr>
            <p:cNvPr id="63" name="Rectangle 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1218" y="4005285"/>
            <a:ext cx="1229639" cy="1096419"/>
            <a:chOff x="-1408548" y="1801832"/>
            <a:chExt cx="1270128" cy="1271290"/>
          </a:xfrm>
        </p:grpSpPr>
        <p:sp>
          <p:nvSpPr>
            <p:cNvPr id="66" name="Rectangle 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35190" y="4005868"/>
            <a:ext cx="1229639" cy="1096419"/>
            <a:chOff x="-1408548" y="1801832"/>
            <a:chExt cx="1270128" cy="1271290"/>
          </a:xfrm>
        </p:grpSpPr>
        <p:sp>
          <p:nvSpPr>
            <p:cNvPr id="69" name="Rectangle 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31217" y="4004280"/>
            <a:ext cx="1229639" cy="1096419"/>
            <a:chOff x="-1408548" y="1801832"/>
            <a:chExt cx="1270128" cy="1271290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74" name="Left Brace 73"/>
          <p:cNvSpPr/>
          <p:nvPr/>
        </p:nvSpPr>
        <p:spPr>
          <a:xfrm rot="5400000">
            <a:off x="848425" y="3204463"/>
            <a:ext cx="188326" cy="1249251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Left Brace 74"/>
          <p:cNvSpPr/>
          <p:nvPr/>
        </p:nvSpPr>
        <p:spPr>
          <a:xfrm rot="16200000">
            <a:off x="848424" y="4490142"/>
            <a:ext cx="188328" cy="1249252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888639" y="2889316"/>
            <a:ext cx="142740" cy="994535"/>
            <a:chOff x="589219" y="712067"/>
            <a:chExt cx="147440" cy="1153156"/>
          </a:xfrm>
        </p:grpSpPr>
        <p:grpSp>
          <p:nvGrpSpPr>
            <p:cNvPr id="77" name="Group 76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8" name="Straight Connector 77"/>
            <p:cNvCxnSpPr>
              <a:endCxn id="79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Parallelogram 80"/>
          <p:cNvSpPr/>
          <p:nvPr/>
        </p:nvSpPr>
        <p:spPr>
          <a:xfrm flipH="1">
            <a:off x="8691412" y="589012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82" name="Pentagon 81">
            <a:hlinkClick r:id="rId6" action="ppaction://hlinksldjump"/>
          </p:cNvPr>
          <p:cNvSpPr/>
          <p:nvPr/>
        </p:nvSpPr>
        <p:spPr>
          <a:xfrm flipH="1">
            <a:off x="9723548" y="5834130"/>
            <a:ext cx="2250737" cy="78438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-85906" y="645734"/>
            <a:ext cx="10953721" cy="2178642"/>
            <a:chOff x="-85906" y="645734"/>
            <a:chExt cx="10953721" cy="21786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06" y="645734"/>
              <a:ext cx="1626236" cy="1990149"/>
            </a:xfrm>
            <a:prstGeom prst="rect">
              <a:avLst/>
            </a:prstGeom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4280955"/>
                </p:ext>
              </p:extLst>
            </p:nvPr>
          </p:nvGraphicFramePr>
          <p:xfrm>
            <a:off x="7883315" y="763091"/>
            <a:ext cx="29845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984400" imgH="495000" progId="Equation.DSMT4">
                    <p:embed/>
                  </p:oleObj>
                </mc:Choice>
                <mc:Fallback>
                  <p:oleObj name="Equation" r:id="rId8" imgW="298440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883315" y="763091"/>
                          <a:ext cx="29845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6368561"/>
                </p:ext>
              </p:extLst>
            </p:nvPr>
          </p:nvGraphicFramePr>
          <p:xfrm>
            <a:off x="4478048" y="1826673"/>
            <a:ext cx="31496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149280" imgH="482400" progId="Equation.DSMT4">
                    <p:embed/>
                  </p:oleObj>
                </mc:Choice>
                <mc:Fallback>
                  <p:oleObj name="Equation" r:id="rId10" imgW="314928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478048" y="1826673"/>
                          <a:ext cx="31496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9270930"/>
                </p:ext>
              </p:extLst>
            </p:nvPr>
          </p:nvGraphicFramePr>
          <p:xfrm>
            <a:off x="8994076" y="1791333"/>
            <a:ext cx="11430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143000" imgH="482400" progId="Equation.DSMT4">
                    <p:embed/>
                  </p:oleObj>
                </mc:Choice>
                <mc:Fallback>
                  <p:oleObj name="Equation" r:id="rId12" imgW="114300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994076" y="1791333"/>
                          <a:ext cx="11430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758183"/>
                </p:ext>
              </p:extLst>
            </p:nvPr>
          </p:nvGraphicFramePr>
          <p:xfrm>
            <a:off x="4478048" y="2317586"/>
            <a:ext cx="30734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073320" imgH="482400" progId="Equation.DSMT4">
                    <p:embed/>
                  </p:oleObj>
                </mc:Choice>
                <mc:Fallback>
                  <p:oleObj name="Equation" r:id="rId14" imgW="307332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478048" y="2317586"/>
                          <a:ext cx="30734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8744120"/>
                </p:ext>
              </p:extLst>
            </p:nvPr>
          </p:nvGraphicFramePr>
          <p:xfrm>
            <a:off x="8994076" y="2341776"/>
            <a:ext cx="1219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18960" imgH="482400" progId="Equation.DSMT4">
                    <p:embed/>
                  </p:oleObj>
                </mc:Choice>
                <mc:Fallback>
                  <p:oleObj name="Equation" r:id="rId16" imgW="121896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994076" y="2341776"/>
                          <a:ext cx="1219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038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1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1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1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1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1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1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1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1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1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1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1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74" grpId="0" animBg="1"/>
      <p:bldP spid="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4750567" y="4549632"/>
            <a:ext cx="3697975" cy="1067397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Answer: B</a:t>
            </a:r>
            <a:endParaRPr lang="vi-VN" sz="54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00535" y="2635407"/>
            <a:ext cx="441413" cy="2807421"/>
            <a:chOff x="393013" y="1032069"/>
            <a:chExt cx="455948" cy="3255185"/>
          </a:xfrm>
        </p:grpSpPr>
        <p:cxnSp>
          <p:nvCxnSpPr>
            <p:cNvPr id="9" name="Straight Connector 8"/>
            <p:cNvCxnSpPr>
              <a:endCxn id="11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411546" y="3547872"/>
            <a:ext cx="1229638" cy="1095416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0005" y="3546867"/>
            <a:ext cx="1229639" cy="1096419"/>
            <a:chOff x="-1408548" y="1801832"/>
            <a:chExt cx="1270128" cy="1271290"/>
          </a:xfrm>
        </p:grpSpPr>
        <p:sp>
          <p:nvSpPr>
            <p:cNvPr id="15" name="Rectangle 1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6187" y="3558623"/>
            <a:ext cx="1229639" cy="1096419"/>
            <a:chOff x="-1408548" y="1801832"/>
            <a:chExt cx="1270128" cy="1271290"/>
          </a:xfrm>
        </p:grpSpPr>
        <p:sp>
          <p:nvSpPr>
            <p:cNvPr id="18" name="Rectangle 1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6186" y="3563046"/>
            <a:ext cx="1229639" cy="1096419"/>
            <a:chOff x="-1408548" y="1801832"/>
            <a:chExt cx="1270128" cy="1271290"/>
          </a:xfrm>
        </p:grpSpPr>
        <p:sp>
          <p:nvSpPr>
            <p:cNvPr id="21" name="Rectangle 2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6185" y="3556447"/>
            <a:ext cx="1229639" cy="1096419"/>
            <a:chOff x="-1408548" y="1801832"/>
            <a:chExt cx="1270128" cy="1271290"/>
          </a:xfrm>
        </p:grpSpPr>
        <p:sp>
          <p:nvSpPr>
            <p:cNvPr id="24" name="Rectangle 2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6184" y="3557376"/>
            <a:ext cx="1229639" cy="1096419"/>
            <a:chOff x="-1408548" y="1801832"/>
            <a:chExt cx="1270128" cy="1271290"/>
          </a:xfrm>
        </p:grpSpPr>
        <p:sp>
          <p:nvSpPr>
            <p:cNvPr id="27" name="Rectangle 2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6183" y="3552953"/>
            <a:ext cx="1229639" cy="1096419"/>
            <a:chOff x="-1408548" y="1801832"/>
            <a:chExt cx="1270128" cy="1271290"/>
          </a:xfrm>
        </p:grpSpPr>
        <p:sp>
          <p:nvSpPr>
            <p:cNvPr id="30" name="Rectangle 2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6182" y="3551791"/>
            <a:ext cx="1229639" cy="1096419"/>
            <a:chOff x="-1408548" y="1801832"/>
            <a:chExt cx="1270128" cy="1271290"/>
          </a:xfrm>
        </p:grpSpPr>
        <p:sp>
          <p:nvSpPr>
            <p:cNvPr id="33" name="Rectangle 3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6181" y="3560154"/>
            <a:ext cx="1229639" cy="1096419"/>
            <a:chOff x="-1408548" y="1801832"/>
            <a:chExt cx="1270128" cy="1271290"/>
          </a:xfrm>
        </p:grpSpPr>
        <p:sp>
          <p:nvSpPr>
            <p:cNvPr id="36" name="Rectangle 3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6180" y="3553565"/>
            <a:ext cx="1229639" cy="1096419"/>
            <a:chOff x="-1408548" y="1801832"/>
            <a:chExt cx="1270128" cy="1271290"/>
          </a:xfrm>
        </p:grpSpPr>
        <p:sp>
          <p:nvSpPr>
            <p:cNvPr id="39" name="Rectangle 3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06179" y="3556425"/>
            <a:ext cx="1229639" cy="1096419"/>
            <a:chOff x="-1408548" y="1801832"/>
            <a:chExt cx="1270128" cy="1271290"/>
          </a:xfrm>
        </p:grpSpPr>
        <p:sp>
          <p:nvSpPr>
            <p:cNvPr id="42" name="Rectangle 4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7816" y="3563007"/>
            <a:ext cx="1229639" cy="1096419"/>
            <a:chOff x="-1408548" y="1801832"/>
            <a:chExt cx="1270128" cy="1271290"/>
          </a:xfrm>
        </p:grpSpPr>
        <p:sp>
          <p:nvSpPr>
            <p:cNvPr id="45" name="Rectangle 44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06178" y="3555248"/>
            <a:ext cx="1229639" cy="1096419"/>
            <a:chOff x="-1408548" y="1801832"/>
            <a:chExt cx="1270128" cy="1271290"/>
          </a:xfrm>
        </p:grpSpPr>
        <p:sp>
          <p:nvSpPr>
            <p:cNvPr id="48" name="Rectangle 47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07718" y="3563331"/>
            <a:ext cx="1229639" cy="1096419"/>
            <a:chOff x="-1408548" y="1801832"/>
            <a:chExt cx="1270128" cy="1271290"/>
          </a:xfrm>
        </p:grpSpPr>
        <p:sp>
          <p:nvSpPr>
            <p:cNvPr id="51" name="Rectangle 50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7718" y="3563329"/>
            <a:ext cx="1229639" cy="1096419"/>
            <a:chOff x="-1408548" y="1801832"/>
            <a:chExt cx="1270128" cy="1271290"/>
          </a:xfrm>
        </p:grpSpPr>
        <p:sp>
          <p:nvSpPr>
            <p:cNvPr id="54" name="Rectangle 53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07718" y="3560156"/>
            <a:ext cx="1229639" cy="1096419"/>
            <a:chOff x="-1408548" y="1801832"/>
            <a:chExt cx="1270128" cy="1271290"/>
          </a:xfrm>
        </p:grpSpPr>
        <p:sp>
          <p:nvSpPr>
            <p:cNvPr id="57" name="Rectangle 56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06177" y="3558140"/>
            <a:ext cx="1229639" cy="1096419"/>
            <a:chOff x="-1408548" y="1801832"/>
            <a:chExt cx="1270128" cy="1271290"/>
          </a:xfrm>
        </p:grpSpPr>
        <p:sp>
          <p:nvSpPr>
            <p:cNvPr id="60" name="Rectangle 59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06176" y="3556836"/>
            <a:ext cx="1229639" cy="1096419"/>
            <a:chOff x="-1408548" y="1801832"/>
            <a:chExt cx="1270128" cy="1271290"/>
          </a:xfrm>
        </p:grpSpPr>
        <p:sp>
          <p:nvSpPr>
            <p:cNvPr id="63" name="Rectangle 62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4541" y="3557984"/>
            <a:ext cx="1229639" cy="1096419"/>
            <a:chOff x="-1408548" y="1801832"/>
            <a:chExt cx="1270128" cy="1271290"/>
          </a:xfrm>
        </p:grpSpPr>
        <p:sp>
          <p:nvSpPr>
            <p:cNvPr id="66" name="Rectangle 65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08513" y="3558567"/>
            <a:ext cx="1229639" cy="1096419"/>
            <a:chOff x="-1408548" y="1801832"/>
            <a:chExt cx="1270128" cy="1271290"/>
          </a:xfrm>
        </p:grpSpPr>
        <p:sp>
          <p:nvSpPr>
            <p:cNvPr id="69" name="Rectangle 68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04540" y="3556979"/>
            <a:ext cx="1229639" cy="1096419"/>
            <a:chOff x="-1408548" y="1801832"/>
            <a:chExt cx="1270128" cy="1271290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832"/>
              <a:ext cx="1270127" cy="127012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7" y="1802995"/>
              <a:ext cx="1270127" cy="127012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74" name="Left Brace 73"/>
          <p:cNvSpPr/>
          <p:nvPr/>
        </p:nvSpPr>
        <p:spPr>
          <a:xfrm rot="5400000">
            <a:off x="921748" y="2757162"/>
            <a:ext cx="188326" cy="1249251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Left Brace 74"/>
          <p:cNvSpPr/>
          <p:nvPr/>
        </p:nvSpPr>
        <p:spPr>
          <a:xfrm rot="16200000">
            <a:off x="921747" y="4042841"/>
            <a:ext cx="188328" cy="1249252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961962" y="2442015"/>
            <a:ext cx="142740" cy="994535"/>
            <a:chOff x="589219" y="712067"/>
            <a:chExt cx="147440" cy="1153156"/>
          </a:xfrm>
        </p:grpSpPr>
        <p:grpSp>
          <p:nvGrpSpPr>
            <p:cNvPr id="77" name="Group 76"/>
            <p:cNvGrpSpPr/>
            <p:nvPr/>
          </p:nvGrpSpPr>
          <p:grpSpPr>
            <a:xfrm>
              <a:off x="589219" y="1717783"/>
              <a:ext cx="147440" cy="147440"/>
              <a:chOff x="286255" y="1260952"/>
              <a:chExt cx="286946" cy="286946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86255" y="1260952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FF4E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68270" y="1340287"/>
                <a:ext cx="122915" cy="122915"/>
              </a:xfrm>
              <a:prstGeom prst="ellipse">
                <a:avLst/>
              </a:prstGeom>
              <a:solidFill>
                <a:srgbClr val="00F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8" name="Straight Connector 77"/>
            <p:cNvCxnSpPr>
              <a:endCxn id="79" idx="0"/>
            </p:cNvCxnSpPr>
            <p:nvPr/>
          </p:nvCxnSpPr>
          <p:spPr>
            <a:xfrm flipH="1">
              <a:off x="662939" y="712067"/>
              <a:ext cx="9387" cy="1005716"/>
            </a:xfrm>
            <a:prstGeom prst="line">
              <a:avLst/>
            </a:prstGeom>
            <a:ln w="12700">
              <a:solidFill>
                <a:srgbClr val="00FF4E"/>
              </a:solidFill>
            </a:ln>
            <a:effectLst>
              <a:glow rad="127000">
                <a:srgbClr val="00FF4E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Parallelogram 80"/>
          <p:cNvSpPr/>
          <p:nvPr/>
        </p:nvSpPr>
        <p:spPr>
          <a:xfrm flipH="1">
            <a:off x="8691412" y="5890129"/>
            <a:ext cx="1036958" cy="67238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82" name="Pentagon 81">
            <a:hlinkClick r:id="rId6" action="ppaction://hlinksldjump"/>
          </p:cNvPr>
          <p:cNvSpPr/>
          <p:nvPr/>
        </p:nvSpPr>
        <p:spPr>
          <a:xfrm flipH="1">
            <a:off x="9723548" y="5834130"/>
            <a:ext cx="2250737" cy="78438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 action="ppaction://hlinksldjump"/>
              </a:rPr>
              <a:t>RETURN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30396"/>
              </p:ext>
            </p:extLst>
          </p:nvPr>
        </p:nvGraphicFramePr>
        <p:xfrm>
          <a:off x="1640537" y="64004"/>
          <a:ext cx="12382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5" imgH="126725" progId="Equation.DSMT4">
                  <p:embed/>
                </p:oleObj>
              </mc:Choice>
              <mc:Fallback>
                <p:oleObj name="Equation" r:id="rId8" imgW="126725" imgH="12672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537" y="64004"/>
                        <a:ext cx="12382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" name="Group 85"/>
          <p:cNvGrpSpPr/>
          <p:nvPr/>
        </p:nvGrpSpPr>
        <p:grpSpPr>
          <a:xfrm>
            <a:off x="104958" y="124327"/>
            <a:ext cx="12087042" cy="3247455"/>
            <a:chOff x="104958" y="124327"/>
            <a:chExt cx="12087042" cy="32474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8" y="124327"/>
              <a:ext cx="1626236" cy="1990149"/>
            </a:xfrm>
            <a:prstGeom prst="rect">
              <a:avLst/>
            </a:prstGeom>
          </p:spPr>
        </p:pic>
        <p:sp>
          <p:nvSpPr>
            <p:cNvPr id="4" name="Snip Diagonal Corner Rectangle 3"/>
            <p:cNvSpPr/>
            <p:nvPr/>
          </p:nvSpPr>
          <p:spPr>
            <a:xfrm>
              <a:off x="104958" y="244020"/>
              <a:ext cx="12087042" cy="3127762"/>
            </a:xfrm>
            <a:prstGeom prst="snip2DiagRect">
              <a:avLst/>
            </a:prstGeom>
            <a:solidFill>
              <a:schemeClr val="bg1">
                <a:alpha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Question 6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fr-FR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fr-FR" alt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number</a:t>
              </a:r>
              <a:r>
                <a:rPr lang="fr-FR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of </a:t>
              </a:r>
              <a:r>
                <a:rPr lang="fr-FR" alt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integer</a:t>
              </a:r>
              <a:r>
                <a:rPr lang="fr-FR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values ​​of </a:t>
              </a:r>
              <a:r>
                <a:rPr lang="fr-FR" altLang="en-US" sz="36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fr-FR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which</a:t>
              </a:r>
              <a:r>
                <a:rPr lang="fr-FR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the </a:t>
              </a:r>
              <a:r>
                <a:rPr lang="fr-FR" alt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quadratic</a:t>
              </a:r>
              <a:r>
                <a:rPr lang="fr-FR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trinomial</a:t>
              </a:r>
              <a:r>
                <a:rPr lang="fr-FR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       has a </a:t>
              </a:r>
              <a:r>
                <a:rPr lang="fr-FR" alt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negative</a:t>
              </a:r>
              <a:r>
                <a:rPr lang="fr-FR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value </a:t>
              </a:r>
              <a:r>
                <a:rPr lang="fr-FR" alt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is</a:t>
              </a:r>
              <a:r>
                <a:rPr lang="en-US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fr-FR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A.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4	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	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B.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5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	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C.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noProof="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	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D.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5823163"/>
                </p:ext>
              </p:extLst>
            </p:nvPr>
          </p:nvGraphicFramePr>
          <p:xfrm>
            <a:off x="4061235" y="1382334"/>
            <a:ext cx="2900362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908080" imgH="495000" progId="Equation.DSMT4">
                    <p:embed/>
                  </p:oleObj>
                </mc:Choice>
                <mc:Fallback>
                  <p:oleObj name="Equation" r:id="rId11" imgW="2908080" imgH="4950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235" y="1382334"/>
                          <a:ext cx="2900362" cy="501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5671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1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1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1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1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1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1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1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1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1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1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1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100"/>
                            </p:stCondLst>
                            <p:childTnLst>
                              <p:par>
                                <p:cTn id="1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74" grpId="0" animBg="1"/>
      <p:bldP spid="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5685793" y="2006600"/>
            <a:ext cx="1751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>
                <a:solidFill>
                  <a:schemeClr val="accent2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04</a:t>
            </a:r>
            <a:endParaRPr lang="zh-CN" altLang="en-US" sz="7200" b="1" dirty="0">
              <a:solidFill>
                <a:schemeClr val="accent2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6969" y="3206929"/>
            <a:ext cx="35317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Aplications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2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DD04A-6327-9D47-6060-3CE5A784040F}"/>
              </a:ext>
            </a:extLst>
          </p:cNvPr>
          <p:cNvSpPr txBox="1"/>
          <p:nvPr/>
        </p:nvSpPr>
        <p:spPr>
          <a:xfrm>
            <a:off x="270493" y="333163"/>
            <a:ext cx="2070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</a:rPr>
              <a:t>Example </a:t>
            </a:r>
          </a:p>
        </p:txBody>
      </p:sp>
      <p:grpSp>
        <p:nvGrpSpPr>
          <p:cNvPr id="3" name="组合 24">
            <a:extLst>
              <a:ext uri="{FF2B5EF4-FFF2-40B4-BE49-F238E27FC236}">
                <a16:creationId xmlns:a16="http://schemas.microsoft.com/office/drawing/2014/main" id="{207FA790-5AEB-767B-C26D-F604049DB0E3}"/>
              </a:ext>
            </a:extLst>
          </p:cNvPr>
          <p:cNvGrpSpPr/>
          <p:nvPr/>
        </p:nvGrpSpPr>
        <p:grpSpPr>
          <a:xfrm>
            <a:off x="270493" y="455490"/>
            <a:ext cx="2202291" cy="526083"/>
            <a:chOff x="3649078" y="1556771"/>
            <a:chExt cx="2646857" cy="632280"/>
          </a:xfrm>
        </p:grpSpPr>
        <p:sp>
          <p:nvSpPr>
            <p:cNvPr id="51" name="任意多边形 23">
              <a:extLst>
                <a:ext uri="{FF2B5EF4-FFF2-40B4-BE49-F238E27FC236}">
                  <a16:creationId xmlns:a16="http://schemas.microsoft.com/office/drawing/2014/main" id="{BAF3EBFA-32B1-3FF3-9AE5-04B765538589}"/>
                </a:ext>
              </a:extLst>
            </p:cNvPr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52" name="图片 12">
              <a:extLst>
                <a:ext uri="{FF2B5EF4-FFF2-40B4-BE49-F238E27FC236}">
                  <a16:creationId xmlns:a16="http://schemas.microsoft.com/office/drawing/2014/main" id="{E4809D25-1C53-F625-447D-BC0345835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grpSp>
        <p:nvGrpSpPr>
          <p:cNvPr id="6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33350" y="1109162"/>
            <a:ext cx="11582097" cy="3670611"/>
            <a:chOff x="603791" y="3405486"/>
            <a:chExt cx="23138715" cy="8514034"/>
          </a:xfrm>
        </p:grpSpPr>
        <p:sp>
          <p:nvSpPr>
            <p:cNvPr id="7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603791" y="4747267"/>
              <a:ext cx="23138715" cy="7172253"/>
            </a:xfrm>
            <a:prstGeom prst="roundRect">
              <a:avLst>
                <a:gd name="adj" fmla="val 5347"/>
              </a:avLst>
            </a:prstGeom>
            <a:solidFill>
              <a:srgbClr val="F79646">
                <a:lumMod val="20000"/>
                <a:lumOff val="80000"/>
              </a:srgbClr>
            </a:solidFill>
            <a:ln w="285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48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5087278" cy="1186493"/>
              <a:chOff x="1311958" y="3405486"/>
              <a:chExt cx="5087278" cy="1186493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755956" y="2040153"/>
                <a:ext cx="890978" cy="4071694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467118" y="3556837"/>
                <a:ext cx="3932118" cy="103514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Examle</a:t>
                </a:r>
                <a:r>
                  <a:rPr kumimoji="0" lang="en-US" sz="2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1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4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5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6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9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0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2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3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4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88138" y="3655779"/>
                  <a:ext cx="285873" cy="42771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5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6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7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8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9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0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1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2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3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4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5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6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</p:grp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id="{CC603A26-076B-96E2-2BCA-526327EB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227" y="1843427"/>
            <a:ext cx="1132265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just"/>
            <a:r>
              <a:rPr lang="pt-BR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values of parameter </a:t>
            </a:r>
            <a:r>
              <a:rPr lang="pt-BR" alt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such that the following quadratic trinomial  is positive              . </a:t>
            </a:r>
            <a:endParaRPr lang="pt-BR" altLang="en-US" sz="2800" b="1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0" y="847725"/>
          <a:ext cx="13335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47725"/>
                        <a:ext cx="13335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0" y="873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722707"/>
              </p:ext>
            </p:extLst>
          </p:nvPr>
        </p:nvGraphicFramePr>
        <p:xfrm>
          <a:off x="2060702" y="2390388"/>
          <a:ext cx="11176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342720" progId="Equation.DSMT4">
                  <p:embed/>
                </p:oleObj>
              </mc:Choice>
              <mc:Fallback>
                <p:oleObj name="Equation" r:id="rId6" imgW="111744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702" y="2390388"/>
                        <a:ext cx="11176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079808"/>
              </p:ext>
            </p:extLst>
          </p:nvPr>
        </p:nvGraphicFramePr>
        <p:xfrm>
          <a:off x="971550" y="3189288"/>
          <a:ext cx="3606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06480" imgH="495000" progId="Equation.DSMT4">
                  <p:embed/>
                </p:oleObj>
              </mc:Choice>
              <mc:Fallback>
                <p:oleObj name="Equation" r:id="rId8" imgW="36064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1550" y="3189288"/>
                        <a:ext cx="36068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120770"/>
              </p:ext>
            </p:extLst>
          </p:nvPr>
        </p:nvGraphicFramePr>
        <p:xfrm>
          <a:off x="860051" y="3984772"/>
          <a:ext cx="5118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117760" imgH="495000" progId="Equation.DSMT4">
                  <p:embed/>
                </p:oleObj>
              </mc:Choice>
              <mc:Fallback>
                <p:oleObj name="Equation" r:id="rId10" imgW="51177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0051" y="3984772"/>
                        <a:ext cx="51181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16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517010"/>
            <a:ext cx="11616267" cy="634099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09334" y="1670758"/>
            <a:ext cx="7597423" cy="3330221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024" y="0"/>
            <a:ext cx="1520792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87" y="4030663"/>
            <a:ext cx="2184760" cy="1584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81" y="497796"/>
            <a:ext cx="1163839" cy="1232941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7114899" y="3530113"/>
            <a:ext cx="3529143" cy="843040"/>
            <a:chOff x="3649078" y="1556771"/>
            <a:chExt cx="2646857" cy="632280"/>
          </a:xfrm>
        </p:grpSpPr>
        <p:sp>
          <p:nvSpPr>
            <p:cNvPr id="24" name="任意多边形 23"/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2" name="TextBox 2">
            <a:extLst>
              <a:ext uri="{FF2B5EF4-FFF2-40B4-BE49-F238E27FC236}">
                <a16:creationId xmlns:a16="http://schemas.microsoft.com/office/drawing/2014/main" id="{206A9F4C-6483-A702-16BF-5E8C1EDEECBF}"/>
              </a:ext>
            </a:extLst>
          </p:cNvPr>
          <p:cNvSpPr txBox="1"/>
          <p:nvPr/>
        </p:nvSpPr>
        <p:spPr>
          <a:xfrm>
            <a:off x="2287255" y="1480793"/>
            <a:ext cx="8204135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914"/>
              </a:lnSpc>
            </a:pPr>
            <a:r>
              <a:rPr lang="en-US" sz="9600" b="1" spc="-188" dirty="0">
                <a:solidFill>
                  <a:srgbClr val="399BA5"/>
                </a:solidFill>
                <a:latin typeface="Montserrat Extra-Bold"/>
              </a:rPr>
              <a:t>Thank You!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1F2D0C9-C467-97FA-3F56-6A7750C4331A}"/>
              </a:ext>
            </a:extLst>
          </p:cNvPr>
          <p:cNvSpPr txBox="1"/>
          <p:nvPr/>
        </p:nvSpPr>
        <p:spPr>
          <a:xfrm>
            <a:off x="2458621" y="3277297"/>
            <a:ext cx="8153441" cy="874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62"/>
              </a:lnSpc>
            </a:pPr>
            <a:r>
              <a:rPr lang="en-US" sz="3733" b="1" spc="487" dirty="0">
                <a:solidFill>
                  <a:srgbClr val="FFC000"/>
                </a:solidFill>
                <a:latin typeface="Poppins Bold"/>
              </a:rPr>
              <a:t>FOR LISTENING</a:t>
            </a:r>
          </a:p>
        </p:txBody>
      </p:sp>
    </p:spTree>
    <p:extLst>
      <p:ext uri="{BB962C8B-B14F-4D97-AF65-F5344CB8AC3E}">
        <p14:creationId xmlns:p14="http://schemas.microsoft.com/office/powerpoint/2010/main" val="5422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A1BCF9-5A2E-2DC2-99C8-DDA9EB96A35B}"/>
              </a:ext>
            </a:extLst>
          </p:cNvPr>
          <p:cNvSpPr txBox="1"/>
          <p:nvPr/>
        </p:nvSpPr>
        <p:spPr>
          <a:xfrm>
            <a:off x="581040" y="248710"/>
            <a:ext cx="2102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Solution</a:t>
            </a:r>
          </a:p>
        </p:txBody>
      </p:sp>
      <p:grpSp>
        <p:nvGrpSpPr>
          <p:cNvPr id="6" name="组合 24">
            <a:extLst>
              <a:ext uri="{FF2B5EF4-FFF2-40B4-BE49-F238E27FC236}">
                <a16:creationId xmlns:a16="http://schemas.microsoft.com/office/drawing/2014/main" id="{C3AA1E38-D732-28B2-97B9-04FC3C0B25CF}"/>
              </a:ext>
            </a:extLst>
          </p:cNvPr>
          <p:cNvGrpSpPr/>
          <p:nvPr/>
        </p:nvGrpSpPr>
        <p:grpSpPr>
          <a:xfrm>
            <a:off x="283289" y="282117"/>
            <a:ext cx="2460769" cy="662587"/>
            <a:chOff x="3649078" y="1556771"/>
            <a:chExt cx="2646857" cy="632280"/>
          </a:xfrm>
        </p:grpSpPr>
        <p:sp>
          <p:nvSpPr>
            <p:cNvPr id="7" name="任意多边形 23">
              <a:extLst>
                <a:ext uri="{FF2B5EF4-FFF2-40B4-BE49-F238E27FC236}">
                  <a16:creationId xmlns:a16="http://schemas.microsoft.com/office/drawing/2014/main" id="{CF0B360C-1F60-31C7-BB86-AE8AA736C960}"/>
                </a:ext>
              </a:extLst>
            </p:cNvPr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pic>
          <p:nvPicPr>
            <p:cNvPr id="8" name="图片 12">
              <a:extLst>
                <a:ext uri="{FF2B5EF4-FFF2-40B4-BE49-F238E27FC236}">
                  <a16:creationId xmlns:a16="http://schemas.microsoft.com/office/drawing/2014/main" id="{54CA4627-8D75-DCA4-6F34-A123D893F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283289" y="3103927"/>
            <a:ext cx="11250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area of garden is not less than 48 </a:t>
            </a:r>
            <a:r>
              <a:rPr kumimoji="0" lang="nl-NL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nl-NL" altLang="en-US" sz="2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nl-NL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nl-N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and only if</a:t>
            </a:r>
            <a:endParaRPr kumimoji="0" lang="nl-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58706"/>
              </p:ext>
            </p:extLst>
          </p:nvPr>
        </p:nvGraphicFramePr>
        <p:xfrm>
          <a:off x="998538" y="3811588"/>
          <a:ext cx="209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380880" progId="Equation.DSMT4">
                  <p:embed/>
                </p:oleObj>
              </mc:Choice>
              <mc:Fallback>
                <p:oleObj name="Equation" r:id="rId4" imgW="2095200" imgH="3808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8538" y="3811588"/>
                        <a:ext cx="2095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129927"/>
              </p:ext>
            </p:extLst>
          </p:nvPr>
        </p:nvGraphicFramePr>
        <p:xfrm>
          <a:off x="5979151" y="3875088"/>
          <a:ext cx="482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317160" progId="Equation.DSMT4">
                  <p:embed/>
                </p:oleObj>
              </mc:Choice>
              <mc:Fallback>
                <p:oleObj name="Equation" r:id="rId6" imgW="482400" imgH="3171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79151" y="3875088"/>
                        <a:ext cx="482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500140"/>
              </p:ext>
            </p:extLst>
          </p:nvPr>
        </p:nvGraphicFramePr>
        <p:xfrm>
          <a:off x="3226009" y="3939522"/>
          <a:ext cx="419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253800" progId="Equation.DSMT4">
                  <p:embed/>
                </p:oleObj>
              </mc:Choice>
              <mc:Fallback>
                <p:oleObj name="Equation" r:id="rId8" imgW="419040" imgH="2538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26009" y="3939522"/>
                        <a:ext cx="419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845656"/>
              </p:ext>
            </p:extLst>
          </p:nvPr>
        </p:nvGraphicFramePr>
        <p:xfrm>
          <a:off x="3777080" y="3811588"/>
          <a:ext cx="2070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70000" imgH="380880" progId="Equation.DSMT4">
                  <p:embed/>
                </p:oleObj>
              </mc:Choice>
              <mc:Fallback>
                <p:oleObj name="Equation" r:id="rId10" imgW="2070000" imgH="3808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77080" y="3811588"/>
                        <a:ext cx="2070100" cy="381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E94F59A-E633-12DD-67AA-F8684B425A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67" y="1424359"/>
            <a:ext cx="2777733" cy="22597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1508210"/>
            <a:ext cx="8432800" cy="115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800" b="1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pt-BR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What is the </a:t>
            </a: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width</a:t>
            </a:r>
            <a:r>
              <a:rPr lang="pt-BR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such that the area is not less than 48 </a:t>
            </a:r>
            <a:r>
              <a:rPr lang="nl-NL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altLang="en-US" sz="2800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8770E3-6713-9F43-30ED-CA564EBE040C}"/>
              </a:ext>
            </a:extLst>
          </p:cNvPr>
          <p:cNvSpPr/>
          <p:nvPr/>
        </p:nvSpPr>
        <p:spPr>
          <a:xfrm>
            <a:off x="456531" y="963912"/>
            <a:ext cx="1127893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The perimeter of a rectangular garden is 20 meters.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8" y="517009"/>
            <a:ext cx="11616267" cy="634099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663643" y="1613941"/>
            <a:ext cx="7597423" cy="3330221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024" y="0"/>
            <a:ext cx="1520792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87" y="4030663"/>
            <a:ext cx="2184760" cy="1584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1" y="381000"/>
            <a:ext cx="1163839" cy="1232941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218715" y="4029058"/>
            <a:ext cx="3044882" cy="764293"/>
            <a:chOff x="3649078" y="1556771"/>
            <a:chExt cx="2646857" cy="632280"/>
          </a:xfrm>
        </p:grpSpPr>
        <p:sp>
          <p:nvSpPr>
            <p:cNvPr id="24" name="任意多边形 23"/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sp>
        <p:nvSpPr>
          <p:cNvPr id="5" name="矩形 14">
            <a:extLst>
              <a:ext uri="{FF2B5EF4-FFF2-40B4-BE49-F238E27FC236}">
                <a16:creationId xmlns:a16="http://schemas.microsoft.com/office/drawing/2014/main" id="{E1B42D0B-EBFA-A0E8-F9F4-1CB7FD1170E0}"/>
              </a:ext>
            </a:extLst>
          </p:cNvPr>
          <p:cNvSpPr/>
          <p:nvPr/>
        </p:nvSpPr>
        <p:spPr>
          <a:xfrm>
            <a:off x="2693884" y="2570533"/>
            <a:ext cx="7774661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280160" algn="l"/>
                <a:tab pos="3060065" algn="ctr"/>
              </a:tabLst>
            </a:pP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ALGEBRA 10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280160" algn="l"/>
                <a:tab pos="3060065" algn="ctr"/>
              </a:tabLst>
            </a:pPr>
            <a:r>
              <a:rPr lang="fr-F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SIGNS OF QUADRATIC TRINOMIALS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82A98-2626-E9E6-B8AC-5020028AD019}"/>
              </a:ext>
            </a:extLst>
          </p:cNvPr>
          <p:cNvSpPr txBox="1"/>
          <p:nvPr/>
        </p:nvSpPr>
        <p:spPr>
          <a:xfrm>
            <a:off x="4346672" y="4014686"/>
            <a:ext cx="34986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</a:t>
            </a:r>
            <a:endParaRPr lang="en-US" sz="18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4E63D-C723-9246-6F98-8B86B76DCF62}"/>
              </a:ext>
            </a:extLst>
          </p:cNvPr>
          <p:cNvSpPr txBox="1"/>
          <p:nvPr/>
        </p:nvSpPr>
        <p:spPr>
          <a:xfrm>
            <a:off x="2782503" y="1624629"/>
            <a:ext cx="739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55BBC5"/>
                </a:solidFill>
              </a:defRPr>
            </a:lvl1pPr>
          </a:lstStyle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THAI NGUYEN DEPARTMENT  OF EDUCATION AND TRAINING </a:t>
            </a:r>
          </a:p>
        </p:txBody>
      </p:sp>
    </p:spTree>
    <p:extLst>
      <p:ext uri="{BB962C8B-B14F-4D97-AF65-F5344CB8AC3E}">
        <p14:creationId xmlns:p14="http://schemas.microsoft.com/office/powerpoint/2010/main" val="37943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0">
            <a:extLst>
              <a:ext uri="{FF2B5EF4-FFF2-40B4-BE49-F238E27FC236}">
                <a16:creationId xmlns:a16="http://schemas.microsoft.com/office/drawing/2014/main" id="{6FBDC6B8-FD66-DAB7-4EAD-471F6EB2D1FC}"/>
              </a:ext>
            </a:extLst>
          </p:cNvPr>
          <p:cNvSpPr/>
          <p:nvPr/>
        </p:nvSpPr>
        <p:spPr>
          <a:xfrm>
            <a:off x="2701972" y="1710667"/>
            <a:ext cx="3149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CONTENTS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A2879-CB09-D4F3-7B3B-3D4B9E499C29}"/>
              </a:ext>
            </a:extLst>
          </p:cNvPr>
          <p:cNvSpPr txBox="1"/>
          <p:nvPr/>
        </p:nvSpPr>
        <p:spPr>
          <a:xfrm>
            <a:off x="4813906" y="2202822"/>
            <a:ext cx="2972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-87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Quadratic trinomial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DB057-DB86-6417-A00D-F336AD95A4C4}"/>
              </a:ext>
            </a:extLst>
          </p:cNvPr>
          <p:cNvSpPr txBox="1"/>
          <p:nvPr/>
        </p:nvSpPr>
        <p:spPr>
          <a:xfrm>
            <a:off x="4813906" y="2786714"/>
            <a:ext cx="5471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-87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of a quadratic trinomial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29">
            <a:extLst>
              <a:ext uri="{FF2B5EF4-FFF2-40B4-BE49-F238E27FC236}">
                <a16:creationId xmlns:a16="http://schemas.microsoft.com/office/drawing/2014/main" id="{9CDBBA17-1931-DCAE-1DAC-5E2F71EFE936}"/>
              </a:ext>
            </a:extLst>
          </p:cNvPr>
          <p:cNvGrpSpPr/>
          <p:nvPr/>
        </p:nvGrpSpPr>
        <p:grpSpPr>
          <a:xfrm>
            <a:off x="4315480" y="3339026"/>
            <a:ext cx="459045" cy="453459"/>
            <a:chOff x="4939340" y="2146816"/>
            <a:chExt cx="462833" cy="457200"/>
          </a:xfrm>
        </p:grpSpPr>
        <p:sp>
          <p:nvSpPr>
            <p:cNvPr id="7" name="椭圆 31">
              <a:extLst>
                <a:ext uri="{FF2B5EF4-FFF2-40B4-BE49-F238E27FC236}">
                  <a16:creationId xmlns:a16="http://schemas.microsoft.com/office/drawing/2014/main" id="{2C1964E5-444E-196E-21A3-57D8D00B43FA}"/>
                </a:ext>
              </a:extLst>
            </p:cNvPr>
            <p:cNvSpPr/>
            <p:nvPr/>
          </p:nvSpPr>
          <p:spPr>
            <a:xfrm>
              <a:off x="4944973" y="2146816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8" name="文本框 32">
              <a:extLst>
                <a:ext uri="{FF2B5EF4-FFF2-40B4-BE49-F238E27FC236}">
                  <a16:creationId xmlns:a16="http://schemas.microsoft.com/office/drawing/2014/main" id="{62533661-AF8E-020E-701B-3E8040F76A26}"/>
                </a:ext>
              </a:extLst>
            </p:cNvPr>
            <p:cNvSpPr txBox="1"/>
            <p:nvPr/>
          </p:nvSpPr>
          <p:spPr>
            <a:xfrm>
              <a:off x="4939340" y="2180993"/>
              <a:ext cx="393067" cy="34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03</a:t>
              </a:r>
              <a:endPara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1BD1880-038C-2B8F-5837-FA67ECFDAD99}"/>
              </a:ext>
            </a:extLst>
          </p:cNvPr>
          <p:cNvSpPr txBox="1"/>
          <p:nvPr/>
        </p:nvSpPr>
        <p:spPr>
          <a:xfrm>
            <a:off x="4813906" y="3330820"/>
            <a:ext cx="2431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-1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29">
            <a:extLst>
              <a:ext uri="{FF2B5EF4-FFF2-40B4-BE49-F238E27FC236}">
                <a16:creationId xmlns:a16="http://schemas.microsoft.com/office/drawing/2014/main" id="{4C2487BF-5E10-9533-2EC5-293A478B87E7}"/>
              </a:ext>
            </a:extLst>
          </p:cNvPr>
          <p:cNvGrpSpPr/>
          <p:nvPr/>
        </p:nvGrpSpPr>
        <p:grpSpPr>
          <a:xfrm>
            <a:off x="4300959" y="3876719"/>
            <a:ext cx="459045" cy="453459"/>
            <a:chOff x="4939340" y="2146816"/>
            <a:chExt cx="462833" cy="457200"/>
          </a:xfrm>
        </p:grpSpPr>
        <p:sp>
          <p:nvSpPr>
            <p:cNvPr id="11" name="椭圆 31">
              <a:extLst>
                <a:ext uri="{FF2B5EF4-FFF2-40B4-BE49-F238E27FC236}">
                  <a16:creationId xmlns:a16="http://schemas.microsoft.com/office/drawing/2014/main" id="{EA1FF662-1E92-B498-2D95-5AFAD1194FCF}"/>
                </a:ext>
              </a:extLst>
            </p:cNvPr>
            <p:cNvSpPr/>
            <p:nvPr/>
          </p:nvSpPr>
          <p:spPr>
            <a:xfrm>
              <a:off x="4944973" y="2146816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2" name="文本框 32">
              <a:extLst>
                <a:ext uri="{FF2B5EF4-FFF2-40B4-BE49-F238E27FC236}">
                  <a16:creationId xmlns:a16="http://schemas.microsoft.com/office/drawing/2014/main" id="{1DC734E1-2414-47D7-962E-AE3E55C49B94}"/>
                </a:ext>
              </a:extLst>
            </p:cNvPr>
            <p:cNvSpPr txBox="1"/>
            <p:nvPr/>
          </p:nvSpPr>
          <p:spPr>
            <a:xfrm>
              <a:off x="4939340" y="2180993"/>
              <a:ext cx="393067" cy="34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04</a:t>
              </a:r>
              <a:endPara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29">
            <a:extLst>
              <a:ext uri="{FF2B5EF4-FFF2-40B4-BE49-F238E27FC236}">
                <a16:creationId xmlns:a16="http://schemas.microsoft.com/office/drawing/2014/main" id="{44D32821-A5C9-2175-BBCB-F856C7CDD7AB}"/>
              </a:ext>
            </a:extLst>
          </p:cNvPr>
          <p:cNvGrpSpPr/>
          <p:nvPr/>
        </p:nvGrpSpPr>
        <p:grpSpPr>
          <a:xfrm>
            <a:off x="4315480" y="2223135"/>
            <a:ext cx="459045" cy="453459"/>
            <a:chOff x="4939340" y="2146816"/>
            <a:chExt cx="462833" cy="457200"/>
          </a:xfrm>
        </p:grpSpPr>
        <p:sp>
          <p:nvSpPr>
            <p:cNvPr id="15" name="椭圆 31">
              <a:extLst>
                <a:ext uri="{FF2B5EF4-FFF2-40B4-BE49-F238E27FC236}">
                  <a16:creationId xmlns:a16="http://schemas.microsoft.com/office/drawing/2014/main" id="{71181F53-D304-79CA-A9C2-22D53759AB63}"/>
                </a:ext>
              </a:extLst>
            </p:cNvPr>
            <p:cNvSpPr/>
            <p:nvPr/>
          </p:nvSpPr>
          <p:spPr>
            <a:xfrm>
              <a:off x="4944973" y="2146816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6" name="文本框 32">
              <a:extLst>
                <a:ext uri="{FF2B5EF4-FFF2-40B4-BE49-F238E27FC236}">
                  <a16:creationId xmlns:a16="http://schemas.microsoft.com/office/drawing/2014/main" id="{D82AF4C1-17B0-F461-1299-E509273F902C}"/>
                </a:ext>
              </a:extLst>
            </p:cNvPr>
            <p:cNvSpPr txBox="1"/>
            <p:nvPr/>
          </p:nvSpPr>
          <p:spPr>
            <a:xfrm>
              <a:off x="4939340" y="2180993"/>
              <a:ext cx="444786" cy="34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01</a:t>
              </a:r>
              <a:endPara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29">
            <a:extLst>
              <a:ext uri="{FF2B5EF4-FFF2-40B4-BE49-F238E27FC236}">
                <a16:creationId xmlns:a16="http://schemas.microsoft.com/office/drawing/2014/main" id="{2332D8ED-AC24-6F39-9497-122C883593F1}"/>
              </a:ext>
            </a:extLst>
          </p:cNvPr>
          <p:cNvGrpSpPr/>
          <p:nvPr/>
        </p:nvGrpSpPr>
        <p:grpSpPr>
          <a:xfrm>
            <a:off x="4315480" y="2801332"/>
            <a:ext cx="459045" cy="453459"/>
            <a:chOff x="4939340" y="2146816"/>
            <a:chExt cx="462833" cy="457200"/>
          </a:xfrm>
        </p:grpSpPr>
        <p:sp>
          <p:nvSpPr>
            <p:cNvPr id="18" name="椭圆 31">
              <a:extLst>
                <a:ext uri="{FF2B5EF4-FFF2-40B4-BE49-F238E27FC236}">
                  <a16:creationId xmlns:a16="http://schemas.microsoft.com/office/drawing/2014/main" id="{E3284EF9-261C-8AE1-E203-235E2AB35990}"/>
                </a:ext>
              </a:extLst>
            </p:cNvPr>
            <p:cNvSpPr/>
            <p:nvPr/>
          </p:nvSpPr>
          <p:spPr>
            <a:xfrm>
              <a:off x="4944973" y="2146816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9" name="文本框 32">
              <a:extLst>
                <a:ext uri="{FF2B5EF4-FFF2-40B4-BE49-F238E27FC236}">
                  <a16:creationId xmlns:a16="http://schemas.microsoft.com/office/drawing/2014/main" id="{01747FD5-B9CC-252B-9D0F-0A05DDE2F918}"/>
                </a:ext>
              </a:extLst>
            </p:cNvPr>
            <p:cNvSpPr txBox="1"/>
            <p:nvPr/>
          </p:nvSpPr>
          <p:spPr>
            <a:xfrm>
              <a:off x="4939340" y="2180993"/>
              <a:ext cx="393067" cy="341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02</a:t>
              </a:r>
              <a:endPara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813906" y="3811230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Aplications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03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5685793" y="2006600"/>
            <a:ext cx="1751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>
                <a:solidFill>
                  <a:schemeClr val="accent2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01</a:t>
            </a:r>
            <a:endParaRPr lang="zh-CN" altLang="en-US" sz="7200" b="1" dirty="0">
              <a:solidFill>
                <a:schemeClr val="accent2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32"/>
          <p:cNvSpPr txBox="1"/>
          <p:nvPr/>
        </p:nvSpPr>
        <p:spPr>
          <a:xfrm>
            <a:off x="4045527" y="3067044"/>
            <a:ext cx="587432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en-US" sz="5333" b="1" spc="-87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Quadratic trinomial</a:t>
            </a:r>
            <a:endParaRPr lang="en-US" sz="5333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0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32E7A4F6-E318-8817-EF06-1185898154E2}"/>
              </a:ext>
            </a:extLst>
          </p:cNvPr>
          <p:cNvSpPr txBox="1"/>
          <p:nvPr/>
        </p:nvSpPr>
        <p:spPr>
          <a:xfrm>
            <a:off x="437057" y="375047"/>
            <a:ext cx="417650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z="3200" spc="-87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Quadratic trinomial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7" y="1204679"/>
            <a:ext cx="493639" cy="505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962665" y="1180649"/>
            <a:ext cx="11008673" cy="1027461"/>
          </a:xfrm>
          <a:prstGeom prst="rect">
            <a:avLst/>
          </a:prstGeom>
          <a:solidFill>
            <a:srgbClr val="FFCC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pt-BR" sz="2800" b="1" dirty="0">
                <a:solidFill>
                  <a:schemeClr val="tx1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quadratic trinomial </a:t>
            </a:r>
            <a:r>
              <a:rPr lang="pt-BR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x is an expression of the form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340" algn="just">
              <a:lnSpc>
                <a:spcPct val="130000"/>
              </a:lnSpc>
            </a:pP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pt-BR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here 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pt-BR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</a:t>
            </a:r>
            <a:r>
              <a:rPr lang="pt-BR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pt-BR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coefficients and          .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200193"/>
              </p:ext>
            </p:extLst>
          </p:nvPr>
        </p:nvGraphicFramePr>
        <p:xfrm>
          <a:off x="9355138" y="1244600"/>
          <a:ext cx="2593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857320" imgH="469800" progId="Equation.DSMT4">
                  <p:embed/>
                </p:oleObj>
              </mc:Choice>
              <mc:Fallback>
                <p:oleObj name="Equation" r:id="rId9" imgW="2857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55138" y="1244600"/>
                        <a:ext cx="259397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438786"/>
              </p:ext>
            </p:extLst>
          </p:nvPr>
        </p:nvGraphicFramePr>
        <p:xfrm>
          <a:off x="6809508" y="1805466"/>
          <a:ext cx="76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61760" imgH="317160" progId="Equation.DSMT4">
                  <p:embed/>
                </p:oleObj>
              </mc:Choice>
              <mc:Fallback>
                <p:oleObj name="Equation" r:id="rId11" imgW="761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09508" y="1805466"/>
                        <a:ext cx="7620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ounded Rectangle 36"/>
          <p:cNvSpPr/>
          <p:nvPr/>
        </p:nvSpPr>
        <p:spPr>
          <a:xfrm>
            <a:off x="930695" y="3009572"/>
            <a:ext cx="11086837" cy="1198741"/>
          </a:xfrm>
          <a:prstGeom prst="roundRect">
            <a:avLst>
              <a:gd name="adj" fmla="val 4110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7998" tIns="8999" rIns="17998" bIns="8999" rtlCol="0" anchor="t"/>
          <a:lstStyle/>
          <a:p>
            <a:pPr lvl="0" defTabSz="1034809">
              <a:lnSpc>
                <a:spcPct val="150000"/>
              </a:lnSpc>
              <a:defRPr/>
            </a:pPr>
            <a:r>
              <a:rPr lang="pt-BR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solutions of quadratic equation                            are also called the solutions of quadratic trinomial                    .  </a:t>
            </a:r>
            <a:endParaRPr lang="pt-BR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34809">
              <a:lnSpc>
                <a:spcPct val="150000"/>
              </a:lnSpc>
              <a:defRPr/>
            </a:pPr>
            <a:endParaRPr lang="pt-BR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348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defTabSz="1034809">
              <a:lnSpc>
                <a:spcPct val="15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437057" y="2633763"/>
            <a:ext cx="2502977" cy="4046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Note 1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8" y="2633762"/>
            <a:ext cx="495900" cy="404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336338"/>
              </p:ext>
            </p:extLst>
          </p:nvPr>
        </p:nvGraphicFramePr>
        <p:xfrm>
          <a:off x="981408" y="4538402"/>
          <a:ext cx="971550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65200" imgH="203200" progId="Equation.DSMT4">
                  <p:embed/>
                </p:oleObj>
              </mc:Choice>
              <mc:Fallback>
                <p:oleObj name="Equation" r:id="rId14" imgW="9652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408" y="4538402"/>
                        <a:ext cx="971550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867076"/>
              </p:ext>
            </p:extLst>
          </p:nvPr>
        </p:nvGraphicFramePr>
        <p:xfrm>
          <a:off x="981408" y="4767002"/>
          <a:ext cx="75247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48975" imgH="203112" progId="Equation.DSMT4">
                  <p:embed/>
                </p:oleObj>
              </mc:Choice>
              <mc:Fallback>
                <p:oleObj name="Equation" r:id="rId16" imgW="748975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408" y="4767002"/>
                        <a:ext cx="75247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14022"/>
              </p:ext>
            </p:extLst>
          </p:nvPr>
        </p:nvGraphicFramePr>
        <p:xfrm>
          <a:off x="6584950" y="3170157"/>
          <a:ext cx="2286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86000" imgH="393480" progId="Equation.DSMT4">
                  <p:embed/>
                </p:oleObj>
              </mc:Choice>
              <mc:Fallback>
                <p:oleObj name="Equation" r:id="rId18" imgW="2286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84950" y="3170157"/>
                        <a:ext cx="2286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89327"/>
              </p:ext>
            </p:extLst>
          </p:nvPr>
        </p:nvGraphicFramePr>
        <p:xfrm>
          <a:off x="5846618" y="3784381"/>
          <a:ext cx="175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52480" imgH="393480" progId="Equation.DSMT4">
                  <p:embed/>
                </p:oleObj>
              </mc:Choice>
              <mc:Fallback>
                <p:oleObj name="Equation" r:id="rId20" imgW="1752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46618" y="3784381"/>
                        <a:ext cx="1752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F2861B2-41D0-4AA3-9C13-CA1C2A8A7C6B}"/>
              </a:ext>
            </a:extLst>
          </p:cNvPr>
          <p:cNvSpPr/>
          <p:nvPr/>
        </p:nvSpPr>
        <p:spPr>
          <a:xfrm>
            <a:off x="1952958" y="4561261"/>
            <a:ext cx="8698810" cy="1090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pt-BR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uadratic trinomial  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kwɒˈdrætɪk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trai´noumiəl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Lucida Sans Unicode" panose="020B0602030504020204" pitchFamily="34" charset="0"/>
              </a:rPr>
              <a:t>/</a:t>
            </a:r>
            <a:endPara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2800" dirty="0"/>
          </a:p>
        </p:txBody>
      </p:sp>
      <p:pic>
        <p:nvPicPr>
          <p:cNvPr id="7" name="quadratic__gb_1">
            <a:hlinkClick r:id="" action="ppaction://media"/>
            <a:extLst>
              <a:ext uri="{FF2B5EF4-FFF2-40B4-BE49-F238E27FC236}">
                <a16:creationId xmlns:a16="http://schemas.microsoft.com/office/drawing/2014/main" id="{86F22DB3-0368-4A1D-B849-7178B7A79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553070" y="5203347"/>
            <a:ext cx="609600" cy="609600"/>
          </a:xfrm>
          <a:prstGeom prst="rect">
            <a:avLst/>
          </a:prstGeom>
        </p:spPr>
      </p:pic>
      <p:pic>
        <p:nvPicPr>
          <p:cNvPr id="8" name="epd28383">
            <a:hlinkClick r:id="" action="ppaction://media"/>
            <a:extLst>
              <a:ext uri="{FF2B5EF4-FFF2-40B4-BE49-F238E27FC236}">
                <a16:creationId xmlns:a16="http://schemas.microsoft.com/office/drawing/2014/main" id="{0791CA1D-351A-4212-A71C-4B62E66B79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602419" y="52175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1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DD04A-6327-9D47-6060-3CE5A784040F}"/>
              </a:ext>
            </a:extLst>
          </p:cNvPr>
          <p:cNvSpPr txBox="1"/>
          <p:nvPr/>
        </p:nvSpPr>
        <p:spPr>
          <a:xfrm>
            <a:off x="270493" y="333163"/>
            <a:ext cx="2070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</a:rPr>
              <a:t>Example </a:t>
            </a:r>
          </a:p>
        </p:txBody>
      </p:sp>
      <p:grpSp>
        <p:nvGrpSpPr>
          <p:cNvPr id="3" name="组合 24">
            <a:extLst>
              <a:ext uri="{FF2B5EF4-FFF2-40B4-BE49-F238E27FC236}">
                <a16:creationId xmlns:a16="http://schemas.microsoft.com/office/drawing/2014/main" id="{207FA790-5AEB-767B-C26D-F604049DB0E3}"/>
              </a:ext>
            </a:extLst>
          </p:cNvPr>
          <p:cNvGrpSpPr/>
          <p:nvPr/>
        </p:nvGrpSpPr>
        <p:grpSpPr>
          <a:xfrm>
            <a:off x="270493" y="455490"/>
            <a:ext cx="2202291" cy="526083"/>
            <a:chOff x="3649078" y="1556771"/>
            <a:chExt cx="2646857" cy="632280"/>
          </a:xfrm>
        </p:grpSpPr>
        <p:sp>
          <p:nvSpPr>
            <p:cNvPr id="51" name="任意多边形 23">
              <a:extLst>
                <a:ext uri="{FF2B5EF4-FFF2-40B4-BE49-F238E27FC236}">
                  <a16:creationId xmlns:a16="http://schemas.microsoft.com/office/drawing/2014/main" id="{BAF3EBFA-32B1-3FF3-9AE5-04B765538589}"/>
                </a:ext>
              </a:extLst>
            </p:cNvPr>
            <p:cNvSpPr/>
            <p:nvPr/>
          </p:nvSpPr>
          <p:spPr>
            <a:xfrm>
              <a:off x="3649078" y="2014752"/>
              <a:ext cx="2161381" cy="153653"/>
            </a:xfrm>
            <a:custGeom>
              <a:avLst/>
              <a:gdLst>
                <a:gd name="connsiteX0" fmla="*/ 0 w 2937934"/>
                <a:gd name="connsiteY0" fmla="*/ 23946 h 178330"/>
                <a:gd name="connsiteX1" fmla="*/ 1938867 w 2937934"/>
                <a:gd name="connsiteY1" fmla="*/ 100146 h 178330"/>
                <a:gd name="connsiteX2" fmla="*/ 1540934 w 2937934"/>
                <a:gd name="connsiteY2" fmla="*/ 176346 h 178330"/>
                <a:gd name="connsiteX3" fmla="*/ 1828800 w 2937934"/>
                <a:gd name="connsiteY3" fmla="*/ 15479 h 178330"/>
                <a:gd name="connsiteX4" fmla="*/ 2937934 w 2937934"/>
                <a:gd name="connsiteY4" fmla="*/ 15479 h 17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934" h="178330">
                  <a:moveTo>
                    <a:pt x="0" y="23946"/>
                  </a:moveTo>
                  <a:lnTo>
                    <a:pt x="1938867" y="100146"/>
                  </a:lnTo>
                  <a:cubicBezTo>
                    <a:pt x="2195689" y="125546"/>
                    <a:pt x="1559278" y="190457"/>
                    <a:pt x="1540934" y="176346"/>
                  </a:cubicBezTo>
                  <a:cubicBezTo>
                    <a:pt x="1522590" y="162235"/>
                    <a:pt x="1595967" y="42290"/>
                    <a:pt x="1828800" y="15479"/>
                  </a:cubicBezTo>
                  <a:cubicBezTo>
                    <a:pt x="2061633" y="-11332"/>
                    <a:pt x="2499783" y="2073"/>
                    <a:pt x="2937934" y="15479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52" name="图片 12">
              <a:extLst>
                <a:ext uri="{FF2B5EF4-FFF2-40B4-BE49-F238E27FC236}">
                  <a16:creationId xmlns:a16="http://schemas.microsoft.com/office/drawing/2014/main" id="{E4809D25-1C53-F625-447D-BC0345835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5024">
              <a:off x="5769367" y="1556771"/>
              <a:ext cx="526568" cy="632280"/>
            </a:xfrm>
            <a:prstGeom prst="rect">
              <a:avLst/>
            </a:prstGeom>
          </p:spPr>
        </p:pic>
      </p:grpSp>
      <p:grpSp>
        <p:nvGrpSpPr>
          <p:cNvPr id="6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223662" y="1109162"/>
            <a:ext cx="11582097" cy="3670611"/>
            <a:chOff x="603791" y="3405486"/>
            <a:chExt cx="23138715" cy="8514034"/>
          </a:xfrm>
        </p:grpSpPr>
        <p:sp>
          <p:nvSpPr>
            <p:cNvPr id="7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603791" y="4747267"/>
              <a:ext cx="23138715" cy="7172253"/>
            </a:xfrm>
            <a:prstGeom prst="roundRect">
              <a:avLst>
                <a:gd name="adj" fmla="val 5347"/>
              </a:avLst>
            </a:prstGeom>
            <a:solidFill>
              <a:srgbClr val="F79646">
                <a:lumMod val="20000"/>
                <a:lumOff val="80000"/>
              </a:srgbClr>
            </a:solidFill>
            <a:ln w="285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348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5087278" cy="1186493"/>
              <a:chOff x="1311958" y="3405486"/>
              <a:chExt cx="5087278" cy="1186493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755956" y="2040153"/>
                <a:ext cx="890978" cy="4071694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467118" y="3556837"/>
                <a:ext cx="3932118" cy="103514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10348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Example </a:t>
                </a:r>
                <a:r>
                  <a:rPr kumimoji="0" lang="en-US" sz="23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grpSp>
            <p:nvGrpSpPr>
              <p:cNvPr id="11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4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5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6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9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0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2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3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4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88138" y="3655779"/>
                  <a:ext cx="285873" cy="42771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5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6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7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8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29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0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1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2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3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4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5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36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480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</p:grp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id="{CC603A26-076B-96E2-2BCA-526327EB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227" y="1843427"/>
            <a:ext cx="1132265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of the following expressions is a quadratic trinomial in x? If it is a quadratic trinomial in x, determine </a:t>
            </a:r>
            <a:r>
              <a:rPr kumimoji="0" lang="pt-BR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pt-B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pt-BR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pt-B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pt-BR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pt-B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439348"/>
              </p:ext>
            </p:extLst>
          </p:nvPr>
        </p:nvGraphicFramePr>
        <p:xfrm>
          <a:off x="1122363" y="2951163"/>
          <a:ext cx="89058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556400" imgH="723600" progId="Equation.DSMT4">
                  <p:embed/>
                </p:oleObj>
              </mc:Choice>
              <mc:Fallback>
                <p:oleObj name="Equation" r:id="rId4" imgW="75564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2363" y="2951163"/>
                        <a:ext cx="8905875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50112"/>
              </p:ext>
            </p:extLst>
          </p:nvPr>
        </p:nvGraphicFramePr>
        <p:xfrm>
          <a:off x="1736725" y="3975100"/>
          <a:ext cx="19748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406080" progId="Equation.DSMT4">
                  <p:embed/>
                </p:oleObj>
              </mc:Choice>
              <mc:Fallback>
                <p:oleObj name="Equation" r:id="rId6" imgW="17776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6725" y="3975100"/>
                        <a:ext cx="197485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5">
            <a:extLst>
              <a:ext uri="{FF2B5EF4-FFF2-40B4-BE49-F238E27FC236}">
                <a16:creationId xmlns:a16="http://schemas.microsoft.com/office/drawing/2014/main" id="{8F7FF98B-32E7-D3EE-D01C-2E25F16B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175" y="3957384"/>
            <a:ext cx="34490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where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parameter.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0" y="847725"/>
          <a:ext cx="13335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02" imgH="177492" progId="Equation.DSMT4">
                  <p:embed/>
                </p:oleObj>
              </mc:Choice>
              <mc:Fallback>
                <p:oleObj name="Equation" r:id="rId8" imgW="114102" imgH="17749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47725"/>
                        <a:ext cx="13335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0" y="873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799021F-C09C-402C-9E6B-AA615C5A9B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356760"/>
              </p:ext>
            </p:extLst>
          </p:nvPr>
        </p:nvGraphicFramePr>
        <p:xfrm>
          <a:off x="955675" y="820738"/>
          <a:ext cx="3365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65280" imgH="406080" progId="Equation.DSMT4">
                  <p:embed/>
                </p:oleObj>
              </mc:Choice>
              <mc:Fallback>
                <p:oleObj name="Equation" r:id="rId2" imgW="3365280" imgH="406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910FBB0-0B71-6B5C-9054-7D150E1B04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5675" y="820738"/>
                        <a:ext cx="3365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43F3A27-BFEF-5F9A-AACE-07EB0B868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829" y="1633538"/>
            <a:ext cx="7064828" cy="386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6140</TotalTime>
  <Words>1113</Words>
  <Application>Microsoft Office PowerPoint</Application>
  <PresentationFormat>Widescreen</PresentationFormat>
  <Paragraphs>315</Paragraphs>
  <Slides>27</Slides>
  <Notes>17</Notes>
  <HiddenSlides>0</HiddenSlides>
  <MMClips>3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Lucida Sans Unicode</vt:lpstr>
      <vt:lpstr>Montserrat Extra-Bold</vt:lpstr>
      <vt:lpstr>Poppins Bold</vt:lpstr>
      <vt:lpstr>Tahoma</vt:lpstr>
      <vt:lpstr>Times New Roman</vt:lpstr>
      <vt:lpstr>VNI-Times</vt:lpstr>
      <vt:lpstr>站酷快乐体2016修订版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 Thi Ly</dc:creator>
  <cp:lastModifiedBy>Phương Dũng</cp:lastModifiedBy>
  <cp:revision>162</cp:revision>
  <dcterms:created xsi:type="dcterms:W3CDTF">2023-08-05T00:09:01Z</dcterms:created>
  <dcterms:modified xsi:type="dcterms:W3CDTF">2023-10-19T02:59:37Z</dcterms:modified>
</cp:coreProperties>
</file>