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786" r:id="rId3"/>
    <p:sldId id="257" r:id="rId4"/>
    <p:sldId id="740" r:id="rId5"/>
    <p:sldId id="780" r:id="rId6"/>
    <p:sldId id="823" r:id="rId7"/>
    <p:sldId id="824" r:id="rId8"/>
    <p:sldId id="825" r:id="rId9"/>
    <p:sldId id="826" r:id="rId10"/>
    <p:sldId id="827" r:id="rId11"/>
    <p:sldId id="828" r:id="rId12"/>
    <p:sldId id="829" r:id="rId13"/>
    <p:sldId id="830" r:id="rId14"/>
    <p:sldId id="787" r:id="rId15"/>
    <p:sldId id="790" r:id="rId16"/>
    <p:sldId id="789" r:id="rId17"/>
    <p:sldId id="831" r:id="rId18"/>
    <p:sldId id="832" r:id="rId19"/>
    <p:sldId id="785" r:id="rId20"/>
    <p:sldId id="834" r:id="rId21"/>
    <p:sldId id="781" r:id="rId22"/>
    <p:sldId id="791" r:id="rId23"/>
    <p:sldId id="792" r:id="rId24"/>
    <p:sldId id="793" r:id="rId25"/>
    <p:sldId id="794" r:id="rId26"/>
    <p:sldId id="795" r:id="rId27"/>
    <p:sldId id="796" r:id="rId28"/>
    <p:sldId id="800" r:id="rId29"/>
    <p:sldId id="808" r:id="rId30"/>
    <p:sldId id="797" r:id="rId31"/>
    <p:sldId id="798" r:id="rId32"/>
    <p:sldId id="799" r:id="rId33"/>
    <p:sldId id="801" r:id="rId34"/>
    <p:sldId id="809" r:id="rId35"/>
    <p:sldId id="802" r:id="rId36"/>
    <p:sldId id="804" r:id="rId37"/>
    <p:sldId id="803" r:id="rId38"/>
    <p:sldId id="805" r:id="rId39"/>
    <p:sldId id="806" r:id="rId40"/>
    <p:sldId id="807" r:id="rId41"/>
    <p:sldId id="784" r:id="rId42"/>
    <p:sldId id="776" r:id="rId4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6ACE"/>
    <a:srgbClr val="CCECFF"/>
    <a:srgbClr val="33CC33"/>
    <a:srgbClr val="C060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snapToGrid="0">
      <p:cViewPr varScale="1">
        <p:scale>
          <a:sx n="74" d="100"/>
          <a:sy n="74" d="100"/>
        </p:scale>
        <p:origin x="582" y="90"/>
      </p:cViewPr>
      <p:guideLst>
        <p:guide orient="horz" pos="2160"/>
        <p:guide pos="38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DADE743-382B-42E5-AA6E-FB8C9D08DE14}" type="datetimeFigureOut">
              <a:rPr lang="vi-VN" smtClean="0"/>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ADE743-382B-42E5-AA6E-FB8C9D08DE14}" type="datetimeFigureOut">
              <a:rPr lang="vi-VN" smtClean="0"/>
              <a:t>13/02/2025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DADE743-382B-42E5-AA6E-FB8C9D08DE14}" type="datetimeFigureOut">
              <a:rPr lang="vi-VN" smtClean="0"/>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DADE743-382B-42E5-AA6E-FB8C9D08DE14}" type="datetimeFigureOut">
              <a:rPr lang="vi-VN" smtClean="0"/>
              <a:t>13/02/2025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DADE743-382B-42E5-AA6E-FB8C9D08DE14}" type="datetimeFigureOut">
              <a:rPr lang="vi-VN" smtClean="0"/>
              <a:t>13/02/2025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DE743-382B-42E5-AA6E-FB8C9D08DE14}" type="datetimeFigureOut">
              <a:rPr lang="vi-VN" smtClean="0"/>
              <a:t>13/02/2025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ADE743-382B-42E5-AA6E-FB8C9D08DE14}" type="datetimeFigureOut">
              <a:rPr lang="vi-VN" smtClean="0"/>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DADE743-382B-42E5-AA6E-FB8C9D08DE14}" type="datetimeFigureOut">
              <a:rPr lang="vi-VN" smtClean="0"/>
              <a:t>13/02/2025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5ACA366-9975-4146-96E3-1AE2AEA6DAD0}"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ADE743-382B-42E5-AA6E-FB8C9D08DE14}" type="datetimeFigureOut">
              <a:rPr lang="vi-VN" smtClean="0"/>
              <a:t>13/02/2025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ACA366-9975-4146-96E3-1AE2AEA6DAD0}"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hình nền bài giảng powerpoi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5412"/>
            <a:ext cx="12192000" cy="6868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44221" y="1933232"/>
            <a:ext cx="9703558" cy="978911"/>
          </a:xfr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10 </a:t>
            </a:r>
            <a:br>
              <a:rPr 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 LƯỢNG VÀ CUỘC SỐNG</a:t>
            </a:r>
            <a:endParaRPr lang="vi-VN" sz="4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itle 1"/>
          <p:cNvSpPr txBox="1"/>
          <p:nvPr/>
        </p:nvSpPr>
        <p:spPr>
          <a:xfrm>
            <a:off x="2785795" y="2942818"/>
            <a:ext cx="6165273" cy="9789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41: NĂNG L</a:t>
            </a:r>
            <a:r>
              <a:rPr lang="vi-VN"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ỢNG</a:t>
            </a:r>
          </a:p>
          <a:p>
            <a:r>
              <a:rPr lang="en-US" sz="3600" b="1" dirty="0"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GIÁO VIÊN: TRÀN THỊ THU HƯỜNG</a:t>
            </a:r>
            <a:endParaRPr lang="vi-VN" sz="36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Quang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Quang năng là năng lượng có được khi vật phát ra ánh sáng</a:t>
            </a:r>
          </a:p>
        </p:txBody>
      </p:sp>
      <p:sp>
        <p:nvSpPr>
          <p:cNvPr id="4" name="Text Box 3"/>
          <p:cNvSpPr txBox="1"/>
          <p:nvPr/>
        </p:nvSpPr>
        <p:spPr>
          <a:xfrm>
            <a:off x="609600" y="37338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Bóng đèn đang sáng, đom đóm, mặt trời ban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e</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Nhiệt</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Nhiệt năng là năng lượng có được khi vật nóng lên.</a:t>
            </a:r>
          </a:p>
        </p:txBody>
      </p:sp>
      <p:sp>
        <p:nvSpPr>
          <p:cNvPr id="4" name="Text Box 3"/>
          <p:cNvSpPr txBox="1"/>
          <p:nvPr/>
        </p:nvSpPr>
        <p:spPr>
          <a:xfrm>
            <a:off x="609600" y="3352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Nước nóng, nấu cơm, bóng đèn nóng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f</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Điện</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en-US" altLang="vi-VN" sz="4000" i="1" smtClean="0">
                <a:solidFill>
                  <a:srgbClr val="7030A0"/>
                </a:solidFill>
                <a:latin typeface="Times New Roman" panose="02020603050405020304" pitchFamily="18" charset="0"/>
                <a:cs typeface="Times New Roman" panose="02020603050405020304" pitchFamily="18" charset="0"/>
                <a:sym typeface="+mn-ea"/>
              </a:rPr>
              <a:t>Điện</a:t>
            </a:r>
            <a:r>
              <a:rPr lang="vi-VN" altLang="en-US" sz="4000" i="1" smtClean="0">
                <a:solidFill>
                  <a:srgbClr val="7030A0"/>
                </a:solidFill>
                <a:latin typeface="Times New Roman" panose="02020603050405020304" pitchFamily="18" charset="0"/>
                <a:cs typeface="Times New Roman" panose="02020603050405020304" pitchFamily="18" charset="0"/>
                <a:sym typeface="+mn-ea"/>
              </a:rPr>
              <a:t> năng là năng lượng có được khi vật tạo ra dòng điện</a:t>
            </a:r>
          </a:p>
        </p:txBody>
      </p:sp>
      <p:sp>
        <p:nvSpPr>
          <p:cNvPr id="4" name="Text Box 3"/>
          <p:cNvSpPr txBox="1"/>
          <p:nvPr/>
        </p:nvSpPr>
        <p:spPr>
          <a:xfrm>
            <a:off x="533400" y="36576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nhà máy thủy điện, điện gió, Ăc-quy,...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Hóa 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Hóa năng là năng lượng do quá trình biến đổi hóa học tạo ra.</a:t>
            </a:r>
          </a:p>
        </p:txBody>
      </p:sp>
      <p:sp>
        <p:nvSpPr>
          <p:cNvPr id="4" name="Text Box 3"/>
          <p:cNvSpPr txBox="1"/>
          <p:nvPr/>
        </p:nvSpPr>
        <p:spPr>
          <a:xfrm>
            <a:off x="533400" y="3733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Pin, </a:t>
            </a:r>
            <a:r>
              <a:rPr lang="en-US" altLang="vi-VN" sz="4000" i="1" smtClean="0">
                <a:solidFill>
                  <a:srgbClr val="7030A0"/>
                </a:solidFill>
                <a:latin typeface="Times New Roman" panose="02020603050405020304" pitchFamily="18" charset="0"/>
                <a:cs typeface="Times New Roman" panose="02020603050405020304" pitchFamily="18" charset="0"/>
                <a:sym typeface="+mn-ea"/>
              </a:rPr>
              <a:t>thực phẩm</a:t>
            </a:r>
            <a:r>
              <a:rPr lang="vi-VN" altLang="en-US" sz="4000" i="1" smtClean="0">
                <a:solidFill>
                  <a:srgbClr val="7030A0"/>
                </a:solidFill>
                <a:latin typeface="Times New Roman" panose="02020603050405020304" pitchFamily="18" charset="0"/>
                <a:cs typeface="Times New Roman" panose="02020603050405020304" pitchFamily="18" charset="0"/>
                <a:sym typeface="+mn-ea"/>
              </a:rPr>
              <a:t>, xăng dầu,...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213" y="368486"/>
            <a:ext cx="11547987" cy="1787857"/>
          </a:xfrm>
        </p:spPr>
        <p:txBody>
          <a:bodyPr>
            <a:noAutofit/>
          </a:bodyPr>
          <a:lstStyle/>
          <a:p>
            <a:pPr algn="just"/>
            <a:r>
              <a:rPr lang="en-US" sz="3600" smtClean="0">
                <a:solidFill>
                  <a:srgbClr val="002060"/>
                </a:solidFill>
                <a:latin typeface="Times New Roman" panose="02020603050405020304" pitchFamily="18" charset="0"/>
                <a:cs typeface="Times New Roman" panose="02020603050405020304" pitchFamily="18" charset="0"/>
              </a:rPr>
              <a:t>?1. </a:t>
            </a:r>
            <a:r>
              <a:rPr lang="en-US" sz="3600">
                <a:solidFill>
                  <a:srgbClr val="002060"/>
                </a:solidFill>
                <a:latin typeface="Times New Roman" panose="02020603050405020304" pitchFamily="18" charset="0"/>
                <a:cs typeface="Times New Roman" panose="02020603050405020304" pitchFamily="18" charset="0"/>
              </a:rPr>
              <a:t>Hãy nêu các hoạt động trong cuộc sống hằng ngày của em có sử dụng các dạng năng lượng như động năng, quang năng, nhiệt năng, điện năng, hóa năng.</a:t>
            </a:r>
          </a:p>
        </p:txBody>
      </p:sp>
      <p:sp>
        <p:nvSpPr>
          <p:cNvPr id="3" name="Subtitle 2"/>
          <p:cNvSpPr>
            <a:spLocks noGrp="1"/>
          </p:cNvSpPr>
          <p:nvPr>
            <p:ph type="subTitle" idx="1"/>
          </p:nvPr>
        </p:nvSpPr>
        <p:spPr>
          <a:xfrm>
            <a:off x="339090" y="2211070"/>
            <a:ext cx="11209020" cy="4509135"/>
          </a:xfrm>
        </p:spPr>
        <p:txBody>
          <a:bodyPr>
            <a:noAutofit/>
          </a:bodyPr>
          <a:lstStyle/>
          <a:p>
            <a:pPr algn="just"/>
            <a:r>
              <a:rPr lang="en-US" sz="3600" smtClean="0">
                <a:solidFill>
                  <a:srgbClr val="C00000"/>
                </a:solidFill>
                <a:latin typeface="Times New Roman" panose="02020603050405020304" pitchFamily="18" charset="0"/>
                <a:cs typeface="Times New Roman" panose="02020603050405020304" pitchFamily="18" charset="0"/>
              </a:rPr>
              <a:t>TL: </a:t>
            </a:r>
            <a:r>
              <a:rPr lang="en-US" sz="3600">
                <a:solidFill>
                  <a:srgbClr val="C00000"/>
                </a:solidFill>
                <a:latin typeface="Times New Roman" panose="02020603050405020304" pitchFamily="18" charset="0"/>
                <a:cs typeface="Times New Roman" panose="02020603050405020304" pitchFamily="18" charset="0"/>
              </a:rPr>
              <a:t>- Động năng: các phương tiện giao thông chạy trên đường, con chim đang bay, …</a:t>
            </a:r>
          </a:p>
          <a:p>
            <a:pPr algn="just"/>
            <a:r>
              <a:rPr lang="en-US" sz="3600">
                <a:solidFill>
                  <a:srgbClr val="C00000"/>
                </a:solidFill>
                <a:latin typeface="Times New Roman" panose="02020603050405020304" pitchFamily="18" charset="0"/>
                <a:cs typeface="Times New Roman" panose="02020603050405020304" pitchFamily="18" charset="0"/>
              </a:rPr>
              <a:t>- Quang năng: Ngọn lửa phát ra ánh sáng, mặt trời phát ra ánh sáng, bóng đèn, …</a:t>
            </a:r>
          </a:p>
          <a:p>
            <a:pPr algn="just"/>
            <a:r>
              <a:rPr lang="en-US" sz="3600">
                <a:solidFill>
                  <a:srgbClr val="C00000"/>
                </a:solidFill>
                <a:latin typeface="Times New Roman" panose="02020603050405020304" pitchFamily="18" charset="0"/>
                <a:cs typeface="Times New Roman" panose="02020603050405020304" pitchFamily="18" charset="0"/>
              </a:rPr>
              <a:t>- Nhiệt năng: bàn là là quần áo, máy sưởi,…</a:t>
            </a:r>
          </a:p>
          <a:p>
            <a:pPr algn="just"/>
            <a:r>
              <a:rPr lang="en-US" sz="3600">
                <a:solidFill>
                  <a:srgbClr val="C00000"/>
                </a:solidFill>
                <a:latin typeface="Times New Roman" panose="02020603050405020304" pitchFamily="18" charset="0"/>
                <a:cs typeface="Times New Roman" panose="02020603050405020304" pitchFamily="18" charset="0"/>
              </a:rPr>
              <a:t>- Điện năng: trạm phát điện gió, thủy điện,…</a:t>
            </a:r>
          </a:p>
          <a:p>
            <a:pPr algn="just"/>
            <a:r>
              <a:rPr lang="en-US" sz="3600">
                <a:solidFill>
                  <a:srgbClr val="C00000"/>
                </a:solidFill>
                <a:latin typeface="Times New Roman" panose="02020603050405020304" pitchFamily="18" charset="0"/>
                <a:cs typeface="Times New Roman" panose="02020603050405020304" pitchFamily="18" charset="0"/>
              </a:rPr>
              <a:t>- Hóa năng: than - phản ứng cháy chuyển hóa năng lượng hóa học thành ánh sáng và nhiệt...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125" y="242295"/>
            <a:ext cx="10822675" cy="1354493"/>
          </a:xfrm>
        </p:spPr>
        <p:txBody>
          <a:bodyPr>
            <a:noAutofit/>
          </a:bodyPr>
          <a:lstStyle/>
          <a:p>
            <a:r>
              <a:rPr lang="en-US" sz="4000" smtClean="0">
                <a:latin typeface="Times New Roman" panose="02020603050405020304" pitchFamily="18" charset="0"/>
                <a:cs typeface="Times New Roman" panose="02020603050405020304" pitchFamily="18" charset="0"/>
              </a:rPr>
              <a:t/>
            </a:r>
            <a:br>
              <a:rPr lang="en-US" sz="4000" smtClean="0">
                <a:latin typeface="Times New Roman" panose="02020603050405020304" pitchFamily="18" charset="0"/>
                <a:cs typeface="Times New Roman" panose="02020603050405020304" pitchFamily="18" charset="0"/>
              </a:rPr>
            </a:br>
            <a:r>
              <a:rPr lang="en-US" sz="4000" smtClean="0">
                <a:latin typeface="Times New Roman" panose="02020603050405020304" pitchFamily="18" charset="0"/>
                <a:cs typeface="Times New Roman" panose="02020603050405020304" pitchFamily="18" charset="0"/>
              </a:rPr>
              <a:t>Kể </a:t>
            </a:r>
            <a:r>
              <a:rPr lang="en-US" sz="4000">
                <a:latin typeface="Times New Roman" panose="02020603050405020304" pitchFamily="18" charset="0"/>
                <a:cs typeface="Times New Roman" panose="02020603050405020304" pitchFamily="18" charset="0"/>
              </a:rPr>
              <a:t>tên dạng năng lượng có liên quan đến hoạt động được mô tả trong hình sau</a:t>
            </a:r>
            <a:r>
              <a:rPr lang="en-US" sz="4000" smtClean="0">
                <a:latin typeface="Times New Roman" panose="02020603050405020304" pitchFamily="18" charset="0"/>
                <a:cs typeface="Times New Roman" panose="02020603050405020304" pitchFamily="18" charset="0"/>
              </a:rPr>
              <a:t>:</a:t>
            </a:r>
            <a:r>
              <a:rPr lang="en-US" sz="4000">
                <a:latin typeface="Times New Roman" panose="02020603050405020304" pitchFamily="18" charset="0"/>
                <a:cs typeface="Times New Roman" panose="02020603050405020304" pitchFamily="18" charset="0"/>
              </a:rPr>
              <a:t/>
            </a:r>
            <a:br>
              <a:rPr lang="en-US" sz="4000">
                <a:latin typeface="Times New Roman" panose="02020603050405020304" pitchFamily="18" charset="0"/>
                <a:cs typeface="Times New Roman" panose="02020603050405020304" pitchFamily="18" charset="0"/>
              </a:rPr>
            </a:br>
            <a:endParaRPr lang="en-US" sz="4000">
              <a:latin typeface="Times New Roman" panose="02020603050405020304" pitchFamily="18" charset="0"/>
              <a:cs typeface="Times New Roman" panose="02020603050405020304" pitchFamily="18" charset="0"/>
            </a:endParaRPr>
          </a:p>
        </p:txBody>
      </p:sp>
      <p:pic>
        <p:nvPicPr>
          <p:cNvPr id="4" name="Picture 3" descr="https://img.loigiaihay.com/picture/question_lgh/2021_41/1622090068-pteu.jpg"/>
          <p:cNvPicPr/>
          <p:nvPr/>
        </p:nvPicPr>
        <p:blipFill>
          <a:blip r:embed="rId2">
            <a:extLst>
              <a:ext uri="{28A0092B-C50C-407E-A947-70E740481C1C}">
                <a14:useLocalDpi xmlns:a14="http://schemas.microsoft.com/office/drawing/2010/main" val="0"/>
              </a:ext>
            </a:extLst>
          </a:blip>
          <a:srcRect/>
          <a:stretch>
            <a:fillRect/>
          </a:stretch>
        </p:blipFill>
        <p:spPr bwMode="auto">
          <a:xfrm>
            <a:off x="531126" y="1787856"/>
            <a:ext cx="5159990" cy="4612943"/>
          </a:xfrm>
          <a:prstGeom prst="rect">
            <a:avLst/>
          </a:prstGeom>
          <a:noFill/>
          <a:ln>
            <a:noFill/>
          </a:ln>
        </p:spPr>
      </p:pic>
      <p:sp>
        <p:nvSpPr>
          <p:cNvPr id="5" name="Title 1"/>
          <p:cNvSpPr txBox="1"/>
          <p:nvPr/>
        </p:nvSpPr>
        <p:spPr>
          <a:xfrm>
            <a:off x="6318913" y="2156347"/>
            <a:ext cx="5034887" cy="33300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solidFill>
                  <a:srgbClr val="C00000"/>
                </a:solidFill>
                <a:latin typeface="Times New Roman" panose="02020603050405020304" pitchFamily="18" charset="0"/>
                <a:cs typeface="Times New Roman" panose="02020603050405020304" pitchFamily="18" charset="0"/>
              </a:rPr>
              <a:t/>
            </a:r>
            <a:br>
              <a:rPr lang="en-US" sz="4000" smtClean="0">
                <a:solidFill>
                  <a:srgbClr val="C00000"/>
                </a:solidFill>
                <a:latin typeface="Times New Roman" panose="02020603050405020304" pitchFamily="18" charset="0"/>
                <a:cs typeface="Times New Roman" panose="02020603050405020304" pitchFamily="18" charset="0"/>
              </a:rPr>
            </a:br>
            <a:r>
              <a:rPr lang="en-US" sz="4000" smtClean="0">
                <a:solidFill>
                  <a:srgbClr val="C00000"/>
                </a:solidFill>
                <a:latin typeface="Times New Roman" panose="02020603050405020304" pitchFamily="18" charset="0"/>
                <a:cs typeface="Times New Roman" panose="02020603050405020304" pitchFamily="18" charset="0"/>
              </a:rPr>
              <a:t>TL: </a:t>
            </a:r>
            <a:r>
              <a:rPr lang="en-US" smtClean="0">
                <a:solidFill>
                  <a:srgbClr val="C00000"/>
                </a:solidFill>
                <a:latin typeface="Times New Roman" panose="02020603050405020304" pitchFamily="18" charset="0"/>
                <a:cs typeface="Times New Roman" panose="02020603050405020304" pitchFamily="18" charset="0"/>
              </a:rPr>
              <a:t>Dạng </a:t>
            </a:r>
            <a:r>
              <a:rPr lang="en-US">
                <a:solidFill>
                  <a:srgbClr val="C00000"/>
                </a:solidFill>
                <a:latin typeface="Times New Roman" panose="02020603050405020304" pitchFamily="18" charset="0"/>
                <a:cs typeface="Times New Roman" panose="02020603050405020304" pitchFamily="18" charset="0"/>
              </a:rPr>
              <a:t>năng lượng có liên quan đến hoạt động được mô tả ở hình là động </a:t>
            </a:r>
            <a:r>
              <a:rPr lang="en-US" smtClean="0">
                <a:solidFill>
                  <a:srgbClr val="C00000"/>
                </a:solidFill>
                <a:latin typeface="Times New Roman" panose="02020603050405020304" pitchFamily="18" charset="0"/>
                <a:cs typeface="Times New Roman" panose="02020603050405020304" pitchFamily="18" charset="0"/>
              </a:rPr>
              <a:t>năng và thế </a:t>
            </a:r>
            <a:r>
              <a:rPr lang="en-US">
                <a:solidFill>
                  <a:srgbClr val="C00000"/>
                </a:solidFill>
                <a:latin typeface="Times New Roman" panose="02020603050405020304" pitchFamily="18" charset="0"/>
                <a:cs typeface="Times New Roman" panose="02020603050405020304" pitchFamily="18" charset="0"/>
              </a:rPr>
              <a:t>năng đàn hồi.</a:t>
            </a:r>
            <a:r>
              <a:rPr lang="en-US" sz="4000" smtClean="0">
                <a:solidFill>
                  <a:srgbClr val="C00000"/>
                </a:solidFill>
                <a:latin typeface="Times New Roman" panose="02020603050405020304" pitchFamily="18" charset="0"/>
                <a:cs typeface="Times New Roman" panose="02020603050405020304" pitchFamily="18" charset="0"/>
              </a:rPr>
              <a:t/>
            </a:r>
            <a:br>
              <a:rPr lang="en-US" sz="4000" smtClean="0">
                <a:solidFill>
                  <a:srgbClr val="C00000"/>
                </a:solidFill>
                <a:latin typeface="Times New Roman" panose="02020603050405020304" pitchFamily="18" charset="0"/>
                <a:cs typeface="Times New Roman" panose="02020603050405020304" pitchFamily="18" charset="0"/>
              </a:rPr>
            </a:br>
            <a:endParaRPr lang="en-US" sz="40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213" y="206477"/>
            <a:ext cx="11547987" cy="1936221"/>
          </a:xfrm>
        </p:spPr>
        <p:txBody>
          <a:bodyPr>
            <a:noAutofit/>
          </a:bodyPr>
          <a:lstStyle/>
          <a:p>
            <a:pPr algn="just"/>
            <a:r>
              <a:rPr lang="en-US" sz="3600" smtClean="0">
                <a:solidFill>
                  <a:srgbClr val="002060"/>
                </a:solidFill>
                <a:latin typeface="Times New Roman" panose="02020603050405020304" pitchFamily="18" charset="0"/>
                <a:cs typeface="Times New Roman" panose="02020603050405020304" pitchFamily="18" charset="0"/>
              </a:rPr>
              <a:t>?3. Theo </a:t>
            </a:r>
            <a:r>
              <a:rPr lang="en-US" sz="3600">
                <a:solidFill>
                  <a:srgbClr val="002060"/>
                </a:solidFill>
                <a:latin typeface="Times New Roman" panose="02020603050405020304" pitchFamily="18" charset="0"/>
                <a:cs typeface="Times New Roman" panose="02020603050405020304" pitchFamily="18" charset="0"/>
              </a:rPr>
              <a:t>em, những dạng năng lượng nào trong quá trình khai thác – sử dụng sẽ gây ảnh hưởng xấu tới môi trường? Nêu một số ví dụ.</a:t>
            </a:r>
          </a:p>
        </p:txBody>
      </p:sp>
      <p:sp>
        <p:nvSpPr>
          <p:cNvPr id="3" name="Subtitle 2"/>
          <p:cNvSpPr>
            <a:spLocks noGrp="1"/>
          </p:cNvSpPr>
          <p:nvPr>
            <p:ph type="subTitle" idx="1"/>
          </p:nvPr>
        </p:nvSpPr>
        <p:spPr>
          <a:xfrm>
            <a:off x="339090" y="2728595"/>
            <a:ext cx="11209020" cy="4257040"/>
          </a:xfrm>
        </p:spPr>
        <p:txBody>
          <a:bodyPr>
            <a:noAutofit/>
          </a:bodyPr>
          <a:lstStyle/>
          <a:p>
            <a:pPr algn="just"/>
            <a:r>
              <a:rPr lang="en-US" sz="3600" smtClean="0">
                <a:solidFill>
                  <a:srgbClr val="C00000"/>
                </a:solidFill>
                <a:latin typeface="Times New Roman" panose="02020603050405020304" pitchFamily="18" charset="0"/>
                <a:cs typeface="Times New Roman" panose="02020603050405020304" pitchFamily="18" charset="0"/>
              </a:rPr>
              <a:t>TL: Những </a:t>
            </a:r>
            <a:r>
              <a:rPr lang="en-US" sz="3600">
                <a:solidFill>
                  <a:srgbClr val="C00000"/>
                </a:solidFill>
                <a:latin typeface="Times New Roman" panose="02020603050405020304" pitchFamily="18" charset="0"/>
                <a:cs typeface="Times New Roman" panose="02020603050405020304" pitchFamily="18" charset="0"/>
              </a:rPr>
              <a:t>dạng năng lượng trong quá trình khai thác ảnh hưởng đến môi trường là: </a:t>
            </a:r>
          </a:p>
          <a:p>
            <a:pPr algn="just"/>
            <a:r>
              <a:rPr lang="en-US" sz="3600">
                <a:solidFill>
                  <a:srgbClr val="C00000"/>
                </a:solidFill>
                <a:latin typeface="Times New Roman" panose="02020603050405020304" pitchFamily="18" charset="0"/>
                <a:cs typeface="Times New Roman" panose="02020603050405020304" pitchFamily="18" charset="0"/>
              </a:rPr>
              <a:t>Năng lượng từ nhiên liệu hóa thạch như than đá, dầu mỏ, khí tự nhiên. </a:t>
            </a:r>
          </a:p>
          <a:p>
            <a:pPr algn="just"/>
            <a:r>
              <a:rPr lang="en-US" sz="3600">
                <a:solidFill>
                  <a:srgbClr val="C00000"/>
                </a:solidFill>
                <a:latin typeface="Times New Roman" panose="02020603050405020304" pitchFamily="18" charset="0"/>
                <a:cs typeface="Times New Roman" panose="02020603050405020304" pitchFamily="18" charset="0"/>
              </a:rPr>
              <a:t>Ví dụ như: Sự cố tràn dầu khi vận chuyển trên biển, ô nhiễm từ nhà máy nhiệt điện than, khí tự nhiên gây ra hiệu ứng nhà kính do lượng cacbon đioxide sinh ra đã thải vào </a:t>
            </a:r>
            <a:r>
              <a:rPr lang="en-US" sz="3600" smtClean="0">
                <a:solidFill>
                  <a:srgbClr val="C00000"/>
                </a:solidFill>
                <a:latin typeface="Times New Roman" panose="02020603050405020304" pitchFamily="18" charset="0"/>
                <a:cs typeface="Times New Roman" panose="02020603050405020304" pitchFamily="18" charset="0"/>
              </a:rPr>
              <a:t>khí quyển.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228600"/>
            <a:ext cx="603758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en-US" sz="4000" b="1" smtClean="0">
                <a:solidFill>
                  <a:srgbClr val="FF0000"/>
                </a:solidFill>
                <a:latin typeface="Times New Roman" panose="02020603050405020304" pitchFamily="18" charset="0"/>
                <a:cs typeface="Times New Roman" panose="02020603050405020304" pitchFamily="18" charset="0"/>
              </a:rPr>
              <a:t>b. </a:t>
            </a:r>
            <a:r>
              <a:rPr lang="vi-VN" altLang="en-US" sz="4000" b="1" smtClean="0">
                <a:solidFill>
                  <a:srgbClr val="FF0000"/>
                </a:solidFill>
                <a:latin typeface="Times New Roman" panose="02020603050405020304" pitchFamily="18" charset="0"/>
                <a:cs typeface="Times New Roman" panose="02020603050405020304" pitchFamily="18" charset="0"/>
              </a:rPr>
              <a:t>Phân loại năng lượng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2">
            <a:schemeClr val="dk1"/>
          </a:lnRef>
          <a:fillRef idx="1">
            <a:schemeClr val="lt1"/>
          </a:fillRef>
          <a:effectRef idx="0">
            <a:schemeClr val="dk1"/>
          </a:effectRef>
          <a:fontRef idx="minor">
            <a:schemeClr val="dk1"/>
          </a:fontRef>
        </p:style>
        <p:txBody>
          <a:bodyPr>
            <a:noAutofit/>
          </a:bodyPr>
          <a:lstStyle/>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4 nhóm </a:t>
            </a:r>
          </a:p>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 Thời gian: 5 phút:</a:t>
            </a:r>
          </a:p>
          <a:p>
            <a:pPr marL="0" indent="0" algn="ctr">
              <a:buNone/>
            </a:pP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1. Tìm hiểu sách giáo khoa và thảo luận về các cách phân loại năng lượng.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2.Vẽ sơ đồ tư duy về cách phân loại năng lượng vào giấy.</a:t>
            </a:r>
            <a:r>
              <a:rPr lang="vi-VN" altLang="en-US" sz="3600" i="1" u="heavy" smtClean="0">
                <a:solidFill>
                  <a:srgbClr val="7030A0"/>
                </a:solidFill>
                <a:latin typeface="Times New Roman" panose="02020603050405020304" pitchFamily="18" charset="0"/>
                <a:cs typeface="Times New Roman" panose="02020603050405020304" pitchFamily="18" charset="0"/>
              </a:rPr>
              <a:t> </a:t>
            </a:r>
            <a:endParaRPr lang="vi-VN" altLang="en-US" sz="3600" i="1" smtClean="0">
              <a:solidFill>
                <a:srgbClr val="7030A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1524000" y="0"/>
            <a:ext cx="9144000" cy="810895"/>
          </a:xfrm>
        </p:spPr>
        <p:style>
          <a:lnRef idx="1">
            <a:schemeClr val="accent3"/>
          </a:lnRef>
          <a:fillRef idx="2">
            <a:schemeClr val="accent3"/>
          </a:fillRef>
          <a:effectRef idx="1">
            <a:schemeClr val="accent3"/>
          </a:effectRef>
          <a:fontRef idx="minor">
            <a:schemeClr val="dk1"/>
          </a:fontRef>
        </p:style>
        <p:txBody>
          <a:bodyPr>
            <a:normAutofit/>
          </a:bodyPr>
          <a:lstStyle/>
          <a:p>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955" y="245660"/>
            <a:ext cx="11559654" cy="5931303"/>
          </a:xfrm>
        </p:spPr>
        <p:txBody>
          <a:bodyPr>
            <a:noAutofit/>
          </a:bodyPr>
          <a:lstStyle/>
          <a:p>
            <a:pPr marL="0" indent="0">
              <a:buNone/>
            </a:pPr>
            <a:r>
              <a:rPr lang="en-US" b="1" i="1" smtClean="0">
                <a:latin typeface="Times New Roman" panose="02020603050405020304" pitchFamily="18" charset="0"/>
                <a:cs typeface="Times New Roman" panose="02020603050405020304" pitchFamily="18" charset="0"/>
              </a:rPr>
              <a:t>b. Phân </a:t>
            </a:r>
            <a:r>
              <a:rPr lang="en-US" b="1" i="1">
                <a:latin typeface="Times New Roman" panose="02020603050405020304" pitchFamily="18" charset="0"/>
                <a:cs typeface="Times New Roman" panose="02020603050405020304" pitchFamily="18" charset="0"/>
              </a:rPr>
              <a:t>loại năng lượng theo tiêu chí:</a:t>
            </a:r>
            <a:endParaRPr lang="en-US">
              <a:latin typeface="Times New Roman" panose="02020603050405020304" pitchFamily="18" charset="0"/>
              <a:cs typeface="Times New Roman" panose="02020603050405020304" pitchFamily="18" charset="0"/>
            </a:endParaRPr>
          </a:p>
          <a:p>
            <a:pPr marL="0" indent="0">
              <a:buNone/>
            </a:pPr>
            <a:r>
              <a:rPr lang="en-US">
                <a:latin typeface="Times New Roman" panose="02020603050405020304" pitchFamily="18" charset="0"/>
                <a:cs typeface="Times New Roman" panose="02020603050405020304" pitchFamily="18" charset="0"/>
              </a:rPr>
              <a:t>- Theo nguồn tạo ra năng lượng, được phân loại thành các dạng: cơ năng (động năng, thế năng), nhiệt năng, điện năng, quang năng, hóa năng, năng lượng hạt nhân, …</a:t>
            </a:r>
          </a:p>
          <a:p>
            <a:pPr marL="0" indent="0">
              <a:buNone/>
            </a:pPr>
            <a:r>
              <a:rPr lang="en-US">
                <a:latin typeface="Times New Roman" panose="02020603050405020304" pitchFamily="18" charset="0"/>
                <a:cs typeface="Times New Roman" panose="02020603050405020304" pitchFamily="18" charset="0"/>
              </a:rPr>
              <a:t>- Theo nguồn gốc vật chất của năng lượng:</a:t>
            </a:r>
          </a:p>
          <a:p>
            <a:pPr marL="0" indent="0">
              <a:buNone/>
            </a:pPr>
            <a:r>
              <a:rPr lang="en-US">
                <a:latin typeface="Times New Roman" panose="02020603050405020304" pitchFamily="18" charset="0"/>
                <a:cs typeface="Times New Roman" panose="02020603050405020304" pitchFamily="18" charset="0"/>
              </a:rPr>
              <a:t>+ Năng lượng chuyển hóa toàn phần: là dạng năng lượng được sinh ra từ nhiên liệu hóa thạch như than đá, dầu mỏ, khí tự nhiên.</a:t>
            </a:r>
          </a:p>
          <a:p>
            <a:pPr marL="0" indent="0">
              <a:buNone/>
            </a:pPr>
            <a:r>
              <a:rPr lang="en-US">
                <a:latin typeface="Times New Roman" panose="02020603050405020304" pitchFamily="18" charset="0"/>
                <a:cs typeface="Times New Roman" panose="02020603050405020304" pitchFamily="18" charset="0"/>
              </a:rPr>
              <a:t>+ Năng lượng tái tạo: là dạng năng lượng như ánh sáng mặt trời, gió, thủy triều, hạt nhân,…</a:t>
            </a:r>
          </a:p>
          <a:p>
            <a:pPr marL="0" indent="0">
              <a:buNone/>
            </a:pPr>
            <a:r>
              <a:rPr lang="en-US">
                <a:latin typeface="Times New Roman" panose="02020603050405020304" pitchFamily="18" charset="0"/>
                <a:cs typeface="Times New Roman" panose="02020603050405020304" pitchFamily="18" charset="0"/>
              </a:rPr>
              <a:t>- Theo mức độ ô nhiễm môi trường:</a:t>
            </a:r>
          </a:p>
          <a:p>
            <a:pPr marL="0" indent="0">
              <a:buNone/>
            </a:pPr>
            <a:r>
              <a:rPr lang="en-US">
                <a:latin typeface="Times New Roman" panose="02020603050405020304" pitchFamily="18" charset="0"/>
                <a:cs typeface="Times New Roman" panose="02020603050405020304" pitchFamily="18" charset="0"/>
              </a:rPr>
              <a:t>+ Năng lượng sạch: năng lượng mặt trời, năng lượng gió, năng lượng thủy triều.</a:t>
            </a:r>
          </a:p>
          <a:p>
            <a:pPr marL="0" indent="0">
              <a:buNone/>
            </a:pPr>
            <a:r>
              <a:rPr lang="en-US">
                <a:latin typeface="Times New Roman" panose="02020603050405020304" pitchFamily="18" charset="0"/>
                <a:cs typeface="Times New Roman" panose="02020603050405020304" pitchFamily="18" charset="0"/>
              </a:rPr>
              <a:t>+ Năng lượng gây ô nhiễm môi trường: năng lượng hóa thạch.</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2" y="368489"/>
            <a:ext cx="11144535" cy="3862317"/>
          </a:xfrm>
        </p:spPr>
        <p:txBody>
          <a:bodyPr>
            <a:noAutofit/>
          </a:bodyPr>
          <a:lstStyle/>
          <a:p>
            <a:pPr algn="just"/>
            <a:r>
              <a:rPr lang="en-US" sz="4000" smtClean="0">
                <a:latin typeface="Times New Roman" panose="02020603050405020304" pitchFamily="18" charset="0"/>
                <a:cs typeface="Times New Roman" panose="02020603050405020304" pitchFamily="18" charset="0"/>
              </a:rPr>
              <a:t>	Hằng </a:t>
            </a:r>
            <a:r>
              <a:rPr lang="en-US" sz="4000">
                <a:latin typeface="Times New Roman" panose="02020603050405020304" pitchFamily="18" charset="0"/>
                <a:cs typeface="Times New Roman" panose="02020603050405020304" pitchFamily="18" charset="0"/>
              </a:rPr>
              <a:t>ngày, em thường thực hiện rất nhiều các hoạt động như: Kéo đẩy đồ vật, đi bộ, đi xe đạp,… Tất cả các hoạt động này đều cần có năng lượng. Mặt khác, khi thực hiện các hoạt động đó em đã tác dụng lực lên các vật. Vậy, giữa năng lượng và lực tác dụng lên các vật có liên hệ với nhau </a:t>
            </a:r>
            <a:r>
              <a:rPr lang="en-US" sz="4000" smtClean="0">
                <a:latin typeface="Times New Roman" panose="02020603050405020304" pitchFamily="18" charset="0"/>
                <a:cs typeface="Times New Roman" panose="02020603050405020304" pitchFamily="18" charset="0"/>
              </a:rPr>
              <a:t>như thế nào?</a:t>
            </a:r>
            <a:endParaRPr lang="en-US" sz="4000">
              <a:latin typeface="Times New Roman" panose="02020603050405020304" pitchFamily="18" charset="0"/>
              <a:cs typeface="Times New Roman" panose="02020603050405020304" pitchFamily="18" charset="0"/>
            </a:endParaRPr>
          </a:p>
        </p:txBody>
      </p:sp>
      <p:sp>
        <p:nvSpPr>
          <p:cNvPr id="4" name="Title 1"/>
          <p:cNvSpPr txBox="1"/>
          <p:nvPr/>
        </p:nvSpPr>
        <p:spPr>
          <a:xfrm>
            <a:off x="578892" y="4565176"/>
            <a:ext cx="10515600" cy="13443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4000" smtClean="0">
                <a:solidFill>
                  <a:srgbClr val="FF0000"/>
                </a:solidFill>
                <a:latin typeface="Times New Roman" panose="02020603050405020304" pitchFamily="18" charset="0"/>
                <a:cs typeface="Times New Roman" panose="02020603050405020304" pitchFamily="18" charset="0"/>
              </a:rPr>
              <a:t>	TL: Năng </a:t>
            </a:r>
            <a:r>
              <a:rPr lang="en-US" sz="4000">
                <a:solidFill>
                  <a:srgbClr val="FF0000"/>
                </a:solidFill>
                <a:latin typeface="Times New Roman" panose="02020603050405020304" pitchFamily="18" charset="0"/>
                <a:cs typeface="Times New Roman" panose="02020603050405020304" pitchFamily="18" charset="0"/>
              </a:rPr>
              <a:t>lượng đặc trưng cho khả năng tác dụng lực.</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0"/>
            <a:ext cx="9143999" cy="6858000"/>
          </a:xfrm>
        </p:spPr>
        <p:txBody>
          <a:bodyPr>
            <a:normAutofit fontScale="32500" lnSpcReduction="20000"/>
          </a:bodyPr>
          <a:lstStyle/>
          <a:p>
            <a:pPr marL="0" indent="0">
              <a:buNone/>
            </a:pPr>
            <a:r>
              <a:rPr lang="en-US"/>
              <a:t> </a:t>
            </a:r>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r>
              <a:rPr lang="en-US" smtClean="0"/>
              <a:t>- </a:t>
            </a:r>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r>
              <a:rPr lang="en-US"/>
              <a:t>   </a:t>
            </a:r>
          </a:p>
          <a:p>
            <a:pPr marL="0" indent="0">
              <a:buNone/>
            </a:pPr>
            <a:r>
              <a:rPr lang="en-US"/>
              <a:t> </a:t>
            </a:r>
          </a:p>
          <a:p>
            <a:pPr marL="0" indent="0">
              <a:buNone/>
            </a:pPr>
            <a:endParaRPr lang="en-US"/>
          </a:p>
        </p:txBody>
      </p:sp>
      <p:sp>
        <p:nvSpPr>
          <p:cNvPr id="4" name="Rounded Rectangle 3"/>
          <p:cNvSpPr/>
          <p:nvPr/>
        </p:nvSpPr>
        <p:spPr>
          <a:xfrm>
            <a:off x="3657600" y="-6927"/>
            <a:ext cx="48006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Các dạng năng lượng</a:t>
            </a:r>
            <a:endParaRPr lang="en-US" sz="300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3124200" y="1288473"/>
            <a:ext cx="2933700"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a:endCxn id="17" idx="0"/>
          </p:cNvCxnSpPr>
          <p:nvPr/>
        </p:nvCxnSpPr>
        <p:spPr>
          <a:xfrm flipH="1">
            <a:off x="6031923" y="1288473"/>
            <a:ext cx="25977"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4" idx="2"/>
            <a:endCxn id="18" idx="0"/>
          </p:cNvCxnSpPr>
          <p:nvPr/>
        </p:nvCxnSpPr>
        <p:spPr>
          <a:xfrm>
            <a:off x="6057900" y="1288473"/>
            <a:ext cx="3022023"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1503218"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tạo ra năng lượng</a:t>
            </a:r>
            <a:endParaRPr lang="en-US" sz="3000">
              <a:latin typeface="Times New Roman" panose="02020603050405020304" pitchFamily="18" charset="0"/>
              <a:cs typeface="Times New Roman" panose="02020603050405020304" pitchFamily="18" charset="0"/>
            </a:endParaRPr>
          </a:p>
        </p:txBody>
      </p:sp>
      <p:sp>
        <p:nvSpPr>
          <p:cNvPr id="17" name="Rounded Rectangle 16"/>
          <p:cNvSpPr/>
          <p:nvPr/>
        </p:nvSpPr>
        <p:spPr>
          <a:xfrm>
            <a:off x="4584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gốc của vật chất</a:t>
            </a:r>
            <a:endParaRPr lang="en-US" sz="3000">
              <a:latin typeface="Times New Roman" panose="02020603050405020304" pitchFamily="18" charset="0"/>
              <a:cs typeface="Times New Roman" panose="02020603050405020304" pitchFamily="18" charset="0"/>
            </a:endParaRPr>
          </a:p>
        </p:txBody>
      </p:sp>
      <p:sp>
        <p:nvSpPr>
          <p:cNvPr id="18" name="Rounded Rectangle 17"/>
          <p:cNvSpPr/>
          <p:nvPr/>
        </p:nvSpPr>
        <p:spPr>
          <a:xfrm>
            <a:off x="7632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Sự ảnh hưởng đến môi trường</a:t>
            </a:r>
            <a:endParaRPr lang="en-US" sz="3000">
              <a:latin typeface="Times New Roman" panose="02020603050405020304" pitchFamily="18" charset="0"/>
              <a:cs typeface="Times New Roman" panose="02020603050405020304" pitchFamily="18" charset="0"/>
            </a:endParaRPr>
          </a:p>
        </p:txBody>
      </p:sp>
      <p:sp>
        <p:nvSpPr>
          <p:cNvPr id="21" name="Down Arrow 20"/>
          <p:cNvSpPr/>
          <p:nvPr/>
        </p:nvSpPr>
        <p:spPr>
          <a:xfrm>
            <a:off x="2951018" y="3071077"/>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3" name="Down Arrow 22"/>
          <p:cNvSpPr/>
          <p:nvPr/>
        </p:nvSpPr>
        <p:spPr>
          <a:xfrm>
            <a:off x="8832706" y="3088006"/>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4" name="Down Arrow 23"/>
          <p:cNvSpPr/>
          <p:nvPr/>
        </p:nvSpPr>
        <p:spPr>
          <a:xfrm>
            <a:off x="5810683" y="3095712"/>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5" name="Rounded Rectangle 24"/>
          <p:cNvSpPr/>
          <p:nvPr/>
        </p:nvSpPr>
        <p:spPr>
          <a:xfrm>
            <a:off x="1503218" y="3508274"/>
            <a:ext cx="3001241" cy="25877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00" smtClean="0">
                <a:latin typeface="Times New Roman" panose="02020603050405020304" pitchFamily="18" charset="0"/>
                <a:cs typeface="Times New Roman" panose="02020603050405020304" pitchFamily="18" charset="0"/>
              </a:rPr>
              <a:t>Cơ năng, quang năng, nhiệt năng, hóa năng, điện năng,...</a:t>
            </a:r>
            <a:endParaRPr lang="en-US" sz="2900">
              <a:latin typeface="Times New Roman" panose="02020603050405020304" pitchFamily="18" charset="0"/>
              <a:cs typeface="Times New Roman" panose="02020603050405020304" pitchFamily="18" charset="0"/>
            </a:endParaRPr>
          </a:p>
        </p:txBody>
      </p:sp>
      <p:sp>
        <p:nvSpPr>
          <p:cNvPr id="26" name="Rounded Rectangle 25"/>
          <p:cNvSpPr/>
          <p:nvPr/>
        </p:nvSpPr>
        <p:spPr>
          <a:xfrm>
            <a:off x="4611832" y="3494420"/>
            <a:ext cx="3001241" cy="26015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900" smtClean="0">
                <a:latin typeface="Times New Roman" panose="02020603050405020304" pitchFamily="18" charset="0"/>
                <a:cs typeface="Times New Roman" panose="02020603050405020304" pitchFamily="18" charset="0"/>
              </a:rPr>
              <a:t>- Năng lượng chuyển hóa toàn phần: từ than đá, dầu mỏ,..</a:t>
            </a:r>
          </a:p>
          <a:p>
            <a:r>
              <a:rPr lang="en-US" sz="2900" smtClean="0">
                <a:latin typeface="Times New Roman" panose="02020603050405020304" pitchFamily="18" charset="0"/>
                <a:cs typeface="Times New Roman" panose="02020603050405020304" pitchFamily="18" charset="0"/>
              </a:rPr>
              <a:t>- Năng lượng tái tạo</a:t>
            </a:r>
            <a:endParaRPr lang="en-US" sz="2900">
              <a:latin typeface="Times New Roman" panose="02020603050405020304" pitchFamily="18" charset="0"/>
              <a:cs typeface="Times New Roman" panose="02020603050405020304" pitchFamily="18" charset="0"/>
            </a:endParaRPr>
          </a:p>
        </p:txBody>
      </p:sp>
      <p:sp>
        <p:nvSpPr>
          <p:cNvPr id="27" name="Rounded Rectangle 26"/>
          <p:cNvSpPr/>
          <p:nvPr/>
        </p:nvSpPr>
        <p:spPr>
          <a:xfrm>
            <a:off x="7666759" y="3508274"/>
            <a:ext cx="3001241" cy="2740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smtClean="0">
                <a:latin typeface="Times New Roman" panose="02020603050405020304" pitchFamily="18" charset="0"/>
                <a:cs typeface="Times New Roman" panose="02020603050405020304" pitchFamily="18" charset="0"/>
              </a:rPr>
              <a:t>Năng lượng sạch: Mặt Trời, gió</a:t>
            </a:r>
          </a:p>
          <a:p>
            <a:r>
              <a:rPr lang="en-US" sz="2800" smtClean="0">
                <a:latin typeface="Times New Roman" panose="02020603050405020304" pitchFamily="18" charset="0"/>
                <a:cs typeface="Times New Roman" panose="02020603050405020304" pitchFamily="18" charset="0"/>
              </a:rPr>
              <a:t>- Năng lượng ô nhiễm môi trường: Năng lượng hóa thạch</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P spid="17" grpId="0" bldLvl="0" animBg="1"/>
      <p:bldP spid="18" grpId="0" bldLvl="0" animBg="1"/>
      <p:bldP spid="21" grpId="0" bldLvl="0" animBg="1"/>
      <p:bldP spid="23" grpId="0" bldLvl="0" animBg="1"/>
      <p:bldP spid="24" grpId="0" bldLvl="0" animBg="1"/>
      <p:bldP spid="25" grpId="0" bldLvl="0" animBg="1"/>
      <p:bldP spid="26" grpId="0" bldLvl="0" animBg="1"/>
      <p:bldP spid="2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5072" y="288838"/>
            <a:ext cx="10681855" cy="3415030"/>
          </a:xfrm>
          <a:prstGeom prst="rect">
            <a:avLst/>
          </a:prstGeom>
        </p:spPr>
        <p:txBody>
          <a:bodyPr wrap="square">
            <a:spAutoFit/>
          </a:bodyPr>
          <a:lstStyle/>
          <a:p>
            <a:pPr indent="180340" algn="just">
              <a:lnSpc>
                <a:spcPct val="110000"/>
              </a:lnSpc>
              <a:spcBef>
                <a:spcPts val="600"/>
              </a:spcBef>
              <a:spcAft>
                <a:spcPts val="0"/>
              </a:spcAft>
            </a:pP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Thông thường trong khoa học người ta phân loại theo nguồn gốc của năng lượng thì ta có các dạng năng lượng là: Cơ – nhiệt – điện -  quang - hóa năng. Trong </a:t>
            </a:r>
            <a:r>
              <a:rPr lang="en-US" sz="320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đời </a:t>
            </a: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sống ta luôn thấy sự biến đổi và chuyển hóa giữa các dạng năng lượng này.</a:t>
            </a:r>
          </a:p>
          <a:p>
            <a:pPr indent="180340" algn="just">
              <a:lnSpc>
                <a:spcPct val="110000"/>
              </a:lnSpc>
              <a:spcBef>
                <a:spcPts val="600"/>
              </a:spcBef>
              <a:spcAft>
                <a:spcPts val="0"/>
              </a:spcAft>
            </a:pPr>
            <a:r>
              <a:rPr lang="en-US" sz="3200" u="sng">
                <a:solidFill>
                  <a:srgbClr val="000000"/>
                </a:solidFill>
                <a:latin typeface="Times New Roman" panose="02020603050405020304" pitchFamily="18" charset="0"/>
                <a:ea typeface="Arial" panose="020B0604020202020204" pitchFamily="34" charset="0"/>
                <a:cs typeface="Times New Roman" panose="02020603050405020304" pitchFamily="18" charset="0"/>
              </a:rPr>
              <a:t>Ví dụ</a:t>
            </a: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 Dòng điên chạy qua ấm nước làm ấm và nước nóng lên: Điện năng </a:t>
            </a: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sym typeface="Wingdings" panose="05000000000000000000" pitchFamily="2" charset="2"/>
              </a:rPr>
              <a:t></a:t>
            </a:r>
            <a:r>
              <a:rPr lang="en-US" sz="3200">
                <a:solidFill>
                  <a:srgbClr val="000000"/>
                </a:solidFill>
                <a:latin typeface="Times New Roman" panose="02020603050405020304" pitchFamily="18" charset="0"/>
                <a:ea typeface="Arial" panose="020B0604020202020204" pitchFamily="34" charset="0"/>
                <a:cs typeface="Times New Roman" panose="02020603050405020304" pitchFamily="18" charset="0"/>
              </a:rPr>
              <a:t> Nhiệt năng…</a:t>
            </a:r>
          </a:p>
        </p:txBody>
      </p:sp>
      <p:sp>
        <p:nvSpPr>
          <p:cNvPr id="6" name="Star: 5 Points 5"/>
          <p:cNvSpPr/>
          <p:nvPr/>
        </p:nvSpPr>
        <p:spPr>
          <a:xfrm>
            <a:off x="5531427" y="3977495"/>
            <a:ext cx="3044537" cy="2620617"/>
          </a:xfrm>
          <a:prstGeom prst="star5">
            <a:avLst>
              <a:gd name="adj" fmla="val 19662"/>
              <a:gd name="hf" fmla="val 105146"/>
              <a:gd name="vf" fmla="val 110557"/>
            </a:avLst>
          </a:prstGeom>
          <a:solidFill>
            <a:srgbClr val="C00000"/>
          </a:solidFill>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064942" y="4980273"/>
            <a:ext cx="1900308" cy="770147"/>
          </a:xfrm>
          <a:prstGeom prst="rect">
            <a:avLst/>
          </a:prstGeom>
        </p:spPr>
        <p:txBody>
          <a:bodyPr wrap="square">
            <a:spAutoFit/>
          </a:bodyPr>
          <a:lstStyle/>
          <a:p>
            <a:pPr indent="180340" algn="ctr">
              <a:lnSpc>
                <a:spcPct val="115000"/>
              </a:lnSpc>
              <a:spcBef>
                <a:spcPts val="600"/>
              </a:spcBef>
              <a:spcAft>
                <a:spcPts val="0"/>
              </a:spcAft>
            </a:pPr>
            <a:r>
              <a:rPr lang="en-US" sz="2000" b="1">
                <a:solidFill>
                  <a:srgbClr val="FFFF00"/>
                </a:solidFill>
                <a:latin typeface="Arial" panose="020B0604020202020204" pitchFamily="34" charset="0"/>
                <a:ea typeface="Arial" panose="020B0604020202020204" pitchFamily="34" charset="0"/>
                <a:cs typeface="Arial" panose="020B0604020202020204" pitchFamily="34" charset="0"/>
              </a:rPr>
              <a:t>NĂNG L</a:t>
            </a:r>
            <a:r>
              <a:rPr lang="vi-VN" sz="2000" b="1">
                <a:solidFill>
                  <a:srgbClr val="FFFF00"/>
                </a:solidFill>
                <a:latin typeface="Arial" panose="020B0604020202020204" pitchFamily="34" charset="0"/>
                <a:ea typeface="Arial" panose="020B0604020202020204" pitchFamily="34" charset="0"/>
                <a:cs typeface="Arial" panose="020B0604020202020204" pitchFamily="34" charset="0"/>
              </a:rPr>
              <a:t>Ư</a:t>
            </a:r>
            <a:r>
              <a:rPr lang="en-US" sz="2000" b="1">
                <a:solidFill>
                  <a:srgbClr val="FFFF00"/>
                </a:solidFill>
                <a:latin typeface="Arial" panose="020B0604020202020204" pitchFamily="34" charset="0"/>
                <a:ea typeface="Arial" panose="020B0604020202020204" pitchFamily="34" charset="0"/>
                <a:cs typeface="Arial" panose="020B0604020202020204" pitchFamily="34" charset="0"/>
              </a:rPr>
              <a:t>ỢNG</a:t>
            </a:r>
          </a:p>
        </p:txBody>
      </p:sp>
      <p:sp>
        <p:nvSpPr>
          <p:cNvPr id="10" name="Rectangle 9"/>
          <p:cNvSpPr/>
          <p:nvPr/>
        </p:nvSpPr>
        <p:spPr>
          <a:xfrm>
            <a:off x="6287725" y="3505648"/>
            <a:ext cx="1484673"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Cơ năng</a:t>
            </a:r>
          </a:p>
        </p:txBody>
      </p:sp>
      <p:sp>
        <p:nvSpPr>
          <p:cNvPr id="11" name="Rectangle 10"/>
          <p:cNvSpPr/>
          <p:nvPr/>
        </p:nvSpPr>
        <p:spPr>
          <a:xfrm>
            <a:off x="8370380" y="4704298"/>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Nhiệt năng</a:t>
            </a:r>
          </a:p>
        </p:txBody>
      </p:sp>
      <p:sp>
        <p:nvSpPr>
          <p:cNvPr id="12" name="Rectangle 11"/>
          <p:cNvSpPr/>
          <p:nvPr/>
        </p:nvSpPr>
        <p:spPr>
          <a:xfrm>
            <a:off x="7927034" y="6254843"/>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Điện năng</a:t>
            </a:r>
          </a:p>
        </p:txBody>
      </p:sp>
      <p:sp>
        <p:nvSpPr>
          <p:cNvPr id="13" name="Rectangle 12"/>
          <p:cNvSpPr/>
          <p:nvPr/>
        </p:nvSpPr>
        <p:spPr>
          <a:xfrm>
            <a:off x="4410435" y="6361060"/>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Quan năng</a:t>
            </a:r>
          </a:p>
        </p:txBody>
      </p:sp>
      <p:sp>
        <p:nvSpPr>
          <p:cNvPr id="14" name="Rectangle 13"/>
          <p:cNvSpPr/>
          <p:nvPr/>
        </p:nvSpPr>
        <p:spPr>
          <a:xfrm>
            <a:off x="4009268" y="4642865"/>
            <a:ext cx="1900308" cy="416204"/>
          </a:xfrm>
          <a:prstGeom prst="rect">
            <a:avLst/>
          </a:prstGeom>
        </p:spPr>
        <p:txBody>
          <a:bodyPr wrap="square">
            <a:spAutoFit/>
          </a:bodyPr>
          <a:lstStyle/>
          <a:p>
            <a:pPr indent="180340" algn="just">
              <a:lnSpc>
                <a:spcPct val="115000"/>
              </a:lnSpc>
              <a:spcBef>
                <a:spcPts val="600"/>
              </a:spcBef>
              <a:spcAft>
                <a:spcPts val="0"/>
              </a:spcAft>
            </a:pPr>
            <a:r>
              <a:rPr lang="en-US" sz="2000" b="1">
                <a:solidFill>
                  <a:srgbClr val="7030A0"/>
                </a:solidFill>
                <a:latin typeface="Arial" panose="020B0604020202020204" pitchFamily="34" charset="0"/>
                <a:ea typeface="Arial" panose="020B0604020202020204" pitchFamily="34" charset="0"/>
                <a:cs typeface="Arial" panose="020B0604020202020204" pitchFamily="34" charset="0"/>
              </a:rPr>
              <a:t>Hóa năng</a:t>
            </a:r>
          </a:p>
        </p:txBody>
      </p:sp>
      <p:sp>
        <p:nvSpPr>
          <p:cNvPr id="15" name="Oval 14"/>
          <p:cNvSpPr/>
          <p:nvPr/>
        </p:nvSpPr>
        <p:spPr>
          <a:xfrm>
            <a:off x="5507794" y="3884989"/>
            <a:ext cx="3044537" cy="28056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circle(in)">
                                      <p:cBhvr>
                                        <p:cTn id="21" dur="20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checkerboard(across)">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box(in)">
                                      <p:cBhvr>
                                        <p:cTn id="31" dur="20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12">
                                            <p:txEl>
                                              <p:pRg st="0" end="0"/>
                                            </p:txEl>
                                          </p:spTgt>
                                        </p:tgtEl>
                                        <p:attrNameLst>
                                          <p:attrName>style.visibility</p:attrName>
                                        </p:attrNameLst>
                                      </p:cBhvr>
                                      <p:to>
                                        <p:strVal val="visible"/>
                                      </p:to>
                                    </p:set>
                                    <p:animEffect transition="in" filter="strips(downLeft)">
                                      <p:cBhvr>
                                        <p:cTn id="36" dur="500"/>
                                        <p:tgtEl>
                                          <p:spTgt spid="1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13">
                                            <p:txEl>
                                              <p:pRg st="0" end="0"/>
                                            </p:txEl>
                                          </p:spTgt>
                                        </p:tgtEl>
                                        <p:attrNameLst>
                                          <p:attrName>style.visibility</p:attrName>
                                        </p:attrNameLst>
                                      </p:cBhvr>
                                      <p:to>
                                        <p:strVal val="visible"/>
                                      </p:to>
                                    </p:set>
                                    <p:animEffect transition="in" filter="circle(in)">
                                      <p:cBhvr>
                                        <p:cTn id="41" dur="2000"/>
                                        <p:tgtEl>
                                          <p:spTgt spid="1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diamond(in)">
                                      <p:cBhvr>
                                        <p:cTn id="5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II. Đặc trưng của năng </a:t>
            </a:r>
            <a:r>
              <a:rPr lang="en-US" b="1" smtClean="0">
                <a:latin typeface="Times New Roman" panose="02020603050405020304" pitchFamily="18" charset="0"/>
                <a:cs typeface="Times New Roman" panose="02020603050405020304" pitchFamily="18" charset="0"/>
              </a:rPr>
              <a:t>lượng</a:t>
            </a:r>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1825625"/>
            <a:ext cx="10515600" cy="3428763"/>
          </a:xfrm>
        </p:spPr>
        <p:txBody>
          <a:bodyPr>
            <a:normAutofit/>
          </a:bodyPr>
          <a:lstStyle/>
          <a:p>
            <a:pPr marL="0" indent="0">
              <a:buNone/>
            </a:pPr>
            <a:r>
              <a:rPr lang="en-US" sz="3600" smtClean="0">
                <a:latin typeface="Times New Roman" panose="02020603050405020304" pitchFamily="18" charset="0"/>
                <a:cs typeface="Times New Roman" panose="02020603050405020304" pitchFamily="18" charset="0"/>
              </a:rPr>
              <a:t>* Tìm hiểu đặc trưng của năng lượng</a:t>
            </a:r>
          </a:p>
          <a:p>
            <a:pPr marL="0" indent="0">
              <a:buNone/>
            </a:pPr>
            <a:r>
              <a:rPr lang="en-US" sz="3600">
                <a:latin typeface="Times New Roman" panose="02020603050405020304" pitchFamily="18" charset="0"/>
                <a:cs typeface="Times New Roman" panose="02020603050405020304" pitchFamily="18" charset="0"/>
              </a:rPr>
              <a:t>- Mọi vật đều cần năng lượng để hoạt động. Sự hoạt động (thay đổi chuyển động hoặc biến dạng của vật) có được là do có tác dụng lực giữa các vật.</a:t>
            </a:r>
          </a:p>
          <a:p>
            <a:pPr marL="0" indent="0">
              <a:buNone/>
            </a:pPr>
            <a:r>
              <a:rPr lang="en-US" sz="3600" i="1">
                <a:latin typeface="Times New Roman" panose="02020603050405020304" pitchFamily="18" charset="0"/>
                <a:cs typeface="Times New Roman" panose="02020603050405020304" pitchFamily="18" charset="0"/>
              </a:rPr>
              <a:t>=&gt; Năng lượng đặc trưng cho khả năng tác dụng lực.</a:t>
            </a:r>
            <a:endParaRPr lang="en-US" sz="3600">
              <a:latin typeface="Times New Roman" panose="02020603050405020304" pitchFamily="18" charset="0"/>
              <a:cs typeface="Times New Roman" panose="02020603050405020304" pitchFamily="18" charset="0"/>
            </a:endParaRPr>
          </a:p>
          <a:p>
            <a:endParaRPr lang="en-US" sz="36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975" y="103239"/>
            <a:ext cx="11651226" cy="2625212"/>
          </a:xfrm>
        </p:spPr>
        <p:txBody>
          <a:bodyPr>
            <a:noAutofit/>
          </a:bodyPr>
          <a:lstStyle/>
          <a:p>
            <a:pPr algn="just"/>
            <a:r>
              <a:rPr lang="en-US" sz="3600" smtClean="0">
                <a:latin typeface="Times New Roman" panose="02020603050405020304" pitchFamily="18" charset="0"/>
                <a:cs typeface="Times New Roman" panose="02020603050405020304" pitchFamily="18" charset="0"/>
              </a:rPr>
              <a:t>?4. </a:t>
            </a:r>
            <a:r>
              <a:rPr lang="en-US" sz="3600">
                <a:latin typeface="Times New Roman" panose="02020603050405020304" pitchFamily="18" charset="0"/>
                <a:cs typeface="Times New Roman" panose="02020603050405020304" pitchFamily="18" charset="0"/>
              </a:rPr>
              <a:t>Quan sát thí nghiệm trong hình 41.2, sau khi buông vật 1, nó chuyển động xuống phía dưới và va chạm với vật 2, đẩy vật 2 chuyển động. Hãy cho biết năng lượng ban đầu của vật 1 trong trường hợp nào lớn hơn? Vì sao? Lực do vật 1 tác dụng lên vật 2 khi va chạm trong trường hợp nào lớn hơn?</a:t>
            </a:r>
          </a:p>
        </p:txBody>
      </p:sp>
      <p:pic>
        <p:nvPicPr>
          <p:cNvPr id="4" name="Picture 3"/>
          <p:cNvPicPr>
            <a:picLocks noChangeAspect="1"/>
          </p:cNvPicPr>
          <p:nvPr/>
        </p:nvPicPr>
        <p:blipFill>
          <a:blip r:embed="rId2"/>
          <a:stretch>
            <a:fillRect/>
          </a:stretch>
        </p:blipFill>
        <p:spPr>
          <a:xfrm>
            <a:off x="477672" y="3084394"/>
            <a:ext cx="10522424" cy="27295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a:spLocks noGrp="1"/>
          </p:cNvSpPr>
          <p:nvPr>
            <p:ph type="title"/>
          </p:nvPr>
        </p:nvSpPr>
        <p:spPr>
          <a:xfrm>
            <a:off x="838200" y="365125"/>
            <a:ext cx="10515600" cy="3524487"/>
          </a:xfrm>
        </p:spPr>
        <p:txBody>
          <a:bodyPr>
            <a:noAutofit/>
          </a:bodyPr>
          <a:lstStyle/>
          <a:p>
            <a:pPr algn="just"/>
            <a:r>
              <a:rPr lang="en-US" sz="3600" smtClean="0">
                <a:latin typeface="Times New Roman" panose="02020603050405020304" pitchFamily="18" charset="0"/>
                <a:cs typeface="Times New Roman" panose="02020603050405020304" pitchFamily="18" charset="0"/>
              </a:rPr>
              <a:t>TL: </a:t>
            </a:r>
            <a:r>
              <a:rPr lang="en-US" sz="3600">
                <a:latin typeface="Times New Roman" panose="02020603050405020304" pitchFamily="18" charset="0"/>
                <a:cs typeface="Times New Roman" panose="02020603050405020304" pitchFamily="18" charset="0"/>
              </a:rPr>
              <a:t>Năng lượng ban đầu của vật 1 trong trường hợp a lớn hơn vì ở trường hợp a, vật 1 ở trên cao hơn.</a:t>
            </a:r>
          </a:p>
          <a:p>
            <a:pPr algn="just"/>
            <a:r>
              <a:rPr lang="en-US" sz="3600">
                <a:latin typeface="Times New Roman" panose="02020603050405020304" pitchFamily="18" charset="0"/>
                <a:cs typeface="Times New Roman" panose="02020603050405020304" pitchFamily="18" charset="0"/>
              </a:rPr>
              <a:t>Lực do vật 1 tác dụng lên vật 2 khi va chạm trong trường hợp a lớn hơn.</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213" y="575187"/>
            <a:ext cx="11717593" cy="2271252"/>
          </a:xfrm>
        </p:spPr>
        <p:txBody>
          <a:bodyPr>
            <a:noAutofit/>
          </a:bodyPr>
          <a:lstStyle/>
          <a:p>
            <a:pPr algn="just"/>
            <a:r>
              <a:rPr lang="en-US" sz="3600" smtClean="0">
                <a:latin typeface="Times New Roman" panose="02020603050405020304" pitchFamily="18" charset="0"/>
                <a:cs typeface="Times New Roman" panose="02020603050405020304" pitchFamily="18" charset="0"/>
              </a:rPr>
              <a:t>?5. </a:t>
            </a:r>
            <a:r>
              <a:rPr lang="en-US" sz="3600">
                <a:latin typeface="Times New Roman" panose="02020603050405020304" pitchFamily="18" charset="0"/>
                <a:cs typeface="Times New Roman" panose="02020603050405020304" pitchFamily="18" charset="0"/>
              </a:rPr>
              <a:t>Năng lượng gió có thể làm cây bị cong hoặc gãy. Năng lượng gió càng lớn thì tác dụng lực lên cây càng lớn. Từ thảo luận 4 và minh họa hình 41.3, em có nhận xét gì về mối liên hệ giữa năng lượng của vật và khả năng tác dụng lực của nó?</a:t>
            </a:r>
          </a:p>
        </p:txBody>
      </p:sp>
      <p:sp>
        <p:nvSpPr>
          <p:cNvPr id="3" name="Subtitle 2"/>
          <p:cNvSpPr>
            <a:spLocks noGrp="1"/>
          </p:cNvSpPr>
          <p:nvPr>
            <p:ph type="subTitle" idx="1"/>
          </p:nvPr>
        </p:nvSpPr>
        <p:spPr>
          <a:xfrm>
            <a:off x="508819" y="3318387"/>
            <a:ext cx="11208774" cy="2109020"/>
          </a:xfrm>
        </p:spPr>
        <p:txBody>
          <a:bodyPr>
            <a:noAutofit/>
          </a:bodyPr>
          <a:lstStyle/>
          <a:p>
            <a:pPr algn="just"/>
            <a:r>
              <a:rPr lang="en-US" sz="3600" smtClean="0">
                <a:latin typeface="Times New Roman" panose="02020603050405020304" pitchFamily="18" charset="0"/>
                <a:cs typeface="Times New Roman" panose="02020603050405020304" pitchFamily="18" charset="0"/>
              </a:rPr>
              <a:t>TL: </a:t>
            </a:r>
            <a:r>
              <a:rPr lang="en-US" sz="3600">
                <a:latin typeface="Times New Roman" panose="02020603050405020304" pitchFamily="18" charset="0"/>
                <a:cs typeface="Times New Roman" panose="02020603050405020304" pitchFamily="18" charset="0"/>
              </a:rPr>
              <a:t>Mối liên hệ giữa năng lượng của vật và khả năng tác dụng lực của nó là: Năng lượng của vật đặc trưng cho khả năng tác dụng lực.</a:t>
            </a:r>
            <a:endParaRPr lang="en-US" sz="360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2" grpId="3"/>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882186" y="1651378"/>
            <a:ext cx="5513696" cy="3261816"/>
          </a:xfrm>
        </p:spPr>
        <p:txBody>
          <a:bodyPr>
            <a:noAutofit/>
          </a:bodyPr>
          <a:lstStyle/>
          <a:p>
            <a:pPr algn="just"/>
            <a:r>
              <a:rPr lang="en-US" sz="3600" smtClean="0">
                <a:latin typeface="Times New Roman" panose="02020603050405020304" pitchFamily="18" charset="0"/>
                <a:cs typeface="Times New Roman" panose="02020603050405020304" pitchFamily="18" charset="0"/>
              </a:rPr>
              <a:t>TL: </a:t>
            </a:r>
            <a:r>
              <a:rPr lang="en-US" sz="3600">
                <a:latin typeface="Times New Roman" panose="02020603050405020304" pitchFamily="18" charset="0"/>
                <a:cs typeface="Times New Roman" panose="02020603050405020304" pitchFamily="18" charset="0"/>
              </a:rPr>
              <a:t>Khi lò xo bị nén nhiều hơn thì năng lượng của nó sẽ tăng. Lực lò xo tác dụng lên tay thay đổi đó là khi càng nén nhiều thì lực tác dụng càng mạnh.</a:t>
            </a:r>
            <a:endParaRPr lang="en-US" sz="3600" smtClean="0">
              <a:latin typeface="Times New Roman" panose="02020603050405020304" pitchFamily="18" charset="0"/>
              <a:cs typeface="Times New Roman" panose="02020603050405020304" pitchFamily="18" charset="0"/>
            </a:endParaRPr>
          </a:p>
        </p:txBody>
      </p:sp>
      <p:sp>
        <p:nvSpPr>
          <p:cNvPr id="4" name="Subtitle 2"/>
          <p:cNvSpPr txBox="1"/>
          <p:nvPr/>
        </p:nvSpPr>
        <p:spPr>
          <a:xfrm>
            <a:off x="508819" y="69894"/>
            <a:ext cx="11208774" cy="158148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3600">
                <a:latin typeface="Times New Roman" panose="02020603050405020304" pitchFamily="18" charset="0"/>
                <a:cs typeface="Times New Roman" panose="02020603050405020304" pitchFamily="18" charset="0"/>
              </a:rPr>
              <a:t>Trong hình 41.1c, khi lò xo bị nén nhiều hơn thì năng lượng của nó sẽ tăng hay giảm? Lực lò xo tác dụng lên tay sẽ thay đổi như thế nào</a:t>
            </a:r>
            <a:r>
              <a:rPr lang="en-US" sz="3600" smtClean="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stretch>
            <a:fillRect/>
          </a:stretch>
        </p:blipFill>
        <p:spPr>
          <a:xfrm>
            <a:off x="226170" y="1897040"/>
            <a:ext cx="4891740" cy="38213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46"/>
            <a:ext cx="10515600" cy="767640"/>
          </a:xfrm>
        </p:spPr>
        <p:txBody>
          <a:bodyPr>
            <a:normAutofit/>
          </a:bodyPr>
          <a:lstStyle/>
          <a:p>
            <a:r>
              <a:rPr lang="en-US" sz="3600" b="1" smtClean="0">
                <a:latin typeface="Times New Roman" panose="02020603050405020304" pitchFamily="18" charset="0"/>
                <a:cs typeface="Times New Roman" panose="02020603050405020304" pitchFamily="18" charset="0"/>
              </a:rPr>
              <a:t>III. NHIÊN LIỆU VÀ NĂNG LƯỢNG TÁI TẠO</a:t>
            </a:r>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68406" y="1064524"/>
            <a:ext cx="11655188" cy="1651377"/>
          </a:xfrm>
        </p:spPr>
        <p:txBody>
          <a:bodyPr>
            <a:noAutofit/>
          </a:bodyPr>
          <a:lstStyle/>
          <a:p>
            <a:pPr marL="0" indent="0" algn="just">
              <a:buNone/>
            </a:pPr>
            <a:r>
              <a:rPr lang="en-US" sz="3600" b="1" i="1" smtClean="0">
                <a:latin typeface="Times New Roman" panose="02020603050405020304" pitchFamily="18" charset="0"/>
                <a:cs typeface="Times New Roman" panose="02020603050405020304" pitchFamily="18" charset="0"/>
              </a:rPr>
              <a:t>a. Tìm hiểu về nhiên liệu.</a:t>
            </a:r>
          </a:p>
          <a:p>
            <a:pPr marL="0" indent="0" algn="just">
              <a:buNone/>
            </a:pP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Nhiên liệu là các vật liệu khi bị đốt cháy giải phóng năng lượng dưới dạng nhiệt và ánh sáng</a:t>
            </a:r>
            <a:r>
              <a:rPr lang="en-US" sz="3600" smtClean="0">
                <a:latin typeface="Times New Roman" panose="02020603050405020304" pitchFamily="18" charset="0"/>
                <a:cs typeface="Times New Roman" panose="02020603050405020304" pitchFamily="18" charset="0"/>
              </a:rPr>
              <a:t>.</a:t>
            </a:r>
            <a:r>
              <a:rPr lang="en-US" sz="3600">
                <a:latin typeface="Times New Roman" panose="02020603050405020304" pitchFamily="18" charset="0"/>
                <a:cs typeface="Times New Roman" panose="02020603050405020304" pitchFamily="18" charset="0"/>
              </a:rPr>
              <a:t> </a:t>
            </a:r>
          </a:p>
        </p:txBody>
      </p:sp>
      <p:sp>
        <p:nvSpPr>
          <p:cNvPr id="4" name="Content Placeholder 2"/>
          <p:cNvSpPr txBox="1"/>
          <p:nvPr/>
        </p:nvSpPr>
        <p:spPr>
          <a:xfrm>
            <a:off x="268406" y="2715901"/>
            <a:ext cx="11523260" cy="2101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3600" smtClean="0">
                <a:solidFill>
                  <a:srgbClr val="0070C0"/>
                </a:solidFill>
                <a:latin typeface="Times New Roman" panose="02020603050405020304" pitchFamily="18" charset="0"/>
                <a:cs typeface="Times New Roman" panose="02020603050405020304" pitchFamily="18" charset="0"/>
              </a:rPr>
              <a:t>?6. Ở </a:t>
            </a:r>
            <a:r>
              <a:rPr lang="en-US" sz="3600">
                <a:solidFill>
                  <a:srgbClr val="0070C0"/>
                </a:solidFill>
                <a:latin typeface="Times New Roman" panose="02020603050405020304" pitchFamily="18" charset="0"/>
                <a:cs typeface="Times New Roman" panose="02020603050405020304" pitchFamily="18" charset="0"/>
              </a:rPr>
              <a:t>bài 12, các em đã biết một số nhiên liệu và tính chất của chúng. Vậy khi bị đốt cháy, nhiên liệu giải phóng năng lượng dưới dạng nào? Biểu hiện nào thể hiện các dạng năng lượng đó</a:t>
            </a:r>
            <a:r>
              <a:rPr lang="en-US" sz="3600" smtClean="0">
                <a:solidFill>
                  <a:srgbClr val="0070C0"/>
                </a:solidFill>
                <a:latin typeface="Times New Roman" panose="02020603050405020304" pitchFamily="18" charset="0"/>
                <a:cs typeface="Times New Roman" panose="02020603050405020304" pitchFamily="18" charset="0"/>
              </a:rPr>
              <a:t>?</a:t>
            </a:r>
            <a:endParaRPr lang="en-US" sz="3600">
              <a:solidFill>
                <a:srgbClr val="0070C0"/>
              </a:solidFill>
              <a:latin typeface="Times New Roman" panose="02020603050405020304" pitchFamily="18" charset="0"/>
              <a:cs typeface="Times New Roman" panose="02020603050405020304" pitchFamily="18" charset="0"/>
            </a:endParaRPr>
          </a:p>
        </p:txBody>
      </p:sp>
      <p:sp>
        <p:nvSpPr>
          <p:cNvPr id="7" name="Content Placeholder 2"/>
          <p:cNvSpPr txBox="1"/>
          <p:nvPr/>
        </p:nvSpPr>
        <p:spPr>
          <a:xfrm>
            <a:off x="268406" y="4724404"/>
            <a:ext cx="11523260" cy="2101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smtClean="0">
                <a:solidFill>
                  <a:srgbClr val="C00000"/>
                </a:solidFill>
                <a:latin typeface="Times New Roman" panose="02020603050405020304" pitchFamily="18" charset="0"/>
                <a:cs typeface="Times New Roman" panose="02020603050405020304" pitchFamily="18" charset="0"/>
              </a:rPr>
              <a:t>TL - </a:t>
            </a:r>
            <a:r>
              <a:rPr lang="en-US" sz="3600">
                <a:solidFill>
                  <a:srgbClr val="C00000"/>
                </a:solidFill>
                <a:latin typeface="Times New Roman" panose="02020603050405020304" pitchFamily="18" charset="0"/>
                <a:cs typeface="Times New Roman" panose="02020603050405020304" pitchFamily="18" charset="0"/>
              </a:rPr>
              <a:t>Khi bị đốt cháy, nhiên liệu giải phóng năng lượng dưới dạng nhiệt năng và quang năng.</a:t>
            </a:r>
          </a:p>
          <a:p>
            <a:pPr marL="0" indent="0">
              <a:buNone/>
            </a:pPr>
            <a:r>
              <a:rPr lang="en-US" sz="3600">
                <a:solidFill>
                  <a:srgbClr val="C00000"/>
                </a:solidFill>
                <a:latin typeface="Times New Roman" panose="02020603050405020304" pitchFamily="18" charset="0"/>
                <a:cs typeface="Times New Roman" panose="02020603050405020304" pitchFamily="18" charset="0"/>
              </a:rPr>
              <a:t>- Biểu hiện để nhận ra các dạng năng lượng đó là có nhiệt độ cao và ánh sáng từ ngọn lửa phát 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462"/>
            <a:ext cx="10515600" cy="1054242"/>
          </a:xfrm>
        </p:spPr>
        <p:txBody>
          <a:bodyPr>
            <a:normAutofit fontScale="90000"/>
          </a:bodyPr>
          <a:lstStyle/>
          <a:p>
            <a:pPr algn="just"/>
            <a:r>
              <a:rPr lang="en-US" sz="3600" smtClean="0">
                <a:latin typeface="Times New Roman" panose="02020603050405020304" pitchFamily="18" charset="0"/>
                <a:cs typeface="Times New Roman" panose="02020603050405020304" pitchFamily="18" charset="0"/>
              </a:rPr>
              <a:t>Em hãy cho biết những ứng dụng trong đời sống khi đốt cháy nhiên liệu.</a:t>
            </a:r>
            <a:endParaRPr lang="en-US" sz="3600">
              <a:latin typeface="Times New Roman" panose="02020603050405020304" pitchFamily="18" charset="0"/>
              <a:cs typeface="Times New Roman" panose="02020603050405020304" pitchFamily="18" charset="0"/>
            </a:endParaRPr>
          </a:p>
        </p:txBody>
      </p:sp>
      <p:sp>
        <p:nvSpPr>
          <p:cNvPr id="4" name="Title 1"/>
          <p:cNvSpPr txBox="1"/>
          <p:nvPr/>
        </p:nvSpPr>
        <p:spPr>
          <a:xfrm>
            <a:off x="450376" y="1104377"/>
            <a:ext cx="11055824" cy="6561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7030A0"/>
                </a:solidFill>
                <a:latin typeface="Times New Roman" panose="02020603050405020304" pitchFamily="18" charset="0"/>
                <a:cs typeface="Times New Roman" panose="02020603050405020304" pitchFamily="18" charset="0"/>
              </a:rPr>
              <a:t>Những </a:t>
            </a:r>
            <a:r>
              <a:rPr lang="en-US" sz="3600">
                <a:solidFill>
                  <a:srgbClr val="7030A0"/>
                </a:solidFill>
                <a:latin typeface="Times New Roman" panose="02020603050405020304" pitchFamily="18" charset="0"/>
                <a:cs typeface="Times New Roman" panose="02020603050405020304" pitchFamily="18" charset="0"/>
              </a:rPr>
              <a:t>ứng dụng trong đời sống khi đốt cháy nhiên liệu là:</a:t>
            </a:r>
          </a:p>
        </p:txBody>
      </p:sp>
      <p:pic>
        <p:nvPicPr>
          <p:cNvPr id="5" name="Picture 4" descr="Bài 41: Năng lượng"/>
          <p:cNvPicPr/>
          <p:nvPr/>
        </p:nvPicPr>
        <p:blipFill>
          <a:blip r:embed="rId2">
            <a:extLst>
              <a:ext uri="{28A0092B-C50C-407E-A947-70E740481C1C}">
                <a14:useLocalDpi xmlns:a14="http://schemas.microsoft.com/office/drawing/2010/main" val="0"/>
              </a:ext>
            </a:extLst>
          </a:blip>
          <a:srcRect/>
          <a:stretch>
            <a:fillRect/>
          </a:stretch>
        </p:blipFill>
        <p:spPr bwMode="auto">
          <a:xfrm>
            <a:off x="272955" y="1845860"/>
            <a:ext cx="5568287" cy="3954439"/>
          </a:xfrm>
          <a:prstGeom prst="rect">
            <a:avLst/>
          </a:prstGeom>
          <a:noFill/>
          <a:ln>
            <a:noFill/>
          </a:ln>
        </p:spPr>
      </p:pic>
      <p:sp>
        <p:nvSpPr>
          <p:cNvPr id="6" name="Title 1"/>
          <p:cNvSpPr txBox="1"/>
          <p:nvPr/>
        </p:nvSpPr>
        <p:spPr>
          <a:xfrm>
            <a:off x="272955" y="5861716"/>
            <a:ext cx="5568288" cy="8666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Phá băng bằng hỗn hợp nổ chứa oxi lỏng</a:t>
            </a:r>
          </a:p>
        </p:txBody>
      </p:sp>
      <p:pic>
        <p:nvPicPr>
          <p:cNvPr id="7" name="Picture 6" descr="Bài 41: Năng lượng"/>
          <p:cNvPicPr/>
          <p:nvPr/>
        </p:nvPicPr>
        <p:blipFill>
          <a:blip r:embed="rId3">
            <a:extLst>
              <a:ext uri="{28A0092B-C50C-407E-A947-70E740481C1C}">
                <a14:useLocalDpi xmlns:a14="http://schemas.microsoft.com/office/drawing/2010/main" val="0"/>
              </a:ext>
            </a:extLst>
          </a:blip>
          <a:srcRect/>
          <a:stretch>
            <a:fillRect/>
          </a:stretch>
        </p:blipFill>
        <p:spPr bwMode="auto">
          <a:xfrm>
            <a:off x="6100549" y="1845860"/>
            <a:ext cx="5568287" cy="3954439"/>
          </a:xfrm>
          <a:prstGeom prst="rect">
            <a:avLst/>
          </a:prstGeom>
          <a:noFill/>
          <a:ln>
            <a:noFill/>
          </a:ln>
        </p:spPr>
      </p:pic>
      <p:sp>
        <p:nvSpPr>
          <p:cNvPr id="8" name="Title 1"/>
          <p:cNvSpPr txBox="1"/>
          <p:nvPr/>
        </p:nvSpPr>
        <p:spPr>
          <a:xfrm>
            <a:off x="6100549" y="5848068"/>
            <a:ext cx="5568287" cy="8666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smtClean="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Oxi lỏng dùng đốt nhiên liệu tên lửa và tàu vũ trụ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494516" y="4843461"/>
            <a:ext cx="3490629" cy="186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latin typeface="Times New Roman" panose="02020603050405020304" pitchFamily="18" charset="0"/>
                <a:cs typeface="Times New Roman" panose="02020603050405020304" pitchFamily="18" charset="0"/>
              </a:rPr>
              <a:t>- </a:t>
            </a:r>
            <a:r>
              <a:rPr lang="en-US" sz="3200">
                <a:latin typeface="Times New Roman" panose="02020603050405020304" pitchFamily="18" charset="0"/>
                <a:cs typeface="Times New Roman" panose="02020603050405020304" pitchFamily="18" charset="0"/>
              </a:rPr>
              <a:t>Cắt kim loại bằng khí cháy axetylen</a:t>
            </a:r>
          </a:p>
        </p:txBody>
      </p:sp>
      <p:pic>
        <p:nvPicPr>
          <p:cNvPr id="5" name="Picture 4" descr="Bài 41: Năng lượng"/>
          <p:cNvPicPr/>
          <p:nvPr/>
        </p:nvPicPr>
        <p:blipFill>
          <a:blip r:embed="rId2">
            <a:extLst>
              <a:ext uri="{28A0092B-C50C-407E-A947-70E740481C1C}">
                <a14:useLocalDpi xmlns:a14="http://schemas.microsoft.com/office/drawing/2010/main" val="0"/>
              </a:ext>
            </a:extLst>
          </a:blip>
          <a:srcRect/>
          <a:stretch>
            <a:fillRect/>
          </a:stretch>
        </p:blipFill>
        <p:spPr bwMode="auto">
          <a:xfrm>
            <a:off x="494517" y="573206"/>
            <a:ext cx="3490629" cy="4270256"/>
          </a:xfrm>
          <a:prstGeom prst="rect">
            <a:avLst/>
          </a:prstGeom>
          <a:noFill/>
          <a:ln>
            <a:noFill/>
          </a:ln>
        </p:spPr>
      </p:pic>
      <p:pic>
        <p:nvPicPr>
          <p:cNvPr id="6" name="Picture 5" descr="Bài 41: Năng lượng"/>
          <p:cNvPicPr/>
          <p:nvPr/>
        </p:nvPicPr>
        <p:blipFill>
          <a:blip r:embed="rId3">
            <a:extLst>
              <a:ext uri="{28A0092B-C50C-407E-A947-70E740481C1C}">
                <a14:useLocalDpi xmlns:a14="http://schemas.microsoft.com/office/drawing/2010/main" val="0"/>
              </a:ext>
            </a:extLst>
          </a:blip>
          <a:srcRect/>
          <a:stretch>
            <a:fillRect/>
          </a:stretch>
        </p:blipFill>
        <p:spPr bwMode="auto">
          <a:xfrm>
            <a:off x="4189863" y="540579"/>
            <a:ext cx="3439236" cy="4302883"/>
          </a:xfrm>
          <a:prstGeom prst="rect">
            <a:avLst/>
          </a:prstGeom>
          <a:noFill/>
          <a:ln>
            <a:noFill/>
          </a:ln>
        </p:spPr>
      </p:pic>
      <p:pic>
        <p:nvPicPr>
          <p:cNvPr id="7" name="Picture 6" descr="Bài 41: Năng lượng"/>
          <p:cNvPicPr/>
          <p:nvPr/>
        </p:nvPicPr>
        <p:blipFill>
          <a:blip r:embed="rId4">
            <a:extLst>
              <a:ext uri="{28A0092B-C50C-407E-A947-70E740481C1C}">
                <a14:useLocalDpi xmlns:a14="http://schemas.microsoft.com/office/drawing/2010/main" val="0"/>
              </a:ext>
            </a:extLst>
          </a:blip>
          <a:srcRect/>
          <a:stretch>
            <a:fillRect/>
          </a:stretch>
        </p:blipFill>
        <p:spPr bwMode="auto">
          <a:xfrm>
            <a:off x="7833816" y="573206"/>
            <a:ext cx="3534769" cy="4270255"/>
          </a:xfrm>
          <a:prstGeom prst="rect">
            <a:avLst/>
          </a:prstGeom>
          <a:noFill/>
          <a:ln>
            <a:noFill/>
          </a:ln>
        </p:spPr>
      </p:pic>
      <p:sp>
        <p:nvSpPr>
          <p:cNvPr id="8" name="Title 1"/>
          <p:cNvSpPr txBox="1"/>
          <p:nvPr/>
        </p:nvSpPr>
        <p:spPr>
          <a:xfrm>
            <a:off x="4310664" y="4873031"/>
            <a:ext cx="3263843" cy="186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solidFill>
                  <a:schemeClr val="accent2">
                    <a:lumMod val="50000"/>
                  </a:schemeClr>
                </a:solidFill>
                <a:latin typeface="Times New Roman" panose="02020603050405020304" pitchFamily="18" charset="0"/>
                <a:cs typeface="Times New Roman" panose="02020603050405020304" pitchFamily="18" charset="0"/>
              </a:rPr>
              <a:t>- </a:t>
            </a:r>
            <a:r>
              <a:rPr lang="en-US" sz="3200">
                <a:solidFill>
                  <a:schemeClr val="accent2">
                    <a:lumMod val="50000"/>
                  </a:schemeClr>
                </a:solidFill>
                <a:latin typeface="Times New Roman" panose="02020603050405020304" pitchFamily="18" charset="0"/>
                <a:cs typeface="Times New Roman" panose="02020603050405020304" pitchFamily="18" charset="0"/>
              </a:rPr>
              <a:t>Nung gốm sứ bằng than, củi, gas</a:t>
            </a:r>
          </a:p>
        </p:txBody>
      </p:sp>
      <p:sp>
        <p:nvSpPr>
          <p:cNvPr id="9" name="Title 1"/>
          <p:cNvSpPr txBox="1"/>
          <p:nvPr/>
        </p:nvSpPr>
        <p:spPr>
          <a:xfrm>
            <a:off x="7855885" y="4995080"/>
            <a:ext cx="3490629" cy="18629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smtClean="0">
                <a:solidFill>
                  <a:srgbClr val="7030A0"/>
                </a:solidFill>
                <a:latin typeface="Times New Roman" panose="02020603050405020304" pitchFamily="18" charset="0"/>
                <a:cs typeface="Times New Roman" panose="02020603050405020304" pitchFamily="18" charset="0"/>
              </a:rPr>
              <a:t>- </a:t>
            </a:r>
            <a:r>
              <a:rPr lang="en-US" sz="3200">
                <a:solidFill>
                  <a:srgbClr val="7030A0"/>
                </a:solidFill>
                <a:latin typeface="Times New Roman" panose="02020603050405020304" pitchFamily="18" charset="0"/>
                <a:cs typeface="Times New Roman" panose="02020603050405020304" pitchFamily="18" charset="0"/>
              </a:rPr>
              <a:t>Đốt cháy than, củi, khí tự nhiên để đun nấu, sưởi ấm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38398" y="265303"/>
            <a:ext cx="851102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1. CÁC DẠNG NĂNG LƯỢNG.</a:t>
            </a:r>
            <a:endParaRPr lang="vi-VN" sz="28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0" y="-10490"/>
            <a:ext cx="2438399" cy="1591159"/>
          </a:xfrm>
          <a:prstGeom prst="rect">
            <a:avLst/>
          </a:prstGeom>
        </p:spPr>
      </p:pic>
      <p:sp>
        <p:nvSpPr>
          <p:cNvPr id="2" name="Rectangle 1"/>
          <p:cNvSpPr/>
          <p:nvPr/>
        </p:nvSpPr>
        <p:spPr>
          <a:xfrm>
            <a:off x="2219222" y="1476794"/>
            <a:ext cx="8730199" cy="871008"/>
          </a:xfrm>
          <a:prstGeom prst="rect">
            <a:avLst/>
          </a:prstGeom>
        </p:spPr>
        <p:txBody>
          <a:bodyPr wrap="square">
            <a:spAutoFit/>
          </a:bodyPr>
          <a:lstStyle/>
          <a:p>
            <a:pPr algn="just">
              <a:lnSpc>
                <a:spcPct val="115000"/>
              </a:lnSpc>
              <a:spcBef>
                <a:spcPts val="600"/>
              </a:spcBef>
              <a:spcAft>
                <a:spcPts val="0"/>
              </a:spcAft>
            </a:pPr>
            <a:r>
              <a:rPr lang="en-US" sz="4400" b="1">
                <a:solidFill>
                  <a:srgbClr val="000000"/>
                </a:solidFill>
                <a:latin typeface="Arial" panose="020B0604020202020204" pitchFamily="34" charset="0"/>
                <a:ea typeface="Arial" panose="020B0604020202020204" pitchFamily="34" charset="0"/>
                <a:cs typeface="Arial" panose="020B0604020202020204" pitchFamily="34" charset="0"/>
              </a:rPr>
              <a:t>Hoạt động nào có năng lượng?</a:t>
            </a:r>
          </a:p>
        </p:txBody>
      </p:sp>
      <p:sp>
        <p:nvSpPr>
          <p:cNvPr id="9" name="Rectangle 8"/>
          <p:cNvSpPr/>
          <p:nvPr/>
        </p:nvSpPr>
        <p:spPr>
          <a:xfrm>
            <a:off x="922842" y="3153066"/>
            <a:ext cx="11011333" cy="1179554"/>
          </a:xfrm>
          <a:prstGeom prst="rect">
            <a:avLst/>
          </a:prstGeom>
        </p:spPr>
        <p:txBody>
          <a:bodyPr wrap="square">
            <a:spAutoFit/>
          </a:bodyPr>
          <a:lstStyle/>
          <a:p>
            <a:pPr algn="just">
              <a:lnSpc>
                <a:spcPct val="115000"/>
              </a:lnSpc>
              <a:spcBef>
                <a:spcPts val="600"/>
              </a:spcBef>
              <a:spcAft>
                <a:spcPts val="0"/>
              </a:spcAft>
            </a:pPr>
            <a:r>
              <a:rPr lang="en-US" sz="3200" b="1" i="1">
                <a:solidFill>
                  <a:srgbClr val="000000"/>
                </a:solidFill>
                <a:latin typeface="Times New Roman" panose="02020603050405020304" pitchFamily="18" charset="0"/>
                <a:ea typeface="Arial" panose="020B0604020202020204" pitchFamily="34" charset="0"/>
              </a:rPr>
              <a:t>Quan sát các bức ảnh ghi lại các hoạt động trong đời sống hằng ngày, theo em hoạt động nào cần có năng lượng?</a:t>
            </a:r>
            <a:endParaRPr lang="en-US" sz="3200">
              <a:solidFill>
                <a:srgbClr val="000000"/>
              </a:solidFill>
              <a:latin typeface="Times New Roman" panose="02020603050405020304" pitchFamily="18" charset="0"/>
              <a:ea typeface="Arial" panose="020B0604020202020204" pitchFamily="34" charset="0"/>
            </a:endParaRPr>
          </a:p>
        </p:txBody>
      </p:sp>
      <p:sp>
        <p:nvSpPr>
          <p:cNvPr id="11" name="Isosceles Triangle 10"/>
          <p:cNvSpPr/>
          <p:nvPr/>
        </p:nvSpPr>
        <p:spPr>
          <a:xfrm flipV="1">
            <a:off x="5223164" y="4891316"/>
            <a:ext cx="872836" cy="68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87875" y="4521984"/>
            <a:ext cx="2305183" cy="369332"/>
          </a:xfrm>
          <a:prstGeom prst="rect">
            <a:avLst/>
          </a:prstGeom>
          <a:noFill/>
        </p:spPr>
        <p:txBody>
          <a:bodyPr wrap="none" rtlCol="0">
            <a:spAutoFit/>
          </a:bodyPr>
          <a:lstStyle/>
          <a:p>
            <a:r>
              <a:rPr lang="en-US" b="1"/>
              <a:t>(hình ảnh ở trang sau)</a:t>
            </a:r>
          </a:p>
        </p:txBody>
      </p:sp>
      <p:sp>
        <p:nvSpPr>
          <p:cNvPr id="13" name="TextBox 12"/>
          <p:cNvSpPr txBox="1"/>
          <p:nvPr/>
        </p:nvSpPr>
        <p:spPr>
          <a:xfrm>
            <a:off x="2438398" y="812552"/>
            <a:ext cx="8511023"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a. Tìm hiểu một số dạng năng lượng.</a:t>
            </a:r>
            <a:endParaRPr lang="vi-VN"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ox(in)">
                                      <p:cBhvr>
                                        <p:cTn id="12" dur="20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heckerboard(across)">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strips(downLeft)">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4182"/>
            <a:ext cx="10515600" cy="767640"/>
          </a:xfrm>
        </p:spPr>
        <p:txBody>
          <a:bodyPr>
            <a:normAutofit/>
          </a:bodyPr>
          <a:lstStyle/>
          <a:p>
            <a:r>
              <a:rPr lang="en-US" sz="3600" b="1" smtClean="0">
                <a:latin typeface="Times New Roman" panose="02020603050405020304" pitchFamily="18" charset="0"/>
                <a:cs typeface="Times New Roman" panose="02020603050405020304" pitchFamily="18" charset="0"/>
              </a:rPr>
              <a:t>III. NHIÊN LIỆU VÀ NĂNG LƯỢNG TÁI TẠO</a:t>
            </a:r>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13899" y="1351128"/>
            <a:ext cx="11655188" cy="3480179"/>
          </a:xfrm>
        </p:spPr>
        <p:txBody>
          <a:bodyPr>
            <a:noAutofit/>
          </a:bodyPr>
          <a:lstStyle/>
          <a:p>
            <a:pPr marL="0" indent="0" algn="just">
              <a:buNone/>
            </a:pPr>
            <a:r>
              <a:rPr lang="en-US" sz="3600" b="1" i="1" smtClean="0">
                <a:latin typeface="Times New Roman" panose="02020603050405020304" pitchFamily="18" charset="0"/>
                <a:cs typeface="Times New Roman" panose="02020603050405020304" pitchFamily="18" charset="0"/>
              </a:rPr>
              <a:t>b. </a:t>
            </a:r>
            <a:r>
              <a:rPr lang="en-US" sz="3600" b="1" i="1">
                <a:latin typeface="Times New Roman" panose="02020603050405020304" pitchFamily="18" charset="0"/>
                <a:cs typeface="Times New Roman" panose="02020603050405020304" pitchFamily="18" charset="0"/>
              </a:rPr>
              <a:t>Tìm hiểu về </a:t>
            </a:r>
            <a:r>
              <a:rPr lang="en-US" sz="3600" b="1" i="1" smtClean="0">
                <a:latin typeface="Times New Roman" panose="02020603050405020304" pitchFamily="18" charset="0"/>
                <a:cs typeface="Times New Roman" panose="02020603050405020304" pitchFamily="18" charset="0"/>
              </a:rPr>
              <a:t>năng lượng tái tạo.</a:t>
            </a:r>
            <a:endParaRPr lang="en-US" sz="3600" b="1" i="1">
              <a:latin typeface="Times New Roman" panose="02020603050405020304" pitchFamily="18" charset="0"/>
              <a:cs typeface="Times New Roman" panose="02020603050405020304" pitchFamily="18" charset="0"/>
            </a:endParaRPr>
          </a:p>
          <a:p>
            <a:pPr marL="0" indent="0" algn="just">
              <a:buNone/>
            </a:pPr>
            <a:r>
              <a:rPr lang="en-US" sz="3600" smtClean="0">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Năng lượng tái tạo là năng lượng từ những nguồn liên tục được coi là vô hạn như Mặt Trời, gió, thủy triều, sóng, </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a:p>
            <a:pPr marL="0" indent="0" algn="just">
              <a:buNone/>
            </a:pPr>
            <a:r>
              <a:rPr lang="en-US" sz="3600">
                <a:latin typeface="Times New Roman" panose="02020603050405020304" pitchFamily="18" charset="0"/>
                <a:cs typeface="Times New Roman" panose="02020603050405020304" pitchFamily="18" charset="0"/>
              </a:rPr>
              <a:t>- Năng lượng tái tạo được sử dụng thay thế các nguồn nhiên liệu truyền thống trong các lĩnh vực như: phát điện, đun nước nóng, nhiên liệu động cơ và hệ thống điện độc lập  nông thôn.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down)">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down)">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163774"/>
            <a:ext cx="11259403" cy="2251880"/>
          </a:xfrm>
        </p:spPr>
        <p:txBody>
          <a:bodyPr>
            <a:noAutofit/>
          </a:bodyPr>
          <a:lstStyle/>
          <a:p>
            <a:pPr algn="just"/>
            <a:r>
              <a:rPr lang="en-US" sz="3600" smtClean="0">
                <a:latin typeface="Times New Roman" panose="02020603050405020304" pitchFamily="18" charset="0"/>
                <a:cs typeface="Times New Roman" panose="02020603050405020304" pitchFamily="18" charset="0"/>
              </a:rPr>
              <a:t>?7. Các </a:t>
            </a:r>
            <a:r>
              <a:rPr lang="en-US" sz="3600">
                <a:latin typeface="Times New Roman" panose="02020603050405020304" pitchFamily="18" charset="0"/>
                <a:cs typeface="Times New Roman" panose="02020603050405020304" pitchFamily="18" charset="0"/>
              </a:rPr>
              <a:t>nhà máy điện ở hình 41.4 sử dụng năng lượng gì? Nguồn cung cấp những năng lượng đó có đặc điểm gì chung? Theo nguồn gốc vật chất của năng lượng, chúng thuộc dạng năng lượng nào</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pic>
        <p:nvPicPr>
          <p:cNvPr id="6" name="Picture 6" descr="Pin Năng Lượng Mặt Trờ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15653"/>
            <a:ext cx="3821373" cy="4143516"/>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descr="Tiềm năng phát triển năng lượng gió biển ở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359" y="2415653"/>
            <a:ext cx="3691079" cy="414351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4" descr="PVPower – Tổng công ty điện lực dầu khí Việt Nam » Giải bài toán năng lượng  cho phát triển – Định vị vai trò của thủy điệ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146" y="2483890"/>
            <a:ext cx="4115441" cy="4075279"/>
          </a:xfrm>
          <a:prstGeom prst="snip2DiagRect">
            <a:avLst>
              <a:gd name="adj1" fmla="val 25178"/>
              <a:gd name="adj2" fmla="val 16667"/>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163774"/>
            <a:ext cx="11259403" cy="2251880"/>
          </a:xfrm>
        </p:spPr>
        <p:txBody>
          <a:bodyPr>
            <a:noAutofit/>
          </a:bodyPr>
          <a:lstStyle/>
          <a:p>
            <a:pPr algn="just"/>
            <a:r>
              <a:rPr lang="en-US" sz="3600" smtClean="0">
                <a:latin typeface="Times New Roman" panose="02020603050405020304" pitchFamily="18" charset="0"/>
                <a:cs typeface="Times New Roman" panose="02020603050405020304" pitchFamily="18" charset="0"/>
              </a:rPr>
              <a:t>?7. Các </a:t>
            </a:r>
            <a:r>
              <a:rPr lang="en-US" sz="3600">
                <a:latin typeface="Times New Roman" panose="02020603050405020304" pitchFamily="18" charset="0"/>
                <a:cs typeface="Times New Roman" panose="02020603050405020304" pitchFamily="18" charset="0"/>
              </a:rPr>
              <a:t>nhà máy điện ở hình 41.4 sử dụng năng lượng gì? Nguồn cung cấp những năng lượng đó có đặc điểm gì chung? Theo nguồn gốc vật chất của năng lượng, chúng thuộc dạng năng lượng nào</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4" name="Title 1"/>
          <p:cNvSpPr txBox="1"/>
          <p:nvPr/>
        </p:nvSpPr>
        <p:spPr>
          <a:xfrm>
            <a:off x="594815" y="2647666"/>
            <a:ext cx="11114964" cy="40124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solidFill>
                  <a:srgbClr val="C00000"/>
                </a:solidFill>
                <a:latin typeface="Times New Roman" panose="02020603050405020304" pitchFamily="18" charset="0"/>
                <a:cs typeface="Times New Roman" panose="02020603050405020304" pitchFamily="18" charset="0"/>
              </a:rPr>
              <a:t>TL. Các </a:t>
            </a:r>
            <a:r>
              <a:rPr lang="en-US" sz="3600">
                <a:solidFill>
                  <a:srgbClr val="C00000"/>
                </a:solidFill>
                <a:latin typeface="Times New Roman" panose="02020603050405020304" pitchFamily="18" charset="0"/>
                <a:cs typeface="Times New Roman" panose="02020603050405020304" pitchFamily="18" charset="0"/>
              </a:rPr>
              <a:t>nhà máy điện ở trong hình sử dụng: Năng lượng từ mặt trời (hình a), năng lượng từ nước (hình b), năng lượng từ gió (hình c).</a:t>
            </a:r>
          </a:p>
          <a:p>
            <a:pPr algn="just"/>
            <a:r>
              <a:rPr lang="en-US" sz="3600">
                <a:solidFill>
                  <a:srgbClr val="C00000"/>
                </a:solidFill>
                <a:latin typeface="Times New Roman" panose="02020603050405020304" pitchFamily="18" charset="0"/>
                <a:cs typeface="Times New Roman" panose="02020603050405020304" pitchFamily="18" charset="0"/>
              </a:rPr>
              <a:t>- Đặc điểm chung của những nguồn năng lượng đó là đều là nguồn năng lượng tái tạo.</a:t>
            </a:r>
          </a:p>
          <a:p>
            <a:pPr algn="just"/>
            <a:r>
              <a:rPr lang="en-US" sz="3600">
                <a:solidFill>
                  <a:srgbClr val="C00000"/>
                </a:solidFill>
                <a:latin typeface="Times New Roman" panose="02020603050405020304" pitchFamily="18" charset="0"/>
                <a:cs typeface="Times New Roman" panose="02020603050405020304" pitchFamily="18" charset="0"/>
              </a:rPr>
              <a:t>- Theo nguồn gốc vật chất của năng lượng, chúng thuộc dạng năng lượng vô hạn.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589"/>
            <a:ext cx="10515600" cy="576571"/>
          </a:xfrm>
        </p:spPr>
        <p:txBody>
          <a:bodyPr>
            <a:normAutofit fontScale="90000"/>
          </a:bodyPr>
          <a:lstStyle/>
          <a:p>
            <a:r>
              <a:rPr lang="en-US" sz="3600" smtClean="0">
                <a:latin typeface="Times New Roman" panose="02020603050405020304" pitchFamily="18" charset="0"/>
                <a:cs typeface="Times New Roman" panose="02020603050405020304" pitchFamily="18" charset="0"/>
              </a:rPr>
              <a:t>Kể tên một số dạng năng lượng tái tạo mà em biết.</a:t>
            </a:r>
            <a:endParaRPr lang="en-US" sz="3600">
              <a:latin typeface="Times New Roman" panose="02020603050405020304" pitchFamily="18" charset="0"/>
              <a:cs typeface="Times New Roman" panose="02020603050405020304" pitchFamily="18" charset="0"/>
            </a:endParaRPr>
          </a:p>
        </p:txBody>
      </p:sp>
      <p:sp>
        <p:nvSpPr>
          <p:cNvPr id="4" name="Title 1"/>
          <p:cNvSpPr txBox="1"/>
          <p:nvPr/>
        </p:nvSpPr>
        <p:spPr>
          <a:xfrm>
            <a:off x="423081" y="954251"/>
            <a:ext cx="11436823" cy="956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srgbClr val="7030A0"/>
                </a:solidFill>
                <a:latin typeface="Times New Roman" panose="02020603050405020304" pitchFamily="18" charset="0"/>
                <a:cs typeface="Times New Roman" panose="02020603050405020304" pitchFamily="18" charset="0"/>
              </a:rPr>
              <a:t>- Một số năng lượng tái tạo: năng lượng Mặt Trời, năng lượng thủy triều, năng lượng gió, năng lượng sinh khối, năng lượng nước ...</a:t>
            </a:r>
          </a:p>
        </p:txBody>
      </p:sp>
      <p:pic>
        <p:nvPicPr>
          <p:cNvPr id="5" name="Picture 4" descr="Bài 41: Năng lượng"/>
          <p:cNvPicPr/>
          <p:nvPr/>
        </p:nvPicPr>
        <p:blipFill>
          <a:blip r:embed="rId2">
            <a:extLst>
              <a:ext uri="{28A0092B-C50C-407E-A947-70E740481C1C}">
                <a14:useLocalDpi xmlns:a14="http://schemas.microsoft.com/office/drawing/2010/main" val="0"/>
              </a:ext>
            </a:extLst>
          </a:blip>
          <a:srcRect/>
          <a:stretch>
            <a:fillRect/>
          </a:stretch>
        </p:blipFill>
        <p:spPr bwMode="auto">
          <a:xfrm>
            <a:off x="538517" y="1935561"/>
            <a:ext cx="5466497" cy="3728255"/>
          </a:xfrm>
          <a:prstGeom prst="rect">
            <a:avLst/>
          </a:prstGeom>
          <a:noFill/>
          <a:ln>
            <a:noFill/>
          </a:ln>
        </p:spPr>
      </p:pic>
      <p:pic>
        <p:nvPicPr>
          <p:cNvPr id="6" name="Picture 5" descr="Bài 41: Năng lượng"/>
          <p:cNvPicPr/>
          <p:nvPr/>
        </p:nvPicPr>
        <p:blipFill>
          <a:blip r:embed="rId3">
            <a:extLst>
              <a:ext uri="{28A0092B-C50C-407E-A947-70E740481C1C}">
                <a14:useLocalDpi xmlns:a14="http://schemas.microsoft.com/office/drawing/2010/main" val="0"/>
              </a:ext>
            </a:extLst>
          </a:blip>
          <a:srcRect/>
          <a:stretch>
            <a:fillRect/>
          </a:stretch>
        </p:blipFill>
        <p:spPr bwMode="auto">
          <a:xfrm>
            <a:off x="6260696" y="1921915"/>
            <a:ext cx="5326253" cy="3728255"/>
          </a:xfrm>
          <a:prstGeom prst="rect">
            <a:avLst/>
          </a:prstGeom>
          <a:noFill/>
          <a:ln>
            <a:noFill/>
          </a:ln>
        </p:spPr>
      </p:pic>
      <p:sp>
        <p:nvSpPr>
          <p:cNvPr id="7" name="Title 1"/>
          <p:cNvSpPr txBox="1"/>
          <p:nvPr/>
        </p:nvSpPr>
        <p:spPr>
          <a:xfrm>
            <a:off x="423081" y="5688692"/>
            <a:ext cx="5581933" cy="1039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latin typeface="Times New Roman" panose="02020603050405020304" pitchFamily="18" charset="0"/>
                <a:cs typeface="Times New Roman" panose="02020603050405020304" pitchFamily="18" charset="0"/>
              </a:rPr>
              <a:t>Tấm pin năng lượng mặt trời</a:t>
            </a:r>
          </a:p>
        </p:txBody>
      </p:sp>
      <p:sp>
        <p:nvSpPr>
          <p:cNvPr id="8" name="Title 1"/>
          <p:cNvSpPr txBox="1"/>
          <p:nvPr/>
        </p:nvSpPr>
        <p:spPr>
          <a:xfrm>
            <a:off x="6141492" y="5688692"/>
            <a:ext cx="5581933" cy="10396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latin typeface="Times New Roman" panose="02020603050405020304" pitchFamily="18" charset="0"/>
                <a:cs typeface="Times New Roman" panose="02020603050405020304" pitchFamily="18" charset="0"/>
              </a:rPr>
              <a:t>Trạm điện thủy triều Sihwa Lake, Hàn Quốc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ài 41: Năng lượng"/>
          <p:cNvPicPr/>
          <p:nvPr/>
        </p:nvPicPr>
        <p:blipFill>
          <a:blip r:embed="rId2">
            <a:extLst>
              <a:ext uri="{28A0092B-C50C-407E-A947-70E740481C1C}">
                <a14:useLocalDpi xmlns:a14="http://schemas.microsoft.com/office/drawing/2010/main" val="0"/>
              </a:ext>
            </a:extLst>
          </a:blip>
          <a:srcRect/>
          <a:stretch>
            <a:fillRect/>
          </a:stretch>
        </p:blipFill>
        <p:spPr bwMode="auto">
          <a:xfrm>
            <a:off x="4328543" y="1002712"/>
            <a:ext cx="3628102" cy="3896836"/>
          </a:xfrm>
          <a:prstGeom prst="rect">
            <a:avLst/>
          </a:prstGeom>
          <a:noFill/>
          <a:ln>
            <a:noFill/>
          </a:ln>
        </p:spPr>
      </p:pic>
      <p:pic>
        <p:nvPicPr>
          <p:cNvPr id="6" name="Picture 5" descr="Bài 41: Năng lượng"/>
          <p:cNvPicPr/>
          <p:nvPr/>
        </p:nvPicPr>
        <p:blipFill>
          <a:blip r:embed="rId3">
            <a:extLst>
              <a:ext uri="{28A0092B-C50C-407E-A947-70E740481C1C}">
                <a14:useLocalDpi xmlns:a14="http://schemas.microsoft.com/office/drawing/2010/main" val="0"/>
              </a:ext>
            </a:extLst>
          </a:blip>
          <a:srcRect/>
          <a:stretch>
            <a:fillRect/>
          </a:stretch>
        </p:blipFill>
        <p:spPr bwMode="auto">
          <a:xfrm>
            <a:off x="8136268" y="1002712"/>
            <a:ext cx="3887409" cy="3896836"/>
          </a:xfrm>
          <a:prstGeom prst="rect">
            <a:avLst/>
          </a:prstGeom>
          <a:noFill/>
          <a:ln>
            <a:noFill/>
          </a:ln>
        </p:spPr>
      </p:pic>
      <p:sp>
        <p:nvSpPr>
          <p:cNvPr id="7" name="Title 1"/>
          <p:cNvSpPr>
            <a:spLocks noGrp="1"/>
          </p:cNvSpPr>
          <p:nvPr>
            <p:ph type="title"/>
          </p:nvPr>
        </p:nvSpPr>
        <p:spPr>
          <a:xfrm>
            <a:off x="13647" y="5036022"/>
            <a:ext cx="4135272" cy="1596788"/>
          </a:xfrm>
        </p:spPr>
        <p:txBody>
          <a:bodyPr>
            <a:normAutofit/>
          </a:bodyPr>
          <a:lstStyle/>
          <a:p>
            <a:pPr algn="ctr"/>
            <a:r>
              <a:rPr lang="en-US" sz="3600" smtClean="0">
                <a:latin typeface="Times New Roman" panose="02020603050405020304" pitchFamily="18" charset="0"/>
                <a:cs typeface="Times New Roman" panose="02020603050405020304" pitchFamily="18" charset="0"/>
              </a:rPr>
              <a:t>Máy phát điện gió tại Ninh Thuận</a:t>
            </a:r>
            <a:endParaRPr lang="en-US" sz="360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72957" y="1002712"/>
            <a:ext cx="3875962" cy="3896836"/>
          </a:xfrm>
          <a:prstGeom prst="rect">
            <a:avLst/>
          </a:prstGeom>
        </p:spPr>
      </p:pic>
      <p:sp>
        <p:nvSpPr>
          <p:cNvPr id="9" name="Title 1"/>
          <p:cNvSpPr txBox="1"/>
          <p:nvPr/>
        </p:nvSpPr>
        <p:spPr>
          <a:xfrm>
            <a:off x="4148919" y="5038299"/>
            <a:ext cx="3807726" cy="1596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00B050"/>
                </a:solidFill>
                <a:latin typeface="Times New Roman" panose="02020603050405020304" pitchFamily="18" charset="0"/>
                <a:cs typeface="Times New Roman" panose="02020603050405020304" pitchFamily="18" charset="0"/>
              </a:rPr>
              <a:t>Gỗ là nguồn sinh khối điển hình</a:t>
            </a:r>
          </a:p>
        </p:txBody>
      </p:sp>
      <p:sp>
        <p:nvSpPr>
          <p:cNvPr id="10" name="Title 1"/>
          <p:cNvSpPr txBox="1"/>
          <p:nvPr/>
        </p:nvSpPr>
        <p:spPr>
          <a:xfrm>
            <a:off x="8136268" y="5036022"/>
            <a:ext cx="3807726" cy="1596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rgbClr val="7030A0"/>
                </a:solidFill>
                <a:latin typeface="Times New Roman" panose="02020603050405020304" pitchFamily="18" charset="0"/>
                <a:cs typeface="Times New Roman" panose="02020603050405020304" pitchFamily="18" charset="0"/>
              </a:rPr>
              <a:t>Bánh xe nước hay guồng nước.</a:t>
            </a:r>
          </a:p>
        </p:txBody>
      </p:sp>
      <p:sp>
        <p:nvSpPr>
          <p:cNvPr id="11" name="Title 1"/>
          <p:cNvSpPr txBox="1"/>
          <p:nvPr/>
        </p:nvSpPr>
        <p:spPr>
          <a:xfrm>
            <a:off x="272957" y="46278"/>
            <a:ext cx="11436823" cy="956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a:solidFill>
                  <a:srgbClr val="7030A0"/>
                </a:solidFill>
                <a:latin typeface="Times New Roman" panose="02020603050405020304" pitchFamily="18" charset="0"/>
                <a:cs typeface="Times New Roman" panose="02020603050405020304" pitchFamily="18" charset="0"/>
              </a:rPr>
              <a:t>- Một số năng lượng tái tạo: năng lượng Mặt Trời, năng lượng thủy triều, năng lượng gió, năng lượng sinh khối, năng lượng nước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8298" y="365125"/>
            <a:ext cx="9403307" cy="1325563"/>
          </a:xfrm>
        </p:spPr>
        <p:txBody>
          <a:bodyPr>
            <a:noAutofit/>
          </a:bodyPr>
          <a:lstStyle/>
          <a:p>
            <a:pPr algn="just"/>
            <a:r>
              <a:rPr lang="en-US" sz="3600">
                <a:latin typeface="Times New Roman" panose="02020603050405020304" pitchFamily="18" charset="0"/>
                <a:cs typeface="Times New Roman" panose="02020603050405020304" pitchFamily="18" charset="0"/>
              </a:rPr>
              <a:t>Khi bắn cung, mũi tên nhận được năng lượng và bay đi. Mũi tên có năng lượng ở dạng nào</a:t>
            </a:r>
            <a:r>
              <a:rPr lang="en-US" sz="3600" smtClean="0">
                <a:latin typeface="Times New Roman" panose="02020603050405020304" pitchFamily="18" charset="0"/>
                <a:cs typeface="Times New Roman" panose="02020603050405020304" pitchFamily="18" charset="0"/>
              </a:rPr>
              <a:t>?</a:t>
            </a:r>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228298" y="2931094"/>
            <a:ext cx="9403308" cy="1490781"/>
          </a:xfrm>
        </p:spPr>
        <p:txBody>
          <a:bodyPr>
            <a:noAutofit/>
          </a:bodyPr>
          <a:lstStyle/>
          <a:p>
            <a:pPr marL="0" indent="0" algn="just">
              <a:buNone/>
            </a:pPr>
            <a:r>
              <a:rPr lang="en-US" sz="3600" smtClean="0">
                <a:solidFill>
                  <a:srgbClr val="C00000"/>
                </a:solidFill>
                <a:latin typeface="Times New Roman" panose="02020603050405020304" pitchFamily="18" charset="0"/>
                <a:cs typeface="Times New Roman" panose="02020603050405020304" pitchFamily="18" charset="0"/>
              </a:rPr>
              <a:t>TL. </a:t>
            </a:r>
            <a:r>
              <a:rPr lang="vi-VN" sz="3600" smtClean="0">
                <a:solidFill>
                  <a:srgbClr val="C00000"/>
                </a:solidFill>
                <a:latin typeface="Times New Roman" panose="02020603050405020304" pitchFamily="18" charset="0"/>
                <a:cs typeface="Times New Roman" panose="02020603050405020304" pitchFamily="18" charset="0"/>
              </a:rPr>
              <a:t>Khi </a:t>
            </a:r>
            <a:r>
              <a:rPr lang="vi-VN" sz="3600">
                <a:solidFill>
                  <a:srgbClr val="C00000"/>
                </a:solidFill>
                <a:latin typeface="Times New Roman" panose="02020603050405020304" pitchFamily="18" charset="0"/>
                <a:cs typeface="Times New Roman" panose="02020603050405020304" pitchFamily="18" charset="0"/>
              </a:rPr>
              <a:t>bắn cung, mũi tên nhận được năng lượng và bay đi. Mũi tên có năng lượng ở dạng thế năng đàn hồi</a:t>
            </a:r>
            <a:r>
              <a:rPr lang="vi-VN" sz="3600" smtClean="0">
                <a:solidFill>
                  <a:srgbClr val="C00000"/>
                </a:solidFill>
                <a:latin typeface="Times New Roman" panose="02020603050405020304" pitchFamily="18" charset="0"/>
                <a:cs typeface="Times New Roman" panose="02020603050405020304" pitchFamily="18" charset="0"/>
              </a:rPr>
              <a:t>.</a:t>
            </a:r>
            <a:endParaRPr lang="en-US" sz="36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ang-luong-1-ctst.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830" y="832513"/>
            <a:ext cx="11938541" cy="59788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859460"/>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1 (Trang 182). </a:t>
            </a:r>
            <a:r>
              <a:rPr lang="en-US" sz="3600">
                <a:solidFill>
                  <a:srgbClr val="7030A0"/>
                </a:solidFill>
                <a:latin typeface="Times New Roman" panose="02020603050405020304" pitchFamily="18" charset="0"/>
                <a:cs typeface="Times New Roman" panose="02020603050405020304" pitchFamily="18" charset="0"/>
              </a:rPr>
              <a:t>Lấy ví dụ chứng tỏ năng lượng đặc trưng cho khả năng tác dụng lực</a:t>
            </a:r>
            <a:r>
              <a:rPr lang="en-US" sz="3600" smtClean="0">
                <a:solidFill>
                  <a:srgbClr val="7030A0"/>
                </a:solidFill>
                <a:latin typeface="Times New Roman" panose="02020603050405020304" pitchFamily="18" charset="0"/>
                <a:cs typeface="Times New Roman" panose="02020603050405020304" pitchFamily="18" charset="0"/>
              </a:rPr>
              <a:t>.</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2224585"/>
            <a:ext cx="10120952" cy="2292824"/>
          </a:xfrm>
        </p:spPr>
        <p:txBody>
          <a:bodyPr>
            <a:normAutofit/>
          </a:bodyPr>
          <a:lstStyle/>
          <a:p>
            <a:pPr marL="0" indent="0" algn="just">
              <a:buNone/>
            </a:pPr>
            <a:r>
              <a:rPr lang="en-US" sz="3600" smtClean="0">
                <a:solidFill>
                  <a:srgbClr val="C00000"/>
                </a:solidFill>
                <a:latin typeface="Times New Roman" panose="02020603050405020304" pitchFamily="18" charset="0"/>
                <a:cs typeface="Times New Roman" panose="02020603050405020304" pitchFamily="18" charset="0"/>
              </a:rPr>
              <a:t>TL. Năng </a:t>
            </a:r>
            <a:r>
              <a:rPr lang="en-US" sz="3600">
                <a:solidFill>
                  <a:srgbClr val="C00000"/>
                </a:solidFill>
                <a:latin typeface="Times New Roman" panose="02020603050405020304" pitchFamily="18" charset="0"/>
                <a:cs typeface="Times New Roman" panose="02020603050405020304" pitchFamily="18" charset="0"/>
              </a:rPr>
              <a:t>lượng gió càng lớn thì khả năng tác dụng lực lên mọi vật càng lớn. Khi gió nhẹ thì cây chỉ lay chuyển nhẹ, nhưng khi có bão lớn thì cây có thể bị quật đổ</a:t>
            </a:r>
            <a:r>
              <a:rPr lang="en-US" sz="3600" smtClean="0">
                <a:solidFill>
                  <a:srgbClr val="C00000"/>
                </a:solidFill>
                <a:latin typeface="Times New Roman" panose="02020603050405020304" pitchFamily="18" charset="0"/>
                <a:cs typeface="Times New Roman" panose="02020603050405020304" pitchFamily="18" charset="0"/>
              </a:rPr>
              <a:t>.</a:t>
            </a:r>
            <a:endParaRPr lang="en-US" sz="36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2691974"/>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2 (Trang 182). </a:t>
            </a:r>
            <a:r>
              <a:rPr lang="en-US">
                <a:solidFill>
                  <a:srgbClr val="7030A0"/>
                </a:solidFill>
                <a:latin typeface="Times New Roman" panose="02020603050405020304" pitchFamily="18" charset="0"/>
                <a:cs typeface="Times New Roman" panose="02020603050405020304" pitchFamily="18" charset="0"/>
              </a:rPr>
              <a:t>Hãy nêu một số nhiên liệu thường dùng và sự ảnh hưởng của việc sử dụng các nhiên liệu đó đối với môi trường</a:t>
            </a:r>
            <a:r>
              <a:rPr lang="en-US" smtClean="0">
                <a:solidFill>
                  <a:srgbClr val="7030A0"/>
                </a:solidFill>
                <a:latin typeface="Times New Roman" panose="02020603050405020304" pitchFamily="18" charset="0"/>
                <a:cs typeface="Times New Roman" panose="02020603050405020304" pitchFamily="18" charset="0"/>
              </a:rPr>
              <a:t>.</a:t>
            </a:r>
            <a:endParaRPr lang="en-US" sz="3600">
              <a:solidFill>
                <a:srgbClr val="7030A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8200" y="3057099"/>
            <a:ext cx="10120952" cy="2947918"/>
          </a:xfrm>
        </p:spPr>
        <p:txBody>
          <a:bodyPr>
            <a:noAutofit/>
          </a:bodyPr>
          <a:lstStyle/>
          <a:p>
            <a:pPr marL="0" indent="0" algn="just">
              <a:buNone/>
            </a:pPr>
            <a:r>
              <a:rPr lang="en-US" sz="3600" smtClean="0">
                <a:solidFill>
                  <a:srgbClr val="C00000"/>
                </a:solidFill>
                <a:latin typeface="Times New Roman" panose="02020603050405020304" pitchFamily="18" charset="0"/>
                <a:cs typeface="Times New Roman" panose="02020603050405020304" pitchFamily="18" charset="0"/>
              </a:rPr>
              <a:t>TL. </a:t>
            </a:r>
            <a:r>
              <a:rPr lang="en-US" sz="3600">
                <a:solidFill>
                  <a:srgbClr val="C00000"/>
                </a:solidFill>
                <a:latin typeface="Times New Roman" panose="02020603050405020304" pitchFamily="18" charset="0"/>
                <a:cs typeface="Times New Roman" panose="02020603050405020304" pitchFamily="18" charset="0"/>
              </a:rPr>
              <a:t>- Khí thiên nhiên dùng làm nhiên liệu trong công nghiệp (lò gạch, lò gốm,…) khi đốt thải ra rất nhiều khí cacbon dioxit gây hiệu ứng nhà kính.</a:t>
            </a:r>
          </a:p>
          <a:p>
            <a:pPr marL="0" indent="0" algn="just">
              <a:buNone/>
            </a:pPr>
            <a:r>
              <a:rPr lang="en-US" sz="3600">
                <a:solidFill>
                  <a:srgbClr val="C00000"/>
                </a:solidFill>
                <a:latin typeface="Times New Roman" panose="02020603050405020304" pitchFamily="18" charset="0"/>
                <a:cs typeface="Times New Roman" panose="02020603050405020304" pitchFamily="18" charset="0"/>
              </a:rPr>
              <a:t>- Dầu mỏ được vận chuyển bằng đường biển gây ra sự cố tràn dầu ảnh hưởng đến môi trường biển.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37829"/>
            <a:ext cx="10735101" cy="1218015"/>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a:t>
            </a:r>
            <a:r>
              <a:rPr lang="en-US" sz="3600">
                <a:solidFill>
                  <a:srgbClr val="7030A0"/>
                </a:solidFill>
                <a:latin typeface="Times New Roman" panose="02020603050405020304" pitchFamily="18" charset="0"/>
                <a:cs typeface="Times New Roman" panose="02020603050405020304" pitchFamily="18" charset="0"/>
              </a:rPr>
              <a:t>3</a:t>
            </a:r>
            <a:r>
              <a:rPr lang="en-US" sz="3600" smtClean="0">
                <a:solidFill>
                  <a:srgbClr val="7030A0"/>
                </a:solidFill>
                <a:latin typeface="Times New Roman" panose="02020603050405020304" pitchFamily="18" charset="0"/>
                <a:cs typeface="Times New Roman" panose="02020603050405020304" pitchFamily="18" charset="0"/>
              </a:rPr>
              <a:t> (Trang 182). </a:t>
            </a:r>
            <a:r>
              <a:rPr lang="en-US" sz="3600">
                <a:solidFill>
                  <a:srgbClr val="7030A0"/>
                </a:solidFill>
                <a:latin typeface="Times New Roman" panose="02020603050405020304" pitchFamily="18" charset="0"/>
                <a:cs typeface="Times New Roman" panose="02020603050405020304" pitchFamily="18" charset="0"/>
              </a:rPr>
              <a:t>Hãy chọn tên dạng năng lượng ở cột A phù hợp với tất cả các nguồn cung cấp ở cột B.</a:t>
            </a:r>
          </a:p>
        </p:txBody>
      </p:sp>
      <p:graphicFrame>
        <p:nvGraphicFramePr>
          <p:cNvPr id="5" name="Table 4"/>
          <p:cNvGraphicFramePr>
            <a:graphicFrameLocks noGrp="1"/>
          </p:cNvGraphicFramePr>
          <p:nvPr/>
        </p:nvGraphicFramePr>
        <p:xfrm>
          <a:off x="518615" y="1705973"/>
          <a:ext cx="11232107" cy="4885898"/>
        </p:xfrm>
        <a:graphic>
          <a:graphicData uri="http://schemas.openxmlformats.org/drawingml/2006/table">
            <a:tbl>
              <a:tblPr firstRow="1" firstCol="1" bandRow="1">
                <a:tableStyleId>{5C22544A-7EE6-4342-B048-85BDC9FD1C3A}</a:tableStyleId>
              </a:tblPr>
              <a:tblGrid>
                <a:gridCol w="3649420"/>
                <a:gridCol w="7582687"/>
              </a:tblGrid>
              <a:tr h="812678">
                <a:tc>
                  <a:txBody>
                    <a:bodyPr/>
                    <a:lstStyle/>
                    <a:p>
                      <a:pPr algn="ctr">
                        <a:lnSpc>
                          <a:spcPts val="1650"/>
                        </a:lnSpc>
                        <a:spcAft>
                          <a:spcPts val="0"/>
                        </a:spcAft>
                      </a:pP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r>
                        <a:rPr lang="en-US" sz="2800" smtClean="0">
                          <a:effectLst/>
                          <a:latin typeface="Times New Roman" panose="02020603050405020304" pitchFamily="18" charset="0"/>
                          <a:cs typeface="Times New Roman" panose="02020603050405020304" pitchFamily="18" charset="0"/>
                        </a:rPr>
                        <a:t>A</a:t>
                      </a:r>
                      <a:r>
                        <a:rPr lang="en-US" sz="2800">
                          <a:effectLst/>
                          <a:latin typeface="Times New Roman" panose="02020603050405020304" pitchFamily="18" charset="0"/>
                          <a:cs typeface="Times New Roman" panose="02020603050405020304" pitchFamily="18" charset="0"/>
                        </a:rPr>
                        <a:t>: Dạng năng lượng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gn="ctr">
                        <a:lnSpc>
                          <a:spcPts val="1650"/>
                        </a:lnSpc>
                        <a:spcAft>
                          <a:spcPts val="0"/>
                        </a:spcAft>
                      </a:pP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r>
                        <a:rPr lang="en-US" sz="2800" smtClean="0">
                          <a:effectLst/>
                          <a:latin typeface="Times New Roman" panose="02020603050405020304" pitchFamily="18" charset="0"/>
                          <a:cs typeface="Times New Roman" panose="02020603050405020304" pitchFamily="18" charset="0"/>
                        </a:rPr>
                        <a:t>B</a:t>
                      </a:r>
                      <a:r>
                        <a:rPr lang="en-US" sz="2800">
                          <a:effectLst/>
                          <a:latin typeface="Times New Roman" panose="02020603050405020304" pitchFamily="18" charset="0"/>
                          <a:cs typeface="Times New Roman" panose="02020603050405020304" pitchFamily="18" charset="0"/>
                        </a:rPr>
                        <a:t>: Nguồn cung cấp</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r h="812678">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1</a:t>
                      </a:r>
                      <a:r>
                        <a:rPr lang="en-US" sz="2800">
                          <a:effectLst/>
                          <a:latin typeface="Times New Roman" panose="02020603050405020304" pitchFamily="18" charset="0"/>
                          <a:cs typeface="Times New Roman" panose="02020603050405020304" pitchFamily="18" charset="0"/>
                        </a:rPr>
                        <a:t>. Cơ năng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a</a:t>
                      </a:r>
                      <a:r>
                        <a:rPr lang="en-US" sz="2800">
                          <a:effectLst/>
                          <a:latin typeface="Times New Roman" panose="02020603050405020304" pitchFamily="18" charset="0"/>
                          <a:cs typeface="Times New Roman" panose="02020603050405020304" pitchFamily="18" charset="0"/>
                        </a:rPr>
                        <a:t>) Đèn LED, Mặt Trăng, Mặt Trời</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r h="812678">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2</a:t>
                      </a:r>
                      <a:r>
                        <a:rPr lang="en-US" sz="2800">
                          <a:effectLst/>
                          <a:latin typeface="Times New Roman" panose="02020603050405020304" pitchFamily="18" charset="0"/>
                          <a:cs typeface="Times New Roman" panose="02020603050405020304" pitchFamily="18" charset="0"/>
                        </a:rPr>
                        <a:t>. Nhiệt năng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b</a:t>
                      </a:r>
                      <a:r>
                        <a:rPr lang="en-US" sz="2800">
                          <a:effectLst/>
                          <a:latin typeface="Times New Roman" panose="02020603050405020304" pitchFamily="18" charset="0"/>
                          <a:cs typeface="Times New Roman" panose="02020603050405020304" pitchFamily="18" charset="0"/>
                        </a:rPr>
                        <a:t>) Gas, pin, thực phẩm</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r h="817593">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3</a:t>
                      </a:r>
                      <a:r>
                        <a:rPr lang="en-US" sz="2800">
                          <a:effectLst/>
                          <a:latin typeface="Times New Roman" panose="02020603050405020304" pitchFamily="18" charset="0"/>
                          <a:cs typeface="Times New Roman" panose="02020603050405020304" pitchFamily="18" charset="0"/>
                        </a:rPr>
                        <a:t>. Điện năng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c</a:t>
                      </a:r>
                      <a:r>
                        <a:rPr lang="en-US" sz="2800">
                          <a:effectLst/>
                          <a:latin typeface="Times New Roman" panose="02020603050405020304" pitchFamily="18" charset="0"/>
                          <a:cs typeface="Times New Roman" panose="02020603050405020304" pitchFamily="18" charset="0"/>
                        </a:rPr>
                        <a:t>) Quả bóng đang lăn, lò xo dãn, tàu lượn trên cao</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r h="812678">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4</a:t>
                      </a:r>
                      <a:r>
                        <a:rPr lang="en-US" sz="2800">
                          <a:effectLst/>
                          <a:latin typeface="Times New Roman" panose="02020603050405020304" pitchFamily="18" charset="0"/>
                          <a:cs typeface="Times New Roman" panose="02020603050405020304" pitchFamily="18" charset="0"/>
                        </a:rPr>
                        <a:t>. Quang năng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d</a:t>
                      </a:r>
                      <a:r>
                        <a:rPr lang="en-US" sz="2800">
                          <a:effectLst/>
                          <a:latin typeface="Times New Roman" panose="02020603050405020304" pitchFamily="18" charset="0"/>
                          <a:cs typeface="Times New Roman" panose="02020603050405020304" pitchFamily="18" charset="0"/>
                        </a:rPr>
                        <a:t>) Lò sưởi, Mặt Trời, bếp gas</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r h="817593">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5</a:t>
                      </a:r>
                      <a:r>
                        <a:rPr lang="en-US" sz="2800">
                          <a:effectLst/>
                          <a:latin typeface="Times New Roman" panose="02020603050405020304" pitchFamily="18" charset="0"/>
                          <a:cs typeface="Times New Roman" panose="02020603050405020304" pitchFamily="18" charset="0"/>
                        </a:rPr>
                        <a:t>. Hóa năng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c>
                  <a:txBody>
                    <a:bodyPr/>
                    <a:lstStyle/>
                    <a:p>
                      <a:pPr>
                        <a:lnSpc>
                          <a:spcPts val="1650"/>
                        </a:lnSpc>
                        <a:spcAft>
                          <a:spcPts val="900"/>
                        </a:spcAft>
                      </a:pPr>
                      <a:endParaRPr lang="en-US" sz="2800" smtClean="0">
                        <a:effectLst/>
                        <a:latin typeface="Times New Roman" panose="02020603050405020304" pitchFamily="18" charset="0"/>
                        <a:cs typeface="Times New Roman" panose="02020603050405020304" pitchFamily="18" charset="0"/>
                      </a:endParaRPr>
                    </a:p>
                    <a:p>
                      <a:pPr>
                        <a:lnSpc>
                          <a:spcPts val="1650"/>
                        </a:lnSpc>
                        <a:spcAft>
                          <a:spcPts val="900"/>
                        </a:spcAft>
                      </a:pPr>
                      <a:r>
                        <a:rPr lang="en-US" sz="2800" smtClean="0">
                          <a:effectLst/>
                          <a:latin typeface="Times New Roman" panose="02020603050405020304" pitchFamily="18" charset="0"/>
                          <a:cs typeface="Times New Roman" panose="02020603050405020304" pitchFamily="18" charset="0"/>
                        </a:rPr>
                        <a:t>e</a:t>
                      </a:r>
                      <a:r>
                        <a:rPr lang="en-US" sz="2800">
                          <a:effectLst/>
                          <a:latin typeface="Times New Roman" panose="02020603050405020304" pitchFamily="18" charset="0"/>
                          <a:cs typeface="Times New Roman" panose="02020603050405020304" pitchFamily="18" charset="0"/>
                        </a:rPr>
                        <a:t>) Pin mặt trời, máy phát điện, tia sét</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tc>
              </a:tr>
            </a:tbl>
          </a:graphicData>
        </a:graphic>
      </p:graphicFrame>
      <p:cxnSp>
        <p:nvCxnSpPr>
          <p:cNvPr id="6" name="Straight Arrow Connector 5"/>
          <p:cNvCxnSpPr/>
          <p:nvPr/>
        </p:nvCxnSpPr>
        <p:spPr>
          <a:xfrm>
            <a:off x="2442949" y="3016155"/>
            <a:ext cx="1774209" cy="155584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31829" y="3782708"/>
            <a:ext cx="1485329" cy="152627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786420" y="4574277"/>
            <a:ext cx="1430738" cy="1608161"/>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906973" y="3072453"/>
            <a:ext cx="1364776" cy="230590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634018" y="3877671"/>
            <a:ext cx="1637731" cy="230476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01661"/>
            <a:ext cx="922518" cy="601982"/>
          </a:xfrm>
          <a:prstGeom prst="rect">
            <a:avLst/>
          </a:prstGeom>
        </p:spPr>
      </p:pic>
      <p:pic>
        <p:nvPicPr>
          <p:cNvPr id="1030" name="Picture 1" descr="Chạy bộ đúng cách để giảm cân hiệu qu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150" y="1243833"/>
            <a:ext cx="3400728" cy="169086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 descr="Cầu Trượt Nhựa Mầm Non Trẻ Em lắp ráp cỡ lớn - P396376 | Sàn thương mại  điện tử của khách hàng Viettelpo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9147" y="1343523"/>
            <a:ext cx="2108832" cy="17858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2913" y="1473765"/>
            <a:ext cx="2222823" cy="170986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Top 5 ấm đun nước bếp từ tốt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7441" y="4141919"/>
            <a:ext cx="3362732" cy="18048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6" descr="Pin Năng Lượng Mặt Trờ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2760" y="4207052"/>
            <a:ext cx="3875691" cy="184285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7" descr="Những Thác Nước Đẹp Tại Việt Na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00120" y="3960072"/>
            <a:ext cx="2070835" cy="208983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981270" y="3059668"/>
            <a:ext cx="1596912"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1. Chạy bộ</a:t>
            </a:r>
            <a:endParaRPr lang="en-US" sz="2400" b="1"/>
          </a:p>
        </p:txBody>
      </p:sp>
      <p:sp>
        <p:nvSpPr>
          <p:cNvPr id="13" name="Rectangle 12"/>
          <p:cNvSpPr/>
          <p:nvPr/>
        </p:nvSpPr>
        <p:spPr>
          <a:xfrm>
            <a:off x="5479147" y="3220698"/>
            <a:ext cx="2452916"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2. Chơi cầu trượt</a:t>
            </a:r>
            <a:endParaRPr lang="en-US" sz="2400" b="1"/>
          </a:p>
        </p:txBody>
      </p:sp>
      <p:sp>
        <p:nvSpPr>
          <p:cNvPr id="14" name="Rectangle 13"/>
          <p:cNvSpPr/>
          <p:nvPr/>
        </p:nvSpPr>
        <p:spPr>
          <a:xfrm>
            <a:off x="8990191" y="3258696"/>
            <a:ext cx="2108269" cy="400110"/>
          </a:xfrm>
          <a:prstGeom prst="rect">
            <a:avLst/>
          </a:prstGeom>
        </p:spPr>
        <p:txBody>
          <a:bodyPr wrap="none">
            <a:spAutoFit/>
          </a:bodyPr>
          <a:lstStyle/>
          <a:p>
            <a:r>
              <a:rPr lang="en-US" sz="2000" b="1">
                <a:solidFill>
                  <a:srgbClr val="000000"/>
                </a:solidFill>
                <a:latin typeface="Times New Roman" panose="02020603050405020304" pitchFamily="18" charset="0"/>
                <a:ea typeface="Arial" panose="020B0604020202020204" pitchFamily="34" charset="0"/>
              </a:rPr>
              <a:t>3. Bóng điện sáng</a:t>
            </a:r>
            <a:endParaRPr lang="en-US" sz="2000" b="1"/>
          </a:p>
        </p:txBody>
      </p:sp>
      <p:sp>
        <p:nvSpPr>
          <p:cNvPr id="15" name="Rectangle 14"/>
          <p:cNvSpPr/>
          <p:nvPr/>
        </p:nvSpPr>
        <p:spPr>
          <a:xfrm>
            <a:off x="5746320" y="6148656"/>
            <a:ext cx="2268570"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5. Điện mặt trời</a:t>
            </a:r>
            <a:endParaRPr lang="en-US" sz="2400" b="1"/>
          </a:p>
        </p:txBody>
      </p:sp>
      <p:sp>
        <p:nvSpPr>
          <p:cNvPr id="16" name="Rectangle 15"/>
          <p:cNvSpPr/>
          <p:nvPr/>
        </p:nvSpPr>
        <p:spPr>
          <a:xfrm>
            <a:off x="9540193" y="6112368"/>
            <a:ext cx="1898277"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6. N</a:t>
            </a:r>
            <a:r>
              <a:rPr lang="vi-VN" sz="2400" b="1">
                <a:solidFill>
                  <a:srgbClr val="000000"/>
                </a:solidFill>
                <a:latin typeface="Times New Roman" panose="02020603050405020304" pitchFamily="18" charset="0"/>
                <a:ea typeface="Arial" panose="020B0604020202020204" pitchFamily="34" charset="0"/>
              </a:rPr>
              <a:t>ư</a:t>
            </a:r>
            <a:r>
              <a:rPr lang="en-US" sz="2400" b="1">
                <a:solidFill>
                  <a:srgbClr val="000000"/>
                </a:solidFill>
                <a:latin typeface="Times New Roman" panose="02020603050405020304" pitchFamily="18" charset="0"/>
                <a:ea typeface="Arial" panose="020B0604020202020204" pitchFamily="34" charset="0"/>
              </a:rPr>
              <a:t>ớc chảy</a:t>
            </a:r>
            <a:endParaRPr lang="en-US" sz="2400" b="1"/>
          </a:p>
        </p:txBody>
      </p:sp>
      <p:sp>
        <p:nvSpPr>
          <p:cNvPr id="17" name="Rectangle 16"/>
          <p:cNvSpPr/>
          <p:nvPr/>
        </p:nvSpPr>
        <p:spPr>
          <a:xfrm>
            <a:off x="1299570" y="6076784"/>
            <a:ext cx="2874505" cy="461665"/>
          </a:xfrm>
          <a:prstGeom prst="rect">
            <a:avLst/>
          </a:prstGeom>
        </p:spPr>
        <p:txBody>
          <a:bodyPr wrap="none">
            <a:spAutoFit/>
          </a:bodyPr>
          <a:lstStyle/>
          <a:p>
            <a:r>
              <a:rPr lang="en-US" sz="2400" b="1">
                <a:solidFill>
                  <a:srgbClr val="000000"/>
                </a:solidFill>
                <a:latin typeface="Times New Roman" panose="02020603050405020304" pitchFamily="18" charset="0"/>
                <a:ea typeface="Arial" panose="020B0604020202020204" pitchFamily="34" charset="0"/>
              </a:rPr>
              <a:t>4. Ấm nước đang sôi</a:t>
            </a:r>
            <a:endParaRPr lang="en-US" sz="2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120952" cy="1299902"/>
          </a:xfrm>
        </p:spPr>
        <p:txBody>
          <a:bodyPr>
            <a:noAutofit/>
          </a:bodyPr>
          <a:lstStyle/>
          <a:p>
            <a:pPr algn="just"/>
            <a:r>
              <a:rPr lang="en-US" sz="3600" smtClean="0">
                <a:solidFill>
                  <a:srgbClr val="7030A0"/>
                </a:solidFill>
                <a:latin typeface="Times New Roman" panose="02020603050405020304" pitchFamily="18" charset="0"/>
                <a:cs typeface="Times New Roman" panose="02020603050405020304" pitchFamily="18" charset="0"/>
              </a:rPr>
              <a:t>Bài tập 4 (Trang 182). </a:t>
            </a:r>
            <a:r>
              <a:rPr lang="en-US" sz="3600">
                <a:latin typeface="Times New Roman" panose="02020603050405020304" pitchFamily="18" charset="0"/>
                <a:cs typeface="Times New Roman" panose="02020603050405020304" pitchFamily="18" charset="0"/>
              </a:rPr>
              <a:t>Hoàn thành các thông tin bằng cách đánh dấu vào cột phù hợp theo mẫu bảng sau:</a:t>
            </a:r>
          </a:p>
        </p:txBody>
      </p:sp>
      <p:graphicFrame>
        <p:nvGraphicFramePr>
          <p:cNvPr id="5" name="Table 4"/>
          <p:cNvGraphicFramePr>
            <a:graphicFrameLocks noGrp="1"/>
          </p:cNvGraphicFramePr>
          <p:nvPr/>
        </p:nvGraphicFramePr>
        <p:xfrm>
          <a:off x="655094" y="1760560"/>
          <a:ext cx="11054686" cy="3971502"/>
        </p:xfrm>
        <a:graphic>
          <a:graphicData uri="http://schemas.openxmlformats.org/drawingml/2006/table">
            <a:tbl>
              <a:tblPr firstRow="1" firstCol="1" bandRow="1">
                <a:tableStyleId>{5C22544A-7EE6-4342-B048-85BDC9FD1C3A}</a:tableStyleId>
              </a:tblPr>
              <a:tblGrid>
                <a:gridCol w="3489123"/>
                <a:gridCol w="1545642"/>
                <a:gridCol w="2327761"/>
                <a:gridCol w="1281577"/>
                <a:gridCol w="2410583"/>
              </a:tblGrid>
              <a:tr h="1192198">
                <a:tc>
                  <a:txBody>
                    <a:bodyPr/>
                    <a:lstStyle/>
                    <a:p>
                      <a:pPr algn="ctr">
                        <a:lnSpc>
                          <a:spcPts val="1650"/>
                        </a:lnSpc>
                        <a:spcAft>
                          <a:spcPts val="0"/>
                        </a:spcAft>
                      </a:pPr>
                      <a:r>
                        <a:rPr lang="en-US" sz="2800">
                          <a:effectLst/>
                          <a:latin typeface="Times New Roman" panose="02020603050405020304" pitchFamily="18" charset="0"/>
                          <a:cs typeface="Times New Roman" panose="02020603050405020304" pitchFamily="18" charset="0"/>
                        </a:rPr>
                        <a:t>Loại năng lượng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0"/>
                        </a:spcAft>
                      </a:pPr>
                      <a:r>
                        <a:rPr lang="en-US" sz="2800">
                          <a:effectLst/>
                          <a:latin typeface="Times New Roman" panose="02020603050405020304" pitchFamily="18" charset="0"/>
                          <a:cs typeface="Times New Roman" panose="02020603050405020304" pitchFamily="18" charset="0"/>
                        </a:rPr>
                        <a:t>Tái tạo</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0"/>
                        </a:spcAft>
                      </a:pPr>
                      <a:r>
                        <a:rPr lang="en-US" sz="2800">
                          <a:effectLst/>
                          <a:latin typeface="Times New Roman" panose="02020603050405020304" pitchFamily="18" charset="0"/>
                          <a:cs typeface="Times New Roman" panose="02020603050405020304" pitchFamily="18" charset="0"/>
                        </a:rPr>
                        <a:t>Chuyển hóa </a:t>
                      </a: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r>
                        <a:rPr lang="en-US" sz="2800" smtClean="0">
                          <a:effectLst/>
                          <a:latin typeface="Times New Roman" panose="02020603050405020304" pitchFamily="18" charset="0"/>
                          <a:cs typeface="Times New Roman" panose="02020603050405020304" pitchFamily="18" charset="0"/>
                        </a:rPr>
                        <a:t>toàn </a:t>
                      </a:r>
                      <a:r>
                        <a:rPr lang="en-US" sz="2800">
                          <a:effectLst/>
                          <a:latin typeface="Times New Roman" panose="02020603050405020304" pitchFamily="18" charset="0"/>
                          <a:cs typeface="Times New Roman" panose="02020603050405020304" pitchFamily="18" charset="0"/>
                        </a:rPr>
                        <a:t>phần</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0"/>
                        </a:spcAft>
                      </a:pPr>
                      <a:r>
                        <a:rPr lang="en-US" sz="2800">
                          <a:effectLst/>
                          <a:latin typeface="Times New Roman" panose="02020603050405020304" pitchFamily="18" charset="0"/>
                          <a:cs typeface="Times New Roman" panose="02020603050405020304" pitchFamily="18" charset="0"/>
                        </a:rPr>
                        <a:t>Sạch</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0"/>
                        </a:spcAft>
                      </a:pPr>
                      <a:r>
                        <a:rPr lang="en-US" sz="2800">
                          <a:effectLst/>
                          <a:latin typeface="Times New Roman" panose="02020603050405020304" pitchFamily="18" charset="0"/>
                          <a:cs typeface="Times New Roman" panose="02020603050405020304" pitchFamily="18" charset="0"/>
                        </a:rPr>
                        <a:t>Ô nhiễm </a:t>
                      </a: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endParaRPr lang="en-US" sz="2800" smtClean="0">
                        <a:effectLst/>
                        <a:latin typeface="Times New Roman" panose="02020603050405020304" pitchFamily="18" charset="0"/>
                        <a:cs typeface="Times New Roman" panose="02020603050405020304" pitchFamily="18" charset="0"/>
                      </a:endParaRPr>
                    </a:p>
                    <a:p>
                      <a:pPr algn="ctr">
                        <a:lnSpc>
                          <a:spcPts val="1650"/>
                        </a:lnSpc>
                        <a:spcAft>
                          <a:spcPts val="0"/>
                        </a:spcAft>
                      </a:pPr>
                      <a:r>
                        <a:rPr lang="en-US" sz="2800" smtClean="0">
                          <a:effectLst/>
                          <a:latin typeface="Times New Roman" panose="02020603050405020304" pitchFamily="18" charset="0"/>
                          <a:cs typeface="Times New Roman" panose="02020603050405020304" pitchFamily="18" charset="0"/>
                        </a:rPr>
                        <a:t>môi</a:t>
                      </a:r>
                      <a:r>
                        <a:rPr lang="en-US" sz="2800" baseline="0" smtClean="0">
                          <a:effectLst/>
                          <a:latin typeface="Times New Roman" panose="02020603050405020304" pitchFamily="18" charset="0"/>
                          <a:cs typeface="Times New Roman" panose="02020603050405020304" pitchFamily="18" charset="0"/>
                        </a:rPr>
                        <a:t> </a:t>
                      </a:r>
                      <a:r>
                        <a:rPr lang="en-US" sz="2800" smtClean="0">
                          <a:effectLst/>
                          <a:latin typeface="Times New Roman" panose="02020603050405020304" pitchFamily="18" charset="0"/>
                          <a:cs typeface="Times New Roman" panose="02020603050405020304" pitchFamily="18" charset="0"/>
                        </a:rPr>
                        <a:t>trường</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r>
              <a:tr h="685767">
                <a:tc>
                  <a:txBody>
                    <a:bodyPr/>
                    <a:lstStyle/>
                    <a:p>
                      <a:pPr>
                        <a:lnSpc>
                          <a:spcPts val="1650"/>
                        </a:lnSpc>
                        <a:spcAft>
                          <a:spcPts val="900"/>
                        </a:spcAft>
                      </a:pPr>
                      <a:r>
                        <a:rPr lang="en-US" sz="2800">
                          <a:effectLst/>
                          <a:latin typeface="Times New Roman" panose="02020603050405020304" pitchFamily="18" charset="0"/>
                          <a:cs typeface="Times New Roman" panose="02020603050405020304" pitchFamily="18" charset="0"/>
                        </a:rPr>
                        <a:t>Năng lượng dầu mỏ</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r>
              <a:tr h="685767">
                <a:tc>
                  <a:txBody>
                    <a:bodyPr/>
                    <a:lstStyle/>
                    <a:p>
                      <a:pPr>
                        <a:lnSpc>
                          <a:spcPts val="1650"/>
                        </a:lnSpc>
                        <a:spcAft>
                          <a:spcPts val="900"/>
                        </a:spcAft>
                      </a:pPr>
                      <a:r>
                        <a:rPr lang="en-US" sz="2800">
                          <a:effectLst/>
                          <a:latin typeface="Times New Roman" panose="02020603050405020304" pitchFamily="18" charset="0"/>
                          <a:cs typeface="Times New Roman" panose="02020603050405020304" pitchFamily="18" charset="0"/>
                        </a:rPr>
                        <a:t>Năng lượng mặt trời</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r>
              <a:tr h="722003">
                <a:tc>
                  <a:txBody>
                    <a:bodyPr/>
                    <a:lstStyle/>
                    <a:p>
                      <a:pPr>
                        <a:lnSpc>
                          <a:spcPts val="1650"/>
                        </a:lnSpc>
                        <a:spcAft>
                          <a:spcPts val="900"/>
                        </a:spcAft>
                      </a:pPr>
                      <a:r>
                        <a:rPr lang="en-US" sz="2800">
                          <a:effectLst/>
                          <a:latin typeface="Times New Roman" panose="02020603050405020304" pitchFamily="18" charset="0"/>
                          <a:cs typeface="Times New Roman" panose="02020603050405020304" pitchFamily="18" charset="0"/>
                        </a:rPr>
                        <a:t>Năng lượng hạt nhân</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r>
              <a:tr h="685767">
                <a:tc>
                  <a:txBody>
                    <a:bodyPr/>
                    <a:lstStyle/>
                    <a:p>
                      <a:pPr>
                        <a:lnSpc>
                          <a:spcPts val="1650"/>
                        </a:lnSpc>
                        <a:spcAft>
                          <a:spcPts val="900"/>
                        </a:spcAft>
                      </a:pPr>
                      <a:r>
                        <a:rPr lang="en-US" sz="2800">
                          <a:effectLst/>
                          <a:latin typeface="Times New Roman" panose="02020603050405020304" pitchFamily="18" charset="0"/>
                          <a:cs typeface="Times New Roman" panose="02020603050405020304" pitchFamily="18" charset="0"/>
                        </a:rPr>
                        <a:t>Năng lượng than đá</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c>
                  <a:txBody>
                    <a:bodyPr/>
                    <a:lstStyle/>
                    <a:p>
                      <a:pPr algn="ctr">
                        <a:lnSpc>
                          <a:spcPts val="1650"/>
                        </a:lnSpc>
                        <a:spcAft>
                          <a:spcPts val="900"/>
                        </a:spcAft>
                      </a:pPr>
                      <a:endParaRPr lang="en-US" sz="2800">
                        <a:effectLst/>
                        <a:latin typeface="Times New Roman" panose="02020603050405020304" pitchFamily="18" charset="0"/>
                        <a:ea typeface="Calibri" panose="020F0502020204030204" charset="0"/>
                        <a:cs typeface="Times New Roman" panose="02020603050405020304" pitchFamily="18" charset="0"/>
                      </a:endParaRPr>
                    </a:p>
                  </a:txBody>
                  <a:tcPr marL="47625" marR="47625" marT="47625" marB="47625" anchor="ctr"/>
                </a:tc>
              </a:tr>
            </a:tbl>
          </a:graphicData>
        </a:graphic>
      </p:graphicFrame>
      <p:sp>
        <p:nvSpPr>
          <p:cNvPr id="7" name="Title 1"/>
          <p:cNvSpPr txBox="1"/>
          <p:nvPr/>
        </p:nvSpPr>
        <p:spPr>
          <a:xfrm>
            <a:off x="6291620" y="3074202"/>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8" name="Title 1"/>
          <p:cNvSpPr txBox="1"/>
          <p:nvPr/>
        </p:nvSpPr>
        <p:spPr>
          <a:xfrm>
            <a:off x="10019743" y="3117418"/>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9" name="Title 1"/>
          <p:cNvSpPr txBox="1"/>
          <p:nvPr/>
        </p:nvSpPr>
        <p:spPr>
          <a:xfrm>
            <a:off x="4396851" y="3786163"/>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0" name="Title 1"/>
          <p:cNvSpPr txBox="1"/>
          <p:nvPr/>
        </p:nvSpPr>
        <p:spPr>
          <a:xfrm>
            <a:off x="8231878" y="3772517"/>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1" name="Title 1"/>
          <p:cNvSpPr txBox="1"/>
          <p:nvPr/>
        </p:nvSpPr>
        <p:spPr>
          <a:xfrm>
            <a:off x="4396852" y="4454904"/>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2" name="Title 1"/>
          <p:cNvSpPr txBox="1"/>
          <p:nvPr/>
        </p:nvSpPr>
        <p:spPr>
          <a:xfrm>
            <a:off x="10006093" y="4454904"/>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3" name="Title 1"/>
          <p:cNvSpPr txBox="1"/>
          <p:nvPr/>
        </p:nvSpPr>
        <p:spPr>
          <a:xfrm>
            <a:off x="6291620" y="5164589"/>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14" name="Title 1"/>
          <p:cNvSpPr txBox="1"/>
          <p:nvPr/>
        </p:nvSpPr>
        <p:spPr>
          <a:xfrm>
            <a:off x="10006094" y="5164589"/>
            <a:ext cx="859807" cy="4469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smtClean="0">
                <a:solidFill>
                  <a:srgbClr val="C00000"/>
                </a:solidFill>
                <a:latin typeface="Times New Roman" panose="02020603050405020304" pitchFamily="18" charset="0"/>
                <a:cs typeface="Times New Roman" panose="02020603050405020304" pitchFamily="18" charset="0"/>
              </a:rPr>
              <a:t>X</a:t>
            </a:r>
            <a:endParaRPr lang="en-US" sz="360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barn(inVertical)">
                                      <p:cBhvr>
                                        <p:cTn id="5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0"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3899" y="1861450"/>
            <a:ext cx="11395880" cy="4524315"/>
          </a:xfrm>
          <a:prstGeom prst="rect">
            <a:avLst/>
          </a:prstGeom>
          <a:noFill/>
        </p:spPr>
        <p:txBody>
          <a:bodyPr wrap="square" rtlCol="0">
            <a:spAutoFit/>
          </a:bodyPr>
          <a:lstStyle/>
          <a:p>
            <a:pPr algn="just">
              <a:lnSpc>
                <a:spcPct val="150000"/>
              </a:lnSpc>
            </a:pPr>
            <a:r>
              <a:rPr lang="en-US" sz="3200" b="1" u="sng" smtClean="0">
                <a:solidFill>
                  <a:srgbClr val="FF0000"/>
                </a:solidFill>
                <a:latin typeface="Times New Roman" panose="02020603050405020304" pitchFamily="18" charset="0"/>
                <a:cs typeface="Times New Roman" panose="02020603050405020304" pitchFamily="18" charset="0"/>
              </a:rPr>
              <a:t>TL:</a:t>
            </a:r>
            <a:r>
              <a:rPr lang="en-US" sz="3200" b="1">
                <a:solidFill>
                  <a:srgbClr val="FF0000"/>
                </a:solidFill>
                <a:latin typeface="Times New Roman" panose="02020603050405020304" pitchFamily="18" charset="0"/>
                <a:cs typeface="Times New Roman" panose="02020603050405020304" pitchFamily="18" charset="0"/>
              </a:rPr>
              <a:t> </a:t>
            </a:r>
            <a:r>
              <a:rPr lang="en-US" sz="32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a</a:t>
            </a:r>
            <a:r>
              <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 Sử dụng nhiên liệu đã và đang gây ô nhiễm môi trường sống trầm trọng, thế giới đang đối mặt với việc phác thải khi </a:t>
            </a:r>
            <a:r>
              <a:rPr lang="en-US" sz="3200" b="1">
                <a:solidFill>
                  <a:srgbClr val="FF0000"/>
                </a:solidFill>
                <a:latin typeface="Times New Roman" panose="02020603050405020304" pitchFamily="18" charset="0"/>
                <a:cs typeface="Times New Roman" panose="02020603050405020304" pitchFamily="18" charset="0"/>
              </a:rPr>
              <a:t>CO</a:t>
            </a:r>
            <a:r>
              <a:rPr lang="en-US" sz="3200" b="1" baseline="-25000">
                <a:solidFill>
                  <a:srgbClr val="FF0000"/>
                </a:solidFill>
                <a:latin typeface="Times New Roman" panose="02020603050405020304" pitchFamily="18" charset="0"/>
                <a:cs typeface="Times New Roman" panose="02020603050405020304" pitchFamily="18" charset="0"/>
              </a:rPr>
              <a:t>2 </a:t>
            </a:r>
            <a:r>
              <a:rPr lang="en-US" sz="32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nghiêm </a:t>
            </a:r>
            <a:r>
              <a:rPr lang="en-US" sz="32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trọng, biểu hiện ở hiện tượng nào?</a:t>
            </a:r>
          </a:p>
          <a:p>
            <a:pPr algn="just">
              <a:lnSpc>
                <a:spcPct val="150000"/>
              </a:lnSpc>
            </a:pPr>
            <a:r>
              <a:rPr lang="en-US" sz="3200" b="1">
                <a:solidFill>
                  <a:srgbClr val="FF0000"/>
                </a:solidFill>
                <a:latin typeface="Times New Roman" panose="02020603050405020304" pitchFamily="18" charset="0"/>
                <a:cs typeface="Times New Roman" panose="02020603050405020304" pitchFamily="18" charset="0"/>
              </a:rPr>
              <a:t>b) Năng l</a:t>
            </a:r>
            <a:r>
              <a:rPr lang="vi-VN" sz="3200" b="1">
                <a:solidFill>
                  <a:srgbClr val="FF0000"/>
                </a:solidFill>
                <a:latin typeface="Times New Roman" panose="02020603050405020304" pitchFamily="18" charset="0"/>
                <a:cs typeface="Times New Roman" panose="02020603050405020304" pitchFamily="18" charset="0"/>
              </a:rPr>
              <a:t>ư</a:t>
            </a:r>
            <a:r>
              <a:rPr lang="en-US" sz="3200" b="1">
                <a:solidFill>
                  <a:srgbClr val="FF0000"/>
                </a:solidFill>
                <a:latin typeface="Times New Roman" panose="02020603050405020304" pitchFamily="18" charset="0"/>
                <a:cs typeface="Times New Roman" panose="02020603050405020304" pitchFamily="18" charset="0"/>
              </a:rPr>
              <a:t>ợng dầu mỏ là nguồn năng l</a:t>
            </a:r>
            <a:r>
              <a:rPr lang="vi-VN" sz="3200" b="1">
                <a:solidFill>
                  <a:srgbClr val="FF0000"/>
                </a:solidFill>
                <a:latin typeface="Times New Roman" panose="02020603050405020304" pitchFamily="18" charset="0"/>
                <a:cs typeface="Times New Roman" panose="02020603050405020304" pitchFamily="18" charset="0"/>
              </a:rPr>
              <a:t>ư</a:t>
            </a:r>
            <a:r>
              <a:rPr lang="en-US" sz="3200" b="1">
                <a:solidFill>
                  <a:srgbClr val="FF0000"/>
                </a:solidFill>
                <a:latin typeface="Times New Roman" panose="02020603050405020304" pitchFamily="18" charset="0"/>
                <a:cs typeface="Times New Roman" panose="02020603050405020304" pitchFamily="18" charset="0"/>
              </a:rPr>
              <a:t>ợng rất quan trọng trong đời sống, em hãy phân tích ảnh h</a:t>
            </a:r>
            <a:r>
              <a:rPr lang="vi-VN" sz="3200" b="1">
                <a:solidFill>
                  <a:srgbClr val="FF0000"/>
                </a:solidFill>
                <a:latin typeface="Times New Roman" panose="02020603050405020304" pitchFamily="18" charset="0"/>
                <a:cs typeface="Times New Roman" panose="02020603050405020304" pitchFamily="18" charset="0"/>
              </a:rPr>
              <a:t>ư</a:t>
            </a:r>
            <a:r>
              <a:rPr lang="en-US" sz="3200" b="1">
                <a:solidFill>
                  <a:srgbClr val="FF0000"/>
                </a:solidFill>
                <a:latin typeface="Times New Roman" panose="02020603050405020304" pitchFamily="18" charset="0"/>
                <a:cs typeface="Times New Roman" panose="02020603050405020304" pitchFamily="18" charset="0"/>
              </a:rPr>
              <a:t>ởng đối với môi tr</a:t>
            </a:r>
            <a:r>
              <a:rPr lang="vi-VN" sz="3200" b="1">
                <a:solidFill>
                  <a:srgbClr val="FF0000"/>
                </a:solidFill>
                <a:latin typeface="Times New Roman" panose="02020603050405020304" pitchFamily="18" charset="0"/>
                <a:cs typeface="Times New Roman" panose="02020603050405020304" pitchFamily="18" charset="0"/>
              </a:rPr>
              <a:t>ư</a:t>
            </a:r>
            <a:r>
              <a:rPr lang="en-US" sz="3200" b="1">
                <a:solidFill>
                  <a:srgbClr val="FF0000"/>
                </a:solidFill>
                <a:latin typeface="Times New Roman" panose="02020603050405020304" pitchFamily="18" charset="0"/>
                <a:cs typeface="Times New Roman" panose="02020603050405020304" pitchFamily="18" charset="0"/>
              </a:rPr>
              <a:t>ờng sống của con ng</a:t>
            </a:r>
            <a:r>
              <a:rPr lang="vi-VN" sz="3200" b="1">
                <a:solidFill>
                  <a:srgbClr val="FF0000"/>
                </a:solidFill>
                <a:latin typeface="Times New Roman" panose="02020603050405020304" pitchFamily="18" charset="0"/>
                <a:cs typeface="Times New Roman" panose="02020603050405020304" pitchFamily="18" charset="0"/>
              </a:rPr>
              <a:t>ư</a:t>
            </a:r>
            <a:r>
              <a:rPr lang="en-US" sz="3200" b="1">
                <a:solidFill>
                  <a:srgbClr val="FF0000"/>
                </a:solidFill>
                <a:latin typeface="Times New Roman" panose="02020603050405020304" pitchFamily="18" charset="0"/>
                <a:cs typeface="Times New Roman" panose="02020603050405020304" pitchFamily="18" charset="0"/>
              </a:rPr>
              <a:t>ời khi chúng ta khai thác và sử dụng nó.</a:t>
            </a:r>
          </a:p>
        </p:txBody>
      </p:sp>
      <p:sp>
        <p:nvSpPr>
          <p:cNvPr id="3" name="Rectangle 2"/>
          <p:cNvSpPr/>
          <p:nvPr/>
        </p:nvSpPr>
        <p:spPr>
          <a:xfrm>
            <a:off x="476251" y="305911"/>
            <a:ext cx="10582835" cy="1366528"/>
          </a:xfrm>
          <a:prstGeom prst="rect">
            <a:avLst/>
          </a:prstGeom>
        </p:spPr>
        <p:txBody>
          <a:bodyPr wrap="square">
            <a:spAutoFit/>
          </a:bodyPr>
          <a:lstStyle/>
          <a:p>
            <a:pPr algn="just">
              <a:lnSpc>
                <a:spcPct val="115000"/>
              </a:lnSpc>
              <a:spcBef>
                <a:spcPts val="600"/>
              </a:spcBef>
              <a:spcAft>
                <a:spcPts val="0"/>
              </a:spcAft>
            </a:pPr>
            <a:r>
              <a:rPr lang="en-US" sz="3600" b="1">
                <a:solidFill>
                  <a:srgbClr val="000000"/>
                </a:solidFill>
                <a:latin typeface="Times New Roman" panose="02020603050405020304" pitchFamily="18" charset="0"/>
                <a:ea typeface="Arial" panose="020B0604020202020204" pitchFamily="34" charset="0"/>
                <a:cs typeface="Times New Roman" panose="02020603050405020304" pitchFamily="18" charset="0"/>
              </a:rPr>
              <a:t>Hãy đánh giá về tiềm năng phát triển năng lượng tái tạo ở Việt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circle(in)">
                                      <p:cBhvr>
                                        <p:cTn id="11" dur="20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diamond(in)">
                                      <p:cBhvr>
                                        <p:cTn id="16"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050" name="Picture 2" descr="PHÒNG GIÁO DỤC VÀ ĐÀO TẠO - ppt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5 Points 5"/>
          <p:cNvSpPr/>
          <p:nvPr/>
        </p:nvSpPr>
        <p:spPr>
          <a:xfrm>
            <a:off x="3106881" y="1612957"/>
            <a:ext cx="5216237" cy="4447310"/>
          </a:xfrm>
          <a:prstGeom prst="star5">
            <a:avLst>
              <a:gd name="adj" fmla="val 19662"/>
              <a:gd name="hf" fmla="val 105146"/>
              <a:gd name="vf" fmla="val 110557"/>
            </a:avLst>
          </a:prstGeom>
          <a:solidFill>
            <a:srgbClr val="C00000"/>
          </a:solidFill>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468091" y="3573963"/>
            <a:ext cx="3255818" cy="480901"/>
          </a:xfrm>
          <a:prstGeom prst="rect">
            <a:avLst/>
          </a:prstGeom>
        </p:spPr>
        <p:txBody>
          <a:bodyPr wrap="square">
            <a:spAutoFit/>
          </a:bodyPr>
          <a:lstStyle/>
          <a:p>
            <a:pPr indent="180340" algn="just">
              <a:lnSpc>
                <a:spcPct val="115000"/>
              </a:lnSpc>
              <a:spcBef>
                <a:spcPts val="600"/>
              </a:spcBef>
              <a:spcAft>
                <a:spcPts val="0"/>
              </a:spcAft>
            </a:pPr>
            <a:r>
              <a:rPr lang="en-US" sz="2400" b="1">
                <a:solidFill>
                  <a:srgbClr val="FFFF00"/>
                </a:solidFill>
                <a:latin typeface="Arial" panose="020B0604020202020204" pitchFamily="34" charset="0"/>
                <a:ea typeface="Arial" panose="020B0604020202020204" pitchFamily="34" charset="0"/>
                <a:cs typeface="Arial" panose="020B0604020202020204" pitchFamily="34" charset="0"/>
              </a:rPr>
              <a:t>NĂNG L</a:t>
            </a:r>
            <a:r>
              <a:rPr lang="vi-VN" sz="2400" b="1">
                <a:solidFill>
                  <a:srgbClr val="FFFF00"/>
                </a:solidFill>
                <a:latin typeface="Arial" panose="020B0604020202020204" pitchFamily="34" charset="0"/>
                <a:ea typeface="Arial" panose="020B0604020202020204" pitchFamily="34" charset="0"/>
                <a:cs typeface="Arial" panose="020B0604020202020204" pitchFamily="34" charset="0"/>
              </a:rPr>
              <a:t>Ư</a:t>
            </a:r>
            <a:r>
              <a:rPr lang="en-US" sz="2400" b="1">
                <a:solidFill>
                  <a:srgbClr val="FFFF00"/>
                </a:solidFill>
                <a:latin typeface="Arial" panose="020B0604020202020204" pitchFamily="34" charset="0"/>
                <a:ea typeface="Arial" panose="020B0604020202020204" pitchFamily="34" charset="0"/>
                <a:cs typeface="Arial" panose="020B0604020202020204" pitchFamily="34" charset="0"/>
              </a:rPr>
              <a:t>ỢNG</a:t>
            </a:r>
          </a:p>
        </p:txBody>
      </p:sp>
      <p:sp>
        <p:nvSpPr>
          <p:cNvPr id="7" name="Rectangle 6"/>
          <p:cNvSpPr/>
          <p:nvPr/>
        </p:nvSpPr>
        <p:spPr>
          <a:xfrm>
            <a:off x="4752101" y="1137787"/>
            <a:ext cx="2369129" cy="548099"/>
          </a:xfrm>
          <a:prstGeom prst="rect">
            <a:avLst/>
          </a:prstGeom>
        </p:spPr>
        <p:txBody>
          <a:bodyPr wrap="square">
            <a:spAutoFit/>
          </a:bodyPr>
          <a:lstStyle/>
          <a:p>
            <a:pPr indent="180340" algn="just">
              <a:lnSpc>
                <a:spcPct val="115000"/>
              </a:lnSpc>
              <a:spcBef>
                <a:spcPts val="600"/>
              </a:spcBef>
              <a:spcAft>
                <a:spcPts val="0"/>
              </a:spcAft>
            </a:pPr>
            <a:r>
              <a:rPr lang="en-US" sz="2800" b="1">
                <a:solidFill>
                  <a:srgbClr val="000000"/>
                </a:solidFill>
                <a:latin typeface="Times New Roman" panose="02020603050405020304" pitchFamily="18" charset="0"/>
                <a:ea typeface="Arial" panose="020B0604020202020204" pitchFamily="34" charset="0"/>
              </a:rPr>
              <a:t>Động năng</a:t>
            </a:r>
          </a:p>
        </p:txBody>
      </p:sp>
      <p:sp>
        <p:nvSpPr>
          <p:cNvPr id="8" name="Rectangle 7"/>
          <p:cNvSpPr/>
          <p:nvPr/>
        </p:nvSpPr>
        <p:spPr>
          <a:xfrm>
            <a:off x="8330044" y="2778199"/>
            <a:ext cx="1458191" cy="907749"/>
          </a:xfrm>
          <a:prstGeom prst="rect">
            <a:avLst/>
          </a:prstGeom>
        </p:spPr>
        <p:txBody>
          <a:bodyPr wrap="square">
            <a:spAutoFit/>
          </a:bodyPr>
          <a:lstStyle/>
          <a:p>
            <a:pPr>
              <a:lnSpc>
                <a:spcPct val="115000"/>
              </a:lnSpc>
              <a:spcBef>
                <a:spcPts val="600"/>
              </a:spcBef>
              <a:spcAft>
                <a:spcPts val="0"/>
              </a:spcAft>
            </a:pPr>
            <a:r>
              <a:rPr lang="en-US" sz="2400" b="1">
                <a:solidFill>
                  <a:srgbClr val="000000"/>
                </a:solidFill>
                <a:latin typeface="Times New Roman" panose="02020603050405020304" pitchFamily="18" charset="0"/>
                <a:ea typeface="Arial" panose="020B0604020202020204" pitchFamily="34" charset="0"/>
              </a:rPr>
              <a:t>Thế năng hấp dẫn</a:t>
            </a:r>
          </a:p>
        </p:txBody>
      </p:sp>
      <p:sp>
        <p:nvSpPr>
          <p:cNvPr id="9" name="Rectangle 8"/>
          <p:cNvSpPr/>
          <p:nvPr/>
        </p:nvSpPr>
        <p:spPr>
          <a:xfrm>
            <a:off x="730826" y="2925450"/>
            <a:ext cx="2369129" cy="613245"/>
          </a:xfrm>
          <a:prstGeom prst="rect">
            <a:avLst/>
          </a:prstGeom>
        </p:spPr>
        <p:txBody>
          <a:bodyPr wrap="square">
            <a:spAutoFit/>
          </a:bodyPr>
          <a:lstStyle/>
          <a:p>
            <a:pPr indent="180340" algn="just">
              <a:lnSpc>
                <a:spcPct val="115000"/>
              </a:lnSpc>
              <a:spcBef>
                <a:spcPts val="600"/>
              </a:spcBef>
              <a:spcAft>
                <a:spcPts val="0"/>
              </a:spcAft>
            </a:pPr>
            <a:r>
              <a:rPr lang="en-US" sz="3200" b="1">
                <a:solidFill>
                  <a:srgbClr val="000000"/>
                </a:solidFill>
                <a:latin typeface="Times New Roman" panose="02020603050405020304" pitchFamily="18" charset="0"/>
                <a:ea typeface="Arial" panose="020B0604020202020204" pitchFamily="34" charset="0"/>
              </a:rPr>
              <a:t>Nhiệt năng</a:t>
            </a:r>
          </a:p>
        </p:txBody>
      </p:sp>
      <p:sp>
        <p:nvSpPr>
          <p:cNvPr id="10" name="Rectangle 9"/>
          <p:cNvSpPr/>
          <p:nvPr/>
        </p:nvSpPr>
        <p:spPr>
          <a:xfrm>
            <a:off x="1922316" y="5355883"/>
            <a:ext cx="2691246" cy="1179554"/>
          </a:xfrm>
          <a:prstGeom prst="rect">
            <a:avLst/>
          </a:prstGeom>
        </p:spPr>
        <p:txBody>
          <a:bodyPr wrap="square">
            <a:spAutoFit/>
          </a:bodyPr>
          <a:lstStyle/>
          <a:p>
            <a:pPr>
              <a:lnSpc>
                <a:spcPct val="115000"/>
              </a:lnSpc>
              <a:spcBef>
                <a:spcPts val="600"/>
              </a:spcBef>
              <a:spcAft>
                <a:spcPts val="0"/>
              </a:spcAft>
            </a:pPr>
            <a:r>
              <a:rPr lang="en-US" sz="3200" b="1">
                <a:solidFill>
                  <a:srgbClr val="000000"/>
                </a:solidFill>
                <a:latin typeface="Times New Roman" panose="02020603050405020304" pitchFamily="18" charset="0"/>
                <a:ea typeface="Arial" panose="020B0604020202020204" pitchFamily="34" charset="0"/>
              </a:rPr>
              <a:t>Năng l</a:t>
            </a:r>
            <a:r>
              <a:rPr lang="vi-VN" sz="3200" b="1">
                <a:solidFill>
                  <a:srgbClr val="000000"/>
                </a:solidFill>
                <a:latin typeface="Times New Roman" panose="02020603050405020304" pitchFamily="18" charset="0"/>
                <a:ea typeface="Arial" panose="020B0604020202020204" pitchFamily="34" charset="0"/>
              </a:rPr>
              <a:t>ư</a:t>
            </a:r>
            <a:r>
              <a:rPr lang="en-US" sz="3200" b="1">
                <a:solidFill>
                  <a:srgbClr val="000000"/>
                </a:solidFill>
                <a:latin typeface="Times New Roman" panose="02020603050405020304" pitchFamily="18" charset="0"/>
                <a:ea typeface="Arial" panose="020B0604020202020204" pitchFamily="34" charset="0"/>
              </a:rPr>
              <a:t>ợng ánh sáng</a:t>
            </a:r>
          </a:p>
        </p:txBody>
      </p:sp>
      <p:sp>
        <p:nvSpPr>
          <p:cNvPr id="11" name="Rectangle 10"/>
          <p:cNvSpPr/>
          <p:nvPr/>
        </p:nvSpPr>
        <p:spPr>
          <a:xfrm>
            <a:off x="6773136" y="6034498"/>
            <a:ext cx="2369129" cy="613245"/>
          </a:xfrm>
          <a:prstGeom prst="rect">
            <a:avLst/>
          </a:prstGeom>
        </p:spPr>
        <p:txBody>
          <a:bodyPr wrap="square">
            <a:spAutoFit/>
          </a:bodyPr>
          <a:lstStyle/>
          <a:p>
            <a:pPr indent="180340" algn="just">
              <a:lnSpc>
                <a:spcPct val="115000"/>
              </a:lnSpc>
              <a:spcBef>
                <a:spcPts val="600"/>
              </a:spcBef>
              <a:spcAft>
                <a:spcPts val="0"/>
              </a:spcAft>
            </a:pPr>
            <a:r>
              <a:rPr lang="en-US" sz="3200" b="1">
                <a:solidFill>
                  <a:srgbClr val="000000"/>
                </a:solidFill>
                <a:latin typeface="Times New Roman" panose="02020603050405020304" pitchFamily="18" charset="0"/>
                <a:ea typeface="Arial" panose="020B0604020202020204" pitchFamily="34" charset="0"/>
              </a:rPr>
              <a:t>Điện năng</a:t>
            </a:r>
          </a:p>
        </p:txBody>
      </p:sp>
      <p:pic>
        <p:nvPicPr>
          <p:cNvPr id="12" name="Picture 1" descr="Chạy bộ đúng cách để giảm cân hiệu qu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4386" y="499348"/>
            <a:ext cx="2047715" cy="101813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ầu Trượt Nhựa Mầm Non Trẻ Em lắp ráp cỡ lớn - P396376 | Sàn thương mại  điện tử của khách hàng Viettel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5903" y="-18363"/>
            <a:ext cx="1458191" cy="12348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Những Thác Nước Đẹp Tại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9028" y="344874"/>
            <a:ext cx="1246934" cy="12583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Những Thác Nước Đẹp Tại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1840" y="1973699"/>
            <a:ext cx="1246934" cy="125837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ầu Trượt Nhựa Mầm Non Trẻ Em lắp ráp cỡ lớn - P396376 | Sàn thương mại  điện tử của khách hàng Viettelp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2983" y="3400811"/>
            <a:ext cx="1458191" cy="12348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9327" y="5513395"/>
            <a:ext cx="1292797" cy="99446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Top 5 ấm đun nước bếp từ tốt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068" y="3553457"/>
            <a:ext cx="1920603" cy="103083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Pin Năng Lượng Mặt Trờ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990949"/>
            <a:ext cx="1823489" cy="8670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8"/>
          <a:stretch>
            <a:fillRect/>
          </a:stretch>
        </p:blipFill>
        <p:spPr>
          <a:xfrm>
            <a:off x="0" y="16451"/>
            <a:ext cx="1673165" cy="10918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2000"/>
                                        <p:tgtEl>
                                          <p:spTgt spid="12"/>
                                        </p:tgtEl>
                                      </p:cBhvr>
                                    </p:animEffect>
                                  </p:childTnLst>
                                </p:cTn>
                              </p:par>
                              <p:par>
                                <p:cTn id="16" presetID="21"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20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14" presetClass="entr" presetSubtype="1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par>
                                <p:cTn id="33" presetID="14" presetClass="entr" presetSubtype="1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 calcmode="lin" valueType="num">
                                      <p:cBhvr>
                                        <p:cTn id="42" dur="1000" fill="hold"/>
                                        <p:tgtEl>
                                          <p:spTgt spid="9"/>
                                        </p:tgtEl>
                                        <p:attrNameLst>
                                          <p:attrName>style.rotation</p:attrName>
                                        </p:attrNameLst>
                                      </p:cBhvr>
                                      <p:tavLst>
                                        <p:tav tm="0">
                                          <p:val>
                                            <p:fltVal val="90"/>
                                          </p:val>
                                        </p:tav>
                                        <p:tav tm="100000">
                                          <p:val>
                                            <p:fltVal val="0"/>
                                          </p:val>
                                        </p:tav>
                                      </p:tavLst>
                                    </p:anim>
                                    <p:animEffect transition="in" filter="fade">
                                      <p:cBhvr>
                                        <p:cTn id="43" dur="1000"/>
                                        <p:tgtEl>
                                          <p:spTgt spid="9"/>
                                        </p:tgtEl>
                                      </p:cBhvr>
                                    </p:animEffect>
                                  </p:childTnLst>
                                </p:cTn>
                              </p:par>
                              <p:par>
                                <p:cTn id="44" presetID="3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1000" fill="hold"/>
                                        <p:tgtEl>
                                          <p:spTgt spid="18"/>
                                        </p:tgtEl>
                                        <p:attrNameLst>
                                          <p:attrName>ppt_w</p:attrName>
                                        </p:attrNameLst>
                                      </p:cBhvr>
                                      <p:tavLst>
                                        <p:tav tm="0">
                                          <p:val>
                                            <p:fltVal val="0"/>
                                          </p:val>
                                        </p:tav>
                                        <p:tav tm="100000">
                                          <p:val>
                                            <p:strVal val="#ppt_w"/>
                                          </p:val>
                                        </p:tav>
                                      </p:tavLst>
                                    </p:anim>
                                    <p:anim calcmode="lin" valueType="num">
                                      <p:cBhvr>
                                        <p:cTn id="47" dur="1000" fill="hold"/>
                                        <p:tgtEl>
                                          <p:spTgt spid="18"/>
                                        </p:tgtEl>
                                        <p:attrNameLst>
                                          <p:attrName>ppt_h</p:attrName>
                                        </p:attrNameLst>
                                      </p:cBhvr>
                                      <p:tavLst>
                                        <p:tav tm="0">
                                          <p:val>
                                            <p:fltVal val="0"/>
                                          </p:val>
                                        </p:tav>
                                        <p:tav tm="100000">
                                          <p:val>
                                            <p:strVal val="#ppt_h"/>
                                          </p:val>
                                        </p:tav>
                                      </p:tavLst>
                                    </p:anim>
                                    <p:anim calcmode="lin" valueType="num">
                                      <p:cBhvr>
                                        <p:cTn id="48" dur="1000" fill="hold"/>
                                        <p:tgtEl>
                                          <p:spTgt spid="18"/>
                                        </p:tgtEl>
                                        <p:attrNameLst>
                                          <p:attrName>style.rotation</p:attrName>
                                        </p:attrNameLst>
                                      </p:cBhvr>
                                      <p:tavLst>
                                        <p:tav tm="0">
                                          <p:val>
                                            <p:fltVal val="90"/>
                                          </p:val>
                                        </p:tav>
                                        <p:tav tm="100000">
                                          <p:val>
                                            <p:fltVal val="0"/>
                                          </p:val>
                                        </p:tav>
                                      </p:tavLst>
                                    </p:anim>
                                    <p:animEffect transition="in" filter="fade">
                                      <p:cBhvr>
                                        <p:cTn id="49" dur="10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80">
                                          <p:stCondLst>
                                            <p:cond delay="0"/>
                                          </p:stCondLst>
                                        </p:cTn>
                                        <p:tgtEl>
                                          <p:spTgt spid="10"/>
                                        </p:tgtEl>
                                      </p:cBhvr>
                                    </p:animEffect>
                                    <p:anim calcmode="lin" valueType="num">
                                      <p:cBhvr>
                                        <p:cTn id="5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0" dur="26">
                                          <p:stCondLst>
                                            <p:cond delay="650"/>
                                          </p:stCondLst>
                                        </p:cTn>
                                        <p:tgtEl>
                                          <p:spTgt spid="10"/>
                                        </p:tgtEl>
                                      </p:cBhvr>
                                      <p:to x="100000" y="60000"/>
                                    </p:animScale>
                                    <p:animScale>
                                      <p:cBhvr>
                                        <p:cTn id="61" dur="166" decel="50000">
                                          <p:stCondLst>
                                            <p:cond delay="676"/>
                                          </p:stCondLst>
                                        </p:cTn>
                                        <p:tgtEl>
                                          <p:spTgt spid="10"/>
                                        </p:tgtEl>
                                      </p:cBhvr>
                                      <p:to x="100000" y="100000"/>
                                    </p:animScale>
                                    <p:animScale>
                                      <p:cBhvr>
                                        <p:cTn id="62" dur="26">
                                          <p:stCondLst>
                                            <p:cond delay="1312"/>
                                          </p:stCondLst>
                                        </p:cTn>
                                        <p:tgtEl>
                                          <p:spTgt spid="10"/>
                                        </p:tgtEl>
                                      </p:cBhvr>
                                      <p:to x="100000" y="80000"/>
                                    </p:animScale>
                                    <p:animScale>
                                      <p:cBhvr>
                                        <p:cTn id="63" dur="166" decel="50000">
                                          <p:stCondLst>
                                            <p:cond delay="1338"/>
                                          </p:stCondLst>
                                        </p:cTn>
                                        <p:tgtEl>
                                          <p:spTgt spid="10"/>
                                        </p:tgtEl>
                                      </p:cBhvr>
                                      <p:to x="100000" y="100000"/>
                                    </p:animScale>
                                    <p:animScale>
                                      <p:cBhvr>
                                        <p:cTn id="64" dur="26">
                                          <p:stCondLst>
                                            <p:cond delay="1642"/>
                                          </p:stCondLst>
                                        </p:cTn>
                                        <p:tgtEl>
                                          <p:spTgt spid="10"/>
                                        </p:tgtEl>
                                      </p:cBhvr>
                                      <p:to x="100000" y="90000"/>
                                    </p:animScale>
                                    <p:animScale>
                                      <p:cBhvr>
                                        <p:cTn id="65" dur="166" decel="50000">
                                          <p:stCondLst>
                                            <p:cond delay="1668"/>
                                          </p:stCondLst>
                                        </p:cTn>
                                        <p:tgtEl>
                                          <p:spTgt spid="10"/>
                                        </p:tgtEl>
                                      </p:cBhvr>
                                      <p:to x="100000" y="100000"/>
                                    </p:animScale>
                                    <p:animScale>
                                      <p:cBhvr>
                                        <p:cTn id="66" dur="26">
                                          <p:stCondLst>
                                            <p:cond delay="1808"/>
                                          </p:stCondLst>
                                        </p:cTn>
                                        <p:tgtEl>
                                          <p:spTgt spid="10"/>
                                        </p:tgtEl>
                                      </p:cBhvr>
                                      <p:to x="100000" y="95000"/>
                                    </p:animScale>
                                    <p:animScale>
                                      <p:cBhvr>
                                        <p:cTn id="67" dur="166" decel="50000">
                                          <p:stCondLst>
                                            <p:cond delay="1834"/>
                                          </p:stCondLst>
                                        </p:cTn>
                                        <p:tgtEl>
                                          <p:spTgt spid="10"/>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wipe(down)">
                                      <p:cBhvr>
                                        <p:cTn id="70" dur="580">
                                          <p:stCondLst>
                                            <p:cond delay="0"/>
                                          </p:stCondLst>
                                        </p:cTn>
                                        <p:tgtEl>
                                          <p:spTgt spid="19"/>
                                        </p:tgtEl>
                                      </p:cBhvr>
                                    </p:animEffect>
                                    <p:anim calcmode="lin" valueType="num">
                                      <p:cBhvr>
                                        <p:cTn id="7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6" dur="26">
                                          <p:stCondLst>
                                            <p:cond delay="650"/>
                                          </p:stCondLst>
                                        </p:cTn>
                                        <p:tgtEl>
                                          <p:spTgt spid="19"/>
                                        </p:tgtEl>
                                      </p:cBhvr>
                                      <p:to x="100000" y="60000"/>
                                    </p:animScale>
                                    <p:animScale>
                                      <p:cBhvr>
                                        <p:cTn id="77" dur="166" decel="50000">
                                          <p:stCondLst>
                                            <p:cond delay="676"/>
                                          </p:stCondLst>
                                        </p:cTn>
                                        <p:tgtEl>
                                          <p:spTgt spid="19"/>
                                        </p:tgtEl>
                                      </p:cBhvr>
                                      <p:to x="100000" y="100000"/>
                                    </p:animScale>
                                    <p:animScale>
                                      <p:cBhvr>
                                        <p:cTn id="78" dur="26">
                                          <p:stCondLst>
                                            <p:cond delay="1312"/>
                                          </p:stCondLst>
                                        </p:cTn>
                                        <p:tgtEl>
                                          <p:spTgt spid="19"/>
                                        </p:tgtEl>
                                      </p:cBhvr>
                                      <p:to x="100000" y="80000"/>
                                    </p:animScale>
                                    <p:animScale>
                                      <p:cBhvr>
                                        <p:cTn id="79" dur="166" decel="50000">
                                          <p:stCondLst>
                                            <p:cond delay="1338"/>
                                          </p:stCondLst>
                                        </p:cTn>
                                        <p:tgtEl>
                                          <p:spTgt spid="19"/>
                                        </p:tgtEl>
                                      </p:cBhvr>
                                      <p:to x="100000" y="100000"/>
                                    </p:animScale>
                                    <p:animScale>
                                      <p:cBhvr>
                                        <p:cTn id="80" dur="26">
                                          <p:stCondLst>
                                            <p:cond delay="1642"/>
                                          </p:stCondLst>
                                        </p:cTn>
                                        <p:tgtEl>
                                          <p:spTgt spid="19"/>
                                        </p:tgtEl>
                                      </p:cBhvr>
                                      <p:to x="100000" y="90000"/>
                                    </p:animScale>
                                    <p:animScale>
                                      <p:cBhvr>
                                        <p:cTn id="81" dur="166" decel="50000">
                                          <p:stCondLst>
                                            <p:cond delay="1668"/>
                                          </p:stCondLst>
                                        </p:cTn>
                                        <p:tgtEl>
                                          <p:spTgt spid="19"/>
                                        </p:tgtEl>
                                      </p:cBhvr>
                                      <p:to x="100000" y="100000"/>
                                    </p:animScale>
                                    <p:animScale>
                                      <p:cBhvr>
                                        <p:cTn id="82" dur="26">
                                          <p:stCondLst>
                                            <p:cond delay="1808"/>
                                          </p:stCondLst>
                                        </p:cTn>
                                        <p:tgtEl>
                                          <p:spTgt spid="19"/>
                                        </p:tgtEl>
                                      </p:cBhvr>
                                      <p:to x="100000" y="95000"/>
                                    </p:animScale>
                                    <p:animScale>
                                      <p:cBhvr>
                                        <p:cTn id="83" dur="166" decel="50000">
                                          <p:stCondLst>
                                            <p:cond delay="1834"/>
                                          </p:stCondLst>
                                        </p:cTn>
                                        <p:tgtEl>
                                          <p:spTgt spid="19"/>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11"/>
                                        </p:tgtEl>
                                        <p:attrNameLst>
                                          <p:attrName>style.visibility</p:attrName>
                                        </p:attrNameLst>
                                      </p:cBhvr>
                                      <p:to>
                                        <p:strVal val="visible"/>
                                      </p:to>
                                    </p:set>
                                    <p:anim calcmode="lin" valueType="num">
                                      <p:cBhvr additive="base">
                                        <p:cTn id="88" dur="500" fill="hold"/>
                                        <p:tgtEl>
                                          <p:spTgt spid="11"/>
                                        </p:tgtEl>
                                        <p:attrNameLst>
                                          <p:attrName>ppt_x</p:attrName>
                                        </p:attrNameLst>
                                      </p:cBhvr>
                                      <p:tavLst>
                                        <p:tav tm="0">
                                          <p:val>
                                            <p:strVal val="#ppt_x"/>
                                          </p:val>
                                        </p:tav>
                                        <p:tav tm="100000">
                                          <p:val>
                                            <p:strVal val="#ppt_x"/>
                                          </p:val>
                                        </p:tav>
                                      </p:tavLst>
                                    </p:anim>
                                    <p:anim calcmode="lin" valueType="num">
                                      <p:cBhvr additive="base">
                                        <p:cTn id="89" dur="500" fill="hold"/>
                                        <p:tgtEl>
                                          <p:spTgt spid="11"/>
                                        </p:tgtEl>
                                        <p:attrNameLst>
                                          <p:attrName>ppt_y</p:attrName>
                                        </p:attrNameLst>
                                      </p:cBhvr>
                                      <p:tavLst>
                                        <p:tav tm="0">
                                          <p:val>
                                            <p:strVal val="1+#ppt_h/2"/>
                                          </p:val>
                                        </p:tav>
                                        <p:tav tm="100000">
                                          <p:val>
                                            <p:strVal val="#ppt_y"/>
                                          </p:val>
                                        </p:tav>
                                      </p:tavLst>
                                    </p:anim>
                                  </p:childTnLst>
                                </p:cTn>
                              </p:par>
                              <p:par>
                                <p:cTn id="90" presetID="2" presetClass="entr" presetSubtype="4" fill="hold" nodeType="with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additive="base">
                                        <p:cTn id="92" dur="500" fill="hold"/>
                                        <p:tgtEl>
                                          <p:spTgt spid="17"/>
                                        </p:tgtEl>
                                        <p:attrNameLst>
                                          <p:attrName>ppt_x</p:attrName>
                                        </p:attrNameLst>
                                      </p:cBhvr>
                                      <p:tavLst>
                                        <p:tav tm="0">
                                          <p:val>
                                            <p:strVal val="#ppt_x"/>
                                          </p:val>
                                        </p:tav>
                                        <p:tav tm="100000">
                                          <p:val>
                                            <p:strVal val="#ppt_x"/>
                                          </p:val>
                                        </p:tav>
                                      </p:tavLst>
                                    </p:anim>
                                    <p:anim calcmode="lin" valueType="num">
                                      <p:cBhvr additive="base">
                                        <p:cTn id="9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2">
            <a:schemeClr val="dk1"/>
          </a:lnRef>
          <a:fillRef idx="1">
            <a:schemeClr val="lt1"/>
          </a:fillRef>
          <a:effectRef idx="0">
            <a:schemeClr val="dk1"/>
          </a:effectRef>
          <a:fontRef idx="minor">
            <a:schemeClr val="dk1"/>
          </a:fontRef>
        </p:style>
        <p:txBody>
          <a:bodyPr>
            <a:noAutofit/>
          </a:bodyPr>
          <a:lstStyle/>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a:t>
            </a:r>
            <a:r>
              <a:rPr lang="en-US" altLang="vi-VN" sz="3600" i="1" smtClean="0">
                <a:solidFill>
                  <a:srgbClr val="7030A0"/>
                </a:solidFill>
                <a:latin typeface="Times New Roman" panose="02020603050405020304" pitchFamily="18" charset="0"/>
                <a:cs typeface="Times New Roman" panose="02020603050405020304" pitchFamily="18" charset="0"/>
              </a:rPr>
              <a:t>8</a:t>
            </a:r>
            <a:r>
              <a:rPr lang="vi-VN" altLang="en-US" sz="3600" i="1" smtClean="0">
                <a:solidFill>
                  <a:srgbClr val="7030A0"/>
                </a:solidFill>
                <a:latin typeface="Times New Roman" panose="02020603050405020304" pitchFamily="18" charset="0"/>
                <a:cs typeface="Times New Roman" panose="02020603050405020304" pitchFamily="18" charset="0"/>
              </a:rPr>
              <a:t> nhóm và tìm hiểu các nội dung trong 5 phút:</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1: Động năng </a:t>
            </a:r>
            <a:r>
              <a:rPr lang="en-US" altLang="vi-VN" sz="3600" i="1" smtClean="0">
                <a:solidFill>
                  <a:srgbClr val="7030A0"/>
                </a:solidFill>
                <a:latin typeface="Times New Roman" panose="02020603050405020304" pitchFamily="18" charset="0"/>
                <a:cs typeface="Times New Roman" panose="02020603050405020304" pitchFamily="18" charset="0"/>
              </a:rPr>
              <a:t>                  Nhóm 2:</a:t>
            </a:r>
            <a:r>
              <a:rPr lang="vi-VN" altLang="en-US" sz="3600" i="1" smtClean="0">
                <a:solidFill>
                  <a:srgbClr val="7030A0"/>
                </a:solidFill>
                <a:latin typeface="Times New Roman" panose="02020603050405020304" pitchFamily="18" charset="0"/>
                <a:cs typeface="Times New Roman" panose="02020603050405020304" pitchFamily="18" charset="0"/>
              </a:rPr>
              <a:t> Hóa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sym typeface="+mn-ea"/>
              </a:rPr>
              <a:t>Nhóm </a:t>
            </a:r>
            <a:r>
              <a:rPr lang="en-US" altLang="vi-VN" sz="3600" i="1" smtClean="0">
                <a:solidFill>
                  <a:srgbClr val="7030A0"/>
                </a:solidFill>
                <a:latin typeface="Times New Roman" panose="02020603050405020304" pitchFamily="18" charset="0"/>
                <a:cs typeface="Times New Roman" panose="02020603050405020304" pitchFamily="18" charset="0"/>
                <a:sym typeface="+mn-ea"/>
              </a:rPr>
              <a:t>3</a:t>
            </a:r>
            <a:r>
              <a:rPr lang="vi-VN" altLang="en-US" sz="3600" i="1" smtClean="0">
                <a:solidFill>
                  <a:srgbClr val="7030A0"/>
                </a:solidFill>
                <a:latin typeface="Times New Roman" panose="02020603050405020304" pitchFamily="18" charset="0"/>
                <a:cs typeface="Times New Roman" panose="02020603050405020304" pitchFamily="18" charset="0"/>
                <a:sym typeface="+mn-ea"/>
              </a:rPr>
              <a:t>: Thế năng hấp dẫn </a:t>
            </a:r>
            <a:r>
              <a:rPr lang="en-US" altLang="vi-VN" sz="3600" i="1" smtClean="0">
                <a:solidFill>
                  <a:srgbClr val="7030A0"/>
                </a:solidFill>
                <a:latin typeface="Times New Roman" panose="02020603050405020304" pitchFamily="18" charset="0"/>
                <a:cs typeface="Times New Roman" panose="02020603050405020304" pitchFamily="18" charset="0"/>
                <a:sym typeface="+mn-ea"/>
              </a:rPr>
              <a:t>       Nhóm 4:</a:t>
            </a:r>
            <a:r>
              <a:rPr lang="vi-VN" altLang="en-US" sz="3600" i="1" smtClean="0">
                <a:solidFill>
                  <a:srgbClr val="7030A0"/>
                </a:solidFill>
                <a:latin typeface="Times New Roman" panose="02020603050405020304" pitchFamily="18" charset="0"/>
                <a:cs typeface="Times New Roman" panose="02020603050405020304" pitchFamily="18" charset="0"/>
                <a:sym typeface="+mn-ea"/>
              </a:rPr>
              <a:t> Điện năng</a:t>
            </a: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a:t>
            </a:r>
            <a:r>
              <a:rPr lang="en-US" altLang="vi-VN" sz="3600" i="1" smtClean="0">
                <a:solidFill>
                  <a:srgbClr val="7030A0"/>
                </a:solidFill>
                <a:latin typeface="Times New Roman" panose="02020603050405020304" pitchFamily="18" charset="0"/>
                <a:cs typeface="Times New Roman" panose="02020603050405020304" pitchFamily="18" charset="0"/>
              </a:rPr>
              <a:t>5</a:t>
            </a:r>
            <a:r>
              <a:rPr lang="vi-VN" altLang="en-US" sz="3600" i="1" smtClean="0">
                <a:solidFill>
                  <a:srgbClr val="7030A0"/>
                </a:solidFill>
                <a:latin typeface="Times New Roman" panose="02020603050405020304" pitchFamily="18" charset="0"/>
                <a:cs typeface="Times New Roman" panose="02020603050405020304" pitchFamily="18" charset="0"/>
              </a:rPr>
              <a:t>: Thế năng đàn hồi</a:t>
            </a:r>
            <a:r>
              <a:rPr lang="en-US" altLang="vi-VN" sz="3600" i="1" smtClean="0">
                <a:solidFill>
                  <a:srgbClr val="7030A0"/>
                </a:solidFill>
                <a:latin typeface="Times New Roman" panose="02020603050405020304" pitchFamily="18" charset="0"/>
                <a:cs typeface="Times New Roman" panose="02020603050405020304" pitchFamily="18" charset="0"/>
              </a:rPr>
              <a:t>        </a:t>
            </a:r>
            <a:r>
              <a:rPr lang="vi-VN" altLang="en-US" sz="3600" i="1" smtClean="0">
                <a:solidFill>
                  <a:srgbClr val="7030A0"/>
                </a:solidFill>
                <a:latin typeface="Times New Roman" panose="02020603050405020304" pitchFamily="18" charset="0"/>
                <a:cs typeface="Times New Roman" panose="02020603050405020304" pitchFamily="18" charset="0"/>
              </a:rPr>
              <a:t> </a:t>
            </a:r>
            <a:r>
              <a:rPr lang="en-US" altLang="vi-VN" sz="3600" i="1" smtClean="0">
                <a:solidFill>
                  <a:srgbClr val="7030A0"/>
                </a:solidFill>
                <a:latin typeface="Times New Roman" panose="02020603050405020304" pitchFamily="18" charset="0"/>
                <a:cs typeface="Times New Roman" panose="02020603050405020304" pitchFamily="18" charset="0"/>
              </a:rPr>
              <a:t>Nhóm 6:</a:t>
            </a:r>
            <a:r>
              <a:rPr lang="vi-VN" altLang="en-US" sz="3600" i="1" smtClean="0">
                <a:solidFill>
                  <a:srgbClr val="7030A0"/>
                </a:solidFill>
                <a:latin typeface="Times New Roman" panose="02020603050405020304" pitchFamily="18" charset="0"/>
                <a:cs typeface="Times New Roman" panose="02020603050405020304" pitchFamily="18" charset="0"/>
              </a:rPr>
              <a:t> Nhiệt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a:t>
            </a:r>
            <a:r>
              <a:rPr lang="en-US" altLang="vi-VN" sz="3600" i="1" smtClean="0">
                <a:solidFill>
                  <a:srgbClr val="7030A0"/>
                </a:solidFill>
                <a:latin typeface="Times New Roman" panose="02020603050405020304" pitchFamily="18" charset="0"/>
                <a:cs typeface="Times New Roman" panose="02020603050405020304" pitchFamily="18" charset="0"/>
              </a:rPr>
              <a:t>7</a:t>
            </a:r>
            <a:r>
              <a:rPr lang="vi-VN" altLang="en-US" sz="3600" i="1" smtClean="0">
                <a:solidFill>
                  <a:srgbClr val="7030A0"/>
                </a:solidFill>
                <a:latin typeface="Times New Roman" panose="02020603050405020304" pitchFamily="18" charset="0"/>
                <a:cs typeface="Times New Roman" panose="02020603050405020304" pitchFamily="18" charset="0"/>
              </a:rPr>
              <a:t>: </a:t>
            </a:r>
            <a:r>
              <a:rPr lang="en-US" altLang="vi-VN" sz="3600" i="1" smtClean="0">
                <a:solidFill>
                  <a:srgbClr val="7030A0"/>
                </a:solidFill>
                <a:latin typeface="Times New Roman" panose="02020603050405020304" pitchFamily="18" charset="0"/>
                <a:cs typeface="Times New Roman" panose="02020603050405020304" pitchFamily="18" charset="0"/>
              </a:rPr>
              <a:t>Quang</a:t>
            </a:r>
            <a:r>
              <a:rPr lang="vi-VN" altLang="en-US" sz="3600" i="1" smtClean="0">
                <a:solidFill>
                  <a:srgbClr val="7030A0"/>
                </a:solidFill>
                <a:latin typeface="Times New Roman" panose="02020603050405020304" pitchFamily="18" charset="0"/>
                <a:cs typeface="Times New Roman" panose="02020603050405020304" pitchFamily="18" charset="0"/>
              </a:rPr>
              <a:t> năng </a:t>
            </a:r>
            <a:r>
              <a:rPr lang="en-US" altLang="vi-VN" sz="3600" i="1" smtClean="0">
                <a:solidFill>
                  <a:srgbClr val="7030A0"/>
                </a:solidFill>
                <a:latin typeface="Times New Roman" panose="02020603050405020304" pitchFamily="18" charset="0"/>
                <a:cs typeface="Times New Roman" panose="02020603050405020304" pitchFamily="18" charset="0"/>
              </a:rPr>
              <a:t>                Nhóm 8: Q</a:t>
            </a:r>
            <a:r>
              <a:rPr lang="vi-VN" altLang="en-US" sz="3600" i="1" smtClean="0">
                <a:solidFill>
                  <a:srgbClr val="7030A0"/>
                </a:solidFill>
                <a:latin typeface="Times New Roman" panose="02020603050405020304" pitchFamily="18" charset="0"/>
                <a:cs typeface="Times New Roman" panose="02020603050405020304" pitchFamily="18" charset="0"/>
              </a:rPr>
              <a:t>uang năng</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Trả lời các câu hỏi:</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1. Năng lượng nhóm bạn đang tìm hiểu có được khi nào?</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2. Lấy ví dụ về dạng năng lượng đó.</a:t>
            </a:r>
          </a:p>
        </p:txBody>
      </p:sp>
      <p:sp>
        <p:nvSpPr>
          <p:cNvPr id="2" name="Title 1"/>
          <p:cNvSpPr>
            <a:spLocks noGrp="1"/>
          </p:cNvSpPr>
          <p:nvPr>
            <p:ph type="title"/>
          </p:nvPr>
        </p:nvSpPr>
        <p:spPr>
          <a:xfrm>
            <a:off x="1524000" y="0"/>
            <a:ext cx="9144000" cy="810895"/>
          </a:xfrm>
        </p:spPr>
        <p:style>
          <a:lnRef idx="2">
            <a:schemeClr val="dk1"/>
          </a:lnRef>
          <a:fillRef idx="1">
            <a:schemeClr val="lt1"/>
          </a:fillRef>
          <a:effectRef idx="0">
            <a:schemeClr val="dk1"/>
          </a:effectRef>
          <a:fontRef idx="minor">
            <a:schemeClr val="dk1"/>
          </a:fontRef>
        </p:style>
        <p:txBody>
          <a:bodyPr>
            <a:normAutofit/>
          </a:bodyPr>
          <a:lstStyle/>
          <a:p>
            <a:pPr algn="ctr"/>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
                                        </p:tgtEl>
                                      </p:cBhvr>
                                    </p:cmd>
                                  </p:childTnLst>
                                </p:cTn>
                              </p:par>
                            </p:childTnLst>
                          </p:cTn>
                        </p:par>
                      </p:childTnLst>
                    </p:cTn>
                  </p:par>
                </p:childTnLst>
              </p:cTn>
              <p:nextCondLst>
                <p:cond evt="onClick" delay="0">
                  <p:tgtEl>
                    <p:spTgt spid="4"/>
                  </p:tgtEl>
                </p:cond>
              </p:nextCondLst>
            </p:seq>
            <p:video>
              <p:cMediaNode vol="80000">
                <p:cTn id="61" fill="hold" display="0">
                  <p:stCondLst>
                    <p:cond delay="indefinite"/>
                  </p:stCondLst>
                </p:cTn>
                <p:tgtEl>
                  <p:spTgt spid="4"/>
                </p:tgtEl>
              </p:cMediaNode>
            </p:video>
          </p:childTnLst>
        </p:cTn>
      </p:par>
    </p:tnLst>
    <p:bldLst>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869315"/>
          </a:xfrm>
        </p:spPr>
        <p:txBody>
          <a:bodyPr>
            <a:normAutofit/>
          </a:bodyPr>
          <a:lstStyle/>
          <a:p>
            <a:r>
              <a:rPr lang="en-US" sz="400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BÁO CÁO HOẠT ĐỘNG NHÓM</a:t>
            </a:r>
          </a:p>
        </p:txBody>
      </p:sp>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a</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Động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Động năng là năng lượng có được khi vật chuyển động</a:t>
            </a:r>
          </a:p>
        </p:txBody>
      </p:sp>
      <p:sp>
        <p:nvSpPr>
          <p:cNvPr id="4" name="Text Box 3"/>
          <p:cNvSpPr txBox="1"/>
          <p:nvPr/>
        </p:nvSpPr>
        <p:spPr>
          <a:xfrm>
            <a:off x="609600" y="38862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Xe đạp đang chạy, máy bay đang bay, con chim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33781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b</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Thế</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r>
              <a:rPr lang="vi-VN" altLang="en-US" sz="4000" b="1" smtClean="0">
                <a:solidFill>
                  <a:srgbClr val="FF0000"/>
                </a:solidFill>
                <a:latin typeface="Times New Roman" panose="02020603050405020304" pitchFamily="18" charset="0"/>
                <a:cs typeface="Times New Roman" panose="02020603050405020304" pitchFamily="18" charset="0"/>
              </a:rPr>
              <a:t> hấp dẫn</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hấp dẫn là năng lượng có được khi vật ở trên cao so với mặt đất.</a:t>
            </a:r>
          </a:p>
        </p:txBody>
      </p:sp>
      <p:sp>
        <p:nvSpPr>
          <p:cNvPr id="4" name="Text Box 3"/>
          <p:cNvSpPr txBox="1"/>
          <p:nvPr/>
        </p:nvSpPr>
        <p:spPr>
          <a:xfrm>
            <a:off x="609600" y="3810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Quả bóng bay, bóng đèn trên trần nhà, nhảy dù,....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29082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c</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Thế</a:t>
            </a:r>
            <a:r>
              <a:rPr lang="en-US" sz="4000" b="1" smtClean="0">
                <a:solidFill>
                  <a:srgbClr val="FF0000"/>
                </a:solidFill>
                <a:latin typeface="Times New Roman" panose="02020603050405020304" pitchFamily="18" charset="0"/>
                <a:cs typeface="Times New Roman" panose="02020603050405020304" pitchFamily="18" charset="0"/>
                <a:sym typeface="+mn-ea"/>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n</a:t>
            </a:r>
            <a:r>
              <a:rPr lang="en-US" sz="4000" b="1" smtClean="0">
                <a:solidFill>
                  <a:srgbClr val="FF0000"/>
                </a:solidFill>
                <a:latin typeface="Times New Roman" panose="02020603050405020304" pitchFamily="18" charset="0"/>
                <a:cs typeface="Times New Roman" panose="02020603050405020304" pitchFamily="18" charset="0"/>
                <a:sym typeface="+mn-ea"/>
              </a:rPr>
              <a:t>ăng</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 đàn hồi</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đàn hồi là năng lượng có được khi vật bị biến dạng</a:t>
            </a:r>
          </a:p>
        </p:txBody>
      </p:sp>
      <p:sp>
        <p:nvSpPr>
          <p:cNvPr id="4" name="Text Box 3"/>
          <p:cNvSpPr txBox="1"/>
          <p:nvPr/>
        </p:nvSpPr>
        <p:spPr>
          <a:xfrm>
            <a:off x="609600" y="38862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Nệm bị lún, dây thun bị kéo dãn, bắn cung,...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2466</Words>
  <Application>Microsoft Office PowerPoint</Application>
  <PresentationFormat>Widescreen</PresentationFormat>
  <Paragraphs>237</Paragraphs>
  <Slides>42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Times New Roman</vt:lpstr>
      <vt:lpstr>Wingdings</vt:lpstr>
      <vt:lpstr>Office Theme</vt:lpstr>
      <vt:lpstr>CHỦ ĐỀ 10  NĂNG LƯỢNG VÀ CUỘC SỐNG</vt:lpstr>
      <vt:lpstr> Hằng ngày, em thường thực hiện rất nhiều các hoạt động như: Kéo đẩy đồ vật, đi bộ, đi xe đạp,… Tất cả các hoạt động này đều cần có năng lượng. Mặt khác, khi thực hiện các hoạt động đó em đã tác dụng lực lên các vật. Vậy, giữa năng lượng và lực tác dụng lên các vật có liên hệ với nhau như thế nào?</vt:lpstr>
      <vt:lpstr>PowerPoint Presentation</vt:lpstr>
      <vt:lpstr>PowerPoint Presentation</vt:lpstr>
      <vt:lpstr>PowerPoint Presentation</vt:lpstr>
      <vt:lpstr>HOẠT ĐỘNG NHÓM</vt:lpstr>
      <vt:lpstr>BÁO CÁO HOẠT ĐỘNG NHÓM</vt:lpstr>
      <vt:lpstr>PowerPoint Presentation</vt:lpstr>
      <vt:lpstr>PowerPoint Presentation</vt:lpstr>
      <vt:lpstr>PowerPoint Presentation</vt:lpstr>
      <vt:lpstr>PowerPoint Presentation</vt:lpstr>
      <vt:lpstr>PowerPoint Presentation</vt:lpstr>
      <vt:lpstr>PowerPoint Presentation</vt:lpstr>
      <vt:lpstr>?1. Hãy nêu các hoạt động trong cuộc sống hằng ngày của em có sử dụng các dạng năng lượng như động năng, quang năng, nhiệt năng, điện năng, hóa năng.</vt:lpstr>
      <vt:lpstr> Kể tên dạng năng lượng có liên quan đến hoạt động được mô tả trong hình sau: </vt:lpstr>
      <vt:lpstr>?3. Theo em, những dạng năng lượng nào trong quá trình khai thác – sử dụng sẽ gây ảnh hưởng xấu tới môi trường? Nêu một số ví dụ.</vt:lpstr>
      <vt:lpstr>PowerPoint Presentation</vt:lpstr>
      <vt:lpstr>HOẠT ĐỘNG NHÓM</vt:lpstr>
      <vt:lpstr>PowerPoint Presentation</vt:lpstr>
      <vt:lpstr>PowerPoint Presentation</vt:lpstr>
      <vt:lpstr>PowerPoint Presentation</vt:lpstr>
      <vt:lpstr>II. Đặc trưng của năng lượng</vt:lpstr>
      <vt:lpstr>?4. Quan sát thí nghiệm trong hình 41.2, sau khi buông vật 1, nó chuyển động xuống phía dưới và va chạm với vật 2, đẩy vật 2 chuyển động. Hãy cho biết năng lượng ban đầu của vật 1 trong trường hợp nào lớn hơn? Vì sao? Lực do vật 1 tác dụng lên vật 2 khi va chạm trong trường hợp nào lớn hơn?</vt:lpstr>
      <vt:lpstr>TL: Năng lượng ban đầu của vật 1 trong trường hợp a lớn hơn vì ở trường hợp a, vật 1 ở trên cao hơn. Lực do vật 1 tác dụng lên vật 2 khi va chạm trong trường hợp a lớn hơn.</vt:lpstr>
      <vt:lpstr>?5. Năng lượng gió có thể làm cây bị cong hoặc gãy. Năng lượng gió càng lớn thì tác dụng lực lên cây càng lớn. Từ thảo luận 4 và minh họa hình 41.3, em có nhận xét gì về mối liên hệ giữa năng lượng của vật và khả năng tác dụng lực của nó?</vt:lpstr>
      <vt:lpstr>PowerPoint Presentation</vt:lpstr>
      <vt:lpstr>III. NHIÊN LIỆU VÀ NĂNG LƯỢNG TÁI TẠO</vt:lpstr>
      <vt:lpstr>Em hãy cho biết những ứng dụng trong đời sống khi đốt cháy nhiên liệu.</vt:lpstr>
      <vt:lpstr>PowerPoint Presentation</vt:lpstr>
      <vt:lpstr>III. NHIÊN LIỆU VÀ NĂNG LƯỢNG TÁI TẠO</vt:lpstr>
      <vt:lpstr>?7. Các nhà máy điện ở hình 41.4 sử dụng năng lượng gì? Nguồn cung cấp những năng lượng đó có đặc điểm gì chung? Theo nguồn gốc vật chất của năng lượng, chúng thuộc dạng năng lượng nào?</vt:lpstr>
      <vt:lpstr>?7. Các nhà máy điện ở hình 41.4 sử dụng năng lượng gì? Nguồn cung cấp những năng lượng đó có đặc điểm gì chung? Theo nguồn gốc vật chất của năng lượng, chúng thuộc dạng năng lượng nào?</vt:lpstr>
      <vt:lpstr>Kể tên một số dạng năng lượng tái tạo mà em biết.</vt:lpstr>
      <vt:lpstr>Máy phát điện gió tại Ninh Thuận</vt:lpstr>
      <vt:lpstr>Khi bắn cung, mũi tên nhận được năng lượng và bay đi. Mũi tên có năng lượng ở dạng nào?</vt:lpstr>
      <vt:lpstr>PowerPoint Presentation</vt:lpstr>
      <vt:lpstr>Bài tập 1 (Trang 182). Lấy ví dụ chứng tỏ năng lượng đặc trưng cho khả năng tác dụng lực.</vt:lpstr>
      <vt:lpstr>Bài tập 2 (Trang 182). Hãy nêu một số nhiên liệu thường dùng và sự ảnh hưởng của việc sử dụng các nhiên liệu đó đối với môi trường.</vt:lpstr>
      <vt:lpstr>Bài tập 3 (Trang 182). Hãy chọn tên dạng năng lượng ở cột A phù hợp với tất cả các nguồn cung cấp ở cột B.</vt:lpstr>
      <vt:lpstr>Bài tập 4 (Trang 182). Hoàn thành các thông tin bằng cách đánh dấu vào cột phù hợp theo mẫu bảng sau:</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9:  SỰ ĐA DẠNG VÀ CÁC THỂ CƠ BẢN CỦA CHẤT. TÍNH CHẤT CỦA CHẤT</dc:title>
  <dc:creator>Admin</dc:creator>
  <cp:lastModifiedBy>AutoBVT</cp:lastModifiedBy>
  <cp:revision>154</cp:revision>
  <dcterms:created xsi:type="dcterms:W3CDTF">2021-02-06T13:24:00Z</dcterms:created>
  <dcterms:modified xsi:type="dcterms:W3CDTF">2025-02-13T03:16:01Z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0AA6EF42C88E44449DB12878010CFA5E</vt:lpwstr>
  </property>
  <property fmtid="{D5CDD505-2E9C-101B-9397-08002B2CF9AE}" pid="3" name="KSOProductBuildVer">
    <vt:lpwstr>1033-11.2.0.11440</vt:lpwstr>
  </property>
</Properties>
</file>