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21"/>
  </p:notesMasterIdLst>
  <p:sldIdLst>
    <p:sldId id="400" r:id="rId3"/>
    <p:sldId id="389" r:id="rId4"/>
    <p:sldId id="390" r:id="rId5"/>
    <p:sldId id="391" r:id="rId6"/>
    <p:sldId id="392" r:id="rId7"/>
    <p:sldId id="382" r:id="rId8"/>
    <p:sldId id="399" r:id="rId9"/>
    <p:sldId id="381" r:id="rId10"/>
    <p:sldId id="386" r:id="rId11"/>
    <p:sldId id="398" r:id="rId12"/>
    <p:sldId id="387" r:id="rId13"/>
    <p:sldId id="388" r:id="rId14"/>
    <p:sldId id="393" r:id="rId15"/>
    <p:sldId id="394" r:id="rId16"/>
    <p:sldId id="395" r:id="rId17"/>
    <p:sldId id="396" r:id="rId18"/>
    <p:sldId id="397" r:id="rId19"/>
    <p:sldId id="383" r:id="rId20"/>
  </p:sldIdLst>
  <p:sldSz cx="9144000" cy="5143500" type="screen16x9"/>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E37"/>
    <a:srgbClr val="124D66"/>
    <a:srgbClr val="1A86A0"/>
    <a:srgbClr val="41A9AC"/>
    <a:srgbClr val="ADCFD7"/>
    <a:srgbClr val="6FB2C2"/>
    <a:srgbClr val="79A943"/>
    <a:srgbClr val="4594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870" autoAdjust="0"/>
    <p:restoredTop sz="95865" autoAdjust="0"/>
  </p:normalViewPr>
  <p:slideViewPr>
    <p:cSldViewPr>
      <p:cViewPr varScale="1">
        <p:scale>
          <a:sx n="151" d="100"/>
          <a:sy n="151" d="100"/>
        </p:scale>
        <p:origin x="280" y="176"/>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42B909-2B53-4A70-BC70-AEF46C7ACF24}" type="datetimeFigureOut">
              <a:rPr lang="zh-CN" altLang="en-US" smtClean="0"/>
              <a:t>2024/2/27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9BF44-F5CE-455C-A9FE-73A15FC422D4}" type="slidenum">
              <a:rPr lang="zh-CN" altLang="en-US" smtClean="0"/>
              <a:t>‹#›</a:t>
            </a:fld>
            <a:endParaRPr lang="zh-CN" altLang="en-US"/>
          </a:p>
        </p:txBody>
      </p:sp>
    </p:spTree>
    <p:extLst>
      <p:ext uri="{BB962C8B-B14F-4D97-AF65-F5344CB8AC3E}">
        <p14:creationId xmlns:p14="http://schemas.microsoft.com/office/powerpoint/2010/main" val="55322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a:t>
            </a:fld>
            <a:endParaRPr lang="zh-CN" altLang="en-US"/>
          </a:p>
        </p:txBody>
      </p:sp>
    </p:spTree>
    <p:extLst>
      <p:ext uri="{BB962C8B-B14F-4D97-AF65-F5344CB8AC3E}">
        <p14:creationId xmlns:p14="http://schemas.microsoft.com/office/powerpoint/2010/main" val="3714147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6</a:t>
            </a:fld>
            <a:endParaRPr lang="zh-CN" altLang="en-US"/>
          </a:p>
        </p:txBody>
      </p:sp>
    </p:spTree>
    <p:extLst>
      <p:ext uri="{BB962C8B-B14F-4D97-AF65-F5344CB8AC3E}">
        <p14:creationId xmlns:p14="http://schemas.microsoft.com/office/powerpoint/2010/main" val="2181414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8</a:t>
            </a:fld>
            <a:endParaRPr lang="zh-CN" altLang="en-US"/>
          </a:p>
        </p:txBody>
      </p:sp>
    </p:spTree>
    <p:extLst>
      <p:ext uri="{BB962C8B-B14F-4D97-AF65-F5344CB8AC3E}">
        <p14:creationId xmlns:p14="http://schemas.microsoft.com/office/powerpoint/2010/main" val="864508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9</a:t>
            </a:fld>
            <a:endParaRPr lang="zh-CN" altLang="en-US"/>
          </a:p>
        </p:txBody>
      </p:sp>
    </p:spTree>
    <p:extLst>
      <p:ext uri="{BB962C8B-B14F-4D97-AF65-F5344CB8AC3E}">
        <p14:creationId xmlns:p14="http://schemas.microsoft.com/office/powerpoint/2010/main" val="2382373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11</a:t>
            </a:fld>
            <a:endParaRPr lang="zh-CN" altLang="en-US"/>
          </a:p>
        </p:txBody>
      </p:sp>
    </p:spTree>
    <p:extLst>
      <p:ext uri="{BB962C8B-B14F-4D97-AF65-F5344CB8AC3E}">
        <p14:creationId xmlns:p14="http://schemas.microsoft.com/office/powerpoint/2010/main" val="1704099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12</a:t>
            </a:fld>
            <a:endParaRPr lang="zh-CN" altLang="en-US"/>
          </a:p>
        </p:txBody>
      </p:sp>
    </p:spTree>
    <p:extLst>
      <p:ext uri="{BB962C8B-B14F-4D97-AF65-F5344CB8AC3E}">
        <p14:creationId xmlns:p14="http://schemas.microsoft.com/office/powerpoint/2010/main" val="171074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18</a:t>
            </a:fld>
            <a:endParaRPr lang="zh-CN" altLang="en-US"/>
          </a:p>
        </p:txBody>
      </p:sp>
    </p:spTree>
    <p:extLst>
      <p:ext uri="{BB962C8B-B14F-4D97-AF65-F5344CB8AC3E}">
        <p14:creationId xmlns:p14="http://schemas.microsoft.com/office/powerpoint/2010/main" val="3997013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microsoft.com/office/2007/relationships/hdphoto" Target="../media/hdphoto2.wdp"/><Relationship Id="rId5" Type="http://schemas.openxmlformats.org/officeDocument/2006/relationships/image" Target="../media/image3.jpe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microsoft.com/office/2007/relationships/hdphoto" Target="../media/hdphoto2.wdp"/><Relationship Id="rId5" Type="http://schemas.openxmlformats.org/officeDocument/2006/relationships/image" Target="../media/image3.jpe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microsoft.com/office/2007/relationships/hdphoto" Target="../media/hdphoto2.wdp"/><Relationship Id="rId5" Type="http://schemas.openxmlformats.org/officeDocument/2006/relationships/image" Target="../media/image3.jpe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cxnSp>
        <p:nvCxnSpPr>
          <p:cNvPr id="8" name="直接连接符 7"/>
          <p:cNvCxnSpPr/>
          <p:nvPr userDrawn="1"/>
        </p:nvCxnSpPr>
        <p:spPr>
          <a:xfrm flipV="1">
            <a:off x="953128" y="654064"/>
            <a:ext cx="7147876" cy="1"/>
          </a:xfrm>
          <a:prstGeom prst="line">
            <a:avLst/>
          </a:prstGeom>
          <a:noFill/>
          <a:ln w="15875" cap="flat" cmpd="sng" algn="ctr">
            <a:solidFill>
              <a:schemeClr val="accent1"/>
            </a:solidFill>
            <a:prstDash val="solid"/>
          </a:ln>
          <a:effectLst/>
        </p:spPr>
      </p:cxnSp>
      <p:sp>
        <p:nvSpPr>
          <p:cNvPr id="9" name="KSO_Shape"/>
          <p:cNvSpPr>
            <a:spLocks/>
          </p:cNvSpPr>
          <p:nvPr userDrawn="1"/>
        </p:nvSpPr>
        <p:spPr bwMode="auto">
          <a:xfrm>
            <a:off x="8205387" y="300504"/>
            <a:ext cx="219592" cy="402941"/>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p:spPr>
        <p:txBody>
          <a:bodyPr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MH_Other_4"/>
          <p:cNvSpPr/>
          <p:nvPr userDrawn="1">
            <p:custDataLst>
              <p:tags r:id="rId1"/>
            </p:custDataLst>
          </p:nvPr>
        </p:nvSpPr>
        <p:spPr>
          <a:xfrm>
            <a:off x="235547" y="165586"/>
            <a:ext cx="416148" cy="416148"/>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11" name="MH_Other_4"/>
          <p:cNvSpPr/>
          <p:nvPr userDrawn="1">
            <p:custDataLst>
              <p:tags r:id="rId2"/>
            </p:custDataLst>
          </p:nvPr>
        </p:nvSpPr>
        <p:spPr>
          <a:xfrm>
            <a:off x="-68560" y="505752"/>
            <a:ext cx="271937" cy="271937"/>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12" name="椭圆 11"/>
          <p:cNvSpPr/>
          <p:nvPr userDrawn="1"/>
        </p:nvSpPr>
        <p:spPr>
          <a:xfrm>
            <a:off x="585093" y="313065"/>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3" name="MH_Other_4"/>
          <p:cNvSpPr/>
          <p:nvPr userDrawn="1">
            <p:custDataLst>
              <p:tags r:id="rId3"/>
            </p:custDataLst>
          </p:nvPr>
        </p:nvSpPr>
        <p:spPr>
          <a:xfrm>
            <a:off x="158706" y="11905"/>
            <a:ext cx="153681" cy="153681"/>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Tree>
    <p:extLst>
      <p:ext uri="{BB962C8B-B14F-4D97-AF65-F5344CB8AC3E}">
        <p14:creationId xmlns:p14="http://schemas.microsoft.com/office/powerpoint/2010/main" val="180841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7039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22306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56241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46531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12724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82655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pPr/>
              <a:t>2024/2/27</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13281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pPr/>
              <a:t>2024/2/27</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77147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284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封面/目录">
    <p:spTree>
      <p:nvGrpSpPr>
        <p:cNvPr id="1" name=""/>
        <p:cNvGrpSpPr/>
        <p:nvPr/>
      </p:nvGrpSpPr>
      <p:grpSpPr>
        <a:xfrm>
          <a:off x="0" y="0"/>
          <a:ext cx="0" cy="0"/>
          <a:chOff x="0" y="0"/>
          <a:chExt cx="0" cy="0"/>
        </a:xfrm>
      </p:grpSpPr>
      <p:cxnSp>
        <p:nvCxnSpPr>
          <p:cNvPr id="8" name="直接连接符 7"/>
          <p:cNvCxnSpPr/>
          <p:nvPr userDrawn="1"/>
        </p:nvCxnSpPr>
        <p:spPr>
          <a:xfrm flipV="1">
            <a:off x="953128" y="654064"/>
            <a:ext cx="7147876" cy="1"/>
          </a:xfrm>
          <a:prstGeom prst="line">
            <a:avLst/>
          </a:prstGeom>
          <a:noFill/>
          <a:ln w="15875" cap="flat" cmpd="sng" algn="ctr">
            <a:solidFill>
              <a:schemeClr val="accent1"/>
            </a:solidFill>
            <a:prstDash val="solid"/>
          </a:ln>
          <a:effectLst/>
        </p:spPr>
      </p:cxnSp>
      <p:sp>
        <p:nvSpPr>
          <p:cNvPr id="9" name="KSO_Shape"/>
          <p:cNvSpPr>
            <a:spLocks/>
          </p:cNvSpPr>
          <p:nvPr userDrawn="1"/>
        </p:nvSpPr>
        <p:spPr bwMode="auto">
          <a:xfrm>
            <a:off x="8205387" y="300504"/>
            <a:ext cx="219592" cy="402941"/>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p:spPr>
        <p:txBody>
          <a:bodyPr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MH_Other_4"/>
          <p:cNvSpPr/>
          <p:nvPr userDrawn="1">
            <p:custDataLst>
              <p:tags r:id="rId1"/>
            </p:custDataLst>
          </p:nvPr>
        </p:nvSpPr>
        <p:spPr>
          <a:xfrm>
            <a:off x="235547" y="165586"/>
            <a:ext cx="416148" cy="416148"/>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11" name="MH_Other_4"/>
          <p:cNvSpPr/>
          <p:nvPr userDrawn="1">
            <p:custDataLst>
              <p:tags r:id="rId2"/>
            </p:custDataLst>
          </p:nvPr>
        </p:nvSpPr>
        <p:spPr>
          <a:xfrm>
            <a:off x="-68560" y="505752"/>
            <a:ext cx="271937" cy="271937"/>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12" name="椭圆 11"/>
          <p:cNvSpPr/>
          <p:nvPr userDrawn="1"/>
        </p:nvSpPr>
        <p:spPr>
          <a:xfrm>
            <a:off x="585093" y="313065"/>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3" name="MH_Other_4"/>
          <p:cNvSpPr/>
          <p:nvPr userDrawn="1">
            <p:custDataLst>
              <p:tags r:id="rId3"/>
            </p:custDataLst>
          </p:nvPr>
        </p:nvSpPr>
        <p:spPr>
          <a:xfrm>
            <a:off x="158706" y="11905"/>
            <a:ext cx="153681" cy="153681"/>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Tree>
    <p:extLst>
      <p:ext uri="{BB962C8B-B14F-4D97-AF65-F5344CB8AC3E}">
        <p14:creationId xmlns:p14="http://schemas.microsoft.com/office/powerpoint/2010/main" val="99451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封面/目录">
    <p:spTree>
      <p:nvGrpSpPr>
        <p:cNvPr id="1" name=""/>
        <p:cNvGrpSpPr/>
        <p:nvPr/>
      </p:nvGrpSpPr>
      <p:grpSpPr>
        <a:xfrm>
          <a:off x="0" y="0"/>
          <a:ext cx="0" cy="0"/>
          <a:chOff x="0" y="0"/>
          <a:chExt cx="0" cy="0"/>
        </a:xfrm>
      </p:grpSpPr>
      <p:cxnSp>
        <p:nvCxnSpPr>
          <p:cNvPr id="8" name="直接连接符 7"/>
          <p:cNvCxnSpPr/>
          <p:nvPr userDrawn="1"/>
        </p:nvCxnSpPr>
        <p:spPr>
          <a:xfrm flipV="1">
            <a:off x="953128" y="654064"/>
            <a:ext cx="7147876" cy="1"/>
          </a:xfrm>
          <a:prstGeom prst="line">
            <a:avLst/>
          </a:prstGeom>
          <a:noFill/>
          <a:ln w="15875" cap="flat" cmpd="sng" algn="ctr">
            <a:solidFill>
              <a:schemeClr val="accent1"/>
            </a:solidFill>
            <a:prstDash val="solid"/>
          </a:ln>
          <a:effectLst/>
        </p:spPr>
      </p:cxnSp>
      <p:sp>
        <p:nvSpPr>
          <p:cNvPr id="9" name="KSO_Shape"/>
          <p:cNvSpPr>
            <a:spLocks/>
          </p:cNvSpPr>
          <p:nvPr userDrawn="1"/>
        </p:nvSpPr>
        <p:spPr bwMode="auto">
          <a:xfrm>
            <a:off x="8205387" y="300504"/>
            <a:ext cx="219592" cy="402941"/>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p:spPr>
        <p:txBody>
          <a:bodyPr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MH_Other_4"/>
          <p:cNvSpPr/>
          <p:nvPr userDrawn="1">
            <p:custDataLst>
              <p:tags r:id="rId1"/>
            </p:custDataLst>
          </p:nvPr>
        </p:nvSpPr>
        <p:spPr>
          <a:xfrm>
            <a:off x="235547" y="165586"/>
            <a:ext cx="416148" cy="416148"/>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11" name="MH_Other_4"/>
          <p:cNvSpPr/>
          <p:nvPr userDrawn="1">
            <p:custDataLst>
              <p:tags r:id="rId2"/>
            </p:custDataLst>
          </p:nvPr>
        </p:nvSpPr>
        <p:spPr>
          <a:xfrm>
            <a:off x="-68560" y="505752"/>
            <a:ext cx="271937" cy="271937"/>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12" name="椭圆 11"/>
          <p:cNvSpPr/>
          <p:nvPr userDrawn="1"/>
        </p:nvSpPr>
        <p:spPr>
          <a:xfrm>
            <a:off x="585093" y="313065"/>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3" name="MH_Other_4"/>
          <p:cNvSpPr/>
          <p:nvPr userDrawn="1">
            <p:custDataLst>
              <p:tags r:id="rId3"/>
            </p:custDataLst>
          </p:nvPr>
        </p:nvSpPr>
        <p:spPr>
          <a:xfrm>
            <a:off x="158706" y="11905"/>
            <a:ext cx="153681" cy="153681"/>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Tree>
    <p:extLst>
      <p:ext uri="{BB962C8B-B14F-4D97-AF65-F5344CB8AC3E}">
        <p14:creationId xmlns:p14="http://schemas.microsoft.com/office/powerpoint/2010/main" val="296481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备用">
    <p:spTree>
      <p:nvGrpSpPr>
        <p:cNvPr id="1" name=""/>
        <p:cNvGrpSpPr/>
        <p:nvPr/>
      </p:nvGrpSpPr>
      <p:grpSpPr>
        <a:xfrm>
          <a:off x="0" y="0"/>
          <a:ext cx="0" cy="0"/>
          <a:chOff x="0" y="0"/>
          <a:chExt cx="0" cy="0"/>
        </a:xfrm>
      </p:grpSpPr>
      <p:cxnSp>
        <p:nvCxnSpPr>
          <p:cNvPr id="8" name="直接连接符 7"/>
          <p:cNvCxnSpPr/>
          <p:nvPr userDrawn="1"/>
        </p:nvCxnSpPr>
        <p:spPr>
          <a:xfrm flipV="1">
            <a:off x="953128" y="654064"/>
            <a:ext cx="7147876" cy="1"/>
          </a:xfrm>
          <a:prstGeom prst="line">
            <a:avLst/>
          </a:prstGeom>
          <a:noFill/>
          <a:ln w="15875" cap="flat" cmpd="sng" algn="ctr">
            <a:solidFill>
              <a:schemeClr val="accent1"/>
            </a:solidFill>
            <a:prstDash val="solid"/>
          </a:ln>
          <a:effectLst/>
        </p:spPr>
      </p:cxnSp>
      <p:sp>
        <p:nvSpPr>
          <p:cNvPr id="9" name="KSO_Shape"/>
          <p:cNvSpPr>
            <a:spLocks/>
          </p:cNvSpPr>
          <p:nvPr userDrawn="1"/>
        </p:nvSpPr>
        <p:spPr bwMode="auto">
          <a:xfrm>
            <a:off x="8205387" y="300504"/>
            <a:ext cx="219592" cy="402941"/>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p:spPr>
        <p:txBody>
          <a:bodyPr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MH_Other_4"/>
          <p:cNvSpPr/>
          <p:nvPr userDrawn="1">
            <p:custDataLst>
              <p:tags r:id="rId1"/>
            </p:custDataLst>
          </p:nvPr>
        </p:nvSpPr>
        <p:spPr>
          <a:xfrm>
            <a:off x="235547" y="165586"/>
            <a:ext cx="416148" cy="416148"/>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11" name="MH_Other_4"/>
          <p:cNvSpPr/>
          <p:nvPr userDrawn="1">
            <p:custDataLst>
              <p:tags r:id="rId2"/>
            </p:custDataLst>
          </p:nvPr>
        </p:nvSpPr>
        <p:spPr>
          <a:xfrm>
            <a:off x="-68560" y="505752"/>
            <a:ext cx="271937" cy="271937"/>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12" name="椭圆 11"/>
          <p:cNvSpPr/>
          <p:nvPr userDrawn="1"/>
        </p:nvSpPr>
        <p:spPr>
          <a:xfrm>
            <a:off x="585093" y="313065"/>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3" name="MH_Other_4"/>
          <p:cNvSpPr/>
          <p:nvPr userDrawn="1">
            <p:custDataLst>
              <p:tags r:id="rId3"/>
            </p:custDataLst>
          </p:nvPr>
        </p:nvSpPr>
        <p:spPr>
          <a:xfrm>
            <a:off x="158706" y="11905"/>
            <a:ext cx="153681" cy="153681"/>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Tree>
    <p:extLst>
      <p:ext uri="{BB962C8B-B14F-4D97-AF65-F5344CB8AC3E}">
        <p14:creationId xmlns:p14="http://schemas.microsoft.com/office/powerpoint/2010/main" val="409948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pic>
        <p:nvPicPr>
          <p:cNvPr id="66" name="Picture 4" descr="F:\0PPT素材\背景及图片\白麻子.jpg"/>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2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2430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教学设计">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5" cstate="screen">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cxnSp>
        <p:nvCxnSpPr>
          <p:cNvPr id="26" name="直接连接符 25"/>
          <p:cNvCxnSpPr/>
          <p:nvPr userDrawn="1"/>
        </p:nvCxnSpPr>
        <p:spPr>
          <a:xfrm flipV="1">
            <a:off x="953128" y="654064"/>
            <a:ext cx="7147876" cy="1"/>
          </a:xfrm>
          <a:prstGeom prst="line">
            <a:avLst/>
          </a:prstGeom>
          <a:noFill/>
          <a:ln w="15875" cap="flat" cmpd="sng" algn="ctr">
            <a:solidFill>
              <a:srgbClr val="118C3B"/>
            </a:solidFill>
            <a:prstDash val="solid"/>
          </a:ln>
          <a:effectLst/>
        </p:spPr>
      </p:cxnSp>
      <p:sp>
        <p:nvSpPr>
          <p:cNvPr id="41" name="KSO_Shape"/>
          <p:cNvSpPr>
            <a:spLocks/>
          </p:cNvSpPr>
          <p:nvPr userDrawn="1"/>
        </p:nvSpPr>
        <p:spPr bwMode="auto">
          <a:xfrm>
            <a:off x="8205387" y="300504"/>
            <a:ext cx="219592" cy="402941"/>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p:spPr>
        <p:txBody>
          <a:bodyPr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MH_Other_4"/>
          <p:cNvSpPr/>
          <p:nvPr userDrawn="1">
            <p:custDataLst>
              <p:tags r:id="rId1"/>
            </p:custDataLst>
          </p:nvPr>
        </p:nvSpPr>
        <p:spPr>
          <a:xfrm>
            <a:off x="235547" y="165586"/>
            <a:ext cx="416148" cy="416148"/>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3" name="MH_Other_4"/>
          <p:cNvSpPr/>
          <p:nvPr userDrawn="1">
            <p:custDataLst>
              <p:tags r:id="rId2"/>
            </p:custDataLst>
          </p:nvPr>
        </p:nvSpPr>
        <p:spPr>
          <a:xfrm>
            <a:off x="-68560" y="505752"/>
            <a:ext cx="271937" cy="271937"/>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4" name="椭圆 43"/>
          <p:cNvSpPr/>
          <p:nvPr userDrawn="1"/>
        </p:nvSpPr>
        <p:spPr>
          <a:xfrm>
            <a:off x="585093" y="313065"/>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5" name="MH_Other_4"/>
          <p:cNvSpPr/>
          <p:nvPr userDrawn="1">
            <p:custDataLst>
              <p:tags r:id="rId3"/>
            </p:custDataLst>
          </p:nvPr>
        </p:nvSpPr>
        <p:spPr>
          <a:xfrm>
            <a:off x="158706" y="11905"/>
            <a:ext cx="153681" cy="153681"/>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64" name="矩形 3"/>
          <p:cNvSpPr>
            <a:spLocks noChangeArrowheads="1"/>
          </p:cNvSpPr>
          <p:nvPr userDrawn="1"/>
        </p:nvSpPr>
        <p:spPr bwMode="auto">
          <a:xfrm>
            <a:off x="1081655" y="386794"/>
            <a:ext cx="1546773" cy="2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p>
            <a:pPr marL="0" lvl="1" algn="ctr"/>
            <a:r>
              <a:rPr lang="en-US" altLang="zh-CN" sz="1400" dirty="0">
                <a:solidFill>
                  <a:schemeClr val="tx1">
                    <a:lumMod val="50000"/>
                    <a:lumOff val="50000"/>
                  </a:schemeClr>
                </a:solidFill>
                <a:latin typeface="微软雅黑" pitchFamily="34" charset="-122"/>
                <a:ea typeface="微软雅黑" pitchFamily="34" charset="-122"/>
              </a:rPr>
              <a:t>Teaching Design</a:t>
            </a:r>
            <a:endParaRPr lang="zh-CN" altLang="en-US" sz="1400" dirty="0">
              <a:solidFill>
                <a:schemeClr val="tx1">
                  <a:lumMod val="50000"/>
                  <a:lumOff val="50000"/>
                </a:schemeClr>
              </a:solidFill>
              <a:latin typeface="微软雅黑" pitchFamily="34" charset="-122"/>
              <a:ea typeface="微软雅黑" pitchFamily="34" charset="-122"/>
            </a:endParaRPr>
          </a:p>
        </p:txBody>
      </p:sp>
      <p:sp>
        <p:nvSpPr>
          <p:cNvPr id="65" name="标题 1"/>
          <p:cNvSpPr txBox="1">
            <a:spLocks/>
          </p:cNvSpPr>
          <p:nvPr userDrawn="1"/>
        </p:nvSpPr>
        <p:spPr>
          <a:xfrm>
            <a:off x="1075043" y="67257"/>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000" b="1" kern="0" dirty="0">
                <a:solidFill>
                  <a:schemeClr val="accent1">
                    <a:lumMod val="75000"/>
                  </a:schemeClr>
                </a:solidFill>
              </a:rPr>
              <a:t>教学设计</a:t>
            </a:r>
          </a:p>
        </p:txBody>
      </p:sp>
    </p:spTree>
    <p:extLst>
      <p:ext uri="{BB962C8B-B14F-4D97-AF65-F5344CB8AC3E}">
        <p14:creationId xmlns:p14="http://schemas.microsoft.com/office/powerpoint/2010/main" val="23504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5" cstate="screen">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cxnSp>
        <p:nvCxnSpPr>
          <p:cNvPr id="26" name="直接连接符 25"/>
          <p:cNvCxnSpPr/>
          <p:nvPr userDrawn="1"/>
        </p:nvCxnSpPr>
        <p:spPr>
          <a:xfrm flipV="1">
            <a:off x="953128" y="654064"/>
            <a:ext cx="7147876" cy="1"/>
          </a:xfrm>
          <a:prstGeom prst="line">
            <a:avLst/>
          </a:prstGeom>
          <a:noFill/>
          <a:ln w="15875" cap="flat" cmpd="sng" algn="ctr">
            <a:solidFill>
              <a:srgbClr val="118C3B"/>
            </a:solidFill>
            <a:prstDash val="solid"/>
          </a:ln>
          <a:effectLst/>
        </p:spPr>
      </p:cxnSp>
      <p:sp>
        <p:nvSpPr>
          <p:cNvPr id="41" name="KSO_Shape"/>
          <p:cNvSpPr>
            <a:spLocks/>
          </p:cNvSpPr>
          <p:nvPr userDrawn="1"/>
        </p:nvSpPr>
        <p:spPr bwMode="auto">
          <a:xfrm>
            <a:off x="8205387" y="300504"/>
            <a:ext cx="219592" cy="402941"/>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p:spPr>
        <p:txBody>
          <a:bodyPr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MH_Other_4"/>
          <p:cNvSpPr/>
          <p:nvPr userDrawn="1">
            <p:custDataLst>
              <p:tags r:id="rId1"/>
            </p:custDataLst>
          </p:nvPr>
        </p:nvSpPr>
        <p:spPr>
          <a:xfrm>
            <a:off x="235547" y="165586"/>
            <a:ext cx="416148" cy="416148"/>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3" name="MH_Other_4"/>
          <p:cNvSpPr/>
          <p:nvPr userDrawn="1">
            <p:custDataLst>
              <p:tags r:id="rId2"/>
            </p:custDataLst>
          </p:nvPr>
        </p:nvSpPr>
        <p:spPr>
          <a:xfrm>
            <a:off x="-68560" y="505752"/>
            <a:ext cx="271937" cy="271937"/>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4" name="椭圆 43"/>
          <p:cNvSpPr/>
          <p:nvPr userDrawn="1"/>
        </p:nvSpPr>
        <p:spPr>
          <a:xfrm>
            <a:off x="585093" y="313065"/>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5" name="MH_Other_4"/>
          <p:cNvSpPr/>
          <p:nvPr userDrawn="1">
            <p:custDataLst>
              <p:tags r:id="rId3"/>
            </p:custDataLst>
          </p:nvPr>
        </p:nvSpPr>
        <p:spPr>
          <a:xfrm>
            <a:off x="158706" y="11905"/>
            <a:ext cx="153681" cy="153681"/>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64" name="矩形 3"/>
          <p:cNvSpPr>
            <a:spLocks noChangeArrowheads="1"/>
          </p:cNvSpPr>
          <p:nvPr userDrawn="1"/>
        </p:nvSpPr>
        <p:spPr bwMode="auto">
          <a:xfrm>
            <a:off x="1098426" y="386794"/>
            <a:ext cx="1600315" cy="2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p>
            <a:pPr marL="0" lvl="1" algn="ctr"/>
            <a:r>
              <a:rPr lang="en-US" altLang="zh-CN" sz="1400" dirty="0">
                <a:solidFill>
                  <a:schemeClr val="tx1">
                    <a:lumMod val="50000"/>
                    <a:lumOff val="50000"/>
                  </a:schemeClr>
                </a:solidFill>
                <a:latin typeface="微软雅黑" pitchFamily="34" charset="-122"/>
                <a:ea typeface="微软雅黑" pitchFamily="34" charset="-122"/>
              </a:rPr>
              <a:t>Teaching Process</a:t>
            </a:r>
            <a:endParaRPr lang="zh-CN" altLang="en-US" sz="1400" dirty="0">
              <a:solidFill>
                <a:schemeClr val="tx1">
                  <a:lumMod val="50000"/>
                  <a:lumOff val="50000"/>
                </a:schemeClr>
              </a:solidFill>
              <a:latin typeface="微软雅黑" pitchFamily="34" charset="-122"/>
              <a:ea typeface="微软雅黑" pitchFamily="34" charset="-122"/>
            </a:endParaRPr>
          </a:p>
        </p:txBody>
      </p:sp>
      <p:sp>
        <p:nvSpPr>
          <p:cNvPr id="65" name="标题 1"/>
          <p:cNvSpPr txBox="1">
            <a:spLocks/>
          </p:cNvSpPr>
          <p:nvPr userDrawn="1"/>
        </p:nvSpPr>
        <p:spPr>
          <a:xfrm>
            <a:off x="1075043" y="67257"/>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000" b="1" kern="0" dirty="0">
                <a:solidFill>
                  <a:schemeClr val="accent1">
                    <a:lumMod val="75000"/>
                  </a:schemeClr>
                </a:solidFill>
              </a:rPr>
              <a:t>教学过程</a:t>
            </a:r>
          </a:p>
        </p:txBody>
      </p:sp>
    </p:spTree>
    <p:extLst>
      <p:ext uri="{BB962C8B-B14F-4D97-AF65-F5344CB8AC3E}">
        <p14:creationId xmlns:p14="http://schemas.microsoft.com/office/powerpoint/2010/main" val="428015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教学反思">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5" cstate="screen">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cxnSp>
        <p:nvCxnSpPr>
          <p:cNvPr id="26" name="直接连接符 25"/>
          <p:cNvCxnSpPr/>
          <p:nvPr userDrawn="1"/>
        </p:nvCxnSpPr>
        <p:spPr>
          <a:xfrm flipV="1">
            <a:off x="953128" y="654064"/>
            <a:ext cx="7147876" cy="1"/>
          </a:xfrm>
          <a:prstGeom prst="line">
            <a:avLst/>
          </a:prstGeom>
          <a:noFill/>
          <a:ln w="15875" cap="flat" cmpd="sng" algn="ctr">
            <a:solidFill>
              <a:srgbClr val="118C3B"/>
            </a:solidFill>
            <a:prstDash val="solid"/>
          </a:ln>
          <a:effectLst/>
        </p:spPr>
      </p:cxnSp>
      <p:sp>
        <p:nvSpPr>
          <p:cNvPr id="41" name="KSO_Shape"/>
          <p:cNvSpPr>
            <a:spLocks/>
          </p:cNvSpPr>
          <p:nvPr userDrawn="1"/>
        </p:nvSpPr>
        <p:spPr bwMode="auto">
          <a:xfrm>
            <a:off x="8205387" y="300504"/>
            <a:ext cx="219592" cy="402941"/>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p:spPr>
        <p:txBody>
          <a:bodyPr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MH_Other_4"/>
          <p:cNvSpPr/>
          <p:nvPr userDrawn="1">
            <p:custDataLst>
              <p:tags r:id="rId1"/>
            </p:custDataLst>
          </p:nvPr>
        </p:nvSpPr>
        <p:spPr>
          <a:xfrm>
            <a:off x="235547" y="165586"/>
            <a:ext cx="416148" cy="416148"/>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3" name="MH_Other_4"/>
          <p:cNvSpPr/>
          <p:nvPr userDrawn="1">
            <p:custDataLst>
              <p:tags r:id="rId2"/>
            </p:custDataLst>
          </p:nvPr>
        </p:nvSpPr>
        <p:spPr>
          <a:xfrm>
            <a:off x="-68560" y="505752"/>
            <a:ext cx="271937" cy="271937"/>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4" name="椭圆 43"/>
          <p:cNvSpPr/>
          <p:nvPr userDrawn="1"/>
        </p:nvSpPr>
        <p:spPr>
          <a:xfrm>
            <a:off x="585093" y="313065"/>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5" name="MH_Other_4"/>
          <p:cNvSpPr/>
          <p:nvPr userDrawn="1">
            <p:custDataLst>
              <p:tags r:id="rId3"/>
            </p:custDataLst>
          </p:nvPr>
        </p:nvSpPr>
        <p:spPr>
          <a:xfrm>
            <a:off x="158706" y="11905"/>
            <a:ext cx="153681" cy="153681"/>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64" name="矩形 3"/>
          <p:cNvSpPr>
            <a:spLocks noChangeArrowheads="1"/>
          </p:cNvSpPr>
          <p:nvPr userDrawn="1"/>
        </p:nvSpPr>
        <p:spPr bwMode="auto">
          <a:xfrm>
            <a:off x="1083298" y="386794"/>
            <a:ext cx="1717655" cy="2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p>
            <a:pPr marL="0" lvl="1" algn="ctr"/>
            <a:r>
              <a:rPr lang="en-US" altLang="zh-CN" sz="1400" dirty="0">
                <a:solidFill>
                  <a:schemeClr val="tx1">
                    <a:lumMod val="50000"/>
                    <a:lumOff val="50000"/>
                  </a:schemeClr>
                </a:solidFill>
                <a:latin typeface="微软雅黑" pitchFamily="34" charset="-122"/>
                <a:ea typeface="微软雅黑" pitchFamily="34" charset="-122"/>
              </a:rPr>
              <a:t>Teaching Refletion</a:t>
            </a:r>
          </a:p>
        </p:txBody>
      </p:sp>
      <p:sp>
        <p:nvSpPr>
          <p:cNvPr id="65" name="标题 1"/>
          <p:cNvSpPr txBox="1">
            <a:spLocks/>
          </p:cNvSpPr>
          <p:nvPr userDrawn="1"/>
        </p:nvSpPr>
        <p:spPr>
          <a:xfrm>
            <a:off x="1075043" y="67257"/>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000" b="1" kern="0" dirty="0">
                <a:solidFill>
                  <a:schemeClr val="accent1">
                    <a:lumMod val="75000"/>
                  </a:schemeClr>
                </a:solidFill>
              </a:rPr>
              <a:t>教学反思</a:t>
            </a:r>
          </a:p>
        </p:txBody>
      </p:sp>
    </p:spTree>
    <p:extLst>
      <p:ext uri="{BB962C8B-B14F-4D97-AF65-F5344CB8AC3E}">
        <p14:creationId xmlns:p14="http://schemas.microsoft.com/office/powerpoint/2010/main" val="54457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060550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8" cstate="screen">
            <a:extLst>
              <a:ext uri="{BEBA8EAE-BF5A-486C-A8C5-ECC9F3942E4B}">
                <a14:imgProps xmlns:a14="http://schemas.microsoft.com/office/drawing/2010/main">
                  <a14:imgLayer r:embed="rId19">
                    <a14:imgEffect>
                      <a14:brightnessContrast bright="-2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85373023"/>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77" r:id="rId3"/>
    <p:sldLayoutId id="2147483673" r:id="rId4"/>
    <p:sldLayoutId id="2147483671" r:id="rId5"/>
    <p:sldLayoutId id="2147483674" r:id="rId6"/>
    <p:sldLayoutId id="2147483675" r:id="rId7"/>
    <p:sldLayoutId id="2147483676" r:id="rId8"/>
    <p:sldLayoutId id="2147483678" r:id="rId9"/>
    <p:sldLayoutId id="2147483679" r:id="rId10"/>
    <p:sldLayoutId id="2147483680" r:id="rId11"/>
    <p:sldLayoutId id="2147483681" r:id="rId12"/>
    <p:sldLayoutId id="2147483682" r:id="rId13"/>
    <p:sldLayoutId id="2147483683" r:id="rId14"/>
    <p:sldLayoutId id="2147483684" r:id="rId15"/>
  </p:sldLayoutIdLst>
  <p:txStyles>
    <p:titleStyle>
      <a:lvl1pPr algn="ctr" defTabSz="1023252" rtl="0" eaLnBrk="1" latinLnBrk="0" hangingPunct="1">
        <a:spcBef>
          <a:spcPct val="0"/>
        </a:spcBef>
        <a:buNone/>
        <a:defRPr sz="5000" kern="1200">
          <a:solidFill>
            <a:schemeClr val="tx1"/>
          </a:solidFill>
          <a:latin typeface="+mj-lt"/>
          <a:ea typeface="+mj-ea"/>
          <a:cs typeface="+mj-cs"/>
        </a:defRPr>
      </a:lvl1pPr>
    </p:titleStyle>
    <p:bodyStyle>
      <a:lvl1pPr marL="383717" indent="-383717" algn="l" defTabSz="102325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392" indent="-319759" algn="l" defTabSz="1023252"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9062" indent="-255814" algn="l" defTabSz="10232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68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31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940"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564"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188"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8819"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3252" rtl="0" eaLnBrk="1" latinLnBrk="0" hangingPunct="1">
        <a:defRPr sz="2000" kern="1200">
          <a:solidFill>
            <a:schemeClr val="tx1"/>
          </a:solidFill>
          <a:latin typeface="+mn-lt"/>
          <a:ea typeface="+mn-ea"/>
          <a:cs typeface="+mn-cs"/>
        </a:defRPr>
      </a:lvl1pPr>
      <a:lvl2pPr marL="511626" algn="l" defTabSz="1023252" rtl="0" eaLnBrk="1" latinLnBrk="0" hangingPunct="1">
        <a:defRPr sz="2000" kern="1200">
          <a:solidFill>
            <a:schemeClr val="tx1"/>
          </a:solidFill>
          <a:latin typeface="+mn-lt"/>
          <a:ea typeface="+mn-ea"/>
          <a:cs typeface="+mn-cs"/>
        </a:defRPr>
      </a:lvl2pPr>
      <a:lvl3pPr marL="1023252" algn="l" defTabSz="1023252" rtl="0" eaLnBrk="1" latinLnBrk="0" hangingPunct="1">
        <a:defRPr sz="2000" kern="1200">
          <a:solidFill>
            <a:schemeClr val="tx1"/>
          </a:solidFill>
          <a:latin typeface="+mn-lt"/>
          <a:ea typeface="+mn-ea"/>
          <a:cs typeface="+mn-cs"/>
        </a:defRPr>
      </a:lvl3pPr>
      <a:lvl4pPr marL="1534879" algn="l" defTabSz="1023252" rtl="0" eaLnBrk="1" latinLnBrk="0" hangingPunct="1">
        <a:defRPr sz="2000" kern="1200">
          <a:solidFill>
            <a:schemeClr val="tx1"/>
          </a:solidFill>
          <a:latin typeface="+mn-lt"/>
          <a:ea typeface="+mn-ea"/>
          <a:cs typeface="+mn-cs"/>
        </a:defRPr>
      </a:lvl4pPr>
      <a:lvl5pPr marL="2046502" algn="l" defTabSz="1023252" rtl="0" eaLnBrk="1" latinLnBrk="0" hangingPunct="1">
        <a:defRPr sz="2000" kern="1200">
          <a:solidFill>
            <a:schemeClr val="tx1"/>
          </a:solidFill>
          <a:latin typeface="+mn-lt"/>
          <a:ea typeface="+mn-ea"/>
          <a:cs typeface="+mn-cs"/>
        </a:defRPr>
      </a:lvl5pPr>
      <a:lvl6pPr marL="2558128" algn="l" defTabSz="1023252" rtl="0" eaLnBrk="1" latinLnBrk="0" hangingPunct="1">
        <a:defRPr sz="2000" kern="1200">
          <a:solidFill>
            <a:schemeClr val="tx1"/>
          </a:solidFill>
          <a:latin typeface="+mn-lt"/>
          <a:ea typeface="+mn-ea"/>
          <a:cs typeface="+mn-cs"/>
        </a:defRPr>
      </a:lvl6pPr>
      <a:lvl7pPr marL="3069752" algn="l" defTabSz="1023252" rtl="0" eaLnBrk="1" latinLnBrk="0" hangingPunct="1">
        <a:defRPr sz="2000" kern="1200">
          <a:solidFill>
            <a:schemeClr val="tx1"/>
          </a:solidFill>
          <a:latin typeface="+mn-lt"/>
          <a:ea typeface="+mn-ea"/>
          <a:cs typeface="+mn-cs"/>
        </a:defRPr>
      </a:lvl7pPr>
      <a:lvl8pPr marL="3581376" algn="l" defTabSz="1023252" rtl="0" eaLnBrk="1" latinLnBrk="0" hangingPunct="1">
        <a:defRPr sz="2000" kern="1200">
          <a:solidFill>
            <a:schemeClr val="tx1"/>
          </a:solidFill>
          <a:latin typeface="+mn-lt"/>
          <a:ea typeface="+mn-ea"/>
          <a:cs typeface="+mn-cs"/>
        </a:defRPr>
      </a:lvl8pPr>
      <a:lvl9pPr marL="4093003" algn="l" defTabSz="102325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35671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24" y="2766566"/>
            <a:ext cx="9144000" cy="2382636"/>
          </a:xfrm>
          <a:prstGeom prst="rect">
            <a:avLst/>
          </a:prstGeom>
        </p:spPr>
      </p:pic>
      <p:sp>
        <p:nvSpPr>
          <p:cNvPr id="11" name="TextBox 49"/>
          <p:cNvSpPr txBox="1"/>
          <p:nvPr/>
        </p:nvSpPr>
        <p:spPr>
          <a:xfrm>
            <a:off x="2366909" y="1674317"/>
            <a:ext cx="4410182" cy="1015663"/>
          </a:xfrm>
          <a:prstGeom prst="rect">
            <a:avLst/>
          </a:prstGeom>
          <a:noFill/>
        </p:spPr>
        <p:txBody>
          <a:bodyPr wrap="none" rtlCol="0">
            <a:spAutoFit/>
          </a:bodyPr>
          <a:lstStyle/>
          <a:p>
            <a:r>
              <a:rPr lang="vi-VN" altLang="zh-CN" sz="6000" b="1" dirty="0">
                <a:solidFill>
                  <a:schemeClr val="accent1"/>
                </a:solidFill>
                <a:latin typeface="Cambria" panose="02040503050406030204" pitchFamily="18" charset="0"/>
                <a:cs typeface="+mn-ea"/>
                <a:sym typeface="+mn-lt"/>
              </a:rPr>
              <a:t>KHỞI ĐỘNG</a:t>
            </a:r>
            <a:endParaRPr lang="zh-CN" altLang="en-US" sz="6000" b="1" dirty="0">
              <a:solidFill>
                <a:schemeClr val="accent1"/>
              </a:solidFill>
              <a:latin typeface="Cambria" panose="02040503050406030204" pitchFamily="18" charset="0"/>
              <a:cs typeface="+mn-ea"/>
              <a:sym typeface="+mn-lt"/>
            </a:endParaRPr>
          </a:p>
        </p:txBody>
      </p:sp>
      <p:pic>
        <p:nvPicPr>
          <p:cNvPr id="3" name="图片 21">
            <a:extLst>
              <a:ext uri="{FF2B5EF4-FFF2-40B4-BE49-F238E27FC236}">
                <a16:creationId xmlns:a16="http://schemas.microsoft.com/office/drawing/2014/main" id="{2D5823AB-5277-28E9-D39B-9EEA1F6335A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020272" y="3075806"/>
            <a:ext cx="2525305" cy="2149982"/>
          </a:xfrm>
          <a:prstGeom prst="rect">
            <a:avLst/>
          </a:prstGeom>
        </p:spPr>
      </p:pic>
    </p:spTree>
    <p:extLst>
      <p:ext uri="{BB962C8B-B14F-4D97-AF65-F5344CB8AC3E}">
        <p14:creationId xmlns:p14="http://schemas.microsoft.com/office/powerpoint/2010/main" val="15843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4B1B2C-F108-55F6-83DA-A156B789BB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67740" cy="5143500"/>
          </a:xfrm>
          <a:prstGeom prst="rect">
            <a:avLst/>
          </a:prstGeom>
        </p:spPr>
      </p:pic>
      <p:pic>
        <p:nvPicPr>
          <p:cNvPr id="5" name="Picture 4">
            <a:extLst>
              <a:ext uri="{FF2B5EF4-FFF2-40B4-BE49-F238E27FC236}">
                <a16:creationId xmlns:a16="http://schemas.microsoft.com/office/drawing/2014/main" id="{E7217693-C482-033E-F532-C47F849C5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740" y="0"/>
            <a:ext cx="3709907" cy="5143500"/>
          </a:xfrm>
          <a:prstGeom prst="rect">
            <a:avLst/>
          </a:prstGeom>
        </p:spPr>
      </p:pic>
    </p:spTree>
    <p:extLst>
      <p:ext uri="{BB962C8B-B14F-4D97-AF65-F5344CB8AC3E}">
        <p14:creationId xmlns:p14="http://schemas.microsoft.com/office/powerpoint/2010/main" val="732045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1005410" y="134647"/>
            <a:ext cx="2793760"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vi-VN" altLang="zh-CN" sz="2800" b="1" dirty="0">
                <a:solidFill>
                  <a:schemeClr val="tx1">
                    <a:lumMod val="65000"/>
                    <a:lumOff val="35000"/>
                  </a:schemeClr>
                </a:solidFill>
                <a:latin typeface="Cambria" panose="02040503050406030204" pitchFamily="18" charset="0"/>
                <a:ea typeface="+mn-ea"/>
                <a:cs typeface="+mn-ea"/>
                <a:sym typeface="+mn-lt"/>
              </a:rPr>
              <a:t>Kết quả, ý nghĩa</a:t>
            </a:r>
            <a:endParaRPr lang="zh-CN" altLang="en-US" sz="2800" b="1" dirty="0">
              <a:solidFill>
                <a:schemeClr val="tx1">
                  <a:lumMod val="65000"/>
                  <a:lumOff val="35000"/>
                </a:schemeClr>
              </a:solidFill>
              <a:latin typeface="Cambria" panose="02040503050406030204" pitchFamily="18" charset="0"/>
              <a:ea typeface="+mn-ea"/>
              <a:cs typeface="+mn-ea"/>
              <a:sym typeface="+mn-lt"/>
            </a:endParaRPr>
          </a:p>
        </p:txBody>
      </p:sp>
      <p:sp>
        <p:nvSpPr>
          <p:cNvPr id="159" name="TextBox 32"/>
          <p:cNvSpPr txBox="1"/>
          <p:nvPr/>
        </p:nvSpPr>
        <p:spPr>
          <a:xfrm flipH="1">
            <a:off x="5616491" y="3524084"/>
            <a:ext cx="758541" cy="715581"/>
          </a:xfrm>
          <a:prstGeom prst="rect">
            <a:avLst/>
          </a:prstGeom>
          <a:noFill/>
        </p:spPr>
        <p:txBody>
          <a:bodyPr wrap="none" rtlCol="0">
            <a:spAutoFit/>
          </a:bodyPr>
          <a:lstStyle/>
          <a:p>
            <a:pPr algn="r">
              <a:defRPr/>
            </a:pPr>
            <a:r>
              <a:rPr lang="en-US" sz="4050" dirty="0">
                <a:solidFill>
                  <a:schemeClr val="accent5"/>
                </a:solidFill>
                <a:latin typeface="Cambria" panose="02040503050406030204" pitchFamily="18" charset="0"/>
                <a:cs typeface="+mn-ea"/>
                <a:sym typeface="+mn-lt"/>
              </a:rPr>
              <a:t>05</a:t>
            </a:r>
          </a:p>
        </p:txBody>
      </p:sp>
      <p:sp>
        <p:nvSpPr>
          <p:cNvPr id="161" name="TextBox 35"/>
          <p:cNvSpPr txBox="1"/>
          <p:nvPr/>
        </p:nvSpPr>
        <p:spPr>
          <a:xfrm flipH="1">
            <a:off x="3122829" y="3581678"/>
            <a:ext cx="758541" cy="715581"/>
          </a:xfrm>
          <a:prstGeom prst="rect">
            <a:avLst/>
          </a:prstGeom>
          <a:noFill/>
        </p:spPr>
        <p:txBody>
          <a:bodyPr wrap="none" rtlCol="0">
            <a:spAutoFit/>
          </a:bodyPr>
          <a:lstStyle/>
          <a:p>
            <a:pPr algn="r">
              <a:defRPr/>
            </a:pPr>
            <a:r>
              <a:rPr lang="en-US" sz="4050" dirty="0">
                <a:solidFill>
                  <a:schemeClr val="accent4"/>
                </a:solidFill>
                <a:latin typeface="Cambria" panose="02040503050406030204" pitchFamily="18" charset="0"/>
                <a:cs typeface="+mn-ea"/>
                <a:sym typeface="+mn-lt"/>
              </a:rPr>
              <a:t>04</a:t>
            </a:r>
          </a:p>
        </p:txBody>
      </p:sp>
      <p:sp>
        <p:nvSpPr>
          <p:cNvPr id="164" name="TextBox 38"/>
          <p:cNvSpPr txBox="1"/>
          <p:nvPr/>
        </p:nvSpPr>
        <p:spPr>
          <a:xfrm flipH="1">
            <a:off x="2611816" y="1920266"/>
            <a:ext cx="758541" cy="715581"/>
          </a:xfrm>
          <a:prstGeom prst="rect">
            <a:avLst/>
          </a:prstGeom>
          <a:noFill/>
        </p:spPr>
        <p:txBody>
          <a:bodyPr wrap="none" rtlCol="0">
            <a:spAutoFit/>
          </a:bodyPr>
          <a:lstStyle/>
          <a:p>
            <a:pPr algn="r">
              <a:defRPr/>
            </a:pPr>
            <a:r>
              <a:rPr lang="en-US" sz="4050" dirty="0">
                <a:solidFill>
                  <a:schemeClr val="accent2"/>
                </a:solidFill>
                <a:latin typeface="Cambria" panose="02040503050406030204" pitchFamily="18" charset="0"/>
                <a:cs typeface="+mn-ea"/>
                <a:sym typeface="+mn-lt"/>
              </a:rPr>
              <a:t>02</a:t>
            </a:r>
          </a:p>
        </p:txBody>
      </p:sp>
      <p:sp>
        <p:nvSpPr>
          <p:cNvPr id="167" name="TextBox 41"/>
          <p:cNvSpPr txBox="1"/>
          <p:nvPr/>
        </p:nvSpPr>
        <p:spPr>
          <a:xfrm>
            <a:off x="5894382" y="1920265"/>
            <a:ext cx="758541" cy="715581"/>
          </a:xfrm>
          <a:prstGeom prst="rect">
            <a:avLst/>
          </a:prstGeom>
          <a:noFill/>
        </p:spPr>
        <p:txBody>
          <a:bodyPr wrap="none" rtlCol="0">
            <a:spAutoFit/>
          </a:bodyPr>
          <a:lstStyle/>
          <a:p>
            <a:pPr>
              <a:defRPr/>
            </a:pPr>
            <a:r>
              <a:rPr lang="en-US" sz="4050" dirty="0">
                <a:solidFill>
                  <a:schemeClr val="accent3"/>
                </a:solidFill>
                <a:latin typeface="Cambria" panose="02040503050406030204" pitchFamily="18" charset="0"/>
                <a:cs typeface="+mn-ea"/>
                <a:sym typeface="+mn-lt"/>
              </a:rPr>
              <a:t>03</a:t>
            </a:r>
          </a:p>
        </p:txBody>
      </p:sp>
      <p:sp>
        <p:nvSpPr>
          <p:cNvPr id="170" name="TextBox 44"/>
          <p:cNvSpPr txBox="1"/>
          <p:nvPr/>
        </p:nvSpPr>
        <p:spPr>
          <a:xfrm>
            <a:off x="3231206" y="709795"/>
            <a:ext cx="758541" cy="715581"/>
          </a:xfrm>
          <a:prstGeom prst="rect">
            <a:avLst/>
          </a:prstGeom>
          <a:noFill/>
        </p:spPr>
        <p:txBody>
          <a:bodyPr wrap="none" rtlCol="0">
            <a:spAutoFit/>
          </a:bodyPr>
          <a:lstStyle/>
          <a:p>
            <a:pPr>
              <a:defRPr/>
            </a:pPr>
            <a:r>
              <a:rPr lang="en-US" sz="4050" dirty="0">
                <a:solidFill>
                  <a:schemeClr val="accent1"/>
                </a:solidFill>
                <a:latin typeface="Cambria" panose="02040503050406030204" pitchFamily="18" charset="0"/>
                <a:cs typeface="+mn-ea"/>
                <a:sym typeface="+mn-lt"/>
              </a:rPr>
              <a:t>01</a:t>
            </a:r>
          </a:p>
        </p:txBody>
      </p:sp>
      <p:sp>
        <p:nvSpPr>
          <p:cNvPr id="7" name="星形: 五角 6">
            <a:extLst>
              <a:ext uri="{FF2B5EF4-FFF2-40B4-BE49-F238E27FC236}">
                <a16:creationId xmlns:a16="http://schemas.microsoft.com/office/drawing/2014/main" id="{7E6A14F6-EA9A-4329-8174-D6CD8A4FBD55}"/>
              </a:ext>
            </a:extLst>
          </p:cNvPr>
          <p:cNvSpPr/>
          <p:nvPr/>
        </p:nvSpPr>
        <p:spPr>
          <a:xfrm>
            <a:off x="3309388" y="1386033"/>
            <a:ext cx="2569381" cy="2234988"/>
          </a:xfrm>
          <a:prstGeom prst="star5">
            <a:avLst/>
          </a:prstGeom>
          <a:ln>
            <a:solidFill>
              <a:srgbClr val="6FB2C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cs typeface="+mn-ea"/>
              <a:sym typeface="+mn-lt"/>
            </a:endParaRPr>
          </a:p>
        </p:txBody>
      </p:sp>
      <p:sp>
        <p:nvSpPr>
          <p:cNvPr id="4" name="TextBox 3">
            <a:extLst>
              <a:ext uri="{FF2B5EF4-FFF2-40B4-BE49-F238E27FC236}">
                <a16:creationId xmlns:a16="http://schemas.microsoft.com/office/drawing/2014/main" id="{2FC789ED-849A-95ED-4B71-BB7261C7B6FC}"/>
              </a:ext>
            </a:extLst>
          </p:cNvPr>
          <p:cNvSpPr txBox="1"/>
          <p:nvPr/>
        </p:nvSpPr>
        <p:spPr>
          <a:xfrm>
            <a:off x="4013859" y="2263528"/>
            <a:ext cx="1195268" cy="707886"/>
          </a:xfrm>
          <a:prstGeom prst="rect">
            <a:avLst/>
          </a:prstGeom>
          <a:noFill/>
        </p:spPr>
        <p:txBody>
          <a:bodyPr wrap="square" rtlCol="0">
            <a:spAutoFit/>
          </a:bodyPr>
          <a:lstStyle/>
          <a:p>
            <a:pPr algn="ctr"/>
            <a:r>
              <a:rPr lang="en-VN" sz="2000" b="1">
                <a:latin typeface="Cambria" panose="02040503050406030204" pitchFamily="18" charset="0"/>
              </a:rPr>
              <a:t>Thành công</a:t>
            </a:r>
          </a:p>
        </p:txBody>
      </p:sp>
      <p:sp>
        <p:nvSpPr>
          <p:cNvPr id="9" name="TextBox 8">
            <a:extLst>
              <a:ext uri="{FF2B5EF4-FFF2-40B4-BE49-F238E27FC236}">
                <a16:creationId xmlns:a16="http://schemas.microsoft.com/office/drawing/2014/main" id="{01F14FB9-7BDF-2301-C354-F4C60EAA6FB4}"/>
              </a:ext>
            </a:extLst>
          </p:cNvPr>
          <p:cNvSpPr txBox="1"/>
          <p:nvPr/>
        </p:nvSpPr>
        <p:spPr>
          <a:xfrm>
            <a:off x="3828597" y="752342"/>
            <a:ext cx="5092871" cy="646331"/>
          </a:xfrm>
          <a:prstGeom prst="rect">
            <a:avLst/>
          </a:prstGeom>
          <a:noFill/>
        </p:spPr>
        <p:txBody>
          <a:bodyPr wrap="square">
            <a:spAutoFit/>
          </a:bodyPr>
          <a:lstStyle/>
          <a:p>
            <a:pPr algn="just">
              <a:spcBef>
                <a:spcPts val="600"/>
              </a:spcBef>
              <a:spcAft>
                <a:spcPts val="600"/>
              </a:spcAft>
            </a:pPr>
            <a:r>
              <a:rPr lang="vi-VN" sz="1800" kern="100">
                <a:effectLst/>
                <a:latin typeface="Cambria" panose="02040503050406030204" pitchFamily="18" charset="0"/>
                <a:ea typeface="DengXian" panose="02010600030101010101" pitchFamily="2" charset="-122"/>
                <a:cs typeface="Times New Roman" panose="02020603050405020304" pitchFamily="18" charset="0"/>
              </a:rPr>
              <a:t>Hệ thống hành chính trên cả nước đã được cấu trúc lại một cách thống nhất, chặt chẽ và tập trung.</a:t>
            </a:r>
            <a:endParaRPr lang="en-VN" sz="1600" kern="100">
              <a:effectLst/>
              <a:latin typeface="Cambria" panose="02040503050406030204" pitchFamily="18" charset="0"/>
              <a:ea typeface="DengXian" panose="02010600030101010101" pitchFamily="2" charset="-122"/>
              <a:cs typeface="Times New Roman" panose="02020603050405020304" pitchFamily="18" charset="0"/>
            </a:endParaRPr>
          </a:p>
        </p:txBody>
      </p:sp>
      <p:sp>
        <p:nvSpPr>
          <p:cNvPr id="11" name="TextBox 10">
            <a:extLst>
              <a:ext uri="{FF2B5EF4-FFF2-40B4-BE49-F238E27FC236}">
                <a16:creationId xmlns:a16="http://schemas.microsoft.com/office/drawing/2014/main" id="{395D3A51-EDFA-DD07-F4E3-37354E267E46}"/>
              </a:ext>
            </a:extLst>
          </p:cNvPr>
          <p:cNvSpPr txBox="1"/>
          <p:nvPr/>
        </p:nvSpPr>
        <p:spPr>
          <a:xfrm>
            <a:off x="80307" y="1816390"/>
            <a:ext cx="2585579" cy="923330"/>
          </a:xfrm>
          <a:prstGeom prst="rect">
            <a:avLst/>
          </a:prstGeom>
          <a:noFill/>
        </p:spPr>
        <p:txBody>
          <a:bodyPr wrap="square">
            <a:spAutoFit/>
          </a:bodyPr>
          <a:lstStyle/>
          <a:p>
            <a:pPr algn="just"/>
            <a:r>
              <a:rPr lang="vi-VN" sz="1800">
                <a:effectLst/>
                <a:latin typeface="Cambria" panose="02040503050406030204" pitchFamily="18" charset="0"/>
                <a:ea typeface="DengXian" panose="02010600030101010101" pitchFamily="2" charset="-122"/>
              </a:rPr>
              <a:t>Quyền lực của hoàng đế triều đình và triều đình được tăng cường cao độ. </a:t>
            </a:r>
            <a:endParaRPr lang="en-VN">
              <a:latin typeface="Cambria" panose="02040503050406030204" pitchFamily="18" charset="0"/>
            </a:endParaRPr>
          </a:p>
        </p:txBody>
      </p:sp>
      <p:sp>
        <p:nvSpPr>
          <p:cNvPr id="13" name="TextBox 12">
            <a:extLst>
              <a:ext uri="{FF2B5EF4-FFF2-40B4-BE49-F238E27FC236}">
                <a16:creationId xmlns:a16="http://schemas.microsoft.com/office/drawing/2014/main" id="{BB682BFD-0E87-9183-B592-6901A2A19DB9}"/>
              </a:ext>
            </a:extLst>
          </p:cNvPr>
          <p:cNvSpPr txBox="1"/>
          <p:nvPr/>
        </p:nvSpPr>
        <p:spPr>
          <a:xfrm>
            <a:off x="6597800" y="1755142"/>
            <a:ext cx="2101489" cy="923330"/>
          </a:xfrm>
          <a:prstGeom prst="rect">
            <a:avLst/>
          </a:prstGeom>
          <a:noFill/>
        </p:spPr>
        <p:txBody>
          <a:bodyPr wrap="square">
            <a:spAutoFit/>
          </a:bodyPr>
          <a:lstStyle/>
          <a:p>
            <a:pPr algn="just"/>
            <a:r>
              <a:rPr lang="vi-VN" sz="1800">
                <a:effectLst/>
                <a:latin typeface="Cambria" panose="02040503050406030204" pitchFamily="18" charset="0"/>
                <a:ea typeface="DengXian" panose="02010600030101010101" pitchFamily="2" charset="-122"/>
              </a:rPr>
              <a:t>Hệ thống cơ quan, chức quan các cấp được hoàn thiện. </a:t>
            </a:r>
            <a:endParaRPr lang="en-VN">
              <a:latin typeface="Cambria" panose="02040503050406030204" pitchFamily="18" charset="0"/>
            </a:endParaRPr>
          </a:p>
        </p:txBody>
      </p:sp>
      <p:sp>
        <p:nvSpPr>
          <p:cNvPr id="15" name="TextBox 14">
            <a:extLst>
              <a:ext uri="{FF2B5EF4-FFF2-40B4-BE49-F238E27FC236}">
                <a16:creationId xmlns:a16="http://schemas.microsoft.com/office/drawing/2014/main" id="{393621DB-C816-5682-B43E-4E6A7B05473B}"/>
              </a:ext>
            </a:extLst>
          </p:cNvPr>
          <p:cNvSpPr txBox="1"/>
          <p:nvPr/>
        </p:nvSpPr>
        <p:spPr>
          <a:xfrm>
            <a:off x="112768" y="3540462"/>
            <a:ext cx="2994987" cy="923330"/>
          </a:xfrm>
          <a:prstGeom prst="rect">
            <a:avLst/>
          </a:prstGeom>
          <a:noFill/>
        </p:spPr>
        <p:txBody>
          <a:bodyPr wrap="square">
            <a:spAutoFit/>
          </a:bodyPr>
          <a:lstStyle/>
          <a:p>
            <a:pPr algn="just"/>
            <a:r>
              <a:rPr lang="vi-VN" sz="1800">
                <a:effectLst/>
                <a:latin typeface="Cambria" panose="02040503050406030204" pitchFamily="18" charset="0"/>
                <a:ea typeface="DengXian" panose="02010600030101010101" pitchFamily="2" charset="-122"/>
              </a:rPr>
              <a:t>Nền quân chủ chuyên chế trung ương tập quyền cao độ mang tính quan liêu. </a:t>
            </a:r>
            <a:endParaRPr lang="en-VN">
              <a:latin typeface="Cambria" panose="02040503050406030204" pitchFamily="18" charset="0"/>
            </a:endParaRPr>
          </a:p>
        </p:txBody>
      </p:sp>
      <p:sp>
        <p:nvSpPr>
          <p:cNvPr id="17" name="TextBox 16">
            <a:extLst>
              <a:ext uri="{FF2B5EF4-FFF2-40B4-BE49-F238E27FC236}">
                <a16:creationId xmlns:a16="http://schemas.microsoft.com/office/drawing/2014/main" id="{A419C3DF-80CD-D8B5-493D-F6F6732EE119}"/>
              </a:ext>
            </a:extLst>
          </p:cNvPr>
          <p:cNvSpPr txBox="1"/>
          <p:nvPr/>
        </p:nvSpPr>
        <p:spPr>
          <a:xfrm>
            <a:off x="6367475" y="3524084"/>
            <a:ext cx="2526469" cy="923330"/>
          </a:xfrm>
          <a:prstGeom prst="rect">
            <a:avLst/>
          </a:prstGeom>
          <a:noFill/>
        </p:spPr>
        <p:txBody>
          <a:bodyPr wrap="square">
            <a:spAutoFit/>
          </a:bodyPr>
          <a:lstStyle/>
          <a:p>
            <a:pPr algn="just"/>
            <a:r>
              <a:rPr lang="vi-VN" sz="1800">
                <a:effectLst/>
                <a:latin typeface="Times New Roman" panose="02020603050405020304" pitchFamily="18" charset="0"/>
                <a:ea typeface="DengXian" panose="02010600030101010101" pitchFamily="2" charset="-122"/>
              </a:rPr>
              <a:t>Tình hình an ninh – xã hội có những chuyển biến theo hướng tích cực. </a:t>
            </a:r>
            <a:endParaRPr lang="en-VN"/>
          </a:p>
        </p:txBody>
      </p:sp>
      <p:sp>
        <p:nvSpPr>
          <p:cNvPr id="18" name="TextBox 17">
            <a:extLst>
              <a:ext uri="{FF2B5EF4-FFF2-40B4-BE49-F238E27FC236}">
                <a16:creationId xmlns:a16="http://schemas.microsoft.com/office/drawing/2014/main" id="{EFCAE97E-D17A-DC12-751B-E9F2E8F6BE90}"/>
              </a:ext>
            </a:extLst>
          </p:cNvPr>
          <p:cNvSpPr txBox="1"/>
          <p:nvPr/>
        </p:nvSpPr>
        <p:spPr>
          <a:xfrm>
            <a:off x="4060550" y="3436355"/>
            <a:ext cx="1260515" cy="369332"/>
          </a:xfrm>
          <a:prstGeom prst="rect">
            <a:avLst/>
          </a:prstGeom>
          <a:noFill/>
        </p:spPr>
        <p:txBody>
          <a:bodyPr wrap="square" rtlCol="0">
            <a:spAutoFit/>
          </a:bodyPr>
          <a:lstStyle/>
          <a:p>
            <a:r>
              <a:rPr lang="en-VN" b="1">
                <a:solidFill>
                  <a:schemeClr val="accent1">
                    <a:lumMod val="60000"/>
                    <a:lumOff val="40000"/>
                  </a:schemeClr>
                </a:solidFill>
                <a:latin typeface="Cambria" panose="02040503050406030204" pitchFamily="18" charset="0"/>
              </a:rPr>
              <a:t>KẾT QUẢ</a:t>
            </a:r>
          </a:p>
        </p:txBody>
      </p:sp>
    </p:spTree>
    <p:extLst>
      <p:ext uri="{BB962C8B-B14F-4D97-AF65-F5344CB8AC3E}">
        <p14:creationId xmlns:p14="http://schemas.microsoft.com/office/powerpoint/2010/main" val="1803306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fallOve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heckerboard(across)">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0"/>
                                        </p:tgtEl>
                                        <p:attrNameLst>
                                          <p:attrName>style.visibility</p:attrName>
                                        </p:attrNameLst>
                                      </p:cBhvr>
                                      <p:to>
                                        <p:strVal val="visible"/>
                                      </p:to>
                                    </p:set>
                                    <p:anim calcmode="lin" valueType="num">
                                      <p:cBhvr additive="base">
                                        <p:cTn id="25" dur="500" fill="hold"/>
                                        <p:tgtEl>
                                          <p:spTgt spid="170"/>
                                        </p:tgtEl>
                                        <p:attrNameLst>
                                          <p:attrName>ppt_x</p:attrName>
                                        </p:attrNameLst>
                                      </p:cBhvr>
                                      <p:tavLst>
                                        <p:tav tm="0">
                                          <p:val>
                                            <p:strVal val="#ppt_x"/>
                                          </p:val>
                                        </p:tav>
                                        <p:tav tm="100000">
                                          <p:val>
                                            <p:strVal val="#ppt_x"/>
                                          </p:val>
                                        </p:tav>
                                      </p:tavLst>
                                    </p:anim>
                                    <p:anim calcmode="lin" valueType="num">
                                      <p:cBhvr additive="base">
                                        <p:cTn id="26" dur="500" fill="hold"/>
                                        <p:tgtEl>
                                          <p:spTgt spid="17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4"/>
                                        </p:tgtEl>
                                        <p:attrNameLst>
                                          <p:attrName>style.visibility</p:attrName>
                                        </p:attrNameLst>
                                      </p:cBhvr>
                                      <p:to>
                                        <p:strVal val="visible"/>
                                      </p:to>
                                    </p:set>
                                    <p:anim calcmode="lin" valueType="num">
                                      <p:cBhvr additive="base">
                                        <p:cTn id="35" dur="500" fill="hold"/>
                                        <p:tgtEl>
                                          <p:spTgt spid="164"/>
                                        </p:tgtEl>
                                        <p:attrNameLst>
                                          <p:attrName>ppt_x</p:attrName>
                                        </p:attrNameLst>
                                      </p:cBhvr>
                                      <p:tavLst>
                                        <p:tav tm="0">
                                          <p:val>
                                            <p:strVal val="#ppt_x"/>
                                          </p:val>
                                        </p:tav>
                                        <p:tav tm="100000">
                                          <p:val>
                                            <p:strVal val="#ppt_x"/>
                                          </p:val>
                                        </p:tav>
                                      </p:tavLst>
                                    </p:anim>
                                    <p:anim calcmode="lin" valueType="num">
                                      <p:cBhvr additive="base">
                                        <p:cTn id="36" dur="500" fill="hold"/>
                                        <p:tgtEl>
                                          <p:spTgt spid="16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7"/>
                                        </p:tgtEl>
                                        <p:attrNameLst>
                                          <p:attrName>style.visibility</p:attrName>
                                        </p:attrNameLst>
                                      </p:cBhvr>
                                      <p:to>
                                        <p:strVal val="visible"/>
                                      </p:to>
                                    </p:set>
                                    <p:anim calcmode="lin" valueType="num">
                                      <p:cBhvr additive="base">
                                        <p:cTn id="45" dur="500" fill="hold"/>
                                        <p:tgtEl>
                                          <p:spTgt spid="167"/>
                                        </p:tgtEl>
                                        <p:attrNameLst>
                                          <p:attrName>ppt_x</p:attrName>
                                        </p:attrNameLst>
                                      </p:cBhvr>
                                      <p:tavLst>
                                        <p:tav tm="0">
                                          <p:val>
                                            <p:strVal val="#ppt_x"/>
                                          </p:val>
                                        </p:tav>
                                        <p:tav tm="100000">
                                          <p:val>
                                            <p:strVal val="#ppt_x"/>
                                          </p:val>
                                        </p:tav>
                                      </p:tavLst>
                                    </p:anim>
                                    <p:anim calcmode="lin" valueType="num">
                                      <p:cBhvr additive="base">
                                        <p:cTn id="46" dur="500" fill="hold"/>
                                        <p:tgtEl>
                                          <p:spTgt spid="16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 calcmode="lin" valueType="num">
                                      <p:cBhvr additive="base">
                                        <p:cTn id="4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1"/>
                                        </p:tgtEl>
                                        <p:attrNameLst>
                                          <p:attrName>style.visibility</p:attrName>
                                        </p:attrNameLst>
                                      </p:cBhvr>
                                      <p:to>
                                        <p:strVal val="visible"/>
                                      </p:to>
                                    </p:set>
                                    <p:anim calcmode="lin" valueType="num">
                                      <p:cBhvr additive="base">
                                        <p:cTn id="55" dur="500" fill="hold"/>
                                        <p:tgtEl>
                                          <p:spTgt spid="161"/>
                                        </p:tgtEl>
                                        <p:attrNameLst>
                                          <p:attrName>ppt_x</p:attrName>
                                        </p:attrNameLst>
                                      </p:cBhvr>
                                      <p:tavLst>
                                        <p:tav tm="0">
                                          <p:val>
                                            <p:strVal val="#ppt_x"/>
                                          </p:val>
                                        </p:tav>
                                        <p:tav tm="100000">
                                          <p:val>
                                            <p:strVal val="#ppt_x"/>
                                          </p:val>
                                        </p:tav>
                                      </p:tavLst>
                                    </p:anim>
                                    <p:anim calcmode="lin" valueType="num">
                                      <p:cBhvr additive="base">
                                        <p:cTn id="56" dur="500" fill="hold"/>
                                        <p:tgtEl>
                                          <p:spTgt spid="16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59"/>
                                        </p:tgtEl>
                                        <p:attrNameLst>
                                          <p:attrName>style.visibility</p:attrName>
                                        </p:attrNameLst>
                                      </p:cBhvr>
                                      <p:to>
                                        <p:strVal val="visible"/>
                                      </p:to>
                                    </p:set>
                                    <p:anim calcmode="lin" valueType="num">
                                      <p:cBhvr additive="base">
                                        <p:cTn id="65" dur="500" fill="hold"/>
                                        <p:tgtEl>
                                          <p:spTgt spid="159"/>
                                        </p:tgtEl>
                                        <p:attrNameLst>
                                          <p:attrName>ppt_x</p:attrName>
                                        </p:attrNameLst>
                                      </p:cBhvr>
                                      <p:tavLst>
                                        <p:tav tm="0">
                                          <p:val>
                                            <p:strVal val="#ppt_x"/>
                                          </p:val>
                                        </p:tav>
                                        <p:tav tm="100000">
                                          <p:val>
                                            <p:strVal val="#ppt_x"/>
                                          </p:val>
                                        </p:tav>
                                      </p:tavLst>
                                    </p:anim>
                                    <p:anim calcmode="lin" valueType="num">
                                      <p:cBhvr additive="base">
                                        <p:cTn id="66" dur="500" fill="hold"/>
                                        <p:tgtEl>
                                          <p:spTgt spid="15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59" grpId="0"/>
      <p:bldP spid="161" grpId="0"/>
      <p:bldP spid="164" grpId="0"/>
      <p:bldP spid="167" grpId="0"/>
      <p:bldP spid="170" grpId="0"/>
      <p:bldP spid="7" grpId="0" animBg="1"/>
      <p:bldP spid="4" grpId="0"/>
      <p:bldP spid="11" grpId="0"/>
      <p:bldP spid="15"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14"/>
          <p:cNvSpPr/>
          <p:nvPr/>
        </p:nvSpPr>
        <p:spPr>
          <a:xfrm>
            <a:off x="2353182" y="3305199"/>
            <a:ext cx="6100332" cy="864063"/>
          </a:xfrm>
          <a:custGeom>
            <a:avLst/>
            <a:gdLst>
              <a:gd name="connsiteX0" fmla="*/ 0 w 8527976"/>
              <a:gd name="connsiteY0" fmla="*/ 1099020 h 1099020"/>
              <a:gd name="connsiteX1" fmla="*/ 4403558 w 8527976"/>
              <a:gd name="connsiteY1" fmla="*/ 136 h 1099020"/>
              <a:gd name="connsiteX2" fmla="*/ 5662863 w 8527976"/>
              <a:gd name="connsiteY2" fmla="*/ 1018810 h 1099020"/>
              <a:gd name="connsiteX3" fmla="*/ 8462211 w 8527976"/>
              <a:gd name="connsiteY3" fmla="*/ 361083 h 1099020"/>
              <a:gd name="connsiteX4" fmla="*/ 7668126 w 8527976"/>
              <a:gd name="connsiteY4" fmla="*/ 272852 h 1099020"/>
              <a:gd name="connsiteX0" fmla="*/ 0 w 8664247"/>
              <a:gd name="connsiteY0" fmla="*/ 1227221 h 1227221"/>
              <a:gd name="connsiteX1" fmla="*/ 4403558 w 8664247"/>
              <a:gd name="connsiteY1" fmla="*/ 128337 h 1227221"/>
              <a:gd name="connsiteX2" fmla="*/ 5662863 w 8664247"/>
              <a:gd name="connsiteY2" fmla="*/ 1147011 h 1227221"/>
              <a:gd name="connsiteX3" fmla="*/ 8462211 w 8664247"/>
              <a:gd name="connsiteY3" fmla="*/ 489284 h 1227221"/>
              <a:gd name="connsiteX4" fmla="*/ 8390021 w 8664247"/>
              <a:gd name="connsiteY4" fmla="*/ 0 h 1227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4247" h="1227221">
                <a:moveTo>
                  <a:pt x="0" y="1227221"/>
                </a:moveTo>
                <a:cubicBezTo>
                  <a:pt x="1729874" y="684463"/>
                  <a:pt x="3459748" y="141705"/>
                  <a:pt x="4403558" y="128337"/>
                </a:cubicBezTo>
                <a:cubicBezTo>
                  <a:pt x="5347368" y="114969"/>
                  <a:pt x="4986421" y="1086853"/>
                  <a:pt x="5662863" y="1147011"/>
                </a:cubicBezTo>
                <a:cubicBezTo>
                  <a:pt x="6339305" y="1207169"/>
                  <a:pt x="8007685" y="680453"/>
                  <a:pt x="8462211" y="489284"/>
                </a:cubicBezTo>
                <a:cubicBezTo>
                  <a:pt x="8916737" y="298116"/>
                  <a:pt x="8474242" y="82884"/>
                  <a:pt x="8390021" y="0"/>
                </a:cubicBezTo>
              </a:path>
            </a:pathLst>
          </a:cu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6" name="Freeform: Shape 35"/>
          <p:cNvSpPr>
            <a:spLocks/>
          </p:cNvSpPr>
          <p:nvPr/>
        </p:nvSpPr>
        <p:spPr bwMode="auto">
          <a:xfrm>
            <a:off x="1969111" y="789248"/>
            <a:ext cx="4251840" cy="1514522"/>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cxnSp>
        <p:nvCxnSpPr>
          <p:cNvPr id="67" name="Straight Connector 36"/>
          <p:cNvCxnSpPr/>
          <p:nvPr/>
        </p:nvCxnSpPr>
        <p:spPr>
          <a:xfrm>
            <a:off x="4526301" y="2558251"/>
            <a:ext cx="463093" cy="0"/>
          </a:xfrm>
          <a:prstGeom prst="line">
            <a:avLst/>
          </a:prstGeom>
          <a:ln w="12700" cmpd="sng">
            <a:solidFill>
              <a:schemeClr val="accent4"/>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38"/>
          <p:cNvCxnSpPr/>
          <p:nvPr/>
        </p:nvCxnSpPr>
        <p:spPr>
          <a:xfrm flipH="1">
            <a:off x="3480605" y="1203598"/>
            <a:ext cx="463093" cy="0"/>
          </a:xfrm>
          <a:prstGeom prst="line">
            <a:avLst/>
          </a:prstGeom>
          <a:ln w="12700" cmpd="sng">
            <a:solidFill>
              <a:schemeClr val="accent3"/>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70" name="Straight Connector 39"/>
          <p:cNvCxnSpPr/>
          <p:nvPr/>
        </p:nvCxnSpPr>
        <p:spPr>
          <a:xfrm flipH="1">
            <a:off x="3526591" y="3507854"/>
            <a:ext cx="463093" cy="0"/>
          </a:xfrm>
          <a:prstGeom prst="line">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pic>
        <p:nvPicPr>
          <p:cNvPr id="3" name="图片 2">
            <a:extLst>
              <a:ext uri="{FF2B5EF4-FFF2-40B4-BE49-F238E27FC236}">
                <a16:creationId xmlns:a16="http://schemas.microsoft.com/office/drawing/2014/main" id="{362A89F1-4535-4219-8584-0633DBD388F7}"/>
              </a:ext>
            </a:extLst>
          </p:cNvPr>
          <p:cNvPicPr>
            <a:picLocks noChangeAspect="1"/>
          </p:cNvPicPr>
          <p:nvPr/>
        </p:nvPicPr>
        <p:blipFill>
          <a:blip r:embed="rId3"/>
          <a:stretch>
            <a:fillRect/>
          </a:stretch>
        </p:blipFill>
        <p:spPr>
          <a:xfrm>
            <a:off x="3758138" y="361492"/>
            <a:ext cx="768163" cy="4956478"/>
          </a:xfrm>
          <a:prstGeom prst="rect">
            <a:avLst/>
          </a:prstGeom>
        </p:spPr>
      </p:pic>
      <p:sp>
        <p:nvSpPr>
          <p:cNvPr id="2" name="矩形 3">
            <a:extLst>
              <a:ext uri="{FF2B5EF4-FFF2-40B4-BE49-F238E27FC236}">
                <a16:creationId xmlns:a16="http://schemas.microsoft.com/office/drawing/2014/main" id="{20B8484F-7CCB-5127-CD48-F633BBC19EE0}"/>
              </a:ext>
            </a:extLst>
          </p:cNvPr>
          <p:cNvSpPr>
            <a:spLocks noChangeArrowheads="1"/>
          </p:cNvSpPr>
          <p:nvPr/>
        </p:nvSpPr>
        <p:spPr bwMode="auto">
          <a:xfrm>
            <a:off x="1005410" y="134647"/>
            <a:ext cx="2793760"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vi-VN" altLang="zh-CN" sz="2800" b="1" dirty="0">
                <a:solidFill>
                  <a:schemeClr val="tx1">
                    <a:lumMod val="65000"/>
                    <a:lumOff val="35000"/>
                  </a:schemeClr>
                </a:solidFill>
                <a:latin typeface="Cambria" panose="02040503050406030204" pitchFamily="18" charset="0"/>
                <a:ea typeface="+mn-ea"/>
                <a:cs typeface="+mn-ea"/>
                <a:sym typeface="+mn-lt"/>
              </a:rPr>
              <a:t>Kết quả, ý nghĩa</a:t>
            </a:r>
            <a:endParaRPr lang="zh-CN" altLang="en-US" sz="2800" b="1" dirty="0">
              <a:solidFill>
                <a:schemeClr val="tx1">
                  <a:lumMod val="65000"/>
                  <a:lumOff val="35000"/>
                </a:schemeClr>
              </a:solidFill>
              <a:latin typeface="Cambria" panose="02040503050406030204" pitchFamily="18" charset="0"/>
              <a:ea typeface="+mn-ea"/>
              <a:cs typeface="+mn-ea"/>
              <a:sym typeface="+mn-lt"/>
            </a:endParaRPr>
          </a:p>
        </p:txBody>
      </p:sp>
      <p:sp>
        <p:nvSpPr>
          <p:cNvPr id="4" name="TextBox 3">
            <a:extLst>
              <a:ext uri="{FF2B5EF4-FFF2-40B4-BE49-F238E27FC236}">
                <a16:creationId xmlns:a16="http://schemas.microsoft.com/office/drawing/2014/main" id="{83C66337-F5C3-7A87-B106-64AF6B50B391}"/>
              </a:ext>
            </a:extLst>
          </p:cNvPr>
          <p:cNvSpPr txBox="1"/>
          <p:nvPr/>
        </p:nvSpPr>
        <p:spPr>
          <a:xfrm>
            <a:off x="3275856" y="4639521"/>
            <a:ext cx="1955491" cy="369332"/>
          </a:xfrm>
          <a:prstGeom prst="rect">
            <a:avLst/>
          </a:prstGeom>
          <a:noFill/>
        </p:spPr>
        <p:txBody>
          <a:bodyPr wrap="square" rtlCol="0">
            <a:spAutoFit/>
          </a:bodyPr>
          <a:lstStyle/>
          <a:p>
            <a:pPr algn="ctr"/>
            <a:r>
              <a:rPr lang="en-VN" b="1">
                <a:solidFill>
                  <a:schemeClr val="accent1">
                    <a:lumMod val="60000"/>
                    <a:lumOff val="40000"/>
                  </a:schemeClr>
                </a:solidFill>
                <a:latin typeface="Cambria" panose="02040503050406030204" pitchFamily="18" charset="0"/>
              </a:rPr>
              <a:t>Ý NGHĨA</a:t>
            </a:r>
          </a:p>
        </p:txBody>
      </p:sp>
      <p:sp>
        <p:nvSpPr>
          <p:cNvPr id="6" name="TextBox 5">
            <a:extLst>
              <a:ext uri="{FF2B5EF4-FFF2-40B4-BE49-F238E27FC236}">
                <a16:creationId xmlns:a16="http://schemas.microsoft.com/office/drawing/2014/main" id="{0F5B329A-BB28-D2A0-1697-969180631321}"/>
              </a:ext>
            </a:extLst>
          </p:cNvPr>
          <p:cNvSpPr txBox="1"/>
          <p:nvPr/>
        </p:nvSpPr>
        <p:spPr>
          <a:xfrm>
            <a:off x="558344" y="789248"/>
            <a:ext cx="2880320" cy="1631216"/>
          </a:xfrm>
          <a:prstGeom prst="rect">
            <a:avLst/>
          </a:prstGeom>
          <a:noFill/>
        </p:spPr>
        <p:txBody>
          <a:bodyPr wrap="square">
            <a:spAutoFit/>
          </a:bodyPr>
          <a:lstStyle/>
          <a:p>
            <a:pPr algn="just"/>
            <a:r>
              <a:rPr lang="vi-VN" sz="2000">
                <a:solidFill>
                  <a:schemeClr val="accent3">
                    <a:lumMod val="75000"/>
                  </a:schemeClr>
                </a:solidFill>
                <a:effectLst/>
                <a:latin typeface="Cambria" panose="02040503050406030204" pitchFamily="18" charset="0"/>
                <a:ea typeface="DengXian" panose="02010600030101010101" pitchFamily="2" charset="-122"/>
              </a:rPr>
              <a:t>Thể hiện tài năng, tâm huyết của nhà vua và nỗ lực của triều Nguyễn trong quá trình quản lý nhà nước. </a:t>
            </a:r>
            <a:endParaRPr lang="en-VN" sz="2000">
              <a:solidFill>
                <a:schemeClr val="accent3">
                  <a:lumMod val="75000"/>
                </a:schemeClr>
              </a:solidFill>
              <a:latin typeface="Cambria" panose="02040503050406030204" pitchFamily="18" charset="0"/>
            </a:endParaRPr>
          </a:p>
        </p:txBody>
      </p:sp>
      <p:sp>
        <p:nvSpPr>
          <p:cNvPr id="8" name="TextBox 7">
            <a:extLst>
              <a:ext uri="{FF2B5EF4-FFF2-40B4-BE49-F238E27FC236}">
                <a16:creationId xmlns:a16="http://schemas.microsoft.com/office/drawing/2014/main" id="{6937C1CE-3E3F-C824-E0EE-90AC4056C017}"/>
              </a:ext>
            </a:extLst>
          </p:cNvPr>
          <p:cNvSpPr txBox="1"/>
          <p:nvPr/>
        </p:nvSpPr>
        <p:spPr>
          <a:xfrm>
            <a:off x="5314677" y="2127387"/>
            <a:ext cx="3370384" cy="1015663"/>
          </a:xfrm>
          <a:prstGeom prst="rect">
            <a:avLst/>
          </a:prstGeom>
          <a:noFill/>
        </p:spPr>
        <p:txBody>
          <a:bodyPr wrap="square">
            <a:spAutoFit/>
          </a:bodyPr>
          <a:lstStyle/>
          <a:p>
            <a:pPr algn="just"/>
            <a:r>
              <a:rPr lang="vi-VN" sz="2000">
                <a:solidFill>
                  <a:schemeClr val="accent4">
                    <a:lumMod val="75000"/>
                  </a:schemeClr>
                </a:solidFill>
                <a:effectLst/>
                <a:latin typeface="Cambria" panose="02040503050406030204" pitchFamily="18" charset="0"/>
                <a:ea typeface="DengXian" panose="02010600030101010101" pitchFamily="2" charset="-122"/>
              </a:rPr>
              <a:t>Đặt nền móng cho thể chế chính trị triều Nguyễn nhiều thập kỉ sau đó. </a:t>
            </a:r>
            <a:endParaRPr lang="en-VN" sz="2000">
              <a:solidFill>
                <a:schemeClr val="accent4">
                  <a:lumMod val="75000"/>
                </a:schemeClr>
              </a:solidFill>
              <a:latin typeface="Cambria" panose="02040503050406030204" pitchFamily="18" charset="0"/>
            </a:endParaRPr>
          </a:p>
        </p:txBody>
      </p:sp>
      <p:sp>
        <p:nvSpPr>
          <p:cNvPr id="10" name="TextBox 9">
            <a:extLst>
              <a:ext uri="{FF2B5EF4-FFF2-40B4-BE49-F238E27FC236}">
                <a16:creationId xmlns:a16="http://schemas.microsoft.com/office/drawing/2014/main" id="{2F570BEB-6E2A-CC99-BF1E-DC692B291F87}"/>
              </a:ext>
            </a:extLst>
          </p:cNvPr>
          <p:cNvSpPr txBox="1"/>
          <p:nvPr/>
        </p:nvSpPr>
        <p:spPr>
          <a:xfrm>
            <a:off x="627250" y="2890723"/>
            <a:ext cx="2736700" cy="1323439"/>
          </a:xfrm>
          <a:prstGeom prst="rect">
            <a:avLst/>
          </a:prstGeom>
          <a:noFill/>
        </p:spPr>
        <p:txBody>
          <a:bodyPr wrap="square">
            <a:spAutoFit/>
          </a:bodyPr>
          <a:lstStyle/>
          <a:p>
            <a:pPr algn="just"/>
            <a:r>
              <a:rPr lang="vi-VN" sz="2000">
                <a:solidFill>
                  <a:schemeClr val="accent2"/>
                </a:solidFill>
                <a:effectLst/>
                <a:latin typeface="Cambria" panose="02040503050406030204" pitchFamily="18" charset="0"/>
                <a:ea typeface="DengXian" panose="02010600030101010101" pitchFamily="2" charset="-122"/>
              </a:rPr>
              <a:t>Để lại những di sản quan trọng trong nền hành chính quốc gia thời kì cận - hiện đại. </a:t>
            </a:r>
            <a:endParaRPr lang="en-VN" sz="2000">
              <a:solidFill>
                <a:schemeClr val="accent2"/>
              </a:solidFill>
              <a:latin typeface="Cambria" panose="02040503050406030204" pitchFamily="18" charset="0"/>
            </a:endParaRPr>
          </a:p>
        </p:txBody>
      </p:sp>
      <p:sp>
        <p:nvSpPr>
          <p:cNvPr id="5" name="TextBox 4">
            <a:extLst>
              <a:ext uri="{FF2B5EF4-FFF2-40B4-BE49-F238E27FC236}">
                <a16:creationId xmlns:a16="http://schemas.microsoft.com/office/drawing/2014/main" id="{C072770C-52DC-9B3F-C0CA-AF572F22FE15}"/>
              </a:ext>
            </a:extLst>
          </p:cNvPr>
          <p:cNvSpPr txBox="1"/>
          <p:nvPr/>
        </p:nvSpPr>
        <p:spPr>
          <a:xfrm>
            <a:off x="3509010" y="3509010"/>
            <a:ext cx="184731" cy="369332"/>
          </a:xfrm>
          <a:prstGeom prst="rect">
            <a:avLst/>
          </a:prstGeom>
          <a:noFill/>
        </p:spPr>
        <p:txBody>
          <a:bodyPr wrap="none" rtlCol="0">
            <a:spAutoFit/>
          </a:bodyPr>
          <a:lstStyle/>
          <a:p>
            <a:endParaRPr lang="en-VN"/>
          </a:p>
        </p:txBody>
      </p:sp>
    </p:spTree>
    <p:extLst>
      <p:ext uri="{BB962C8B-B14F-4D97-AF65-F5344CB8AC3E}">
        <p14:creationId xmlns:p14="http://schemas.microsoft.com/office/powerpoint/2010/main" val="3682818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win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 calcmode="lin" valueType="num">
                                      <p:cBhvr additive="base">
                                        <p:cTn id="3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a:extLst>
              <a:ext uri="{FF2B5EF4-FFF2-40B4-BE49-F238E27FC236}">
                <a16:creationId xmlns:a16="http://schemas.microsoft.com/office/drawing/2014/main" id="{6D932AC7-523C-5CB1-14F1-B505A0CAADBE}"/>
              </a:ext>
            </a:extLst>
          </p:cNvPr>
          <p:cNvSpPr>
            <a:spLocks noChangeArrowheads="1"/>
          </p:cNvSpPr>
          <p:nvPr/>
        </p:nvSpPr>
        <p:spPr bwMode="auto">
          <a:xfrm>
            <a:off x="1005410" y="134647"/>
            <a:ext cx="1792011"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vi-VN" altLang="zh-CN" sz="2800" b="1" dirty="0">
                <a:solidFill>
                  <a:schemeClr val="tx1">
                    <a:lumMod val="65000"/>
                    <a:lumOff val="35000"/>
                  </a:schemeClr>
                </a:solidFill>
                <a:latin typeface="Cambria" panose="02040503050406030204" pitchFamily="18" charset="0"/>
                <a:ea typeface="+mn-ea"/>
                <a:cs typeface="+mn-ea"/>
                <a:sym typeface="+mn-lt"/>
              </a:rPr>
              <a:t>Luyện tập</a:t>
            </a:r>
            <a:endParaRPr lang="zh-CN" altLang="en-US" sz="2800" b="1" dirty="0">
              <a:solidFill>
                <a:schemeClr val="tx1">
                  <a:lumMod val="65000"/>
                  <a:lumOff val="35000"/>
                </a:schemeClr>
              </a:solidFill>
              <a:latin typeface="Cambria" panose="02040503050406030204" pitchFamily="18" charset="0"/>
              <a:ea typeface="+mn-ea"/>
              <a:cs typeface="+mn-ea"/>
              <a:sym typeface="+mn-lt"/>
            </a:endParaRPr>
          </a:p>
        </p:txBody>
      </p:sp>
      <p:sp>
        <p:nvSpPr>
          <p:cNvPr id="6" name="TextBox 5">
            <a:extLst>
              <a:ext uri="{FF2B5EF4-FFF2-40B4-BE49-F238E27FC236}">
                <a16:creationId xmlns:a16="http://schemas.microsoft.com/office/drawing/2014/main" id="{A512DDEF-D678-D175-3803-BB433C7263A3}"/>
              </a:ext>
            </a:extLst>
          </p:cNvPr>
          <p:cNvSpPr txBox="1"/>
          <p:nvPr/>
        </p:nvSpPr>
        <p:spPr>
          <a:xfrm>
            <a:off x="474274" y="915566"/>
            <a:ext cx="8418206" cy="1569660"/>
          </a:xfrm>
          <a:prstGeom prst="rect">
            <a:avLst/>
          </a:prstGeom>
          <a:noFill/>
        </p:spPr>
        <p:txBody>
          <a:bodyPr wrap="square">
            <a:spAutoFit/>
          </a:bodyPr>
          <a:lstStyle/>
          <a:p>
            <a:pPr algn="just">
              <a:spcBef>
                <a:spcPts val="600"/>
              </a:spcBef>
              <a:spcAft>
                <a:spcPts val="600"/>
              </a:spcAft>
            </a:pPr>
            <a:r>
              <a:rPr lang="vi-VN" sz="3200" b="1" kern="100">
                <a:effectLst/>
                <a:latin typeface="Cambria" panose="02040503050406030204" pitchFamily="18" charset="0"/>
                <a:ea typeface="DengXian" panose="02010600030101010101" pitchFamily="2" charset="-122"/>
                <a:cs typeface="Times New Roman" panose="02020603050405020304" pitchFamily="18" charset="0"/>
              </a:rPr>
              <a:t>Câu 1. </a:t>
            </a:r>
            <a:r>
              <a:rPr lang="vi-VN" sz="3200" kern="100">
                <a:effectLst/>
                <a:latin typeface="Cambria" panose="02040503050406030204" pitchFamily="18" charset="0"/>
                <a:ea typeface="DengXian" panose="02010600030101010101" pitchFamily="2" charset="-122"/>
                <a:cs typeface="Times New Roman" panose="02020603050405020304" pitchFamily="18" charset="0"/>
              </a:rPr>
              <a:t>Vị vua nào dưới triều Nguyễn đã quyết định chia đất nước thành các đơn vị hành chính theo tỉnh?</a:t>
            </a:r>
            <a:endParaRPr lang="en-VN" sz="2800" kern="100">
              <a:effectLst/>
              <a:latin typeface="Cambria" panose="02040503050406030204" pitchFamily="18" charset="0"/>
              <a:ea typeface="DengXian" panose="02010600030101010101" pitchFamily="2" charset="-122"/>
              <a:cs typeface="Times New Roman" panose="02020603050405020304" pitchFamily="18" charset="0"/>
            </a:endParaRPr>
          </a:p>
        </p:txBody>
      </p:sp>
      <p:sp>
        <p:nvSpPr>
          <p:cNvPr id="8" name="TextBox 7">
            <a:extLst>
              <a:ext uri="{FF2B5EF4-FFF2-40B4-BE49-F238E27FC236}">
                <a16:creationId xmlns:a16="http://schemas.microsoft.com/office/drawing/2014/main" id="{C4753733-C174-4E88-B2F1-95A67DEB6C61}"/>
              </a:ext>
            </a:extLst>
          </p:cNvPr>
          <p:cNvSpPr txBox="1"/>
          <p:nvPr/>
        </p:nvSpPr>
        <p:spPr>
          <a:xfrm>
            <a:off x="1571012" y="2736071"/>
            <a:ext cx="4646294" cy="523220"/>
          </a:xfrm>
          <a:prstGeom prst="rect">
            <a:avLst/>
          </a:prstGeom>
          <a:noFill/>
        </p:spPr>
        <p:txBody>
          <a:bodyPr wrap="square">
            <a:spAutoFit/>
          </a:bodyPr>
          <a:lstStyle/>
          <a:p>
            <a:r>
              <a:rPr lang="vi-VN" sz="2800">
                <a:effectLst/>
                <a:latin typeface="Cambria" panose="02040503050406030204" pitchFamily="18" charset="0"/>
                <a:ea typeface="DengXian" panose="02010600030101010101" pitchFamily="2" charset="-122"/>
              </a:rPr>
              <a:t>A. Gia Long.</a:t>
            </a:r>
            <a:r>
              <a:rPr lang="en-VN" sz="2800">
                <a:effectLst/>
                <a:latin typeface="Cambria" panose="02040503050406030204" pitchFamily="18" charset="0"/>
              </a:rPr>
              <a:t> </a:t>
            </a:r>
            <a:endParaRPr lang="en-VN" sz="2800">
              <a:latin typeface="Cambria" panose="02040503050406030204" pitchFamily="18" charset="0"/>
            </a:endParaRPr>
          </a:p>
        </p:txBody>
      </p:sp>
      <p:sp>
        <p:nvSpPr>
          <p:cNvPr id="10" name="TextBox 9">
            <a:extLst>
              <a:ext uri="{FF2B5EF4-FFF2-40B4-BE49-F238E27FC236}">
                <a16:creationId xmlns:a16="http://schemas.microsoft.com/office/drawing/2014/main" id="{3EFB3553-88DB-2B60-207B-36D091C5ADAB}"/>
              </a:ext>
            </a:extLst>
          </p:cNvPr>
          <p:cNvSpPr txBox="1"/>
          <p:nvPr/>
        </p:nvSpPr>
        <p:spPr>
          <a:xfrm>
            <a:off x="5249842" y="2736071"/>
            <a:ext cx="4646294" cy="523220"/>
          </a:xfrm>
          <a:prstGeom prst="rect">
            <a:avLst/>
          </a:prstGeom>
          <a:noFill/>
        </p:spPr>
        <p:txBody>
          <a:bodyPr wrap="square">
            <a:spAutoFit/>
          </a:bodyPr>
          <a:lstStyle/>
          <a:p>
            <a:r>
              <a:rPr lang="vi-VN" sz="2800">
                <a:effectLst/>
                <a:latin typeface="Cambria" panose="02040503050406030204" pitchFamily="18" charset="0"/>
                <a:ea typeface="DengXian" panose="02010600030101010101" pitchFamily="2" charset="-122"/>
              </a:rPr>
              <a:t>B. Minh Mạng.</a:t>
            </a:r>
            <a:r>
              <a:rPr lang="en-VN" sz="2800">
                <a:effectLst/>
                <a:latin typeface="Cambria" panose="02040503050406030204" pitchFamily="18" charset="0"/>
              </a:rPr>
              <a:t> </a:t>
            </a:r>
            <a:endParaRPr lang="en-VN" sz="2800">
              <a:latin typeface="Cambria" panose="02040503050406030204" pitchFamily="18" charset="0"/>
            </a:endParaRPr>
          </a:p>
        </p:txBody>
      </p:sp>
      <p:sp>
        <p:nvSpPr>
          <p:cNvPr id="12" name="TextBox 11">
            <a:extLst>
              <a:ext uri="{FF2B5EF4-FFF2-40B4-BE49-F238E27FC236}">
                <a16:creationId xmlns:a16="http://schemas.microsoft.com/office/drawing/2014/main" id="{BCCDD298-F9D7-2DE5-1CCC-47B83DC342D0}"/>
              </a:ext>
            </a:extLst>
          </p:cNvPr>
          <p:cNvSpPr txBox="1"/>
          <p:nvPr/>
        </p:nvSpPr>
        <p:spPr>
          <a:xfrm>
            <a:off x="1552706" y="3835742"/>
            <a:ext cx="4646294" cy="523220"/>
          </a:xfrm>
          <a:prstGeom prst="rect">
            <a:avLst/>
          </a:prstGeom>
          <a:noFill/>
        </p:spPr>
        <p:txBody>
          <a:bodyPr wrap="square">
            <a:spAutoFit/>
          </a:bodyPr>
          <a:lstStyle/>
          <a:p>
            <a:r>
              <a:rPr lang="vi-VN" sz="2800">
                <a:effectLst/>
                <a:latin typeface="Cambria" panose="02040503050406030204" pitchFamily="18" charset="0"/>
                <a:ea typeface="DengXian" panose="02010600030101010101" pitchFamily="2" charset="-122"/>
              </a:rPr>
              <a:t>C. Thiệu Trị.</a:t>
            </a:r>
            <a:r>
              <a:rPr lang="en-VN" sz="2800">
                <a:effectLst/>
                <a:latin typeface="Cambria" panose="02040503050406030204" pitchFamily="18" charset="0"/>
              </a:rPr>
              <a:t> </a:t>
            </a:r>
            <a:endParaRPr lang="en-VN" sz="2800">
              <a:latin typeface="Cambria" panose="02040503050406030204" pitchFamily="18" charset="0"/>
            </a:endParaRPr>
          </a:p>
        </p:txBody>
      </p:sp>
      <p:sp>
        <p:nvSpPr>
          <p:cNvPr id="14" name="TextBox 13">
            <a:extLst>
              <a:ext uri="{FF2B5EF4-FFF2-40B4-BE49-F238E27FC236}">
                <a16:creationId xmlns:a16="http://schemas.microsoft.com/office/drawing/2014/main" id="{066DFD2B-E8A0-920F-D8CC-47DB5D9996D6}"/>
              </a:ext>
            </a:extLst>
          </p:cNvPr>
          <p:cNvSpPr txBox="1"/>
          <p:nvPr/>
        </p:nvSpPr>
        <p:spPr>
          <a:xfrm>
            <a:off x="5254376" y="3742848"/>
            <a:ext cx="4863464" cy="523220"/>
          </a:xfrm>
          <a:prstGeom prst="rect">
            <a:avLst/>
          </a:prstGeom>
          <a:noFill/>
        </p:spPr>
        <p:txBody>
          <a:bodyPr wrap="square">
            <a:spAutoFit/>
          </a:bodyPr>
          <a:lstStyle/>
          <a:p>
            <a:r>
              <a:rPr lang="vi-VN" sz="2800">
                <a:effectLst/>
                <a:latin typeface="Cambria" panose="02040503050406030204" pitchFamily="18" charset="0"/>
                <a:ea typeface="DengXian" panose="02010600030101010101" pitchFamily="2" charset="-122"/>
              </a:rPr>
              <a:t>D. Tự Đức. </a:t>
            </a:r>
            <a:endParaRPr lang="en-VN" sz="2800">
              <a:latin typeface="Cambria" panose="02040503050406030204" pitchFamily="18" charset="0"/>
            </a:endParaRPr>
          </a:p>
        </p:txBody>
      </p:sp>
      <p:sp>
        <p:nvSpPr>
          <p:cNvPr id="15" name="Oval 14">
            <a:extLst>
              <a:ext uri="{FF2B5EF4-FFF2-40B4-BE49-F238E27FC236}">
                <a16:creationId xmlns:a16="http://schemas.microsoft.com/office/drawing/2014/main" id="{94BAA649-2ED1-229E-D09F-6935D133173A}"/>
              </a:ext>
            </a:extLst>
          </p:cNvPr>
          <p:cNvSpPr/>
          <p:nvPr/>
        </p:nvSpPr>
        <p:spPr>
          <a:xfrm>
            <a:off x="5076056" y="2658274"/>
            <a:ext cx="648072" cy="70556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27886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0BF801-E928-D7AB-2BCD-EBF9F728B924}"/>
              </a:ext>
            </a:extLst>
          </p:cNvPr>
          <p:cNvSpPr txBox="1"/>
          <p:nvPr/>
        </p:nvSpPr>
        <p:spPr>
          <a:xfrm>
            <a:off x="647564" y="843558"/>
            <a:ext cx="7848872" cy="954107"/>
          </a:xfrm>
          <a:prstGeom prst="rect">
            <a:avLst/>
          </a:prstGeom>
          <a:noFill/>
        </p:spPr>
        <p:txBody>
          <a:bodyPr wrap="square">
            <a:spAutoFit/>
          </a:bodyPr>
          <a:lstStyle/>
          <a:p>
            <a:pPr algn="just">
              <a:spcBef>
                <a:spcPts val="600"/>
              </a:spcBef>
              <a:spcAft>
                <a:spcPts val="600"/>
              </a:spcAft>
            </a:pPr>
            <a:r>
              <a:rPr lang="vi-VN" sz="2800" b="1" kern="100">
                <a:effectLst/>
                <a:latin typeface="Cambria" panose="02040503050406030204" pitchFamily="18" charset="0"/>
                <a:ea typeface="DengXian" panose="02010600030101010101" pitchFamily="2" charset="-122"/>
                <a:cs typeface="Times New Roman" panose="02020603050405020304" pitchFamily="18" charset="0"/>
              </a:rPr>
              <a:t>Câu 2. </a:t>
            </a:r>
            <a:r>
              <a:rPr lang="vi-VN" sz="2800" kern="100">
                <a:effectLst/>
                <a:latin typeface="Cambria" panose="02040503050406030204" pitchFamily="18" charset="0"/>
                <a:ea typeface="DengXian" panose="02010600030101010101" pitchFamily="2" charset="-122"/>
                <a:cs typeface="Times New Roman" panose="02020603050405020304" pitchFamily="18" charset="0"/>
              </a:rPr>
              <a:t>Trong cải cách của vua Minh Mạng (nửa đầu thế kỉ XIX), đứng đầu tỉnh là</a:t>
            </a:r>
            <a:endParaRPr lang="en-VN" sz="2400" kern="100">
              <a:effectLst/>
              <a:latin typeface="Cambria" panose="02040503050406030204" pitchFamily="18" charset="0"/>
              <a:ea typeface="DengXian"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712AECD9-B0B6-B7FF-CB67-483F56110923}"/>
              </a:ext>
            </a:extLst>
          </p:cNvPr>
          <p:cNvSpPr txBox="1"/>
          <p:nvPr/>
        </p:nvSpPr>
        <p:spPr>
          <a:xfrm>
            <a:off x="755576" y="1907861"/>
            <a:ext cx="6552728" cy="461665"/>
          </a:xfrm>
          <a:prstGeom prst="rect">
            <a:avLst/>
          </a:prstGeom>
          <a:noFill/>
        </p:spPr>
        <p:txBody>
          <a:bodyPr wrap="square">
            <a:spAutoFit/>
          </a:bodyPr>
          <a:lstStyle/>
          <a:p>
            <a:r>
              <a:rPr lang="vi-VN" sz="2400">
                <a:effectLst/>
                <a:latin typeface="Cambria" panose="02040503050406030204" pitchFamily="18" charset="0"/>
                <a:ea typeface="DengXian" panose="02010600030101010101" pitchFamily="2" charset="-122"/>
              </a:rPr>
              <a:t>A. chủ tịch tỉnh, bí thư tỉnh uỷ. </a:t>
            </a:r>
            <a:endParaRPr lang="en-VN" sz="2400">
              <a:latin typeface="Cambria" panose="02040503050406030204" pitchFamily="18" charset="0"/>
            </a:endParaRPr>
          </a:p>
        </p:txBody>
      </p:sp>
      <p:sp>
        <p:nvSpPr>
          <p:cNvPr id="7" name="TextBox 6">
            <a:extLst>
              <a:ext uri="{FF2B5EF4-FFF2-40B4-BE49-F238E27FC236}">
                <a16:creationId xmlns:a16="http://schemas.microsoft.com/office/drawing/2014/main" id="{478B96BB-E93D-3EA9-91A3-EE37AF7F7D48}"/>
              </a:ext>
            </a:extLst>
          </p:cNvPr>
          <p:cNvSpPr txBox="1"/>
          <p:nvPr/>
        </p:nvSpPr>
        <p:spPr>
          <a:xfrm>
            <a:off x="755576" y="2693560"/>
            <a:ext cx="4646294" cy="461665"/>
          </a:xfrm>
          <a:prstGeom prst="rect">
            <a:avLst/>
          </a:prstGeom>
          <a:noFill/>
        </p:spPr>
        <p:txBody>
          <a:bodyPr wrap="square">
            <a:spAutoFit/>
          </a:bodyPr>
          <a:lstStyle/>
          <a:p>
            <a:r>
              <a:rPr lang="vi-VN" sz="2400">
                <a:effectLst/>
                <a:latin typeface="Cambria" panose="02040503050406030204" pitchFamily="18" charset="0"/>
                <a:ea typeface="DengXian" panose="02010600030101010101" pitchFamily="2" charset="-122"/>
              </a:rPr>
              <a:t>B. thị trưởng, chủ tịch tỉnh. </a:t>
            </a:r>
            <a:endParaRPr lang="en-VN" sz="2400">
              <a:latin typeface="Cambria" panose="02040503050406030204" pitchFamily="18" charset="0"/>
            </a:endParaRPr>
          </a:p>
        </p:txBody>
      </p:sp>
      <p:sp>
        <p:nvSpPr>
          <p:cNvPr id="9" name="TextBox 8">
            <a:extLst>
              <a:ext uri="{FF2B5EF4-FFF2-40B4-BE49-F238E27FC236}">
                <a16:creationId xmlns:a16="http://schemas.microsoft.com/office/drawing/2014/main" id="{B534577B-2E47-C864-F4BB-92EC09770075}"/>
              </a:ext>
            </a:extLst>
          </p:cNvPr>
          <p:cNvSpPr txBox="1"/>
          <p:nvPr/>
        </p:nvSpPr>
        <p:spPr>
          <a:xfrm>
            <a:off x="755576" y="3496751"/>
            <a:ext cx="4646294" cy="461665"/>
          </a:xfrm>
          <a:prstGeom prst="rect">
            <a:avLst/>
          </a:prstGeom>
          <a:noFill/>
        </p:spPr>
        <p:txBody>
          <a:bodyPr wrap="square">
            <a:spAutoFit/>
          </a:bodyPr>
          <a:lstStyle/>
          <a:p>
            <a:r>
              <a:rPr lang="vi-VN" sz="2400">
                <a:effectLst/>
                <a:latin typeface="Cambria" panose="02040503050406030204" pitchFamily="18" charset="0"/>
                <a:ea typeface="DengXian" panose="02010600030101010101" pitchFamily="2" charset="-122"/>
              </a:rPr>
              <a:t>C. tổng đốc, tuần phủ.</a:t>
            </a:r>
            <a:r>
              <a:rPr lang="en-VN" sz="2400">
                <a:effectLst/>
                <a:latin typeface="Cambria" panose="02040503050406030204" pitchFamily="18" charset="0"/>
              </a:rPr>
              <a:t> </a:t>
            </a:r>
            <a:endParaRPr lang="en-VN" sz="2400">
              <a:latin typeface="Cambria" panose="02040503050406030204" pitchFamily="18" charset="0"/>
            </a:endParaRPr>
          </a:p>
        </p:txBody>
      </p:sp>
      <p:sp>
        <p:nvSpPr>
          <p:cNvPr id="11" name="TextBox 10">
            <a:extLst>
              <a:ext uri="{FF2B5EF4-FFF2-40B4-BE49-F238E27FC236}">
                <a16:creationId xmlns:a16="http://schemas.microsoft.com/office/drawing/2014/main" id="{0ED6BF12-615A-7515-7464-C152374EA4D8}"/>
              </a:ext>
            </a:extLst>
          </p:cNvPr>
          <p:cNvSpPr txBox="1"/>
          <p:nvPr/>
        </p:nvSpPr>
        <p:spPr>
          <a:xfrm>
            <a:off x="755576" y="4299942"/>
            <a:ext cx="4646294" cy="461665"/>
          </a:xfrm>
          <a:prstGeom prst="rect">
            <a:avLst/>
          </a:prstGeom>
          <a:noFill/>
        </p:spPr>
        <p:txBody>
          <a:bodyPr wrap="square">
            <a:spAutoFit/>
          </a:bodyPr>
          <a:lstStyle/>
          <a:p>
            <a:r>
              <a:rPr lang="vi-VN" sz="2400">
                <a:effectLst/>
                <a:latin typeface="Cambria" panose="02040503050406030204" pitchFamily="18" charset="0"/>
                <a:ea typeface="DengXian" panose="02010600030101010101" pitchFamily="2" charset="-122"/>
              </a:rPr>
              <a:t>D. tỉnh trưởng.</a:t>
            </a:r>
            <a:r>
              <a:rPr lang="en-VN" sz="2400">
                <a:effectLst/>
                <a:latin typeface="Cambria" panose="02040503050406030204" pitchFamily="18" charset="0"/>
              </a:rPr>
              <a:t> </a:t>
            </a:r>
            <a:endParaRPr lang="en-VN" sz="2400">
              <a:latin typeface="Cambria" panose="02040503050406030204" pitchFamily="18" charset="0"/>
            </a:endParaRPr>
          </a:p>
        </p:txBody>
      </p:sp>
      <p:sp>
        <p:nvSpPr>
          <p:cNvPr id="12" name="Oval 11">
            <a:extLst>
              <a:ext uri="{FF2B5EF4-FFF2-40B4-BE49-F238E27FC236}">
                <a16:creationId xmlns:a16="http://schemas.microsoft.com/office/drawing/2014/main" id="{9E05F4DD-27BD-FCCD-CF31-AF3B48BCEF52}"/>
              </a:ext>
            </a:extLst>
          </p:cNvPr>
          <p:cNvSpPr/>
          <p:nvPr/>
        </p:nvSpPr>
        <p:spPr>
          <a:xfrm>
            <a:off x="539552" y="3423617"/>
            <a:ext cx="576064" cy="660302"/>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1600"/>
          </a:p>
        </p:txBody>
      </p:sp>
      <p:sp>
        <p:nvSpPr>
          <p:cNvPr id="13" name="矩形 3">
            <a:extLst>
              <a:ext uri="{FF2B5EF4-FFF2-40B4-BE49-F238E27FC236}">
                <a16:creationId xmlns:a16="http://schemas.microsoft.com/office/drawing/2014/main" id="{83FEC1CC-2C87-A851-565B-20FC9624458E}"/>
              </a:ext>
            </a:extLst>
          </p:cNvPr>
          <p:cNvSpPr>
            <a:spLocks noChangeArrowheads="1"/>
          </p:cNvSpPr>
          <p:nvPr/>
        </p:nvSpPr>
        <p:spPr bwMode="auto">
          <a:xfrm>
            <a:off x="1005410" y="134647"/>
            <a:ext cx="1792011"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vi-VN" altLang="zh-CN" sz="2800" b="1" dirty="0">
                <a:solidFill>
                  <a:schemeClr val="tx1">
                    <a:lumMod val="65000"/>
                    <a:lumOff val="35000"/>
                  </a:schemeClr>
                </a:solidFill>
                <a:latin typeface="Cambria" panose="02040503050406030204" pitchFamily="18" charset="0"/>
                <a:ea typeface="+mn-ea"/>
                <a:cs typeface="+mn-ea"/>
                <a:sym typeface="+mn-lt"/>
              </a:rPr>
              <a:t>Luyện tập</a:t>
            </a:r>
            <a:endParaRPr lang="zh-CN" altLang="en-US" sz="2800" b="1" dirty="0">
              <a:solidFill>
                <a:schemeClr val="tx1">
                  <a:lumMod val="65000"/>
                  <a:lumOff val="35000"/>
                </a:schemeClr>
              </a:solidFill>
              <a:latin typeface="Cambria" panose="02040503050406030204" pitchFamily="18" charset="0"/>
              <a:ea typeface="+mn-ea"/>
              <a:cs typeface="+mn-ea"/>
              <a:sym typeface="+mn-lt"/>
            </a:endParaRPr>
          </a:p>
        </p:txBody>
      </p:sp>
    </p:spTree>
    <p:extLst>
      <p:ext uri="{BB962C8B-B14F-4D97-AF65-F5344CB8AC3E}">
        <p14:creationId xmlns:p14="http://schemas.microsoft.com/office/powerpoint/2010/main" val="201358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a:extLst>
              <a:ext uri="{FF2B5EF4-FFF2-40B4-BE49-F238E27FC236}">
                <a16:creationId xmlns:a16="http://schemas.microsoft.com/office/drawing/2014/main" id="{DAAED8F7-8E19-CBBE-D3A0-EC67CAE764E6}"/>
              </a:ext>
            </a:extLst>
          </p:cNvPr>
          <p:cNvSpPr>
            <a:spLocks noChangeArrowheads="1"/>
          </p:cNvSpPr>
          <p:nvPr/>
        </p:nvSpPr>
        <p:spPr bwMode="auto">
          <a:xfrm>
            <a:off x="1005410" y="134647"/>
            <a:ext cx="1792011"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vi-VN" altLang="zh-CN" sz="2800" b="1" dirty="0">
                <a:solidFill>
                  <a:schemeClr val="tx1">
                    <a:lumMod val="65000"/>
                    <a:lumOff val="35000"/>
                  </a:schemeClr>
                </a:solidFill>
                <a:latin typeface="Cambria" panose="02040503050406030204" pitchFamily="18" charset="0"/>
                <a:ea typeface="+mn-ea"/>
                <a:cs typeface="+mn-ea"/>
                <a:sym typeface="+mn-lt"/>
              </a:rPr>
              <a:t>Luyện tập</a:t>
            </a:r>
            <a:endParaRPr lang="zh-CN" altLang="en-US" sz="2800" b="1" dirty="0">
              <a:solidFill>
                <a:schemeClr val="tx1">
                  <a:lumMod val="65000"/>
                  <a:lumOff val="35000"/>
                </a:schemeClr>
              </a:solidFill>
              <a:latin typeface="Cambria" panose="02040503050406030204" pitchFamily="18" charset="0"/>
              <a:ea typeface="+mn-ea"/>
              <a:cs typeface="+mn-ea"/>
              <a:sym typeface="+mn-lt"/>
            </a:endParaRPr>
          </a:p>
        </p:txBody>
      </p:sp>
      <p:sp>
        <p:nvSpPr>
          <p:cNvPr id="4" name="TextBox 3">
            <a:extLst>
              <a:ext uri="{FF2B5EF4-FFF2-40B4-BE49-F238E27FC236}">
                <a16:creationId xmlns:a16="http://schemas.microsoft.com/office/drawing/2014/main" id="{3BFA5C69-4689-B3EC-0A11-B766533EED3D}"/>
              </a:ext>
            </a:extLst>
          </p:cNvPr>
          <p:cNvSpPr txBox="1"/>
          <p:nvPr/>
        </p:nvSpPr>
        <p:spPr>
          <a:xfrm>
            <a:off x="125760" y="843558"/>
            <a:ext cx="8892480" cy="954107"/>
          </a:xfrm>
          <a:prstGeom prst="rect">
            <a:avLst/>
          </a:prstGeom>
          <a:noFill/>
        </p:spPr>
        <p:txBody>
          <a:bodyPr wrap="square">
            <a:spAutoFit/>
          </a:bodyPr>
          <a:lstStyle/>
          <a:p>
            <a:pPr algn="just">
              <a:spcBef>
                <a:spcPts val="600"/>
              </a:spcBef>
              <a:spcAft>
                <a:spcPts val="600"/>
              </a:spcAft>
            </a:pPr>
            <a:r>
              <a:rPr lang="vi-VN" sz="2800" b="1" kern="100">
                <a:effectLst/>
                <a:latin typeface="Cambria" panose="02040503050406030204" pitchFamily="18" charset="0"/>
                <a:ea typeface="DengXian" panose="02010600030101010101" pitchFamily="2" charset="-122"/>
                <a:cs typeface="Times New Roman" panose="02020603050405020304" pitchFamily="18" charset="0"/>
              </a:rPr>
              <a:t>Câu 3.</a:t>
            </a:r>
            <a:r>
              <a:rPr lang="vi-VN" sz="2800" kern="100">
                <a:effectLst/>
                <a:latin typeface="Cambria" panose="02040503050406030204" pitchFamily="18" charset="0"/>
                <a:ea typeface="DengXian" panose="02010600030101010101" pitchFamily="2" charset="-122"/>
                <a:cs typeface="Times New Roman" panose="02020603050405020304" pitchFamily="18" charset="0"/>
              </a:rPr>
              <a:t> Nội dung nào sau đây </a:t>
            </a:r>
            <a:r>
              <a:rPr lang="vi-VN" sz="2800" u="sng" kern="100">
                <a:effectLst/>
                <a:latin typeface="Cambria" panose="02040503050406030204" pitchFamily="18" charset="0"/>
                <a:ea typeface="DengXian" panose="02010600030101010101" pitchFamily="2" charset="-122"/>
                <a:cs typeface="Times New Roman" panose="02020603050405020304" pitchFamily="18" charset="0"/>
              </a:rPr>
              <a:t>không phải</a:t>
            </a:r>
            <a:r>
              <a:rPr lang="vi-VN" sz="2800" kern="100">
                <a:effectLst/>
                <a:latin typeface="Cambria" panose="02040503050406030204" pitchFamily="18" charset="0"/>
                <a:ea typeface="DengXian" panose="02010600030101010101" pitchFamily="2" charset="-122"/>
                <a:cs typeface="Times New Roman" panose="02020603050405020304" pitchFamily="18" charset="0"/>
              </a:rPr>
              <a:t> là kết quả của cuộc cải cách của vua Minh Mạng?  </a:t>
            </a:r>
            <a:endParaRPr lang="en-VN" sz="2400" kern="100">
              <a:effectLst/>
              <a:latin typeface="Cambria" panose="02040503050406030204" pitchFamily="18" charset="0"/>
              <a:ea typeface="DengXian" panose="02010600030101010101" pitchFamily="2" charset="-122"/>
              <a:cs typeface="Times New Roman" panose="02020603050405020304" pitchFamily="18" charset="0"/>
            </a:endParaRPr>
          </a:p>
        </p:txBody>
      </p:sp>
      <p:sp>
        <p:nvSpPr>
          <p:cNvPr id="6" name="TextBox 5">
            <a:extLst>
              <a:ext uri="{FF2B5EF4-FFF2-40B4-BE49-F238E27FC236}">
                <a16:creationId xmlns:a16="http://schemas.microsoft.com/office/drawing/2014/main" id="{B94DF084-6F40-5563-1339-9C3985C4F329}"/>
              </a:ext>
            </a:extLst>
          </p:cNvPr>
          <p:cNvSpPr txBox="1"/>
          <p:nvPr/>
        </p:nvSpPr>
        <p:spPr>
          <a:xfrm>
            <a:off x="323528" y="1915001"/>
            <a:ext cx="8694712" cy="461665"/>
          </a:xfrm>
          <a:prstGeom prst="rect">
            <a:avLst/>
          </a:prstGeom>
          <a:noFill/>
        </p:spPr>
        <p:txBody>
          <a:bodyPr wrap="square">
            <a:spAutoFit/>
          </a:bodyPr>
          <a:lstStyle/>
          <a:p>
            <a:r>
              <a:rPr lang="vi-VN" sz="2400">
                <a:effectLst/>
                <a:latin typeface="Cambria" panose="02040503050406030204" pitchFamily="18" charset="0"/>
                <a:ea typeface="DengXian" panose="02010600030101010101" pitchFamily="2" charset="-122"/>
              </a:rPr>
              <a:t>A. Xây dựng được chế độ quân chủ trung ương tập quyền cao độ.</a:t>
            </a:r>
            <a:r>
              <a:rPr lang="en-VN" sz="2400">
                <a:effectLst/>
                <a:latin typeface="Cambria" panose="02040503050406030204" pitchFamily="18" charset="0"/>
              </a:rPr>
              <a:t> </a:t>
            </a:r>
            <a:endParaRPr lang="en-VN" sz="2400">
              <a:latin typeface="Cambria" panose="02040503050406030204" pitchFamily="18" charset="0"/>
            </a:endParaRPr>
          </a:p>
        </p:txBody>
      </p:sp>
      <p:sp>
        <p:nvSpPr>
          <p:cNvPr id="8" name="TextBox 7">
            <a:extLst>
              <a:ext uri="{FF2B5EF4-FFF2-40B4-BE49-F238E27FC236}">
                <a16:creationId xmlns:a16="http://schemas.microsoft.com/office/drawing/2014/main" id="{E0891803-61E9-D7A3-D113-79F90B76E431}"/>
              </a:ext>
            </a:extLst>
          </p:cNvPr>
          <p:cNvSpPr txBox="1"/>
          <p:nvPr/>
        </p:nvSpPr>
        <p:spPr>
          <a:xfrm>
            <a:off x="323528" y="2571750"/>
            <a:ext cx="8424936" cy="461665"/>
          </a:xfrm>
          <a:prstGeom prst="rect">
            <a:avLst/>
          </a:prstGeom>
          <a:noFill/>
        </p:spPr>
        <p:txBody>
          <a:bodyPr wrap="square">
            <a:spAutoFit/>
          </a:bodyPr>
          <a:lstStyle/>
          <a:p>
            <a:r>
              <a:rPr lang="vi-VN" sz="2400">
                <a:effectLst/>
                <a:latin typeface="Cambria" panose="02040503050406030204" pitchFamily="18" charset="0"/>
                <a:ea typeface="DengXian" panose="02010600030101010101" pitchFamily="2" charset="-122"/>
              </a:rPr>
              <a:t>B. Thống nhất đơn vị hành chính địa phương trong cả nước. </a:t>
            </a:r>
            <a:endParaRPr lang="en-VN" sz="2400">
              <a:latin typeface="Cambria" panose="02040503050406030204" pitchFamily="18" charset="0"/>
            </a:endParaRPr>
          </a:p>
        </p:txBody>
      </p:sp>
      <p:sp>
        <p:nvSpPr>
          <p:cNvPr id="10" name="TextBox 9">
            <a:extLst>
              <a:ext uri="{FF2B5EF4-FFF2-40B4-BE49-F238E27FC236}">
                <a16:creationId xmlns:a16="http://schemas.microsoft.com/office/drawing/2014/main" id="{96F4FE3D-5A12-573C-E92C-02BC4C54F5C8}"/>
              </a:ext>
            </a:extLst>
          </p:cNvPr>
          <p:cNvSpPr txBox="1"/>
          <p:nvPr/>
        </p:nvSpPr>
        <p:spPr>
          <a:xfrm>
            <a:off x="323528" y="3228499"/>
            <a:ext cx="8694712" cy="461665"/>
          </a:xfrm>
          <a:prstGeom prst="rect">
            <a:avLst/>
          </a:prstGeom>
          <a:noFill/>
        </p:spPr>
        <p:txBody>
          <a:bodyPr wrap="square">
            <a:spAutoFit/>
          </a:bodyPr>
          <a:lstStyle/>
          <a:p>
            <a:r>
              <a:rPr lang="vi-VN" sz="2400">
                <a:effectLst/>
                <a:latin typeface="Cambria" panose="02040503050406030204" pitchFamily="18" charset="0"/>
                <a:ea typeface="DengXian" panose="02010600030101010101" pitchFamily="2" charset="-122"/>
              </a:rPr>
              <a:t>C. Tổ chức cơ cấu bộ máy nhà nước gọn nhẹ, chặt chẽ.</a:t>
            </a:r>
            <a:r>
              <a:rPr lang="en-VN" sz="2400">
                <a:effectLst/>
                <a:latin typeface="Cambria" panose="02040503050406030204" pitchFamily="18" charset="0"/>
              </a:rPr>
              <a:t> </a:t>
            </a:r>
            <a:endParaRPr lang="en-VN" sz="2400">
              <a:latin typeface="Cambria" panose="02040503050406030204" pitchFamily="18" charset="0"/>
            </a:endParaRPr>
          </a:p>
        </p:txBody>
      </p:sp>
      <p:sp>
        <p:nvSpPr>
          <p:cNvPr id="13" name="TextBox 12">
            <a:extLst>
              <a:ext uri="{FF2B5EF4-FFF2-40B4-BE49-F238E27FC236}">
                <a16:creationId xmlns:a16="http://schemas.microsoft.com/office/drawing/2014/main" id="{BE4710C6-5497-A5B4-645B-A5A7D4D97140}"/>
              </a:ext>
            </a:extLst>
          </p:cNvPr>
          <p:cNvSpPr txBox="1"/>
          <p:nvPr/>
        </p:nvSpPr>
        <p:spPr>
          <a:xfrm>
            <a:off x="323528" y="3885248"/>
            <a:ext cx="7992888" cy="461665"/>
          </a:xfrm>
          <a:prstGeom prst="rect">
            <a:avLst/>
          </a:prstGeom>
          <a:noFill/>
        </p:spPr>
        <p:txBody>
          <a:bodyPr wrap="square">
            <a:spAutoFit/>
          </a:bodyPr>
          <a:lstStyle/>
          <a:p>
            <a:r>
              <a:rPr lang="vi-VN" sz="2400">
                <a:effectLst/>
                <a:latin typeface="Cambria" panose="02040503050406030204" pitchFamily="18" charset="0"/>
                <a:ea typeface="DengXian" panose="02010600030101010101" pitchFamily="2" charset="-122"/>
              </a:rPr>
              <a:t>D. Xây dựng chế độ quân chủ trung ương tập quyền cao độ. </a:t>
            </a:r>
            <a:endParaRPr lang="en-VN" sz="2400">
              <a:latin typeface="Cambria" panose="02040503050406030204" pitchFamily="18" charset="0"/>
            </a:endParaRPr>
          </a:p>
        </p:txBody>
      </p:sp>
      <p:sp>
        <p:nvSpPr>
          <p:cNvPr id="14" name="Oval 13">
            <a:extLst>
              <a:ext uri="{FF2B5EF4-FFF2-40B4-BE49-F238E27FC236}">
                <a16:creationId xmlns:a16="http://schemas.microsoft.com/office/drawing/2014/main" id="{B7800DA3-7B1F-6BB3-2DBB-E69C446A8A89}"/>
              </a:ext>
            </a:extLst>
          </p:cNvPr>
          <p:cNvSpPr/>
          <p:nvPr/>
        </p:nvSpPr>
        <p:spPr>
          <a:xfrm>
            <a:off x="125760" y="3127404"/>
            <a:ext cx="576064" cy="660302"/>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1600"/>
          </a:p>
        </p:txBody>
      </p:sp>
    </p:spTree>
    <p:extLst>
      <p:ext uri="{BB962C8B-B14F-4D97-AF65-F5344CB8AC3E}">
        <p14:creationId xmlns:p14="http://schemas.microsoft.com/office/powerpoint/2010/main" val="35990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a:extLst>
              <a:ext uri="{FF2B5EF4-FFF2-40B4-BE49-F238E27FC236}">
                <a16:creationId xmlns:a16="http://schemas.microsoft.com/office/drawing/2014/main" id="{85E29473-4B72-4503-3A4A-7A0514279203}"/>
              </a:ext>
            </a:extLst>
          </p:cNvPr>
          <p:cNvSpPr>
            <a:spLocks noChangeArrowheads="1"/>
          </p:cNvSpPr>
          <p:nvPr/>
        </p:nvSpPr>
        <p:spPr bwMode="auto">
          <a:xfrm>
            <a:off x="1005410" y="134647"/>
            <a:ext cx="1792011"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vi-VN" altLang="zh-CN" sz="2800" b="1" dirty="0">
                <a:solidFill>
                  <a:schemeClr val="tx1">
                    <a:lumMod val="65000"/>
                    <a:lumOff val="35000"/>
                  </a:schemeClr>
                </a:solidFill>
                <a:latin typeface="Cambria" panose="02040503050406030204" pitchFamily="18" charset="0"/>
                <a:ea typeface="+mn-ea"/>
                <a:cs typeface="+mn-ea"/>
                <a:sym typeface="+mn-lt"/>
              </a:rPr>
              <a:t>Luyện tập</a:t>
            </a:r>
            <a:endParaRPr lang="zh-CN" altLang="en-US" sz="2800" b="1" dirty="0">
              <a:solidFill>
                <a:schemeClr val="tx1">
                  <a:lumMod val="65000"/>
                  <a:lumOff val="35000"/>
                </a:schemeClr>
              </a:solidFill>
              <a:latin typeface="Cambria" panose="02040503050406030204" pitchFamily="18" charset="0"/>
              <a:ea typeface="+mn-ea"/>
              <a:cs typeface="+mn-ea"/>
              <a:sym typeface="+mn-lt"/>
            </a:endParaRPr>
          </a:p>
        </p:txBody>
      </p:sp>
      <p:sp>
        <p:nvSpPr>
          <p:cNvPr id="4" name="TextBox 3">
            <a:extLst>
              <a:ext uri="{FF2B5EF4-FFF2-40B4-BE49-F238E27FC236}">
                <a16:creationId xmlns:a16="http://schemas.microsoft.com/office/drawing/2014/main" id="{0FED9E78-E0E5-DC77-B31B-63DD60D32DD5}"/>
              </a:ext>
            </a:extLst>
          </p:cNvPr>
          <p:cNvSpPr txBox="1"/>
          <p:nvPr/>
        </p:nvSpPr>
        <p:spPr>
          <a:xfrm>
            <a:off x="179512" y="843558"/>
            <a:ext cx="8856984" cy="1384995"/>
          </a:xfrm>
          <a:prstGeom prst="rect">
            <a:avLst/>
          </a:prstGeom>
          <a:noFill/>
        </p:spPr>
        <p:txBody>
          <a:bodyPr wrap="square">
            <a:spAutoFit/>
          </a:bodyPr>
          <a:lstStyle/>
          <a:p>
            <a:pPr algn="just">
              <a:spcBef>
                <a:spcPts val="600"/>
              </a:spcBef>
              <a:spcAft>
                <a:spcPts val="600"/>
              </a:spcAft>
            </a:pPr>
            <a:r>
              <a:rPr lang="vi-VN" sz="2800" b="1" kern="100">
                <a:effectLst/>
                <a:latin typeface="Cambria" panose="02040503050406030204" pitchFamily="18" charset="0"/>
                <a:ea typeface="DengXian" panose="02010600030101010101" pitchFamily="2" charset="-122"/>
                <a:cs typeface="Times New Roman" panose="02020603050405020304" pitchFamily="18" charset="0"/>
              </a:rPr>
              <a:t>Câu 4.</a:t>
            </a:r>
            <a:r>
              <a:rPr lang="vi-VN" sz="2800" kern="100">
                <a:effectLst/>
                <a:latin typeface="Cambria" panose="02040503050406030204" pitchFamily="18" charset="0"/>
                <a:ea typeface="DengXian" panose="02010600030101010101" pitchFamily="2" charset="-122"/>
                <a:cs typeface="Times New Roman" panose="02020603050405020304" pitchFamily="18" charset="0"/>
              </a:rPr>
              <a:t> Một trong những điểm giống nhau giữ bản đồ hành chính thời Minh Mạng với bản đồ hành chính hiện nay là</a:t>
            </a:r>
            <a:endParaRPr lang="en-VN" sz="2800" kern="100">
              <a:effectLst/>
              <a:latin typeface="Cambria" panose="02040503050406030204" pitchFamily="18" charset="0"/>
              <a:ea typeface="DengXian" panose="02010600030101010101" pitchFamily="2" charset="-122"/>
              <a:cs typeface="Times New Roman" panose="02020603050405020304" pitchFamily="18" charset="0"/>
            </a:endParaRPr>
          </a:p>
        </p:txBody>
      </p:sp>
      <p:sp>
        <p:nvSpPr>
          <p:cNvPr id="6" name="TextBox 5">
            <a:extLst>
              <a:ext uri="{FF2B5EF4-FFF2-40B4-BE49-F238E27FC236}">
                <a16:creationId xmlns:a16="http://schemas.microsoft.com/office/drawing/2014/main" id="{2F7D547D-CC8D-FE29-F36F-8621BF3A2802}"/>
              </a:ext>
            </a:extLst>
          </p:cNvPr>
          <p:cNvSpPr txBox="1"/>
          <p:nvPr/>
        </p:nvSpPr>
        <p:spPr>
          <a:xfrm>
            <a:off x="471204" y="2248584"/>
            <a:ext cx="7773203" cy="461665"/>
          </a:xfrm>
          <a:prstGeom prst="rect">
            <a:avLst/>
          </a:prstGeom>
          <a:noFill/>
        </p:spPr>
        <p:txBody>
          <a:bodyPr wrap="square">
            <a:spAutoFit/>
          </a:bodyPr>
          <a:lstStyle/>
          <a:p>
            <a:r>
              <a:rPr lang="vi-VN" sz="2400">
                <a:effectLst/>
                <a:latin typeface="Cambria" panose="02040503050406030204" pitchFamily="18" charset="0"/>
                <a:ea typeface="DengXian" panose="02010600030101010101" pitchFamily="2" charset="-122"/>
              </a:rPr>
              <a:t>A. đất nước liền một dải từ Tuyên Quang đến mũi Cà Mau.</a:t>
            </a:r>
            <a:r>
              <a:rPr lang="en-VN" sz="2400">
                <a:effectLst/>
                <a:latin typeface="Cambria" panose="02040503050406030204" pitchFamily="18" charset="0"/>
              </a:rPr>
              <a:t> </a:t>
            </a:r>
            <a:endParaRPr lang="en-VN" sz="2400">
              <a:latin typeface="Cambria" panose="02040503050406030204" pitchFamily="18" charset="0"/>
            </a:endParaRPr>
          </a:p>
        </p:txBody>
      </p:sp>
      <p:sp>
        <p:nvSpPr>
          <p:cNvPr id="8" name="TextBox 7">
            <a:extLst>
              <a:ext uri="{FF2B5EF4-FFF2-40B4-BE49-F238E27FC236}">
                <a16:creationId xmlns:a16="http://schemas.microsoft.com/office/drawing/2014/main" id="{FD6A50E6-C325-11F3-9180-1C7A5CEDE2DF}"/>
              </a:ext>
            </a:extLst>
          </p:cNvPr>
          <p:cNvSpPr txBox="1"/>
          <p:nvPr/>
        </p:nvSpPr>
        <p:spPr>
          <a:xfrm>
            <a:off x="451815" y="2859782"/>
            <a:ext cx="7920880" cy="461665"/>
          </a:xfrm>
          <a:prstGeom prst="rect">
            <a:avLst/>
          </a:prstGeom>
          <a:noFill/>
        </p:spPr>
        <p:txBody>
          <a:bodyPr wrap="square">
            <a:spAutoFit/>
          </a:bodyPr>
          <a:lstStyle/>
          <a:p>
            <a:r>
              <a:rPr lang="vi-VN" sz="2400">
                <a:effectLst/>
                <a:latin typeface="Cambria" panose="02040503050406030204" pitchFamily="18" charset="0"/>
                <a:ea typeface="DengXian" panose="02010600030101010101" pitchFamily="2" charset="-122"/>
              </a:rPr>
              <a:t>B. đất nước liền một dải từ Cao Bằng đến mũi Cà Mau. </a:t>
            </a:r>
            <a:endParaRPr lang="en-VN" sz="2400">
              <a:latin typeface="Cambria" panose="02040503050406030204" pitchFamily="18" charset="0"/>
            </a:endParaRPr>
          </a:p>
        </p:txBody>
      </p:sp>
      <p:sp>
        <p:nvSpPr>
          <p:cNvPr id="10" name="TextBox 9">
            <a:extLst>
              <a:ext uri="{FF2B5EF4-FFF2-40B4-BE49-F238E27FC236}">
                <a16:creationId xmlns:a16="http://schemas.microsoft.com/office/drawing/2014/main" id="{A82FCC2B-1B66-8A65-9469-33F567D43836}"/>
              </a:ext>
            </a:extLst>
          </p:cNvPr>
          <p:cNvSpPr txBox="1"/>
          <p:nvPr/>
        </p:nvSpPr>
        <p:spPr>
          <a:xfrm>
            <a:off x="451814" y="3469029"/>
            <a:ext cx="9016729" cy="461665"/>
          </a:xfrm>
          <a:prstGeom prst="rect">
            <a:avLst/>
          </a:prstGeom>
          <a:noFill/>
        </p:spPr>
        <p:txBody>
          <a:bodyPr wrap="square">
            <a:spAutoFit/>
          </a:bodyPr>
          <a:lstStyle/>
          <a:p>
            <a:r>
              <a:rPr lang="vi-VN" sz="2400">
                <a:effectLst/>
                <a:latin typeface="Cambria" panose="02040503050406030204" pitchFamily="18" charset="0"/>
                <a:ea typeface="DengXian" panose="02010600030101010101" pitchFamily="2" charset="-122"/>
              </a:rPr>
              <a:t>C. đất nước liền một dải từ Lai Châu đến mũi Cà Mau.</a:t>
            </a:r>
            <a:r>
              <a:rPr lang="en-VN" sz="2400">
                <a:effectLst/>
                <a:latin typeface="Cambria" panose="02040503050406030204" pitchFamily="18" charset="0"/>
              </a:rPr>
              <a:t> </a:t>
            </a:r>
            <a:endParaRPr lang="en-VN" sz="2400">
              <a:latin typeface="Cambria" panose="02040503050406030204" pitchFamily="18" charset="0"/>
            </a:endParaRPr>
          </a:p>
        </p:txBody>
      </p:sp>
      <p:sp>
        <p:nvSpPr>
          <p:cNvPr id="12" name="TextBox 11">
            <a:extLst>
              <a:ext uri="{FF2B5EF4-FFF2-40B4-BE49-F238E27FC236}">
                <a16:creationId xmlns:a16="http://schemas.microsoft.com/office/drawing/2014/main" id="{88B2DA28-55DD-C4C5-B426-94F91920B3D9}"/>
              </a:ext>
            </a:extLst>
          </p:cNvPr>
          <p:cNvSpPr txBox="1"/>
          <p:nvPr/>
        </p:nvSpPr>
        <p:spPr>
          <a:xfrm>
            <a:off x="451814" y="4076325"/>
            <a:ext cx="7576570" cy="400110"/>
          </a:xfrm>
          <a:prstGeom prst="rect">
            <a:avLst/>
          </a:prstGeom>
          <a:noFill/>
        </p:spPr>
        <p:txBody>
          <a:bodyPr wrap="square">
            <a:spAutoFit/>
          </a:bodyPr>
          <a:lstStyle/>
          <a:p>
            <a:r>
              <a:rPr lang="vi-VN" sz="2000">
                <a:effectLst/>
                <a:latin typeface="Cambria" panose="02040503050406030204" pitchFamily="18" charset="0"/>
                <a:ea typeface="DengXian" panose="02010600030101010101" pitchFamily="2" charset="-122"/>
              </a:rPr>
              <a:t>D. đất nước liền một dải từ Mục Nam Quan đến mũi Ca Mau.</a:t>
            </a:r>
            <a:r>
              <a:rPr lang="en-VN" sz="2000">
                <a:effectLst/>
                <a:latin typeface="Cambria" panose="02040503050406030204" pitchFamily="18" charset="0"/>
              </a:rPr>
              <a:t> </a:t>
            </a:r>
            <a:endParaRPr lang="en-VN" sz="2000">
              <a:latin typeface="Cambria" panose="02040503050406030204" pitchFamily="18" charset="0"/>
            </a:endParaRPr>
          </a:p>
        </p:txBody>
      </p:sp>
      <p:sp>
        <p:nvSpPr>
          <p:cNvPr id="15" name="Oval 14">
            <a:extLst>
              <a:ext uri="{FF2B5EF4-FFF2-40B4-BE49-F238E27FC236}">
                <a16:creationId xmlns:a16="http://schemas.microsoft.com/office/drawing/2014/main" id="{39551C32-4A0E-8F73-4D4F-D0D3777B8918}"/>
              </a:ext>
            </a:extLst>
          </p:cNvPr>
          <p:cNvSpPr/>
          <p:nvPr/>
        </p:nvSpPr>
        <p:spPr>
          <a:xfrm>
            <a:off x="236015" y="3950725"/>
            <a:ext cx="576064" cy="660302"/>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1600"/>
          </a:p>
        </p:txBody>
      </p:sp>
    </p:spTree>
    <p:extLst>
      <p:ext uri="{BB962C8B-B14F-4D97-AF65-F5344CB8AC3E}">
        <p14:creationId xmlns:p14="http://schemas.microsoft.com/office/powerpoint/2010/main" val="95398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a:extLst>
              <a:ext uri="{FF2B5EF4-FFF2-40B4-BE49-F238E27FC236}">
                <a16:creationId xmlns:a16="http://schemas.microsoft.com/office/drawing/2014/main" id="{85E29473-4B72-4503-3A4A-7A0514279203}"/>
              </a:ext>
            </a:extLst>
          </p:cNvPr>
          <p:cNvSpPr>
            <a:spLocks noChangeArrowheads="1"/>
          </p:cNvSpPr>
          <p:nvPr/>
        </p:nvSpPr>
        <p:spPr bwMode="auto">
          <a:xfrm>
            <a:off x="1005410" y="134647"/>
            <a:ext cx="1792011"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vi-VN" altLang="zh-CN" sz="2800" b="1" dirty="0">
                <a:solidFill>
                  <a:schemeClr val="tx1">
                    <a:lumMod val="65000"/>
                    <a:lumOff val="35000"/>
                  </a:schemeClr>
                </a:solidFill>
                <a:latin typeface="Cambria" panose="02040503050406030204" pitchFamily="18" charset="0"/>
                <a:ea typeface="+mn-ea"/>
                <a:cs typeface="+mn-ea"/>
                <a:sym typeface="+mn-lt"/>
              </a:rPr>
              <a:t>Luyện tập</a:t>
            </a:r>
            <a:endParaRPr lang="zh-CN" altLang="en-US" sz="2800" b="1" dirty="0">
              <a:solidFill>
                <a:schemeClr val="tx1">
                  <a:lumMod val="65000"/>
                  <a:lumOff val="35000"/>
                </a:schemeClr>
              </a:solidFill>
              <a:latin typeface="Cambria" panose="02040503050406030204" pitchFamily="18" charset="0"/>
              <a:ea typeface="+mn-ea"/>
              <a:cs typeface="+mn-ea"/>
              <a:sym typeface="+mn-lt"/>
            </a:endParaRPr>
          </a:p>
        </p:txBody>
      </p:sp>
      <p:sp>
        <p:nvSpPr>
          <p:cNvPr id="4" name="TextBox 3">
            <a:extLst>
              <a:ext uri="{FF2B5EF4-FFF2-40B4-BE49-F238E27FC236}">
                <a16:creationId xmlns:a16="http://schemas.microsoft.com/office/drawing/2014/main" id="{8D20938E-61B4-D27B-BC93-CA8AB0E31DC8}"/>
              </a:ext>
            </a:extLst>
          </p:cNvPr>
          <p:cNvSpPr txBox="1"/>
          <p:nvPr/>
        </p:nvSpPr>
        <p:spPr>
          <a:xfrm>
            <a:off x="251520" y="843558"/>
            <a:ext cx="8712968" cy="1384995"/>
          </a:xfrm>
          <a:prstGeom prst="rect">
            <a:avLst/>
          </a:prstGeom>
          <a:noFill/>
        </p:spPr>
        <p:txBody>
          <a:bodyPr wrap="square">
            <a:spAutoFit/>
          </a:bodyPr>
          <a:lstStyle/>
          <a:p>
            <a:pPr algn="just">
              <a:spcBef>
                <a:spcPts val="600"/>
              </a:spcBef>
              <a:spcAft>
                <a:spcPts val="600"/>
              </a:spcAft>
            </a:pPr>
            <a:r>
              <a:rPr lang="vi-VN" sz="2800" b="1" kern="100">
                <a:effectLst/>
                <a:latin typeface="Cambria" panose="02040503050406030204" pitchFamily="18" charset="0"/>
                <a:ea typeface="DengXian" panose="02010600030101010101" pitchFamily="2" charset="-122"/>
                <a:cs typeface="Times New Roman" panose="02020603050405020304" pitchFamily="18" charset="0"/>
              </a:rPr>
              <a:t>Câu 5.</a:t>
            </a:r>
            <a:r>
              <a:rPr lang="vi-VN" sz="2800" kern="100">
                <a:effectLst/>
                <a:latin typeface="Cambria" panose="02040503050406030204" pitchFamily="18" charset="0"/>
                <a:ea typeface="DengXian" panose="02010600030101010101" pitchFamily="2" charset="-122"/>
                <a:cs typeface="Times New Roman" panose="02020603050405020304" pitchFamily="18" charset="0"/>
              </a:rPr>
              <a:t> Một bài học kinh nghiệm quan trọng từ cuộc cải cách của vua Minh Mạng có thể áp dụng vào việc xây dựng nền hành chính Việt Nam hiện nay là</a:t>
            </a:r>
            <a:endParaRPr lang="en-VN" sz="2400" kern="100">
              <a:effectLst/>
              <a:latin typeface="Cambria" panose="02040503050406030204" pitchFamily="18" charset="0"/>
              <a:ea typeface="DengXian" panose="02010600030101010101" pitchFamily="2" charset="-122"/>
              <a:cs typeface="Times New Roman" panose="02020603050405020304" pitchFamily="18" charset="0"/>
            </a:endParaRPr>
          </a:p>
        </p:txBody>
      </p:sp>
      <p:sp>
        <p:nvSpPr>
          <p:cNvPr id="6" name="TextBox 5">
            <a:extLst>
              <a:ext uri="{FF2B5EF4-FFF2-40B4-BE49-F238E27FC236}">
                <a16:creationId xmlns:a16="http://schemas.microsoft.com/office/drawing/2014/main" id="{6D714C01-C529-82B6-15C1-49E6BEF62172}"/>
              </a:ext>
            </a:extLst>
          </p:cNvPr>
          <p:cNvSpPr txBox="1"/>
          <p:nvPr/>
        </p:nvSpPr>
        <p:spPr>
          <a:xfrm>
            <a:off x="395536" y="2248584"/>
            <a:ext cx="8568952" cy="461665"/>
          </a:xfrm>
          <a:prstGeom prst="rect">
            <a:avLst/>
          </a:prstGeom>
          <a:noFill/>
        </p:spPr>
        <p:txBody>
          <a:bodyPr wrap="square">
            <a:spAutoFit/>
          </a:bodyPr>
          <a:lstStyle/>
          <a:p>
            <a:r>
              <a:rPr lang="vi-VN" sz="2400">
                <a:effectLst/>
                <a:latin typeface="Cambria" panose="02040503050406030204" pitchFamily="18" charset="0"/>
                <a:ea typeface="DengXian" panose="02010600030101010101" pitchFamily="2" charset="-122"/>
              </a:rPr>
              <a:t>A. thống nhất đơn vị hành chính địa phương trong cả nước. </a:t>
            </a:r>
            <a:endParaRPr lang="en-VN" sz="2400">
              <a:latin typeface="Cambria" panose="02040503050406030204" pitchFamily="18" charset="0"/>
            </a:endParaRPr>
          </a:p>
        </p:txBody>
      </p:sp>
      <p:sp>
        <p:nvSpPr>
          <p:cNvPr id="8" name="TextBox 7">
            <a:extLst>
              <a:ext uri="{FF2B5EF4-FFF2-40B4-BE49-F238E27FC236}">
                <a16:creationId xmlns:a16="http://schemas.microsoft.com/office/drawing/2014/main" id="{722B761D-76D1-B465-6E65-B10BCFFD9BA2}"/>
              </a:ext>
            </a:extLst>
          </p:cNvPr>
          <p:cNvSpPr txBox="1"/>
          <p:nvPr/>
        </p:nvSpPr>
        <p:spPr>
          <a:xfrm>
            <a:off x="395536" y="2787774"/>
            <a:ext cx="7954499" cy="461665"/>
          </a:xfrm>
          <a:prstGeom prst="rect">
            <a:avLst/>
          </a:prstGeom>
          <a:noFill/>
        </p:spPr>
        <p:txBody>
          <a:bodyPr wrap="square">
            <a:spAutoFit/>
          </a:bodyPr>
          <a:lstStyle/>
          <a:p>
            <a:r>
              <a:rPr lang="vi-VN" sz="2400">
                <a:effectLst/>
                <a:latin typeface="Cambria" panose="02040503050406030204" pitchFamily="18" charset="0"/>
                <a:ea typeface="DengXian" panose="02010600030101010101" pitchFamily="2" charset="-122"/>
              </a:rPr>
              <a:t>B. xây dựng bộ máy nhà nước trung ương chặt chẽ. </a:t>
            </a:r>
            <a:endParaRPr lang="en-VN" sz="2400">
              <a:latin typeface="Cambria" panose="02040503050406030204" pitchFamily="18" charset="0"/>
            </a:endParaRPr>
          </a:p>
        </p:txBody>
      </p:sp>
      <p:sp>
        <p:nvSpPr>
          <p:cNvPr id="10" name="TextBox 9">
            <a:extLst>
              <a:ext uri="{FF2B5EF4-FFF2-40B4-BE49-F238E27FC236}">
                <a16:creationId xmlns:a16="http://schemas.microsoft.com/office/drawing/2014/main" id="{C49D9C08-B130-20F0-DFA6-594CFC46C1FE}"/>
              </a:ext>
            </a:extLst>
          </p:cNvPr>
          <p:cNvSpPr txBox="1"/>
          <p:nvPr/>
        </p:nvSpPr>
        <p:spPr>
          <a:xfrm>
            <a:off x="381885" y="3338275"/>
            <a:ext cx="8582603" cy="461665"/>
          </a:xfrm>
          <a:prstGeom prst="rect">
            <a:avLst/>
          </a:prstGeom>
          <a:noFill/>
        </p:spPr>
        <p:txBody>
          <a:bodyPr wrap="square">
            <a:spAutoFit/>
          </a:bodyPr>
          <a:lstStyle/>
          <a:p>
            <a:r>
              <a:rPr lang="vi-VN" sz="2400">
                <a:effectLst/>
                <a:latin typeface="Cambria" panose="02040503050406030204" pitchFamily="18" charset="0"/>
                <a:ea typeface="DengXian" panose="02010600030101010101" pitchFamily="2" charset="-122"/>
              </a:rPr>
              <a:t>C. phân chia cụ thể quyền lực của các cơ quan nhà nước.</a:t>
            </a:r>
            <a:r>
              <a:rPr lang="en-VN" sz="2400">
                <a:effectLst/>
                <a:latin typeface="Cambria" panose="02040503050406030204" pitchFamily="18" charset="0"/>
              </a:rPr>
              <a:t> </a:t>
            </a:r>
            <a:endParaRPr lang="en-VN" sz="2400">
              <a:latin typeface="Cambria" panose="02040503050406030204" pitchFamily="18" charset="0"/>
            </a:endParaRPr>
          </a:p>
        </p:txBody>
      </p:sp>
      <p:sp>
        <p:nvSpPr>
          <p:cNvPr id="12" name="TextBox 11">
            <a:extLst>
              <a:ext uri="{FF2B5EF4-FFF2-40B4-BE49-F238E27FC236}">
                <a16:creationId xmlns:a16="http://schemas.microsoft.com/office/drawing/2014/main" id="{2C5E1B13-8C67-C0D6-7F74-0A3A02C4FF76}"/>
              </a:ext>
            </a:extLst>
          </p:cNvPr>
          <p:cNvSpPr txBox="1"/>
          <p:nvPr/>
        </p:nvSpPr>
        <p:spPr>
          <a:xfrm>
            <a:off x="395536" y="3913239"/>
            <a:ext cx="7956318" cy="461665"/>
          </a:xfrm>
          <a:prstGeom prst="rect">
            <a:avLst/>
          </a:prstGeom>
          <a:noFill/>
        </p:spPr>
        <p:txBody>
          <a:bodyPr wrap="square">
            <a:spAutoFit/>
          </a:bodyPr>
          <a:lstStyle/>
          <a:p>
            <a:r>
              <a:rPr lang="vi-VN" sz="2400">
                <a:effectLst/>
                <a:latin typeface="Cambria" panose="02040503050406030204" pitchFamily="18" charset="0"/>
                <a:ea typeface="DengXian" panose="02010600030101010101" pitchFamily="2" charset="-122"/>
              </a:rPr>
              <a:t>D. chú trọng nhất việc đào tạo nhân lực quốc gia. </a:t>
            </a:r>
            <a:endParaRPr lang="en-VN" sz="2400">
              <a:latin typeface="Cambria" panose="02040503050406030204" pitchFamily="18" charset="0"/>
            </a:endParaRPr>
          </a:p>
        </p:txBody>
      </p:sp>
      <p:sp>
        <p:nvSpPr>
          <p:cNvPr id="13" name="Oval 12">
            <a:extLst>
              <a:ext uri="{FF2B5EF4-FFF2-40B4-BE49-F238E27FC236}">
                <a16:creationId xmlns:a16="http://schemas.microsoft.com/office/drawing/2014/main" id="{064910E2-AEFF-1737-AD44-03A0FB10A952}"/>
              </a:ext>
            </a:extLst>
          </p:cNvPr>
          <p:cNvSpPr/>
          <p:nvPr/>
        </p:nvSpPr>
        <p:spPr>
          <a:xfrm>
            <a:off x="218786" y="2178013"/>
            <a:ext cx="576064" cy="660302"/>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1600"/>
          </a:p>
        </p:txBody>
      </p:sp>
    </p:spTree>
    <p:extLst>
      <p:ext uri="{BB962C8B-B14F-4D97-AF65-F5344CB8AC3E}">
        <p14:creationId xmlns:p14="http://schemas.microsoft.com/office/powerpoint/2010/main" val="201743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24" y="2766566"/>
            <a:ext cx="9144000" cy="2382636"/>
          </a:xfrm>
          <a:prstGeom prst="rect">
            <a:avLst/>
          </a:prstGeom>
        </p:spPr>
      </p:pic>
      <p:sp>
        <p:nvSpPr>
          <p:cNvPr id="11" name="TextBox 49"/>
          <p:cNvSpPr txBox="1"/>
          <p:nvPr/>
        </p:nvSpPr>
        <p:spPr>
          <a:xfrm>
            <a:off x="2699792" y="1869102"/>
            <a:ext cx="4179990" cy="1015663"/>
          </a:xfrm>
          <a:prstGeom prst="rect">
            <a:avLst/>
          </a:prstGeom>
          <a:noFill/>
        </p:spPr>
        <p:txBody>
          <a:bodyPr wrap="none" rtlCol="0">
            <a:spAutoFit/>
          </a:bodyPr>
          <a:lstStyle/>
          <a:p>
            <a:r>
              <a:rPr lang="zh-CN" altLang="en-US" sz="6000" b="1" dirty="0">
                <a:solidFill>
                  <a:schemeClr val="accent1"/>
                </a:solidFill>
                <a:latin typeface="Cambria" panose="02040503050406030204" pitchFamily="18" charset="0"/>
                <a:cs typeface="+mn-ea"/>
                <a:sym typeface="+mn-lt"/>
              </a:rPr>
              <a:t>Thank you!</a:t>
            </a:r>
          </a:p>
        </p:txBody>
      </p:sp>
      <p:pic>
        <p:nvPicPr>
          <p:cNvPr id="3" name="图片 21">
            <a:extLst>
              <a:ext uri="{FF2B5EF4-FFF2-40B4-BE49-F238E27FC236}">
                <a16:creationId xmlns:a16="http://schemas.microsoft.com/office/drawing/2014/main" id="{2D5823AB-5277-28E9-D39B-9EEA1F6335A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020272" y="3075806"/>
            <a:ext cx="2525305" cy="2149982"/>
          </a:xfrm>
          <a:prstGeom prst="rect">
            <a:avLst/>
          </a:prstGeom>
        </p:spPr>
      </p:pic>
    </p:spTree>
    <p:extLst>
      <p:ext uri="{BB962C8B-B14F-4D97-AF65-F5344CB8AC3E}">
        <p14:creationId xmlns:p14="http://schemas.microsoft.com/office/powerpoint/2010/main" val="168269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81E3F9-C2AC-B32E-4CB5-8FFBB4256CCE}"/>
              </a:ext>
            </a:extLst>
          </p:cNvPr>
          <p:cNvSpPr txBox="1"/>
          <p:nvPr/>
        </p:nvSpPr>
        <p:spPr>
          <a:xfrm>
            <a:off x="1547664" y="123478"/>
            <a:ext cx="3456384" cy="461665"/>
          </a:xfrm>
          <a:prstGeom prst="rect">
            <a:avLst/>
          </a:prstGeom>
          <a:noFill/>
        </p:spPr>
        <p:txBody>
          <a:bodyPr wrap="square" rtlCol="0">
            <a:spAutoFit/>
          </a:bodyPr>
          <a:lstStyle/>
          <a:p>
            <a:r>
              <a:rPr lang="en-VN" sz="2400" b="1">
                <a:latin typeface="Cambria" panose="02040503050406030204" pitchFamily="18" charset="0"/>
              </a:rPr>
              <a:t>Vua tiếng Việt</a:t>
            </a:r>
          </a:p>
        </p:txBody>
      </p:sp>
      <p:sp>
        <p:nvSpPr>
          <p:cNvPr id="3" name="Rounded Rectangle 2">
            <a:extLst>
              <a:ext uri="{FF2B5EF4-FFF2-40B4-BE49-F238E27FC236}">
                <a16:creationId xmlns:a16="http://schemas.microsoft.com/office/drawing/2014/main" id="{A1F7BBD5-5D1C-2A0D-2BD6-D26D8C9AAD19}"/>
              </a:ext>
            </a:extLst>
          </p:cNvPr>
          <p:cNvSpPr/>
          <p:nvPr/>
        </p:nvSpPr>
        <p:spPr>
          <a:xfrm>
            <a:off x="1079612" y="1635646"/>
            <a:ext cx="6984776" cy="1008112"/>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3600">
                <a:latin typeface="Cambria" panose="02040503050406030204" pitchFamily="18" charset="0"/>
              </a:rPr>
              <a:t>C/T/Ắ/B/H/N/À/H</a:t>
            </a:r>
          </a:p>
        </p:txBody>
      </p:sp>
      <p:sp>
        <p:nvSpPr>
          <p:cNvPr id="4" name="Rounded Rectangle 3">
            <a:extLst>
              <a:ext uri="{FF2B5EF4-FFF2-40B4-BE49-F238E27FC236}">
                <a16:creationId xmlns:a16="http://schemas.microsoft.com/office/drawing/2014/main" id="{2DCAB127-E95B-A23B-759C-10FF0B618FB6}"/>
              </a:ext>
            </a:extLst>
          </p:cNvPr>
          <p:cNvSpPr/>
          <p:nvPr/>
        </p:nvSpPr>
        <p:spPr>
          <a:xfrm>
            <a:off x="2118642" y="3224475"/>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Rounded Rectangle 4">
            <a:extLst>
              <a:ext uri="{FF2B5EF4-FFF2-40B4-BE49-F238E27FC236}">
                <a16:creationId xmlns:a16="http://schemas.microsoft.com/office/drawing/2014/main" id="{60CD4578-B194-1A34-23E2-E59E5ED78DBF}"/>
              </a:ext>
            </a:extLst>
          </p:cNvPr>
          <p:cNvSpPr/>
          <p:nvPr/>
        </p:nvSpPr>
        <p:spPr>
          <a:xfrm>
            <a:off x="2838722" y="3224475"/>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Rounded Rectangle 5">
            <a:extLst>
              <a:ext uri="{FF2B5EF4-FFF2-40B4-BE49-F238E27FC236}">
                <a16:creationId xmlns:a16="http://schemas.microsoft.com/office/drawing/2014/main" id="{A9F71A8B-03BA-9565-5710-A6BD3A67C243}"/>
              </a:ext>
            </a:extLst>
          </p:cNvPr>
          <p:cNvSpPr/>
          <p:nvPr/>
        </p:nvSpPr>
        <p:spPr>
          <a:xfrm>
            <a:off x="3551976" y="3224475"/>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Rounded Rectangle 6">
            <a:extLst>
              <a:ext uri="{FF2B5EF4-FFF2-40B4-BE49-F238E27FC236}">
                <a16:creationId xmlns:a16="http://schemas.microsoft.com/office/drawing/2014/main" id="{2878DAA7-1BF3-3064-DD58-01F841479F0C}"/>
              </a:ext>
            </a:extLst>
          </p:cNvPr>
          <p:cNvSpPr/>
          <p:nvPr/>
        </p:nvSpPr>
        <p:spPr>
          <a:xfrm>
            <a:off x="4265230" y="3224475"/>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Rounded Rectangle 7">
            <a:extLst>
              <a:ext uri="{FF2B5EF4-FFF2-40B4-BE49-F238E27FC236}">
                <a16:creationId xmlns:a16="http://schemas.microsoft.com/office/drawing/2014/main" id="{9DDDFCF1-4497-D20B-FC6B-A39577AF500D}"/>
              </a:ext>
            </a:extLst>
          </p:cNvPr>
          <p:cNvSpPr/>
          <p:nvPr/>
        </p:nvSpPr>
        <p:spPr>
          <a:xfrm>
            <a:off x="4926954" y="3224475"/>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ounded Rectangle 8">
            <a:extLst>
              <a:ext uri="{FF2B5EF4-FFF2-40B4-BE49-F238E27FC236}">
                <a16:creationId xmlns:a16="http://schemas.microsoft.com/office/drawing/2014/main" id="{B4A0E77E-DC0B-F729-F0FA-D0DF863FA653}"/>
              </a:ext>
            </a:extLst>
          </p:cNvPr>
          <p:cNvSpPr/>
          <p:nvPr/>
        </p:nvSpPr>
        <p:spPr>
          <a:xfrm>
            <a:off x="5545850" y="3224475"/>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0" name="Rounded Rectangle 9">
            <a:extLst>
              <a:ext uri="{FF2B5EF4-FFF2-40B4-BE49-F238E27FC236}">
                <a16:creationId xmlns:a16="http://schemas.microsoft.com/office/drawing/2014/main" id="{9DC43F7C-01B9-883E-A840-56EC5937B951}"/>
              </a:ext>
            </a:extLst>
          </p:cNvPr>
          <p:cNvSpPr/>
          <p:nvPr/>
        </p:nvSpPr>
        <p:spPr>
          <a:xfrm>
            <a:off x="6156176" y="3224475"/>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1" name="Rounded Rectangle 10">
            <a:extLst>
              <a:ext uri="{FF2B5EF4-FFF2-40B4-BE49-F238E27FC236}">
                <a16:creationId xmlns:a16="http://schemas.microsoft.com/office/drawing/2014/main" id="{071E8810-63CD-794A-FAD7-35C1B7AA3076}"/>
              </a:ext>
            </a:extLst>
          </p:cNvPr>
          <p:cNvSpPr/>
          <p:nvPr/>
        </p:nvSpPr>
        <p:spPr>
          <a:xfrm>
            <a:off x="6793966" y="3224475"/>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TextBox 11">
            <a:extLst>
              <a:ext uri="{FF2B5EF4-FFF2-40B4-BE49-F238E27FC236}">
                <a16:creationId xmlns:a16="http://schemas.microsoft.com/office/drawing/2014/main" id="{2BEDBA23-421B-28D1-B6A9-E10CBC4A75A1}"/>
              </a:ext>
            </a:extLst>
          </p:cNvPr>
          <p:cNvSpPr txBox="1"/>
          <p:nvPr/>
        </p:nvSpPr>
        <p:spPr>
          <a:xfrm>
            <a:off x="2144960" y="3184115"/>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B</a:t>
            </a:r>
          </a:p>
        </p:txBody>
      </p:sp>
      <p:sp>
        <p:nvSpPr>
          <p:cNvPr id="13" name="TextBox 12">
            <a:extLst>
              <a:ext uri="{FF2B5EF4-FFF2-40B4-BE49-F238E27FC236}">
                <a16:creationId xmlns:a16="http://schemas.microsoft.com/office/drawing/2014/main" id="{CFCA58B5-F4B8-5683-BC94-B7F8BA322F86}"/>
              </a:ext>
            </a:extLst>
          </p:cNvPr>
          <p:cNvSpPr txBox="1"/>
          <p:nvPr/>
        </p:nvSpPr>
        <p:spPr>
          <a:xfrm>
            <a:off x="2865722" y="3184115"/>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Ắ</a:t>
            </a:r>
          </a:p>
        </p:txBody>
      </p:sp>
      <p:sp>
        <p:nvSpPr>
          <p:cNvPr id="15" name="TextBox 14">
            <a:extLst>
              <a:ext uri="{FF2B5EF4-FFF2-40B4-BE49-F238E27FC236}">
                <a16:creationId xmlns:a16="http://schemas.microsoft.com/office/drawing/2014/main" id="{176008BE-A033-6500-98D1-B198DEA3337C}"/>
              </a:ext>
            </a:extLst>
          </p:cNvPr>
          <p:cNvSpPr txBox="1"/>
          <p:nvPr/>
        </p:nvSpPr>
        <p:spPr>
          <a:xfrm>
            <a:off x="3578515" y="3184114"/>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C</a:t>
            </a:r>
          </a:p>
        </p:txBody>
      </p:sp>
      <p:sp>
        <p:nvSpPr>
          <p:cNvPr id="16" name="TextBox 15">
            <a:extLst>
              <a:ext uri="{FF2B5EF4-FFF2-40B4-BE49-F238E27FC236}">
                <a16:creationId xmlns:a16="http://schemas.microsoft.com/office/drawing/2014/main" id="{6AEE69C8-AEBA-B709-A65D-8886710A6FF7}"/>
              </a:ext>
            </a:extLst>
          </p:cNvPr>
          <p:cNvSpPr txBox="1"/>
          <p:nvPr/>
        </p:nvSpPr>
        <p:spPr>
          <a:xfrm>
            <a:off x="4310154" y="3184113"/>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T</a:t>
            </a:r>
          </a:p>
        </p:txBody>
      </p:sp>
      <p:sp>
        <p:nvSpPr>
          <p:cNvPr id="17" name="TextBox 16">
            <a:extLst>
              <a:ext uri="{FF2B5EF4-FFF2-40B4-BE49-F238E27FC236}">
                <a16:creationId xmlns:a16="http://schemas.microsoft.com/office/drawing/2014/main" id="{EE7A0107-6018-EA77-81E4-0EC24BBCEDA1}"/>
              </a:ext>
            </a:extLst>
          </p:cNvPr>
          <p:cNvSpPr txBox="1"/>
          <p:nvPr/>
        </p:nvSpPr>
        <p:spPr>
          <a:xfrm>
            <a:off x="4947944" y="3175034"/>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H</a:t>
            </a:r>
          </a:p>
        </p:txBody>
      </p:sp>
      <p:sp>
        <p:nvSpPr>
          <p:cNvPr id="18" name="TextBox 17">
            <a:extLst>
              <a:ext uri="{FF2B5EF4-FFF2-40B4-BE49-F238E27FC236}">
                <a16:creationId xmlns:a16="http://schemas.microsoft.com/office/drawing/2014/main" id="{CB6AA78E-C8B7-E54C-D6CA-E8C0F3A5B2AC}"/>
              </a:ext>
            </a:extLst>
          </p:cNvPr>
          <p:cNvSpPr txBox="1"/>
          <p:nvPr/>
        </p:nvSpPr>
        <p:spPr>
          <a:xfrm>
            <a:off x="5585253" y="3175034"/>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À</a:t>
            </a:r>
          </a:p>
        </p:txBody>
      </p:sp>
      <p:sp>
        <p:nvSpPr>
          <p:cNvPr id="19" name="TextBox 18">
            <a:extLst>
              <a:ext uri="{FF2B5EF4-FFF2-40B4-BE49-F238E27FC236}">
                <a16:creationId xmlns:a16="http://schemas.microsoft.com/office/drawing/2014/main" id="{50229491-D0EC-A0D7-5311-4E6889BB02DC}"/>
              </a:ext>
            </a:extLst>
          </p:cNvPr>
          <p:cNvSpPr txBox="1"/>
          <p:nvPr/>
        </p:nvSpPr>
        <p:spPr>
          <a:xfrm>
            <a:off x="6178396" y="3175033"/>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N</a:t>
            </a:r>
          </a:p>
        </p:txBody>
      </p:sp>
      <p:sp>
        <p:nvSpPr>
          <p:cNvPr id="20" name="TextBox 19">
            <a:extLst>
              <a:ext uri="{FF2B5EF4-FFF2-40B4-BE49-F238E27FC236}">
                <a16:creationId xmlns:a16="http://schemas.microsoft.com/office/drawing/2014/main" id="{201E3CAF-158E-1C26-4F6B-33FBE4B1A291}"/>
              </a:ext>
            </a:extLst>
          </p:cNvPr>
          <p:cNvSpPr txBox="1"/>
          <p:nvPr/>
        </p:nvSpPr>
        <p:spPr>
          <a:xfrm>
            <a:off x="6816419" y="3175033"/>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H</a:t>
            </a:r>
          </a:p>
        </p:txBody>
      </p:sp>
    </p:spTree>
    <p:extLst>
      <p:ext uri="{BB962C8B-B14F-4D97-AF65-F5344CB8AC3E}">
        <p14:creationId xmlns:p14="http://schemas.microsoft.com/office/powerpoint/2010/main" val="362386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ircle(in)">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ircle(in)">
                                      <p:cBhvr>
                                        <p:cTn id="4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81E3F9-C2AC-B32E-4CB5-8FFBB4256CCE}"/>
              </a:ext>
            </a:extLst>
          </p:cNvPr>
          <p:cNvSpPr txBox="1"/>
          <p:nvPr/>
        </p:nvSpPr>
        <p:spPr>
          <a:xfrm>
            <a:off x="1547664" y="123478"/>
            <a:ext cx="3456384" cy="461665"/>
          </a:xfrm>
          <a:prstGeom prst="rect">
            <a:avLst/>
          </a:prstGeom>
          <a:noFill/>
        </p:spPr>
        <p:txBody>
          <a:bodyPr wrap="square" rtlCol="0">
            <a:spAutoFit/>
          </a:bodyPr>
          <a:lstStyle/>
          <a:p>
            <a:r>
              <a:rPr lang="en-VN" sz="2400" b="1">
                <a:latin typeface="Cambria" panose="02040503050406030204" pitchFamily="18" charset="0"/>
              </a:rPr>
              <a:t>Vua tiếng Việt</a:t>
            </a:r>
          </a:p>
        </p:txBody>
      </p:sp>
      <p:sp>
        <p:nvSpPr>
          <p:cNvPr id="3" name="Rounded Rectangle 2">
            <a:extLst>
              <a:ext uri="{FF2B5EF4-FFF2-40B4-BE49-F238E27FC236}">
                <a16:creationId xmlns:a16="http://schemas.microsoft.com/office/drawing/2014/main" id="{A1F7BBD5-5D1C-2A0D-2BD6-D26D8C9AAD19}"/>
              </a:ext>
            </a:extLst>
          </p:cNvPr>
          <p:cNvSpPr/>
          <p:nvPr/>
        </p:nvSpPr>
        <p:spPr>
          <a:xfrm>
            <a:off x="1079612" y="1635646"/>
            <a:ext cx="6984776" cy="1008112"/>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3600">
                <a:latin typeface="Cambria" panose="02040503050406030204" pitchFamily="18" charset="0"/>
              </a:rPr>
              <a:t>Ị/G/T/A/I/H/N/À/H/Đ/N/T</a:t>
            </a:r>
          </a:p>
        </p:txBody>
      </p:sp>
      <p:sp>
        <p:nvSpPr>
          <p:cNvPr id="4" name="Rounded Rectangle 3">
            <a:extLst>
              <a:ext uri="{FF2B5EF4-FFF2-40B4-BE49-F238E27FC236}">
                <a16:creationId xmlns:a16="http://schemas.microsoft.com/office/drawing/2014/main" id="{2DCAB127-E95B-A23B-759C-10FF0B618FB6}"/>
              </a:ext>
            </a:extLst>
          </p:cNvPr>
          <p:cNvSpPr/>
          <p:nvPr/>
        </p:nvSpPr>
        <p:spPr>
          <a:xfrm>
            <a:off x="637057" y="3152217"/>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Rounded Rectangle 4">
            <a:extLst>
              <a:ext uri="{FF2B5EF4-FFF2-40B4-BE49-F238E27FC236}">
                <a16:creationId xmlns:a16="http://schemas.microsoft.com/office/drawing/2014/main" id="{60CD4578-B194-1A34-23E2-E59E5ED78DBF}"/>
              </a:ext>
            </a:extLst>
          </p:cNvPr>
          <p:cNvSpPr/>
          <p:nvPr/>
        </p:nvSpPr>
        <p:spPr>
          <a:xfrm>
            <a:off x="1357137" y="3152217"/>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Rounded Rectangle 5">
            <a:extLst>
              <a:ext uri="{FF2B5EF4-FFF2-40B4-BE49-F238E27FC236}">
                <a16:creationId xmlns:a16="http://schemas.microsoft.com/office/drawing/2014/main" id="{A9F71A8B-03BA-9565-5710-A6BD3A67C243}"/>
              </a:ext>
            </a:extLst>
          </p:cNvPr>
          <p:cNvSpPr/>
          <p:nvPr/>
        </p:nvSpPr>
        <p:spPr>
          <a:xfrm>
            <a:off x="2070391" y="3152217"/>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Rounded Rectangle 6">
            <a:extLst>
              <a:ext uri="{FF2B5EF4-FFF2-40B4-BE49-F238E27FC236}">
                <a16:creationId xmlns:a16="http://schemas.microsoft.com/office/drawing/2014/main" id="{2878DAA7-1BF3-3064-DD58-01F841479F0C}"/>
              </a:ext>
            </a:extLst>
          </p:cNvPr>
          <p:cNvSpPr/>
          <p:nvPr/>
        </p:nvSpPr>
        <p:spPr>
          <a:xfrm>
            <a:off x="2783645" y="3152217"/>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Rounded Rectangle 7">
            <a:extLst>
              <a:ext uri="{FF2B5EF4-FFF2-40B4-BE49-F238E27FC236}">
                <a16:creationId xmlns:a16="http://schemas.microsoft.com/office/drawing/2014/main" id="{9DDDFCF1-4497-D20B-FC6B-A39577AF500D}"/>
              </a:ext>
            </a:extLst>
          </p:cNvPr>
          <p:cNvSpPr/>
          <p:nvPr/>
        </p:nvSpPr>
        <p:spPr>
          <a:xfrm>
            <a:off x="3445369" y="3152217"/>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ounded Rectangle 8">
            <a:extLst>
              <a:ext uri="{FF2B5EF4-FFF2-40B4-BE49-F238E27FC236}">
                <a16:creationId xmlns:a16="http://schemas.microsoft.com/office/drawing/2014/main" id="{B4A0E77E-DC0B-F729-F0FA-D0DF863FA653}"/>
              </a:ext>
            </a:extLst>
          </p:cNvPr>
          <p:cNvSpPr/>
          <p:nvPr/>
        </p:nvSpPr>
        <p:spPr>
          <a:xfrm>
            <a:off x="4064265" y="3152217"/>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0" name="Rounded Rectangle 9">
            <a:extLst>
              <a:ext uri="{FF2B5EF4-FFF2-40B4-BE49-F238E27FC236}">
                <a16:creationId xmlns:a16="http://schemas.microsoft.com/office/drawing/2014/main" id="{9DC43F7C-01B9-883E-A840-56EC5937B951}"/>
              </a:ext>
            </a:extLst>
          </p:cNvPr>
          <p:cNvSpPr/>
          <p:nvPr/>
        </p:nvSpPr>
        <p:spPr>
          <a:xfrm>
            <a:off x="4674591" y="3152217"/>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1" name="Rounded Rectangle 10">
            <a:extLst>
              <a:ext uri="{FF2B5EF4-FFF2-40B4-BE49-F238E27FC236}">
                <a16:creationId xmlns:a16="http://schemas.microsoft.com/office/drawing/2014/main" id="{071E8810-63CD-794A-FAD7-35C1B7AA3076}"/>
              </a:ext>
            </a:extLst>
          </p:cNvPr>
          <p:cNvSpPr/>
          <p:nvPr/>
        </p:nvSpPr>
        <p:spPr>
          <a:xfrm>
            <a:off x="5312381" y="3152217"/>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TextBox 11">
            <a:extLst>
              <a:ext uri="{FF2B5EF4-FFF2-40B4-BE49-F238E27FC236}">
                <a16:creationId xmlns:a16="http://schemas.microsoft.com/office/drawing/2014/main" id="{2BEDBA23-421B-28D1-B6A9-E10CBC4A75A1}"/>
              </a:ext>
            </a:extLst>
          </p:cNvPr>
          <p:cNvSpPr txBox="1"/>
          <p:nvPr/>
        </p:nvSpPr>
        <p:spPr>
          <a:xfrm>
            <a:off x="663375" y="3111857"/>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G</a:t>
            </a:r>
          </a:p>
        </p:txBody>
      </p:sp>
      <p:sp>
        <p:nvSpPr>
          <p:cNvPr id="13" name="TextBox 12">
            <a:extLst>
              <a:ext uri="{FF2B5EF4-FFF2-40B4-BE49-F238E27FC236}">
                <a16:creationId xmlns:a16="http://schemas.microsoft.com/office/drawing/2014/main" id="{CFCA58B5-F4B8-5683-BC94-B7F8BA322F86}"/>
              </a:ext>
            </a:extLst>
          </p:cNvPr>
          <p:cNvSpPr txBox="1"/>
          <p:nvPr/>
        </p:nvSpPr>
        <p:spPr>
          <a:xfrm>
            <a:off x="1384137" y="3111857"/>
            <a:ext cx="504056" cy="584775"/>
          </a:xfrm>
          <a:prstGeom prst="rect">
            <a:avLst/>
          </a:prstGeom>
          <a:noFill/>
        </p:spPr>
        <p:txBody>
          <a:bodyPr wrap="square" rtlCol="0">
            <a:spAutoFit/>
          </a:bodyPr>
          <a:lstStyle/>
          <a:p>
            <a:pPr algn="ctr"/>
            <a:r>
              <a:rPr lang="en-VN" sz="3200">
                <a:solidFill>
                  <a:schemeClr val="bg1"/>
                </a:solidFill>
                <a:latin typeface="Cambria" panose="02040503050406030204" pitchFamily="18" charset="0"/>
              </a:rPr>
              <a:t>I</a:t>
            </a:r>
          </a:p>
        </p:txBody>
      </p:sp>
      <p:sp>
        <p:nvSpPr>
          <p:cNvPr id="15" name="TextBox 14">
            <a:extLst>
              <a:ext uri="{FF2B5EF4-FFF2-40B4-BE49-F238E27FC236}">
                <a16:creationId xmlns:a16="http://schemas.microsoft.com/office/drawing/2014/main" id="{176008BE-A033-6500-98D1-B198DEA3337C}"/>
              </a:ext>
            </a:extLst>
          </p:cNvPr>
          <p:cNvSpPr txBox="1"/>
          <p:nvPr/>
        </p:nvSpPr>
        <p:spPr>
          <a:xfrm>
            <a:off x="2096930" y="3111856"/>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A</a:t>
            </a:r>
          </a:p>
        </p:txBody>
      </p:sp>
      <p:sp>
        <p:nvSpPr>
          <p:cNvPr id="16" name="TextBox 15">
            <a:extLst>
              <a:ext uri="{FF2B5EF4-FFF2-40B4-BE49-F238E27FC236}">
                <a16:creationId xmlns:a16="http://schemas.microsoft.com/office/drawing/2014/main" id="{6AEE69C8-AEBA-B709-A65D-8886710A6FF7}"/>
              </a:ext>
            </a:extLst>
          </p:cNvPr>
          <p:cNvSpPr txBox="1"/>
          <p:nvPr/>
        </p:nvSpPr>
        <p:spPr>
          <a:xfrm>
            <a:off x="2828569" y="3111855"/>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Đ</a:t>
            </a:r>
          </a:p>
        </p:txBody>
      </p:sp>
      <p:sp>
        <p:nvSpPr>
          <p:cNvPr id="17" name="TextBox 16">
            <a:extLst>
              <a:ext uri="{FF2B5EF4-FFF2-40B4-BE49-F238E27FC236}">
                <a16:creationId xmlns:a16="http://schemas.microsoft.com/office/drawing/2014/main" id="{EE7A0107-6018-EA77-81E4-0EC24BBCEDA1}"/>
              </a:ext>
            </a:extLst>
          </p:cNvPr>
          <p:cNvSpPr txBox="1"/>
          <p:nvPr/>
        </p:nvSpPr>
        <p:spPr>
          <a:xfrm>
            <a:off x="3466359" y="3102776"/>
            <a:ext cx="504056" cy="584775"/>
          </a:xfrm>
          <a:prstGeom prst="rect">
            <a:avLst/>
          </a:prstGeom>
          <a:noFill/>
        </p:spPr>
        <p:txBody>
          <a:bodyPr wrap="square" rtlCol="0">
            <a:spAutoFit/>
          </a:bodyPr>
          <a:lstStyle/>
          <a:p>
            <a:pPr algn="ctr"/>
            <a:r>
              <a:rPr lang="en-VN" sz="3200">
                <a:solidFill>
                  <a:schemeClr val="bg1"/>
                </a:solidFill>
                <a:latin typeface="Cambria" panose="02040503050406030204" pitchFamily="18" charset="0"/>
              </a:rPr>
              <a:t>Ị</a:t>
            </a:r>
          </a:p>
        </p:txBody>
      </p:sp>
      <p:sp>
        <p:nvSpPr>
          <p:cNvPr id="18" name="TextBox 17">
            <a:extLst>
              <a:ext uri="{FF2B5EF4-FFF2-40B4-BE49-F238E27FC236}">
                <a16:creationId xmlns:a16="http://schemas.microsoft.com/office/drawing/2014/main" id="{CB6AA78E-C8B7-E54C-D6CA-E8C0F3A5B2AC}"/>
              </a:ext>
            </a:extLst>
          </p:cNvPr>
          <p:cNvSpPr txBox="1"/>
          <p:nvPr/>
        </p:nvSpPr>
        <p:spPr>
          <a:xfrm>
            <a:off x="4103668" y="3102776"/>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N</a:t>
            </a:r>
          </a:p>
        </p:txBody>
      </p:sp>
      <p:sp>
        <p:nvSpPr>
          <p:cNvPr id="19" name="TextBox 18">
            <a:extLst>
              <a:ext uri="{FF2B5EF4-FFF2-40B4-BE49-F238E27FC236}">
                <a16:creationId xmlns:a16="http://schemas.microsoft.com/office/drawing/2014/main" id="{50229491-D0EC-A0D7-5311-4E6889BB02DC}"/>
              </a:ext>
            </a:extLst>
          </p:cNvPr>
          <p:cNvSpPr txBox="1"/>
          <p:nvPr/>
        </p:nvSpPr>
        <p:spPr>
          <a:xfrm>
            <a:off x="4696811" y="3102775"/>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H</a:t>
            </a:r>
          </a:p>
        </p:txBody>
      </p:sp>
      <p:sp>
        <p:nvSpPr>
          <p:cNvPr id="20" name="TextBox 19">
            <a:extLst>
              <a:ext uri="{FF2B5EF4-FFF2-40B4-BE49-F238E27FC236}">
                <a16:creationId xmlns:a16="http://schemas.microsoft.com/office/drawing/2014/main" id="{201E3CAF-158E-1C26-4F6B-33FBE4B1A291}"/>
              </a:ext>
            </a:extLst>
          </p:cNvPr>
          <p:cNvSpPr txBox="1"/>
          <p:nvPr/>
        </p:nvSpPr>
        <p:spPr>
          <a:xfrm>
            <a:off x="5334834" y="3102775"/>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T</a:t>
            </a:r>
          </a:p>
        </p:txBody>
      </p:sp>
      <p:sp>
        <p:nvSpPr>
          <p:cNvPr id="14" name="Rounded Rectangle 13">
            <a:extLst>
              <a:ext uri="{FF2B5EF4-FFF2-40B4-BE49-F238E27FC236}">
                <a16:creationId xmlns:a16="http://schemas.microsoft.com/office/drawing/2014/main" id="{57E4DE1E-A710-0A3F-81CB-91506FD49E72}"/>
              </a:ext>
            </a:extLst>
          </p:cNvPr>
          <p:cNvSpPr/>
          <p:nvPr/>
        </p:nvSpPr>
        <p:spPr>
          <a:xfrm>
            <a:off x="5982382" y="3161784"/>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Rounded Rectangle 20">
            <a:extLst>
              <a:ext uri="{FF2B5EF4-FFF2-40B4-BE49-F238E27FC236}">
                <a16:creationId xmlns:a16="http://schemas.microsoft.com/office/drawing/2014/main" id="{67B8CD42-E288-D86A-7867-73EA7FA7C4B7}"/>
              </a:ext>
            </a:extLst>
          </p:cNvPr>
          <p:cNvSpPr/>
          <p:nvPr/>
        </p:nvSpPr>
        <p:spPr>
          <a:xfrm>
            <a:off x="6660232" y="3161784"/>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Rounded Rectangle 21">
            <a:extLst>
              <a:ext uri="{FF2B5EF4-FFF2-40B4-BE49-F238E27FC236}">
                <a16:creationId xmlns:a16="http://schemas.microsoft.com/office/drawing/2014/main" id="{E7D8421F-08D6-0FDB-65A6-ECCE774B8D37}"/>
              </a:ext>
            </a:extLst>
          </p:cNvPr>
          <p:cNvSpPr/>
          <p:nvPr/>
        </p:nvSpPr>
        <p:spPr>
          <a:xfrm>
            <a:off x="7338082" y="3161784"/>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3" name="Rounded Rectangle 22">
            <a:extLst>
              <a:ext uri="{FF2B5EF4-FFF2-40B4-BE49-F238E27FC236}">
                <a16:creationId xmlns:a16="http://schemas.microsoft.com/office/drawing/2014/main" id="{00F0D3FE-14D5-D8F3-EF2C-AFE1ACADFE95}"/>
              </a:ext>
            </a:extLst>
          </p:cNvPr>
          <p:cNvSpPr/>
          <p:nvPr/>
        </p:nvSpPr>
        <p:spPr>
          <a:xfrm>
            <a:off x="7976569" y="3161784"/>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4" name="TextBox 23">
            <a:extLst>
              <a:ext uri="{FF2B5EF4-FFF2-40B4-BE49-F238E27FC236}">
                <a16:creationId xmlns:a16="http://schemas.microsoft.com/office/drawing/2014/main" id="{647154EC-D432-4D96-9E95-4F06628DB3FF}"/>
              </a:ext>
            </a:extLst>
          </p:cNvPr>
          <p:cNvSpPr txBox="1"/>
          <p:nvPr/>
        </p:nvSpPr>
        <p:spPr>
          <a:xfrm>
            <a:off x="6036713" y="3109486"/>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H</a:t>
            </a:r>
          </a:p>
        </p:txBody>
      </p:sp>
      <p:sp>
        <p:nvSpPr>
          <p:cNvPr id="26" name="TextBox 25">
            <a:extLst>
              <a:ext uri="{FF2B5EF4-FFF2-40B4-BE49-F238E27FC236}">
                <a16:creationId xmlns:a16="http://schemas.microsoft.com/office/drawing/2014/main" id="{61E7FABB-020A-1534-463C-02AFF0D3B3C7}"/>
              </a:ext>
            </a:extLst>
          </p:cNvPr>
          <p:cNvSpPr txBox="1"/>
          <p:nvPr/>
        </p:nvSpPr>
        <p:spPr>
          <a:xfrm>
            <a:off x="6652283" y="3109485"/>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À</a:t>
            </a:r>
          </a:p>
        </p:txBody>
      </p:sp>
      <p:sp>
        <p:nvSpPr>
          <p:cNvPr id="27" name="TextBox 26">
            <a:extLst>
              <a:ext uri="{FF2B5EF4-FFF2-40B4-BE49-F238E27FC236}">
                <a16:creationId xmlns:a16="http://schemas.microsoft.com/office/drawing/2014/main" id="{931B0A9B-F407-EA8F-56A3-B5463B05C46B}"/>
              </a:ext>
            </a:extLst>
          </p:cNvPr>
          <p:cNvSpPr txBox="1"/>
          <p:nvPr/>
        </p:nvSpPr>
        <p:spPr>
          <a:xfrm>
            <a:off x="7378679" y="3116575"/>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N</a:t>
            </a:r>
          </a:p>
        </p:txBody>
      </p:sp>
      <p:sp>
        <p:nvSpPr>
          <p:cNvPr id="28" name="TextBox 27">
            <a:extLst>
              <a:ext uri="{FF2B5EF4-FFF2-40B4-BE49-F238E27FC236}">
                <a16:creationId xmlns:a16="http://schemas.microsoft.com/office/drawing/2014/main" id="{77289DBA-948D-6256-A622-6821C76F689B}"/>
              </a:ext>
            </a:extLst>
          </p:cNvPr>
          <p:cNvSpPr txBox="1"/>
          <p:nvPr/>
        </p:nvSpPr>
        <p:spPr>
          <a:xfrm>
            <a:off x="8038922" y="3116575"/>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H</a:t>
            </a:r>
          </a:p>
        </p:txBody>
      </p:sp>
    </p:spTree>
    <p:extLst>
      <p:ext uri="{BB962C8B-B14F-4D97-AF65-F5344CB8AC3E}">
        <p14:creationId xmlns:p14="http://schemas.microsoft.com/office/powerpoint/2010/main" val="3730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ircle(in)">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ircle(in)">
                                      <p:cBhvr>
                                        <p:cTn id="42" dur="2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circle(in)">
                                      <p:cBhvr>
                                        <p:cTn id="47" dur="20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circle(in)">
                                      <p:cBhvr>
                                        <p:cTn id="52" dur="20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circle(in)">
                                      <p:cBhvr>
                                        <p:cTn id="57" dur="20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circle(in)">
                                      <p:cBhvr>
                                        <p:cTn id="6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18" grpId="0"/>
      <p:bldP spid="19" grpId="0"/>
      <p:bldP spid="20" grpId="0"/>
      <p:bldP spid="24" grpId="0"/>
      <p:bldP spid="26"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81E3F9-C2AC-B32E-4CB5-8FFBB4256CCE}"/>
              </a:ext>
            </a:extLst>
          </p:cNvPr>
          <p:cNvSpPr txBox="1"/>
          <p:nvPr/>
        </p:nvSpPr>
        <p:spPr>
          <a:xfrm>
            <a:off x="1547664" y="123478"/>
            <a:ext cx="3456384" cy="461665"/>
          </a:xfrm>
          <a:prstGeom prst="rect">
            <a:avLst/>
          </a:prstGeom>
          <a:noFill/>
        </p:spPr>
        <p:txBody>
          <a:bodyPr wrap="square" rtlCol="0">
            <a:spAutoFit/>
          </a:bodyPr>
          <a:lstStyle/>
          <a:p>
            <a:r>
              <a:rPr lang="en-VN" sz="2400" b="1">
                <a:latin typeface="Cambria" panose="02040503050406030204" pitchFamily="18" charset="0"/>
              </a:rPr>
              <a:t>Vua tiếng Việt</a:t>
            </a:r>
          </a:p>
        </p:txBody>
      </p:sp>
      <p:sp>
        <p:nvSpPr>
          <p:cNvPr id="3" name="Rounded Rectangle 2">
            <a:extLst>
              <a:ext uri="{FF2B5EF4-FFF2-40B4-BE49-F238E27FC236}">
                <a16:creationId xmlns:a16="http://schemas.microsoft.com/office/drawing/2014/main" id="{A1F7BBD5-5D1C-2A0D-2BD6-D26D8C9AAD19}"/>
              </a:ext>
            </a:extLst>
          </p:cNvPr>
          <p:cNvSpPr/>
          <p:nvPr/>
        </p:nvSpPr>
        <p:spPr>
          <a:xfrm>
            <a:off x="1079612" y="1635646"/>
            <a:ext cx="6984776" cy="1008112"/>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3600">
                <a:latin typeface="Cambria" panose="02040503050406030204" pitchFamily="18" charset="0"/>
              </a:rPr>
              <a:t>Q/L/Ư/N/A/U/U</a:t>
            </a:r>
          </a:p>
        </p:txBody>
      </p:sp>
      <p:sp>
        <p:nvSpPr>
          <p:cNvPr id="4" name="Rounded Rectangle 3">
            <a:extLst>
              <a:ext uri="{FF2B5EF4-FFF2-40B4-BE49-F238E27FC236}">
                <a16:creationId xmlns:a16="http://schemas.microsoft.com/office/drawing/2014/main" id="{2DCAB127-E95B-A23B-759C-10FF0B618FB6}"/>
              </a:ext>
            </a:extLst>
          </p:cNvPr>
          <p:cNvSpPr/>
          <p:nvPr/>
        </p:nvSpPr>
        <p:spPr>
          <a:xfrm>
            <a:off x="2401533" y="3158927"/>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Rounded Rectangle 4">
            <a:extLst>
              <a:ext uri="{FF2B5EF4-FFF2-40B4-BE49-F238E27FC236}">
                <a16:creationId xmlns:a16="http://schemas.microsoft.com/office/drawing/2014/main" id="{60CD4578-B194-1A34-23E2-E59E5ED78DBF}"/>
              </a:ext>
            </a:extLst>
          </p:cNvPr>
          <p:cNvSpPr/>
          <p:nvPr/>
        </p:nvSpPr>
        <p:spPr>
          <a:xfrm>
            <a:off x="3121613" y="3158927"/>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Rounded Rectangle 5">
            <a:extLst>
              <a:ext uri="{FF2B5EF4-FFF2-40B4-BE49-F238E27FC236}">
                <a16:creationId xmlns:a16="http://schemas.microsoft.com/office/drawing/2014/main" id="{A9F71A8B-03BA-9565-5710-A6BD3A67C243}"/>
              </a:ext>
            </a:extLst>
          </p:cNvPr>
          <p:cNvSpPr/>
          <p:nvPr/>
        </p:nvSpPr>
        <p:spPr>
          <a:xfrm>
            <a:off x="3834867" y="3158927"/>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Rounded Rectangle 6">
            <a:extLst>
              <a:ext uri="{FF2B5EF4-FFF2-40B4-BE49-F238E27FC236}">
                <a16:creationId xmlns:a16="http://schemas.microsoft.com/office/drawing/2014/main" id="{2878DAA7-1BF3-3064-DD58-01F841479F0C}"/>
              </a:ext>
            </a:extLst>
          </p:cNvPr>
          <p:cNvSpPr/>
          <p:nvPr/>
        </p:nvSpPr>
        <p:spPr>
          <a:xfrm>
            <a:off x="4548121" y="3158927"/>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Rounded Rectangle 7">
            <a:extLst>
              <a:ext uri="{FF2B5EF4-FFF2-40B4-BE49-F238E27FC236}">
                <a16:creationId xmlns:a16="http://schemas.microsoft.com/office/drawing/2014/main" id="{9DDDFCF1-4497-D20B-FC6B-A39577AF500D}"/>
              </a:ext>
            </a:extLst>
          </p:cNvPr>
          <p:cNvSpPr/>
          <p:nvPr/>
        </p:nvSpPr>
        <p:spPr>
          <a:xfrm>
            <a:off x="5209845" y="3158927"/>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ounded Rectangle 8">
            <a:extLst>
              <a:ext uri="{FF2B5EF4-FFF2-40B4-BE49-F238E27FC236}">
                <a16:creationId xmlns:a16="http://schemas.microsoft.com/office/drawing/2014/main" id="{B4A0E77E-DC0B-F729-F0FA-D0DF863FA653}"/>
              </a:ext>
            </a:extLst>
          </p:cNvPr>
          <p:cNvSpPr/>
          <p:nvPr/>
        </p:nvSpPr>
        <p:spPr>
          <a:xfrm>
            <a:off x="5828741" y="3158927"/>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0" name="Rounded Rectangle 9">
            <a:extLst>
              <a:ext uri="{FF2B5EF4-FFF2-40B4-BE49-F238E27FC236}">
                <a16:creationId xmlns:a16="http://schemas.microsoft.com/office/drawing/2014/main" id="{9DC43F7C-01B9-883E-A840-56EC5937B951}"/>
              </a:ext>
            </a:extLst>
          </p:cNvPr>
          <p:cNvSpPr/>
          <p:nvPr/>
        </p:nvSpPr>
        <p:spPr>
          <a:xfrm>
            <a:off x="6439067" y="3158927"/>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TextBox 11">
            <a:extLst>
              <a:ext uri="{FF2B5EF4-FFF2-40B4-BE49-F238E27FC236}">
                <a16:creationId xmlns:a16="http://schemas.microsoft.com/office/drawing/2014/main" id="{2BEDBA23-421B-28D1-B6A9-E10CBC4A75A1}"/>
              </a:ext>
            </a:extLst>
          </p:cNvPr>
          <p:cNvSpPr txBox="1"/>
          <p:nvPr/>
        </p:nvSpPr>
        <p:spPr>
          <a:xfrm>
            <a:off x="2427851" y="3118567"/>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L</a:t>
            </a:r>
          </a:p>
        </p:txBody>
      </p:sp>
      <p:sp>
        <p:nvSpPr>
          <p:cNvPr id="13" name="TextBox 12">
            <a:extLst>
              <a:ext uri="{FF2B5EF4-FFF2-40B4-BE49-F238E27FC236}">
                <a16:creationId xmlns:a16="http://schemas.microsoft.com/office/drawing/2014/main" id="{CFCA58B5-F4B8-5683-BC94-B7F8BA322F86}"/>
              </a:ext>
            </a:extLst>
          </p:cNvPr>
          <p:cNvSpPr txBox="1"/>
          <p:nvPr/>
        </p:nvSpPr>
        <p:spPr>
          <a:xfrm>
            <a:off x="3148613" y="3118567"/>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U</a:t>
            </a:r>
          </a:p>
        </p:txBody>
      </p:sp>
      <p:sp>
        <p:nvSpPr>
          <p:cNvPr id="15" name="TextBox 14">
            <a:extLst>
              <a:ext uri="{FF2B5EF4-FFF2-40B4-BE49-F238E27FC236}">
                <a16:creationId xmlns:a16="http://schemas.microsoft.com/office/drawing/2014/main" id="{176008BE-A033-6500-98D1-B198DEA3337C}"/>
              </a:ext>
            </a:extLst>
          </p:cNvPr>
          <p:cNvSpPr txBox="1"/>
          <p:nvPr/>
        </p:nvSpPr>
        <p:spPr>
          <a:xfrm>
            <a:off x="3861406" y="3118566"/>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Ư</a:t>
            </a:r>
          </a:p>
        </p:txBody>
      </p:sp>
      <p:sp>
        <p:nvSpPr>
          <p:cNvPr id="16" name="TextBox 15">
            <a:extLst>
              <a:ext uri="{FF2B5EF4-FFF2-40B4-BE49-F238E27FC236}">
                <a16:creationId xmlns:a16="http://schemas.microsoft.com/office/drawing/2014/main" id="{6AEE69C8-AEBA-B709-A65D-8886710A6FF7}"/>
              </a:ext>
            </a:extLst>
          </p:cNvPr>
          <p:cNvSpPr txBox="1"/>
          <p:nvPr/>
        </p:nvSpPr>
        <p:spPr>
          <a:xfrm>
            <a:off x="4593045" y="3118565"/>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Q</a:t>
            </a:r>
          </a:p>
        </p:txBody>
      </p:sp>
      <p:sp>
        <p:nvSpPr>
          <p:cNvPr id="17" name="TextBox 16">
            <a:extLst>
              <a:ext uri="{FF2B5EF4-FFF2-40B4-BE49-F238E27FC236}">
                <a16:creationId xmlns:a16="http://schemas.microsoft.com/office/drawing/2014/main" id="{EE7A0107-6018-EA77-81E4-0EC24BBCEDA1}"/>
              </a:ext>
            </a:extLst>
          </p:cNvPr>
          <p:cNvSpPr txBox="1"/>
          <p:nvPr/>
        </p:nvSpPr>
        <p:spPr>
          <a:xfrm>
            <a:off x="5230835" y="3109486"/>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U</a:t>
            </a:r>
          </a:p>
        </p:txBody>
      </p:sp>
      <p:sp>
        <p:nvSpPr>
          <p:cNvPr id="18" name="TextBox 17">
            <a:extLst>
              <a:ext uri="{FF2B5EF4-FFF2-40B4-BE49-F238E27FC236}">
                <a16:creationId xmlns:a16="http://schemas.microsoft.com/office/drawing/2014/main" id="{CB6AA78E-C8B7-E54C-D6CA-E8C0F3A5B2AC}"/>
              </a:ext>
            </a:extLst>
          </p:cNvPr>
          <p:cNvSpPr txBox="1"/>
          <p:nvPr/>
        </p:nvSpPr>
        <p:spPr>
          <a:xfrm>
            <a:off x="5868144" y="3109486"/>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A</a:t>
            </a:r>
          </a:p>
        </p:txBody>
      </p:sp>
      <p:sp>
        <p:nvSpPr>
          <p:cNvPr id="19" name="TextBox 18">
            <a:extLst>
              <a:ext uri="{FF2B5EF4-FFF2-40B4-BE49-F238E27FC236}">
                <a16:creationId xmlns:a16="http://schemas.microsoft.com/office/drawing/2014/main" id="{50229491-D0EC-A0D7-5311-4E6889BB02DC}"/>
              </a:ext>
            </a:extLst>
          </p:cNvPr>
          <p:cNvSpPr txBox="1"/>
          <p:nvPr/>
        </p:nvSpPr>
        <p:spPr>
          <a:xfrm>
            <a:off x="6461287" y="3109485"/>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N</a:t>
            </a:r>
          </a:p>
        </p:txBody>
      </p:sp>
    </p:spTree>
    <p:extLst>
      <p:ext uri="{BB962C8B-B14F-4D97-AF65-F5344CB8AC3E}">
        <p14:creationId xmlns:p14="http://schemas.microsoft.com/office/powerpoint/2010/main" val="310299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ircle(in)">
                                      <p:cBhvr>
                                        <p:cTn id="3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81E3F9-C2AC-B32E-4CB5-8FFBB4256CCE}"/>
              </a:ext>
            </a:extLst>
          </p:cNvPr>
          <p:cNvSpPr txBox="1"/>
          <p:nvPr/>
        </p:nvSpPr>
        <p:spPr>
          <a:xfrm>
            <a:off x="1547664" y="123478"/>
            <a:ext cx="3456384" cy="461665"/>
          </a:xfrm>
          <a:prstGeom prst="rect">
            <a:avLst/>
          </a:prstGeom>
          <a:noFill/>
        </p:spPr>
        <p:txBody>
          <a:bodyPr wrap="square" rtlCol="0">
            <a:spAutoFit/>
          </a:bodyPr>
          <a:lstStyle/>
          <a:p>
            <a:r>
              <a:rPr lang="en-VN" sz="2400" b="1">
                <a:latin typeface="Cambria" panose="02040503050406030204" pitchFamily="18" charset="0"/>
              </a:rPr>
              <a:t>Vua tiếng Việt</a:t>
            </a:r>
          </a:p>
        </p:txBody>
      </p:sp>
      <p:sp>
        <p:nvSpPr>
          <p:cNvPr id="3" name="Rounded Rectangle 2">
            <a:extLst>
              <a:ext uri="{FF2B5EF4-FFF2-40B4-BE49-F238E27FC236}">
                <a16:creationId xmlns:a16="http://schemas.microsoft.com/office/drawing/2014/main" id="{A1F7BBD5-5D1C-2A0D-2BD6-D26D8C9AAD19}"/>
              </a:ext>
            </a:extLst>
          </p:cNvPr>
          <p:cNvSpPr/>
          <p:nvPr/>
        </p:nvSpPr>
        <p:spPr>
          <a:xfrm>
            <a:off x="1079612" y="1635646"/>
            <a:ext cx="6984776" cy="1008112"/>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3600">
                <a:latin typeface="Cambria" panose="02040503050406030204" pitchFamily="18" charset="0"/>
              </a:rPr>
              <a:t>Ổ/U/Q/T/N/A/H</a:t>
            </a:r>
          </a:p>
        </p:txBody>
      </p:sp>
      <p:sp>
        <p:nvSpPr>
          <p:cNvPr id="4" name="Rounded Rectangle 3">
            <a:extLst>
              <a:ext uri="{FF2B5EF4-FFF2-40B4-BE49-F238E27FC236}">
                <a16:creationId xmlns:a16="http://schemas.microsoft.com/office/drawing/2014/main" id="{2DCAB127-E95B-A23B-759C-10FF0B618FB6}"/>
              </a:ext>
            </a:extLst>
          </p:cNvPr>
          <p:cNvSpPr/>
          <p:nvPr/>
        </p:nvSpPr>
        <p:spPr>
          <a:xfrm>
            <a:off x="2384760" y="3149846"/>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Rounded Rectangle 4">
            <a:extLst>
              <a:ext uri="{FF2B5EF4-FFF2-40B4-BE49-F238E27FC236}">
                <a16:creationId xmlns:a16="http://schemas.microsoft.com/office/drawing/2014/main" id="{60CD4578-B194-1A34-23E2-E59E5ED78DBF}"/>
              </a:ext>
            </a:extLst>
          </p:cNvPr>
          <p:cNvSpPr/>
          <p:nvPr/>
        </p:nvSpPr>
        <p:spPr>
          <a:xfrm>
            <a:off x="3104840" y="3149846"/>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Rounded Rectangle 5">
            <a:extLst>
              <a:ext uri="{FF2B5EF4-FFF2-40B4-BE49-F238E27FC236}">
                <a16:creationId xmlns:a16="http://schemas.microsoft.com/office/drawing/2014/main" id="{A9F71A8B-03BA-9565-5710-A6BD3A67C243}"/>
              </a:ext>
            </a:extLst>
          </p:cNvPr>
          <p:cNvSpPr/>
          <p:nvPr/>
        </p:nvSpPr>
        <p:spPr>
          <a:xfrm>
            <a:off x="3818094" y="3149846"/>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Rounded Rectangle 6">
            <a:extLst>
              <a:ext uri="{FF2B5EF4-FFF2-40B4-BE49-F238E27FC236}">
                <a16:creationId xmlns:a16="http://schemas.microsoft.com/office/drawing/2014/main" id="{2878DAA7-1BF3-3064-DD58-01F841479F0C}"/>
              </a:ext>
            </a:extLst>
          </p:cNvPr>
          <p:cNvSpPr/>
          <p:nvPr/>
        </p:nvSpPr>
        <p:spPr>
          <a:xfrm>
            <a:off x="4531348" y="3149846"/>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Rounded Rectangle 7">
            <a:extLst>
              <a:ext uri="{FF2B5EF4-FFF2-40B4-BE49-F238E27FC236}">
                <a16:creationId xmlns:a16="http://schemas.microsoft.com/office/drawing/2014/main" id="{9DDDFCF1-4497-D20B-FC6B-A39577AF500D}"/>
              </a:ext>
            </a:extLst>
          </p:cNvPr>
          <p:cNvSpPr/>
          <p:nvPr/>
        </p:nvSpPr>
        <p:spPr>
          <a:xfrm>
            <a:off x="5193072" y="3149846"/>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ounded Rectangle 8">
            <a:extLst>
              <a:ext uri="{FF2B5EF4-FFF2-40B4-BE49-F238E27FC236}">
                <a16:creationId xmlns:a16="http://schemas.microsoft.com/office/drawing/2014/main" id="{B4A0E77E-DC0B-F729-F0FA-D0DF863FA653}"/>
              </a:ext>
            </a:extLst>
          </p:cNvPr>
          <p:cNvSpPr/>
          <p:nvPr/>
        </p:nvSpPr>
        <p:spPr>
          <a:xfrm>
            <a:off x="5811968" y="3149846"/>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0" name="Rounded Rectangle 9">
            <a:extLst>
              <a:ext uri="{FF2B5EF4-FFF2-40B4-BE49-F238E27FC236}">
                <a16:creationId xmlns:a16="http://schemas.microsoft.com/office/drawing/2014/main" id="{9DC43F7C-01B9-883E-A840-56EC5937B951}"/>
              </a:ext>
            </a:extLst>
          </p:cNvPr>
          <p:cNvSpPr/>
          <p:nvPr/>
        </p:nvSpPr>
        <p:spPr>
          <a:xfrm>
            <a:off x="6422294" y="3149846"/>
            <a:ext cx="504056" cy="50405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TextBox 11">
            <a:extLst>
              <a:ext uri="{FF2B5EF4-FFF2-40B4-BE49-F238E27FC236}">
                <a16:creationId xmlns:a16="http://schemas.microsoft.com/office/drawing/2014/main" id="{2BEDBA23-421B-28D1-B6A9-E10CBC4A75A1}"/>
              </a:ext>
            </a:extLst>
          </p:cNvPr>
          <p:cNvSpPr txBox="1"/>
          <p:nvPr/>
        </p:nvSpPr>
        <p:spPr>
          <a:xfrm>
            <a:off x="2411078" y="3109486"/>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T</a:t>
            </a:r>
          </a:p>
        </p:txBody>
      </p:sp>
      <p:sp>
        <p:nvSpPr>
          <p:cNvPr id="13" name="TextBox 12">
            <a:extLst>
              <a:ext uri="{FF2B5EF4-FFF2-40B4-BE49-F238E27FC236}">
                <a16:creationId xmlns:a16="http://schemas.microsoft.com/office/drawing/2014/main" id="{CFCA58B5-F4B8-5683-BC94-B7F8BA322F86}"/>
              </a:ext>
            </a:extLst>
          </p:cNvPr>
          <p:cNvSpPr txBox="1"/>
          <p:nvPr/>
        </p:nvSpPr>
        <p:spPr>
          <a:xfrm>
            <a:off x="3131840" y="3109486"/>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H</a:t>
            </a:r>
          </a:p>
        </p:txBody>
      </p:sp>
      <p:sp>
        <p:nvSpPr>
          <p:cNvPr id="15" name="TextBox 14">
            <a:extLst>
              <a:ext uri="{FF2B5EF4-FFF2-40B4-BE49-F238E27FC236}">
                <a16:creationId xmlns:a16="http://schemas.microsoft.com/office/drawing/2014/main" id="{176008BE-A033-6500-98D1-B198DEA3337C}"/>
              </a:ext>
            </a:extLst>
          </p:cNvPr>
          <p:cNvSpPr txBox="1"/>
          <p:nvPr/>
        </p:nvSpPr>
        <p:spPr>
          <a:xfrm>
            <a:off x="3844633" y="3109485"/>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Ổ</a:t>
            </a:r>
          </a:p>
        </p:txBody>
      </p:sp>
      <p:sp>
        <p:nvSpPr>
          <p:cNvPr id="16" name="TextBox 15">
            <a:extLst>
              <a:ext uri="{FF2B5EF4-FFF2-40B4-BE49-F238E27FC236}">
                <a16:creationId xmlns:a16="http://schemas.microsoft.com/office/drawing/2014/main" id="{6AEE69C8-AEBA-B709-A65D-8886710A6FF7}"/>
              </a:ext>
            </a:extLst>
          </p:cNvPr>
          <p:cNvSpPr txBox="1"/>
          <p:nvPr/>
        </p:nvSpPr>
        <p:spPr>
          <a:xfrm>
            <a:off x="4576272" y="3109484"/>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Q</a:t>
            </a:r>
          </a:p>
        </p:txBody>
      </p:sp>
      <p:sp>
        <p:nvSpPr>
          <p:cNvPr id="17" name="TextBox 16">
            <a:extLst>
              <a:ext uri="{FF2B5EF4-FFF2-40B4-BE49-F238E27FC236}">
                <a16:creationId xmlns:a16="http://schemas.microsoft.com/office/drawing/2014/main" id="{EE7A0107-6018-EA77-81E4-0EC24BBCEDA1}"/>
              </a:ext>
            </a:extLst>
          </p:cNvPr>
          <p:cNvSpPr txBox="1"/>
          <p:nvPr/>
        </p:nvSpPr>
        <p:spPr>
          <a:xfrm>
            <a:off x="5214062" y="3100405"/>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U</a:t>
            </a:r>
          </a:p>
        </p:txBody>
      </p:sp>
      <p:sp>
        <p:nvSpPr>
          <p:cNvPr id="18" name="TextBox 17">
            <a:extLst>
              <a:ext uri="{FF2B5EF4-FFF2-40B4-BE49-F238E27FC236}">
                <a16:creationId xmlns:a16="http://schemas.microsoft.com/office/drawing/2014/main" id="{CB6AA78E-C8B7-E54C-D6CA-E8C0F3A5B2AC}"/>
              </a:ext>
            </a:extLst>
          </p:cNvPr>
          <p:cNvSpPr txBox="1"/>
          <p:nvPr/>
        </p:nvSpPr>
        <p:spPr>
          <a:xfrm>
            <a:off x="5851371" y="3100405"/>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A</a:t>
            </a:r>
          </a:p>
        </p:txBody>
      </p:sp>
      <p:sp>
        <p:nvSpPr>
          <p:cNvPr id="19" name="TextBox 18">
            <a:extLst>
              <a:ext uri="{FF2B5EF4-FFF2-40B4-BE49-F238E27FC236}">
                <a16:creationId xmlns:a16="http://schemas.microsoft.com/office/drawing/2014/main" id="{50229491-D0EC-A0D7-5311-4E6889BB02DC}"/>
              </a:ext>
            </a:extLst>
          </p:cNvPr>
          <p:cNvSpPr txBox="1"/>
          <p:nvPr/>
        </p:nvSpPr>
        <p:spPr>
          <a:xfrm>
            <a:off x="6444514" y="3100404"/>
            <a:ext cx="504056" cy="584775"/>
          </a:xfrm>
          <a:prstGeom prst="rect">
            <a:avLst/>
          </a:prstGeom>
          <a:noFill/>
        </p:spPr>
        <p:txBody>
          <a:bodyPr wrap="square" rtlCol="0">
            <a:spAutoFit/>
          </a:bodyPr>
          <a:lstStyle/>
          <a:p>
            <a:r>
              <a:rPr lang="en-VN" sz="3200">
                <a:solidFill>
                  <a:schemeClr val="bg1"/>
                </a:solidFill>
                <a:latin typeface="Cambria" panose="02040503050406030204" pitchFamily="18" charset="0"/>
              </a:rPr>
              <a:t>N</a:t>
            </a:r>
          </a:p>
        </p:txBody>
      </p:sp>
    </p:spTree>
    <p:extLst>
      <p:ext uri="{BB962C8B-B14F-4D97-AF65-F5344CB8AC3E}">
        <p14:creationId xmlns:p14="http://schemas.microsoft.com/office/powerpoint/2010/main" val="137594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ircle(in)">
                                      <p:cBhvr>
                                        <p:cTn id="3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152" y="2781549"/>
            <a:ext cx="9150152" cy="2384239"/>
          </a:xfrm>
          <a:prstGeom prst="rect">
            <a:avLst/>
          </a:prstGeom>
        </p:spPr>
      </p:pic>
      <p:pic>
        <p:nvPicPr>
          <p:cNvPr id="9" name="图片 8"/>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0925" y="2892071"/>
            <a:ext cx="3302810" cy="1874152"/>
          </a:xfrm>
          <a:prstGeom prst="rect">
            <a:avLst/>
          </a:prstGeom>
        </p:spPr>
      </p:pic>
      <p:sp>
        <p:nvSpPr>
          <p:cNvPr id="14" name="TextBox 49"/>
          <p:cNvSpPr txBox="1"/>
          <p:nvPr/>
        </p:nvSpPr>
        <p:spPr>
          <a:xfrm>
            <a:off x="755576" y="1143919"/>
            <a:ext cx="7888774" cy="954107"/>
          </a:xfrm>
          <a:prstGeom prst="rect">
            <a:avLst/>
          </a:prstGeom>
          <a:noFill/>
        </p:spPr>
        <p:txBody>
          <a:bodyPr wrap="square" rtlCol="0">
            <a:spAutoFit/>
          </a:bodyPr>
          <a:lstStyle/>
          <a:p>
            <a:pPr algn="ctr"/>
            <a:r>
              <a:rPr lang="vi-VN" sz="2800" b="1">
                <a:latin typeface="Cambria" panose="02040503050406030204" pitchFamily="18" charset="0"/>
              </a:rPr>
              <a:t>BÀI 11: CUỘC CẢI CÁCH CỦA MINH MẠNG</a:t>
            </a:r>
          </a:p>
          <a:p>
            <a:pPr algn="ctr"/>
            <a:r>
              <a:rPr lang="vi-VN" sz="2800" b="1">
                <a:latin typeface="Cambria" panose="02040503050406030204" pitchFamily="18" charset="0"/>
              </a:rPr>
              <a:t> (NỬA ĐẦU THẾ KỈ XIX)</a:t>
            </a:r>
            <a:endParaRPr lang="en-VN" sz="2800">
              <a:latin typeface="Cambria" panose="02040503050406030204" pitchFamily="18" charset="0"/>
            </a:endParaRPr>
          </a:p>
        </p:txBody>
      </p:sp>
      <p:pic>
        <p:nvPicPr>
          <p:cNvPr id="17" name="图片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32463" y="3265323"/>
            <a:ext cx="1123960" cy="852772"/>
          </a:xfrm>
          <a:prstGeom prst="rect">
            <a:avLst/>
          </a:prstGeom>
        </p:spPr>
      </p:pic>
      <p:grpSp>
        <p:nvGrpSpPr>
          <p:cNvPr id="4" name="Group 3">
            <a:extLst>
              <a:ext uri="{FF2B5EF4-FFF2-40B4-BE49-F238E27FC236}">
                <a16:creationId xmlns:a16="http://schemas.microsoft.com/office/drawing/2014/main" id="{3848649F-6B74-7033-F5ED-A527F5D900E3}"/>
              </a:ext>
            </a:extLst>
          </p:cNvPr>
          <p:cNvGrpSpPr/>
          <p:nvPr/>
        </p:nvGrpSpPr>
        <p:grpSpPr>
          <a:xfrm>
            <a:off x="3824151" y="2554230"/>
            <a:ext cx="1864543" cy="369332"/>
            <a:chOff x="4503824" y="2816966"/>
            <a:chExt cx="1864543" cy="369332"/>
          </a:xfrm>
        </p:grpSpPr>
        <p:sp>
          <p:nvSpPr>
            <p:cNvPr id="15" name="圆角矩形 14"/>
            <p:cNvSpPr/>
            <p:nvPr/>
          </p:nvSpPr>
          <p:spPr>
            <a:xfrm>
              <a:off x="4503824" y="2836208"/>
              <a:ext cx="1864543" cy="330848"/>
            </a:xfrm>
            <a:prstGeom prst="roundRect">
              <a:avLst>
                <a:gd name="adj" fmla="val 50000"/>
              </a:avLst>
            </a:prstGeom>
            <a:solidFill>
              <a:schemeClr val="accent1"/>
            </a:solidFill>
            <a:ln>
              <a:noFill/>
            </a:ln>
            <a:effectLst/>
          </p:spPr>
          <p:txBody>
            <a:bodyPr vert="horz" wrap="square" lIns="91440" tIns="45720" rIns="91440" bIns="45720" numCol="1" anchor="t" anchorCtr="0" compatLnSpc="1">
              <a:prstTxWarp prst="textNoShape">
                <a:avLst/>
              </a:prstTxWarp>
            </a:bodyPr>
            <a:lstStyle/>
            <a:p>
              <a:pPr algn="ctr"/>
              <a:endParaRPr lang="zh-CN" altLang="en-US" sz="4000">
                <a:solidFill>
                  <a:schemeClr val="tx1"/>
                </a:solidFill>
                <a:cs typeface="+mn-ea"/>
                <a:sym typeface="+mn-lt"/>
              </a:endParaRPr>
            </a:p>
          </p:txBody>
        </p:sp>
        <p:sp>
          <p:nvSpPr>
            <p:cNvPr id="3" name="TextBox 2">
              <a:extLst>
                <a:ext uri="{FF2B5EF4-FFF2-40B4-BE49-F238E27FC236}">
                  <a16:creationId xmlns:a16="http://schemas.microsoft.com/office/drawing/2014/main" id="{38C8FC55-9E07-D8AE-353B-33C29B35F91C}"/>
                </a:ext>
              </a:extLst>
            </p:cNvPr>
            <p:cNvSpPr txBox="1"/>
            <p:nvPr/>
          </p:nvSpPr>
          <p:spPr>
            <a:xfrm>
              <a:off x="4860032" y="2816966"/>
              <a:ext cx="1152128" cy="369332"/>
            </a:xfrm>
            <a:prstGeom prst="rect">
              <a:avLst/>
            </a:prstGeom>
            <a:noFill/>
          </p:spPr>
          <p:txBody>
            <a:bodyPr wrap="square" rtlCol="0">
              <a:spAutoFit/>
            </a:bodyPr>
            <a:lstStyle/>
            <a:p>
              <a:pPr algn="ctr"/>
              <a:r>
                <a:rPr lang="en-VN">
                  <a:solidFill>
                    <a:schemeClr val="bg1"/>
                  </a:solidFill>
                  <a:latin typeface="Cambria" panose="02040503050406030204" pitchFamily="18" charset="0"/>
                </a:rPr>
                <a:t>Tiết 2</a:t>
              </a:r>
            </a:p>
          </p:txBody>
        </p:sp>
      </p:grpSp>
    </p:spTree>
    <p:extLst>
      <p:ext uri="{BB962C8B-B14F-4D97-AF65-F5344CB8AC3E}">
        <p14:creationId xmlns:p14="http://schemas.microsoft.com/office/powerpoint/2010/main" val="673998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3918466-AD5E-3B7D-6B2E-D43679F5AFE9}"/>
              </a:ext>
            </a:extLst>
          </p:cNvPr>
          <p:cNvSpPr/>
          <p:nvPr/>
        </p:nvSpPr>
        <p:spPr>
          <a:xfrm>
            <a:off x="989602" y="663538"/>
            <a:ext cx="7164796" cy="3816424"/>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VN" sz="3000">
                <a:latin typeface="Cambria" panose="02040503050406030204" pitchFamily="18" charset="0"/>
              </a:rPr>
              <a:t>Đọc thông tin tư liệu trong SGK (tr.74, 75) để trình bày những cải cách của Minh Mạng đối với bộ máy chính quyền trung ương và địa phương</a:t>
            </a:r>
            <a:r>
              <a:rPr lang="en-VN" sz="2800">
                <a:latin typeface="Cambria" panose="02040503050406030204" pitchFamily="18" charset="0"/>
              </a:rPr>
              <a:t>.</a:t>
            </a:r>
          </a:p>
        </p:txBody>
      </p:sp>
      <p:pic>
        <p:nvPicPr>
          <p:cNvPr id="3" name="图片 8">
            <a:extLst>
              <a:ext uri="{FF2B5EF4-FFF2-40B4-BE49-F238E27FC236}">
                <a16:creationId xmlns:a16="http://schemas.microsoft.com/office/drawing/2014/main" id="{9098E90F-C14E-C18B-1EE8-4AE27905F43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841190" y="3435846"/>
            <a:ext cx="3302810" cy="1874152"/>
          </a:xfrm>
          <a:prstGeom prst="rect">
            <a:avLst/>
          </a:prstGeom>
        </p:spPr>
      </p:pic>
      <p:sp>
        <p:nvSpPr>
          <p:cNvPr id="4" name="TextBox 3">
            <a:extLst>
              <a:ext uri="{FF2B5EF4-FFF2-40B4-BE49-F238E27FC236}">
                <a16:creationId xmlns:a16="http://schemas.microsoft.com/office/drawing/2014/main" id="{2CA34CBB-7BB9-5352-8B80-256C20C1A05C}"/>
              </a:ext>
            </a:extLst>
          </p:cNvPr>
          <p:cNvSpPr txBox="1"/>
          <p:nvPr/>
        </p:nvSpPr>
        <p:spPr>
          <a:xfrm>
            <a:off x="0" y="94833"/>
            <a:ext cx="9144000" cy="461665"/>
          </a:xfrm>
          <a:prstGeom prst="rect">
            <a:avLst/>
          </a:prstGeom>
          <a:noFill/>
        </p:spPr>
        <p:txBody>
          <a:bodyPr wrap="square" rtlCol="0">
            <a:spAutoFit/>
          </a:bodyPr>
          <a:lstStyle/>
          <a:p>
            <a:pPr algn="ctr"/>
            <a:r>
              <a:rPr lang="en-VN" sz="2400" b="1">
                <a:latin typeface="Cambria" panose="02040503050406030204" pitchFamily="18" charset="0"/>
              </a:rPr>
              <a:t>NHIỆM VỤ HỌC TẬP</a:t>
            </a:r>
          </a:p>
        </p:txBody>
      </p:sp>
    </p:spTree>
    <p:extLst>
      <p:ext uri="{BB962C8B-B14F-4D97-AF65-F5344CB8AC3E}">
        <p14:creationId xmlns:p14="http://schemas.microsoft.com/office/powerpoint/2010/main" val="236182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919720" y="123478"/>
            <a:ext cx="5481611"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vi-VN" altLang="zh-CN" sz="2800" b="1" dirty="0">
                <a:solidFill>
                  <a:schemeClr val="tx1">
                    <a:lumMod val="65000"/>
                    <a:lumOff val="35000"/>
                  </a:schemeClr>
                </a:solidFill>
                <a:latin typeface="Cambria" panose="02040503050406030204" pitchFamily="18" charset="0"/>
                <a:ea typeface="+mn-ea"/>
                <a:cs typeface="+mn-ea"/>
                <a:sym typeface="+mn-lt"/>
              </a:rPr>
              <a:t>Bộ máy chính quyền địa phương</a:t>
            </a:r>
            <a:endParaRPr lang="zh-CN" altLang="en-US" sz="2800" b="1" dirty="0">
              <a:solidFill>
                <a:schemeClr val="tx1">
                  <a:lumMod val="65000"/>
                  <a:lumOff val="35000"/>
                </a:schemeClr>
              </a:solidFill>
              <a:latin typeface="Cambria" panose="02040503050406030204" pitchFamily="18" charset="0"/>
              <a:ea typeface="+mn-ea"/>
              <a:cs typeface="+mn-ea"/>
              <a:sym typeface="+mn-lt"/>
            </a:endParaRPr>
          </a:p>
        </p:txBody>
      </p:sp>
      <p:grpSp>
        <p:nvGrpSpPr>
          <p:cNvPr id="2" name="Group 105">
            <a:extLst>
              <a:ext uri="{FF2B5EF4-FFF2-40B4-BE49-F238E27FC236}">
                <a16:creationId xmlns:a16="http://schemas.microsoft.com/office/drawing/2014/main" id="{B5A39EEC-86B9-CFAB-7495-F4BA606F1519}"/>
              </a:ext>
            </a:extLst>
          </p:cNvPr>
          <p:cNvGrpSpPr/>
          <p:nvPr/>
        </p:nvGrpSpPr>
        <p:grpSpPr>
          <a:xfrm>
            <a:off x="949229" y="1059582"/>
            <a:ext cx="562976" cy="488028"/>
            <a:chOff x="6891516" y="2057433"/>
            <a:chExt cx="750635" cy="650703"/>
          </a:xfrm>
        </p:grpSpPr>
        <p:sp>
          <p:nvSpPr>
            <p:cNvPr id="3" name="Rounded Rectangle 106">
              <a:extLst>
                <a:ext uri="{FF2B5EF4-FFF2-40B4-BE49-F238E27FC236}">
                  <a16:creationId xmlns:a16="http://schemas.microsoft.com/office/drawing/2014/main" id="{D96A89EA-3C34-855E-4C08-508A098892D4}"/>
                </a:ext>
              </a:extLst>
            </p:cNvPr>
            <p:cNvSpPr/>
            <p:nvPr/>
          </p:nvSpPr>
          <p:spPr>
            <a:xfrm>
              <a:off x="6951249" y="2057433"/>
              <a:ext cx="630646" cy="630646"/>
            </a:xfrm>
            <a:prstGeom prst="round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100">
                <a:solidFill>
                  <a:prstClr val="white"/>
                </a:solidFill>
                <a:cs typeface="+mn-ea"/>
                <a:sym typeface="+mn-lt"/>
              </a:endParaRPr>
            </a:p>
          </p:txBody>
        </p:sp>
        <p:sp>
          <p:nvSpPr>
            <p:cNvPr id="4" name="TextBox 107">
              <a:extLst>
                <a:ext uri="{FF2B5EF4-FFF2-40B4-BE49-F238E27FC236}">
                  <a16:creationId xmlns:a16="http://schemas.microsoft.com/office/drawing/2014/main" id="{60206B3F-962E-0C11-5EEB-002DBD6F1128}"/>
                </a:ext>
              </a:extLst>
            </p:cNvPr>
            <p:cNvSpPr txBox="1"/>
            <p:nvPr/>
          </p:nvSpPr>
          <p:spPr>
            <a:xfrm>
              <a:off x="6891516" y="2092584"/>
              <a:ext cx="750635" cy="615552"/>
            </a:xfrm>
            <a:prstGeom prst="rect">
              <a:avLst/>
            </a:prstGeom>
            <a:noFill/>
          </p:spPr>
          <p:txBody>
            <a:bodyPr wrap="none" rtlCol="0">
              <a:spAutoFit/>
            </a:bodyPr>
            <a:lstStyle/>
            <a:p>
              <a:pPr algn="ctr">
                <a:defRPr/>
              </a:pPr>
              <a:r>
                <a:rPr lang="en-US" sz="2400" b="1">
                  <a:solidFill>
                    <a:prstClr val="white"/>
                  </a:solidFill>
                  <a:cs typeface="+mn-ea"/>
                  <a:sym typeface="+mn-lt"/>
                </a:rPr>
                <a:t>01</a:t>
              </a:r>
            </a:p>
          </p:txBody>
        </p:sp>
      </p:grpSp>
      <p:sp>
        <p:nvSpPr>
          <p:cNvPr id="6" name="TextBox 5">
            <a:extLst>
              <a:ext uri="{FF2B5EF4-FFF2-40B4-BE49-F238E27FC236}">
                <a16:creationId xmlns:a16="http://schemas.microsoft.com/office/drawing/2014/main" id="{FC951D18-FFB0-D4DC-0527-D6A3F86FA974}"/>
              </a:ext>
            </a:extLst>
          </p:cNvPr>
          <p:cNvSpPr txBox="1"/>
          <p:nvPr/>
        </p:nvSpPr>
        <p:spPr>
          <a:xfrm>
            <a:off x="1557005" y="1093549"/>
            <a:ext cx="5490294" cy="461665"/>
          </a:xfrm>
          <a:prstGeom prst="rect">
            <a:avLst/>
          </a:prstGeom>
          <a:noFill/>
        </p:spPr>
        <p:txBody>
          <a:bodyPr wrap="square">
            <a:spAutoFit/>
          </a:bodyPr>
          <a:lstStyle/>
          <a:p>
            <a:pPr algn="just">
              <a:spcBef>
                <a:spcPts val="600"/>
              </a:spcBef>
              <a:spcAft>
                <a:spcPts val="600"/>
              </a:spcAft>
            </a:pPr>
            <a:r>
              <a:rPr lang="vi-VN" sz="2400" kern="100">
                <a:effectLst/>
                <a:latin typeface="Cambria" panose="02040503050406030204" pitchFamily="18" charset="0"/>
                <a:ea typeface="DengXian" panose="02010600030101010101" pitchFamily="2" charset="-122"/>
                <a:cs typeface="Times New Roman" panose="02020603050405020304" pitchFamily="18" charset="0"/>
              </a:rPr>
              <a:t>Xoá bỏ Bắc Thành và Gia Định Thành</a:t>
            </a:r>
            <a:endParaRPr lang="en-VN" sz="2000" kern="100">
              <a:effectLst/>
              <a:latin typeface="Cambria" panose="02040503050406030204" pitchFamily="18" charset="0"/>
              <a:ea typeface="DengXian" panose="02010600030101010101" pitchFamily="2" charset="-122"/>
              <a:cs typeface="Times New Roman" panose="02020603050405020304" pitchFamily="18" charset="0"/>
            </a:endParaRPr>
          </a:p>
        </p:txBody>
      </p:sp>
      <p:grpSp>
        <p:nvGrpSpPr>
          <p:cNvPr id="7" name="Group 108">
            <a:extLst>
              <a:ext uri="{FF2B5EF4-FFF2-40B4-BE49-F238E27FC236}">
                <a16:creationId xmlns:a16="http://schemas.microsoft.com/office/drawing/2014/main" id="{B53731F1-A34E-648F-0F59-CD0E89B771C5}"/>
              </a:ext>
            </a:extLst>
          </p:cNvPr>
          <p:cNvGrpSpPr/>
          <p:nvPr/>
        </p:nvGrpSpPr>
        <p:grpSpPr>
          <a:xfrm>
            <a:off x="949229" y="1945459"/>
            <a:ext cx="562976" cy="488028"/>
            <a:chOff x="6891516" y="2881053"/>
            <a:chExt cx="750635" cy="650703"/>
          </a:xfrm>
        </p:grpSpPr>
        <p:sp>
          <p:nvSpPr>
            <p:cNvPr id="8" name="Rounded Rectangle 109">
              <a:extLst>
                <a:ext uri="{FF2B5EF4-FFF2-40B4-BE49-F238E27FC236}">
                  <a16:creationId xmlns:a16="http://schemas.microsoft.com/office/drawing/2014/main" id="{1238C675-CD3B-72DA-55B2-577BB7FFBFE8}"/>
                </a:ext>
              </a:extLst>
            </p:cNvPr>
            <p:cNvSpPr/>
            <p:nvPr/>
          </p:nvSpPr>
          <p:spPr>
            <a:xfrm>
              <a:off x="6951249" y="2881053"/>
              <a:ext cx="630646" cy="630646"/>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100">
                <a:solidFill>
                  <a:prstClr val="white"/>
                </a:solidFill>
                <a:cs typeface="+mn-ea"/>
                <a:sym typeface="+mn-lt"/>
              </a:endParaRPr>
            </a:p>
          </p:txBody>
        </p:sp>
        <p:sp>
          <p:nvSpPr>
            <p:cNvPr id="9" name="TextBox 110">
              <a:extLst>
                <a:ext uri="{FF2B5EF4-FFF2-40B4-BE49-F238E27FC236}">
                  <a16:creationId xmlns:a16="http://schemas.microsoft.com/office/drawing/2014/main" id="{2FA5B417-4FC1-2A91-B20E-F0BB133D2C39}"/>
                </a:ext>
              </a:extLst>
            </p:cNvPr>
            <p:cNvSpPr txBox="1"/>
            <p:nvPr/>
          </p:nvSpPr>
          <p:spPr>
            <a:xfrm>
              <a:off x="6891516" y="2916204"/>
              <a:ext cx="750635" cy="615552"/>
            </a:xfrm>
            <a:prstGeom prst="rect">
              <a:avLst/>
            </a:prstGeom>
            <a:noFill/>
          </p:spPr>
          <p:txBody>
            <a:bodyPr wrap="none" rtlCol="0">
              <a:spAutoFit/>
            </a:bodyPr>
            <a:lstStyle/>
            <a:p>
              <a:pPr algn="ctr">
                <a:defRPr/>
              </a:pPr>
              <a:r>
                <a:rPr lang="en-US" sz="2400" b="1">
                  <a:solidFill>
                    <a:prstClr val="white"/>
                  </a:solidFill>
                  <a:cs typeface="+mn-ea"/>
                  <a:sym typeface="+mn-lt"/>
                </a:rPr>
                <a:t>02</a:t>
              </a:r>
            </a:p>
          </p:txBody>
        </p:sp>
      </p:grpSp>
      <p:sp>
        <p:nvSpPr>
          <p:cNvPr id="11" name="TextBox 10">
            <a:extLst>
              <a:ext uri="{FF2B5EF4-FFF2-40B4-BE49-F238E27FC236}">
                <a16:creationId xmlns:a16="http://schemas.microsoft.com/office/drawing/2014/main" id="{04AE42AF-8751-A517-3199-CF1AFD1388EB}"/>
              </a:ext>
            </a:extLst>
          </p:cNvPr>
          <p:cNvSpPr txBox="1"/>
          <p:nvPr/>
        </p:nvSpPr>
        <p:spPr>
          <a:xfrm>
            <a:off x="1578778" y="1740753"/>
            <a:ext cx="7128792" cy="830997"/>
          </a:xfrm>
          <a:prstGeom prst="rect">
            <a:avLst/>
          </a:prstGeom>
          <a:noFill/>
        </p:spPr>
        <p:txBody>
          <a:bodyPr wrap="square">
            <a:spAutoFit/>
          </a:bodyPr>
          <a:lstStyle/>
          <a:p>
            <a:pPr algn="just">
              <a:spcBef>
                <a:spcPts val="600"/>
              </a:spcBef>
              <a:spcAft>
                <a:spcPts val="600"/>
              </a:spcAft>
            </a:pPr>
            <a:r>
              <a:rPr lang="vi-VN" sz="2400" kern="100">
                <a:effectLst/>
                <a:latin typeface="Cambria" panose="02040503050406030204" pitchFamily="18" charset="0"/>
                <a:ea typeface="DengXian" panose="02010600030101010101" pitchFamily="2" charset="-122"/>
                <a:cs typeface="Times New Roman" panose="02020603050405020304" pitchFamily="18" charset="0"/>
              </a:rPr>
              <a:t>Đổi đặt các trấn trên cả nước thành 30 tỉnh, dưới sự quản lí trực tiếp của triều đình trung ương. </a:t>
            </a:r>
            <a:endParaRPr lang="en-VN" sz="2000" kern="100">
              <a:effectLst/>
              <a:latin typeface="Cambria" panose="02040503050406030204" pitchFamily="18" charset="0"/>
              <a:ea typeface="DengXian" panose="02010600030101010101" pitchFamily="2" charset="-122"/>
              <a:cs typeface="Times New Roman" panose="02020603050405020304" pitchFamily="18" charset="0"/>
            </a:endParaRPr>
          </a:p>
        </p:txBody>
      </p:sp>
      <p:grpSp>
        <p:nvGrpSpPr>
          <p:cNvPr id="12" name="Group 111">
            <a:extLst>
              <a:ext uri="{FF2B5EF4-FFF2-40B4-BE49-F238E27FC236}">
                <a16:creationId xmlns:a16="http://schemas.microsoft.com/office/drawing/2014/main" id="{61E9160B-2E09-4465-AE91-8C3E90F051F6}"/>
              </a:ext>
            </a:extLst>
          </p:cNvPr>
          <p:cNvGrpSpPr/>
          <p:nvPr/>
        </p:nvGrpSpPr>
        <p:grpSpPr>
          <a:xfrm>
            <a:off x="932875" y="2816293"/>
            <a:ext cx="562976" cy="488028"/>
            <a:chOff x="6891516" y="3704673"/>
            <a:chExt cx="750635" cy="650703"/>
          </a:xfrm>
        </p:grpSpPr>
        <p:sp>
          <p:nvSpPr>
            <p:cNvPr id="13" name="Rounded Rectangle 112">
              <a:extLst>
                <a:ext uri="{FF2B5EF4-FFF2-40B4-BE49-F238E27FC236}">
                  <a16:creationId xmlns:a16="http://schemas.microsoft.com/office/drawing/2014/main" id="{F8DA9C7A-7573-BC79-193A-D0BD10159A6D}"/>
                </a:ext>
              </a:extLst>
            </p:cNvPr>
            <p:cNvSpPr/>
            <p:nvPr/>
          </p:nvSpPr>
          <p:spPr>
            <a:xfrm>
              <a:off x="6951249" y="3704673"/>
              <a:ext cx="630646" cy="630646"/>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100">
                <a:solidFill>
                  <a:prstClr val="white"/>
                </a:solidFill>
                <a:cs typeface="+mn-ea"/>
                <a:sym typeface="+mn-lt"/>
              </a:endParaRPr>
            </a:p>
          </p:txBody>
        </p:sp>
        <p:sp>
          <p:nvSpPr>
            <p:cNvPr id="21" name="TextBox 113">
              <a:extLst>
                <a:ext uri="{FF2B5EF4-FFF2-40B4-BE49-F238E27FC236}">
                  <a16:creationId xmlns:a16="http://schemas.microsoft.com/office/drawing/2014/main" id="{8EAD958F-50DC-B96C-18C5-FB080DB583A0}"/>
                </a:ext>
              </a:extLst>
            </p:cNvPr>
            <p:cNvSpPr txBox="1"/>
            <p:nvPr/>
          </p:nvSpPr>
          <p:spPr>
            <a:xfrm>
              <a:off x="6891516" y="3739824"/>
              <a:ext cx="750635" cy="615552"/>
            </a:xfrm>
            <a:prstGeom prst="rect">
              <a:avLst/>
            </a:prstGeom>
            <a:noFill/>
          </p:spPr>
          <p:txBody>
            <a:bodyPr wrap="none" rtlCol="0">
              <a:spAutoFit/>
            </a:bodyPr>
            <a:lstStyle/>
            <a:p>
              <a:pPr algn="ctr">
                <a:defRPr/>
              </a:pPr>
              <a:r>
                <a:rPr lang="en-US" sz="2400" b="1">
                  <a:solidFill>
                    <a:prstClr val="white"/>
                  </a:solidFill>
                  <a:cs typeface="+mn-ea"/>
                  <a:sym typeface="+mn-lt"/>
                </a:rPr>
                <a:t>03</a:t>
              </a:r>
            </a:p>
          </p:txBody>
        </p:sp>
      </p:grpSp>
      <p:sp>
        <p:nvSpPr>
          <p:cNvPr id="23" name="TextBox 22">
            <a:extLst>
              <a:ext uri="{FF2B5EF4-FFF2-40B4-BE49-F238E27FC236}">
                <a16:creationId xmlns:a16="http://schemas.microsoft.com/office/drawing/2014/main" id="{D2089E3D-0225-5A35-C4AF-AFFAC4E1C6DB}"/>
              </a:ext>
            </a:extLst>
          </p:cNvPr>
          <p:cNvSpPr txBox="1"/>
          <p:nvPr/>
        </p:nvSpPr>
        <p:spPr>
          <a:xfrm>
            <a:off x="1584141" y="2816293"/>
            <a:ext cx="6737638" cy="461665"/>
          </a:xfrm>
          <a:prstGeom prst="rect">
            <a:avLst/>
          </a:prstGeom>
          <a:noFill/>
        </p:spPr>
        <p:txBody>
          <a:bodyPr wrap="square">
            <a:spAutoFit/>
          </a:bodyPr>
          <a:lstStyle/>
          <a:p>
            <a:r>
              <a:rPr lang="vi-VN" sz="2400">
                <a:effectLst/>
                <a:latin typeface="Cambria" panose="02040503050406030204" pitchFamily="18" charset="0"/>
                <a:ea typeface="DengXian" panose="02010600030101010101" pitchFamily="2" charset="-122"/>
              </a:rPr>
              <a:t>Sự ra đời của đơn vị hành chính cấp tỉnh</a:t>
            </a:r>
            <a:r>
              <a:rPr lang="en-VN" sz="2400">
                <a:effectLst/>
                <a:latin typeface="Cambria" panose="02040503050406030204" pitchFamily="18" charset="0"/>
              </a:rPr>
              <a:t> </a:t>
            </a:r>
            <a:endParaRPr lang="en-VN" sz="2400">
              <a:latin typeface="Cambria" panose="02040503050406030204" pitchFamily="18" charset="0"/>
            </a:endParaRPr>
          </a:p>
        </p:txBody>
      </p:sp>
      <p:grpSp>
        <p:nvGrpSpPr>
          <p:cNvPr id="24" name="Group 114">
            <a:extLst>
              <a:ext uri="{FF2B5EF4-FFF2-40B4-BE49-F238E27FC236}">
                <a16:creationId xmlns:a16="http://schemas.microsoft.com/office/drawing/2014/main" id="{7D197DAF-F7EF-3FAF-8D03-BD43C5D48207}"/>
              </a:ext>
            </a:extLst>
          </p:cNvPr>
          <p:cNvGrpSpPr/>
          <p:nvPr/>
        </p:nvGrpSpPr>
        <p:grpSpPr>
          <a:xfrm>
            <a:off x="932875" y="3733540"/>
            <a:ext cx="562976" cy="488028"/>
            <a:chOff x="6891516" y="4528293"/>
            <a:chExt cx="750635" cy="650703"/>
          </a:xfrm>
        </p:grpSpPr>
        <p:sp>
          <p:nvSpPr>
            <p:cNvPr id="25" name="Rounded Rectangle 115">
              <a:extLst>
                <a:ext uri="{FF2B5EF4-FFF2-40B4-BE49-F238E27FC236}">
                  <a16:creationId xmlns:a16="http://schemas.microsoft.com/office/drawing/2014/main" id="{3F2D92D2-E696-4457-10F9-0DF40A2F33C2}"/>
                </a:ext>
              </a:extLst>
            </p:cNvPr>
            <p:cNvSpPr/>
            <p:nvPr/>
          </p:nvSpPr>
          <p:spPr>
            <a:xfrm>
              <a:off x="6951249" y="4528293"/>
              <a:ext cx="630646" cy="630646"/>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100">
                <a:solidFill>
                  <a:prstClr val="white"/>
                </a:solidFill>
                <a:cs typeface="+mn-ea"/>
                <a:sym typeface="+mn-lt"/>
              </a:endParaRPr>
            </a:p>
          </p:txBody>
        </p:sp>
        <p:sp>
          <p:nvSpPr>
            <p:cNvPr id="26" name="TextBox 116">
              <a:extLst>
                <a:ext uri="{FF2B5EF4-FFF2-40B4-BE49-F238E27FC236}">
                  <a16:creationId xmlns:a16="http://schemas.microsoft.com/office/drawing/2014/main" id="{AFA5230D-2CAC-77D5-6844-0F80471EAA52}"/>
                </a:ext>
              </a:extLst>
            </p:cNvPr>
            <p:cNvSpPr txBox="1"/>
            <p:nvPr/>
          </p:nvSpPr>
          <p:spPr>
            <a:xfrm>
              <a:off x="6891516" y="4563444"/>
              <a:ext cx="750635" cy="615552"/>
            </a:xfrm>
            <a:prstGeom prst="rect">
              <a:avLst/>
            </a:prstGeom>
            <a:noFill/>
          </p:spPr>
          <p:txBody>
            <a:bodyPr wrap="none" rtlCol="0">
              <a:spAutoFit/>
            </a:bodyPr>
            <a:lstStyle/>
            <a:p>
              <a:pPr algn="ctr">
                <a:defRPr/>
              </a:pPr>
              <a:r>
                <a:rPr lang="en-US" sz="2400" b="1">
                  <a:solidFill>
                    <a:prstClr val="white"/>
                  </a:solidFill>
                  <a:cs typeface="+mn-ea"/>
                  <a:sym typeface="+mn-lt"/>
                </a:rPr>
                <a:t>04</a:t>
              </a:r>
            </a:p>
          </p:txBody>
        </p:sp>
      </p:grpSp>
      <p:sp>
        <p:nvSpPr>
          <p:cNvPr id="28" name="TextBox 27">
            <a:extLst>
              <a:ext uri="{FF2B5EF4-FFF2-40B4-BE49-F238E27FC236}">
                <a16:creationId xmlns:a16="http://schemas.microsoft.com/office/drawing/2014/main" id="{5BED9B3E-63A9-C58C-58B7-96DCAC84FB2C}"/>
              </a:ext>
            </a:extLst>
          </p:cNvPr>
          <p:cNvSpPr txBox="1"/>
          <p:nvPr/>
        </p:nvSpPr>
        <p:spPr>
          <a:xfrm>
            <a:off x="1605615" y="3449786"/>
            <a:ext cx="7092000" cy="1200329"/>
          </a:xfrm>
          <a:prstGeom prst="rect">
            <a:avLst/>
          </a:prstGeom>
          <a:noFill/>
        </p:spPr>
        <p:txBody>
          <a:bodyPr wrap="square">
            <a:spAutoFit/>
          </a:bodyPr>
          <a:lstStyle/>
          <a:p>
            <a:pPr algn="just"/>
            <a:r>
              <a:rPr lang="vi-VN" sz="2400">
                <a:effectLst/>
                <a:latin typeface="Cambria" panose="02040503050406030204" pitchFamily="18" charset="0"/>
                <a:ea typeface="DengXian" panose="02010600030101010101" pitchFamily="2" charset="-122"/>
              </a:rPr>
              <a:t>Dưới cấp tỉnh, hệ thống hành chính cấp phủ, huyện/ châu, tổng, xã và các cơ quan, chức quan phụ trách cùng cơ chế được hoàn thiện. </a:t>
            </a:r>
            <a:endParaRPr lang="en-VN" sz="2400">
              <a:latin typeface="Cambria" panose="02040503050406030204" pitchFamily="18" charset="0"/>
            </a:endParaRPr>
          </a:p>
        </p:txBody>
      </p:sp>
    </p:spTree>
    <p:extLst>
      <p:ext uri="{BB962C8B-B14F-4D97-AF65-F5344CB8AC3E}">
        <p14:creationId xmlns:p14="http://schemas.microsoft.com/office/powerpoint/2010/main" val="1135900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900" decel="100000" fill="hold"/>
                                        <p:tgtEl>
                                          <p:spTgt spid="11"/>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900" decel="100000" fill="hold"/>
                                        <p:tgtEl>
                                          <p:spTgt spid="2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checkerboard(across)">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900" decel="100000" fill="hold"/>
                                        <p:tgtEl>
                                          <p:spTgt spid="28"/>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 grpId="0"/>
      <p:bldP spid="11" grpId="0"/>
      <p:bldP spid="23"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919720" y="123478"/>
            <a:ext cx="5481611"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vi-VN" altLang="zh-CN" sz="2800" b="1" dirty="0">
                <a:solidFill>
                  <a:schemeClr val="tx1">
                    <a:lumMod val="65000"/>
                    <a:lumOff val="35000"/>
                  </a:schemeClr>
                </a:solidFill>
                <a:latin typeface="Cambria" panose="02040503050406030204" pitchFamily="18" charset="0"/>
                <a:ea typeface="+mn-ea"/>
                <a:cs typeface="+mn-ea"/>
                <a:sym typeface="+mn-lt"/>
              </a:rPr>
              <a:t>Bộ máy chính quyền địa phương</a:t>
            </a:r>
            <a:endParaRPr lang="zh-CN" altLang="en-US" sz="2800" b="1" dirty="0">
              <a:solidFill>
                <a:schemeClr val="tx1">
                  <a:lumMod val="65000"/>
                  <a:lumOff val="35000"/>
                </a:schemeClr>
              </a:solidFill>
              <a:latin typeface="Cambria" panose="02040503050406030204" pitchFamily="18" charset="0"/>
              <a:ea typeface="+mn-ea"/>
              <a:cs typeface="+mn-ea"/>
              <a:sym typeface="+mn-lt"/>
            </a:endParaRPr>
          </a:p>
        </p:txBody>
      </p:sp>
      <p:grpSp>
        <p:nvGrpSpPr>
          <p:cNvPr id="2" name="Group 105">
            <a:extLst>
              <a:ext uri="{FF2B5EF4-FFF2-40B4-BE49-F238E27FC236}">
                <a16:creationId xmlns:a16="http://schemas.microsoft.com/office/drawing/2014/main" id="{B5A39EEC-86B9-CFAB-7495-F4BA606F1519}"/>
              </a:ext>
            </a:extLst>
          </p:cNvPr>
          <p:cNvGrpSpPr/>
          <p:nvPr/>
        </p:nvGrpSpPr>
        <p:grpSpPr>
          <a:xfrm>
            <a:off x="949228" y="1059582"/>
            <a:ext cx="562975" cy="488028"/>
            <a:chOff x="6891517" y="2057433"/>
            <a:chExt cx="750634" cy="650703"/>
          </a:xfrm>
        </p:grpSpPr>
        <p:sp>
          <p:nvSpPr>
            <p:cNvPr id="3" name="Rounded Rectangle 106">
              <a:extLst>
                <a:ext uri="{FF2B5EF4-FFF2-40B4-BE49-F238E27FC236}">
                  <a16:creationId xmlns:a16="http://schemas.microsoft.com/office/drawing/2014/main" id="{D96A89EA-3C34-855E-4C08-508A098892D4}"/>
                </a:ext>
              </a:extLst>
            </p:cNvPr>
            <p:cNvSpPr/>
            <p:nvPr/>
          </p:nvSpPr>
          <p:spPr>
            <a:xfrm>
              <a:off x="6951249" y="2057433"/>
              <a:ext cx="630646" cy="630646"/>
            </a:xfrm>
            <a:prstGeom prst="round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100">
                <a:solidFill>
                  <a:prstClr val="white"/>
                </a:solidFill>
                <a:cs typeface="+mn-ea"/>
                <a:sym typeface="+mn-lt"/>
              </a:endParaRPr>
            </a:p>
          </p:txBody>
        </p:sp>
        <p:sp>
          <p:nvSpPr>
            <p:cNvPr id="4" name="TextBox 107">
              <a:extLst>
                <a:ext uri="{FF2B5EF4-FFF2-40B4-BE49-F238E27FC236}">
                  <a16:creationId xmlns:a16="http://schemas.microsoft.com/office/drawing/2014/main" id="{60206B3F-962E-0C11-5EEB-002DBD6F1128}"/>
                </a:ext>
              </a:extLst>
            </p:cNvPr>
            <p:cNvSpPr txBox="1"/>
            <p:nvPr/>
          </p:nvSpPr>
          <p:spPr>
            <a:xfrm>
              <a:off x="6891517" y="2092584"/>
              <a:ext cx="750634" cy="615552"/>
            </a:xfrm>
            <a:prstGeom prst="rect">
              <a:avLst/>
            </a:prstGeom>
            <a:noFill/>
          </p:spPr>
          <p:txBody>
            <a:bodyPr wrap="none" rtlCol="0">
              <a:spAutoFit/>
            </a:bodyPr>
            <a:lstStyle/>
            <a:p>
              <a:pPr algn="ctr">
                <a:defRPr/>
              </a:pPr>
              <a:r>
                <a:rPr lang="en-US" sz="2400" b="1">
                  <a:solidFill>
                    <a:prstClr val="white"/>
                  </a:solidFill>
                  <a:cs typeface="+mn-ea"/>
                  <a:sym typeface="+mn-lt"/>
                </a:rPr>
                <a:t>06</a:t>
              </a:r>
            </a:p>
          </p:txBody>
        </p:sp>
      </p:grpSp>
      <p:sp>
        <p:nvSpPr>
          <p:cNvPr id="6" name="TextBox 5">
            <a:extLst>
              <a:ext uri="{FF2B5EF4-FFF2-40B4-BE49-F238E27FC236}">
                <a16:creationId xmlns:a16="http://schemas.microsoft.com/office/drawing/2014/main" id="{FC951D18-FFB0-D4DC-0527-D6A3F86FA974}"/>
              </a:ext>
            </a:extLst>
          </p:cNvPr>
          <p:cNvSpPr txBox="1"/>
          <p:nvPr/>
        </p:nvSpPr>
        <p:spPr>
          <a:xfrm>
            <a:off x="1557002" y="843558"/>
            <a:ext cx="7047443" cy="1200329"/>
          </a:xfrm>
          <a:prstGeom prst="rect">
            <a:avLst/>
          </a:prstGeom>
          <a:noFill/>
        </p:spPr>
        <p:txBody>
          <a:bodyPr wrap="square">
            <a:spAutoFit/>
          </a:bodyPr>
          <a:lstStyle/>
          <a:p>
            <a:pPr algn="just">
              <a:spcBef>
                <a:spcPts val="600"/>
              </a:spcBef>
              <a:spcAft>
                <a:spcPts val="600"/>
              </a:spcAft>
            </a:pPr>
            <a:r>
              <a:rPr lang="vi-VN" sz="2400" kern="100">
                <a:effectLst/>
                <a:latin typeface="Cambria" panose="02040503050406030204" pitchFamily="18" charset="0"/>
                <a:ea typeface="DengXian" panose="02010600030101010101" pitchFamily="2" charset="-122"/>
                <a:cs typeface="Times New Roman" panose="02020603050405020304" pitchFamily="18" charset="0"/>
              </a:rPr>
              <a:t>Bố trí chức quan căn cứ vào quy mô diện tích, dân số, ruông đất, mức độ công việc và trình độ phát triển ở địa phương. </a:t>
            </a:r>
            <a:endParaRPr lang="en-VN" sz="2400" kern="100">
              <a:effectLst/>
              <a:latin typeface="Cambria" panose="02040503050406030204" pitchFamily="18" charset="0"/>
              <a:ea typeface="DengXian" panose="02010600030101010101" pitchFamily="2" charset="-122"/>
              <a:cs typeface="Times New Roman" panose="02020603050405020304" pitchFamily="18" charset="0"/>
            </a:endParaRPr>
          </a:p>
        </p:txBody>
      </p:sp>
      <p:grpSp>
        <p:nvGrpSpPr>
          <p:cNvPr id="7" name="Group 108">
            <a:extLst>
              <a:ext uri="{FF2B5EF4-FFF2-40B4-BE49-F238E27FC236}">
                <a16:creationId xmlns:a16="http://schemas.microsoft.com/office/drawing/2014/main" id="{B53731F1-A34E-648F-0F59-CD0E89B771C5}"/>
              </a:ext>
            </a:extLst>
          </p:cNvPr>
          <p:cNvGrpSpPr/>
          <p:nvPr/>
        </p:nvGrpSpPr>
        <p:grpSpPr>
          <a:xfrm>
            <a:off x="964343" y="2327736"/>
            <a:ext cx="562975" cy="488028"/>
            <a:chOff x="6891517" y="2881053"/>
            <a:chExt cx="750634" cy="650703"/>
          </a:xfrm>
        </p:grpSpPr>
        <p:sp>
          <p:nvSpPr>
            <p:cNvPr id="8" name="Rounded Rectangle 109">
              <a:extLst>
                <a:ext uri="{FF2B5EF4-FFF2-40B4-BE49-F238E27FC236}">
                  <a16:creationId xmlns:a16="http://schemas.microsoft.com/office/drawing/2014/main" id="{1238C675-CD3B-72DA-55B2-577BB7FFBFE8}"/>
                </a:ext>
              </a:extLst>
            </p:cNvPr>
            <p:cNvSpPr/>
            <p:nvPr/>
          </p:nvSpPr>
          <p:spPr>
            <a:xfrm>
              <a:off x="6951249" y="2881053"/>
              <a:ext cx="630646" cy="630646"/>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100">
                <a:solidFill>
                  <a:prstClr val="white"/>
                </a:solidFill>
                <a:cs typeface="+mn-ea"/>
                <a:sym typeface="+mn-lt"/>
              </a:endParaRPr>
            </a:p>
          </p:txBody>
        </p:sp>
        <p:sp>
          <p:nvSpPr>
            <p:cNvPr id="9" name="TextBox 110">
              <a:extLst>
                <a:ext uri="{FF2B5EF4-FFF2-40B4-BE49-F238E27FC236}">
                  <a16:creationId xmlns:a16="http://schemas.microsoft.com/office/drawing/2014/main" id="{2FA5B417-4FC1-2A91-B20E-F0BB133D2C39}"/>
                </a:ext>
              </a:extLst>
            </p:cNvPr>
            <p:cNvSpPr txBox="1"/>
            <p:nvPr/>
          </p:nvSpPr>
          <p:spPr>
            <a:xfrm>
              <a:off x="6891517" y="2916204"/>
              <a:ext cx="750634" cy="615552"/>
            </a:xfrm>
            <a:prstGeom prst="rect">
              <a:avLst/>
            </a:prstGeom>
            <a:noFill/>
          </p:spPr>
          <p:txBody>
            <a:bodyPr wrap="none" rtlCol="0">
              <a:spAutoFit/>
            </a:bodyPr>
            <a:lstStyle/>
            <a:p>
              <a:pPr algn="ctr">
                <a:defRPr/>
              </a:pPr>
              <a:r>
                <a:rPr lang="en-US" sz="2400" b="1">
                  <a:solidFill>
                    <a:prstClr val="white"/>
                  </a:solidFill>
                  <a:cs typeface="+mn-ea"/>
                  <a:sym typeface="+mn-lt"/>
                </a:rPr>
                <a:t>07</a:t>
              </a:r>
            </a:p>
          </p:txBody>
        </p:sp>
      </p:grpSp>
      <p:sp>
        <p:nvSpPr>
          <p:cNvPr id="11" name="TextBox 10">
            <a:extLst>
              <a:ext uri="{FF2B5EF4-FFF2-40B4-BE49-F238E27FC236}">
                <a16:creationId xmlns:a16="http://schemas.microsoft.com/office/drawing/2014/main" id="{04AE42AF-8751-A517-3199-CF1AFD1388EB}"/>
              </a:ext>
            </a:extLst>
          </p:cNvPr>
          <p:cNvSpPr txBox="1"/>
          <p:nvPr/>
        </p:nvSpPr>
        <p:spPr>
          <a:xfrm>
            <a:off x="1568421" y="2268617"/>
            <a:ext cx="7128792" cy="2308324"/>
          </a:xfrm>
          <a:prstGeom prst="rect">
            <a:avLst/>
          </a:prstGeom>
          <a:noFill/>
        </p:spPr>
        <p:txBody>
          <a:bodyPr wrap="square">
            <a:spAutoFit/>
          </a:bodyPr>
          <a:lstStyle/>
          <a:p>
            <a:pPr algn="just"/>
            <a:r>
              <a:rPr lang="vi-VN" sz="2400" kern="100">
                <a:effectLst/>
                <a:latin typeface="Cambria" panose="02040503050406030204" pitchFamily="18" charset="0"/>
                <a:ea typeface="DengXian" panose="02010600030101010101" pitchFamily="2" charset="-122"/>
                <a:cs typeface="Times New Roman" panose="02020603050405020304" pitchFamily="18" charset="0"/>
              </a:rPr>
              <a:t>Đối với vùng dân tộc thiểu số ở phái Bắc</a:t>
            </a:r>
            <a:endParaRPr lang="en-VN" sz="2400" kern="100">
              <a:effectLst/>
              <a:latin typeface="Cambria" panose="02040503050406030204" pitchFamily="18" charset="0"/>
              <a:ea typeface="DengXian" panose="02010600030101010101" pitchFamily="2" charset="-122"/>
              <a:cs typeface="Times New Roman" panose="02020603050405020304" pitchFamily="18" charset="0"/>
            </a:endParaRPr>
          </a:p>
          <a:p>
            <a:pPr marL="342900" lvl="0" indent="-342900" algn="just">
              <a:buFont typeface="Symbol" pitchFamily="2" charset="2"/>
              <a:buChar char=""/>
            </a:pPr>
            <a:r>
              <a:rPr lang="vi-VN" sz="2400" kern="100">
                <a:effectLst/>
                <a:latin typeface="Cambria" panose="02040503050406030204" pitchFamily="18" charset="0"/>
                <a:ea typeface="DengXian" panose="02010600030101010101" pitchFamily="2" charset="-122"/>
                <a:cs typeface="Times New Roman" panose="02020603050405020304" pitchFamily="18" charset="0"/>
              </a:rPr>
              <a:t>Đặt lưu quan.</a:t>
            </a:r>
            <a:endParaRPr lang="en-VN" sz="2400" kern="100">
              <a:effectLst/>
              <a:latin typeface="Cambria" panose="02040503050406030204" pitchFamily="18" charset="0"/>
              <a:ea typeface="DengXian" panose="02010600030101010101" pitchFamily="2" charset="-122"/>
              <a:cs typeface="Times New Roman" panose="02020603050405020304" pitchFamily="18" charset="0"/>
            </a:endParaRPr>
          </a:p>
          <a:p>
            <a:pPr marL="342900" lvl="0" indent="-342900" algn="just">
              <a:buFont typeface="Symbol" pitchFamily="2" charset="2"/>
              <a:buChar char=""/>
            </a:pPr>
            <a:r>
              <a:rPr lang="vi-VN" sz="2400" kern="100">
                <a:effectLst/>
                <a:latin typeface="Cambria" panose="02040503050406030204" pitchFamily="18" charset="0"/>
                <a:ea typeface="DengXian" panose="02010600030101010101" pitchFamily="2" charset="-122"/>
                <a:cs typeface="Times New Roman" panose="02020603050405020304" pitchFamily="18" charset="0"/>
              </a:rPr>
              <a:t>Bãi bỏ chế độ thổ quan. </a:t>
            </a:r>
            <a:endParaRPr lang="en-VN" sz="2400" kern="100">
              <a:effectLst/>
              <a:latin typeface="Cambria" panose="02040503050406030204" pitchFamily="18" charset="0"/>
              <a:ea typeface="DengXian" panose="02010600030101010101" pitchFamily="2" charset="-122"/>
              <a:cs typeface="Times New Roman" panose="02020603050405020304" pitchFamily="18" charset="0"/>
            </a:endParaRPr>
          </a:p>
          <a:p>
            <a:pPr marL="342900" lvl="0" indent="-342900" algn="just">
              <a:buFont typeface="Symbol" pitchFamily="2" charset="2"/>
              <a:buChar char=""/>
            </a:pPr>
            <a:r>
              <a:rPr lang="vi-VN" sz="2400" kern="100">
                <a:effectLst/>
                <a:latin typeface="Cambria" panose="02040503050406030204" pitchFamily="18" charset="0"/>
                <a:ea typeface="DengXian" panose="02010600030101010101" pitchFamily="2" charset="-122"/>
                <a:cs typeface="Times New Roman" panose="02020603050405020304" pitchFamily="18" charset="0"/>
              </a:rPr>
              <a:t>Quyền thể tập của các tù trưởng.</a:t>
            </a:r>
            <a:endParaRPr lang="en-VN" sz="2400" kern="100">
              <a:effectLst/>
              <a:latin typeface="Cambria" panose="02040503050406030204" pitchFamily="18" charset="0"/>
              <a:ea typeface="DengXian" panose="02010600030101010101" pitchFamily="2" charset="-122"/>
              <a:cs typeface="Times New Roman" panose="02020603050405020304" pitchFamily="18" charset="0"/>
            </a:endParaRPr>
          </a:p>
          <a:p>
            <a:pPr marL="342900" lvl="0" indent="-342900" algn="just">
              <a:buFont typeface="Symbol" pitchFamily="2" charset="2"/>
              <a:buChar char=""/>
            </a:pPr>
            <a:r>
              <a:rPr lang="vi-VN" sz="2400" kern="100">
                <a:effectLst/>
                <a:latin typeface="Cambria" panose="02040503050406030204" pitchFamily="18" charset="0"/>
                <a:ea typeface="DengXian" panose="02010600030101010101" pitchFamily="2" charset="-122"/>
                <a:cs typeface="Times New Roman" panose="02020603050405020304" pitchFamily="18" charset="0"/>
              </a:rPr>
              <a:t>Thiết lập cấp tổng như ở miền xuôi</a:t>
            </a:r>
            <a:r>
              <a:rPr lang="en-VN" sz="2400" kern="100">
                <a:effectLst/>
                <a:latin typeface="Cambria" panose="02040503050406030204" pitchFamily="18" charset="0"/>
                <a:ea typeface="DengXian" panose="02010600030101010101" pitchFamily="2" charset="-122"/>
                <a:cs typeface="Times New Roman" panose="02020603050405020304" pitchFamily="18" charset="0"/>
              </a:rPr>
              <a:t>. </a:t>
            </a:r>
            <a:r>
              <a:rPr lang="vi-VN" sz="2400">
                <a:effectLst/>
                <a:latin typeface="Cambria" panose="02040503050406030204" pitchFamily="18" charset="0"/>
                <a:ea typeface="DengXian" panose="02010600030101010101" pitchFamily="2" charset="-122"/>
              </a:rPr>
              <a:t>Đổi các bản, sách, động thành xã.</a:t>
            </a:r>
            <a:r>
              <a:rPr lang="en-VN" sz="2400">
                <a:effectLst/>
                <a:latin typeface="Cambria" panose="02040503050406030204" pitchFamily="18" charset="0"/>
              </a:rPr>
              <a:t> </a:t>
            </a:r>
            <a:endParaRPr lang="en-VN" sz="2400" kern="100">
              <a:effectLst/>
              <a:latin typeface="Cambria" panose="020405030504060302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16556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8c088d197c12d8af0c6fbac683f592272ae8a3"/>
  <p:tag name="ISPRING_PRESENTATION_TITLE" val="1"/>
</p:tagLst>
</file>

<file path=ppt/tags/tag1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heme/theme1.xml><?xml version="1.0" encoding="utf-8"?>
<a:theme xmlns:a="http://schemas.openxmlformats.org/drawingml/2006/main" name="www.freeppt7.com">
  <a:themeElements>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fontScheme name="2zehogp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2.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docProps/app.xml><?xml version="1.0" encoding="utf-8"?>
<Properties xmlns="http://schemas.openxmlformats.org/officeDocument/2006/extended-properties" xmlns:vt="http://schemas.openxmlformats.org/officeDocument/2006/docPropsVTypes">
  <Template/>
  <TotalTime>4727</TotalTime>
  <Words>883</Words>
  <Application>Microsoft Macintosh PowerPoint</Application>
  <PresentationFormat>On-screen Show (16:9)</PresentationFormat>
  <Paragraphs>122</Paragraphs>
  <Slides>18</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微软雅黑</vt:lpstr>
      <vt:lpstr>Arial</vt:lpstr>
      <vt:lpstr>Calibri</vt:lpstr>
      <vt:lpstr>Cambria</vt:lpstr>
      <vt:lpstr>Symbol</vt:lpstr>
      <vt:lpstr>Times New Roman</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teach</dc:subject>
  <dc:creator>www.freeppt7.com</dc:creator>
  <cp:keywords>www.freeppt7.com</cp:keywords>
  <dc:description>www.freeppt7.com</dc:description>
  <cp:lastModifiedBy>Giang Vũ Thị Hương</cp:lastModifiedBy>
  <cp:revision>331</cp:revision>
  <dcterms:created xsi:type="dcterms:W3CDTF">2016-03-10T07:57:08Z</dcterms:created>
  <dcterms:modified xsi:type="dcterms:W3CDTF">2024-02-27T16:00:01Z</dcterms:modified>
</cp:coreProperties>
</file>