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28"/>
  </p:notesMasterIdLst>
  <p:handoutMasterIdLst>
    <p:handoutMasterId r:id="rId29"/>
  </p:handoutMasterIdLst>
  <p:sldIdLst>
    <p:sldId id="370" r:id="rId2"/>
    <p:sldId id="340" r:id="rId3"/>
    <p:sldId id="258" r:id="rId4"/>
    <p:sldId id="265" r:id="rId5"/>
    <p:sldId id="361" r:id="rId6"/>
    <p:sldId id="362" r:id="rId7"/>
    <p:sldId id="360" r:id="rId8"/>
    <p:sldId id="365" r:id="rId9"/>
    <p:sldId id="366" r:id="rId10"/>
    <p:sldId id="359" r:id="rId11"/>
    <p:sldId id="337" r:id="rId12"/>
    <p:sldId id="354" r:id="rId13"/>
    <p:sldId id="324" r:id="rId14"/>
    <p:sldId id="317" r:id="rId15"/>
    <p:sldId id="322" r:id="rId16"/>
    <p:sldId id="320" r:id="rId17"/>
    <p:sldId id="323" r:id="rId18"/>
    <p:sldId id="321" r:id="rId19"/>
    <p:sldId id="263" r:id="rId20"/>
    <p:sldId id="291" r:id="rId21"/>
    <p:sldId id="343" r:id="rId22"/>
    <p:sldId id="344" r:id="rId23"/>
    <p:sldId id="367" r:id="rId24"/>
    <p:sldId id="368" r:id="rId25"/>
    <p:sldId id="369" r:id="rId26"/>
    <p:sldId id="35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8373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65" autoAdjust="0"/>
    <p:restoredTop sz="85818" autoAdjust="0"/>
  </p:normalViewPr>
  <p:slideViewPr>
    <p:cSldViewPr snapToGrid="0">
      <p:cViewPr varScale="1">
        <p:scale>
          <a:sx n="62" d="100"/>
          <a:sy n="62" d="100"/>
        </p:scale>
        <p:origin x="-100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905F0-B533-483B-B332-39EDE45689B6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5AF6-6926-45B9-894D-5C1DBB07FB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60984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3994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7555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017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587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423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9247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5573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28052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9764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2204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7517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8246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79223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44117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0866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6615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35056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751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963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4677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05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444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213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3556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1107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4889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66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microsoft.com/office/2007/relationships/media" Target="../media/media1.mp3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1.gif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1.gif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0.gif"/><Relationship Id="rId9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MĨ thuật 9 (Chân trời sáng tạo bản 1)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5282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triped Right Arrow 28"/>
          <p:cNvSpPr/>
          <p:nvPr/>
        </p:nvSpPr>
        <p:spPr>
          <a:xfrm>
            <a:off x="113016" y="2366376"/>
            <a:ext cx="11974439" cy="4316323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10">
            <a:extLst>
              <a:ext uri="{FF2B5EF4-FFF2-40B4-BE49-F238E27FC236}">
                <a16:creationId xmlns=""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6200000">
            <a:off x="6493529" y="963565"/>
            <a:ext cx="1700464" cy="1328690"/>
          </a:xfrm>
          <a:prstGeom prst="rect">
            <a:avLst/>
          </a:prstGeom>
        </p:spPr>
      </p:pic>
      <p:sp>
        <p:nvSpPr>
          <p:cNvPr id="20" name="文本框 2"/>
          <p:cNvSpPr txBox="1"/>
          <p:nvPr/>
        </p:nvSpPr>
        <p:spPr>
          <a:xfrm>
            <a:off x="0" y="15297"/>
            <a:ext cx="121920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QUAN SÁT – NHẬN THỨC VỀ TRANH SIÊU THỰC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6" y="2478142"/>
            <a:ext cx="3413955" cy="4273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114" y="2663057"/>
            <a:ext cx="4645344" cy="3908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Rounded Rectangle 26"/>
          <p:cNvSpPr/>
          <p:nvPr/>
        </p:nvSpPr>
        <p:spPr>
          <a:xfrm>
            <a:off x="106070" y="661360"/>
            <a:ext cx="5739559" cy="170501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vi-V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 các bức tranh và cho biết:</a:t>
            </a:r>
          </a:p>
          <a:p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-Những hình ảnh gì được thể hiện trong mỗi bức tranh?</a:t>
            </a:r>
          </a:p>
          <a:p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-Cách diễn tả cảnh vật và không gian trong mỗi bức tranh ntn?</a:t>
            </a:r>
          </a:p>
          <a:p>
            <a:pPr algn="ctr"/>
            <a:endParaRPr lang="en-US" sz="2000" dirty="0"/>
          </a:p>
        </p:txBody>
      </p:sp>
      <p:sp>
        <p:nvSpPr>
          <p:cNvPr id="28" name="Rounded Rectangle 27"/>
          <p:cNvSpPr/>
          <p:nvPr/>
        </p:nvSpPr>
        <p:spPr>
          <a:xfrm>
            <a:off x="6041571" y="661360"/>
            <a:ext cx="6045885" cy="170501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 gian trong các bức tranh có gì khác biệt?</a:t>
            </a:r>
          </a:p>
          <a:p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-Hình ảnh nào trong mỗi bức tranh có tính phi hiện thực?</a:t>
            </a:r>
          </a:p>
          <a:p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-Em có cảm nhận như thế nào khi xem tranh siêu thực?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268" y="2427664"/>
            <a:ext cx="3565187" cy="4323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577" y="2478142"/>
            <a:ext cx="4660084" cy="42746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0400502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"/>
          <p:cNvSpPr txBox="1"/>
          <p:nvPr/>
        </p:nvSpPr>
        <p:spPr>
          <a:xfrm>
            <a:off x="0" y="15297"/>
            <a:ext cx="121920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QUAN SÁT – NHẬN THỨC VỀ TRANH SIÊU THỰC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Multidocument 15"/>
          <p:cNvSpPr/>
          <p:nvPr/>
        </p:nvSpPr>
        <p:spPr>
          <a:xfrm>
            <a:off x="1126663" y="963389"/>
            <a:ext cx="10221685" cy="5437415"/>
          </a:xfrm>
          <a:prstGeom prst="flowChartMultidocumen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600" dirty="0" smtClean="0"/>
              <a:t>Tóm lại:</a:t>
            </a:r>
          </a:p>
          <a:p>
            <a:pPr algn="just"/>
            <a:r>
              <a:rPr lang="vi-VN" sz="3600" dirty="0" smtClean="0"/>
              <a:t>Tranh siêu thực thường sử dụng những hình ảnh phi hiện thực trong một không gian khác biệt với thực tại tạo nen vẻ đẹp và ý tưởng thẩm mĩ mới cho bức tranh.</a:t>
            </a:r>
          </a:p>
          <a:p>
            <a:pPr algn="just"/>
            <a:endParaRPr lang="vi-VN" sz="3600" dirty="0"/>
          </a:p>
          <a:p>
            <a:pPr algn="just"/>
            <a:endParaRPr lang="vi-VN" sz="3600" dirty="0" smtClean="0"/>
          </a:p>
        </p:txBody>
      </p:sp>
    </p:spTree>
    <p:extLst>
      <p:ext uri="{BB962C8B-B14F-4D97-AF65-F5344CB8AC3E}">
        <p14:creationId xmlns="" xmlns:p14="http://schemas.microsoft.com/office/powerpoint/2010/main" val="1225596431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0" y="15297"/>
            <a:ext cx="12192000" cy="11387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 VẼ TRANH SIÊU THỰC LẤY CẢM HỨNG TỪ MỘT TÁC PHẨM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44880" y="1497055"/>
            <a:ext cx="9906000" cy="5148673"/>
          </a:xfrm>
          <a:prstGeom prst="cloudCallout">
            <a:avLst>
              <a:gd name="adj1" fmla="val -33200"/>
              <a:gd name="adj2" fmla="val -60768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Để tìm hiểu các bước cách vẽ tranh </a:t>
            </a:r>
            <a:r>
              <a:rPr 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 siêu thực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cùng tham gia trò chơi CÂU CÁ nhé!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6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D1D4D5A6-F159-4F76-9595-666E2313AE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3" y="558422"/>
            <a:ext cx="11158779" cy="62995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70" y="5959352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03" y="1324043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09" y="857865"/>
            <a:ext cx="5791201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sz="48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CÂU CÁ</a:t>
            </a:r>
            <a:endParaRPr lang="vi-VN" sz="4800" b="1" dirty="0">
              <a:ln w="31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4956896" y="4123533"/>
            <a:ext cx="2971168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  <p:sp>
        <p:nvSpPr>
          <p:cNvPr id="17" name="Moon 16"/>
          <p:cNvSpPr/>
          <p:nvPr/>
        </p:nvSpPr>
        <p:spPr>
          <a:xfrm rot="16200000">
            <a:off x="5712277" y="1916387"/>
            <a:ext cx="1099021" cy="1981201"/>
          </a:xfrm>
          <a:prstGeom prst="mo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7377456" y="503128"/>
            <a:ext cx="4800600" cy="1828800"/>
          </a:xfrm>
          <a:prstGeom prst="cloudCallout">
            <a:avLst>
              <a:gd name="adj1" fmla="val -71131"/>
              <a:gd name="adj2" fmla="val 3912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chơi: Chọn câu đúng sẽ câu được cá và thưởng 10 điểm. Ngược lại không có điểm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0" y="15297"/>
            <a:ext cx="8715464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vẽ tranh tĩnh vật có ba vật </a:t>
            </a:r>
            <a:r>
              <a:rPr lang="vi-V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0174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556E-17 -4.07407E-6 L 2.77556E-1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78" y="6211467"/>
            <a:ext cx="1042371" cy="7238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45" y="6246643"/>
            <a:ext cx="1042371" cy="7238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50" y="6143175"/>
            <a:ext cx="1042371" cy="72386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="" xmlns:a16="http://schemas.microsoft.com/office/drawing/2014/main" id="{D1D4D5A6-F159-4F76-9595-666E2313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" y="443660"/>
            <a:ext cx="11540180" cy="6299229"/>
          </a:xfrm>
          <a:prstGeom prst="rect">
            <a:avLst/>
          </a:prstGeom>
        </p:spPr>
      </p:pic>
      <p:sp>
        <p:nvSpPr>
          <p:cNvPr id="2" name="Moon 1"/>
          <p:cNvSpPr/>
          <p:nvPr/>
        </p:nvSpPr>
        <p:spPr>
          <a:xfrm rot="16200000">
            <a:off x="6689490" y="2053164"/>
            <a:ext cx="1099021" cy="1981201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69" y="1569261"/>
            <a:ext cx="3676279" cy="1460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58796" y="161102"/>
            <a:ext cx="4691558" cy="10772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vi-VN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bước 1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vẽ </a:t>
            </a:r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 siêu thực</a:t>
            </a:r>
            <a:r>
              <a:rPr lang="en-US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682969" y="100979"/>
            <a:ext cx="5509031" cy="1803863"/>
            <a:chOff x="-3113107" y="2149988"/>
            <a:chExt cx="3009640" cy="89160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113107" y="2149988"/>
              <a:ext cx="3009640" cy="497136"/>
            </a:xfrm>
            <a:prstGeom prst="wedgeRoundRectCallout">
              <a:avLst>
                <a:gd name="adj1" fmla="val 22473"/>
                <a:gd name="adj2" fmla="val 62976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b="1" dirty="0" smtClean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C. </a:t>
              </a:r>
              <a:r>
                <a:rPr lang="vi-VN" sz="2800" b="1" dirty="0" smtClean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Vẽ phác một hình siêu thực lấy cảm hứng từ tác phẩm của họa sĩ</a:t>
              </a:r>
              <a:r>
                <a:rPr 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.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91251" y="1888090"/>
            <a:ext cx="4226749" cy="2168812"/>
            <a:chOff x="-2484666" y="1771914"/>
            <a:chExt cx="2610639" cy="1626609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484666" y="1771914"/>
              <a:ext cx="2610639" cy="876036"/>
            </a:xfrm>
            <a:prstGeom prst="wedgeRoundRectCallout">
              <a:avLst>
                <a:gd name="adj1" fmla="val 15032"/>
                <a:gd name="adj2" fmla="val 9096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Vẽ thêm cảnh vật theo phong cách siêu thực </a:t>
              </a:r>
              <a:endPara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1231163" y="2982384"/>
            <a:ext cx="3936005" cy="1854199"/>
            <a:chOff x="-2459953" y="1988823"/>
            <a:chExt cx="2952004" cy="139064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459953" y="1988823"/>
              <a:ext cx="2952004" cy="659128"/>
            </a:xfrm>
            <a:prstGeom prst="wedgeRoundRectCallout">
              <a:avLst>
                <a:gd name="adj1" fmla="val 12543"/>
                <a:gd name="adj2" fmla="val 90863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màu khái quát cho bức tranh. </a:t>
              </a:r>
              <a:endPara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6087" y="2647951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0959061" y="3913306"/>
            <a:ext cx="4499474" cy="2164485"/>
            <a:chOff x="-2639836" y="1650541"/>
            <a:chExt cx="3374606" cy="174798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639836" y="1650541"/>
              <a:ext cx="3374606" cy="949776"/>
            </a:xfrm>
            <a:prstGeom prst="wedgeRoundRectCallout">
              <a:avLst>
                <a:gd name="adj1" fmla="val 13271"/>
                <a:gd name="adj2" fmla="val 8492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Điều chỉnh hình và màu, hoàn thiện tranh siêu thực. </a:t>
              </a:r>
              <a:endPara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16780" y="4988695"/>
            <a:ext cx="5698003" cy="2151444"/>
            <a:chOff x="-2292527" y="1784940"/>
            <a:chExt cx="4180337" cy="161358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92527" y="1784940"/>
              <a:ext cx="4180337" cy="795729"/>
            </a:xfrm>
            <a:prstGeom prst="wedgeRoundRectCallout">
              <a:avLst>
                <a:gd name="adj1" fmla="val -12613"/>
                <a:gd name="adj2" fmla="val 10384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Vẽ phác một hình siêu thực lấy cảm hứng từ tác phẩm của họa sĩ</a:t>
              </a:r>
              <a:r>
                <a:rPr lang="en-US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</p:grpSp>
    </p:spTree>
    <p:extLst>
      <p:ext uri="{BB962C8B-B14F-4D97-AF65-F5344CB8AC3E}">
        <p14:creationId xmlns="" xmlns:p14="http://schemas.microsoft.com/office/powerpoint/2010/main" val="6254598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4" y="6191064"/>
            <a:ext cx="1042371" cy="7238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91" y="6306472"/>
            <a:ext cx="1042371" cy="7238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58" y="6156823"/>
            <a:ext cx="1042371" cy="723868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="" xmlns:a16="http://schemas.microsoft.com/office/drawing/2014/main" id="{D1D4D5A6-F159-4F76-9595-666E2313AE5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558422"/>
            <a:ext cx="11267464" cy="6324977"/>
          </a:xfrm>
          <a:prstGeom prst="rect">
            <a:avLst/>
          </a:prstGeom>
        </p:spPr>
      </p:pic>
      <p:sp>
        <p:nvSpPr>
          <p:cNvPr id="28" name="Moon 27"/>
          <p:cNvSpPr/>
          <p:nvPr/>
        </p:nvSpPr>
        <p:spPr>
          <a:xfrm rot="16200000">
            <a:off x="6653404" y="2029805"/>
            <a:ext cx="1099021" cy="1981201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96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45138" y="271385"/>
            <a:ext cx="5235213" cy="10772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bước </a:t>
            </a:r>
            <a:r>
              <a:rPr lang="vi-VN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vẽ tranh </a:t>
            </a:r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siêu thực</a:t>
            </a:r>
            <a:r>
              <a:rPr lang="en-US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615111" y="-16257"/>
            <a:ext cx="4205288" cy="1470405"/>
            <a:chOff x="-2837872" y="1938789"/>
            <a:chExt cx="3153965" cy="110280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37872" y="1938789"/>
              <a:ext cx="3153965" cy="713870"/>
            </a:xfrm>
            <a:prstGeom prst="wedgeRoundRectCallout">
              <a:avLst>
                <a:gd name="adj1" fmla="val 17114"/>
                <a:gd name="adj2" fmla="val 79105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vi-VN" sz="28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r>
                <a:rPr lang="vi-V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 cảnh vật theo phong cách siêu thực 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3" y="1621194"/>
            <a:ext cx="6175767" cy="2023214"/>
            <a:chOff x="-2312097" y="1830451"/>
            <a:chExt cx="4631825" cy="1517410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7" y="1830451"/>
              <a:ext cx="4631825" cy="659916"/>
            </a:xfrm>
            <a:prstGeom prst="wedgeRoundRectCallout">
              <a:avLst>
                <a:gd name="adj1" fmla="val 1332"/>
                <a:gd name="adj2" fmla="val 10940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28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Vẽ </a:t>
              </a:r>
              <a:r>
                <a:rPr lang="vi-VN" sz="2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phác một hình siêu thực lấy cảm hứng từ tác phẩm của họa sĩ</a:t>
              </a:r>
              <a:r>
                <a:rPr lang="en-US" sz="28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6604" y="2616340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820398" y="2604863"/>
            <a:ext cx="4478985" cy="2135793"/>
            <a:chOff x="-2509031" y="1796678"/>
            <a:chExt cx="3359239" cy="1601845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9031" y="1796678"/>
              <a:ext cx="3359239" cy="760118"/>
            </a:xfrm>
            <a:prstGeom prst="wedgeRoundRectCallout">
              <a:avLst>
                <a:gd name="adj1" fmla="val 4446"/>
                <a:gd name="adj2" fmla="val 92336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vi-VN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Điều chỉnh hình và màu, hoàn thiện tranh siêu </a:t>
              </a:r>
              <a:r>
                <a:rPr lang="vi-VN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thực.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471130" y="3894004"/>
            <a:ext cx="3465108" cy="1946261"/>
            <a:chOff x="-2028861" y="1903356"/>
            <a:chExt cx="2598831" cy="145969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28861" y="1903356"/>
              <a:ext cx="2598831" cy="744595"/>
            </a:xfrm>
            <a:prstGeom prst="wedgeRoundRectCallout">
              <a:avLst>
                <a:gd name="adj1" fmla="val 1447"/>
                <a:gd name="adj2" fmla="val 112849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Vẽ màu khái quát cho bức tranh. 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31531"/>
              <a:ext cx="1172808" cy="7315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0195580" y="4993433"/>
            <a:ext cx="4315587" cy="1902840"/>
            <a:chOff x="-2393973" y="2191323"/>
            <a:chExt cx="3236691" cy="142713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93973" y="2191323"/>
              <a:ext cx="3236691" cy="647700"/>
            </a:xfrm>
            <a:prstGeom prst="wedgeRoundRectCallout">
              <a:avLst>
                <a:gd name="adj1" fmla="val 1781"/>
                <a:gd name="adj2" fmla="val 6792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vi-V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thêm cảnh vật theo phong cách siêu thực 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1897" y="288693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4135840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40" y="6159531"/>
            <a:ext cx="1042371" cy="7238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29" y="6007700"/>
            <a:ext cx="1042371" cy="723868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="" xmlns:a16="http://schemas.microsoft.com/office/drawing/2014/main" id="{D1D4D5A6-F159-4F76-9595-666E2313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558422"/>
            <a:ext cx="11427885" cy="6299229"/>
          </a:xfrm>
          <a:prstGeom prst="rect">
            <a:avLst/>
          </a:prstGeom>
        </p:spPr>
      </p:pic>
      <p:sp>
        <p:nvSpPr>
          <p:cNvPr id="28" name="Moon 27"/>
          <p:cNvSpPr/>
          <p:nvPr/>
        </p:nvSpPr>
        <p:spPr>
          <a:xfrm rot="16200000">
            <a:off x="6689490" y="2053164"/>
            <a:ext cx="1099021" cy="1981201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28" y="1454148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709865" y="1727392"/>
            <a:ext cx="3513619" cy="2163423"/>
            <a:chOff x="-2194794" y="1944492"/>
            <a:chExt cx="2635214" cy="162256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4794" y="1944492"/>
              <a:ext cx="2635214" cy="771658"/>
            </a:xfrm>
            <a:prstGeom prst="wedgeRoundRectCallout">
              <a:avLst>
                <a:gd name="adj1" fmla="val -9645"/>
                <a:gd name="adj2" fmla="val 7452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vi-VN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Vẽ </a:t>
              </a:r>
              <a:r>
                <a:rPr 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màu khái quát cho bức tranh.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9646" y="2835538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43413" y="211937"/>
            <a:ext cx="4946063" cy="10772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3: </a:t>
            </a:r>
            <a:r>
              <a:rPr lang="vi-VN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bước </a:t>
            </a:r>
            <a:r>
              <a:rPr lang="vi-VN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</a:t>
            </a: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 </a:t>
            </a:r>
            <a:r>
              <a:rPr lang="vi-VN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 siêu thực</a:t>
            </a:r>
            <a:r>
              <a:rPr lang="en-US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485471" y="-17431"/>
            <a:ext cx="3705576" cy="1471578"/>
            <a:chOff x="-2193043" y="1937909"/>
            <a:chExt cx="2559608" cy="110368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193043" y="1937909"/>
              <a:ext cx="2559608" cy="724528"/>
            </a:xfrm>
            <a:prstGeom prst="wedgeRoundRectCallout">
              <a:avLst>
                <a:gd name="adj1" fmla="val 15631"/>
                <a:gd name="adj2" fmla="val 9120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màu khái quát cho bức tranh. 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1134395" y="2827218"/>
            <a:ext cx="4117105" cy="2177441"/>
            <a:chOff x="-1926414" y="1891170"/>
            <a:chExt cx="3087828" cy="1633081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1926414" y="1891170"/>
              <a:ext cx="3087828" cy="756781"/>
            </a:xfrm>
            <a:prstGeom prst="wedgeRoundRectCallout">
              <a:avLst>
                <a:gd name="adj1" fmla="val -15689"/>
                <a:gd name="adj2" fmla="val 100306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vi-VN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thêm cảnh vật theo phong cách siêu thực 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4469" y="2792730"/>
              <a:ext cx="1172808" cy="73152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4" y="6007700"/>
            <a:ext cx="1042371" cy="72386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052579" y="4081068"/>
            <a:ext cx="5761938" cy="2528368"/>
            <a:chOff x="-1950144" y="1715660"/>
            <a:chExt cx="4321453" cy="189627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1950144" y="1715660"/>
              <a:ext cx="4321453" cy="903345"/>
            </a:xfrm>
            <a:prstGeom prst="wedgeRoundRectCallout">
              <a:avLst>
                <a:gd name="adj1" fmla="val -10241"/>
                <a:gd name="adj2" fmla="val 11443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Vẽ phác một hình siêu thực lấy cảm hứng từ tác phẩm của họa sĩ</a:t>
              </a:r>
              <a:r>
                <a:rPr lang="en-US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3098" y="2880415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0395959" y="5243036"/>
            <a:ext cx="4601508" cy="2022995"/>
            <a:chOff x="-2386061" y="1738942"/>
            <a:chExt cx="3043516" cy="151724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6061" y="1738942"/>
              <a:ext cx="3043516" cy="731521"/>
            </a:xfrm>
            <a:prstGeom prst="wedgeRoundRectCallout">
              <a:avLst>
                <a:gd name="adj1" fmla="val -5221"/>
                <a:gd name="adj2" fmla="val 12439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vi-VN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Điều chỉnh hình và màu, hoàn thiện tranh siêu thực.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524667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9978371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1" y="6206509"/>
            <a:ext cx="1042371" cy="7238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88" y="6166895"/>
            <a:ext cx="1042371" cy="7238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27" y="6089211"/>
            <a:ext cx="1042371" cy="72386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="" xmlns:a16="http://schemas.microsoft.com/office/drawing/2014/main" id="{D1D4D5A6-F159-4F76-9595-666E2313AE5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9" y="492544"/>
            <a:ext cx="11534777" cy="6299578"/>
          </a:xfrm>
          <a:prstGeom prst="rect">
            <a:avLst/>
          </a:prstGeom>
        </p:spPr>
      </p:pic>
      <p:sp>
        <p:nvSpPr>
          <p:cNvPr id="2" name="Moon 1"/>
          <p:cNvSpPr/>
          <p:nvPr/>
        </p:nvSpPr>
        <p:spPr>
          <a:xfrm rot="16200000">
            <a:off x="6689490" y="2053164"/>
            <a:ext cx="1099021" cy="1981201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69" y="1569261"/>
            <a:ext cx="3676279" cy="1460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93327" y="231562"/>
            <a:ext cx="5145686" cy="10772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vi-VN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bước </a:t>
            </a:r>
            <a:r>
              <a:rPr lang="vi-VN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vẽ </a:t>
            </a: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 </a:t>
            </a:r>
            <a:r>
              <a:rPr lang="vi-VN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siêu thực</a:t>
            </a:r>
            <a:r>
              <a:rPr lang="en-US" sz="32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980052" y="-72973"/>
            <a:ext cx="4645559" cy="1925717"/>
            <a:chOff x="-2784955" y="2064008"/>
            <a:chExt cx="2520314" cy="95183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784955" y="2064008"/>
              <a:ext cx="2520314" cy="523684"/>
            </a:xfrm>
            <a:prstGeom prst="wedgeRoundRectCallout">
              <a:avLst>
                <a:gd name="adj1" fmla="val 34904"/>
                <a:gd name="adj2" fmla="val 880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vi-VN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chỉnh hình và màu, hoàn thiện tranh siêu thực.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3764" y="2558642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777346" y="1838244"/>
            <a:ext cx="3484206" cy="2123234"/>
            <a:chOff x="-2270432" y="1677682"/>
            <a:chExt cx="2152010" cy="159242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70432" y="1677682"/>
              <a:ext cx="2152010" cy="626959"/>
            </a:xfrm>
            <a:prstGeom prst="wedgeRoundRectCallout">
              <a:avLst>
                <a:gd name="adj1" fmla="val 565"/>
                <a:gd name="adj2" fmla="val 10572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vi-VN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Vẽ màu khái quát cho bức tranh.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1975" y="2538586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270499" y="2889853"/>
            <a:ext cx="5507119" cy="2107712"/>
            <a:chOff x="-3082255" y="1870530"/>
            <a:chExt cx="4130340" cy="158078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3082255" y="1870530"/>
              <a:ext cx="4130340" cy="777422"/>
            </a:xfrm>
            <a:prstGeom prst="wedgeRoundRectCallout">
              <a:avLst>
                <a:gd name="adj1" fmla="val 11644"/>
                <a:gd name="adj2" fmla="val 7623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dirty="0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Vẽ phác một hình siêu thực lấy cảm hứng từ tác phẩm của họa sĩ</a:t>
              </a:r>
              <a:r>
                <a:rPr lang="en-US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4166" y="2719793"/>
              <a:ext cx="1172808" cy="7315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779604" y="4152169"/>
            <a:ext cx="4480297" cy="2079725"/>
            <a:chOff x="-2312094" y="1911506"/>
            <a:chExt cx="3128735" cy="155979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4" y="1911506"/>
              <a:ext cx="3128735" cy="740300"/>
            </a:xfrm>
            <a:prstGeom prst="wedgeRoundRectCallout">
              <a:avLst>
                <a:gd name="adj1" fmla="val 13734"/>
                <a:gd name="adj2" fmla="val 7840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vi-VN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Điều </a:t>
              </a:r>
              <a:r>
                <a:rPr lang="vi-VN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 hình và màu, hoàn thiện tranh siêu thực.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3219" y="2739779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625612" y="5290802"/>
            <a:ext cx="4271960" cy="2067319"/>
            <a:chOff x="-2946788" y="1848034"/>
            <a:chExt cx="3203970" cy="155048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946788" y="1848034"/>
              <a:ext cx="3203970" cy="727199"/>
            </a:xfrm>
            <a:prstGeom prst="wedgeRoundRectCallout">
              <a:avLst>
                <a:gd name="adj1" fmla="val 18187"/>
                <a:gd name="adj2" fmla="val 9738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thêm cảnh vật theo phong cách siêu thực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9184495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7" y="3778784"/>
            <a:ext cx="4009539" cy="2809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4250866" y="5413309"/>
            <a:ext cx="3372527" cy="1444691"/>
          </a:xfrm>
          <a:prstGeom prst="wedgeRoundRectCallout">
            <a:avLst>
              <a:gd name="adj1" fmla="val -84865"/>
              <a:gd name="adj2" fmla="val 22807"/>
              <a:gd name="adj3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vi-V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hình và màu, hoàn thiện tranh siêu thực.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1446" y="755117"/>
            <a:ext cx="4028878" cy="283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ular Callout 1"/>
          <p:cNvSpPr/>
          <p:nvPr/>
        </p:nvSpPr>
        <p:spPr>
          <a:xfrm>
            <a:off x="4196443" y="744186"/>
            <a:ext cx="3833357" cy="1407529"/>
          </a:xfrm>
          <a:prstGeom prst="wedgeRoundRectCallout">
            <a:avLst>
              <a:gd name="adj1" fmla="val 67226"/>
              <a:gd name="adj2" fmla="val 41358"/>
              <a:gd name="adj3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Vẽ phác một hình siêu thực lấy cảm hứng từ tác phẩm của họa sĩ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576" y="755117"/>
            <a:ext cx="3935867" cy="283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893086" y="2452916"/>
            <a:ext cx="3795623" cy="1134180"/>
          </a:xfrm>
          <a:prstGeom prst="wedgeRoundRectCallout">
            <a:avLst>
              <a:gd name="adj1" fmla="val -79851"/>
              <a:gd name="adj2" fmla="val 6944"/>
              <a:gd name="adj3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thêm cảnh vật theo phong cách siêu thực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446" y="3765389"/>
            <a:ext cx="4080555" cy="2901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498686" y="3807758"/>
            <a:ext cx="3372526" cy="1255363"/>
          </a:xfrm>
          <a:prstGeom prst="wedgeRoundRectCallout">
            <a:avLst>
              <a:gd name="adj1" fmla="val 79440"/>
              <a:gd name="adj2" fmla="val -695"/>
              <a:gd name="adj3" fmla="val 16667"/>
            </a:avLst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màu khái quát cho bức tranh</a:t>
            </a:r>
            <a:r>
              <a:rPr lang="vi-V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-35347" y="22440"/>
            <a:ext cx="1219200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 VẼ TRANH SIÊU THỰC LẤY CẢM HỨNG TỪ MỘT TÁC PHẨM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  <p:bldP spid="5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51" y="2120833"/>
            <a:ext cx="3396534" cy="46183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6" y="3612207"/>
            <a:ext cx="4788979" cy="3176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6" y="151269"/>
            <a:ext cx="4788979" cy="32487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538" y="2120834"/>
            <a:ext cx="3429649" cy="46183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Oval 7"/>
          <p:cNvSpPr/>
          <p:nvPr/>
        </p:nvSpPr>
        <p:spPr>
          <a:xfrm>
            <a:off x="8730151" y="2095044"/>
            <a:ext cx="759417" cy="6664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13704" y="2095045"/>
            <a:ext cx="759417" cy="6664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3520039"/>
            <a:ext cx="759417" cy="6664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-40969" y="31280"/>
            <a:ext cx="759417" cy="6664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5030033" y="134941"/>
            <a:ext cx="6987795" cy="180816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convex"/>
            </a:sp3d>
          </a:bodyPr>
          <a:lstStyle/>
          <a:p>
            <a:pPr algn="ctr"/>
            <a:r>
              <a:rPr lang="vi-VN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 biết trong 4 tranh, tranh nào không phải là tranh tả thực? Vậy đó là tranh gì?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91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8171749" y="2167427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39086" y="1937666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269672" y="1198952"/>
            <a:ext cx="6667998" cy="4526013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 smtClean="0"/>
              <a:t>        Từ cảm hứng qua tác phẩm siêu thực có thể tạo được bức tranh theo phong cách siêu thực. 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10">
            <a:extLst>
              <a:ext uri="{FF2B5EF4-FFF2-40B4-BE49-F238E27FC236}">
                <a16:creationId xmlns=""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122744">
            <a:off x="9581113" y="947466"/>
            <a:ext cx="1700464" cy="1328690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-35347" y="22440"/>
            <a:ext cx="12192000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VẼ TRANH SIÊU THỰC LẤY CẢM HỨNG TỪ MỘT TÁC PHẨM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6023"/>
            <a:ext cx="4079313" cy="3674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313" y="742203"/>
            <a:ext cx="4940271" cy="3543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242" y="2777110"/>
            <a:ext cx="3104411" cy="397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613" y="4739376"/>
            <a:ext cx="4766329" cy="1951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Striped Right Arrow 13"/>
          <p:cNvSpPr/>
          <p:nvPr/>
        </p:nvSpPr>
        <p:spPr>
          <a:xfrm>
            <a:off x="578250" y="1061357"/>
            <a:ext cx="2922814" cy="1715753"/>
          </a:xfrm>
          <a:prstGeom prst="stripedRightArrow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THAM KHẢO 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934514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0" y="15297"/>
            <a:ext cx="1219200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vẽ học sinh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6368145"/>
            <a:ext cx="849086" cy="48985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0382" y="6387194"/>
            <a:ext cx="849086" cy="48985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60565" y="6359978"/>
            <a:ext cx="849086" cy="48985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triped Right Arrow 13"/>
          <p:cNvSpPr/>
          <p:nvPr/>
        </p:nvSpPr>
        <p:spPr>
          <a:xfrm>
            <a:off x="1" y="661629"/>
            <a:ext cx="12192000" cy="6188206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" y="1148763"/>
            <a:ext cx="4026478" cy="5211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091" y="1156928"/>
            <a:ext cx="3853369" cy="52193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00" y="1156929"/>
            <a:ext cx="3843275" cy="5211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8623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-35347" y="22440"/>
            <a:ext cx="12192000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TRƯNG BÀY SẢN PHẨM VÀ CHIA SẺ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Display 6"/>
          <p:cNvSpPr/>
          <p:nvPr/>
        </p:nvSpPr>
        <p:spPr>
          <a:xfrm>
            <a:off x="130629" y="1247131"/>
            <a:ext cx="11723914" cy="4463554"/>
          </a:xfrm>
          <a:prstGeom prst="flowChartDisplay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-Nêu cảm nhận và phan tích về: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+Bài vẽ yêu thích.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+Hình và không gian thể hiện tính siêu thực.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+Vai trò, ý nghĩa của các hình siêu thực.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+Ý tưởng điều chỉnh để bài vẽ hoàn thiện hơn.</a:t>
            </a:r>
          </a:p>
          <a:p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-Kể tên một số tác phẩm theo phong cách siêu thực mà em biết.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387929" y="2196192"/>
            <a:ext cx="963386" cy="2628899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21104" y="2950234"/>
            <a:ext cx="1121432" cy="106967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14401" y="3223196"/>
            <a:ext cx="500332" cy="50587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793349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-35347" y="22440"/>
            <a:ext cx="12192000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TÌM HIỂU THÊM VỀ TRANH SIÊU THỰC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0" y="723396"/>
            <a:ext cx="12192000" cy="6028583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016" y="723396"/>
            <a:ext cx="4441370" cy="602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25" y="690737"/>
            <a:ext cx="4199132" cy="608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215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-35347" y="22440"/>
            <a:ext cx="12192000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TÌM HIỂU THÊM VỀ TRANH SIÊU THỰC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eart 2"/>
          <p:cNvSpPr/>
          <p:nvPr/>
        </p:nvSpPr>
        <p:spPr>
          <a:xfrm>
            <a:off x="1012371" y="1322614"/>
            <a:ext cx="5617029" cy="5355772"/>
          </a:xfrm>
          <a:prstGeom prst="hear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/>
          <p:cNvSpPr/>
          <p:nvPr/>
        </p:nvSpPr>
        <p:spPr>
          <a:xfrm>
            <a:off x="5339445" y="849086"/>
            <a:ext cx="5551714" cy="5829300"/>
          </a:xfrm>
          <a:prstGeom prst="hear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377" y="1049966"/>
            <a:ext cx="11356552" cy="4900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onvex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504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88D66B9D-CABA-4FB9-986A-8FD6C0A1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5" y="-32341"/>
            <a:ext cx="6492039" cy="633035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40D2EFE6-7578-454E-A27E-1A79A7612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6" y="-32341"/>
            <a:ext cx="7523747" cy="71871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flipH="1">
            <a:off x="6144125" y="589945"/>
            <a:ext cx="2209901" cy="1694973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=""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flipH="1">
            <a:off x="2032199" y="589945"/>
            <a:ext cx="1732343" cy="1328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4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66" y="-129818"/>
            <a:ext cx="11332769" cy="6294135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1" algn="ctr"/>
            <a:r>
              <a:rPr lang="vi-VN" altLang="zh-CN" sz="48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CHỦ ĐỀ: KĨ THUẬT VÀ CHẤT LIỆU  </a:t>
            </a:r>
          </a:p>
          <a:p>
            <a:pPr algn="ctr"/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TIẾT 5, 6 - </a:t>
            </a:r>
            <a:r>
              <a:rPr lang="en-US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zh-CN" sz="4800" b="1" dirty="0" smtClean="0">
              <a:ln/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TRANH SIÊU THỰC  </a:t>
            </a:r>
          </a:p>
        </p:txBody>
      </p:sp>
      <p:sp>
        <p:nvSpPr>
          <p:cNvPr id="55" name="文本框 63"/>
          <p:cNvSpPr txBox="1"/>
          <p:nvPr/>
        </p:nvSpPr>
        <p:spPr>
          <a:xfrm>
            <a:off x="4006261" y="6315225"/>
            <a:ext cx="3384521" cy="4603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 LƯỢNG 2 TIẾT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-10660"/>
            <a:ext cx="1219200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CẦN ĐẠT </a:t>
            </a:r>
          </a:p>
        </p:txBody>
      </p:sp>
      <p:sp>
        <p:nvSpPr>
          <p:cNvPr id="39" name="矩形 38"/>
          <p:cNvSpPr/>
          <p:nvPr/>
        </p:nvSpPr>
        <p:spPr>
          <a:xfrm>
            <a:off x="1509908" y="887904"/>
            <a:ext cx="10114056" cy="9541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525" indent="405130" algn="just">
              <a:buFont typeface="Wingdings" panose="05000000000000000000" charset="0"/>
              <a:buChar char="Ø"/>
            </a:pPr>
            <a:r>
              <a:rPr lang="vi-VN" altLang="zh-CN" sz="2800" b="1" dirty="0" smtClean="0">
                <a:solidFill>
                  <a:schemeClr val="bg1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Nêu được nét đặc trưng về hình, không gian của nghệ thuật siêu thực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</a:t>
            </a:r>
            <a:endParaRPr lang="en-US" altLang="zh-CN" sz="2800" b="1" dirty="0">
              <a:solidFill>
                <a:schemeClr val="bg1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9906" y="3306981"/>
            <a:ext cx="10114058" cy="9541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Font typeface="Wingdings" panose="05000000000000000000" charset="0"/>
              <a:buChar char="Ø"/>
            </a:pPr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vi-VN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Chỉ ra được cảm xúc thẩm mĩ của hình, không gian trong tranh siêu thực </a:t>
            </a:r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 </a:t>
            </a:r>
          </a:p>
        </p:txBody>
      </p:sp>
      <p:sp>
        <p:nvSpPr>
          <p:cNvPr id="45" name="矩形 44"/>
          <p:cNvSpPr/>
          <p:nvPr/>
        </p:nvSpPr>
        <p:spPr>
          <a:xfrm>
            <a:off x="1509907" y="2108803"/>
            <a:ext cx="10114057" cy="9541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3970" indent="283845" algn="just">
              <a:buFont typeface="Wingdings" panose="05000000000000000000" charset="0"/>
              <a:buChar char="Ø"/>
            </a:pPr>
            <a:r>
              <a:rPr lang="vi-VN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Vẽ được một bức tranh theo phong cách siêu thực lấy cảm hứng từ một tác phẩm siêu thực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48" name="矩形 47"/>
          <p:cNvSpPr/>
          <p:nvPr/>
        </p:nvSpPr>
        <p:spPr>
          <a:xfrm>
            <a:off x="1509906" y="4515483"/>
            <a:ext cx="10114058" cy="9541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Font typeface="Wingdings" panose="05000000000000000000" charset="0"/>
              <a:buChar char="Ø"/>
            </a:pPr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Tôn trọng sự khác biệt về ý tưởng và thẩm mĩ trong sáng tạo nghệ thuật </a:t>
            </a:r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 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Flowchart: Alternate Process 53"/>
          <p:cNvSpPr/>
          <p:nvPr/>
        </p:nvSpPr>
        <p:spPr>
          <a:xfrm>
            <a:off x="4197666" y="5686083"/>
            <a:ext cx="4738537" cy="852460"/>
          </a:xfrm>
          <a:prstGeom prst="flowChartAlternateProcess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</a:t>
            </a:r>
          </a:p>
          <a:p>
            <a:pPr algn="ctr"/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 vẽ, b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 vẽ.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04157" y="858572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04155" y="2058324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04156" y="3270726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28163" y="4515483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9" grpId="1" animBg="1"/>
      <p:bldP spid="39" grpId="2" animBg="1"/>
      <p:bldP spid="42" grpId="1" animBg="1"/>
      <p:bldP spid="42" grpId="2" animBg="1"/>
      <p:bldP spid="45" grpId="1" animBg="1"/>
      <p:bldP spid="45" grpId="2" animBg="1"/>
      <p:bldP spid="48" grpId="1" animBg="1"/>
      <p:bldP spid="48" grpId="2" animBg="1"/>
      <p:bldP spid="54" grpId="1" animBg="1"/>
      <p:bldP spid="5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11179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9494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8341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0550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8467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13957</TotalTime>
  <Words>901</Words>
  <Application>Microsoft Office PowerPoint</Application>
  <PresentationFormat>Custom</PresentationFormat>
  <Paragraphs>90</Paragraphs>
  <Slides>26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Droplet</vt:lpstr>
      <vt:lpstr>MĨ thuật 9 (Chân trời sáng tạo bản 1)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HP</cp:lastModifiedBy>
  <cp:revision>258</cp:revision>
  <dcterms:created xsi:type="dcterms:W3CDTF">2017-02-15T08:28:00Z</dcterms:created>
  <dcterms:modified xsi:type="dcterms:W3CDTF">2025-02-13T08:12:43Z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F6AE0F8D0CDA4C6C97080607310EFFA3</vt:lpwstr>
  </property>
</Properties>
</file>