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23"/>
  </p:notesMasterIdLst>
  <p:sldIdLst>
    <p:sldId id="303" r:id="rId2"/>
    <p:sldId id="265" r:id="rId3"/>
    <p:sldId id="304" r:id="rId4"/>
    <p:sldId id="310" r:id="rId5"/>
    <p:sldId id="305" r:id="rId6"/>
    <p:sldId id="311" r:id="rId7"/>
    <p:sldId id="306" r:id="rId8"/>
    <p:sldId id="312" r:id="rId9"/>
    <p:sldId id="307" r:id="rId10"/>
    <p:sldId id="308" r:id="rId11"/>
    <p:sldId id="309" r:id="rId12"/>
    <p:sldId id="269" r:id="rId13"/>
    <p:sldId id="302" r:id="rId14"/>
    <p:sldId id="313" r:id="rId15"/>
    <p:sldId id="271" r:id="rId16"/>
    <p:sldId id="276" r:id="rId17"/>
    <p:sldId id="281" r:id="rId18"/>
    <p:sldId id="262" r:id="rId19"/>
    <p:sldId id="301" r:id="rId20"/>
    <p:sldId id="282" r:id="rId21"/>
    <p:sldId id="26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Quan Hiếu Hoàng" initials="QHH" lastIdx="1" clrIdx="0">
    <p:extLst>
      <p:ext uri="{19B8F6BF-5375-455C-9EA6-DF929625EA0E}">
        <p15:presenceInfo xmlns:p15="http://schemas.microsoft.com/office/powerpoint/2012/main" userId="755af4dd31ea2bd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FED2"/>
    <a:srgbClr val="A7E5D0"/>
    <a:srgbClr val="E0FEDE"/>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2" autoAdjust="0"/>
    <p:restoredTop sz="94624" autoAdjust="0"/>
  </p:normalViewPr>
  <p:slideViewPr>
    <p:cSldViewPr>
      <p:cViewPr varScale="1">
        <p:scale>
          <a:sx n="65" d="100"/>
          <a:sy n="65" d="100"/>
        </p:scale>
        <p:origin x="48" y="7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2-06T09:26:13.101" idx="1">
    <p:pos x="7678" y="1027"/>
    <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43.wmf"/><Relationship Id="rId1" Type="http://schemas.openxmlformats.org/officeDocument/2006/relationships/image" Target="../media/image4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A91C46-5E17-4D95-9DB6-34D58FE2A0C8}" type="datetimeFigureOut">
              <a:rPr lang="en-US" smtClean="0"/>
              <a:pPr/>
              <a:t>2/13/2025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365506-B93E-4EB9-ADCA-F294C8B05FF3}" type="slidenum">
              <a:rPr lang="en-US" smtClean="0"/>
              <a:pPr/>
              <a:t>‹#›</a:t>
            </a:fld>
            <a:endParaRPr lang="en-US"/>
          </a:p>
        </p:txBody>
      </p:sp>
    </p:spTree>
    <p:extLst>
      <p:ext uri="{BB962C8B-B14F-4D97-AF65-F5344CB8AC3E}">
        <p14:creationId xmlns:p14="http://schemas.microsoft.com/office/powerpoint/2010/main" val="533899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365506-B93E-4EB9-ADCA-F294C8B05FF3}" type="slidenum">
              <a:rPr lang="en-US" smtClean="0"/>
              <a:pPr/>
              <a:t>1</a:t>
            </a:fld>
            <a:endParaRPr lang="en-US"/>
          </a:p>
        </p:txBody>
      </p:sp>
    </p:spTree>
    <p:extLst>
      <p:ext uri="{BB962C8B-B14F-4D97-AF65-F5344CB8AC3E}">
        <p14:creationId xmlns:p14="http://schemas.microsoft.com/office/powerpoint/2010/main" val="3260548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381000" y="685800"/>
            <a:ext cx="6096000" cy="3429000"/>
          </a:xfrm>
          <a:ln/>
        </p:spPr>
      </p:sp>
      <p:sp>
        <p:nvSpPr>
          <p:cNvPr id="34819" name="Notes Placeholder 2"/>
          <p:cNvSpPr>
            <a:spLocks noGrp="1"/>
          </p:cNvSpPr>
          <p:nvPr>
            <p:ph type="body" idx="1"/>
          </p:nvPr>
        </p:nvSpPr>
        <p:spPr>
          <a:noFill/>
          <a:ln/>
        </p:spPr>
        <p:txBody>
          <a:bodyPr/>
          <a:lstStyle/>
          <a:p>
            <a:endParaRPr lang="vi-VN"/>
          </a:p>
        </p:txBody>
      </p:sp>
      <p:sp>
        <p:nvSpPr>
          <p:cNvPr id="34820" name="Slide Number Placeholder 3"/>
          <p:cNvSpPr>
            <a:spLocks noGrp="1"/>
          </p:cNvSpPr>
          <p:nvPr>
            <p:ph type="sldNum" sz="quarter" idx="5"/>
          </p:nvPr>
        </p:nvSpPr>
        <p:spPr>
          <a:noFill/>
        </p:spPr>
        <p:txBody>
          <a:bodyPr/>
          <a:lstStyle/>
          <a:p>
            <a:fld id="{E4BD45C6-CE03-4910-A2B7-BED87F329BFA}"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381000" y="685800"/>
            <a:ext cx="6096000" cy="3429000"/>
          </a:xfrm>
          <a:ln/>
        </p:spPr>
      </p:sp>
      <p:sp>
        <p:nvSpPr>
          <p:cNvPr id="34819" name="Notes Placeholder 2"/>
          <p:cNvSpPr>
            <a:spLocks noGrp="1"/>
          </p:cNvSpPr>
          <p:nvPr>
            <p:ph type="body" idx="1"/>
          </p:nvPr>
        </p:nvSpPr>
        <p:spPr>
          <a:noFill/>
          <a:ln/>
        </p:spPr>
        <p:txBody>
          <a:bodyPr/>
          <a:lstStyle/>
          <a:p>
            <a:endParaRPr lang="vi-VN"/>
          </a:p>
        </p:txBody>
      </p:sp>
      <p:sp>
        <p:nvSpPr>
          <p:cNvPr id="34820" name="Slide Number Placeholder 3"/>
          <p:cNvSpPr>
            <a:spLocks noGrp="1"/>
          </p:cNvSpPr>
          <p:nvPr>
            <p:ph type="sldNum" sz="quarter" idx="5"/>
          </p:nvPr>
        </p:nvSpPr>
        <p:spPr>
          <a:noFill/>
        </p:spPr>
        <p:txBody>
          <a:bodyPr/>
          <a:lstStyle/>
          <a:p>
            <a:fld id="{E4BD45C6-CE03-4910-A2B7-BED87F329BFA}"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381000" y="685800"/>
            <a:ext cx="6096000" cy="3429000"/>
          </a:xfrm>
          <a:ln/>
        </p:spPr>
      </p:sp>
      <p:sp>
        <p:nvSpPr>
          <p:cNvPr id="34819" name="Notes Placeholder 2"/>
          <p:cNvSpPr>
            <a:spLocks noGrp="1"/>
          </p:cNvSpPr>
          <p:nvPr>
            <p:ph type="body" idx="1"/>
          </p:nvPr>
        </p:nvSpPr>
        <p:spPr>
          <a:noFill/>
          <a:ln/>
        </p:spPr>
        <p:txBody>
          <a:bodyPr/>
          <a:lstStyle/>
          <a:p>
            <a:endParaRPr lang="vi-VN"/>
          </a:p>
        </p:txBody>
      </p:sp>
      <p:sp>
        <p:nvSpPr>
          <p:cNvPr id="34820" name="Slide Number Placeholder 3"/>
          <p:cNvSpPr>
            <a:spLocks noGrp="1"/>
          </p:cNvSpPr>
          <p:nvPr>
            <p:ph type="sldNum" sz="quarter" idx="5"/>
          </p:nvPr>
        </p:nvSpPr>
        <p:spPr>
          <a:noFill/>
        </p:spPr>
        <p:txBody>
          <a:bodyPr/>
          <a:lstStyle/>
          <a:p>
            <a:fld id="{E4BD45C6-CE03-4910-A2B7-BED87F329BFA}" type="slidenum">
              <a:rPr lang="en-US" smtClean="0"/>
              <a:pPr/>
              <a:t>14</a:t>
            </a:fld>
            <a:endParaRPr lang="en-US"/>
          </a:p>
        </p:txBody>
      </p:sp>
    </p:spTree>
    <p:extLst>
      <p:ext uri="{BB962C8B-B14F-4D97-AF65-F5344CB8AC3E}">
        <p14:creationId xmlns:p14="http://schemas.microsoft.com/office/powerpoint/2010/main" val="804775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365506-B93E-4EB9-ADCA-F294C8B05FF3}" type="slidenum">
              <a:rPr lang="en-US" smtClean="0"/>
              <a:pPr/>
              <a:t>18</a:t>
            </a:fld>
            <a:endParaRPr lang="en-US"/>
          </a:p>
        </p:txBody>
      </p:sp>
    </p:spTree>
    <p:extLst>
      <p:ext uri="{BB962C8B-B14F-4D97-AF65-F5344CB8AC3E}">
        <p14:creationId xmlns:p14="http://schemas.microsoft.com/office/powerpoint/2010/main" val="2632747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2D6A092-BE25-47C9-B5BB-36296F1975F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D6A092-BE25-47C9-B5BB-36296F1975F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D6A092-BE25-47C9-B5BB-36296F1975F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2" name="Picture 2" descr="Hình ảnh có liên qua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2C91DC6-36E8-4FF4-931A-F4B595C5C0C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D6A092-BE25-47C9-B5BB-36296F1975F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A092-BE25-47C9-B5BB-36296F1975F0}" type="datetimeFigureOut">
              <a:rPr lang="en-US" smtClean="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D6A092-BE25-47C9-B5BB-36296F1975F0}" type="datetimeFigureOut">
              <a:rPr lang="en-US" smtClean="0"/>
              <a:pPr/>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D6A092-BE25-47C9-B5BB-36296F1975F0}" type="datetimeFigureOut">
              <a:rPr lang="en-US" smtClean="0"/>
              <a:pPr/>
              <a:t>2/13/2025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D6A092-BE25-47C9-B5BB-36296F1975F0}" type="datetimeFigureOut">
              <a:rPr lang="en-US" smtClean="0"/>
              <a:pPr/>
              <a:t>2/13/2025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A092-BE25-47C9-B5BB-36296F1975F0}" type="datetimeFigureOut">
              <a:rPr lang="en-US" smtClean="0"/>
              <a:pPr/>
              <a:t>2/13/2025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D6A092-BE25-47C9-B5BB-36296F1975F0}" type="datetimeFigureOut">
              <a:rPr lang="en-US" smtClean="0"/>
              <a:pPr/>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D6A092-BE25-47C9-B5BB-36296F1975F0}" type="datetimeFigureOut">
              <a:rPr lang="en-US" smtClean="0"/>
              <a:pPr/>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C3E33-8D3B-47D9-BE16-085F3CB2E0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4FED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6A092-BE25-47C9-B5BB-36296F1975F0}" type="datetimeFigureOut">
              <a:rPr lang="en-US" smtClean="0"/>
              <a:pPr/>
              <a:t>2/13/2025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C3E33-8D3B-47D9-BE16-085F3CB2E0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comments" Target="../comments/commen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1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8" Type="http://schemas.openxmlformats.org/officeDocument/2006/relationships/image" Target="../media/image26.png"/><Relationship Id="rId3" Type="http://schemas.microsoft.com/office/2007/relationships/hdphoto" Target="../media/hdphoto1.wdp"/><Relationship Id="rId7" Type="http://schemas.openxmlformats.org/officeDocument/2006/relationships/image" Target="../media/image25.png"/><Relationship Id="rId12" Type="http://schemas.openxmlformats.org/officeDocument/2006/relationships/image" Target="../media/image29.png"/><Relationship Id="rId2" Type="http://schemas.openxmlformats.org/officeDocument/2006/relationships/image" Target="../media/image20.png"/><Relationship Id="rId1" Type="http://schemas.openxmlformats.org/officeDocument/2006/relationships/slideLayout" Target="../slideLayouts/slideLayout12.xml"/><Relationship Id="rId6" Type="http://schemas.openxmlformats.org/officeDocument/2006/relationships/image" Target="../media/image24.png"/><Relationship Id="rId11" Type="http://schemas.openxmlformats.org/officeDocument/2006/relationships/image" Target="../media/image28.png"/><Relationship Id="rId5" Type="http://schemas.microsoft.com/office/2007/relationships/hdphoto" Target="../media/hdphoto2.wdp"/><Relationship Id="rId10" Type="http://schemas.openxmlformats.org/officeDocument/2006/relationships/image" Target="../media/image27.png"/><Relationship Id="rId4" Type="http://schemas.openxmlformats.org/officeDocument/2006/relationships/image" Target="../media/image21.png"/><Relationship Id="rId9" Type="http://schemas.microsoft.com/office/2007/relationships/hdphoto" Target="../media/hdphoto3.wdp"/></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jpeg"/><Relationship Id="rId4" Type="http://schemas.microsoft.com/office/2007/relationships/hdphoto" Target="../media/hdphoto4.wdp"/></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34.wmf"/><Relationship Id="rId5" Type="http://schemas.openxmlformats.org/officeDocument/2006/relationships/oleObject" Target="../embeddings/oleObject3.bin"/><Relationship Id="rId4" Type="http://schemas.openxmlformats.org/officeDocument/2006/relationships/image" Target="../media/image33.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image" Target="../media/image36.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38.wmf"/><Relationship Id="rId5" Type="http://schemas.openxmlformats.org/officeDocument/2006/relationships/oleObject" Target="../embeddings/oleObject8.bin"/><Relationship Id="rId4" Type="http://schemas.openxmlformats.org/officeDocument/2006/relationships/image" Target="../media/image37.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5.xml"/><Relationship Id="rId7"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39.wmf"/><Relationship Id="rId10" Type="http://schemas.openxmlformats.org/officeDocument/2006/relationships/hyperlink" Target="../../look.mp4" TargetMode="External"/><Relationship Id="rId4" Type="http://schemas.openxmlformats.org/officeDocument/2006/relationships/oleObject" Target="../embeddings/oleObject9.bin"/><Relationship Id="rId9" Type="http://schemas.openxmlformats.org/officeDocument/2006/relationships/image" Target="../media/image41.wmf"/></Relationships>
</file>

<file path=ppt/slides/_rels/slide19.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43.wmf"/><Relationship Id="rId5" Type="http://schemas.openxmlformats.org/officeDocument/2006/relationships/oleObject" Target="../embeddings/oleObject13.bin"/><Relationship Id="rId4" Type="http://schemas.openxmlformats.org/officeDocument/2006/relationships/image" Target="../media/image42.wmf"/></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45.wmf"/><Relationship Id="rId5" Type="http://schemas.openxmlformats.org/officeDocument/2006/relationships/oleObject" Target="../embeddings/oleObject16.bin"/><Relationship Id="rId4" Type="http://schemas.openxmlformats.org/officeDocument/2006/relationships/image" Target="../media/image44.wmf"/></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4D1CDE7-DBCE-2D4B-B0EF-4CD4CCE4CE0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7909" y="189549"/>
            <a:ext cx="7527891" cy="1441511"/>
          </a:xfrm>
          <a:prstGeom prst="rect">
            <a:avLst/>
          </a:prstGeom>
          <a:noFill/>
          <a:ln>
            <a:noFill/>
          </a:ln>
        </p:spPr>
      </p:pic>
      <p:sp>
        <p:nvSpPr>
          <p:cNvPr id="3" name="Rectangle 2">
            <a:extLst>
              <a:ext uri="{FF2B5EF4-FFF2-40B4-BE49-F238E27FC236}">
                <a16:creationId xmlns:a16="http://schemas.microsoft.com/office/drawing/2014/main" id="{FC2258FE-5AA4-35A3-2184-69C04C42A669}"/>
              </a:ext>
            </a:extLst>
          </p:cNvPr>
          <p:cNvSpPr>
            <a:spLocks noChangeArrowheads="1"/>
          </p:cNvSpPr>
          <p:nvPr/>
        </p:nvSpPr>
        <p:spPr bwMode="auto">
          <a:xfrm>
            <a:off x="152400" y="1883730"/>
            <a:ext cx="783575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vi-VN" altLang="en-US" sz="2800" b="0" i="0" u="none" strike="noStrike" cap="none" normalizeH="0" baseline="0" dirty="0">
                <a:ln>
                  <a:noFill/>
                </a:ln>
                <a:solidFill>
                  <a:srgbClr val="002060"/>
                </a:solidFill>
                <a:effectLst/>
                <a:latin typeface="Arial" panose="020B0604020202020204" pitchFamily="34" charset="0"/>
                <a:ea typeface="Arial" panose="020B0604020202020204" pitchFamily="34" charset="0"/>
              </a:rPr>
              <a:t> Tìm giá trị phân số của một số cho trước.</a:t>
            </a:r>
            <a:endParaRPr kumimoji="0" lang="en-US" altLang="en-US" sz="2800" b="0" i="0" u="none" strike="noStrike" cap="none" normalizeH="0" baseline="0" dirty="0">
              <a:ln>
                <a:noFill/>
              </a:ln>
              <a:solidFill>
                <a:srgbClr val="00206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vi-VN" altLang="en-US" sz="2800" b="0" i="0" u="none" strike="noStrike" cap="none" normalizeH="0" baseline="0" dirty="0">
                <a:ln>
                  <a:noFill/>
                </a:ln>
                <a:solidFill>
                  <a:srgbClr val="002060"/>
                </a:solidFill>
                <a:effectLst/>
                <a:latin typeface="Arial" panose="020B0604020202020204" pitchFamily="34" charset="0"/>
                <a:ea typeface="Arial" panose="020B0604020202020204" pitchFamily="34" charset="0"/>
              </a:rPr>
              <a:t> Tìm một số biết giá trị phân số của nó.</a:t>
            </a:r>
            <a:endParaRPr kumimoji="0" lang="en-US" altLang="en-US" sz="2800" b="0" i="0" u="none" strike="noStrike" cap="none" normalizeH="0" baseline="0" dirty="0">
              <a:ln>
                <a:noFill/>
              </a:ln>
              <a:solidFill>
                <a:srgbClr val="002060"/>
              </a:solidFill>
              <a:effectLst/>
              <a:latin typeface="Arial" panose="020B0604020202020204" pitchFamily="34" charset="0"/>
              <a:ea typeface="Arial" panose="020B0604020202020204" pitchFamily="34" charset="0"/>
            </a:endParaRPr>
          </a:p>
          <a:p>
            <a:pPr>
              <a:buFontTx/>
              <a:buChar char="•"/>
            </a:pPr>
            <a:r>
              <a:rPr kumimoji="0" lang="vi-VN" altLang="en-US" sz="2800" b="0" i="0" u="none" strike="noStrike" cap="none" normalizeH="0" baseline="0" dirty="0">
                <a:ln>
                  <a:noFill/>
                </a:ln>
                <a:solidFill>
                  <a:srgbClr val="002060"/>
                </a:solidFill>
                <a:effectLst/>
                <a:ea typeface="Arial" panose="020B0604020202020204" pitchFamily="34" charset="0"/>
              </a:rPr>
              <a:t> Giải quyết một số vấn đề thực tiễn gắn với hai bài toán về phân số.</a:t>
            </a:r>
            <a:endParaRPr kumimoji="0" lang="en-US" altLang="en-US" sz="2800" b="0" i="0" u="none" strike="noStrike" cap="none" normalizeH="0" baseline="0" dirty="0">
              <a:ln>
                <a:noFill/>
              </a:ln>
              <a:solidFill>
                <a:srgbClr val="002060"/>
              </a:solidFill>
              <a:effectLst/>
            </a:endParaRPr>
          </a:p>
        </p:txBody>
      </p:sp>
      <p:grpSp>
        <p:nvGrpSpPr>
          <p:cNvPr id="7" name="Group 6">
            <a:extLst>
              <a:ext uri="{FF2B5EF4-FFF2-40B4-BE49-F238E27FC236}">
                <a16:creationId xmlns:a16="http://schemas.microsoft.com/office/drawing/2014/main" id="{F4CD571C-3326-3692-92B1-F01E795DC926}"/>
              </a:ext>
            </a:extLst>
          </p:cNvPr>
          <p:cNvGrpSpPr/>
          <p:nvPr/>
        </p:nvGrpSpPr>
        <p:grpSpPr>
          <a:xfrm>
            <a:off x="8101215" y="1524000"/>
            <a:ext cx="4319385" cy="2712340"/>
            <a:chOff x="7869568" y="1631060"/>
            <a:chExt cx="4319385" cy="2712340"/>
          </a:xfrm>
        </p:grpSpPr>
        <p:pic>
          <p:nvPicPr>
            <p:cNvPr id="1025" name="Picture 42">
              <a:extLst>
                <a:ext uri="{FF2B5EF4-FFF2-40B4-BE49-F238E27FC236}">
                  <a16:creationId xmlns:a16="http://schemas.microsoft.com/office/drawing/2014/main" id="{0B1B2AD1-9ED1-0996-E96A-D78586148D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69568" y="1631060"/>
              <a:ext cx="4319385" cy="242612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D1E8837-FE16-10A4-8F54-733FCF5B6895}"/>
                </a:ext>
              </a:extLst>
            </p:cNvPr>
            <p:cNvSpPr txBox="1"/>
            <p:nvPr/>
          </p:nvSpPr>
          <p:spPr>
            <a:xfrm>
              <a:off x="9296400" y="4096216"/>
              <a:ext cx="1219200" cy="247184"/>
            </a:xfrm>
            <a:prstGeom prst="rect">
              <a:avLst/>
            </a:prstGeom>
            <a:noFill/>
          </p:spPr>
          <p:txBody>
            <a:bodyPr wrap="square">
              <a:spAutoFit/>
            </a:bodyPr>
            <a:lstStyle/>
            <a:p>
              <a:pPr>
                <a:lnSpc>
                  <a:spcPts val="850"/>
                </a:lnSpc>
              </a:pPr>
              <a:r>
                <a:rPr lang="vi-VN" sz="1800" b="0" i="0" u="none" strike="noStrike" dirty="0">
                  <a:solidFill>
                    <a:srgbClr val="002060"/>
                  </a:solidFill>
                  <a:effectLst/>
                  <a:latin typeface="Arial" panose="020B0604020202020204" pitchFamily="34" charset="0"/>
                  <a:ea typeface="Arial" panose="020B0604020202020204" pitchFamily="34" charset="0"/>
                  <a:cs typeface="Arial" panose="020B0604020202020204" pitchFamily="34" charset="0"/>
                </a:rPr>
                <a:t>Hình 6.2</a:t>
              </a:r>
              <a:endParaRPr lang="en-US" sz="3200" dirty="0">
                <a:solidFill>
                  <a:srgbClr val="002060"/>
                </a:solidFill>
                <a:effectLst/>
                <a:latin typeface="Courier New" panose="02070309020205020404" pitchFamily="49" charset="0"/>
                <a:ea typeface="Courier New" panose="02070309020205020404" pitchFamily="49" charset="0"/>
              </a:endParaRPr>
            </a:p>
          </p:txBody>
        </p:sp>
      </p:gr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71BAD574-C539-F638-4F4D-FFAB91D33506}"/>
                  </a:ext>
                </a:extLst>
              </p:cNvPr>
              <p:cNvSpPr txBox="1"/>
              <p:nvPr/>
            </p:nvSpPr>
            <p:spPr>
              <a:xfrm>
                <a:off x="152400" y="4066328"/>
                <a:ext cx="12036552" cy="2602123"/>
              </a:xfrm>
              <a:prstGeom prst="rect">
                <a:avLst/>
              </a:prstGeom>
              <a:noFill/>
            </p:spPr>
            <p:txBody>
              <a:bodyPr wrap="square">
                <a:spAutoFit/>
              </a:bodyPr>
              <a:lstStyle/>
              <a:p>
                <a:pPr indent="-1473200" algn="l"/>
                <a:r>
                  <a:rPr lang="vi-VN" sz="2800" i="1" spc="0" dirty="0">
                    <a:solidFill>
                      <a:srgbClr val="002060"/>
                    </a:solidFill>
                    <a:effectLst/>
                    <a:latin typeface="Arial" panose="020B0604020202020204" pitchFamily="34" charset="0"/>
                    <a:ea typeface="Arial" panose="020B0604020202020204" pitchFamily="34" charset="0"/>
                    <a:cs typeface="Arial" panose="020B0604020202020204" pitchFamily="34" charset="0"/>
                  </a:rPr>
                  <a:t>Bài toán 1.</a:t>
                </a:r>
                <a:r>
                  <a:rPr lang="vi-VN" sz="2800" dirty="0">
                    <a:solidFill>
                      <a:srgbClr val="002060"/>
                    </a:solidFill>
                    <a:effectLst/>
                    <a:latin typeface="Arial" panose="020B0604020202020204" pitchFamily="34" charset="0"/>
                    <a:ea typeface="Arial" panose="020B0604020202020204" pitchFamily="34" charset="0"/>
                  </a:rPr>
                  <a:t> Báo Cheetah (Tri-tơ, h.6.2) được coi là động</a:t>
                </a:r>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vật chạy nhanh nhất Trái Đất, tốc độ chạy có thể lên tới</a:t>
                </a:r>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120 km/h (Theo </a:t>
                </a:r>
                <a:r>
                  <a:rPr lang="vi-VN" sz="2800" i="1" spc="0" dirty="0">
                    <a:solidFill>
                      <a:srgbClr val="002060"/>
                    </a:solidFill>
                    <a:effectLst/>
                    <a:latin typeface="Arial" panose="020B0604020202020204" pitchFamily="34" charset="0"/>
                    <a:ea typeface="Arial" panose="020B0604020202020204" pitchFamily="34" charset="0"/>
                    <a:cs typeface="Arial" panose="020B0604020202020204" pitchFamily="34" charset="0"/>
                  </a:rPr>
                  <a:t>vast.gov.vn).</a:t>
                </a:r>
                <a:r>
                  <a:rPr lang="en-US" sz="2800" i="1" spc="0" dirty="0">
                    <a:solidFill>
                      <a:srgbClr val="002060"/>
                    </a:solidFill>
                    <a:effectLst/>
                    <a:latin typeface="Arial" panose="020B0604020202020204" pitchFamily="34" charset="0"/>
                    <a:ea typeface="Arial" panose="020B0604020202020204" pitchFamily="34" charset="0"/>
                    <a:cs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Mặc dù được mệnh danh là</a:t>
                </a:r>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"chúa tể rừng xanh" nhưng tốc độ chạy tối đa của sư tử</a:t>
                </a:r>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chỉ bằng khoảng </a:t>
                </a:r>
                <a14:m>
                  <m:oMath xmlns:m="http://schemas.openxmlformats.org/officeDocument/2006/math">
                    <m:f>
                      <m:fPr>
                        <m:ctrlPr>
                          <a:rPr lang="vi-VN" sz="3600" i="1" smtClean="0">
                            <a:solidFill>
                              <a:srgbClr val="002060"/>
                            </a:solidFill>
                            <a:effectLst/>
                            <a:latin typeface="Cambria Math" panose="02040503050406030204" pitchFamily="18" charset="0"/>
                          </a:rPr>
                        </m:ctrlPr>
                      </m:fPr>
                      <m:num>
                        <m:r>
                          <a:rPr lang="en-US" sz="3600" b="0" i="1" smtClean="0">
                            <a:solidFill>
                              <a:srgbClr val="002060"/>
                            </a:solidFill>
                            <a:effectLst/>
                            <a:latin typeface="Cambria Math" panose="02040503050406030204" pitchFamily="18" charset="0"/>
                          </a:rPr>
                          <m:t>2</m:t>
                        </m:r>
                      </m:num>
                      <m:den>
                        <m:r>
                          <a:rPr lang="en-US" sz="3600" b="0" i="1" smtClean="0">
                            <a:solidFill>
                              <a:srgbClr val="002060"/>
                            </a:solidFill>
                            <a:effectLst/>
                            <a:latin typeface="Cambria Math" panose="02040503050406030204" pitchFamily="18" charset="0"/>
                          </a:rPr>
                          <m:t>3</m:t>
                        </m:r>
                      </m:den>
                    </m:f>
                  </m:oMath>
                </a14:m>
                <a:r>
                  <a:rPr lang="vi-VN" sz="2800" dirty="0">
                    <a:solidFill>
                      <a:srgbClr val="002060"/>
                    </a:solidFill>
                    <a:effectLst/>
                    <a:latin typeface="Arial" panose="020B0604020202020204" pitchFamily="34" charset="0"/>
                    <a:ea typeface="Arial" panose="020B0604020202020204" pitchFamily="34" charset="0"/>
                  </a:rPr>
                  <a:t> tốc độ chạy tối đa của báo Cheetah.</a:t>
                </a:r>
                <a:endParaRPr lang="en-US" sz="2800" dirty="0">
                  <a:solidFill>
                    <a:srgbClr val="002060"/>
                  </a:solidFill>
                  <a:effectLst/>
                  <a:latin typeface="Arial" panose="020B0604020202020204" pitchFamily="34" charset="0"/>
                  <a:ea typeface="Arial" panose="020B0604020202020204" pitchFamily="34" charset="0"/>
                </a:endParaRPr>
              </a:p>
              <a:p>
                <a:pPr indent="-1473200" algn="l"/>
                <a:r>
                  <a:rPr lang="vi-VN" sz="2800" dirty="0">
                    <a:solidFill>
                      <a:srgbClr val="002060"/>
                    </a:solidFill>
                    <a:effectLst/>
                    <a:latin typeface="Arial" panose="020B0604020202020204" pitchFamily="34" charset="0"/>
                    <a:ea typeface="Arial" panose="020B0604020202020204" pitchFamily="34" charset="0"/>
                  </a:rPr>
                  <a:t>Tốc độ chạy tối đa của sư tử là bao nhiêu?</a:t>
                </a:r>
                <a:endParaRPr lang="en-US" sz="2800" dirty="0">
                  <a:solidFill>
                    <a:srgbClr val="002060"/>
                  </a:solidFill>
                  <a:effectLst/>
                  <a:latin typeface="Arial" panose="020B0604020202020204" pitchFamily="34" charset="0"/>
                  <a:ea typeface="Arial" panose="020B0604020202020204" pitchFamily="34" charset="0"/>
                </a:endParaRPr>
              </a:p>
            </p:txBody>
          </p:sp>
        </mc:Choice>
        <mc:Fallback xmlns="">
          <p:sp>
            <p:nvSpPr>
              <p:cNvPr id="9" name="TextBox 8">
                <a:extLst>
                  <a:ext uri="{FF2B5EF4-FFF2-40B4-BE49-F238E27FC236}">
                    <a16:creationId xmlns:a16="http://schemas.microsoft.com/office/drawing/2014/main" id="{71BAD574-C539-F638-4F4D-FFAB91D33506}"/>
                  </a:ext>
                </a:extLst>
              </p:cNvPr>
              <p:cNvSpPr txBox="1">
                <a:spLocks noRot="1" noChangeAspect="1" noMove="1" noResize="1" noEditPoints="1" noAdjustHandles="1" noChangeArrowheads="1" noChangeShapeType="1" noTextEdit="1"/>
              </p:cNvSpPr>
              <p:nvPr/>
            </p:nvSpPr>
            <p:spPr>
              <a:xfrm>
                <a:off x="152400" y="4066328"/>
                <a:ext cx="12036552" cy="2602123"/>
              </a:xfrm>
              <a:prstGeom prst="rect">
                <a:avLst/>
              </a:prstGeom>
              <a:blipFill>
                <a:blip r:embed="rId5"/>
                <a:stretch>
                  <a:fillRect l="-1013" t="-2342" r="-608" b="-5386"/>
                </a:stretch>
              </a:blipFill>
            </p:spPr>
            <p:txBody>
              <a:bodyPr/>
              <a:lstStyle/>
              <a:p>
                <a:r>
                  <a:rPr lang="en-US">
                    <a:noFill/>
                  </a:rPr>
                  <a:t> </a:t>
                </a:r>
              </a:p>
            </p:txBody>
          </p:sp>
        </mc:Fallback>
      </mc:AlternateContent>
    </p:spTree>
    <p:extLst>
      <p:ext uri="{BB962C8B-B14F-4D97-AF65-F5344CB8AC3E}">
        <p14:creationId xmlns:p14="http://schemas.microsoft.com/office/powerpoint/2010/main" val="834427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fade">
                                      <p:cBhvr>
                                        <p:cTn id="27" dur="500"/>
                                        <p:tgtEl>
                                          <p:spTgt spid="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1FBF051-030A-CA86-2A2A-30D88EEC3465}"/>
                  </a:ext>
                </a:extLst>
              </p:cNvPr>
              <p:cNvSpPr txBox="1"/>
              <p:nvPr/>
            </p:nvSpPr>
            <p:spPr>
              <a:xfrm>
                <a:off x="914400" y="762000"/>
                <a:ext cx="7620000" cy="1607876"/>
              </a:xfrm>
              <a:prstGeom prst="rect">
                <a:avLst/>
              </a:prstGeom>
              <a:noFill/>
            </p:spPr>
            <p:txBody>
              <a:bodyPr wrap="square">
                <a:spAutoFit/>
              </a:bodyPr>
              <a:lstStyle/>
              <a:p>
                <a:pPr>
                  <a:lnSpc>
                    <a:spcPct val="150000"/>
                  </a:lnSpc>
                </a:pPr>
                <a:r>
                  <a:rPr lang="vi-VN" sz="2800" b="1" i="0" u="none" strike="noStrike" spc="0" dirty="0">
                    <a:solidFill>
                      <a:srgbClr val="002060"/>
                    </a:solidFill>
                    <a:effectLst/>
                    <a:ea typeface="Arial" panose="020B0604020202020204" pitchFamily="34" charset="0"/>
                    <a:cs typeface="Arial" panose="020B0604020202020204" pitchFamily="34" charset="0"/>
                  </a:rPr>
                  <a:t>Luyện lập 2</a:t>
                </a:r>
                <a:endParaRPr lang="en-US" sz="2800" b="1" dirty="0">
                  <a:solidFill>
                    <a:srgbClr val="002060"/>
                  </a:solidFill>
                  <a:effectLst/>
                  <a:ea typeface="Arial" panose="020B0604020202020204" pitchFamily="34" charset="0"/>
                </a:endParaRPr>
              </a:p>
              <a:p>
                <a:r>
                  <a:rPr lang="vi-VN" sz="2800" dirty="0">
                    <a:solidFill>
                      <a:srgbClr val="002060"/>
                    </a:solidFill>
                    <a:effectLst/>
                    <a:ea typeface="Courier New" panose="02070309020205020404" pitchFamily="49" charset="0"/>
                  </a:rPr>
                  <a:t>Tìm môt số, biết -115 là </a:t>
                </a:r>
                <a14:m>
                  <m:oMath xmlns:m="http://schemas.openxmlformats.org/officeDocument/2006/math">
                    <m:f>
                      <m:fPr>
                        <m:ctrlPr>
                          <a:rPr lang="vi-VN" sz="4000" i="1" smtClean="0">
                            <a:solidFill>
                              <a:srgbClr val="002060"/>
                            </a:solidFill>
                            <a:effectLst/>
                            <a:latin typeface="Cambria Math" panose="02040503050406030204" pitchFamily="18" charset="0"/>
                          </a:rPr>
                        </m:ctrlPr>
                      </m:fPr>
                      <m:num>
                        <m:r>
                          <a:rPr lang="en-US" sz="4000" b="0" i="1" smtClean="0">
                            <a:solidFill>
                              <a:srgbClr val="002060"/>
                            </a:solidFill>
                            <a:effectLst/>
                            <a:latin typeface="Cambria Math" panose="02040503050406030204" pitchFamily="18" charset="0"/>
                          </a:rPr>
                          <m:t>1</m:t>
                        </m:r>
                      </m:num>
                      <m:den>
                        <m:r>
                          <a:rPr lang="en-US" sz="4000" b="0" i="1" smtClean="0">
                            <a:solidFill>
                              <a:srgbClr val="002060"/>
                            </a:solidFill>
                            <a:effectLst/>
                            <a:latin typeface="Cambria Math" panose="02040503050406030204" pitchFamily="18" charset="0"/>
                          </a:rPr>
                          <m:t>4</m:t>
                        </m:r>
                      </m:den>
                    </m:f>
                  </m:oMath>
                </a14:m>
                <a:r>
                  <a:rPr lang="vi-VN" sz="2800" dirty="0">
                    <a:solidFill>
                      <a:srgbClr val="002060"/>
                    </a:solidFill>
                    <a:effectLst/>
                    <a:ea typeface="Courier New" panose="02070309020205020404" pitchFamily="49" charset="0"/>
                  </a:rPr>
                  <a:t> của số đó.</a:t>
                </a:r>
                <a:endParaRPr lang="en-US" sz="2800" dirty="0">
                  <a:solidFill>
                    <a:srgbClr val="002060"/>
                  </a:solidFill>
                </a:endParaRPr>
              </a:p>
            </p:txBody>
          </p:sp>
        </mc:Choice>
        <mc:Fallback xmlns="">
          <p:sp>
            <p:nvSpPr>
              <p:cNvPr id="4" name="TextBox 3">
                <a:extLst>
                  <a:ext uri="{FF2B5EF4-FFF2-40B4-BE49-F238E27FC236}">
                    <a16:creationId xmlns:a16="http://schemas.microsoft.com/office/drawing/2014/main" id="{E1FBF051-030A-CA86-2A2A-30D88EEC3465}"/>
                  </a:ext>
                </a:extLst>
              </p:cNvPr>
              <p:cNvSpPr txBox="1">
                <a:spLocks noRot="1" noChangeAspect="1" noMove="1" noResize="1" noEditPoints="1" noAdjustHandles="1" noChangeArrowheads="1" noChangeShapeType="1" noTextEdit="1"/>
              </p:cNvSpPr>
              <p:nvPr/>
            </p:nvSpPr>
            <p:spPr>
              <a:xfrm>
                <a:off x="914400" y="762000"/>
                <a:ext cx="7620000" cy="1607876"/>
              </a:xfrm>
              <a:prstGeom prst="rect">
                <a:avLst/>
              </a:prstGeom>
              <a:blipFill>
                <a:blip r:embed="rId2"/>
                <a:stretch>
                  <a:fillRect l="-1600"/>
                </a:stretch>
              </a:blipFill>
            </p:spPr>
            <p:txBody>
              <a:bodyPr/>
              <a:lstStyle/>
              <a:p>
                <a:r>
                  <a:rPr lang="en-US">
                    <a:noFill/>
                  </a:rPr>
                  <a:t> </a:t>
                </a:r>
              </a:p>
            </p:txBody>
          </p:sp>
        </mc:Fallback>
      </mc:AlternateContent>
      <p:sp>
        <p:nvSpPr>
          <p:cNvPr id="5" name="Rectangle 4">
            <a:extLst>
              <a:ext uri="{FF2B5EF4-FFF2-40B4-BE49-F238E27FC236}">
                <a16:creationId xmlns:a16="http://schemas.microsoft.com/office/drawing/2014/main" id="{E4CCC43F-7E59-2E34-06F8-56C5EA97B471}"/>
              </a:ext>
            </a:extLst>
          </p:cNvPr>
          <p:cNvSpPr/>
          <p:nvPr/>
        </p:nvSpPr>
        <p:spPr>
          <a:xfrm>
            <a:off x="0" y="94618"/>
            <a:ext cx="12115800"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dirty="0">
                <a:solidFill>
                  <a:srgbClr val="FFFF00"/>
                </a:solidFill>
                <a:latin typeface="Arial" panose="020B0604020202020204" pitchFamily="34" charset="0"/>
                <a:ea typeface="Arial" panose="020B0604020202020204" pitchFamily="34" charset="0"/>
                <a:cs typeface="Arial" panose="020B0604020202020204" pitchFamily="34" charset="0"/>
              </a:rPr>
              <a:t>2</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TÌM MỘT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 BIẾT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GIÁ TRỊ PHÂN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CỦA </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NÓ</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A60D1462-EF9F-189C-CD6D-1C0004B9F69C}"/>
              </a:ext>
            </a:extLst>
          </p:cNvPr>
          <p:cNvSpPr txBox="1"/>
          <p:nvPr/>
        </p:nvSpPr>
        <p:spPr>
          <a:xfrm>
            <a:off x="1066800" y="2209800"/>
            <a:ext cx="2590800" cy="523220"/>
          </a:xfrm>
          <a:prstGeom prst="rect">
            <a:avLst/>
          </a:prstGeom>
          <a:noFill/>
        </p:spPr>
        <p:txBody>
          <a:bodyPr wrap="square" rtlCol="0">
            <a:spAutoFit/>
          </a:bodyPr>
          <a:lstStyle/>
          <a:p>
            <a:r>
              <a:rPr lang="en-US" sz="2800" b="1" dirty="0" err="1">
                <a:solidFill>
                  <a:srgbClr val="002060"/>
                </a:solidFill>
              </a:rPr>
              <a:t>Giải</a:t>
            </a:r>
            <a:endParaRPr lang="en-US" sz="2800" b="1" dirty="0">
              <a:solidFill>
                <a:srgbClr val="002060"/>
              </a:solidFill>
            </a:endParaRP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E8F46096-9708-5DE7-28E5-AE8BC5D68A8F}"/>
                  </a:ext>
                </a:extLst>
              </p:cNvPr>
              <p:cNvSpPr txBox="1"/>
              <p:nvPr/>
            </p:nvSpPr>
            <p:spPr>
              <a:xfrm>
                <a:off x="990600" y="2590800"/>
                <a:ext cx="4343400" cy="712631"/>
              </a:xfrm>
              <a:prstGeom prst="rect">
                <a:avLst/>
              </a:prstGeom>
              <a:noFill/>
            </p:spPr>
            <p:txBody>
              <a:bodyPr wrap="square" rtlCol="0">
                <a:spAutoFit/>
              </a:bodyPr>
              <a:lstStyle/>
              <a:p>
                <a:r>
                  <a:rPr lang="en-US" sz="2800" b="1" dirty="0">
                    <a:solidFill>
                      <a:srgbClr val="002060"/>
                    </a:solidFill>
                  </a:rPr>
                  <a:t>Số </a:t>
                </a:r>
                <a:r>
                  <a:rPr lang="en-US" sz="2800" b="1" dirty="0" err="1">
                    <a:solidFill>
                      <a:srgbClr val="002060"/>
                    </a:solidFill>
                  </a:rPr>
                  <a:t>đo</a:t>
                </a:r>
                <a:r>
                  <a:rPr lang="en-US" sz="2800" b="1" dirty="0">
                    <a:solidFill>
                      <a:srgbClr val="002060"/>
                    </a:solidFill>
                  </a:rPr>
                  <a:t>́ là -115:</a:t>
                </a:r>
                <a:r>
                  <a:rPr lang="vi-VN" sz="2800" dirty="0">
                    <a:solidFill>
                      <a:srgbClr val="002060"/>
                    </a:solidFill>
                  </a:rPr>
                  <a:t> </a:t>
                </a:r>
                <a14:m>
                  <m:oMath xmlns:m="http://schemas.openxmlformats.org/officeDocument/2006/math">
                    <m:f>
                      <m:fPr>
                        <m:ctrlPr>
                          <a:rPr lang="vi-VN" sz="2800" b="1" i="1">
                            <a:solidFill>
                              <a:srgbClr val="002060"/>
                            </a:solidFill>
                            <a:latin typeface="Cambria Math" panose="02040503050406030204" pitchFamily="18" charset="0"/>
                          </a:rPr>
                        </m:ctrlPr>
                      </m:fPr>
                      <m:num>
                        <m:r>
                          <a:rPr lang="en-US" sz="2800" b="1" i="1">
                            <a:solidFill>
                              <a:srgbClr val="002060"/>
                            </a:solidFill>
                            <a:latin typeface="Cambria Math" panose="02040503050406030204" pitchFamily="18" charset="0"/>
                          </a:rPr>
                          <m:t>𝟏</m:t>
                        </m:r>
                      </m:num>
                      <m:den>
                        <m:r>
                          <a:rPr lang="en-US" sz="2800" b="1" i="1">
                            <a:solidFill>
                              <a:srgbClr val="002060"/>
                            </a:solidFill>
                            <a:latin typeface="Cambria Math" panose="02040503050406030204" pitchFamily="18" charset="0"/>
                          </a:rPr>
                          <m:t>𝟒</m:t>
                        </m:r>
                      </m:den>
                    </m:f>
                    <m:r>
                      <a:rPr lang="en-US" sz="2800" b="1" i="1" smtClean="0">
                        <a:solidFill>
                          <a:srgbClr val="002060"/>
                        </a:solidFill>
                        <a:latin typeface="Cambria Math" panose="02040503050406030204" pitchFamily="18" charset="0"/>
                      </a:rPr>
                      <m:t>=−</m:t>
                    </m:r>
                    <m:r>
                      <a:rPr lang="en-US" sz="2800" b="1" i="1" smtClean="0">
                        <a:solidFill>
                          <a:srgbClr val="002060"/>
                        </a:solidFill>
                        <a:latin typeface="Cambria Math" panose="02040503050406030204" pitchFamily="18" charset="0"/>
                      </a:rPr>
                      <m:t>𝟒𝟔𝟎</m:t>
                    </m:r>
                  </m:oMath>
                </a14:m>
                <a:endParaRPr lang="en-US" sz="2800" b="1" dirty="0">
                  <a:solidFill>
                    <a:srgbClr val="002060"/>
                  </a:solidFill>
                </a:endParaRPr>
              </a:p>
            </p:txBody>
          </p:sp>
        </mc:Choice>
        <mc:Fallback xmlns="">
          <p:sp>
            <p:nvSpPr>
              <p:cNvPr id="8" name="TextBox 7">
                <a:extLst>
                  <a:ext uri="{FF2B5EF4-FFF2-40B4-BE49-F238E27FC236}">
                    <a16:creationId xmlns:a16="http://schemas.microsoft.com/office/drawing/2014/main" id="{E8F46096-9708-5DE7-28E5-AE8BC5D68A8F}"/>
                  </a:ext>
                </a:extLst>
              </p:cNvPr>
              <p:cNvSpPr txBox="1">
                <a:spLocks noRot="1" noChangeAspect="1" noMove="1" noResize="1" noEditPoints="1" noAdjustHandles="1" noChangeArrowheads="1" noChangeShapeType="1" noTextEdit="1"/>
              </p:cNvSpPr>
              <p:nvPr/>
            </p:nvSpPr>
            <p:spPr>
              <a:xfrm>
                <a:off x="990600" y="2590800"/>
                <a:ext cx="4343400" cy="712631"/>
              </a:xfrm>
              <a:prstGeom prst="rect">
                <a:avLst/>
              </a:prstGeom>
              <a:blipFill>
                <a:blip r:embed="rId3"/>
                <a:stretch>
                  <a:fillRect l="-2949" b="-11111"/>
                </a:stretch>
              </a:blipFill>
            </p:spPr>
            <p:txBody>
              <a:bodyPr/>
              <a:lstStyle/>
              <a:p>
                <a:r>
                  <a:rPr lang="en-US">
                    <a:noFill/>
                  </a:rPr>
                  <a:t> </a:t>
                </a:r>
              </a:p>
            </p:txBody>
          </p:sp>
        </mc:Fallback>
      </mc:AlternateContent>
      <p:grpSp>
        <p:nvGrpSpPr>
          <p:cNvPr id="12" name="Group 11">
            <a:extLst>
              <a:ext uri="{FF2B5EF4-FFF2-40B4-BE49-F238E27FC236}">
                <a16:creationId xmlns:a16="http://schemas.microsoft.com/office/drawing/2014/main" id="{8290FBC7-9BD9-4BDF-EF8A-192B2A8313E9}"/>
              </a:ext>
            </a:extLst>
          </p:cNvPr>
          <p:cNvGrpSpPr/>
          <p:nvPr/>
        </p:nvGrpSpPr>
        <p:grpSpPr>
          <a:xfrm>
            <a:off x="914400" y="2445980"/>
            <a:ext cx="11049000" cy="3169889"/>
            <a:chOff x="914400" y="2445980"/>
            <a:chExt cx="11049000" cy="3169889"/>
          </a:xfrm>
        </p:grpSpPr>
        <p:pic>
          <p:nvPicPr>
            <p:cNvPr id="9" name="Picture 8">
              <a:extLst>
                <a:ext uri="{FF2B5EF4-FFF2-40B4-BE49-F238E27FC236}">
                  <a16:creationId xmlns:a16="http://schemas.microsoft.com/office/drawing/2014/main" id="{7554C664-7319-0469-8EBB-74011848BF00}"/>
                </a:ext>
              </a:extLst>
            </p:cNvPr>
            <p:cNvPicPr>
              <a:picLocks noChangeAspect="1"/>
            </p:cNvPicPr>
            <p:nvPr/>
          </p:nvPicPr>
          <p:blipFill>
            <a:blip r:embed="rId4">
              <a:duotone>
                <a:prstClr val="black"/>
                <a:schemeClr val="tx2">
                  <a:lumMod val="20000"/>
                  <a:lumOff val="80000"/>
                  <a:tint val="45000"/>
                  <a:satMod val="400000"/>
                </a:schemeClr>
              </a:duotone>
              <a:extLst>
                <a:ext uri="{28A0092B-C50C-407E-A947-70E740481C1C}">
                  <a14:useLocalDpi xmlns:a14="http://schemas.microsoft.com/office/drawing/2010/main" val="0"/>
                </a:ext>
              </a:extLst>
            </a:blip>
            <a:srcRect/>
            <a:stretch>
              <a:fillRect/>
            </a:stretch>
          </p:blipFill>
          <p:spPr bwMode="auto">
            <a:xfrm>
              <a:off x="9067800" y="2445980"/>
              <a:ext cx="1981200" cy="1362953"/>
            </a:xfrm>
            <a:prstGeom prst="rect">
              <a:avLst/>
            </a:prstGeom>
            <a:noFill/>
            <a:ln>
              <a:noFill/>
            </a:ln>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968962DD-D5F7-0757-49EF-BDAB6534BDDD}"/>
                    </a:ext>
                  </a:extLst>
                </p:cNvPr>
                <p:cNvSpPr txBox="1"/>
                <p:nvPr/>
              </p:nvSpPr>
              <p:spPr>
                <a:xfrm>
                  <a:off x="914400" y="3360380"/>
                  <a:ext cx="11049000" cy="2255489"/>
                </a:xfrm>
                <a:prstGeom prst="rect">
                  <a:avLst/>
                </a:prstGeom>
                <a:noFill/>
              </p:spPr>
              <p:txBody>
                <a:bodyPr wrap="square">
                  <a:spAutoFit/>
                </a:bodyPr>
                <a:lstStyle/>
                <a:p>
                  <a:r>
                    <a:rPr lang="vi-VN" sz="2800" b="1" i="0" u="none" strike="noStrike" spc="0" dirty="0">
                      <a:solidFill>
                        <a:srgbClr val="002060"/>
                      </a:solidFill>
                      <a:effectLst/>
                      <a:ea typeface="Arial" panose="020B0604020202020204" pitchFamily="34" charset="0"/>
                      <a:cs typeface="Arial" panose="020B0604020202020204" pitchFamily="34" charset="0"/>
                    </a:rPr>
                    <a:t>Vận dụng</a:t>
                  </a:r>
                  <a:r>
                    <a:rPr lang="vi-VN" sz="2800" dirty="0">
                      <a:solidFill>
                        <a:srgbClr val="002060"/>
                      </a:solidFill>
                      <a:effectLst/>
                      <a:ea typeface="Arial" panose="020B0604020202020204" pitchFamily="34" charset="0"/>
                    </a:rPr>
                    <a:t>	.</a:t>
                  </a:r>
                  <a:endParaRPr lang="en-US" sz="2800" dirty="0">
                    <a:solidFill>
                      <a:srgbClr val="002060"/>
                    </a:solidFill>
                    <a:effectLst/>
                    <a:ea typeface="Arial" panose="020B0604020202020204" pitchFamily="34" charset="0"/>
                  </a:endParaRPr>
                </a:p>
                <a:p>
                  <a:pPr indent="-1473200" algn="l"/>
                  <a:r>
                    <a:rPr lang="vi-VN" sz="2800" dirty="0">
                      <a:solidFill>
                        <a:srgbClr val="002060"/>
                      </a:solidFill>
                      <a:effectLst/>
                      <a:ea typeface="Arial" panose="020B0604020202020204" pitchFamily="34" charset="0"/>
                    </a:rPr>
                    <a:t>Trong ngày Black Friday, </a:t>
                  </a:r>
                  <a14:m>
                    <m:oMath xmlns:m="http://schemas.openxmlformats.org/officeDocument/2006/math">
                      <m:f>
                        <m:fPr>
                          <m:ctrlPr>
                            <a:rPr lang="vi-VN" sz="4000" i="1" smtClean="0">
                              <a:solidFill>
                                <a:srgbClr val="002060"/>
                              </a:solidFill>
                              <a:effectLst/>
                              <a:latin typeface="Cambria Math" panose="02040503050406030204" pitchFamily="18" charset="0"/>
                            </a:rPr>
                          </m:ctrlPr>
                        </m:fPr>
                        <m:num>
                          <m:r>
                            <a:rPr lang="en-US" sz="4000" b="0" i="1" smtClean="0">
                              <a:solidFill>
                                <a:srgbClr val="002060"/>
                              </a:solidFill>
                              <a:effectLst/>
                              <a:latin typeface="Cambria Math" panose="02040503050406030204" pitchFamily="18" charset="0"/>
                            </a:rPr>
                            <m:t>3</m:t>
                          </m:r>
                        </m:num>
                        <m:den>
                          <m:r>
                            <a:rPr lang="en-US" sz="4000" b="0" i="1" smtClean="0">
                              <a:solidFill>
                                <a:srgbClr val="002060"/>
                              </a:solidFill>
                              <a:effectLst/>
                              <a:latin typeface="Cambria Math" panose="02040503050406030204" pitchFamily="18" charset="0"/>
                            </a:rPr>
                            <m:t>4</m:t>
                          </m:r>
                        </m:den>
                      </m:f>
                    </m:oMath>
                  </a14:m>
                  <a:r>
                    <a:rPr lang="en-US" sz="2800" dirty="0">
                      <a:solidFill>
                        <a:srgbClr val="002060"/>
                      </a:solidFill>
                      <a:effectLst/>
                      <a:ea typeface="Arial" panose="020B0604020202020204" pitchFamily="34" charset="0"/>
                    </a:rPr>
                    <a:t> </a:t>
                  </a:r>
                  <a:r>
                    <a:rPr lang="vi-VN" sz="2800" dirty="0">
                      <a:solidFill>
                        <a:srgbClr val="002060"/>
                      </a:solidFill>
                      <a:effectLst/>
                      <a:ea typeface="Arial" panose="020B0604020202020204" pitchFamily="34" charset="0"/>
                    </a:rPr>
                    <a:t>s</a:t>
                  </a:r>
                  <a:r>
                    <a:rPr lang="en-US" sz="2800" dirty="0">
                      <a:solidFill>
                        <a:srgbClr val="002060"/>
                      </a:solidFill>
                      <a:effectLst/>
                      <a:ea typeface="Arial" panose="020B0604020202020204" pitchFamily="34" charset="0"/>
                    </a:rPr>
                    <a:t>ố</a:t>
                  </a:r>
                  <a:r>
                    <a:rPr lang="vi-VN" sz="2800" dirty="0">
                      <a:solidFill>
                        <a:srgbClr val="002060"/>
                      </a:solidFill>
                      <a:effectLst/>
                      <a:ea typeface="Arial" panose="020B0604020202020204" pitchFamily="34" charset="0"/>
                    </a:rPr>
                    <a:t> mặt hàng trong một siêu thị được</a:t>
                  </a:r>
                  <a:r>
                    <a:rPr lang="en-US" sz="2800" dirty="0">
                      <a:solidFill>
                        <a:srgbClr val="002060"/>
                      </a:solidFill>
                      <a:effectLst/>
                      <a:ea typeface="Arial" panose="020B0604020202020204" pitchFamily="34" charset="0"/>
                    </a:rPr>
                    <a:t> </a:t>
                  </a:r>
                  <a:r>
                    <a:rPr lang="vi-VN" sz="2800" dirty="0">
                      <a:solidFill>
                        <a:srgbClr val="002060"/>
                      </a:solidFill>
                      <a:effectLst/>
                      <a:ea typeface="Courier New" panose="02070309020205020404" pitchFamily="49" charset="0"/>
                    </a:rPr>
                    <a:t>giảm giá. Tính ra có khoảng </a:t>
                  </a:r>
                  <a:r>
                    <a:rPr lang="vi-VN" sz="2800" spc="100" dirty="0">
                      <a:solidFill>
                        <a:srgbClr val="002060"/>
                      </a:solidFill>
                      <a:effectLst/>
                      <a:ea typeface="Constantia" panose="02030602050306030303" pitchFamily="18" charset="0"/>
                      <a:cs typeface="Constantia" panose="02030602050306030303" pitchFamily="18" charset="0"/>
                    </a:rPr>
                    <a:t>6</a:t>
                  </a:r>
                  <a:r>
                    <a:rPr lang="vi-VN" sz="2800" dirty="0">
                      <a:solidFill>
                        <a:srgbClr val="002060"/>
                      </a:solidFill>
                      <a:effectLst/>
                      <a:ea typeface="Courier New" panose="02070309020205020404" pitchFamily="49" charset="0"/>
                    </a:rPr>
                    <a:t> 000 mặt hàng được giảm giá trong</a:t>
                  </a:r>
                  <a:r>
                    <a:rPr lang="en-US" sz="2800" dirty="0">
                      <a:solidFill>
                        <a:srgbClr val="002060"/>
                      </a:solidFill>
                      <a:effectLst/>
                      <a:ea typeface="Courier New" panose="02070309020205020404" pitchFamily="49" charset="0"/>
                    </a:rPr>
                    <a:t> </a:t>
                  </a:r>
                  <a:r>
                    <a:rPr lang="vi-VN" sz="2800" dirty="0">
                      <a:solidFill>
                        <a:srgbClr val="002060"/>
                      </a:solidFill>
                      <a:effectLst/>
                      <a:ea typeface="Courier New" panose="02070309020205020404" pitchFamily="49" charset="0"/>
                    </a:rPr>
                    <a:t>ngày</a:t>
                  </a:r>
                  <a:r>
                    <a:rPr lang="en-US" sz="2800" dirty="0">
                      <a:solidFill>
                        <a:srgbClr val="002060"/>
                      </a:solidFill>
                      <a:effectLst/>
                      <a:ea typeface="Courier New" panose="02070309020205020404" pitchFamily="49" charset="0"/>
                    </a:rPr>
                    <a:t> </a:t>
                  </a:r>
                  <a:r>
                    <a:rPr lang="vi-VN" sz="2800" dirty="0">
                      <a:solidFill>
                        <a:srgbClr val="002060"/>
                      </a:solidFill>
                      <a:effectLst/>
                      <a:ea typeface="Courier New" panose="02070309020205020404" pitchFamily="49" charset="0"/>
                    </a:rPr>
                    <a:t>này. Hãy cho biết siêu thị có khoảng bao nhiêu mặt hàng.</a:t>
                  </a:r>
                  <a:endParaRPr lang="en-US" sz="2800" dirty="0">
                    <a:solidFill>
                      <a:srgbClr val="002060"/>
                    </a:solidFill>
                  </a:endParaRPr>
                </a:p>
              </p:txBody>
            </p:sp>
          </mc:Choice>
          <mc:Fallback xmlns="">
            <p:sp>
              <p:nvSpPr>
                <p:cNvPr id="11" name="TextBox 10">
                  <a:extLst>
                    <a:ext uri="{FF2B5EF4-FFF2-40B4-BE49-F238E27FC236}">
                      <a16:creationId xmlns:a16="http://schemas.microsoft.com/office/drawing/2014/main" id="{968962DD-D5F7-0757-49EF-BDAB6534BDDD}"/>
                    </a:ext>
                  </a:extLst>
                </p:cNvPr>
                <p:cNvSpPr txBox="1">
                  <a:spLocks noRot="1" noChangeAspect="1" noMove="1" noResize="1" noEditPoints="1" noAdjustHandles="1" noChangeArrowheads="1" noChangeShapeType="1" noTextEdit="1"/>
                </p:cNvSpPr>
                <p:nvPr/>
              </p:nvSpPr>
              <p:spPr>
                <a:xfrm>
                  <a:off x="914400" y="3360380"/>
                  <a:ext cx="11049000" cy="2255489"/>
                </a:xfrm>
                <a:prstGeom prst="rect">
                  <a:avLst/>
                </a:prstGeom>
                <a:blipFill>
                  <a:blip r:embed="rId5"/>
                  <a:stretch>
                    <a:fillRect l="-1103" t="-3243" b="-6757"/>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8AF7EF53-D5F3-08B3-98A6-881F5FABC0CC}"/>
                  </a:ext>
                </a:extLst>
              </p:cNvPr>
              <p:cNvSpPr txBox="1"/>
              <p:nvPr/>
            </p:nvSpPr>
            <p:spPr>
              <a:xfrm>
                <a:off x="990600" y="6005031"/>
                <a:ext cx="7705346" cy="801310"/>
              </a:xfrm>
              <a:prstGeom prst="rect">
                <a:avLst/>
              </a:prstGeom>
              <a:noFill/>
            </p:spPr>
            <p:txBody>
              <a:bodyPr wrap="square" rtlCol="0">
                <a:spAutoFit/>
              </a:bodyPr>
              <a:lstStyle/>
              <a:p>
                <a:r>
                  <a:rPr lang="en-US" sz="2800" b="1" dirty="0">
                    <a:solidFill>
                      <a:srgbClr val="002060"/>
                    </a:solidFill>
                  </a:rPr>
                  <a:t>Số  </a:t>
                </a:r>
                <a:r>
                  <a:rPr lang="en-US" sz="2800" b="1" dirty="0" err="1">
                    <a:solidFill>
                      <a:srgbClr val="002060"/>
                    </a:solidFill>
                  </a:rPr>
                  <a:t>mặt</a:t>
                </a:r>
                <a:r>
                  <a:rPr lang="en-US" sz="2800" b="1" dirty="0">
                    <a:solidFill>
                      <a:srgbClr val="002060"/>
                    </a:solidFill>
                  </a:rPr>
                  <a:t> </a:t>
                </a:r>
                <a:r>
                  <a:rPr lang="en-US" sz="2800" b="1" dirty="0" err="1">
                    <a:solidFill>
                      <a:srgbClr val="002060"/>
                    </a:solidFill>
                  </a:rPr>
                  <a:t>hàng</a:t>
                </a:r>
                <a:r>
                  <a:rPr lang="en-US" sz="2800" b="1" dirty="0">
                    <a:solidFill>
                      <a:srgbClr val="002060"/>
                    </a:solidFill>
                  </a:rPr>
                  <a:t>  là 6 000:</a:t>
                </a:r>
                <a:r>
                  <a:rPr lang="vi-VN" sz="2800" dirty="0">
                    <a:solidFill>
                      <a:srgbClr val="002060"/>
                    </a:solidFill>
                  </a:rPr>
                  <a:t> </a:t>
                </a:r>
                <a14:m>
                  <m:oMath xmlns:m="http://schemas.openxmlformats.org/officeDocument/2006/math">
                    <m:f>
                      <m:fPr>
                        <m:ctrlPr>
                          <a:rPr lang="vi-VN" sz="3200" b="1" i="1">
                            <a:solidFill>
                              <a:srgbClr val="002060"/>
                            </a:solidFill>
                            <a:latin typeface="Cambria Math" panose="02040503050406030204" pitchFamily="18" charset="0"/>
                          </a:rPr>
                        </m:ctrlPr>
                      </m:fPr>
                      <m:num>
                        <m:r>
                          <a:rPr lang="en-US" sz="3200" b="1" i="1" smtClean="0">
                            <a:solidFill>
                              <a:srgbClr val="002060"/>
                            </a:solidFill>
                            <a:latin typeface="Cambria Math" panose="02040503050406030204" pitchFamily="18" charset="0"/>
                          </a:rPr>
                          <m:t>𝟑</m:t>
                        </m:r>
                      </m:num>
                      <m:den>
                        <m:r>
                          <a:rPr lang="en-US" sz="3200" b="1" i="1">
                            <a:solidFill>
                              <a:srgbClr val="002060"/>
                            </a:solidFill>
                            <a:latin typeface="Cambria Math" panose="02040503050406030204" pitchFamily="18" charset="0"/>
                          </a:rPr>
                          <m:t>𝟒</m:t>
                        </m:r>
                      </m:den>
                    </m:f>
                    <m:r>
                      <a:rPr lang="en-US" sz="3200" b="1" i="1" smtClean="0">
                        <a:solidFill>
                          <a:srgbClr val="002060"/>
                        </a:solidFill>
                        <a:latin typeface="Cambria Math" panose="02040503050406030204" pitchFamily="18" charset="0"/>
                      </a:rPr>
                      <m:t>=</m:t>
                    </m:r>
                    <m:r>
                      <a:rPr lang="en-US" sz="3200" b="1" i="1" smtClean="0">
                        <a:solidFill>
                          <a:srgbClr val="002060"/>
                        </a:solidFill>
                        <a:latin typeface="Cambria Math" panose="02040503050406030204" pitchFamily="18" charset="0"/>
                      </a:rPr>
                      <m:t>𝟖</m:t>
                    </m:r>
                    <m:r>
                      <a:rPr lang="en-US" sz="3200" b="1" i="1" smtClean="0">
                        <a:solidFill>
                          <a:srgbClr val="002060"/>
                        </a:solidFill>
                        <a:latin typeface="Cambria Math" panose="02040503050406030204" pitchFamily="18" charset="0"/>
                      </a:rPr>
                      <m:t> </m:t>
                    </m:r>
                    <m:r>
                      <a:rPr lang="en-US" sz="3200" b="1" i="1" smtClean="0">
                        <a:solidFill>
                          <a:srgbClr val="002060"/>
                        </a:solidFill>
                        <a:latin typeface="Cambria Math" panose="02040503050406030204" pitchFamily="18" charset="0"/>
                      </a:rPr>
                      <m:t>𝟎𝟎𝟎</m:t>
                    </m:r>
                  </m:oMath>
                </a14:m>
                <a:r>
                  <a:rPr lang="en-US" sz="2800" b="1" dirty="0">
                    <a:solidFill>
                      <a:srgbClr val="002060"/>
                    </a:solidFill>
                  </a:rPr>
                  <a:t> (</a:t>
                </a:r>
                <a:r>
                  <a:rPr lang="en-US" sz="2800" b="1" dirty="0" err="1">
                    <a:solidFill>
                      <a:srgbClr val="002060"/>
                    </a:solidFill>
                  </a:rPr>
                  <a:t>mặt</a:t>
                </a:r>
                <a:r>
                  <a:rPr lang="en-US" sz="2800" b="1" dirty="0">
                    <a:solidFill>
                      <a:srgbClr val="002060"/>
                    </a:solidFill>
                  </a:rPr>
                  <a:t> </a:t>
                </a:r>
                <a:r>
                  <a:rPr lang="en-US" sz="2800" b="1" dirty="0" err="1">
                    <a:solidFill>
                      <a:srgbClr val="002060"/>
                    </a:solidFill>
                  </a:rPr>
                  <a:t>hàng</a:t>
                </a:r>
                <a:r>
                  <a:rPr lang="en-US" sz="2800" b="1" dirty="0">
                    <a:solidFill>
                      <a:srgbClr val="002060"/>
                    </a:solidFill>
                  </a:rPr>
                  <a:t>)</a:t>
                </a:r>
              </a:p>
            </p:txBody>
          </p:sp>
        </mc:Choice>
        <mc:Fallback xmlns="">
          <p:sp>
            <p:nvSpPr>
              <p:cNvPr id="13" name="TextBox 12">
                <a:extLst>
                  <a:ext uri="{FF2B5EF4-FFF2-40B4-BE49-F238E27FC236}">
                    <a16:creationId xmlns:a16="http://schemas.microsoft.com/office/drawing/2014/main" id="{8AF7EF53-D5F3-08B3-98A6-881F5FABC0CC}"/>
                  </a:ext>
                </a:extLst>
              </p:cNvPr>
              <p:cNvSpPr txBox="1">
                <a:spLocks noRot="1" noChangeAspect="1" noMove="1" noResize="1" noEditPoints="1" noAdjustHandles="1" noChangeArrowheads="1" noChangeShapeType="1" noTextEdit="1"/>
              </p:cNvSpPr>
              <p:nvPr/>
            </p:nvSpPr>
            <p:spPr>
              <a:xfrm>
                <a:off x="990600" y="6005031"/>
                <a:ext cx="7705346" cy="801310"/>
              </a:xfrm>
              <a:prstGeom prst="rect">
                <a:avLst/>
              </a:prstGeom>
              <a:blipFill>
                <a:blip r:embed="rId6"/>
                <a:stretch>
                  <a:fillRect l="-1661" b="-6818"/>
                </a:stretch>
              </a:blipFill>
            </p:spPr>
            <p:txBody>
              <a:bodyPr/>
              <a:lstStyle/>
              <a:p>
                <a:r>
                  <a:rPr lang="en-US">
                    <a:noFill/>
                  </a:rPr>
                  <a:t> </a:t>
                </a:r>
              </a:p>
            </p:txBody>
          </p:sp>
        </mc:Fallback>
      </mc:AlternateContent>
      <p:sp>
        <p:nvSpPr>
          <p:cNvPr id="14" name="TextBox 13">
            <a:extLst>
              <a:ext uri="{FF2B5EF4-FFF2-40B4-BE49-F238E27FC236}">
                <a16:creationId xmlns:a16="http://schemas.microsoft.com/office/drawing/2014/main" id="{C9258D8F-375F-A553-34C8-A7E089825686}"/>
              </a:ext>
            </a:extLst>
          </p:cNvPr>
          <p:cNvSpPr txBox="1"/>
          <p:nvPr/>
        </p:nvSpPr>
        <p:spPr>
          <a:xfrm>
            <a:off x="905256" y="5648980"/>
            <a:ext cx="2590800" cy="523220"/>
          </a:xfrm>
          <a:prstGeom prst="rect">
            <a:avLst/>
          </a:prstGeom>
          <a:noFill/>
        </p:spPr>
        <p:txBody>
          <a:bodyPr wrap="square" rtlCol="0">
            <a:spAutoFit/>
          </a:bodyPr>
          <a:lstStyle/>
          <a:p>
            <a:r>
              <a:rPr lang="en-US" sz="2800" b="1" dirty="0" err="1">
                <a:solidFill>
                  <a:srgbClr val="002060"/>
                </a:solidFill>
              </a:rPr>
              <a:t>Giải</a:t>
            </a:r>
            <a:endParaRPr lang="en-US" sz="2800" b="1" dirty="0">
              <a:solidFill>
                <a:srgbClr val="002060"/>
              </a:solidFill>
            </a:endParaRPr>
          </a:p>
        </p:txBody>
      </p:sp>
      <p:sp>
        <p:nvSpPr>
          <p:cNvPr id="3" name="TextBox 2">
            <a:extLst>
              <a:ext uri="{FF2B5EF4-FFF2-40B4-BE49-F238E27FC236}">
                <a16:creationId xmlns:a16="http://schemas.microsoft.com/office/drawing/2014/main" id="{EB62D737-FBB2-1F43-31A3-CCE195A0765F}"/>
              </a:ext>
            </a:extLst>
          </p:cNvPr>
          <p:cNvSpPr txBox="1"/>
          <p:nvPr/>
        </p:nvSpPr>
        <p:spPr>
          <a:xfrm>
            <a:off x="5577840" y="2971800"/>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65402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418D0B4-1EFE-29D2-0CED-89BB912F8C75}"/>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Layer>
                </a14:imgProps>
              </a:ext>
            </a:extLst>
          </a:blip>
          <a:stretch>
            <a:fillRect/>
          </a:stretch>
        </p:blipFill>
        <p:spPr>
          <a:xfrm>
            <a:off x="630937" y="746620"/>
            <a:ext cx="4206240" cy="1318375"/>
          </a:xfrm>
          <a:prstGeom prst="rect">
            <a:avLst/>
          </a:prstGeom>
        </p:spPr>
      </p:pic>
      <p:pic>
        <p:nvPicPr>
          <p:cNvPr id="5" name="Picture 4">
            <a:extLst>
              <a:ext uri="{FF2B5EF4-FFF2-40B4-BE49-F238E27FC236}">
                <a16:creationId xmlns:a16="http://schemas.microsoft.com/office/drawing/2014/main" id="{BDA601FC-6FCB-99DF-7016-25E8587F610D}"/>
              </a:ext>
            </a:extLst>
          </p:cNvPr>
          <p:cNvPicPr>
            <a:picLocks noChangeAspect="1"/>
          </p:cNvPicPr>
          <p:nvPr/>
        </p:nvPicPr>
        <p:blipFill>
          <a:blip r:embed="rId4">
            <a:extLst>
              <a:ext uri="{BEBA8EAE-BF5A-486C-A8C5-ECC9F3942E4B}">
                <a14:imgProps xmlns:a14="http://schemas.microsoft.com/office/drawing/2010/main">
                  <a14:imgLayer r:embed="rId5">
                    <a14:imgEffect>
                      <a14:colorTemperature colorTemp="4700"/>
                    </a14:imgEffect>
                  </a14:imgLayer>
                </a14:imgProps>
              </a:ext>
            </a:extLst>
          </a:blip>
          <a:stretch>
            <a:fillRect/>
          </a:stretch>
        </p:blipFill>
        <p:spPr>
          <a:xfrm>
            <a:off x="7091253" y="308532"/>
            <a:ext cx="3840480" cy="1718412"/>
          </a:xfrm>
          <a:prstGeom prst="rect">
            <a:avLst/>
          </a:prstGeom>
        </p:spPr>
      </p:pic>
      <p:sp>
        <p:nvSpPr>
          <p:cNvPr id="2" name="Rectangle 1">
            <a:extLst>
              <a:ext uri="{FF2B5EF4-FFF2-40B4-BE49-F238E27FC236}">
                <a16:creationId xmlns:a16="http://schemas.microsoft.com/office/drawing/2014/main" id="{651E0645-3969-9572-3350-53324EF75A48}"/>
              </a:ext>
            </a:extLst>
          </p:cNvPr>
          <p:cNvSpPr/>
          <p:nvPr/>
        </p:nvSpPr>
        <p:spPr>
          <a:xfrm>
            <a:off x="0" y="0"/>
            <a:ext cx="12070080"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3. LUYỆN TẬP</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600476F2-3191-B5F0-E805-FBC9DC43B8BC}"/>
              </a:ext>
            </a:extLst>
          </p:cNvPr>
          <p:cNvSpPr txBox="1"/>
          <p:nvPr/>
        </p:nvSpPr>
        <p:spPr>
          <a:xfrm>
            <a:off x="707136" y="3352800"/>
            <a:ext cx="1197864" cy="523220"/>
          </a:xfrm>
          <a:prstGeom prst="rect">
            <a:avLst/>
          </a:prstGeom>
          <a:noFill/>
        </p:spPr>
        <p:txBody>
          <a:bodyPr wrap="square" rtlCol="0">
            <a:spAutoFit/>
          </a:bodyPr>
          <a:lstStyle/>
          <a:p>
            <a:r>
              <a:rPr lang="en-US" sz="2800" dirty="0" err="1"/>
              <a:t>Giải</a:t>
            </a:r>
            <a:endParaRPr lang="en-US" sz="2800"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72C5BFC7-08A6-C78D-DB89-935CF5022C1A}"/>
                  </a:ext>
                </a:extLst>
              </p:cNvPr>
              <p:cNvSpPr txBox="1"/>
              <p:nvPr/>
            </p:nvSpPr>
            <p:spPr>
              <a:xfrm>
                <a:off x="1371600" y="3886200"/>
                <a:ext cx="4876800" cy="702500"/>
              </a:xfrm>
              <a:prstGeom prst="rect">
                <a:avLst/>
              </a:prstGeom>
              <a:noFill/>
            </p:spPr>
            <p:txBody>
              <a:bodyPr wrap="square" rtlCol="0">
                <a:spAutoFit/>
              </a:bodyPr>
              <a:lstStyle/>
              <a:p>
                <a:r>
                  <a:rPr lang="en-US" sz="2800" dirty="0">
                    <a:solidFill>
                      <a:srgbClr val="002060"/>
                    </a:solidFill>
                  </a:rPr>
                  <a:t>a) </a:t>
                </a:r>
                <a14:m>
                  <m:oMath xmlns:m="http://schemas.openxmlformats.org/officeDocument/2006/math">
                    <m:f>
                      <m:fPr>
                        <m:ctrlPr>
                          <a:rPr lang="en-US" sz="2800" i="1" smtClean="0">
                            <a:solidFill>
                              <a:srgbClr val="002060"/>
                            </a:solidFill>
                            <a:latin typeface="Cambria Math" panose="02040503050406030204" pitchFamily="18" charset="0"/>
                          </a:rPr>
                        </m:ctrlPr>
                      </m:fPr>
                      <m:num>
                        <m:r>
                          <a:rPr lang="en-US" sz="2800" b="0" i="1" smtClean="0">
                            <a:solidFill>
                              <a:srgbClr val="002060"/>
                            </a:solidFill>
                            <a:latin typeface="Cambria Math" panose="02040503050406030204" pitchFamily="18" charset="0"/>
                          </a:rPr>
                          <m:t>4</m:t>
                        </m:r>
                      </m:num>
                      <m:den>
                        <m:r>
                          <a:rPr lang="en-US" sz="2800" b="0" i="1" smtClean="0">
                            <a:solidFill>
                              <a:srgbClr val="002060"/>
                            </a:solidFill>
                            <a:latin typeface="Cambria Math" panose="02040503050406030204" pitchFamily="18" charset="0"/>
                          </a:rPr>
                          <m:t>5</m:t>
                        </m:r>
                      </m:den>
                    </m:f>
                    <m:r>
                      <a:rPr lang="en-US" sz="2800" b="0" i="1" smtClean="0">
                        <a:solidFill>
                          <a:srgbClr val="002060"/>
                        </a:solidFill>
                        <a:latin typeface="Cambria Math" panose="02040503050406030204" pitchFamily="18" charset="0"/>
                      </a:rPr>
                      <m:t> </m:t>
                    </m:r>
                    <m:r>
                      <a:rPr lang="en-US" sz="2800" b="0" i="0" smtClean="0">
                        <a:solidFill>
                          <a:srgbClr val="002060"/>
                        </a:solidFill>
                        <a:latin typeface="Cambria Math" panose="02040503050406030204" pitchFamily="18" charset="0"/>
                      </a:rPr>
                      <m:t> </m:t>
                    </m:r>
                    <m:r>
                      <m:rPr>
                        <m:sty m:val="p"/>
                      </m:rPr>
                      <a:rPr lang="en-US" sz="2800" b="0" i="0" smtClean="0">
                        <a:solidFill>
                          <a:srgbClr val="002060"/>
                        </a:solidFill>
                        <a:latin typeface="Cambria Math" panose="02040503050406030204" pitchFamily="18" charset="0"/>
                      </a:rPr>
                      <m:t>c</m:t>
                    </m:r>
                    <m:acc>
                      <m:accPr>
                        <m:chr m:val="̉"/>
                        <m:ctrlPr>
                          <a:rPr lang="en-US" sz="2800" b="0" i="1" smtClean="0">
                            <a:solidFill>
                              <a:srgbClr val="002060"/>
                            </a:solidFill>
                            <a:latin typeface="Cambria Math" panose="02040503050406030204" pitchFamily="18" charset="0"/>
                          </a:rPr>
                        </m:ctrlPr>
                      </m:accPr>
                      <m:e>
                        <m:r>
                          <m:rPr>
                            <m:sty m:val="p"/>
                          </m:rPr>
                          <a:rPr lang="en-US" sz="2800" b="0" i="0" smtClean="0">
                            <a:solidFill>
                              <a:srgbClr val="002060"/>
                            </a:solidFill>
                            <a:latin typeface="Cambria Math" panose="02040503050406030204" pitchFamily="18" charset="0"/>
                          </a:rPr>
                          <m:t>u</m:t>
                        </m:r>
                      </m:e>
                    </m:acc>
                    <m:r>
                      <m:rPr>
                        <m:sty m:val="p"/>
                      </m:rPr>
                      <a:rPr lang="en-US" sz="2800" b="0" i="0" smtClean="0">
                        <a:solidFill>
                          <a:srgbClr val="002060"/>
                        </a:solidFill>
                        <a:latin typeface="Cambria Math" panose="02040503050406030204" pitchFamily="18" charset="0"/>
                      </a:rPr>
                      <m:t>a</m:t>
                    </m:r>
                    <m:r>
                      <a:rPr lang="en-US" sz="2800" b="0" i="0" smtClean="0">
                        <a:solidFill>
                          <a:srgbClr val="002060"/>
                        </a:solidFill>
                        <a:latin typeface="Cambria Math" panose="02040503050406030204" pitchFamily="18" charset="0"/>
                      </a:rPr>
                      <m:t> </m:t>
                    </m:r>
                    <m:r>
                      <a:rPr lang="en-US" sz="2800" b="0" i="0" smtClean="0">
                        <a:solidFill>
                          <a:srgbClr val="002060"/>
                        </a:solidFill>
                        <a:latin typeface="Cambria Math" panose="02040503050406030204" pitchFamily="18" charset="0"/>
                      </a:rPr>
                      <m:t>100</m:t>
                    </m:r>
                    <m:r>
                      <a:rPr lang="en-US" sz="2800" b="0" i="0" smtClean="0">
                        <a:solidFill>
                          <a:srgbClr val="002060"/>
                        </a:solidFill>
                        <a:latin typeface="Cambria Math" panose="02040503050406030204" pitchFamily="18" charset="0"/>
                      </a:rPr>
                      <m:t> </m:t>
                    </m:r>
                    <m:r>
                      <m:rPr>
                        <m:sty m:val="p"/>
                      </m:rPr>
                      <a:rPr lang="en-US" sz="2800" b="0" i="0" smtClean="0">
                        <a:solidFill>
                          <a:srgbClr val="002060"/>
                        </a:solidFill>
                        <a:latin typeface="Cambria Math" panose="02040503050406030204" pitchFamily="18" charset="0"/>
                      </a:rPr>
                      <m:t>l</m:t>
                    </m:r>
                    <m:acc>
                      <m:accPr>
                        <m:chr m:val="̀"/>
                        <m:ctrlPr>
                          <a:rPr lang="en-US" sz="2800" b="0" i="1" smtClean="0">
                            <a:solidFill>
                              <a:srgbClr val="002060"/>
                            </a:solidFill>
                            <a:latin typeface="Cambria Math" panose="02040503050406030204" pitchFamily="18" charset="0"/>
                          </a:rPr>
                        </m:ctrlPr>
                      </m:accPr>
                      <m:e>
                        <m:r>
                          <m:rPr>
                            <m:sty m:val="p"/>
                          </m:rPr>
                          <a:rPr lang="en-US" sz="2800" b="0" i="0" smtClean="0">
                            <a:solidFill>
                              <a:srgbClr val="002060"/>
                            </a:solidFill>
                            <a:latin typeface="Cambria Math" panose="02040503050406030204" pitchFamily="18" charset="0"/>
                          </a:rPr>
                          <m:t>a</m:t>
                        </m:r>
                      </m:e>
                    </m:acc>
                    <m:r>
                      <a:rPr lang="en-US" sz="2800" b="0" i="0" smtClean="0">
                        <a:solidFill>
                          <a:srgbClr val="002060"/>
                        </a:solidFill>
                        <a:latin typeface="Cambria Math" panose="02040503050406030204" pitchFamily="18" charset="0"/>
                      </a:rPr>
                      <m:t>:</m:t>
                    </m:r>
                    <m:r>
                      <a:rPr lang="en-US" sz="2800" b="0" i="0" smtClean="0">
                        <a:solidFill>
                          <a:srgbClr val="002060"/>
                        </a:solidFill>
                        <a:latin typeface="Cambria Math" panose="02040503050406030204" pitchFamily="18" charset="0"/>
                      </a:rPr>
                      <m:t>100</m:t>
                    </m:r>
                    <m:r>
                      <a:rPr lang="en-US" sz="2800" b="0" i="0" smtClean="0">
                        <a:solidFill>
                          <a:srgbClr val="002060"/>
                        </a:solidFill>
                        <a:latin typeface="Cambria Math" panose="02040503050406030204" pitchFamily="18" charset="0"/>
                      </a:rPr>
                      <m:t>.</m:t>
                    </m:r>
                    <m:f>
                      <m:fPr>
                        <m:ctrlPr>
                          <a:rPr lang="en-US" sz="2800" i="1">
                            <a:solidFill>
                              <a:srgbClr val="002060"/>
                            </a:solidFill>
                            <a:latin typeface="Cambria Math" panose="02040503050406030204" pitchFamily="18" charset="0"/>
                          </a:rPr>
                        </m:ctrlPr>
                      </m:fPr>
                      <m:num>
                        <m:r>
                          <a:rPr lang="en-US" sz="2800" i="1">
                            <a:solidFill>
                              <a:srgbClr val="002060"/>
                            </a:solidFill>
                            <a:latin typeface="Cambria Math" panose="02040503050406030204" pitchFamily="18" charset="0"/>
                          </a:rPr>
                          <m:t>4</m:t>
                        </m:r>
                      </m:num>
                      <m:den>
                        <m:r>
                          <a:rPr lang="en-US" sz="2800" i="1">
                            <a:solidFill>
                              <a:srgbClr val="002060"/>
                            </a:solidFill>
                            <a:latin typeface="Cambria Math" panose="02040503050406030204" pitchFamily="18" charset="0"/>
                          </a:rPr>
                          <m:t>5</m:t>
                        </m:r>
                      </m:den>
                    </m:f>
                  </m:oMath>
                </a14:m>
                <a:r>
                  <a:rPr lang="en-US" sz="2800" dirty="0">
                    <a:solidFill>
                      <a:srgbClr val="002060"/>
                    </a:solidFill>
                  </a:rPr>
                  <a:t>= 80</a:t>
                </a:r>
              </a:p>
            </p:txBody>
          </p:sp>
        </mc:Choice>
        <mc:Fallback xmlns="">
          <p:sp>
            <p:nvSpPr>
              <p:cNvPr id="6" name="TextBox 5">
                <a:extLst>
                  <a:ext uri="{FF2B5EF4-FFF2-40B4-BE49-F238E27FC236}">
                    <a16:creationId xmlns:a16="http://schemas.microsoft.com/office/drawing/2014/main" id="{72C5BFC7-08A6-C78D-DB89-935CF5022C1A}"/>
                  </a:ext>
                </a:extLst>
              </p:cNvPr>
              <p:cNvSpPr txBox="1">
                <a:spLocks noRot="1" noChangeAspect="1" noMove="1" noResize="1" noEditPoints="1" noAdjustHandles="1" noChangeArrowheads="1" noChangeShapeType="1" noTextEdit="1"/>
              </p:cNvSpPr>
              <p:nvPr/>
            </p:nvSpPr>
            <p:spPr>
              <a:xfrm>
                <a:off x="1371600" y="3886200"/>
                <a:ext cx="4876800" cy="702500"/>
              </a:xfrm>
              <a:prstGeom prst="rect">
                <a:avLst/>
              </a:prstGeom>
              <a:blipFill>
                <a:blip r:embed="rId6"/>
                <a:stretch>
                  <a:fillRect l="-2500" b="-1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905DDED-4425-3414-C5E0-0F983A6C8B64}"/>
                  </a:ext>
                </a:extLst>
              </p:cNvPr>
              <p:cNvSpPr txBox="1"/>
              <p:nvPr/>
            </p:nvSpPr>
            <p:spPr>
              <a:xfrm>
                <a:off x="1295400" y="4698684"/>
                <a:ext cx="4876800" cy="787716"/>
              </a:xfrm>
              <a:prstGeom prst="rect">
                <a:avLst/>
              </a:prstGeom>
              <a:noFill/>
            </p:spPr>
            <p:txBody>
              <a:bodyPr wrap="square" rtlCol="0">
                <a:spAutoFit/>
              </a:bodyPr>
              <a:lstStyle/>
              <a:p>
                <a:r>
                  <a:rPr lang="en-US" sz="3200" dirty="0">
                    <a:solidFill>
                      <a:srgbClr val="002060"/>
                    </a:solidFill>
                  </a:rPr>
                  <a:t>b) </a:t>
                </a:r>
                <a14:m>
                  <m:oMath xmlns:m="http://schemas.openxmlformats.org/officeDocument/2006/math">
                    <m:f>
                      <m:fPr>
                        <m:ctrlPr>
                          <a:rPr lang="en-US" sz="3200" i="1" smtClean="0">
                            <a:solidFill>
                              <a:srgbClr val="002060"/>
                            </a:solidFill>
                            <a:latin typeface="Cambria Math" panose="02040503050406030204" pitchFamily="18" charset="0"/>
                          </a:rPr>
                        </m:ctrlPr>
                      </m:fPr>
                      <m:num>
                        <m:r>
                          <a:rPr lang="en-US" sz="3200" b="0" i="1" smtClean="0">
                            <a:solidFill>
                              <a:srgbClr val="002060"/>
                            </a:solidFill>
                            <a:latin typeface="Cambria Math" panose="02040503050406030204" pitchFamily="18" charset="0"/>
                          </a:rPr>
                          <m:t>1</m:t>
                        </m:r>
                      </m:num>
                      <m:den>
                        <m:r>
                          <a:rPr lang="en-US" sz="3200" b="0" i="1" smtClean="0">
                            <a:solidFill>
                              <a:srgbClr val="002060"/>
                            </a:solidFill>
                            <a:latin typeface="Cambria Math" panose="02040503050406030204" pitchFamily="18" charset="0"/>
                          </a:rPr>
                          <m:t>4</m:t>
                        </m:r>
                      </m:den>
                    </m:f>
                    <m:r>
                      <a:rPr lang="en-US" sz="3200" b="0" i="1" smtClean="0">
                        <a:solidFill>
                          <a:srgbClr val="002060"/>
                        </a:solidFill>
                        <a:latin typeface="Cambria Math" panose="02040503050406030204" pitchFamily="18" charset="0"/>
                      </a:rPr>
                      <m:t> </m:t>
                    </m:r>
                    <m:r>
                      <a:rPr lang="en-US" sz="3200" b="0" i="0" smtClean="0">
                        <a:solidFill>
                          <a:srgbClr val="002060"/>
                        </a:solidFill>
                        <a:latin typeface="Cambria Math" panose="02040503050406030204" pitchFamily="18" charset="0"/>
                      </a:rPr>
                      <m:t> </m:t>
                    </m:r>
                    <m:r>
                      <m:rPr>
                        <m:sty m:val="p"/>
                      </m:rPr>
                      <a:rPr lang="en-US" sz="3200" b="0" i="0" smtClean="0">
                        <a:solidFill>
                          <a:srgbClr val="002060"/>
                        </a:solidFill>
                        <a:latin typeface="Cambria Math" panose="02040503050406030204" pitchFamily="18" charset="0"/>
                      </a:rPr>
                      <m:t>c</m:t>
                    </m:r>
                    <m:acc>
                      <m:accPr>
                        <m:chr m:val="̉"/>
                        <m:ctrlPr>
                          <a:rPr lang="en-US" sz="3200" b="0" i="1" smtClean="0">
                            <a:solidFill>
                              <a:srgbClr val="002060"/>
                            </a:solidFill>
                            <a:latin typeface="Cambria Math" panose="02040503050406030204" pitchFamily="18" charset="0"/>
                          </a:rPr>
                        </m:ctrlPr>
                      </m:accPr>
                      <m:e>
                        <m:r>
                          <m:rPr>
                            <m:sty m:val="p"/>
                          </m:rPr>
                          <a:rPr lang="en-US" sz="3200" b="0" i="0" smtClean="0">
                            <a:solidFill>
                              <a:srgbClr val="002060"/>
                            </a:solidFill>
                            <a:latin typeface="Cambria Math" panose="02040503050406030204" pitchFamily="18" charset="0"/>
                          </a:rPr>
                          <m:t>u</m:t>
                        </m:r>
                      </m:e>
                    </m:acc>
                    <m:r>
                      <m:rPr>
                        <m:sty m:val="p"/>
                      </m:rPr>
                      <a:rPr lang="en-US" sz="3200" b="0" i="0" smtClean="0">
                        <a:solidFill>
                          <a:srgbClr val="002060"/>
                        </a:solidFill>
                        <a:latin typeface="Cambria Math" panose="02040503050406030204" pitchFamily="18" charset="0"/>
                      </a:rPr>
                      <m:t>a</m:t>
                    </m:r>
                    <m:r>
                      <a:rPr lang="en-US" sz="3200" b="0" i="0" smtClean="0">
                        <a:solidFill>
                          <a:srgbClr val="002060"/>
                        </a:solidFill>
                        <a:latin typeface="Cambria Math" panose="02040503050406030204" pitchFamily="18" charset="0"/>
                      </a:rPr>
                      <m:t> −</m:t>
                    </m:r>
                    <m:r>
                      <a:rPr lang="en-US" sz="3200" b="0" i="0" smtClean="0">
                        <a:solidFill>
                          <a:srgbClr val="002060"/>
                        </a:solidFill>
                        <a:latin typeface="Cambria Math" panose="02040503050406030204" pitchFamily="18" charset="0"/>
                      </a:rPr>
                      <m:t>8</m:t>
                    </m:r>
                    <m:r>
                      <a:rPr lang="en-US" sz="3200" b="0" i="0" smtClean="0">
                        <a:solidFill>
                          <a:srgbClr val="002060"/>
                        </a:solidFill>
                        <a:latin typeface="Cambria Math" panose="02040503050406030204" pitchFamily="18" charset="0"/>
                      </a:rPr>
                      <m:t> </m:t>
                    </m:r>
                    <m:r>
                      <m:rPr>
                        <m:sty m:val="p"/>
                      </m:rPr>
                      <a:rPr lang="en-US" sz="3200" b="0" i="0" smtClean="0">
                        <a:solidFill>
                          <a:srgbClr val="002060"/>
                        </a:solidFill>
                        <a:latin typeface="Cambria Math" panose="02040503050406030204" pitchFamily="18" charset="0"/>
                      </a:rPr>
                      <m:t>l</m:t>
                    </m:r>
                    <m:acc>
                      <m:accPr>
                        <m:chr m:val="̀"/>
                        <m:ctrlPr>
                          <a:rPr lang="en-US" sz="3200" b="0" i="1" smtClean="0">
                            <a:solidFill>
                              <a:srgbClr val="002060"/>
                            </a:solidFill>
                            <a:latin typeface="Cambria Math" panose="02040503050406030204" pitchFamily="18" charset="0"/>
                          </a:rPr>
                        </m:ctrlPr>
                      </m:accPr>
                      <m:e>
                        <m:r>
                          <m:rPr>
                            <m:sty m:val="p"/>
                          </m:rPr>
                          <a:rPr lang="en-US" sz="3200" b="0" i="0" smtClean="0">
                            <a:solidFill>
                              <a:srgbClr val="002060"/>
                            </a:solidFill>
                            <a:latin typeface="Cambria Math" panose="02040503050406030204" pitchFamily="18" charset="0"/>
                          </a:rPr>
                          <m:t>a</m:t>
                        </m:r>
                      </m:e>
                    </m:acc>
                    <m:r>
                      <a:rPr lang="en-US" sz="3200" b="0" i="0" smtClean="0">
                        <a:solidFill>
                          <a:srgbClr val="002060"/>
                        </a:solidFill>
                        <a:latin typeface="Cambria Math" panose="02040503050406030204" pitchFamily="18" charset="0"/>
                      </a:rPr>
                      <m:t>:−</m:t>
                    </m:r>
                    <m:r>
                      <a:rPr lang="en-US" sz="3200" b="0" i="0" smtClean="0">
                        <a:solidFill>
                          <a:srgbClr val="002060"/>
                        </a:solidFill>
                        <a:latin typeface="Cambria Math" panose="02040503050406030204" pitchFamily="18" charset="0"/>
                      </a:rPr>
                      <m:t>8</m:t>
                    </m:r>
                    <m:r>
                      <a:rPr lang="en-US" sz="3200" b="0" i="0" smtClean="0">
                        <a:solidFill>
                          <a:srgbClr val="002060"/>
                        </a:solidFill>
                        <a:latin typeface="Cambria Math" panose="02040503050406030204" pitchFamily="18" charset="0"/>
                      </a:rPr>
                      <m:t>.</m:t>
                    </m:r>
                    <m:f>
                      <m:fPr>
                        <m:ctrlPr>
                          <a:rPr lang="en-US" sz="3200" i="1">
                            <a:solidFill>
                              <a:srgbClr val="002060"/>
                            </a:solidFill>
                            <a:latin typeface="Cambria Math" panose="02040503050406030204" pitchFamily="18" charset="0"/>
                          </a:rPr>
                        </m:ctrlPr>
                      </m:fPr>
                      <m:num>
                        <m:r>
                          <a:rPr lang="en-US" sz="3200" b="0" i="1" smtClean="0">
                            <a:solidFill>
                              <a:srgbClr val="002060"/>
                            </a:solidFill>
                            <a:latin typeface="Cambria Math" panose="02040503050406030204" pitchFamily="18" charset="0"/>
                          </a:rPr>
                          <m:t>1</m:t>
                        </m:r>
                      </m:num>
                      <m:den>
                        <m:r>
                          <a:rPr lang="en-US" sz="3200" b="0" i="1" smtClean="0">
                            <a:solidFill>
                              <a:srgbClr val="002060"/>
                            </a:solidFill>
                            <a:latin typeface="Cambria Math" panose="02040503050406030204" pitchFamily="18" charset="0"/>
                          </a:rPr>
                          <m:t>4</m:t>
                        </m:r>
                      </m:den>
                    </m:f>
                  </m:oMath>
                </a14:m>
                <a:r>
                  <a:rPr lang="en-US" sz="3200" dirty="0">
                    <a:solidFill>
                      <a:srgbClr val="002060"/>
                    </a:solidFill>
                  </a:rPr>
                  <a:t>= -2</a:t>
                </a:r>
              </a:p>
            </p:txBody>
          </p:sp>
        </mc:Choice>
        <mc:Fallback xmlns="">
          <p:sp>
            <p:nvSpPr>
              <p:cNvPr id="9" name="TextBox 8">
                <a:extLst>
                  <a:ext uri="{FF2B5EF4-FFF2-40B4-BE49-F238E27FC236}">
                    <a16:creationId xmlns:a16="http://schemas.microsoft.com/office/drawing/2014/main" id="{A905DDED-4425-3414-C5E0-0F983A6C8B64}"/>
                  </a:ext>
                </a:extLst>
              </p:cNvPr>
              <p:cNvSpPr txBox="1">
                <a:spLocks noRot="1" noChangeAspect="1" noMove="1" noResize="1" noEditPoints="1" noAdjustHandles="1" noChangeArrowheads="1" noChangeShapeType="1" noTextEdit="1"/>
              </p:cNvSpPr>
              <p:nvPr/>
            </p:nvSpPr>
            <p:spPr>
              <a:xfrm>
                <a:off x="1295400" y="4698684"/>
                <a:ext cx="4876800" cy="787716"/>
              </a:xfrm>
              <a:prstGeom prst="rect">
                <a:avLst/>
              </a:prstGeom>
              <a:blipFill>
                <a:blip r:embed="rId7"/>
                <a:stretch>
                  <a:fillRect l="-3250" b="-12403"/>
                </a:stretch>
              </a:blipFill>
            </p:spPr>
            <p:txBody>
              <a:bodyPr/>
              <a:lstStyle/>
              <a:p>
                <a:r>
                  <a:rPr lang="en-US">
                    <a:noFill/>
                  </a:rPr>
                  <a:t> </a:t>
                </a:r>
              </a:p>
            </p:txBody>
          </p:sp>
        </mc:Fallback>
      </mc:AlternateContent>
      <p:pic>
        <p:nvPicPr>
          <p:cNvPr id="10" name="Picture 9">
            <a:extLst>
              <a:ext uri="{FF2B5EF4-FFF2-40B4-BE49-F238E27FC236}">
                <a16:creationId xmlns:a16="http://schemas.microsoft.com/office/drawing/2014/main" id="{496B07BF-C11F-A682-06E8-32886A530288}"/>
              </a:ext>
            </a:extLst>
          </p:cNvPr>
          <p:cNvPicPr>
            <a:picLocks noChangeAspect="1"/>
          </p:cNvPicPr>
          <p:nvPr/>
        </p:nvPicPr>
        <p:blipFill>
          <a:blip r:embed="rId8">
            <a:extLst>
              <a:ext uri="{BEBA8EAE-BF5A-486C-A8C5-ECC9F3942E4B}">
                <a14:imgProps xmlns:a14="http://schemas.microsoft.com/office/drawing/2010/main">
                  <a14:imgLayer r:embed="rId9">
                    <a14:imgEffect>
                      <a14:colorTemperature colorTemp="4700"/>
                    </a14:imgEffect>
                  </a14:imgLayer>
                </a14:imgProps>
              </a:ext>
            </a:extLst>
          </a:blip>
          <a:stretch>
            <a:fillRect/>
          </a:stretch>
        </p:blipFill>
        <p:spPr>
          <a:xfrm>
            <a:off x="358357" y="2057400"/>
            <a:ext cx="11338560" cy="1298388"/>
          </a:xfrm>
          <a:prstGeom prst="rect">
            <a:avLst/>
          </a:prstGeom>
        </p:spPr>
      </p:pic>
      <p:cxnSp>
        <p:nvCxnSpPr>
          <p:cNvPr id="12" name="Straight Connector 11">
            <a:extLst>
              <a:ext uri="{FF2B5EF4-FFF2-40B4-BE49-F238E27FC236}">
                <a16:creationId xmlns:a16="http://schemas.microsoft.com/office/drawing/2014/main" id="{43918841-DC42-B9FD-4400-2B0CB45BB769}"/>
              </a:ext>
            </a:extLst>
          </p:cNvPr>
          <p:cNvCxnSpPr/>
          <p:nvPr/>
        </p:nvCxnSpPr>
        <p:spPr>
          <a:xfrm>
            <a:off x="5867400" y="3810000"/>
            <a:ext cx="0" cy="1367773"/>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89AFB82B-D34F-BC42-D601-33C7998F5548}"/>
                  </a:ext>
                </a:extLst>
              </p:cNvPr>
              <p:cNvSpPr txBox="1"/>
              <p:nvPr/>
            </p:nvSpPr>
            <p:spPr>
              <a:xfrm>
                <a:off x="7010400" y="3810000"/>
                <a:ext cx="4876800" cy="704295"/>
              </a:xfrm>
              <a:prstGeom prst="rect">
                <a:avLst/>
              </a:prstGeom>
              <a:noFill/>
            </p:spPr>
            <p:txBody>
              <a:bodyPr wrap="square" rtlCol="0">
                <a:spAutoFit/>
              </a:bodyPr>
              <a:lstStyle/>
              <a:p>
                <a:r>
                  <a:rPr lang="en-US" sz="2800" dirty="0">
                    <a:solidFill>
                      <a:srgbClr val="002060"/>
                    </a:solidFill>
                  </a:rPr>
                  <a:t>a) </a:t>
                </a:r>
                <a14:m>
                  <m:oMath xmlns:m="http://schemas.openxmlformats.org/officeDocument/2006/math">
                    <m:f>
                      <m:fPr>
                        <m:ctrlPr>
                          <a:rPr lang="en-US" sz="2800" i="1" smtClean="0">
                            <a:solidFill>
                              <a:srgbClr val="002060"/>
                            </a:solidFill>
                            <a:latin typeface="Cambria Math" panose="02040503050406030204" pitchFamily="18" charset="0"/>
                          </a:rPr>
                        </m:ctrlPr>
                      </m:fPr>
                      <m:num>
                        <m:r>
                          <a:rPr lang="en-US" sz="2800" b="0" i="1" smtClean="0">
                            <a:solidFill>
                              <a:srgbClr val="002060"/>
                            </a:solidFill>
                            <a:latin typeface="Cambria Math" panose="02040503050406030204" pitchFamily="18" charset="0"/>
                          </a:rPr>
                          <m:t>2</m:t>
                        </m:r>
                      </m:num>
                      <m:den>
                        <m:r>
                          <a:rPr lang="en-US" sz="2800" b="0" i="1" smtClean="0">
                            <a:solidFill>
                              <a:srgbClr val="002060"/>
                            </a:solidFill>
                            <a:latin typeface="Cambria Math" panose="02040503050406030204" pitchFamily="18" charset="0"/>
                          </a:rPr>
                          <m:t>5</m:t>
                        </m:r>
                      </m:den>
                    </m:f>
                    <m:r>
                      <a:rPr lang="en-US" sz="2800" b="0" i="1" smtClean="0">
                        <a:solidFill>
                          <a:srgbClr val="002060"/>
                        </a:solidFill>
                        <a:latin typeface="Cambria Math" panose="02040503050406030204" pitchFamily="18" charset="0"/>
                      </a:rPr>
                      <m:t> </m:t>
                    </m:r>
                    <m:r>
                      <a:rPr lang="en-US" sz="2800" b="0" i="0" smtClean="0">
                        <a:solidFill>
                          <a:srgbClr val="002060"/>
                        </a:solidFill>
                        <a:latin typeface="Cambria Math" panose="02040503050406030204" pitchFamily="18" charset="0"/>
                      </a:rPr>
                      <m:t> </m:t>
                    </m:r>
                    <m:r>
                      <m:rPr>
                        <m:sty m:val="p"/>
                      </m:rPr>
                      <a:rPr lang="en-US" sz="2800" b="0" i="0" smtClean="0">
                        <a:solidFill>
                          <a:srgbClr val="002060"/>
                        </a:solidFill>
                        <a:latin typeface="Cambria Math" panose="02040503050406030204" pitchFamily="18" charset="0"/>
                      </a:rPr>
                      <m:t>c</m:t>
                    </m:r>
                    <m:acc>
                      <m:accPr>
                        <m:chr m:val="̉"/>
                        <m:ctrlPr>
                          <a:rPr lang="en-US" sz="2800" b="0" i="1" smtClean="0">
                            <a:solidFill>
                              <a:srgbClr val="002060"/>
                            </a:solidFill>
                            <a:latin typeface="Cambria Math" panose="02040503050406030204" pitchFamily="18" charset="0"/>
                          </a:rPr>
                        </m:ctrlPr>
                      </m:accPr>
                      <m:e>
                        <m:r>
                          <m:rPr>
                            <m:sty m:val="p"/>
                          </m:rPr>
                          <a:rPr lang="en-US" sz="2800" b="0" i="0" smtClean="0">
                            <a:solidFill>
                              <a:srgbClr val="002060"/>
                            </a:solidFill>
                            <a:latin typeface="Cambria Math" panose="02040503050406030204" pitchFamily="18" charset="0"/>
                          </a:rPr>
                          <m:t>u</m:t>
                        </m:r>
                      </m:e>
                    </m:acc>
                    <m:r>
                      <m:rPr>
                        <m:sty m:val="p"/>
                      </m:rPr>
                      <a:rPr lang="en-US" sz="2800" b="0" i="0" smtClean="0">
                        <a:solidFill>
                          <a:srgbClr val="002060"/>
                        </a:solidFill>
                        <a:latin typeface="Cambria Math" panose="02040503050406030204" pitchFamily="18" charset="0"/>
                      </a:rPr>
                      <m:t>a</m:t>
                    </m:r>
                    <m:r>
                      <a:rPr lang="en-US" sz="2800" b="0" i="0" smtClean="0">
                        <a:solidFill>
                          <a:srgbClr val="002060"/>
                        </a:solidFill>
                        <a:latin typeface="Cambria Math" panose="02040503050406030204" pitchFamily="18" charset="0"/>
                      </a:rPr>
                      <m:t> </m:t>
                    </m:r>
                    <m:r>
                      <a:rPr lang="en-US" sz="2800" b="0" i="0" smtClean="0">
                        <a:solidFill>
                          <a:srgbClr val="002060"/>
                        </a:solidFill>
                        <a:latin typeface="Cambria Math" panose="02040503050406030204" pitchFamily="18" charset="0"/>
                      </a:rPr>
                      <m:t>30</m:t>
                    </m:r>
                    <m:r>
                      <a:rPr lang="en-US" sz="2800" b="0" i="0" smtClean="0">
                        <a:solidFill>
                          <a:srgbClr val="002060"/>
                        </a:solidFill>
                        <a:latin typeface="Cambria Math" panose="02040503050406030204" pitchFamily="18" charset="0"/>
                      </a:rPr>
                      <m:t> </m:t>
                    </m:r>
                    <m:r>
                      <m:rPr>
                        <m:sty m:val="p"/>
                      </m:rPr>
                      <a:rPr lang="en-US" sz="2800" b="0" i="0" smtClean="0">
                        <a:solidFill>
                          <a:srgbClr val="002060"/>
                        </a:solidFill>
                        <a:latin typeface="Cambria Math" panose="02040503050406030204" pitchFamily="18" charset="0"/>
                      </a:rPr>
                      <m:t>m</m:t>
                    </m:r>
                    <m:r>
                      <a:rPr lang="en-US" sz="2800" b="0" i="0" smtClean="0">
                        <a:solidFill>
                          <a:srgbClr val="002060"/>
                        </a:solidFill>
                        <a:latin typeface="Cambria Math" panose="02040503050406030204" pitchFamily="18" charset="0"/>
                      </a:rPr>
                      <m:t> </m:t>
                    </m:r>
                    <m:r>
                      <m:rPr>
                        <m:sty m:val="p"/>
                      </m:rPr>
                      <a:rPr lang="en-US" sz="2800" b="0" i="0" smtClean="0">
                        <a:solidFill>
                          <a:srgbClr val="002060"/>
                        </a:solidFill>
                        <a:latin typeface="Cambria Math" panose="02040503050406030204" pitchFamily="18" charset="0"/>
                      </a:rPr>
                      <m:t>l</m:t>
                    </m:r>
                    <m:acc>
                      <m:accPr>
                        <m:chr m:val="̀"/>
                        <m:ctrlPr>
                          <a:rPr lang="en-US" sz="2800" b="0" i="1" smtClean="0">
                            <a:solidFill>
                              <a:srgbClr val="002060"/>
                            </a:solidFill>
                            <a:latin typeface="Cambria Math" panose="02040503050406030204" pitchFamily="18" charset="0"/>
                          </a:rPr>
                        </m:ctrlPr>
                      </m:accPr>
                      <m:e>
                        <m:r>
                          <m:rPr>
                            <m:sty m:val="p"/>
                          </m:rPr>
                          <a:rPr lang="en-US" sz="2800" b="0" i="0" smtClean="0">
                            <a:solidFill>
                              <a:srgbClr val="002060"/>
                            </a:solidFill>
                            <a:latin typeface="Cambria Math" panose="02040503050406030204" pitchFamily="18" charset="0"/>
                          </a:rPr>
                          <m:t>a</m:t>
                        </m:r>
                      </m:e>
                    </m:acc>
                    <m:r>
                      <a:rPr lang="en-US" sz="2800" b="0" i="0" smtClean="0">
                        <a:solidFill>
                          <a:srgbClr val="002060"/>
                        </a:solidFill>
                        <a:latin typeface="Cambria Math" panose="02040503050406030204" pitchFamily="18" charset="0"/>
                      </a:rPr>
                      <m:t>:</m:t>
                    </m:r>
                    <m:r>
                      <a:rPr lang="en-US" sz="2800" b="0" i="0" smtClean="0">
                        <a:solidFill>
                          <a:srgbClr val="002060"/>
                        </a:solidFill>
                        <a:latin typeface="Cambria Math" panose="02040503050406030204" pitchFamily="18" charset="0"/>
                      </a:rPr>
                      <m:t>30</m:t>
                    </m:r>
                    <m:r>
                      <a:rPr lang="en-US" sz="2800" b="0" i="0" smtClean="0">
                        <a:solidFill>
                          <a:srgbClr val="002060"/>
                        </a:solidFill>
                        <a:latin typeface="Cambria Math" panose="02040503050406030204" pitchFamily="18" charset="0"/>
                      </a:rPr>
                      <m:t>.</m:t>
                    </m:r>
                    <m:f>
                      <m:fPr>
                        <m:ctrlPr>
                          <a:rPr lang="en-US" sz="2800" i="1">
                            <a:solidFill>
                              <a:srgbClr val="002060"/>
                            </a:solidFill>
                            <a:latin typeface="Cambria Math" panose="02040503050406030204" pitchFamily="18" charset="0"/>
                          </a:rPr>
                        </m:ctrlPr>
                      </m:fPr>
                      <m:num>
                        <m:r>
                          <a:rPr lang="en-US" sz="2800" b="0" i="1" smtClean="0">
                            <a:solidFill>
                              <a:srgbClr val="002060"/>
                            </a:solidFill>
                            <a:latin typeface="Cambria Math" panose="02040503050406030204" pitchFamily="18" charset="0"/>
                          </a:rPr>
                          <m:t>2</m:t>
                        </m:r>
                      </m:num>
                      <m:den>
                        <m:r>
                          <a:rPr lang="en-US" sz="2800" i="1">
                            <a:solidFill>
                              <a:srgbClr val="002060"/>
                            </a:solidFill>
                            <a:latin typeface="Cambria Math" panose="02040503050406030204" pitchFamily="18" charset="0"/>
                          </a:rPr>
                          <m:t>5</m:t>
                        </m:r>
                      </m:den>
                    </m:f>
                  </m:oMath>
                </a14:m>
                <a:r>
                  <a:rPr lang="en-US" sz="2800" dirty="0">
                    <a:solidFill>
                      <a:srgbClr val="002060"/>
                    </a:solidFill>
                  </a:rPr>
                  <a:t>= 12 (m)</a:t>
                </a:r>
              </a:p>
            </p:txBody>
          </p:sp>
        </mc:Choice>
        <mc:Fallback xmlns="">
          <p:sp>
            <p:nvSpPr>
              <p:cNvPr id="13" name="TextBox 12">
                <a:extLst>
                  <a:ext uri="{FF2B5EF4-FFF2-40B4-BE49-F238E27FC236}">
                    <a16:creationId xmlns:a16="http://schemas.microsoft.com/office/drawing/2014/main" id="{89AFB82B-D34F-BC42-D601-33C7998F5548}"/>
                  </a:ext>
                </a:extLst>
              </p:cNvPr>
              <p:cNvSpPr txBox="1">
                <a:spLocks noRot="1" noChangeAspect="1" noMove="1" noResize="1" noEditPoints="1" noAdjustHandles="1" noChangeArrowheads="1" noChangeShapeType="1" noTextEdit="1"/>
              </p:cNvSpPr>
              <p:nvPr/>
            </p:nvSpPr>
            <p:spPr>
              <a:xfrm>
                <a:off x="7010400" y="3810000"/>
                <a:ext cx="4876800" cy="704295"/>
              </a:xfrm>
              <a:prstGeom prst="rect">
                <a:avLst/>
              </a:prstGeom>
              <a:blipFill>
                <a:blip r:embed="rId10"/>
                <a:stretch>
                  <a:fillRect l="-2500" b="-112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0F49BA85-0378-5B56-D451-107E84D8D94F}"/>
                  </a:ext>
                </a:extLst>
              </p:cNvPr>
              <p:cNvSpPr txBox="1"/>
              <p:nvPr/>
            </p:nvSpPr>
            <p:spPr>
              <a:xfrm>
                <a:off x="6934200" y="4632398"/>
                <a:ext cx="5715000" cy="701602"/>
              </a:xfrm>
              <a:prstGeom prst="rect">
                <a:avLst/>
              </a:prstGeom>
              <a:noFill/>
            </p:spPr>
            <p:txBody>
              <a:bodyPr wrap="square" rtlCol="0">
                <a:spAutoFit/>
              </a:bodyPr>
              <a:lstStyle/>
              <a:p>
                <a:r>
                  <a:rPr lang="en-US" sz="2800" dirty="0">
                    <a:solidFill>
                      <a:srgbClr val="002060"/>
                    </a:solidFill>
                  </a:rPr>
                  <a:t>b) </a:t>
                </a:r>
                <a14:m>
                  <m:oMath xmlns:m="http://schemas.openxmlformats.org/officeDocument/2006/math">
                    <m:f>
                      <m:fPr>
                        <m:ctrlPr>
                          <a:rPr lang="en-US" sz="2800" i="1" smtClean="0">
                            <a:solidFill>
                              <a:srgbClr val="002060"/>
                            </a:solidFill>
                            <a:latin typeface="Cambria Math" panose="02040503050406030204" pitchFamily="18" charset="0"/>
                          </a:rPr>
                        </m:ctrlPr>
                      </m:fPr>
                      <m:num>
                        <m:r>
                          <a:rPr lang="en-US" sz="2800" b="0" i="1" smtClean="0">
                            <a:solidFill>
                              <a:srgbClr val="002060"/>
                            </a:solidFill>
                            <a:latin typeface="Cambria Math" panose="02040503050406030204" pitchFamily="18" charset="0"/>
                          </a:rPr>
                          <m:t>3</m:t>
                        </m:r>
                      </m:num>
                      <m:den>
                        <m:r>
                          <a:rPr lang="en-US" sz="2800" b="0" i="1" smtClean="0">
                            <a:solidFill>
                              <a:srgbClr val="002060"/>
                            </a:solidFill>
                            <a:latin typeface="Cambria Math" panose="02040503050406030204" pitchFamily="18" charset="0"/>
                          </a:rPr>
                          <m:t>4</m:t>
                        </m:r>
                      </m:den>
                    </m:f>
                    <m:r>
                      <a:rPr lang="en-US" sz="2800" b="0" i="1" smtClean="0">
                        <a:solidFill>
                          <a:srgbClr val="002060"/>
                        </a:solidFill>
                        <a:latin typeface="Cambria Math" panose="02040503050406030204" pitchFamily="18" charset="0"/>
                      </a:rPr>
                      <m:t> </m:t>
                    </m:r>
                    <m:r>
                      <a:rPr lang="en-US" sz="2800" b="0" i="1" smtClean="0">
                        <a:solidFill>
                          <a:srgbClr val="002060"/>
                        </a:solidFill>
                        <a:latin typeface="Cambria Math" panose="02040503050406030204" pitchFamily="18" charset="0"/>
                      </a:rPr>
                      <m:t>h</m:t>
                    </m:r>
                    <m:r>
                      <a:rPr lang="en-US" sz="2800" b="0" i="1" smtClean="0">
                        <a:solidFill>
                          <a:srgbClr val="002060"/>
                        </a:solidFill>
                        <a:latin typeface="Cambria Math" panose="02040503050406030204" pitchFamily="18" charset="0"/>
                      </a:rPr>
                      <m:t>𝑎</m:t>
                    </m:r>
                    <m:r>
                      <a:rPr lang="en-US" sz="2800" b="0" i="0" smtClean="0">
                        <a:solidFill>
                          <a:srgbClr val="002060"/>
                        </a:solidFill>
                        <a:latin typeface="Cambria Math" panose="02040503050406030204" pitchFamily="18" charset="0"/>
                      </a:rPr>
                      <m:t>  </m:t>
                    </m:r>
                    <m:r>
                      <m:rPr>
                        <m:sty m:val="p"/>
                      </m:rPr>
                      <a:rPr lang="en-US" sz="2800" b="0" i="0" smtClean="0">
                        <a:solidFill>
                          <a:srgbClr val="002060"/>
                        </a:solidFill>
                        <a:latin typeface="Cambria Math" panose="02040503050406030204" pitchFamily="18" charset="0"/>
                      </a:rPr>
                      <m:t>l</m:t>
                    </m:r>
                    <m:acc>
                      <m:accPr>
                        <m:chr m:val="̀"/>
                        <m:ctrlPr>
                          <a:rPr lang="en-US" sz="2800" b="0" i="1" smtClean="0">
                            <a:solidFill>
                              <a:srgbClr val="002060"/>
                            </a:solidFill>
                            <a:latin typeface="Cambria Math" panose="02040503050406030204" pitchFamily="18" charset="0"/>
                          </a:rPr>
                        </m:ctrlPr>
                      </m:accPr>
                      <m:e>
                        <m:r>
                          <m:rPr>
                            <m:sty m:val="p"/>
                          </m:rPr>
                          <a:rPr lang="en-US" sz="2800" b="0" i="0" smtClean="0">
                            <a:solidFill>
                              <a:srgbClr val="002060"/>
                            </a:solidFill>
                            <a:latin typeface="Cambria Math" panose="02040503050406030204" pitchFamily="18" charset="0"/>
                          </a:rPr>
                          <m:t>a</m:t>
                        </m:r>
                      </m:e>
                    </m:acc>
                    <m:r>
                      <a:rPr lang="en-US" sz="2800" b="0" i="0" smtClean="0">
                        <a:solidFill>
                          <a:srgbClr val="002060"/>
                        </a:solidFill>
                        <a:latin typeface="Cambria Math" panose="02040503050406030204" pitchFamily="18" charset="0"/>
                      </a:rPr>
                      <m:t>:</m:t>
                    </m:r>
                    <m:r>
                      <a:rPr lang="en-US" sz="2800" b="0" i="0" smtClean="0">
                        <a:solidFill>
                          <a:srgbClr val="002060"/>
                        </a:solidFill>
                        <a:latin typeface="Cambria Math" panose="02040503050406030204" pitchFamily="18" charset="0"/>
                      </a:rPr>
                      <m:t>10</m:t>
                    </m:r>
                    <m:r>
                      <a:rPr lang="en-US" sz="2800" b="0" i="0" smtClean="0">
                        <a:solidFill>
                          <a:srgbClr val="002060"/>
                        </a:solidFill>
                        <a:latin typeface="Cambria Math" panose="02040503050406030204" pitchFamily="18" charset="0"/>
                      </a:rPr>
                      <m:t> </m:t>
                    </m:r>
                    <m:r>
                      <a:rPr lang="en-US" sz="2800" b="0" i="0" smtClean="0">
                        <a:solidFill>
                          <a:srgbClr val="002060"/>
                        </a:solidFill>
                        <a:latin typeface="Cambria Math" panose="02040503050406030204" pitchFamily="18" charset="0"/>
                      </a:rPr>
                      <m:t>000</m:t>
                    </m:r>
                    <m:r>
                      <a:rPr lang="en-US" sz="2800" b="0" i="0" smtClean="0">
                        <a:solidFill>
                          <a:srgbClr val="002060"/>
                        </a:solidFill>
                        <a:latin typeface="Cambria Math" panose="02040503050406030204" pitchFamily="18" charset="0"/>
                      </a:rPr>
                      <m:t>.</m:t>
                    </m:r>
                    <m:f>
                      <m:fPr>
                        <m:ctrlPr>
                          <a:rPr lang="en-US" sz="2800" i="1">
                            <a:solidFill>
                              <a:srgbClr val="002060"/>
                            </a:solidFill>
                            <a:latin typeface="Cambria Math" panose="02040503050406030204" pitchFamily="18" charset="0"/>
                          </a:rPr>
                        </m:ctrlPr>
                      </m:fPr>
                      <m:num>
                        <m:r>
                          <a:rPr lang="en-US" sz="2800" b="0" i="1" smtClean="0">
                            <a:solidFill>
                              <a:srgbClr val="002060"/>
                            </a:solidFill>
                            <a:latin typeface="Cambria Math" panose="02040503050406030204" pitchFamily="18" charset="0"/>
                          </a:rPr>
                          <m:t>3</m:t>
                        </m:r>
                      </m:num>
                      <m:den>
                        <m:r>
                          <a:rPr lang="en-US" sz="2800" b="0" i="1" smtClean="0">
                            <a:solidFill>
                              <a:srgbClr val="002060"/>
                            </a:solidFill>
                            <a:latin typeface="Cambria Math" panose="02040503050406030204" pitchFamily="18" charset="0"/>
                          </a:rPr>
                          <m:t>4</m:t>
                        </m:r>
                      </m:den>
                    </m:f>
                  </m:oMath>
                </a14:m>
                <a:r>
                  <a:rPr lang="en-US" sz="2800" dirty="0">
                    <a:solidFill>
                      <a:srgbClr val="002060"/>
                    </a:solidFill>
                  </a:rPr>
                  <a:t>= 7 500 (m</a:t>
                </a:r>
                <a:r>
                  <a:rPr lang="en-US" sz="2800" baseline="30000" dirty="0">
                    <a:solidFill>
                      <a:srgbClr val="002060"/>
                    </a:solidFill>
                  </a:rPr>
                  <a:t>2</a:t>
                </a:r>
                <a:r>
                  <a:rPr lang="en-US" sz="2800" dirty="0">
                    <a:solidFill>
                      <a:srgbClr val="002060"/>
                    </a:solidFill>
                  </a:rPr>
                  <a:t>)</a:t>
                </a:r>
              </a:p>
            </p:txBody>
          </p:sp>
        </mc:Choice>
        <mc:Fallback xmlns="">
          <p:sp>
            <p:nvSpPr>
              <p:cNvPr id="14" name="TextBox 13">
                <a:extLst>
                  <a:ext uri="{FF2B5EF4-FFF2-40B4-BE49-F238E27FC236}">
                    <a16:creationId xmlns:a16="http://schemas.microsoft.com/office/drawing/2014/main" id="{0F49BA85-0378-5B56-D451-107E84D8D94F}"/>
                  </a:ext>
                </a:extLst>
              </p:cNvPr>
              <p:cNvSpPr txBox="1">
                <a:spLocks noRot="1" noChangeAspect="1" noMove="1" noResize="1" noEditPoints="1" noAdjustHandles="1" noChangeArrowheads="1" noChangeShapeType="1" noTextEdit="1"/>
              </p:cNvSpPr>
              <p:nvPr/>
            </p:nvSpPr>
            <p:spPr>
              <a:xfrm>
                <a:off x="6934200" y="4632398"/>
                <a:ext cx="5715000" cy="701602"/>
              </a:xfrm>
              <a:prstGeom prst="rect">
                <a:avLst/>
              </a:prstGeom>
              <a:blipFill>
                <a:blip r:embed="rId11"/>
                <a:stretch>
                  <a:fillRect l="-2241" b="-12174"/>
                </a:stretch>
              </a:blipFill>
            </p:spPr>
            <p:txBody>
              <a:bodyPr/>
              <a:lstStyle/>
              <a:p>
                <a:r>
                  <a:rPr lang="en-US">
                    <a:noFill/>
                  </a:rPr>
                  <a:t> </a:t>
                </a:r>
              </a:p>
            </p:txBody>
          </p:sp>
        </mc:Fallback>
      </mc:AlternateContent>
      <p:sp>
        <p:nvSpPr>
          <p:cNvPr id="15" name="TextBox 14">
            <a:extLst>
              <a:ext uri="{FF2B5EF4-FFF2-40B4-BE49-F238E27FC236}">
                <a16:creationId xmlns:a16="http://schemas.microsoft.com/office/drawing/2014/main" id="{9D393ACE-4DB7-9DFB-6DC1-D663370280B7}"/>
              </a:ext>
            </a:extLst>
          </p:cNvPr>
          <p:cNvSpPr txBox="1"/>
          <p:nvPr/>
        </p:nvSpPr>
        <p:spPr>
          <a:xfrm>
            <a:off x="441961" y="3962400"/>
            <a:ext cx="853439" cy="523220"/>
          </a:xfrm>
          <a:prstGeom prst="rect">
            <a:avLst/>
          </a:prstGeom>
          <a:noFill/>
        </p:spPr>
        <p:txBody>
          <a:bodyPr wrap="square" rtlCol="0">
            <a:spAutoFit/>
          </a:bodyPr>
          <a:lstStyle/>
          <a:p>
            <a:r>
              <a:rPr lang="en-US" sz="2800" dirty="0">
                <a:solidFill>
                  <a:srgbClr val="00B0F0"/>
                </a:solidFill>
              </a:rPr>
              <a:t>6.33</a:t>
            </a:r>
          </a:p>
        </p:txBody>
      </p:sp>
      <p:sp>
        <p:nvSpPr>
          <p:cNvPr id="16" name="TextBox 15">
            <a:extLst>
              <a:ext uri="{FF2B5EF4-FFF2-40B4-BE49-F238E27FC236}">
                <a16:creationId xmlns:a16="http://schemas.microsoft.com/office/drawing/2014/main" id="{D0CF7D2C-E5A4-3C3D-EEBF-228419BF7614}"/>
              </a:ext>
            </a:extLst>
          </p:cNvPr>
          <p:cNvSpPr txBox="1"/>
          <p:nvPr/>
        </p:nvSpPr>
        <p:spPr>
          <a:xfrm>
            <a:off x="6080761" y="3886200"/>
            <a:ext cx="853439" cy="523220"/>
          </a:xfrm>
          <a:prstGeom prst="rect">
            <a:avLst/>
          </a:prstGeom>
          <a:noFill/>
        </p:spPr>
        <p:txBody>
          <a:bodyPr wrap="square" rtlCol="0">
            <a:spAutoFit/>
          </a:bodyPr>
          <a:lstStyle/>
          <a:p>
            <a:r>
              <a:rPr lang="en-US" sz="2800" dirty="0">
                <a:solidFill>
                  <a:srgbClr val="00B0F0"/>
                </a:solidFill>
              </a:rPr>
              <a:t>6.34</a:t>
            </a:r>
          </a:p>
        </p:txBody>
      </p:sp>
      <p:sp>
        <p:nvSpPr>
          <p:cNvPr id="17" name="TextBox 16">
            <a:extLst>
              <a:ext uri="{FF2B5EF4-FFF2-40B4-BE49-F238E27FC236}">
                <a16:creationId xmlns:a16="http://schemas.microsoft.com/office/drawing/2014/main" id="{A962CECD-9034-FDCA-13BD-928D6363053C}"/>
              </a:ext>
            </a:extLst>
          </p:cNvPr>
          <p:cNvSpPr txBox="1"/>
          <p:nvPr/>
        </p:nvSpPr>
        <p:spPr>
          <a:xfrm>
            <a:off x="6309361" y="838200"/>
            <a:ext cx="853439" cy="523220"/>
          </a:xfrm>
          <a:prstGeom prst="rect">
            <a:avLst/>
          </a:prstGeom>
          <a:noFill/>
        </p:spPr>
        <p:txBody>
          <a:bodyPr wrap="square" rtlCol="0">
            <a:spAutoFit/>
          </a:bodyPr>
          <a:lstStyle/>
          <a:p>
            <a:r>
              <a:rPr lang="en-US" sz="2800" dirty="0">
                <a:solidFill>
                  <a:srgbClr val="00B0F0"/>
                </a:solidFill>
              </a:rPr>
              <a:t>6.34</a:t>
            </a:r>
          </a:p>
        </p:txBody>
      </p:sp>
      <p:sp>
        <p:nvSpPr>
          <p:cNvPr id="18" name="TextBox 17">
            <a:extLst>
              <a:ext uri="{FF2B5EF4-FFF2-40B4-BE49-F238E27FC236}">
                <a16:creationId xmlns:a16="http://schemas.microsoft.com/office/drawing/2014/main" id="{2557BEF1-09DF-3B6A-AEB0-BADFC54A7A31}"/>
              </a:ext>
            </a:extLst>
          </p:cNvPr>
          <p:cNvSpPr txBox="1"/>
          <p:nvPr/>
        </p:nvSpPr>
        <p:spPr>
          <a:xfrm>
            <a:off x="457199" y="5496580"/>
            <a:ext cx="853439" cy="523220"/>
          </a:xfrm>
          <a:prstGeom prst="rect">
            <a:avLst/>
          </a:prstGeom>
          <a:noFill/>
        </p:spPr>
        <p:txBody>
          <a:bodyPr wrap="square" rtlCol="0">
            <a:spAutoFit/>
          </a:bodyPr>
          <a:lstStyle/>
          <a:p>
            <a:r>
              <a:rPr lang="en-US" sz="2800" dirty="0">
                <a:solidFill>
                  <a:srgbClr val="00B0F0"/>
                </a:solidFill>
              </a:rPr>
              <a:t>6.36</a:t>
            </a:r>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6389D5E-BF92-ED6C-A377-AA803B886992}"/>
                  </a:ext>
                </a:extLst>
              </p:cNvPr>
              <p:cNvSpPr txBox="1"/>
              <p:nvPr/>
            </p:nvSpPr>
            <p:spPr>
              <a:xfrm>
                <a:off x="1371600" y="5573738"/>
                <a:ext cx="10363200" cy="1284262"/>
              </a:xfrm>
              <a:prstGeom prst="rect">
                <a:avLst/>
              </a:prstGeom>
              <a:noFill/>
            </p:spPr>
            <p:txBody>
              <a:bodyPr wrap="square" rtlCol="0">
                <a:spAutoFit/>
              </a:bodyPr>
              <a:lstStyle/>
              <a:p>
                <a:r>
                  <a:rPr lang="en-US" sz="3200" dirty="0">
                    <a:solidFill>
                      <a:srgbClr val="002060"/>
                    </a:solidFill>
                  </a:rPr>
                  <a:t>Sau 15 </a:t>
                </a:r>
                <a:r>
                  <a:rPr lang="en-US" sz="3200" dirty="0" err="1">
                    <a:solidFill>
                      <a:srgbClr val="002060"/>
                    </a:solidFill>
                  </a:rPr>
                  <a:t>phút</a:t>
                </a:r>
                <a:r>
                  <a:rPr lang="en-US" sz="3200" dirty="0">
                    <a:solidFill>
                      <a:srgbClr val="002060"/>
                    </a:solidFill>
                  </a:rPr>
                  <a:t>, </a:t>
                </a:r>
                <a:r>
                  <a:rPr lang="en-US" sz="3200" dirty="0" err="1">
                    <a:solidFill>
                      <a:srgbClr val="002060"/>
                    </a:solidFill>
                  </a:rPr>
                  <a:t>tàu</a:t>
                </a:r>
                <a:r>
                  <a:rPr lang="en-US" sz="3200" dirty="0">
                    <a:solidFill>
                      <a:srgbClr val="002060"/>
                    </a:solidFill>
                  </a:rPr>
                  <a:t>  </a:t>
                </a:r>
                <a:r>
                  <a:rPr lang="en-US" sz="3200" dirty="0" err="1">
                    <a:solidFill>
                      <a:srgbClr val="002060"/>
                    </a:solidFill>
                  </a:rPr>
                  <a:t>ngầm</a:t>
                </a:r>
                <a:r>
                  <a:rPr lang="en-US" sz="3200" dirty="0">
                    <a:solidFill>
                      <a:srgbClr val="002060"/>
                    </a:solidFill>
                  </a:rPr>
                  <a:t> </a:t>
                </a:r>
                <a:r>
                  <a:rPr lang="en-US" sz="3200" dirty="0" err="1">
                    <a:solidFill>
                      <a:srgbClr val="002060"/>
                    </a:solidFill>
                  </a:rPr>
                  <a:t>cách</a:t>
                </a:r>
                <a:r>
                  <a:rPr lang="en-US" sz="3200" dirty="0">
                    <a:solidFill>
                      <a:srgbClr val="002060"/>
                    </a:solidFill>
                  </a:rPr>
                  <a:t> </a:t>
                </a:r>
                <a:r>
                  <a:rPr lang="en-US" sz="3200" dirty="0" err="1">
                    <a:solidFill>
                      <a:srgbClr val="002060"/>
                    </a:solidFill>
                  </a:rPr>
                  <a:t>mực</a:t>
                </a:r>
                <a:r>
                  <a:rPr lang="en-US" sz="3200" dirty="0">
                    <a:solidFill>
                      <a:srgbClr val="002060"/>
                    </a:solidFill>
                  </a:rPr>
                  <a:t> </a:t>
                </a:r>
                <a:r>
                  <a:rPr lang="en-US" sz="3200" dirty="0" err="1">
                    <a:solidFill>
                      <a:srgbClr val="002060"/>
                    </a:solidFill>
                  </a:rPr>
                  <a:t>nước</a:t>
                </a:r>
                <a:r>
                  <a:rPr lang="en-US" sz="3200" dirty="0">
                    <a:solidFill>
                      <a:srgbClr val="002060"/>
                    </a:solidFill>
                  </a:rPr>
                  <a:t> </a:t>
                </a:r>
                <a:r>
                  <a:rPr lang="en-US" sz="3200" dirty="0" err="1">
                    <a:solidFill>
                      <a:srgbClr val="002060"/>
                    </a:solidFill>
                  </a:rPr>
                  <a:t>biển</a:t>
                </a:r>
                <a:r>
                  <a:rPr lang="en-US" sz="3200" dirty="0">
                    <a:solidFill>
                      <a:srgbClr val="002060"/>
                    </a:solidFill>
                  </a:rPr>
                  <a:t> </a:t>
                </a:r>
                <a:r>
                  <a:rPr lang="en-US" sz="3200" dirty="0" err="1">
                    <a:solidFill>
                      <a:srgbClr val="002060"/>
                    </a:solidFill>
                  </a:rPr>
                  <a:t>khoảng</a:t>
                </a:r>
                <a:r>
                  <a:rPr lang="en-US" sz="3200" dirty="0">
                    <a:solidFill>
                      <a:srgbClr val="002060"/>
                    </a:solidFill>
                  </a:rPr>
                  <a:t> </a:t>
                </a:r>
                <a:r>
                  <a:rPr lang="en-US" sz="3200" dirty="0" err="1">
                    <a:solidFill>
                      <a:srgbClr val="002060"/>
                    </a:solidFill>
                  </a:rPr>
                  <a:t>cách</a:t>
                </a:r>
                <a:r>
                  <a:rPr lang="en-US" sz="3200" dirty="0">
                    <a:solidFill>
                      <a:srgbClr val="002060"/>
                    </a:solidFill>
                  </a:rPr>
                  <a:t> là:</a:t>
                </a:r>
              </a:p>
              <a:p>
                <a:r>
                  <a:rPr lang="en-US" sz="3200" dirty="0">
                    <a:solidFill>
                      <a:srgbClr val="002060"/>
                    </a:solidFill>
                  </a:rPr>
                  <a:t> 300.</a:t>
                </a:r>
                <a14:m>
                  <m:oMath xmlns:m="http://schemas.openxmlformats.org/officeDocument/2006/math">
                    <m:f>
                      <m:fPr>
                        <m:ctrlPr>
                          <a:rPr lang="en-US" sz="3200" i="1" smtClean="0">
                            <a:solidFill>
                              <a:srgbClr val="002060"/>
                            </a:solidFill>
                            <a:latin typeface="Cambria Math" panose="02040503050406030204" pitchFamily="18" charset="0"/>
                          </a:rPr>
                        </m:ctrlPr>
                      </m:fPr>
                      <m:num>
                        <m:r>
                          <a:rPr lang="en-US" sz="3200" b="0" i="1" smtClean="0">
                            <a:solidFill>
                              <a:srgbClr val="002060"/>
                            </a:solidFill>
                            <a:latin typeface="Cambria Math" panose="02040503050406030204" pitchFamily="18" charset="0"/>
                          </a:rPr>
                          <m:t>2</m:t>
                        </m:r>
                      </m:num>
                      <m:den>
                        <m:r>
                          <a:rPr lang="en-US" sz="3200" b="0" i="1" smtClean="0">
                            <a:solidFill>
                              <a:srgbClr val="002060"/>
                            </a:solidFill>
                            <a:latin typeface="Cambria Math" panose="02040503050406030204" pitchFamily="18" charset="0"/>
                          </a:rPr>
                          <m:t>5</m:t>
                        </m:r>
                      </m:den>
                    </m:f>
                    <m:r>
                      <a:rPr lang="en-US" sz="3200" b="0" i="0" smtClean="0">
                        <a:solidFill>
                          <a:srgbClr val="002060"/>
                        </a:solidFill>
                        <a:latin typeface="Cambria Math" panose="02040503050406030204" pitchFamily="18" charset="0"/>
                      </a:rPr>
                      <m:t>=</m:t>
                    </m:r>
                    <m:r>
                      <a:rPr lang="en-US" sz="3200" b="0" i="0" smtClean="0">
                        <a:solidFill>
                          <a:srgbClr val="002060"/>
                        </a:solidFill>
                        <a:latin typeface="Cambria Math" panose="02040503050406030204" pitchFamily="18" charset="0"/>
                      </a:rPr>
                      <m:t>120</m:t>
                    </m:r>
                    <m:r>
                      <a:rPr lang="en-US" sz="3200" b="0" i="0" smtClean="0">
                        <a:solidFill>
                          <a:srgbClr val="002060"/>
                        </a:solidFill>
                        <a:latin typeface="Cambria Math" panose="02040503050406030204" pitchFamily="18" charset="0"/>
                      </a:rPr>
                      <m:t> (</m:t>
                    </m:r>
                    <m:r>
                      <m:rPr>
                        <m:sty m:val="p"/>
                      </m:rPr>
                      <a:rPr lang="en-US" sz="3200" b="0" i="0" smtClean="0">
                        <a:solidFill>
                          <a:srgbClr val="002060"/>
                        </a:solidFill>
                        <a:latin typeface="Cambria Math" panose="02040503050406030204" pitchFamily="18" charset="0"/>
                      </a:rPr>
                      <m:t>m</m:t>
                    </m:r>
                    <m:r>
                      <a:rPr lang="en-US" sz="3200" b="0" i="0" smtClean="0">
                        <a:solidFill>
                          <a:srgbClr val="002060"/>
                        </a:solidFill>
                        <a:latin typeface="Cambria Math" panose="02040503050406030204" pitchFamily="18" charset="0"/>
                      </a:rPr>
                      <m:t>)</m:t>
                    </m:r>
                  </m:oMath>
                </a14:m>
                <a:endParaRPr lang="en-US" sz="3200" dirty="0">
                  <a:solidFill>
                    <a:srgbClr val="002060"/>
                  </a:solidFill>
                </a:endParaRPr>
              </a:p>
            </p:txBody>
          </p:sp>
        </mc:Choice>
        <mc:Fallback xmlns="">
          <p:sp>
            <p:nvSpPr>
              <p:cNvPr id="19" name="TextBox 18">
                <a:extLst>
                  <a:ext uri="{FF2B5EF4-FFF2-40B4-BE49-F238E27FC236}">
                    <a16:creationId xmlns:a16="http://schemas.microsoft.com/office/drawing/2014/main" id="{F6389D5E-BF92-ED6C-A377-AA803B886992}"/>
                  </a:ext>
                </a:extLst>
              </p:cNvPr>
              <p:cNvSpPr txBox="1">
                <a:spLocks noRot="1" noChangeAspect="1" noMove="1" noResize="1" noEditPoints="1" noAdjustHandles="1" noChangeArrowheads="1" noChangeShapeType="1" noTextEdit="1"/>
              </p:cNvSpPr>
              <p:nvPr/>
            </p:nvSpPr>
            <p:spPr>
              <a:xfrm>
                <a:off x="1371600" y="5573738"/>
                <a:ext cx="10363200" cy="1284262"/>
              </a:xfrm>
              <a:prstGeom prst="rect">
                <a:avLst/>
              </a:prstGeom>
              <a:blipFill>
                <a:blip r:embed="rId12"/>
                <a:stretch>
                  <a:fillRect l="-1471" t="-6161" b="-7109"/>
                </a:stretch>
              </a:blipFill>
            </p:spPr>
            <p:txBody>
              <a:bodyPr/>
              <a:lstStyle/>
              <a:p>
                <a:r>
                  <a:rPr lang="en-US">
                    <a:noFill/>
                  </a:rPr>
                  <a:t> </a:t>
                </a:r>
              </a:p>
            </p:txBody>
          </p:sp>
        </mc:Fallback>
      </mc:AlternateContent>
    </p:spTree>
    <p:extLst>
      <p:ext uri="{BB962C8B-B14F-4D97-AF65-F5344CB8AC3E}">
        <p14:creationId xmlns:p14="http://schemas.microsoft.com/office/powerpoint/2010/main" val="333783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P spid="13" grpId="0"/>
      <p:bldP spid="14" grpId="0"/>
      <p:bldP spid="15" grpId="0"/>
      <p:bldP spid="16" grpId="0"/>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18"/>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vi-VN"/>
          </a:p>
        </p:txBody>
      </p:sp>
      <p:sp>
        <p:nvSpPr>
          <p:cNvPr id="16387" name="Rectangle 20"/>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vi-VN"/>
          </a:p>
        </p:txBody>
      </p:sp>
      <p:sp>
        <p:nvSpPr>
          <p:cNvPr id="16" name="Oval Callout 15"/>
          <p:cNvSpPr/>
          <p:nvPr/>
        </p:nvSpPr>
        <p:spPr>
          <a:xfrm>
            <a:off x="7196474" y="1019175"/>
            <a:ext cx="4191000" cy="1828800"/>
          </a:xfrm>
          <a:prstGeom prst="wedgeEllipseCallout">
            <a:avLst>
              <a:gd name="adj1" fmla="val 5660"/>
              <a:gd name="adj2" fmla="val 6587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rgbClr val="C00000"/>
                </a:solidFill>
                <a:latin typeface="Times New Roman" pitchFamily="18" charset="0"/>
                <a:cs typeface="Times New Roman" pitchFamily="18" charset="0"/>
              </a:rPr>
              <a:t> </a:t>
            </a:r>
            <a:r>
              <a:rPr lang="en-US" sz="3600" dirty="0" err="1">
                <a:solidFill>
                  <a:srgbClr val="C00000"/>
                </a:solidFill>
                <a:latin typeface="Times New Roman" pitchFamily="18" charset="0"/>
                <a:cs typeface="Times New Roman" pitchFamily="18" charset="0"/>
              </a:rPr>
              <a:t>Mình</a:t>
            </a:r>
            <a:r>
              <a:rPr lang="en-US" sz="3600" dirty="0">
                <a:solidFill>
                  <a:srgbClr val="C00000"/>
                </a:solidFill>
                <a:latin typeface="Times New Roman" pitchFamily="18" charset="0"/>
                <a:cs typeface="Times New Roman" pitchFamily="18" charset="0"/>
              </a:rPr>
              <a:t> </a:t>
            </a:r>
            <a:r>
              <a:rPr lang="en-US" sz="3600" dirty="0" err="1">
                <a:solidFill>
                  <a:srgbClr val="C00000"/>
                </a:solidFill>
                <a:latin typeface="Times New Roman" pitchFamily="18" charset="0"/>
                <a:cs typeface="Times New Roman" pitchFamily="18" charset="0"/>
              </a:rPr>
              <a:t>được</a:t>
            </a:r>
            <a:r>
              <a:rPr lang="en-US" sz="3600" dirty="0">
                <a:solidFill>
                  <a:srgbClr val="C00000"/>
                </a:solidFill>
                <a:latin typeface="Times New Roman" pitchFamily="18" charset="0"/>
                <a:cs typeface="Times New Roman" pitchFamily="18" charset="0"/>
              </a:rPr>
              <a:t> </a:t>
            </a:r>
            <a:r>
              <a:rPr lang="en-US" sz="3600" dirty="0" err="1">
                <a:solidFill>
                  <a:srgbClr val="C00000"/>
                </a:solidFill>
                <a:latin typeface="Times New Roman" pitchFamily="18" charset="0"/>
                <a:cs typeface="Times New Roman" pitchFamily="18" charset="0"/>
              </a:rPr>
              <a:t>bao</a:t>
            </a:r>
            <a:r>
              <a:rPr lang="en-US" sz="3600" dirty="0">
                <a:solidFill>
                  <a:srgbClr val="C00000"/>
                </a:solidFill>
                <a:latin typeface="Times New Roman" pitchFamily="18" charset="0"/>
                <a:cs typeface="Times New Roman" pitchFamily="18" charset="0"/>
              </a:rPr>
              <a:t> </a:t>
            </a:r>
            <a:r>
              <a:rPr lang="en-US" sz="3600" dirty="0" err="1">
                <a:solidFill>
                  <a:srgbClr val="C00000"/>
                </a:solidFill>
                <a:latin typeface="Times New Roman" pitchFamily="18" charset="0"/>
                <a:cs typeface="Times New Roman" pitchFamily="18" charset="0"/>
              </a:rPr>
              <a:t>nhiêu</a:t>
            </a:r>
            <a:r>
              <a:rPr lang="en-US" sz="3600" dirty="0">
                <a:solidFill>
                  <a:srgbClr val="C00000"/>
                </a:solidFill>
                <a:latin typeface="Times New Roman" pitchFamily="18" charset="0"/>
                <a:cs typeface="Times New Roman" pitchFamily="18" charset="0"/>
              </a:rPr>
              <a:t> </a:t>
            </a:r>
            <a:r>
              <a:rPr lang="en-US" sz="3600" dirty="0" err="1">
                <a:solidFill>
                  <a:srgbClr val="C00000"/>
                </a:solidFill>
                <a:latin typeface="Times New Roman" pitchFamily="18" charset="0"/>
                <a:cs typeface="Times New Roman" pitchFamily="18" charset="0"/>
              </a:rPr>
              <a:t>viên</a:t>
            </a:r>
            <a:r>
              <a:rPr lang="en-US" sz="3600" dirty="0">
                <a:solidFill>
                  <a:srgbClr val="C00000"/>
                </a:solidFill>
                <a:latin typeface="Times New Roman" pitchFamily="18" charset="0"/>
                <a:cs typeface="Times New Roman" pitchFamily="18" charset="0"/>
              </a:rPr>
              <a:t> </a:t>
            </a:r>
            <a:r>
              <a:rPr lang="en-US" sz="3600" dirty="0" err="1">
                <a:solidFill>
                  <a:srgbClr val="C00000"/>
                </a:solidFill>
                <a:latin typeface="Times New Roman" pitchFamily="18" charset="0"/>
                <a:cs typeface="Times New Roman" pitchFamily="18" charset="0"/>
              </a:rPr>
              <a:t>kẹo</a:t>
            </a:r>
            <a:r>
              <a:rPr lang="en-US" sz="3600" dirty="0">
                <a:solidFill>
                  <a:srgbClr val="C00000"/>
                </a:solidFill>
                <a:latin typeface="Times New Roman" pitchFamily="18" charset="0"/>
                <a:cs typeface="Times New Roman" pitchFamily="18" charset="0"/>
              </a:rPr>
              <a:t>?</a:t>
            </a:r>
          </a:p>
        </p:txBody>
      </p:sp>
      <p:pic>
        <p:nvPicPr>
          <p:cNvPr id="11" name="Picture 10"/>
          <p:cNvPicPr/>
          <p:nvPr/>
        </p:nvPicPr>
        <p:blipFill>
          <a:blip r:embed="rId3">
            <a:extLst>
              <a:ext uri="{BEBA8EAE-BF5A-486C-A8C5-ECC9F3942E4B}">
                <a14:imgProps xmlns:a14="http://schemas.microsoft.com/office/drawing/2010/main">
                  <a14:imgLayer r:embed="rId4">
                    <a14:imgEffect>
                      <a14:colorTemperature colorTemp="4700"/>
                    </a14:imgEffect>
                  </a14:imgLayer>
                </a14:imgProps>
              </a:ext>
            </a:extLst>
          </a:blip>
          <a:srcRect/>
          <a:stretch>
            <a:fillRect/>
          </a:stretch>
        </p:blipFill>
        <p:spPr bwMode="auto">
          <a:xfrm>
            <a:off x="804526" y="2847975"/>
            <a:ext cx="3587641" cy="2768140"/>
          </a:xfrm>
          <a:prstGeom prst="rect">
            <a:avLst/>
          </a:prstGeom>
          <a:solidFill>
            <a:srgbClr val="A7E5D0">
              <a:alpha val="31000"/>
            </a:srgbClr>
          </a:solidFill>
          <a:ln w="9525">
            <a:noFill/>
            <a:miter lim="800000"/>
            <a:headEnd/>
            <a:tailEnd/>
          </a:ln>
        </p:spPr>
      </p:pic>
      <p:pic>
        <p:nvPicPr>
          <p:cNvPr id="4" name="Picture 3"/>
          <p:cNvPicPr>
            <a:picLocks noChangeAspect="1" noChangeArrowheads="1"/>
          </p:cNvPicPr>
          <p:nvPr/>
        </p:nvPicPr>
        <p:blipFill>
          <a:blip r:embed="rId5"/>
          <a:srcRect/>
          <a:stretch>
            <a:fillRect/>
          </a:stretch>
        </p:blipFill>
        <p:spPr bwMode="auto">
          <a:xfrm>
            <a:off x="8077200" y="3317645"/>
            <a:ext cx="1828800" cy="2990850"/>
          </a:xfrm>
          <a:prstGeom prst="rect">
            <a:avLst/>
          </a:prstGeom>
          <a:solidFill>
            <a:srgbClr val="D4FED2">
              <a:alpha val="0"/>
            </a:srgbClr>
          </a:solidFill>
          <a:ln w="9525">
            <a:noFill/>
            <a:miter lim="800000"/>
            <a:headEnd/>
            <a:tailEnd/>
          </a:ln>
          <a:effectLst/>
        </p:spPr>
      </p:pic>
      <mc:AlternateContent xmlns:mc="http://schemas.openxmlformats.org/markup-compatibility/2006" xmlns:a14="http://schemas.microsoft.com/office/drawing/2010/main">
        <mc:Choice Requires="a14">
          <p:sp>
            <p:nvSpPr>
              <p:cNvPr id="6" name="Speech Bubble: Rectangle with Corners Rounded 5">
                <a:extLst>
                  <a:ext uri="{FF2B5EF4-FFF2-40B4-BE49-F238E27FC236}">
                    <a16:creationId xmlns:a16="http://schemas.microsoft.com/office/drawing/2014/main" id="{C4C230E5-C657-121E-0475-7A33B79E9329}"/>
                  </a:ext>
                </a:extLst>
              </p:cNvPr>
              <p:cNvSpPr/>
              <p:nvPr/>
            </p:nvSpPr>
            <p:spPr>
              <a:xfrm>
                <a:off x="813670" y="-85725"/>
                <a:ext cx="6382804" cy="2209800"/>
              </a:xfrm>
              <a:prstGeom prst="wedgeRoundRect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defRPr/>
                </a:pPr>
                <a:r>
                  <a:rPr lang="en-US" sz="3200" dirty="0">
                    <a:solidFill>
                      <a:srgbClr val="002060"/>
                    </a:solidFill>
                    <a:latin typeface="Arial" panose="020B0604020202020204" pitchFamily="34" charset="0"/>
                    <a:cs typeface="Arial" panose="020B0604020202020204" pitchFamily="34" charset="0"/>
                  </a:rPr>
                  <a:t>Gà </a:t>
                </a:r>
                <a:r>
                  <a:rPr lang="en-US" sz="3200" dirty="0" err="1">
                    <a:solidFill>
                      <a:srgbClr val="002060"/>
                    </a:solidFill>
                    <a:latin typeface="Arial" panose="020B0604020202020204" pitchFamily="34" charset="0"/>
                    <a:cs typeface="Arial" panose="020B0604020202020204" pitchFamily="34" charset="0"/>
                  </a:rPr>
                  <a:t>có</a:t>
                </a:r>
                <a:r>
                  <a:rPr lang="en-US" sz="3200" dirty="0">
                    <a:solidFill>
                      <a:srgbClr val="002060"/>
                    </a:solidFill>
                    <a:latin typeface="Arial" panose="020B0604020202020204" pitchFamily="34" charset="0"/>
                    <a:cs typeface="Arial" panose="020B0604020202020204" pitchFamily="34" charset="0"/>
                  </a:rPr>
                  <a:t> </a:t>
                </a:r>
                <a:r>
                  <a:rPr lang="en-US" sz="3200" dirty="0">
                    <a:solidFill>
                      <a:srgbClr val="FF0000"/>
                    </a:solidFill>
                    <a:latin typeface="Arial" panose="020B0604020202020204" pitchFamily="34" charset="0"/>
                    <a:cs typeface="Arial" panose="020B0604020202020204" pitchFamily="34" charset="0"/>
                  </a:rPr>
                  <a:t>15</a:t>
                </a:r>
                <a:r>
                  <a:rPr lang="en-US" sz="3200" dirty="0">
                    <a:solidFill>
                      <a:srgbClr val="002060"/>
                    </a:solidFill>
                    <a:latin typeface="Arial" panose="020B0604020202020204" pitchFamily="34" charset="0"/>
                    <a:cs typeface="Arial" panose="020B0604020202020204" pitchFamily="34" charset="0"/>
                  </a:rPr>
                  <a:t> viên kẹo, </a:t>
                </a:r>
                <a:r>
                  <a:rPr lang="en-US" sz="3200" dirty="0" err="1">
                    <a:solidFill>
                      <a:srgbClr val="002060"/>
                    </a:solidFill>
                    <a:latin typeface="Arial" panose="020B0604020202020204" pitchFamily="34" charset="0"/>
                    <a:cs typeface="Arial" panose="020B0604020202020204" pitchFamily="34" charset="0"/>
                  </a:rPr>
                  <a:t>Gà</a:t>
                </a:r>
                <a:r>
                  <a:rPr lang="en-US" sz="3200" dirty="0">
                    <a:solidFill>
                      <a:srgbClr val="002060"/>
                    </a:solidFill>
                    <a:latin typeface="Arial" panose="020B0604020202020204" pitchFamily="34" charset="0"/>
                    <a:cs typeface="Arial" panose="020B0604020202020204" pitchFamily="34" charset="0"/>
                  </a:rPr>
                  <a:t> dự </a:t>
                </a:r>
                <a:r>
                  <a:rPr lang="en-US" sz="3200" dirty="0" err="1">
                    <a:solidFill>
                      <a:srgbClr val="002060"/>
                    </a:solidFill>
                    <a:latin typeface="Arial" panose="020B0604020202020204" pitchFamily="34" charset="0"/>
                    <a:cs typeface="Arial" panose="020B0604020202020204" pitchFamily="34" charset="0"/>
                  </a:rPr>
                  <a:t>định</a:t>
                </a:r>
                <a:r>
                  <a:rPr lang="en-US" sz="3200" dirty="0">
                    <a:solidFill>
                      <a:srgbClr val="002060"/>
                    </a:solidFill>
                    <a:latin typeface="Arial" panose="020B0604020202020204" pitchFamily="34" charset="0"/>
                    <a:cs typeface="Arial" panose="020B0604020202020204" pitchFamily="34" charset="0"/>
                  </a:rPr>
                  <a:t> chia </a:t>
                </a:r>
                <a:r>
                  <a:rPr lang="en-US" sz="3200" dirty="0" err="1">
                    <a:solidFill>
                      <a:srgbClr val="002060"/>
                    </a:solidFill>
                    <a:latin typeface="Arial" panose="020B0604020202020204" pitchFamily="34" charset="0"/>
                    <a:cs typeface="Arial" panose="020B0604020202020204" pitchFamily="34" charset="0"/>
                  </a:rPr>
                  <a:t>cho</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Bò</a:t>
                </a:r>
                <a:r>
                  <a:rPr lang="en-US" sz="3200" dirty="0">
                    <a:solidFill>
                      <a:srgbClr val="002060"/>
                    </a:solidFill>
                    <a:latin typeface="Arial" panose="020B0604020202020204" pitchFamily="34" charset="0"/>
                    <a:cs typeface="Arial" panose="020B0604020202020204" pitchFamily="34" charset="0"/>
                  </a:rPr>
                  <a:t> </a:t>
                </a:r>
                <a14:m>
                  <m:oMath xmlns:m="http://schemas.openxmlformats.org/officeDocument/2006/math">
                    <m:r>
                      <a:rPr lang="en-US" sz="3200" b="0" i="0" smtClean="0">
                        <a:solidFill>
                          <a:srgbClr val="002060"/>
                        </a:solidFill>
                        <a:latin typeface="Cambria Math" panose="02040503050406030204" pitchFamily="18" charset="0"/>
                        <a:cs typeface="Times New Roman" pitchFamily="18" charset="0"/>
                      </a:rPr>
                      <m:t> </m:t>
                    </m:r>
                    <m:f>
                      <m:fPr>
                        <m:ctrlPr>
                          <a:rPr lang="en-US" sz="3200" b="1" i="1" smtClean="0">
                            <a:solidFill>
                              <a:srgbClr val="FF0000"/>
                            </a:solidFill>
                            <a:latin typeface="Cambria Math" panose="02040503050406030204" pitchFamily="18" charset="0"/>
                            <a:cs typeface="Times New Roman" pitchFamily="18" charset="0"/>
                          </a:rPr>
                        </m:ctrlPr>
                      </m:fPr>
                      <m:num>
                        <m:r>
                          <a:rPr lang="en-US" sz="3200" b="1" i="1" smtClean="0">
                            <a:solidFill>
                              <a:srgbClr val="FF0000"/>
                            </a:solidFill>
                            <a:latin typeface="Cambria Math" panose="02040503050406030204" pitchFamily="18" charset="0"/>
                            <a:cs typeface="Times New Roman" pitchFamily="18" charset="0"/>
                          </a:rPr>
                          <m:t>𝟐</m:t>
                        </m:r>
                      </m:num>
                      <m:den>
                        <m:r>
                          <a:rPr lang="en-US" sz="3200" b="1" i="1" smtClean="0">
                            <a:solidFill>
                              <a:srgbClr val="FF0000"/>
                            </a:solidFill>
                            <a:latin typeface="Cambria Math" panose="02040503050406030204" pitchFamily="18" charset="0"/>
                            <a:cs typeface="Times New Roman" pitchFamily="18" charset="0"/>
                          </a:rPr>
                          <m:t>𝟓</m:t>
                        </m:r>
                      </m:den>
                    </m:f>
                  </m:oMath>
                </a14:m>
                <a:r>
                  <a:rPr lang="en-US" sz="3200" dirty="0">
                    <a:solidFill>
                      <a:srgbClr val="FF000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số</a:t>
                </a:r>
                <a:r>
                  <a:rPr lang="en-US" sz="3200" dirty="0">
                    <a:solidFill>
                      <a:srgbClr val="002060"/>
                    </a:solidFill>
                    <a:latin typeface="Arial" panose="020B0604020202020204" pitchFamily="34" charset="0"/>
                    <a:cs typeface="Arial" panose="020B0604020202020204" pitchFamily="34" charset="0"/>
                  </a:rPr>
                  <a:t> kẹo </a:t>
                </a:r>
                <a:r>
                  <a:rPr lang="en-US" sz="3200" dirty="0" err="1">
                    <a:solidFill>
                      <a:srgbClr val="002060"/>
                    </a:solidFill>
                    <a:latin typeface="Arial" panose="020B0604020202020204" pitchFamily="34" charset="0"/>
                    <a:cs typeface="Arial" panose="020B0604020202020204" pitchFamily="34" charset="0"/>
                  </a:rPr>
                  <a:t>của</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mình</a:t>
                </a:r>
                <a:r>
                  <a:rPr lang="en-US" sz="3200" dirty="0">
                    <a:solidFill>
                      <a:srgbClr val="002060"/>
                    </a:solidFill>
                    <a:latin typeface="Arial" panose="020B0604020202020204" pitchFamily="34" charset="0"/>
                    <a:cs typeface="Arial" panose="020B0604020202020204" pitchFamily="34" charset="0"/>
                  </a:rPr>
                  <a:t>.</a:t>
                </a:r>
              </a:p>
            </p:txBody>
          </p:sp>
        </mc:Choice>
        <mc:Fallback xmlns="">
          <p:sp>
            <p:nvSpPr>
              <p:cNvPr id="6" name="Speech Bubble: Rectangle with Corners Rounded 5">
                <a:extLst>
                  <a:ext uri="{FF2B5EF4-FFF2-40B4-BE49-F238E27FC236}">
                    <a16:creationId xmlns:a16="http://schemas.microsoft.com/office/drawing/2014/main" id="{C4C230E5-C657-121E-0475-7A33B79E9329}"/>
                  </a:ext>
                </a:extLst>
              </p:cNvPr>
              <p:cNvSpPr>
                <a:spLocks noRot="1" noChangeAspect="1" noMove="1" noResize="1" noEditPoints="1" noAdjustHandles="1" noChangeArrowheads="1" noChangeShapeType="1" noTextEdit="1"/>
              </p:cNvSpPr>
              <p:nvPr/>
            </p:nvSpPr>
            <p:spPr>
              <a:xfrm>
                <a:off x="813670" y="-85725"/>
                <a:ext cx="6382804" cy="2209800"/>
              </a:xfrm>
              <a:prstGeom prst="wedgeRoundRectCallout">
                <a:avLst/>
              </a:prstGeom>
              <a:blipFill>
                <a:blip r:embed="rId6"/>
                <a:stretch>
                  <a:fillRect l="-475"/>
                </a:stretch>
              </a:blipFill>
            </p:spPr>
            <p:txBody>
              <a:bodyPr/>
              <a:lstStyle/>
              <a:p>
                <a:r>
                  <a:rPr lang="en-US">
                    <a:noFill/>
                  </a:rPr>
                  <a:t> </a:t>
                </a:r>
              </a:p>
            </p:txBody>
          </p:sp>
        </mc:Fallback>
      </mc:AlternateContent>
    </p:spTree>
  </p:cSld>
  <p:clrMapOvr>
    <a:masterClrMapping/>
  </p:clrMapOvr>
  <p:transition>
    <p:wheel spokes="8"/>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18"/>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vi-VN"/>
          </a:p>
        </p:txBody>
      </p:sp>
      <p:sp>
        <p:nvSpPr>
          <p:cNvPr id="16387" name="Rectangle 20"/>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vi-VN"/>
          </a:p>
        </p:txBody>
      </p:sp>
      <p:grpSp>
        <p:nvGrpSpPr>
          <p:cNvPr id="2" name="Group 18"/>
          <p:cNvGrpSpPr>
            <a:grpSpLocks/>
          </p:cNvGrpSpPr>
          <p:nvPr/>
        </p:nvGrpSpPr>
        <p:grpSpPr bwMode="auto">
          <a:xfrm>
            <a:off x="1981200" y="329481"/>
            <a:ext cx="5105400" cy="2103927"/>
            <a:chOff x="403413" y="11900"/>
            <a:chExt cx="8168640" cy="1961809"/>
          </a:xfrm>
        </p:grpSpPr>
        <p:sp>
          <p:nvSpPr>
            <p:cNvPr id="2054" name="TextBox 4"/>
            <p:cNvSpPr txBox="1">
              <a:spLocks noChangeArrowheads="1"/>
            </p:cNvSpPr>
            <p:nvPr/>
          </p:nvSpPr>
          <p:spPr bwMode="auto">
            <a:xfrm>
              <a:off x="403413" y="11900"/>
              <a:ext cx="8168640" cy="1462077"/>
            </a:xfrm>
            <a:prstGeom prst="rect">
              <a:avLst/>
            </a:prstGeom>
            <a:noFill/>
            <a:ln w="15875" cmpd="dbl">
              <a:noFill/>
              <a:miter lim="800000"/>
              <a:headEnd/>
              <a:tailEnd/>
            </a:ln>
            <a:effectLst>
              <a:innerShdw blurRad="114300">
                <a:prstClr val="black"/>
              </a:innerShdw>
            </a:effectLst>
          </p:spPr>
          <p:txBody>
            <a:bodyPr wrap="square">
              <a:spAutoFit/>
            </a:bodyPr>
            <a:lstStyle/>
            <a:p>
              <a:pPr algn="just">
                <a:lnSpc>
                  <a:spcPct val="150000"/>
                </a:lnSpc>
                <a:defRPr/>
              </a:pPr>
              <a:r>
                <a:rPr lang="en-US" sz="3400" dirty="0" err="1">
                  <a:latin typeface="Times New Roman" pitchFamily="18" charset="0"/>
                  <a:cs typeface="Times New Roman" pitchFamily="18" charset="0"/>
                </a:rPr>
                <a:t>Có</a:t>
              </a:r>
              <a:r>
                <a:rPr lang="en-US" sz="3400" dirty="0">
                  <a:solidFill>
                    <a:srgbClr val="0000FF"/>
                  </a:solidFill>
                  <a:latin typeface="Times New Roman" pitchFamily="18" charset="0"/>
                  <a:cs typeface="Times New Roman" pitchFamily="18" charset="0"/>
                </a:rPr>
                <a:t> </a:t>
              </a:r>
              <a:r>
                <a:rPr lang="en-US" sz="3400" dirty="0">
                  <a:solidFill>
                    <a:srgbClr val="C00000"/>
                  </a:solidFill>
                  <a:latin typeface="Times New Roman" pitchFamily="18" charset="0"/>
                  <a:cs typeface="Times New Roman" pitchFamily="18" charset="0"/>
                </a:rPr>
                <a:t>15</a:t>
              </a:r>
              <a:r>
                <a:rPr lang="en-US" sz="3400" dirty="0">
                  <a:solidFill>
                    <a:srgbClr val="0000FF"/>
                  </a:solidFill>
                  <a:latin typeface="Times New Roman" pitchFamily="18" charset="0"/>
                  <a:cs typeface="Times New Roman" pitchFamily="18" charset="0"/>
                </a:rPr>
                <a:t> </a:t>
              </a:r>
              <a:r>
                <a:rPr lang="en-US" sz="3400" dirty="0" err="1">
                  <a:latin typeface="Times New Roman" pitchFamily="18" charset="0"/>
                  <a:cs typeface="Times New Roman" pitchFamily="18" charset="0"/>
                </a:rPr>
                <a:t>viên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kẹo</a:t>
              </a:r>
              <a:r>
                <a:rPr lang="en-US" sz="3400" dirty="0">
                  <a:latin typeface="Times New Roman" pitchFamily="18" charset="0"/>
                  <a:cs typeface="Times New Roman" pitchFamily="18" charset="0"/>
                </a:rPr>
                <a:t>.</a:t>
              </a:r>
            </a:p>
            <a:p>
              <a:pPr algn="just">
                <a:lnSpc>
                  <a:spcPct val="150000"/>
                </a:lnSpc>
                <a:defRPr/>
              </a:pPr>
              <a:r>
                <a:rPr lang="en-US" sz="3400" dirty="0">
                  <a:latin typeface="Times New Roman" pitchFamily="18" charset="0"/>
                  <a:cs typeface="Times New Roman" pitchFamily="18" charset="0"/>
                </a:rPr>
                <a:t>Chia      </a:t>
              </a:r>
              <a:r>
                <a:rPr lang="en-US" sz="3400" dirty="0" err="1">
                  <a:latin typeface="Times New Roman" pitchFamily="18" charset="0"/>
                  <a:cs typeface="Times New Roman" pitchFamily="18" charset="0"/>
                </a:rPr>
                <a:t>của</a:t>
              </a:r>
              <a:r>
                <a:rPr lang="en-US" sz="3400" dirty="0">
                  <a:latin typeface="Times New Roman" pitchFamily="18" charset="0"/>
                  <a:cs typeface="Times New Roman" pitchFamily="18" charset="0"/>
                </a:rPr>
                <a:t> </a:t>
              </a:r>
              <a:r>
                <a:rPr lang="en-US" sz="3400" dirty="0">
                  <a:solidFill>
                    <a:srgbClr val="C00000"/>
                  </a:solidFill>
                  <a:latin typeface="Times New Roman" pitchFamily="18" charset="0"/>
                  <a:cs typeface="Times New Roman" pitchFamily="18" charset="0"/>
                </a:rPr>
                <a:t>15</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số</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kẹo</a:t>
              </a:r>
              <a:r>
                <a:rPr lang="en-US" sz="3400" dirty="0">
                  <a:latin typeface="Times New Roman" pitchFamily="18" charset="0"/>
                  <a:cs typeface="Times New Roman" pitchFamily="18" charset="0"/>
                </a:rPr>
                <a:t>.</a:t>
              </a:r>
            </a:p>
          </p:txBody>
        </p:sp>
        <p:graphicFrame>
          <p:nvGraphicFramePr>
            <p:cNvPr id="16396" name="Object 4"/>
            <p:cNvGraphicFramePr>
              <a:graphicFrameLocks noChangeAspect="1"/>
            </p:cNvGraphicFramePr>
            <p:nvPr>
              <p:extLst>
                <p:ext uri="{D42A27DB-BD31-4B8C-83A1-F6EECF244321}">
                  <p14:modId xmlns:p14="http://schemas.microsoft.com/office/powerpoint/2010/main" val="2186521092"/>
                </p:ext>
              </p:extLst>
            </p:nvPr>
          </p:nvGraphicFramePr>
          <p:xfrm>
            <a:off x="1988373" y="662541"/>
            <a:ext cx="731520" cy="1311168"/>
          </p:xfrm>
          <a:graphic>
            <a:graphicData uri="http://schemas.openxmlformats.org/presentationml/2006/ole">
              <mc:AlternateContent xmlns:mc="http://schemas.openxmlformats.org/markup-compatibility/2006">
                <mc:Choice xmlns:v="urn:schemas-microsoft-com:vml" Requires="v">
                  <p:oleObj spid="_x0000_s1028" name="Equation" r:id="rId4" imgW="152334" imgH="393529" progId="Equation.DSMT4">
                    <p:embed/>
                  </p:oleObj>
                </mc:Choice>
                <mc:Fallback>
                  <p:oleObj name="Equation" r:id="rId4" imgW="152334" imgH="393529"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8373" y="662541"/>
                          <a:ext cx="731520" cy="1311168"/>
                        </a:xfrm>
                        <a:prstGeom prst="rect">
                          <a:avLst/>
                        </a:prstGeom>
                        <a:noFill/>
                      </p:spPr>
                    </p:pic>
                  </p:oleObj>
                </mc:Fallback>
              </mc:AlternateContent>
            </a:graphicData>
          </a:graphic>
        </p:graphicFrame>
      </p:grpSp>
      <p:sp>
        <p:nvSpPr>
          <p:cNvPr id="10" name="Cloud Callout 9"/>
          <p:cNvSpPr/>
          <p:nvPr/>
        </p:nvSpPr>
        <p:spPr>
          <a:xfrm>
            <a:off x="-95250" y="2476708"/>
            <a:ext cx="5638800" cy="3009900"/>
          </a:xfrm>
          <a:prstGeom prst="cloudCallout">
            <a:avLst>
              <a:gd name="adj1" fmla="val -28111"/>
              <a:gd name="adj2" fmla="val -8008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solidFill>
                <a:schemeClr val="tx2">
                  <a:lumMod val="75000"/>
                </a:schemeClr>
              </a:solidFill>
              <a:latin typeface="Times New Roman" pitchFamily="18" charset="0"/>
              <a:cs typeface="Times New Roman" pitchFamily="18" charset="0"/>
            </a:endParaRPr>
          </a:p>
          <a:p>
            <a:pPr algn="ctr">
              <a:defRPr/>
            </a:pPr>
            <a:r>
              <a:rPr lang="en-US" sz="3800" dirty="0">
                <a:solidFill>
                  <a:srgbClr val="002060"/>
                </a:solidFill>
                <a:latin typeface="Times New Roman" pitchFamily="18" charset="0"/>
                <a:cs typeface="Times New Roman" pitchFamily="18" charset="0"/>
              </a:rPr>
              <a:t>Số kẹo </a:t>
            </a:r>
            <a:r>
              <a:rPr lang="en-US" sz="3800" dirty="0" err="1">
                <a:solidFill>
                  <a:srgbClr val="002060"/>
                </a:solidFill>
                <a:latin typeface="Times New Roman" pitchFamily="18" charset="0"/>
                <a:cs typeface="Times New Roman" pitchFamily="18" charset="0"/>
              </a:rPr>
              <a:t>của</a:t>
            </a:r>
            <a:r>
              <a:rPr lang="en-US" sz="3800" dirty="0">
                <a:solidFill>
                  <a:srgbClr val="002060"/>
                </a:solidFill>
                <a:latin typeface="Times New Roman" pitchFamily="18" charset="0"/>
                <a:cs typeface="Times New Roman" pitchFamily="18" charset="0"/>
              </a:rPr>
              <a:t> </a:t>
            </a:r>
            <a:r>
              <a:rPr lang="en-US" sz="3800" dirty="0" err="1">
                <a:solidFill>
                  <a:srgbClr val="002060"/>
                </a:solidFill>
                <a:latin typeface="Times New Roman" pitchFamily="18" charset="0"/>
                <a:cs typeface="Times New Roman" pitchFamily="18" charset="0"/>
              </a:rPr>
              <a:t>Gà</a:t>
            </a:r>
            <a:r>
              <a:rPr lang="en-US" sz="3800" dirty="0">
                <a:solidFill>
                  <a:srgbClr val="002060"/>
                </a:solidFill>
                <a:latin typeface="Times New Roman" pitchFamily="18" charset="0"/>
                <a:cs typeface="Times New Roman" pitchFamily="18" charset="0"/>
              </a:rPr>
              <a:t> </a:t>
            </a:r>
            <a:r>
              <a:rPr lang="en-US" sz="3800" dirty="0" err="1">
                <a:solidFill>
                  <a:srgbClr val="002060"/>
                </a:solidFill>
                <a:latin typeface="Times New Roman" pitchFamily="18" charset="0"/>
                <a:cs typeface="Times New Roman" pitchFamily="18" charset="0"/>
              </a:rPr>
              <a:t>được</a:t>
            </a:r>
            <a:r>
              <a:rPr lang="en-US" sz="3800" dirty="0">
                <a:solidFill>
                  <a:srgbClr val="002060"/>
                </a:solidFill>
                <a:latin typeface="Times New Roman" pitchFamily="18" charset="0"/>
                <a:cs typeface="Times New Roman" pitchFamily="18" charset="0"/>
              </a:rPr>
              <a:t> chia </a:t>
            </a:r>
            <a:r>
              <a:rPr lang="en-US" sz="3800" dirty="0" err="1">
                <a:solidFill>
                  <a:srgbClr val="002060"/>
                </a:solidFill>
                <a:latin typeface="Times New Roman" pitchFamily="18" charset="0"/>
                <a:cs typeface="Times New Roman" pitchFamily="18" charset="0"/>
              </a:rPr>
              <a:t>thành</a:t>
            </a:r>
            <a:r>
              <a:rPr lang="en-US" sz="3800" dirty="0">
                <a:solidFill>
                  <a:srgbClr val="002060"/>
                </a:solidFill>
                <a:latin typeface="Times New Roman" pitchFamily="18" charset="0"/>
                <a:cs typeface="Times New Roman" pitchFamily="18" charset="0"/>
              </a:rPr>
              <a:t> bao nhiêu phần ?</a:t>
            </a:r>
          </a:p>
          <a:p>
            <a:pPr algn="ctr">
              <a:defRPr/>
            </a:pPr>
            <a:endParaRPr lang="en-US" sz="3400" dirty="0">
              <a:solidFill>
                <a:schemeClr val="tx2">
                  <a:lumMod val="75000"/>
                </a:schemeClr>
              </a:solidFill>
            </a:endParaRPr>
          </a:p>
        </p:txBody>
      </p:sp>
      <p:sp>
        <p:nvSpPr>
          <p:cNvPr id="11" name="Cloud Callout 10"/>
          <p:cNvSpPr/>
          <p:nvPr/>
        </p:nvSpPr>
        <p:spPr>
          <a:xfrm>
            <a:off x="7734300" y="3103574"/>
            <a:ext cx="4876800" cy="2819400"/>
          </a:xfrm>
          <a:prstGeom prst="cloudCallout">
            <a:avLst>
              <a:gd name="adj1" fmla="val -40037"/>
              <a:gd name="adj2" fmla="val -20611"/>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solidFill>
                <a:srgbClr val="C00000"/>
              </a:solidFill>
              <a:latin typeface="Times New Roman" pitchFamily="18" charset="0"/>
              <a:cs typeface="Times New Roman" pitchFamily="18" charset="0"/>
            </a:endParaRPr>
          </a:p>
          <a:p>
            <a:pPr algn="ctr">
              <a:defRPr/>
            </a:pPr>
            <a:r>
              <a:rPr lang="en-US" sz="3800" dirty="0">
                <a:solidFill>
                  <a:srgbClr val="C00000"/>
                </a:solidFill>
                <a:latin typeface="Times New Roman" pitchFamily="18" charset="0"/>
                <a:cs typeface="Times New Roman" pitchFamily="18" charset="0"/>
              </a:rPr>
              <a:t>Mỗi phần tương ứng với bao nhiêu viên kẹo ?</a:t>
            </a:r>
          </a:p>
          <a:p>
            <a:pPr algn="ctr">
              <a:defRPr/>
            </a:pPr>
            <a:endParaRPr lang="en-US" sz="3400" dirty="0">
              <a:solidFill>
                <a:srgbClr val="C00000"/>
              </a:solidFill>
            </a:endParaRPr>
          </a:p>
        </p:txBody>
      </p:sp>
      <p:sp>
        <p:nvSpPr>
          <p:cNvPr id="12" name="Cloud Callout 11"/>
          <p:cNvSpPr/>
          <p:nvPr/>
        </p:nvSpPr>
        <p:spPr>
          <a:xfrm>
            <a:off x="6286500" y="625838"/>
            <a:ext cx="5257800" cy="3429000"/>
          </a:xfrm>
          <a:prstGeom prst="cloudCallout">
            <a:avLst>
              <a:gd name="adj1" fmla="val 41162"/>
              <a:gd name="adj2" fmla="val -36368"/>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solidFill>
                <a:schemeClr val="bg1"/>
              </a:solidFill>
              <a:latin typeface="Times New Roman" pitchFamily="18" charset="0"/>
              <a:cs typeface="Times New Roman" pitchFamily="18" charset="0"/>
            </a:endParaRPr>
          </a:p>
          <a:p>
            <a:pPr algn="ctr">
              <a:defRPr/>
            </a:pPr>
            <a:r>
              <a:rPr lang="en-US" sz="3800" dirty="0">
                <a:solidFill>
                  <a:srgbClr val="C00000"/>
                </a:solidFill>
                <a:latin typeface="Times New Roman" pitchFamily="18" charset="0"/>
                <a:cs typeface="Times New Roman" pitchFamily="18" charset="0"/>
              </a:rPr>
              <a:t>Số </a:t>
            </a:r>
            <a:r>
              <a:rPr lang="en-US" sz="3800" dirty="0" err="1">
                <a:solidFill>
                  <a:srgbClr val="C00000"/>
                </a:solidFill>
                <a:latin typeface="Times New Roman" pitchFamily="18" charset="0"/>
                <a:cs typeface="Times New Roman" pitchFamily="18" charset="0"/>
              </a:rPr>
              <a:t>kẹo</a:t>
            </a:r>
            <a:r>
              <a:rPr lang="en-US" sz="3800" dirty="0">
                <a:solidFill>
                  <a:srgbClr val="C00000"/>
                </a:solidFill>
                <a:latin typeface="Times New Roman" pitchFamily="18" charset="0"/>
                <a:cs typeface="Times New Roman" pitchFamily="18" charset="0"/>
              </a:rPr>
              <a:t> </a:t>
            </a:r>
            <a:r>
              <a:rPr lang="en-US" sz="3800" dirty="0" err="1">
                <a:solidFill>
                  <a:srgbClr val="C00000"/>
                </a:solidFill>
                <a:latin typeface="Times New Roman" pitchFamily="18" charset="0"/>
                <a:cs typeface="Times New Roman" pitchFamily="18" charset="0"/>
              </a:rPr>
              <a:t>Gà</a:t>
            </a:r>
            <a:r>
              <a:rPr lang="en-US" sz="3800" dirty="0">
                <a:solidFill>
                  <a:srgbClr val="C00000"/>
                </a:solidFill>
                <a:latin typeface="Times New Roman" pitchFamily="18" charset="0"/>
                <a:cs typeface="Times New Roman" pitchFamily="18" charset="0"/>
              </a:rPr>
              <a:t> </a:t>
            </a:r>
            <a:r>
              <a:rPr lang="en-US" sz="3800" dirty="0" err="1">
                <a:solidFill>
                  <a:srgbClr val="C00000"/>
                </a:solidFill>
                <a:latin typeface="Times New Roman" pitchFamily="18" charset="0"/>
                <a:cs typeface="Times New Roman" pitchFamily="18" charset="0"/>
              </a:rPr>
              <a:t>cho</a:t>
            </a:r>
            <a:r>
              <a:rPr lang="en-US" sz="3800" dirty="0">
                <a:solidFill>
                  <a:srgbClr val="C00000"/>
                </a:solidFill>
                <a:latin typeface="Times New Roman" pitchFamily="18" charset="0"/>
                <a:cs typeface="Times New Roman" pitchFamily="18" charset="0"/>
              </a:rPr>
              <a:t> </a:t>
            </a:r>
            <a:r>
              <a:rPr lang="en-US" sz="3800" dirty="0" err="1">
                <a:solidFill>
                  <a:srgbClr val="C00000"/>
                </a:solidFill>
                <a:latin typeface="Times New Roman" pitchFamily="18" charset="0"/>
                <a:cs typeface="Times New Roman" pitchFamily="18" charset="0"/>
              </a:rPr>
              <a:t>Bò</a:t>
            </a:r>
            <a:r>
              <a:rPr lang="en-US" sz="3800" dirty="0">
                <a:solidFill>
                  <a:srgbClr val="C00000"/>
                </a:solidFill>
                <a:latin typeface="Times New Roman" pitchFamily="18" charset="0"/>
                <a:cs typeface="Times New Roman" pitchFamily="18" charset="0"/>
              </a:rPr>
              <a:t> chiếm bao nhiêu phần của tổng số </a:t>
            </a:r>
            <a:r>
              <a:rPr lang="en-US" sz="3800" dirty="0" err="1">
                <a:solidFill>
                  <a:srgbClr val="C00000"/>
                </a:solidFill>
                <a:latin typeface="Times New Roman" pitchFamily="18" charset="0"/>
                <a:cs typeface="Times New Roman" pitchFamily="18" charset="0"/>
              </a:rPr>
              <a:t>phần</a:t>
            </a:r>
            <a:r>
              <a:rPr lang="en-US" sz="3800" dirty="0">
                <a:solidFill>
                  <a:srgbClr val="C00000"/>
                </a:solidFill>
                <a:latin typeface="Times New Roman" pitchFamily="18" charset="0"/>
                <a:cs typeface="Times New Roman" pitchFamily="18" charset="0"/>
              </a:rPr>
              <a:t> </a:t>
            </a:r>
            <a:r>
              <a:rPr lang="en-US" sz="3800" dirty="0" err="1">
                <a:solidFill>
                  <a:srgbClr val="C00000"/>
                </a:solidFill>
                <a:latin typeface="Times New Roman" pitchFamily="18" charset="0"/>
                <a:cs typeface="Times New Roman" pitchFamily="18" charset="0"/>
              </a:rPr>
              <a:t>kẹo</a:t>
            </a:r>
            <a:r>
              <a:rPr lang="en-US" sz="3800" dirty="0">
                <a:solidFill>
                  <a:srgbClr val="C00000"/>
                </a:solidFill>
                <a:latin typeface="Times New Roman" pitchFamily="18" charset="0"/>
                <a:cs typeface="Times New Roman" pitchFamily="18" charset="0"/>
              </a:rPr>
              <a:t>?</a:t>
            </a:r>
            <a:endParaRPr lang="en-US" sz="3800" dirty="0">
              <a:solidFill>
                <a:srgbClr val="C00000"/>
              </a:solidFill>
            </a:endParaRPr>
          </a:p>
        </p:txBody>
      </p:sp>
      <p:sp>
        <p:nvSpPr>
          <p:cNvPr id="13" name="Cloud Callout 12"/>
          <p:cNvSpPr/>
          <p:nvPr/>
        </p:nvSpPr>
        <p:spPr>
          <a:xfrm>
            <a:off x="2152650" y="3981658"/>
            <a:ext cx="6324600" cy="2971800"/>
          </a:xfrm>
          <a:prstGeom prst="cloudCallout">
            <a:avLst>
              <a:gd name="adj1" fmla="val 38059"/>
              <a:gd name="adj2" fmla="val 22452"/>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solidFill>
                <a:schemeClr val="bg1"/>
              </a:solidFill>
              <a:latin typeface="Times New Roman" pitchFamily="18" charset="0"/>
              <a:cs typeface="Times New Roman" pitchFamily="18" charset="0"/>
            </a:endParaRPr>
          </a:p>
          <a:p>
            <a:pPr algn="ctr">
              <a:defRPr/>
            </a:pPr>
            <a:r>
              <a:rPr lang="en-US" sz="3800" dirty="0">
                <a:solidFill>
                  <a:schemeClr val="tx1">
                    <a:lumMod val="95000"/>
                    <a:lumOff val="5000"/>
                  </a:schemeClr>
                </a:solidFill>
                <a:latin typeface="Times New Roman" pitchFamily="18" charset="0"/>
                <a:cs typeface="Times New Roman" pitchFamily="18" charset="0"/>
              </a:rPr>
              <a:t>Vậy </a:t>
            </a:r>
            <a:r>
              <a:rPr lang="en-US" sz="3800" dirty="0" err="1">
                <a:solidFill>
                  <a:schemeClr val="tx1">
                    <a:lumMod val="95000"/>
                    <a:lumOff val="5000"/>
                  </a:schemeClr>
                </a:solidFill>
                <a:latin typeface="Times New Roman" pitchFamily="18" charset="0"/>
                <a:cs typeface="Times New Roman" pitchFamily="18" charset="0"/>
              </a:rPr>
              <a:t>số</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kẹo</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Gà</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cho</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bạn</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Bò</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là</a:t>
            </a:r>
            <a:r>
              <a:rPr lang="en-US" sz="3800" dirty="0">
                <a:solidFill>
                  <a:schemeClr val="tx1">
                    <a:lumMod val="95000"/>
                    <a:lumOff val="5000"/>
                  </a:schemeClr>
                </a:solidFill>
                <a:latin typeface="Times New Roman" pitchFamily="18" charset="0"/>
                <a:cs typeface="Times New Roman" pitchFamily="18" charset="0"/>
              </a:rPr>
              <a:t> bao </a:t>
            </a:r>
            <a:r>
              <a:rPr lang="en-US" sz="3800" dirty="0" err="1">
                <a:solidFill>
                  <a:schemeClr val="tx1">
                    <a:lumMod val="95000"/>
                    <a:lumOff val="5000"/>
                  </a:schemeClr>
                </a:solidFill>
                <a:latin typeface="Times New Roman" pitchFamily="18" charset="0"/>
                <a:cs typeface="Times New Roman" pitchFamily="18" charset="0"/>
              </a:rPr>
              <a:t>nhiêu</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viên</a:t>
            </a:r>
            <a:r>
              <a:rPr lang="en-US" sz="3800" dirty="0">
                <a:solidFill>
                  <a:schemeClr val="tx1">
                    <a:lumMod val="95000"/>
                    <a:lumOff val="5000"/>
                  </a:schemeClr>
                </a:solidFill>
                <a:latin typeface="Times New Roman" pitchFamily="18" charset="0"/>
                <a:cs typeface="Times New Roman" pitchFamily="18" charset="0"/>
              </a:rPr>
              <a:t> ?</a:t>
            </a:r>
            <a:endParaRPr lang="en-US" sz="3800" dirty="0">
              <a:solidFill>
                <a:schemeClr val="tx1">
                  <a:lumMod val="95000"/>
                  <a:lumOff val="5000"/>
                </a:schemeClr>
              </a:solidFill>
            </a:endParaRPr>
          </a:p>
        </p:txBody>
      </p:sp>
      <p:sp>
        <p:nvSpPr>
          <p:cNvPr id="14" name="TextBox 13"/>
          <p:cNvSpPr txBox="1"/>
          <p:nvPr/>
        </p:nvSpPr>
        <p:spPr>
          <a:xfrm>
            <a:off x="1981200" y="1"/>
            <a:ext cx="2362200" cy="646331"/>
          </a:xfrm>
          <a:prstGeom prst="rect">
            <a:avLst/>
          </a:prstGeom>
          <a:noFill/>
        </p:spPr>
        <p:txBody>
          <a:bodyPr wrap="square" rtlCol="0">
            <a:spAutoFit/>
          </a:bodyPr>
          <a:lstStyle/>
          <a:p>
            <a:r>
              <a:rPr lang="en-US" sz="3600" b="1" dirty="0" err="1">
                <a:latin typeface="Times New Roman" pitchFamily="18" charset="0"/>
                <a:cs typeface="Times New Roman" pitchFamily="18" charset="0"/>
              </a:rPr>
              <a:t>Tóm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tắt</a:t>
            </a:r>
            <a:endParaRPr lang="en-US" sz="3600" b="1" dirty="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heel(4)">
                                      <p:cBhvr>
                                        <p:cTn id="12" dur="10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heel(4)">
                                      <p:cBhvr>
                                        <p:cTn id="22" dur="10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xit" presetSubtype="4" fill="hold" grpId="1" nodeType="clickEffect">
                                  <p:stCondLst>
                                    <p:cond delay="0"/>
                                  </p:stCondLst>
                                  <p:childTnLst>
                                    <p:anim calcmode="lin" valueType="num">
                                      <p:cBhvr additive="base">
                                        <p:cTn id="26" dur="500"/>
                                        <p:tgtEl>
                                          <p:spTgt spid="11"/>
                                        </p:tgtEl>
                                        <p:attrNameLst>
                                          <p:attrName>ppt_x</p:attrName>
                                        </p:attrNameLst>
                                      </p:cBhvr>
                                      <p:tavLst>
                                        <p:tav tm="0">
                                          <p:val>
                                            <p:strVal val="ppt_x"/>
                                          </p:val>
                                        </p:tav>
                                        <p:tav tm="100000">
                                          <p:val>
                                            <p:strVal val="ppt_x"/>
                                          </p:val>
                                        </p:tav>
                                      </p:tavLst>
                                    </p:anim>
                                    <p:anim calcmode="lin" valueType="num">
                                      <p:cBhvr additive="base">
                                        <p:cTn id="27" dur="500"/>
                                        <p:tgtEl>
                                          <p:spTgt spid="11"/>
                                        </p:tgtEl>
                                        <p:attrNameLst>
                                          <p:attrName>ppt_y</p:attrName>
                                        </p:attrNameLst>
                                      </p:cBhvr>
                                      <p:tavLst>
                                        <p:tav tm="0">
                                          <p:val>
                                            <p:strVal val="ppt_y"/>
                                          </p:val>
                                        </p:tav>
                                        <p:tav tm="100000">
                                          <p:val>
                                            <p:strVal val="1+ppt_h/2"/>
                                          </p:val>
                                        </p:tav>
                                      </p:tavLst>
                                    </p:anim>
                                    <p:set>
                                      <p:cBhvr>
                                        <p:cTn id="28" dur="1" fill="hold">
                                          <p:stCondLst>
                                            <p:cond delay="499"/>
                                          </p:stCondLst>
                                        </p:cTn>
                                        <p:tgtEl>
                                          <p:spTgt spid="11"/>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1"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heel(4)">
                                      <p:cBhvr>
                                        <p:cTn id="33" dur="1000"/>
                                        <p:tgtEl>
                                          <p:spTgt spid="1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3" presetClass="exit" presetSubtype="16" fill="hold" nodeType="clickEffect">
                                  <p:stCondLst>
                                    <p:cond delay="0"/>
                                  </p:stCondLst>
                                  <p:childTnLst>
                                    <p:animEffect transition="out" filter="plus(in)">
                                      <p:cBhvr>
                                        <p:cTn id="37" dur="500"/>
                                        <p:tgtEl>
                                          <p:spTgt spid="12"/>
                                        </p:tgtEl>
                                      </p:cBhvr>
                                    </p:animEffect>
                                    <p:set>
                                      <p:cBhvr>
                                        <p:cTn id="38" dur="1" fill="hold">
                                          <p:stCondLst>
                                            <p:cond delay="499"/>
                                          </p:stCondLst>
                                        </p:cTn>
                                        <p:tgtEl>
                                          <p:spTgt spid="12"/>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1"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4)">
                                      <p:cBhvr>
                                        <p:cTn id="4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18"/>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vi-VN"/>
          </a:p>
        </p:txBody>
      </p:sp>
      <p:sp>
        <p:nvSpPr>
          <p:cNvPr id="16387" name="Rectangle 20"/>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vi-VN"/>
          </a:p>
        </p:txBody>
      </p:sp>
      <mc:AlternateContent xmlns:mc="http://schemas.openxmlformats.org/markup-compatibility/2006" xmlns:a14="http://schemas.microsoft.com/office/drawing/2010/main">
        <mc:Choice Requires="a14">
          <p:sp>
            <p:nvSpPr>
              <p:cNvPr id="13" name="Cloud Callout 12"/>
              <p:cNvSpPr/>
              <p:nvPr/>
            </p:nvSpPr>
            <p:spPr>
              <a:xfrm>
                <a:off x="1066800" y="1371600"/>
                <a:ext cx="9296400" cy="2971800"/>
              </a:xfrm>
              <a:prstGeom prst="cloudCallout">
                <a:avLst>
                  <a:gd name="adj1" fmla="val 38059"/>
                  <a:gd name="adj2" fmla="val 22452"/>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solidFill>
                    <a:schemeClr val="bg1"/>
                  </a:solidFill>
                  <a:latin typeface="Times New Roman" pitchFamily="18" charset="0"/>
                  <a:cs typeface="Times New Roman" pitchFamily="18" charset="0"/>
                </a:endParaRPr>
              </a:p>
              <a:p>
                <a:pPr algn="ctr">
                  <a:defRPr/>
                </a:pPr>
                <a:r>
                  <a:rPr lang="en-US" sz="3800" dirty="0">
                    <a:solidFill>
                      <a:schemeClr val="tx1">
                        <a:lumMod val="95000"/>
                        <a:lumOff val="5000"/>
                      </a:schemeClr>
                    </a:solidFill>
                    <a:latin typeface="Times New Roman" pitchFamily="18" charset="0"/>
                    <a:cs typeface="Times New Roman" pitchFamily="18" charset="0"/>
                  </a:rPr>
                  <a:t>Vậy </a:t>
                </a:r>
                <a:r>
                  <a:rPr lang="en-US" sz="3800" dirty="0" err="1">
                    <a:solidFill>
                      <a:schemeClr val="tx1">
                        <a:lumMod val="95000"/>
                        <a:lumOff val="5000"/>
                      </a:schemeClr>
                    </a:solidFill>
                    <a:latin typeface="Times New Roman" pitchFamily="18" charset="0"/>
                    <a:cs typeface="Times New Roman" pitchFamily="18" charset="0"/>
                  </a:rPr>
                  <a:t>số</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kẹo</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Gà</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cho</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bạn</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Bò</a:t>
                </a:r>
                <a:r>
                  <a:rPr lang="en-US" sz="3800" dirty="0">
                    <a:solidFill>
                      <a:schemeClr val="tx1">
                        <a:lumMod val="95000"/>
                        <a:lumOff val="5000"/>
                      </a:schemeClr>
                    </a:solidFill>
                    <a:latin typeface="Times New Roman" pitchFamily="18" charset="0"/>
                    <a:cs typeface="Times New Roman" pitchFamily="18" charset="0"/>
                  </a:rPr>
                  <a:t> </a:t>
                </a:r>
                <a:r>
                  <a:rPr lang="en-US" sz="3800" dirty="0" err="1">
                    <a:solidFill>
                      <a:schemeClr val="tx1">
                        <a:lumMod val="95000"/>
                        <a:lumOff val="5000"/>
                      </a:schemeClr>
                    </a:solidFill>
                    <a:latin typeface="Times New Roman" pitchFamily="18" charset="0"/>
                    <a:cs typeface="Times New Roman" pitchFamily="18" charset="0"/>
                  </a:rPr>
                  <a:t>là</a:t>
                </a:r>
                <a:r>
                  <a:rPr lang="en-US" sz="3800" dirty="0">
                    <a:solidFill>
                      <a:schemeClr val="tx1">
                        <a:lumMod val="95000"/>
                        <a:lumOff val="5000"/>
                      </a:schemeClr>
                    </a:solidFill>
                    <a:latin typeface="Times New Roman" pitchFamily="18" charset="0"/>
                    <a:cs typeface="Times New Roman" pitchFamily="18" charset="0"/>
                  </a:rPr>
                  <a:t> 15.</a:t>
                </a:r>
                <a14:m>
                  <m:oMath xmlns:m="http://schemas.openxmlformats.org/officeDocument/2006/math">
                    <m:f>
                      <m:fPr>
                        <m:ctrlPr>
                          <a:rPr lang="en-US" sz="4000" i="1" smtClean="0">
                            <a:solidFill>
                              <a:schemeClr val="tx1">
                                <a:lumMod val="95000"/>
                                <a:lumOff val="5000"/>
                              </a:schemeClr>
                            </a:solidFill>
                            <a:latin typeface="Cambria Math" panose="02040503050406030204" pitchFamily="18" charset="0"/>
                            <a:cs typeface="Times New Roman" pitchFamily="18" charset="0"/>
                          </a:rPr>
                        </m:ctrlPr>
                      </m:fPr>
                      <m:num>
                        <m:r>
                          <a:rPr lang="en-US" sz="4000" b="0" i="1" smtClean="0">
                            <a:solidFill>
                              <a:schemeClr val="tx1">
                                <a:lumMod val="95000"/>
                                <a:lumOff val="5000"/>
                              </a:schemeClr>
                            </a:solidFill>
                            <a:latin typeface="Cambria Math" panose="02040503050406030204" pitchFamily="18" charset="0"/>
                            <a:cs typeface="Times New Roman" pitchFamily="18" charset="0"/>
                          </a:rPr>
                          <m:t>2</m:t>
                        </m:r>
                      </m:num>
                      <m:den>
                        <m:r>
                          <a:rPr lang="en-US" sz="4000" b="0" i="1" smtClean="0">
                            <a:solidFill>
                              <a:schemeClr val="tx1">
                                <a:lumMod val="95000"/>
                                <a:lumOff val="5000"/>
                              </a:schemeClr>
                            </a:solidFill>
                            <a:latin typeface="Cambria Math" panose="02040503050406030204" pitchFamily="18" charset="0"/>
                            <a:cs typeface="Times New Roman" pitchFamily="18" charset="0"/>
                          </a:rPr>
                          <m:t>5</m:t>
                        </m:r>
                      </m:den>
                    </m:f>
                    <m:r>
                      <a:rPr lang="en-US" sz="4000" b="0" i="1" smtClean="0">
                        <a:solidFill>
                          <a:schemeClr val="tx1">
                            <a:lumMod val="95000"/>
                            <a:lumOff val="5000"/>
                          </a:schemeClr>
                        </a:solidFill>
                        <a:latin typeface="Cambria Math" panose="02040503050406030204" pitchFamily="18" charset="0"/>
                        <a:cs typeface="Times New Roman" pitchFamily="18" charset="0"/>
                      </a:rPr>
                      <m:t>=</m:t>
                    </m:r>
                    <m:r>
                      <a:rPr lang="en-US" sz="4000" b="0" i="1" smtClean="0">
                        <a:solidFill>
                          <a:schemeClr val="tx1">
                            <a:lumMod val="95000"/>
                            <a:lumOff val="5000"/>
                          </a:schemeClr>
                        </a:solidFill>
                        <a:latin typeface="Cambria Math" panose="02040503050406030204" pitchFamily="18" charset="0"/>
                        <a:cs typeface="Times New Roman" pitchFamily="18" charset="0"/>
                      </a:rPr>
                      <m:t>6</m:t>
                    </m:r>
                    <m:r>
                      <a:rPr lang="en-US" sz="4000" b="0" i="1" smtClean="0">
                        <a:solidFill>
                          <a:schemeClr val="tx1">
                            <a:lumMod val="95000"/>
                            <a:lumOff val="5000"/>
                          </a:schemeClr>
                        </a:solidFill>
                        <a:latin typeface="Cambria Math" panose="02040503050406030204" pitchFamily="18" charset="0"/>
                        <a:cs typeface="Times New Roman" pitchFamily="18" charset="0"/>
                      </a:rPr>
                      <m:t> (</m:t>
                    </m:r>
                    <m:r>
                      <a:rPr lang="en-US" sz="4000" b="0" i="1" smtClean="0">
                        <a:solidFill>
                          <a:schemeClr val="tx1">
                            <a:lumMod val="95000"/>
                            <a:lumOff val="5000"/>
                          </a:schemeClr>
                        </a:solidFill>
                        <a:latin typeface="Cambria Math" panose="02040503050406030204" pitchFamily="18" charset="0"/>
                        <a:cs typeface="Times New Roman" pitchFamily="18" charset="0"/>
                      </a:rPr>
                      <m:t>𝑣𝑖</m:t>
                    </m:r>
                    <m:r>
                      <a:rPr lang="en-US" sz="4000" b="0" i="1" smtClean="0">
                        <a:solidFill>
                          <a:schemeClr val="tx1">
                            <a:lumMod val="95000"/>
                            <a:lumOff val="5000"/>
                          </a:schemeClr>
                        </a:solidFill>
                        <a:latin typeface="Cambria Math" panose="02040503050406030204" pitchFamily="18" charset="0"/>
                        <a:cs typeface="Times New Roman" pitchFamily="18" charset="0"/>
                      </a:rPr>
                      <m:t>ê</m:t>
                    </m:r>
                    <m:r>
                      <a:rPr lang="en-US" sz="4000" b="0" i="1" smtClean="0">
                        <a:solidFill>
                          <a:schemeClr val="tx1">
                            <a:lumMod val="95000"/>
                            <a:lumOff val="5000"/>
                          </a:schemeClr>
                        </a:solidFill>
                        <a:latin typeface="Cambria Math" panose="02040503050406030204" pitchFamily="18" charset="0"/>
                        <a:cs typeface="Times New Roman" pitchFamily="18" charset="0"/>
                      </a:rPr>
                      <m:t>𝑛</m:t>
                    </m:r>
                    <m:r>
                      <a:rPr lang="en-US" sz="4000" b="0" i="1" smtClean="0">
                        <a:solidFill>
                          <a:schemeClr val="tx1">
                            <a:lumMod val="95000"/>
                            <a:lumOff val="5000"/>
                          </a:schemeClr>
                        </a:solidFill>
                        <a:latin typeface="Cambria Math" panose="02040503050406030204" pitchFamily="18" charset="0"/>
                        <a:cs typeface="Times New Roman" pitchFamily="18" charset="0"/>
                      </a:rPr>
                      <m:t>)</m:t>
                    </m:r>
                  </m:oMath>
                </a14:m>
                <a:endParaRPr lang="en-US" sz="3800" dirty="0">
                  <a:solidFill>
                    <a:schemeClr val="tx1">
                      <a:lumMod val="95000"/>
                      <a:lumOff val="5000"/>
                    </a:schemeClr>
                  </a:solidFill>
                </a:endParaRPr>
              </a:p>
            </p:txBody>
          </p:sp>
        </mc:Choice>
        <mc:Fallback xmlns="">
          <p:sp>
            <p:nvSpPr>
              <p:cNvPr id="13" name="Cloud Callout 12"/>
              <p:cNvSpPr>
                <a:spLocks noRot="1" noChangeAspect="1" noMove="1" noResize="1" noEditPoints="1" noAdjustHandles="1" noChangeArrowheads="1" noChangeShapeType="1" noTextEdit="1"/>
              </p:cNvSpPr>
              <p:nvPr/>
            </p:nvSpPr>
            <p:spPr>
              <a:xfrm>
                <a:off x="1066800" y="1371600"/>
                <a:ext cx="9296400" cy="2971800"/>
              </a:xfrm>
              <a:prstGeom prst="cloudCallout">
                <a:avLst>
                  <a:gd name="adj1" fmla="val 38059"/>
                  <a:gd name="adj2" fmla="val 22452"/>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623691743"/>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4)">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Rectangle 21"/>
          <p:cNvSpPr/>
          <p:nvPr/>
        </p:nvSpPr>
        <p:spPr>
          <a:xfrm>
            <a:off x="1524000" y="-338316"/>
            <a:ext cx="9144000" cy="6858000"/>
          </a:xfrm>
          <a:prstGeom prst="rect">
            <a:avLst/>
          </a:prstGeom>
          <a:solidFill>
            <a:srgbClr val="D4F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279" name="Text Box 12"/>
          <p:cNvSpPr txBox="1">
            <a:spLocks noChangeArrowheads="1"/>
          </p:cNvSpPr>
          <p:nvPr/>
        </p:nvSpPr>
        <p:spPr bwMode="auto">
          <a:xfrm>
            <a:off x="4724400" y="3124201"/>
            <a:ext cx="3733800" cy="461665"/>
          </a:xfrm>
          <a:prstGeom prst="rect">
            <a:avLst/>
          </a:prstGeom>
          <a:noFill/>
          <a:ln w="9525" algn="ctr">
            <a:noFill/>
            <a:miter lim="800000"/>
            <a:headEnd/>
            <a:tailEnd/>
          </a:ln>
        </p:spPr>
        <p:txBody>
          <a:bodyPr>
            <a:spAutoFit/>
          </a:bodyPr>
          <a:lstStyle/>
          <a:p>
            <a:endParaRPr lang="en-US" sz="2400"/>
          </a:p>
        </p:txBody>
      </p:sp>
      <p:sp>
        <p:nvSpPr>
          <p:cNvPr id="11284" name="Rectangle 25"/>
          <p:cNvSpPr>
            <a:spLocks noChangeArrowheads="1"/>
          </p:cNvSpPr>
          <p:nvPr/>
        </p:nvSpPr>
        <p:spPr bwMode="auto">
          <a:xfrm>
            <a:off x="2493711" y="3090684"/>
            <a:ext cx="4106863" cy="677108"/>
          </a:xfrm>
          <a:prstGeom prst="rect">
            <a:avLst/>
          </a:prstGeom>
          <a:noFill/>
          <a:ln w="38100">
            <a:noFill/>
            <a:miter lim="800000"/>
            <a:headEnd/>
            <a:tailEnd/>
          </a:ln>
        </p:spPr>
        <p:txBody>
          <a:bodyPr wrap="square" anchor="ctr">
            <a:spAutoFit/>
          </a:bodyPr>
          <a:lstStyle/>
          <a:p>
            <a:pPr>
              <a:spcBef>
                <a:spcPct val="0"/>
              </a:spcBef>
            </a:pPr>
            <a:r>
              <a:rPr lang="en-US" sz="3800" b="1" dirty="0">
                <a:solidFill>
                  <a:srgbClr val="002060"/>
                </a:solidFill>
                <a:latin typeface="Times New Roman" pitchFamily="18" charset="0"/>
              </a:rPr>
              <a:t>3)  84% </a:t>
            </a:r>
            <a:r>
              <a:rPr lang="en-US" sz="3800" b="1" dirty="0" err="1">
                <a:solidFill>
                  <a:srgbClr val="002060"/>
                </a:solidFill>
                <a:latin typeface="Times New Roman" pitchFamily="18" charset="0"/>
              </a:rPr>
              <a:t>của</a:t>
            </a:r>
            <a:r>
              <a:rPr lang="en-US" sz="3800" b="1" dirty="0">
                <a:solidFill>
                  <a:srgbClr val="002060"/>
                </a:solidFill>
                <a:latin typeface="Times New Roman" pitchFamily="18" charset="0"/>
              </a:rPr>
              <a:t> 50 </a:t>
            </a:r>
          </a:p>
        </p:txBody>
      </p:sp>
      <p:sp>
        <p:nvSpPr>
          <p:cNvPr id="11287" name="Rectangle 28"/>
          <p:cNvSpPr>
            <a:spLocks noChangeArrowheads="1"/>
          </p:cNvSpPr>
          <p:nvPr/>
        </p:nvSpPr>
        <p:spPr bwMode="auto">
          <a:xfrm>
            <a:off x="2487474" y="2186794"/>
            <a:ext cx="4356100" cy="677108"/>
          </a:xfrm>
          <a:prstGeom prst="rect">
            <a:avLst/>
          </a:prstGeom>
          <a:noFill/>
          <a:ln w="38100">
            <a:noFill/>
            <a:miter lim="800000"/>
            <a:headEnd/>
            <a:tailEnd/>
          </a:ln>
        </p:spPr>
        <p:txBody>
          <a:bodyPr wrap="square" anchor="ctr">
            <a:spAutoFit/>
          </a:bodyPr>
          <a:lstStyle/>
          <a:p>
            <a:pPr>
              <a:spcBef>
                <a:spcPct val="0"/>
              </a:spcBef>
            </a:pPr>
            <a:r>
              <a:rPr lang="en-US" sz="3800" b="1" dirty="0">
                <a:solidFill>
                  <a:srgbClr val="002060"/>
                </a:solidFill>
                <a:latin typeface="Times New Roman" pitchFamily="18" charset="0"/>
              </a:rPr>
              <a:t>2)   0,09 </a:t>
            </a:r>
            <a:r>
              <a:rPr lang="en-US" sz="3800" b="1" dirty="0" err="1">
                <a:solidFill>
                  <a:srgbClr val="002060"/>
                </a:solidFill>
                <a:latin typeface="Times New Roman" pitchFamily="18" charset="0"/>
              </a:rPr>
              <a:t>của</a:t>
            </a:r>
            <a:r>
              <a:rPr lang="en-US" sz="3800" b="1" dirty="0">
                <a:solidFill>
                  <a:srgbClr val="002060"/>
                </a:solidFill>
                <a:latin typeface="Times New Roman" pitchFamily="18" charset="0"/>
              </a:rPr>
              <a:t> 70 kg </a:t>
            </a:r>
          </a:p>
        </p:txBody>
      </p:sp>
      <p:sp>
        <p:nvSpPr>
          <p:cNvPr id="30" name="Text Box 4"/>
          <p:cNvSpPr txBox="1">
            <a:spLocks noChangeArrowheads="1"/>
          </p:cNvSpPr>
          <p:nvPr/>
        </p:nvSpPr>
        <p:spPr bwMode="auto">
          <a:xfrm>
            <a:off x="1732828" y="237861"/>
            <a:ext cx="4896572" cy="646331"/>
          </a:xfrm>
          <a:prstGeom prst="rect">
            <a:avLst/>
          </a:prstGeom>
          <a:noFill/>
          <a:ln w="9525">
            <a:noFill/>
            <a:miter lim="800000"/>
            <a:headEnd/>
            <a:tailEnd/>
          </a:ln>
        </p:spPr>
        <p:txBody>
          <a:bodyPr wrap="square">
            <a:spAutoFit/>
          </a:bodyPr>
          <a:lstStyle/>
          <a:p>
            <a:pPr algn="just">
              <a:spcBef>
                <a:spcPct val="50000"/>
              </a:spcBef>
            </a:pP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Áp</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dụng</a:t>
            </a:r>
            <a:r>
              <a:rPr lang="en-US" sz="3600" b="1" u="sng"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Tìm</a:t>
            </a:r>
            <a:r>
              <a:rPr lang="en-US" sz="3600" b="1" dirty="0">
                <a:solidFill>
                  <a:srgbClr val="FF0000"/>
                </a:solidFill>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34" name="Rectangle 27"/>
          <p:cNvSpPr>
            <a:spLocks noChangeArrowheads="1"/>
          </p:cNvSpPr>
          <p:nvPr/>
        </p:nvSpPr>
        <p:spPr bwMode="auto">
          <a:xfrm>
            <a:off x="2533084" y="1122051"/>
            <a:ext cx="4800600" cy="1261884"/>
          </a:xfrm>
          <a:prstGeom prst="rect">
            <a:avLst/>
          </a:prstGeom>
          <a:noFill/>
          <a:ln w="38100">
            <a:noFill/>
            <a:miter lim="800000"/>
            <a:headEnd/>
            <a:tailEnd/>
          </a:ln>
        </p:spPr>
        <p:txBody>
          <a:bodyPr wrap="square" anchor="ctr">
            <a:spAutoFit/>
          </a:bodyPr>
          <a:lstStyle/>
          <a:p>
            <a:pPr marL="514350" indent="-514350">
              <a:spcBef>
                <a:spcPct val="0"/>
              </a:spcBef>
            </a:pPr>
            <a:r>
              <a:rPr lang="en-US" sz="3800" b="1" dirty="0">
                <a:solidFill>
                  <a:srgbClr val="002060"/>
                </a:solidFill>
                <a:latin typeface="Times New Roman" pitchFamily="18" charset="0"/>
              </a:rPr>
              <a:t>1)        </a:t>
            </a:r>
            <a:r>
              <a:rPr lang="en-US" sz="3800" b="1" dirty="0" err="1">
                <a:solidFill>
                  <a:srgbClr val="002060"/>
                </a:solidFill>
                <a:latin typeface="Times New Roman" pitchFamily="18" charset="0"/>
              </a:rPr>
              <a:t>của</a:t>
            </a:r>
            <a:r>
              <a:rPr lang="en-US" sz="3800" b="1" dirty="0">
                <a:solidFill>
                  <a:srgbClr val="002060"/>
                </a:solidFill>
                <a:latin typeface="Times New Roman" pitchFamily="18" charset="0"/>
              </a:rPr>
              <a:t> 76 cm</a:t>
            </a:r>
          </a:p>
          <a:p>
            <a:pPr marL="514350" indent="-514350">
              <a:spcBef>
                <a:spcPct val="0"/>
              </a:spcBef>
            </a:pPr>
            <a:endParaRPr lang="en-US" sz="3800" b="1" dirty="0">
              <a:solidFill>
                <a:srgbClr val="0070C0"/>
              </a:solidFill>
              <a:latin typeface="Times New Roman" pitchFamily="18" charset="0"/>
            </a:endParaRPr>
          </a:p>
        </p:txBody>
      </p:sp>
      <p:graphicFrame>
        <p:nvGraphicFramePr>
          <p:cNvPr id="35" name="Object 34"/>
          <p:cNvGraphicFramePr>
            <a:graphicFrameLocks noChangeAspect="1"/>
          </p:cNvGraphicFramePr>
          <p:nvPr>
            <p:extLst>
              <p:ext uri="{D42A27DB-BD31-4B8C-83A1-F6EECF244321}">
                <p14:modId xmlns:p14="http://schemas.microsoft.com/office/powerpoint/2010/main" val="268485559"/>
              </p:ext>
            </p:extLst>
          </p:nvPr>
        </p:nvGraphicFramePr>
        <p:xfrm>
          <a:off x="3390334" y="908274"/>
          <a:ext cx="547007" cy="1276350"/>
        </p:xfrm>
        <a:graphic>
          <a:graphicData uri="http://schemas.openxmlformats.org/presentationml/2006/ole">
            <mc:AlternateContent xmlns:mc="http://schemas.openxmlformats.org/markup-compatibility/2006">
              <mc:Choice xmlns:v="urn:schemas-microsoft-com:vml" Requires="v">
                <p:oleObj spid="_x0000_s2056" name="Equation" r:id="rId3" imgW="152280" imgH="393480" progId="Equation.DSMT4">
                  <p:embed/>
                </p:oleObj>
              </mc:Choice>
              <mc:Fallback>
                <p:oleObj name="Equation" r:id="rId3" imgW="152280" imgH="393480" progId="Equation.DSMT4">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0334" y="908274"/>
                        <a:ext cx="547007" cy="1276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25"/>
          <p:cNvSpPr>
            <a:spLocks noChangeArrowheads="1"/>
          </p:cNvSpPr>
          <p:nvPr/>
        </p:nvSpPr>
        <p:spPr bwMode="auto">
          <a:xfrm>
            <a:off x="2511611" y="3976016"/>
            <a:ext cx="3429000" cy="677108"/>
          </a:xfrm>
          <a:prstGeom prst="rect">
            <a:avLst/>
          </a:prstGeom>
          <a:noFill/>
          <a:ln w="38100">
            <a:noFill/>
            <a:miter lim="800000"/>
            <a:headEnd/>
            <a:tailEnd/>
          </a:ln>
        </p:spPr>
        <p:txBody>
          <a:bodyPr wrap="square" anchor="ctr">
            <a:spAutoFit/>
          </a:bodyPr>
          <a:lstStyle/>
          <a:p>
            <a:pPr>
              <a:spcBef>
                <a:spcPct val="0"/>
              </a:spcBef>
            </a:pPr>
            <a:r>
              <a:rPr lang="en-US" sz="3800" b="1" dirty="0">
                <a:solidFill>
                  <a:srgbClr val="002060"/>
                </a:solidFill>
                <a:latin typeface="Times New Roman" pitchFamily="18" charset="0"/>
              </a:rPr>
              <a:t>4)  50% </a:t>
            </a:r>
            <a:r>
              <a:rPr lang="en-US" sz="3800" b="1" dirty="0" err="1">
                <a:solidFill>
                  <a:srgbClr val="002060"/>
                </a:solidFill>
                <a:latin typeface="Times New Roman" pitchFamily="18" charset="0"/>
              </a:rPr>
              <a:t>của</a:t>
            </a:r>
            <a:r>
              <a:rPr lang="en-US" sz="3800" b="1" dirty="0">
                <a:solidFill>
                  <a:srgbClr val="002060"/>
                </a:solidFill>
                <a:latin typeface="Times New Roman" pitchFamily="18" charset="0"/>
              </a:rPr>
              <a:t> 84 </a:t>
            </a:r>
          </a:p>
        </p:txBody>
      </p:sp>
      <p:sp>
        <p:nvSpPr>
          <p:cNvPr id="12" name="TextBox 6"/>
          <p:cNvSpPr txBox="1">
            <a:spLocks noChangeArrowheads="1"/>
          </p:cNvSpPr>
          <p:nvPr/>
        </p:nvSpPr>
        <p:spPr bwMode="auto">
          <a:xfrm>
            <a:off x="1732828" y="4981753"/>
            <a:ext cx="8686800" cy="1261884"/>
          </a:xfrm>
          <a:prstGeom prst="rect">
            <a:avLst/>
          </a:prstGeom>
          <a:solidFill>
            <a:schemeClr val="accent3">
              <a:lumMod val="40000"/>
              <a:lumOff val="60000"/>
            </a:schemeClr>
          </a:solidFill>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defRPr/>
            </a:pPr>
            <a:r>
              <a:rPr lang="en-US" sz="3800" b="1" dirty="0" err="1">
                <a:latin typeface="Times New Roman" pitchFamily="18" charset="0"/>
                <a:cs typeface="Times New Roman" pitchFamily="18" charset="0"/>
              </a:rPr>
              <a:t>Nhận</a:t>
            </a:r>
            <a:r>
              <a:rPr lang="en-US" sz="3800" b="1" dirty="0">
                <a:latin typeface="Times New Roman" pitchFamily="18" charset="0"/>
                <a:cs typeface="Times New Roman" pitchFamily="18" charset="0"/>
              </a:rPr>
              <a:t> </a:t>
            </a:r>
            <a:r>
              <a:rPr lang="en-US" sz="3800" b="1" dirty="0" err="1">
                <a:latin typeface="Times New Roman" pitchFamily="18" charset="0"/>
                <a:cs typeface="Times New Roman" pitchFamily="18" charset="0"/>
              </a:rPr>
              <a:t>xét</a:t>
            </a:r>
            <a:r>
              <a:rPr lang="en-US" sz="3800" b="1" dirty="0">
                <a:latin typeface="Times New Roman" pitchFamily="18" charset="0"/>
                <a:cs typeface="Times New Roman" pitchFamily="18" charset="0"/>
              </a:rPr>
              <a:t>:    </a:t>
            </a:r>
          </a:p>
          <a:p>
            <a:pPr algn="ctr">
              <a:defRPr/>
            </a:pPr>
            <a:r>
              <a:rPr lang="en-US" sz="3800" b="1" dirty="0">
                <a:solidFill>
                  <a:srgbClr val="FF0000"/>
                </a:solidFill>
                <a:latin typeface="Times New Roman" pitchFamily="18" charset="0"/>
                <a:cs typeface="Times New Roman" pitchFamily="18" charset="0"/>
              </a:rPr>
              <a:t>       a%</a:t>
            </a:r>
            <a:r>
              <a:rPr lang="en-US" sz="3800" b="1" dirty="0">
                <a:latin typeface="Times New Roman" pitchFamily="18" charset="0"/>
                <a:cs typeface="Times New Roman" pitchFamily="18" charset="0"/>
              </a:rPr>
              <a:t> . </a:t>
            </a:r>
            <a:r>
              <a:rPr lang="en-US" sz="3800" b="1" dirty="0">
                <a:solidFill>
                  <a:srgbClr val="0000FF"/>
                </a:solidFill>
                <a:latin typeface="Times New Roman" pitchFamily="18" charset="0"/>
                <a:cs typeface="Times New Roman" pitchFamily="18" charset="0"/>
              </a:rPr>
              <a:t>b</a:t>
            </a:r>
            <a:r>
              <a:rPr lang="en-US" sz="3800" b="1" dirty="0">
                <a:latin typeface="Times New Roman" pitchFamily="18" charset="0"/>
                <a:cs typeface="Times New Roman" pitchFamily="18" charset="0"/>
              </a:rPr>
              <a:t> =  </a:t>
            </a:r>
            <a:r>
              <a:rPr lang="en-US" sz="3800" b="1" dirty="0">
                <a:solidFill>
                  <a:srgbClr val="0000FF"/>
                </a:solidFill>
                <a:latin typeface="Times New Roman" pitchFamily="18" charset="0"/>
                <a:cs typeface="Times New Roman" pitchFamily="18" charset="0"/>
              </a:rPr>
              <a:t>b%</a:t>
            </a:r>
            <a:r>
              <a:rPr lang="en-US" sz="3800" b="1" dirty="0">
                <a:latin typeface="Times New Roman" pitchFamily="18" charset="0"/>
                <a:cs typeface="Times New Roman" pitchFamily="18" charset="0"/>
              </a:rPr>
              <a:t> . </a:t>
            </a:r>
            <a:r>
              <a:rPr lang="en-US" sz="3800" b="1" dirty="0">
                <a:solidFill>
                  <a:srgbClr val="FF0000"/>
                </a:solidFill>
                <a:latin typeface="Times New Roman" pitchFamily="18" charset="0"/>
                <a:cs typeface="Times New Roman" pitchFamily="18" charset="0"/>
              </a:rPr>
              <a:t>a</a:t>
            </a:r>
            <a:r>
              <a:rPr lang="en-US" sz="3800" b="1" dirty="0">
                <a:solidFill>
                  <a:srgbClr val="00B050"/>
                </a:solidFill>
                <a:latin typeface="Times New Roman" pitchFamily="18" charset="0"/>
                <a:cs typeface="Times New Roman" pitchFamily="18" charset="0"/>
              </a:rPr>
              <a:t>  </a:t>
            </a:r>
            <a:r>
              <a:rPr lang="en-US" sz="3800" dirty="0">
                <a:latin typeface="Times New Roman" pitchFamily="18" charset="0"/>
                <a:cs typeface="Times New Roman" pitchFamily="18" charset="0"/>
              </a:rPr>
              <a:t>(a, b    N; a, b      0) </a:t>
            </a:r>
          </a:p>
        </p:txBody>
      </p:sp>
      <p:graphicFrame>
        <p:nvGraphicFramePr>
          <p:cNvPr id="13" name="Object 2"/>
          <p:cNvGraphicFramePr>
            <a:graphicFrameLocks noChangeAspect="1"/>
          </p:cNvGraphicFramePr>
          <p:nvPr>
            <p:extLst>
              <p:ext uri="{D42A27DB-BD31-4B8C-83A1-F6EECF244321}">
                <p14:modId xmlns:p14="http://schemas.microsoft.com/office/powerpoint/2010/main" val="145577743"/>
              </p:ext>
            </p:extLst>
          </p:nvPr>
        </p:nvGraphicFramePr>
        <p:xfrm>
          <a:off x="9144001" y="5710149"/>
          <a:ext cx="585859" cy="447675"/>
        </p:xfrm>
        <a:graphic>
          <a:graphicData uri="http://schemas.openxmlformats.org/presentationml/2006/ole">
            <mc:AlternateContent xmlns:mc="http://schemas.openxmlformats.org/markup-compatibility/2006">
              <mc:Choice xmlns:v="urn:schemas-microsoft-com:vml" Requires="v">
                <p:oleObj spid="_x0000_s2057" name="Equation" r:id="rId5" imgW="139700" imgH="139700" progId="Equation.DSMT4">
                  <p:embed/>
                </p:oleObj>
              </mc:Choice>
              <mc:Fallback>
                <p:oleObj name="Equation" r:id="rId5" imgW="139700" imgH="1397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1" y="5710149"/>
                        <a:ext cx="585859"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
          <p:cNvGraphicFramePr>
            <a:graphicFrameLocks noChangeAspect="1"/>
          </p:cNvGraphicFramePr>
          <p:nvPr>
            <p:extLst>
              <p:ext uri="{D42A27DB-BD31-4B8C-83A1-F6EECF244321}">
                <p14:modId xmlns:p14="http://schemas.microsoft.com/office/powerpoint/2010/main" val="2296232075"/>
              </p:ext>
            </p:extLst>
          </p:nvPr>
        </p:nvGraphicFramePr>
        <p:xfrm>
          <a:off x="7333684" y="5703716"/>
          <a:ext cx="459498" cy="381000"/>
        </p:xfrm>
        <a:graphic>
          <a:graphicData uri="http://schemas.openxmlformats.org/presentationml/2006/ole">
            <mc:AlternateContent xmlns:mc="http://schemas.openxmlformats.org/markup-compatibility/2006">
              <mc:Choice xmlns:v="urn:schemas-microsoft-com:vml" Requires="v">
                <p:oleObj spid="_x0000_s2058" name="Equation" r:id="rId7" imgW="126725" imgH="126725" progId="Equation.DSMT4">
                  <p:embed/>
                </p:oleObj>
              </mc:Choice>
              <mc:Fallback>
                <p:oleObj name="Equation" r:id="rId7" imgW="126725" imgH="126725" progId="Equation.DSMT4">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33684" y="5703716"/>
                        <a:ext cx="459498"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28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2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4" grpId="0"/>
      <p:bldP spid="11287" grpId="0"/>
      <p:bldP spid="34" grpId="0"/>
      <p:bldP spid="11"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1524000" y="-21242"/>
            <a:ext cx="9144000" cy="6858000"/>
          </a:xfrm>
          <a:prstGeom prst="rect">
            <a:avLst/>
          </a:prstGeom>
          <a:solidFill>
            <a:srgbClr val="D4F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600" dirty="0"/>
          </a:p>
        </p:txBody>
      </p:sp>
      <p:graphicFrame>
        <p:nvGraphicFramePr>
          <p:cNvPr id="47105" name="Object 1"/>
          <p:cNvGraphicFramePr>
            <a:graphicFrameLocks noChangeAspect="1"/>
          </p:cNvGraphicFramePr>
          <p:nvPr>
            <p:extLst>
              <p:ext uri="{D42A27DB-BD31-4B8C-83A1-F6EECF244321}">
                <p14:modId xmlns:p14="http://schemas.microsoft.com/office/powerpoint/2010/main" val="3308695093"/>
              </p:ext>
            </p:extLst>
          </p:nvPr>
        </p:nvGraphicFramePr>
        <p:xfrm>
          <a:off x="9144000" y="-73224"/>
          <a:ext cx="457200" cy="1257300"/>
        </p:xfrm>
        <a:graphic>
          <a:graphicData uri="http://schemas.openxmlformats.org/presentationml/2006/ole">
            <mc:AlternateContent xmlns:mc="http://schemas.openxmlformats.org/markup-compatibility/2006">
              <mc:Choice xmlns:v="urn:schemas-microsoft-com:vml" Requires="v">
                <p:oleObj spid="_x0000_s3078" name="Equation" r:id="rId3" imgW="152280" imgH="419040" progId="Equation.DSMT4">
                  <p:embed/>
                </p:oleObj>
              </mc:Choice>
              <mc:Fallback>
                <p:oleObj name="Equation" r:id="rId3" imgW="152280" imgH="41904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0" y="-73224"/>
                        <a:ext cx="4572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07" name="Rectangle 3"/>
          <p:cNvSpPr>
            <a:spLocks noChangeArrowheads="1"/>
          </p:cNvSpPr>
          <p:nvPr/>
        </p:nvSpPr>
        <p:spPr bwMode="auto">
          <a:xfrm>
            <a:off x="1524000" y="198751"/>
            <a:ext cx="868680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400" dirty="0">
                <a:latin typeface="Times New Roman" pitchFamily="18" charset="0"/>
                <a:ea typeface="Times New Roman" pitchFamily="18" charset="0"/>
                <a:cs typeface="Times New Roman" pitchFamily="18" charset="0"/>
              </a:rPr>
              <a:t> </a:t>
            </a:r>
            <a:r>
              <a:rPr lang="en-US" sz="3400" b="1" dirty="0" err="1">
                <a:solidFill>
                  <a:srgbClr val="C00000"/>
                </a:solidFill>
                <a:latin typeface="Times New Roman" pitchFamily="18" charset="0"/>
                <a:ea typeface="Times New Roman" pitchFamily="18" charset="0"/>
                <a:cs typeface="Times New Roman" pitchFamily="18" charset="0"/>
              </a:rPr>
              <a:t>Bài</a:t>
            </a:r>
            <a:r>
              <a:rPr lang="en-US" sz="3400" b="1" dirty="0">
                <a:solidFill>
                  <a:srgbClr val="C00000"/>
                </a:solidFill>
                <a:latin typeface="Times New Roman" pitchFamily="18" charset="0"/>
                <a:ea typeface="Times New Roman" pitchFamily="18" charset="0"/>
                <a:cs typeface="Times New Roman" pitchFamily="18" charset="0"/>
              </a:rPr>
              <a:t> 1:</a:t>
            </a:r>
            <a:r>
              <a:rPr lang="en-US" sz="3400" b="1" dirty="0">
                <a:solidFill>
                  <a:srgbClr val="FF0000"/>
                </a:solidFill>
                <a:latin typeface="Times New Roman" pitchFamily="18" charset="0"/>
                <a:ea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Tuấn</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có</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21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viên</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bi.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Tuấn</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cho</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Dũng</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số</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bi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của</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mình</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ea typeface="Times New Roman" pitchFamily="18" charset="0"/>
                <a:cs typeface="Times New Roman" pitchFamily="18" charset="0"/>
              </a:rPr>
              <a:t>Hỏi</a:t>
            </a:r>
            <a:r>
              <a:rPr lang="en-US" sz="3400" dirty="0">
                <a:solidFill>
                  <a:schemeClr val="tx1">
                    <a:lumMod val="95000"/>
                    <a:lumOff val="5000"/>
                  </a:schemeClr>
                </a:solidFill>
                <a:latin typeface="Times New Roman" pitchFamily="18" charset="0"/>
                <a:ea typeface="Times New Roman" pitchFamily="18" charset="0"/>
                <a:cs typeface="Times New Roman" pitchFamily="18" charset="0"/>
              </a:rPr>
              <a:t>:</a:t>
            </a:r>
          </a:p>
          <a:p>
            <a:pPr marL="514350" indent="-514350" fontAlgn="base">
              <a:spcBef>
                <a:spcPct val="0"/>
              </a:spcBef>
              <a:spcAft>
                <a:spcPct val="0"/>
              </a:spcAft>
              <a:buFontTx/>
              <a:buAutoNum type="alphaLcParenR"/>
            </a:pPr>
            <a:r>
              <a:rPr lang="en-US" sz="3400" dirty="0" err="1">
                <a:solidFill>
                  <a:schemeClr val="tx1">
                    <a:lumMod val="95000"/>
                    <a:lumOff val="5000"/>
                  </a:schemeClr>
                </a:solidFill>
                <a:latin typeface="Times New Roman" pitchFamily="18" charset="0"/>
                <a:cs typeface="Times New Roman" pitchFamily="18" charset="0"/>
              </a:rPr>
              <a:t>Dũng</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được</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Tuấn</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cho</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bao</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nhiêu</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viên</a:t>
            </a:r>
            <a:r>
              <a:rPr lang="en-US" sz="3400" dirty="0">
                <a:solidFill>
                  <a:schemeClr val="tx1">
                    <a:lumMod val="95000"/>
                    <a:lumOff val="5000"/>
                  </a:schemeClr>
                </a:solidFill>
                <a:latin typeface="Times New Roman" pitchFamily="18" charset="0"/>
                <a:cs typeface="Times New Roman" pitchFamily="18" charset="0"/>
              </a:rPr>
              <a:t> bi?</a:t>
            </a:r>
          </a:p>
          <a:p>
            <a:pPr marL="514350" indent="-514350" fontAlgn="base">
              <a:spcBef>
                <a:spcPct val="0"/>
              </a:spcBef>
              <a:spcAft>
                <a:spcPct val="0"/>
              </a:spcAft>
              <a:buFontTx/>
              <a:buAutoNum type="alphaLcParenR"/>
            </a:pPr>
            <a:r>
              <a:rPr lang="en-US" sz="3400" dirty="0" err="1">
                <a:solidFill>
                  <a:schemeClr val="tx1">
                    <a:lumMod val="95000"/>
                    <a:lumOff val="5000"/>
                  </a:schemeClr>
                </a:solidFill>
                <a:latin typeface="Times New Roman" pitchFamily="18" charset="0"/>
                <a:cs typeface="Times New Roman" pitchFamily="18" charset="0"/>
              </a:rPr>
              <a:t>Tuấn</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còn</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lại</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bao</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nhiêu</a:t>
            </a:r>
            <a:r>
              <a:rPr lang="en-US" sz="3400" dirty="0">
                <a:solidFill>
                  <a:schemeClr val="tx1">
                    <a:lumMod val="95000"/>
                    <a:lumOff val="5000"/>
                  </a:schemeClr>
                </a:solidFill>
                <a:latin typeface="Times New Roman" pitchFamily="18" charset="0"/>
                <a:cs typeface="Times New Roman" pitchFamily="18" charset="0"/>
              </a:rPr>
              <a:t> </a:t>
            </a:r>
            <a:r>
              <a:rPr lang="en-US" sz="3400" dirty="0" err="1">
                <a:solidFill>
                  <a:schemeClr val="tx1">
                    <a:lumMod val="95000"/>
                    <a:lumOff val="5000"/>
                  </a:schemeClr>
                </a:solidFill>
                <a:latin typeface="Times New Roman" pitchFamily="18" charset="0"/>
                <a:cs typeface="Times New Roman" pitchFamily="18" charset="0"/>
              </a:rPr>
              <a:t>viên</a:t>
            </a:r>
            <a:r>
              <a:rPr lang="en-US" sz="3400" dirty="0">
                <a:solidFill>
                  <a:schemeClr val="tx1">
                    <a:lumMod val="95000"/>
                    <a:lumOff val="5000"/>
                  </a:schemeClr>
                </a:solidFill>
                <a:latin typeface="Times New Roman" pitchFamily="18" charset="0"/>
                <a:cs typeface="Times New Roman" pitchFamily="18" charset="0"/>
              </a:rPr>
              <a:t> bi?</a:t>
            </a:r>
          </a:p>
        </p:txBody>
      </p:sp>
      <p:sp>
        <p:nvSpPr>
          <p:cNvPr id="47108" name="Rectangle 4"/>
          <p:cNvSpPr>
            <a:spLocks noChangeArrowheads="1"/>
          </p:cNvSpPr>
          <p:nvPr/>
        </p:nvSpPr>
        <p:spPr bwMode="auto">
          <a:xfrm>
            <a:off x="1524000" y="876301"/>
            <a:ext cx="18288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3400" dirty="0">
                <a:latin typeface="Times New Roman" pitchFamily="18" charset="0"/>
                <a:ea typeface="Times New Roman" pitchFamily="18" charset="0"/>
                <a:cs typeface="Times New Roman" pitchFamily="18" charset="0"/>
              </a:rPr>
              <a:t> </a:t>
            </a:r>
            <a:endParaRPr lang="en-US" sz="3400" dirty="0">
              <a:latin typeface="Times New Roman" pitchFamily="18" charset="0"/>
              <a:cs typeface="Times New Roman" pitchFamily="18" charset="0"/>
            </a:endParaRPr>
          </a:p>
        </p:txBody>
      </p:sp>
      <p:sp>
        <p:nvSpPr>
          <p:cNvPr id="201" name="TextBox 200"/>
          <p:cNvSpPr txBox="1"/>
          <p:nvPr/>
        </p:nvSpPr>
        <p:spPr>
          <a:xfrm>
            <a:off x="1981200" y="2511202"/>
            <a:ext cx="2313709" cy="677108"/>
          </a:xfrm>
          <a:prstGeom prst="rect">
            <a:avLst/>
          </a:prstGeom>
          <a:noFill/>
        </p:spPr>
        <p:txBody>
          <a:bodyPr wrap="square" rtlCol="0">
            <a:spAutoFit/>
          </a:bodyPr>
          <a:lstStyle/>
          <a:p>
            <a:r>
              <a:rPr lang="en-US" sz="3800" b="1" dirty="0" err="1">
                <a:solidFill>
                  <a:srgbClr val="C00000"/>
                </a:solidFill>
                <a:latin typeface="Times New Roman" pitchFamily="18" charset="0"/>
                <a:cs typeface="Times New Roman" pitchFamily="18" charset="0"/>
              </a:rPr>
              <a:t>Tóm</a:t>
            </a:r>
            <a:r>
              <a:rPr lang="en-US" sz="3800" b="1" dirty="0">
                <a:solidFill>
                  <a:srgbClr val="C00000"/>
                </a:solidFill>
                <a:latin typeface="Times New Roman" pitchFamily="18" charset="0"/>
                <a:cs typeface="Times New Roman" pitchFamily="18" charset="0"/>
              </a:rPr>
              <a:t> </a:t>
            </a:r>
            <a:r>
              <a:rPr lang="en-US" sz="3800" b="1" dirty="0" err="1">
                <a:solidFill>
                  <a:srgbClr val="C00000"/>
                </a:solidFill>
                <a:latin typeface="Times New Roman" pitchFamily="18" charset="0"/>
                <a:cs typeface="Times New Roman" pitchFamily="18" charset="0"/>
              </a:rPr>
              <a:t>tắt</a:t>
            </a:r>
            <a:r>
              <a:rPr lang="en-US" sz="3800" b="1" dirty="0">
                <a:solidFill>
                  <a:srgbClr val="C00000"/>
                </a:solidFill>
                <a:latin typeface="Times New Roman" pitchFamily="18" charset="0"/>
                <a:cs typeface="Times New Roman" pitchFamily="18" charset="0"/>
              </a:rPr>
              <a:t>:</a:t>
            </a:r>
          </a:p>
        </p:txBody>
      </p:sp>
      <p:sp>
        <p:nvSpPr>
          <p:cNvPr id="202" name="TextBox 201"/>
          <p:cNvSpPr txBox="1"/>
          <p:nvPr/>
        </p:nvSpPr>
        <p:spPr>
          <a:xfrm>
            <a:off x="4343400" y="2604224"/>
            <a:ext cx="2819400" cy="646331"/>
          </a:xfrm>
          <a:prstGeom prst="rect">
            <a:avLst/>
          </a:prstGeom>
          <a:noFill/>
        </p:spPr>
        <p:txBody>
          <a:bodyPr wrap="square" rtlCol="0">
            <a:spAutoFit/>
          </a:bodyPr>
          <a:lstStyle/>
          <a:p>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Có</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21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viên</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bi</a:t>
            </a:r>
            <a:endParaRPr lang="en-US" sz="3600" dirty="0"/>
          </a:p>
        </p:txBody>
      </p:sp>
      <p:sp>
        <p:nvSpPr>
          <p:cNvPr id="203" name="TextBox 202"/>
          <p:cNvSpPr txBox="1"/>
          <p:nvPr/>
        </p:nvSpPr>
        <p:spPr>
          <a:xfrm>
            <a:off x="4305300" y="3407759"/>
            <a:ext cx="2362200" cy="646331"/>
          </a:xfrm>
          <a:prstGeom prst="rect">
            <a:avLst/>
          </a:prstGeom>
          <a:noFill/>
        </p:spPr>
        <p:txBody>
          <a:bodyPr wrap="square" rtlCol="0">
            <a:spAutoFit/>
          </a:bodyPr>
          <a:lstStyle/>
          <a:p>
            <a:r>
              <a:rPr lang="en-US" sz="3600" dirty="0">
                <a:solidFill>
                  <a:schemeClr val="tx1">
                    <a:lumMod val="95000"/>
                    <a:lumOff val="5000"/>
                  </a:schemeClr>
                </a:solidFill>
                <a:latin typeface="Times New Roman" pitchFamily="18" charset="0"/>
                <a:ea typeface="Times New Roman" pitchFamily="18" charset="0"/>
                <a:cs typeface="Times New Roman" pitchFamily="18" charset="0"/>
              </a:rPr>
              <a:t>Cho:      </a:t>
            </a:r>
            <a:endParaRPr lang="en-US" sz="3600" dirty="0"/>
          </a:p>
        </p:txBody>
      </p:sp>
      <p:sp>
        <p:nvSpPr>
          <p:cNvPr id="204" name="TextBox 203"/>
          <p:cNvSpPr txBox="1"/>
          <p:nvPr/>
        </p:nvSpPr>
        <p:spPr>
          <a:xfrm>
            <a:off x="5848350" y="3414295"/>
            <a:ext cx="2819400" cy="646331"/>
          </a:xfrm>
          <a:prstGeom prst="rect">
            <a:avLst/>
          </a:prstGeom>
          <a:noFill/>
        </p:spPr>
        <p:txBody>
          <a:bodyPr wrap="square" rtlCol="0">
            <a:spAutoFit/>
          </a:bodyPr>
          <a:lstStyle/>
          <a:p>
            <a:r>
              <a:rPr lang="en-US" sz="3600" dirty="0" err="1">
                <a:solidFill>
                  <a:srgbClr val="C00000"/>
                </a:solidFill>
                <a:latin typeface="Times New Roman" pitchFamily="18" charset="0"/>
                <a:ea typeface="Times New Roman" pitchFamily="18" charset="0"/>
                <a:cs typeface="Times New Roman" pitchFamily="18" charset="0"/>
              </a:rPr>
              <a:t>của</a:t>
            </a:r>
            <a:r>
              <a:rPr lang="en-US" sz="3600" dirty="0">
                <a:solidFill>
                  <a:srgbClr val="C00000"/>
                </a:solidFill>
                <a:latin typeface="Times New Roman" pitchFamily="18" charset="0"/>
                <a:ea typeface="Times New Roman" pitchFamily="18" charset="0"/>
                <a:cs typeface="Times New Roman" pitchFamily="18" charset="0"/>
              </a:rPr>
              <a:t> 21 </a:t>
            </a:r>
            <a:r>
              <a:rPr lang="en-US" sz="3600" dirty="0" err="1">
                <a:solidFill>
                  <a:srgbClr val="C00000"/>
                </a:solidFill>
                <a:latin typeface="Times New Roman" pitchFamily="18" charset="0"/>
                <a:ea typeface="Times New Roman" pitchFamily="18" charset="0"/>
                <a:cs typeface="Times New Roman" pitchFamily="18" charset="0"/>
              </a:rPr>
              <a:t>viên</a:t>
            </a:r>
            <a:r>
              <a:rPr lang="en-US" sz="3600" dirty="0">
                <a:solidFill>
                  <a:srgbClr val="C00000"/>
                </a:solidFill>
                <a:latin typeface="Times New Roman" pitchFamily="18" charset="0"/>
                <a:ea typeface="Times New Roman" pitchFamily="18" charset="0"/>
                <a:cs typeface="Times New Roman" pitchFamily="18" charset="0"/>
              </a:rPr>
              <a:t> bi</a:t>
            </a:r>
            <a:endParaRPr lang="en-US" sz="3600" dirty="0">
              <a:solidFill>
                <a:srgbClr val="C00000"/>
              </a:solidFill>
            </a:endParaRPr>
          </a:p>
        </p:txBody>
      </p:sp>
      <p:graphicFrame>
        <p:nvGraphicFramePr>
          <p:cNvPr id="2" name="Object 3"/>
          <p:cNvGraphicFramePr>
            <a:graphicFrameLocks noChangeAspect="1"/>
          </p:cNvGraphicFramePr>
          <p:nvPr>
            <p:extLst>
              <p:ext uri="{D42A27DB-BD31-4B8C-83A1-F6EECF244321}">
                <p14:modId xmlns:p14="http://schemas.microsoft.com/office/powerpoint/2010/main" val="2129244183"/>
              </p:ext>
            </p:extLst>
          </p:nvPr>
        </p:nvGraphicFramePr>
        <p:xfrm>
          <a:off x="5429250" y="3102273"/>
          <a:ext cx="457200" cy="1257300"/>
        </p:xfrm>
        <a:graphic>
          <a:graphicData uri="http://schemas.openxmlformats.org/presentationml/2006/ole">
            <mc:AlternateContent xmlns:mc="http://schemas.openxmlformats.org/markup-compatibility/2006">
              <mc:Choice xmlns:v="urn:schemas-microsoft-com:vml" Requires="v">
                <p:oleObj spid="_x0000_s3079" name="Equation" r:id="rId5" imgW="152280" imgH="419040" progId="Equation.DSMT4">
                  <p:embed/>
                </p:oleObj>
              </mc:Choice>
              <mc:Fallback>
                <p:oleObj name="Equation" r:id="rId5" imgW="152280" imgH="41904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29250" y="3102273"/>
                        <a:ext cx="4572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 name="TextBox 204"/>
          <p:cNvSpPr txBox="1"/>
          <p:nvPr/>
        </p:nvSpPr>
        <p:spPr>
          <a:xfrm>
            <a:off x="4343400" y="4462072"/>
            <a:ext cx="2514600" cy="646331"/>
          </a:xfrm>
          <a:prstGeom prst="rect">
            <a:avLst/>
          </a:prstGeom>
          <a:noFill/>
        </p:spPr>
        <p:txBody>
          <a:bodyPr wrap="square" rtlCol="0">
            <a:spAutoFit/>
          </a:bodyPr>
          <a:lstStyle/>
          <a:p>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Đã</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cho</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 bi</a:t>
            </a:r>
            <a:endParaRPr lang="en-US" sz="3600" dirty="0"/>
          </a:p>
        </p:txBody>
      </p:sp>
      <p:sp>
        <p:nvSpPr>
          <p:cNvPr id="206" name="TextBox 205"/>
          <p:cNvSpPr txBox="1"/>
          <p:nvPr/>
        </p:nvSpPr>
        <p:spPr>
          <a:xfrm>
            <a:off x="4322618" y="5238610"/>
            <a:ext cx="2514600" cy="646331"/>
          </a:xfrm>
          <a:prstGeom prst="rect">
            <a:avLst/>
          </a:prstGeom>
          <a:noFill/>
        </p:spPr>
        <p:txBody>
          <a:bodyPr wrap="square" rtlCol="0">
            <a:spAutoFit/>
          </a:bodyPr>
          <a:lstStyle/>
          <a:p>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Còn</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lại</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 bi</a:t>
            </a:r>
            <a:endParaRPr lang="en-US" sz="3600" dirty="0"/>
          </a:p>
        </p:txBody>
      </p:sp>
      <p:sp>
        <p:nvSpPr>
          <p:cNvPr id="14" name="TextBox 13"/>
          <p:cNvSpPr txBox="1"/>
          <p:nvPr/>
        </p:nvSpPr>
        <p:spPr>
          <a:xfrm>
            <a:off x="5725391" y="3420832"/>
            <a:ext cx="1295400" cy="646331"/>
          </a:xfrm>
          <a:prstGeom prst="rect">
            <a:avLst/>
          </a:prstGeom>
          <a:noFill/>
        </p:spPr>
        <p:txBody>
          <a:bodyPr wrap="square" rtlCol="0">
            <a:spAutoFit/>
          </a:bodyPr>
          <a:lstStyle/>
          <a:p>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số</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bi</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10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xit" presetSubtype="10" fill="hold" grpId="1" nodeType="clickEffect">
                                  <p:stCondLst>
                                    <p:cond delay="0"/>
                                  </p:stCondLst>
                                  <p:childTnLst>
                                    <p:animEffect transition="out" filter="blinds(horizontal)">
                                      <p:cBhvr>
                                        <p:cTn id="38" dur="500"/>
                                        <p:tgtEl>
                                          <p:spTgt spid="14"/>
                                        </p:tgtEl>
                                      </p:cBhvr>
                                    </p:animEffect>
                                    <p:set>
                                      <p:cBhvr>
                                        <p:cTn id="39" dur="1" fill="hold">
                                          <p:stCondLst>
                                            <p:cond delay="499"/>
                                          </p:stCondLst>
                                        </p:cTn>
                                        <p:tgtEl>
                                          <p:spTgt spid="14"/>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P spid="201" grpId="0"/>
      <p:bldP spid="202" grpId="0"/>
      <p:bldP spid="203" grpId="0"/>
      <p:bldP spid="204" grpId="0"/>
      <p:bldP spid="205" grpId="0"/>
      <p:bldP spid="206" grpId="0"/>
      <p:bldP spid="14" grpId="0"/>
      <p:bldP spid="14" grpId="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524000" y="0"/>
            <a:ext cx="9144000" cy="6858000"/>
          </a:xfrm>
          <a:prstGeom prst="rect">
            <a:avLst/>
          </a:prstGeom>
          <a:solidFill>
            <a:srgbClr val="D4F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TextBox 2"/>
          <p:cNvSpPr txBox="1"/>
          <p:nvPr/>
        </p:nvSpPr>
        <p:spPr>
          <a:xfrm>
            <a:off x="2514600" y="152401"/>
            <a:ext cx="1524000" cy="615553"/>
          </a:xfrm>
          <a:prstGeom prst="rect">
            <a:avLst/>
          </a:prstGeom>
          <a:noFill/>
        </p:spPr>
        <p:txBody>
          <a:bodyPr wrap="square" rtlCol="0">
            <a:spAutoFit/>
          </a:bodyPr>
          <a:lstStyle/>
          <a:p>
            <a:r>
              <a:rPr lang="en-US" sz="3400" b="1" dirty="0" err="1">
                <a:solidFill>
                  <a:srgbClr val="FF0000"/>
                </a:solidFill>
                <a:latin typeface="Times New Roman" pitchFamily="18" charset="0"/>
                <a:cs typeface="Times New Roman" pitchFamily="18" charset="0"/>
              </a:rPr>
              <a:t>Giải</a:t>
            </a:r>
            <a:endParaRPr lang="en-US" sz="3400" b="1" dirty="0">
              <a:solidFill>
                <a:srgbClr val="FF0000"/>
              </a:solidFill>
              <a:latin typeface="Times New Roman" pitchFamily="18" charset="0"/>
              <a:cs typeface="Times New Roman" pitchFamily="18" charset="0"/>
            </a:endParaRPr>
          </a:p>
        </p:txBody>
      </p:sp>
      <p:sp>
        <p:nvSpPr>
          <p:cNvPr id="4" name="TextBox 3"/>
          <p:cNvSpPr txBox="1"/>
          <p:nvPr/>
        </p:nvSpPr>
        <p:spPr>
          <a:xfrm>
            <a:off x="2362200" y="838201"/>
            <a:ext cx="6705600" cy="615553"/>
          </a:xfrm>
          <a:prstGeom prst="rect">
            <a:avLst/>
          </a:prstGeom>
          <a:noFill/>
        </p:spPr>
        <p:txBody>
          <a:bodyPr wrap="square" rtlCol="0">
            <a:spAutoFit/>
          </a:bodyPr>
          <a:lstStyle/>
          <a:p>
            <a:r>
              <a:rPr lang="en-US" sz="3400" dirty="0" err="1">
                <a:latin typeface="Times New Roman" pitchFamily="18" charset="0"/>
                <a:cs typeface="Times New Roman" pitchFamily="18" charset="0"/>
              </a:rPr>
              <a:t>Số</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viên</a:t>
            </a:r>
            <a:r>
              <a:rPr lang="en-US" sz="3400" dirty="0">
                <a:latin typeface="Times New Roman" pitchFamily="18" charset="0"/>
                <a:cs typeface="Times New Roman" pitchFamily="18" charset="0"/>
              </a:rPr>
              <a:t> bi </a:t>
            </a:r>
            <a:r>
              <a:rPr lang="en-US" sz="3400" dirty="0" err="1">
                <a:latin typeface="Times New Roman" pitchFamily="18" charset="0"/>
                <a:cs typeface="Times New Roman" pitchFamily="18" charset="0"/>
              </a:rPr>
              <a:t>Dũng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được</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Tuấn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cho</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là</a:t>
            </a:r>
            <a:r>
              <a:rPr lang="en-US" sz="3400" dirty="0">
                <a:latin typeface="Times New Roman" pitchFamily="18" charset="0"/>
                <a:cs typeface="Times New Roman" pitchFamily="18" charset="0"/>
              </a:rPr>
              <a:t> </a:t>
            </a:r>
          </a:p>
        </p:txBody>
      </p:sp>
      <p:graphicFrame>
        <p:nvGraphicFramePr>
          <p:cNvPr id="50178" name="Object 2"/>
          <p:cNvGraphicFramePr>
            <a:graphicFrameLocks noChangeAspect="1"/>
          </p:cNvGraphicFramePr>
          <p:nvPr/>
        </p:nvGraphicFramePr>
        <p:xfrm>
          <a:off x="3219450" y="1409700"/>
          <a:ext cx="4343400" cy="1257300"/>
        </p:xfrm>
        <a:graphic>
          <a:graphicData uri="http://schemas.openxmlformats.org/presentationml/2006/ole">
            <mc:AlternateContent xmlns:mc="http://schemas.openxmlformats.org/markup-compatibility/2006">
              <mc:Choice xmlns:v="urn:schemas-microsoft-com:vml" Requires="v">
                <p:oleObj spid="_x0000_s4102" name="Equation" r:id="rId3" imgW="1447560" imgH="419040" progId="Equation.DSMT4">
                  <p:embed/>
                </p:oleObj>
              </mc:Choice>
              <mc:Fallback>
                <p:oleObj name="Equation" r:id="rId3" imgW="1447560" imgH="419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9450" y="1409700"/>
                        <a:ext cx="43434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2362200" y="2813448"/>
            <a:ext cx="5257800" cy="615553"/>
          </a:xfrm>
          <a:prstGeom prst="rect">
            <a:avLst/>
          </a:prstGeom>
          <a:noFill/>
        </p:spPr>
        <p:txBody>
          <a:bodyPr wrap="square" rtlCol="0">
            <a:spAutoFit/>
          </a:bodyPr>
          <a:lstStyle/>
          <a:p>
            <a:r>
              <a:rPr lang="en-US" sz="3400" dirty="0" err="1">
                <a:latin typeface="Times New Roman" pitchFamily="18" charset="0"/>
                <a:ea typeface="Times New Roman" pitchFamily="18" charset="0"/>
                <a:cs typeface="Times New Roman" pitchFamily="18" charset="0"/>
              </a:rPr>
              <a:t>Số</a:t>
            </a:r>
            <a:r>
              <a:rPr lang="en-US" sz="3400" dirty="0">
                <a:latin typeface="Times New Roman" pitchFamily="18" charset="0"/>
                <a:ea typeface="Times New Roman" pitchFamily="18" charset="0"/>
                <a:cs typeface="Times New Roman" pitchFamily="18" charset="0"/>
              </a:rPr>
              <a:t> </a:t>
            </a:r>
            <a:r>
              <a:rPr lang="en-US" sz="3400" dirty="0" err="1">
                <a:latin typeface="Times New Roman" pitchFamily="18" charset="0"/>
                <a:ea typeface="Times New Roman" pitchFamily="18" charset="0"/>
                <a:cs typeface="Times New Roman" pitchFamily="18" charset="0"/>
              </a:rPr>
              <a:t>viên</a:t>
            </a:r>
            <a:r>
              <a:rPr lang="en-US" sz="3400" dirty="0">
                <a:latin typeface="Times New Roman" pitchFamily="18" charset="0"/>
                <a:ea typeface="Times New Roman" pitchFamily="18" charset="0"/>
                <a:cs typeface="Times New Roman" pitchFamily="18" charset="0"/>
              </a:rPr>
              <a:t> bi </a:t>
            </a:r>
            <a:r>
              <a:rPr lang="en-US" sz="3400" dirty="0" err="1">
                <a:latin typeface="Times New Roman" pitchFamily="18" charset="0"/>
                <a:ea typeface="Times New Roman" pitchFamily="18" charset="0"/>
                <a:cs typeface="Times New Roman" pitchFamily="18" charset="0"/>
              </a:rPr>
              <a:t>Tuấn</a:t>
            </a:r>
            <a:r>
              <a:rPr lang="en-US" sz="3400" dirty="0">
                <a:latin typeface="Times New Roman" pitchFamily="18" charset="0"/>
                <a:ea typeface="Times New Roman" pitchFamily="18" charset="0"/>
                <a:cs typeface="Times New Roman" pitchFamily="18" charset="0"/>
              </a:rPr>
              <a:t> </a:t>
            </a:r>
            <a:r>
              <a:rPr lang="en-US" sz="3400" dirty="0" err="1">
                <a:latin typeface="Times New Roman" pitchFamily="18" charset="0"/>
                <a:ea typeface="Times New Roman" pitchFamily="18" charset="0"/>
                <a:cs typeface="Times New Roman" pitchFamily="18" charset="0"/>
              </a:rPr>
              <a:t>còn</a:t>
            </a:r>
            <a:r>
              <a:rPr lang="en-US" sz="3400" dirty="0">
                <a:latin typeface="Times New Roman" pitchFamily="18" charset="0"/>
                <a:ea typeface="Times New Roman" pitchFamily="18" charset="0"/>
                <a:cs typeface="Times New Roman" pitchFamily="18" charset="0"/>
              </a:rPr>
              <a:t> </a:t>
            </a:r>
            <a:r>
              <a:rPr lang="en-US" sz="3400" dirty="0" err="1">
                <a:latin typeface="Times New Roman" pitchFamily="18" charset="0"/>
                <a:ea typeface="Times New Roman" pitchFamily="18" charset="0"/>
                <a:cs typeface="Times New Roman" pitchFamily="18" charset="0"/>
              </a:rPr>
              <a:t>lại</a:t>
            </a:r>
            <a:r>
              <a:rPr lang="en-US" sz="3400" dirty="0">
                <a:latin typeface="Times New Roman" pitchFamily="18" charset="0"/>
                <a:ea typeface="Times New Roman" pitchFamily="18" charset="0"/>
                <a:cs typeface="Times New Roman" pitchFamily="18" charset="0"/>
              </a:rPr>
              <a:t> </a:t>
            </a:r>
            <a:r>
              <a:rPr lang="en-US" sz="3400" dirty="0" err="1">
                <a:latin typeface="Times New Roman" pitchFamily="18" charset="0"/>
                <a:ea typeface="Times New Roman" pitchFamily="18" charset="0"/>
                <a:cs typeface="Times New Roman" pitchFamily="18" charset="0"/>
              </a:rPr>
              <a:t>là</a:t>
            </a:r>
            <a:r>
              <a:rPr lang="en-US" sz="3400" dirty="0">
                <a:latin typeface="Times New Roman" pitchFamily="18" charset="0"/>
                <a:ea typeface="Times New Roman" pitchFamily="18" charset="0"/>
                <a:cs typeface="Times New Roman" pitchFamily="18" charset="0"/>
              </a:rPr>
              <a:t>:</a:t>
            </a:r>
            <a:endParaRPr lang="en-US" sz="3400" dirty="0"/>
          </a:p>
        </p:txBody>
      </p:sp>
      <p:sp>
        <p:nvSpPr>
          <p:cNvPr id="8" name="TextBox 7"/>
          <p:cNvSpPr txBox="1"/>
          <p:nvPr/>
        </p:nvSpPr>
        <p:spPr>
          <a:xfrm>
            <a:off x="7467600" y="1746648"/>
            <a:ext cx="1981200" cy="615553"/>
          </a:xfrm>
          <a:prstGeom prst="rect">
            <a:avLst/>
          </a:prstGeom>
          <a:noFill/>
        </p:spPr>
        <p:txBody>
          <a:bodyPr wrap="square" rtlCol="0">
            <a:spAutoFit/>
          </a:bodyPr>
          <a:lstStyle/>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viên</a:t>
            </a:r>
            <a:r>
              <a:rPr lang="en-US" sz="3400" dirty="0">
                <a:latin typeface="Times New Roman" pitchFamily="18" charset="0"/>
                <a:cs typeface="Times New Roman" pitchFamily="18" charset="0"/>
              </a:rPr>
              <a:t> bi)</a:t>
            </a:r>
          </a:p>
        </p:txBody>
      </p:sp>
      <p:graphicFrame>
        <p:nvGraphicFramePr>
          <p:cNvPr id="50179" name="Object 3"/>
          <p:cNvGraphicFramePr>
            <a:graphicFrameLocks noChangeAspect="1"/>
          </p:cNvGraphicFramePr>
          <p:nvPr/>
        </p:nvGraphicFramePr>
        <p:xfrm>
          <a:off x="3448050" y="3581400"/>
          <a:ext cx="2095500" cy="533400"/>
        </p:xfrm>
        <a:graphic>
          <a:graphicData uri="http://schemas.openxmlformats.org/presentationml/2006/ole">
            <mc:AlternateContent xmlns:mc="http://schemas.openxmlformats.org/markup-compatibility/2006">
              <mc:Choice xmlns:v="urn:schemas-microsoft-com:vml" Requires="v">
                <p:oleObj spid="_x0000_s4103" name="Equation" r:id="rId5" imgW="698400" imgH="177480" progId="Equation.DSMT4">
                  <p:embed/>
                </p:oleObj>
              </mc:Choice>
              <mc:Fallback>
                <p:oleObj name="Equation" r:id="rId5" imgW="698400" imgH="1774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48050" y="3581400"/>
                        <a:ext cx="20955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4495800" y="4267201"/>
            <a:ext cx="4343400" cy="1138773"/>
          </a:xfrm>
          <a:prstGeom prst="rect">
            <a:avLst/>
          </a:prstGeom>
          <a:noFill/>
        </p:spPr>
        <p:txBody>
          <a:bodyPr wrap="square" rtlCol="0">
            <a:spAutoFit/>
          </a:bodyPr>
          <a:lstStyle/>
          <a:p>
            <a:r>
              <a:rPr lang="en-US" sz="3400" dirty="0">
                <a:solidFill>
                  <a:srgbClr val="0000FF"/>
                </a:solidFill>
                <a:latin typeface="Times New Roman" pitchFamily="18" charset="0"/>
              </a:rPr>
              <a:t> </a:t>
            </a:r>
            <a:r>
              <a:rPr lang="en-US" sz="3400" dirty="0" err="1">
                <a:latin typeface="Times New Roman" pitchFamily="18" charset="0"/>
              </a:rPr>
              <a:t>Đáp</a:t>
            </a:r>
            <a:r>
              <a:rPr lang="en-US" sz="3400" dirty="0">
                <a:latin typeface="Times New Roman" pitchFamily="18" charset="0"/>
              </a:rPr>
              <a:t> </a:t>
            </a:r>
            <a:r>
              <a:rPr lang="en-US" sz="3400" dirty="0" err="1">
                <a:latin typeface="Times New Roman" pitchFamily="18" charset="0"/>
              </a:rPr>
              <a:t>số</a:t>
            </a:r>
            <a:r>
              <a:rPr lang="en-US" sz="3400" dirty="0">
                <a:latin typeface="Times New Roman" pitchFamily="18" charset="0"/>
              </a:rPr>
              <a:t>: a) 9 </a:t>
            </a:r>
            <a:r>
              <a:rPr lang="en-US" sz="3400" dirty="0" err="1">
                <a:latin typeface="Times New Roman" pitchFamily="18" charset="0"/>
              </a:rPr>
              <a:t>viên</a:t>
            </a:r>
            <a:r>
              <a:rPr lang="en-US" sz="3400" dirty="0">
                <a:latin typeface="Times New Roman" pitchFamily="18" charset="0"/>
              </a:rPr>
              <a:t> bi</a:t>
            </a:r>
          </a:p>
          <a:p>
            <a:r>
              <a:rPr lang="en-US" sz="3400" dirty="0">
                <a:latin typeface="Times New Roman" pitchFamily="18" charset="0"/>
              </a:rPr>
              <a:t>              b) 12 </a:t>
            </a:r>
            <a:r>
              <a:rPr lang="en-US" sz="3400" dirty="0" err="1">
                <a:latin typeface="Times New Roman" pitchFamily="18" charset="0"/>
              </a:rPr>
              <a:t>viên</a:t>
            </a:r>
            <a:r>
              <a:rPr lang="en-US" sz="3400" dirty="0">
                <a:latin typeface="Times New Roman" pitchFamily="18" charset="0"/>
              </a:rPr>
              <a:t> bi</a:t>
            </a:r>
            <a:endParaRPr lang="en-US" sz="3400" dirty="0"/>
          </a:p>
        </p:txBody>
      </p:sp>
      <p:sp>
        <p:nvSpPr>
          <p:cNvPr id="14" name="TextBox 13"/>
          <p:cNvSpPr txBox="1"/>
          <p:nvPr/>
        </p:nvSpPr>
        <p:spPr>
          <a:xfrm>
            <a:off x="5562600" y="3486151"/>
            <a:ext cx="1981200" cy="615553"/>
          </a:xfrm>
          <a:prstGeom prst="rect">
            <a:avLst/>
          </a:prstGeom>
          <a:noFill/>
        </p:spPr>
        <p:txBody>
          <a:bodyPr wrap="square" rtlCol="0">
            <a:spAutoFit/>
          </a:bodyPr>
          <a:lstStyle/>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viên</a:t>
            </a:r>
            <a:r>
              <a:rPr lang="en-US" sz="3400" dirty="0">
                <a:latin typeface="Times New Roman" pitchFamily="18" charset="0"/>
                <a:cs typeface="Times New Roman" pitchFamily="18" charset="0"/>
              </a:rPr>
              <a:t> bi)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017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524000" y="828160"/>
            <a:ext cx="8763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lnSpc>
                <a:spcPct val="150000"/>
              </a:lnSpc>
              <a:spcBef>
                <a:spcPct val="0"/>
              </a:spcBef>
              <a:spcAft>
                <a:spcPct val="0"/>
              </a:spcAft>
            </a:pPr>
            <a:r>
              <a:rPr lang="nl-NL" sz="3600" dirty="0">
                <a:latin typeface="Times New Roman" pitchFamily="18" charset="0"/>
                <a:ea typeface="Times New Roman" pitchFamily="18" charset="0"/>
                <a:cs typeface="Times New Roman" pitchFamily="18" charset="0"/>
              </a:rPr>
              <a:t>  </a:t>
            </a:r>
            <a:r>
              <a:rPr lang="nl-NL" sz="3600" b="1" dirty="0">
                <a:solidFill>
                  <a:srgbClr val="FF0000"/>
                </a:solidFill>
                <a:latin typeface="Times New Roman" pitchFamily="18" charset="0"/>
                <a:ea typeface="Times New Roman" pitchFamily="18" charset="0"/>
                <a:cs typeface="Times New Roman" pitchFamily="18" charset="0"/>
              </a:rPr>
              <a:t>Bài 2:</a:t>
            </a:r>
            <a:r>
              <a:rPr lang="nl-NL" sz="3600" b="1" dirty="0">
                <a:latin typeface="Times New Roman" pitchFamily="18" charset="0"/>
                <a:ea typeface="Times New Roman" pitchFamily="18" charset="0"/>
                <a:cs typeface="Times New Roman" pitchFamily="18" charset="0"/>
              </a:rPr>
              <a:t> </a:t>
            </a:r>
            <a:r>
              <a:rPr lang="nl-NL" sz="3600" dirty="0">
                <a:latin typeface="Times New Roman" pitchFamily="18" charset="0"/>
                <a:ea typeface="Times New Roman" pitchFamily="18" charset="0"/>
                <a:cs typeface="Times New Roman" pitchFamily="18" charset="0"/>
              </a:rPr>
              <a:t>Bạn Lan muốn làm 1,5 lít sữa chua thì cần bao nhiêu lít sữa tươi, sữa đặc có đường và sữa chua cái. Biết lượng sữa tươi, sữa đặc có đường và sữa chua cái theo thứ tự bằng                                                                       </a:t>
            </a:r>
            <a:endParaRPr lang="nl-NL" sz="3600" dirty="0">
              <a:latin typeface="Times New Roman" pitchFamily="18" charset="0"/>
              <a:cs typeface="Times New Roman" pitchFamily="18" charset="0"/>
            </a:endParaRPr>
          </a:p>
        </p:txBody>
      </p:sp>
      <p:graphicFrame>
        <p:nvGraphicFramePr>
          <p:cNvPr id="43009" name="Object 1"/>
          <p:cNvGraphicFramePr>
            <a:graphicFrameLocks noChangeAspect="1"/>
          </p:cNvGraphicFramePr>
          <p:nvPr/>
        </p:nvGraphicFramePr>
        <p:xfrm>
          <a:off x="2921000" y="4191001"/>
          <a:ext cx="831850" cy="1171575"/>
        </p:xfrm>
        <a:graphic>
          <a:graphicData uri="http://schemas.openxmlformats.org/presentationml/2006/ole">
            <mc:AlternateContent xmlns:mc="http://schemas.openxmlformats.org/markup-compatibility/2006">
              <mc:Choice xmlns:v="urn:schemas-microsoft-com:vml" Requires="v">
                <p:oleObj spid="_x0000_s5128" name="Equation" r:id="rId4" imgW="253800" imgH="393480" progId="Equation.DSMT4">
                  <p:embed/>
                </p:oleObj>
              </mc:Choice>
              <mc:Fallback>
                <p:oleObj name="Equation" r:id="rId4" imgW="253800" imgH="393480" progId="Equation.DSMT4">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1000" y="4191001"/>
                        <a:ext cx="831850" cy="1171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11" name="Rectangle 3"/>
          <p:cNvSpPr>
            <a:spLocks noChangeArrowheads="1"/>
          </p:cNvSpPr>
          <p:nvPr/>
        </p:nvSpPr>
        <p:spPr bwMode="auto">
          <a:xfrm>
            <a:off x="1974850" y="2615387"/>
            <a:ext cx="800735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nl-NL" sz="3400" dirty="0">
                <a:latin typeface="Times New Roman" pitchFamily="18" charset="0"/>
                <a:ea typeface="Times New Roman" pitchFamily="18" charset="0"/>
                <a:cs typeface="Times New Roman" pitchFamily="18" charset="0"/>
              </a:rPr>
              <a:t> </a:t>
            </a:r>
            <a:endParaRPr lang="en-US" sz="3400" dirty="0">
              <a:latin typeface="Times New Roman" pitchFamily="18" charset="0"/>
              <a:cs typeface="Times New Roman" pitchFamily="18" charset="0"/>
            </a:endParaRPr>
          </a:p>
        </p:txBody>
      </p:sp>
      <p:graphicFrame>
        <p:nvGraphicFramePr>
          <p:cNvPr id="2" name="Object 2"/>
          <p:cNvGraphicFramePr>
            <a:graphicFrameLocks noChangeAspect="1"/>
          </p:cNvGraphicFramePr>
          <p:nvPr/>
        </p:nvGraphicFramePr>
        <p:xfrm>
          <a:off x="3808412" y="4419600"/>
          <a:ext cx="706438" cy="604838"/>
        </p:xfrm>
        <a:graphic>
          <a:graphicData uri="http://schemas.openxmlformats.org/presentationml/2006/ole">
            <mc:AlternateContent xmlns:mc="http://schemas.openxmlformats.org/markup-compatibility/2006">
              <mc:Choice xmlns:v="urn:schemas-microsoft-com:vml" Requires="v">
                <p:oleObj spid="_x0000_s5129" name="Equation" r:id="rId6" imgW="215640" imgH="203040" progId="Equation.DSMT4">
                  <p:embed/>
                </p:oleObj>
              </mc:Choice>
              <mc:Fallback>
                <p:oleObj name="Equation" r:id="rId6" imgW="215640" imgH="203040" progId="Equation.DSMT4">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08412" y="4419600"/>
                        <a:ext cx="706438" cy="604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3"/>
          <p:cNvGraphicFramePr>
            <a:graphicFrameLocks noChangeAspect="1"/>
          </p:cNvGraphicFramePr>
          <p:nvPr/>
        </p:nvGraphicFramePr>
        <p:xfrm>
          <a:off x="1752600" y="4459288"/>
          <a:ext cx="1162050" cy="603250"/>
        </p:xfrm>
        <a:graphic>
          <a:graphicData uri="http://schemas.openxmlformats.org/presentationml/2006/ole">
            <mc:AlternateContent xmlns:mc="http://schemas.openxmlformats.org/markup-compatibility/2006">
              <mc:Choice xmlns:v="urn:schemas-microsoft-com:vml" Requires="v">
                <p:oleObj spid="_x0000_s5130" name="Equation" r:id="rId8" imgW="355320" imgH="203040" progId="Equation.DSMT4">
                  <p:embed/>
                </p:oleObj>
              </mc:Choice>
              <mc:Fallback>
                <p:oleObj name="Equation" r:id="rId8" imgW="355320" imgH="203040" progId="Equation.DSMT4">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2600" y="4459288"/>
                        <a:ext cx="1162050" cy="60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4495800" y="4343401"/>
            <a:ext cx="5410200" cy="646331"/>
          </a:xfrm>
          <a:prstGeom prst="rect">
            <a:avLst/>
          </a:prstGeom>
          <a:noFill/>
        </p:spPr>
        <p:txBody>
          <a:bodyPr wrap="square" rtlCol="0">
            <a:spAutoFit/>
          </a:bodyPr>
          <a:lstStyle/>
          <a:p>
            <a:pPr lvl="0"/>
            <a:r>
              <a:rPr lang="nl-NL" sz="3600" dirty="0">
                <a:latin typeface="Times New Roman" pitchFamily="18" charset="0"/>
                <a:ea typeface="Times New Roman" pitchFamily="18" charset="0"/>
                <a:cs typeface="Times New Roman" pitchFamily="18" charset="0"/>
              </a:rPr>
              <a:t>thể tích sản phẩm thu được. </a:t>
            </a:r>
            <a:endParaRPr lang="nl-NL" sz="3600" dirty="0">
              <a:latin typeface="Times New Roman" pitchFamily="18" charset="0"/>
              <a:cs typeface="Times New Roman" pitchFamily="18" charset="0"/>
            </a:endParaRPr>
          </a:p>
        </p:txBody>
      </p:sp>
      <p:sp>
        <p:nvSpPr>
          <p:cNvPr id="10" name="5-Point Star 9">
            <a:hlinkClick r:id="rId10" action="ppaction://hlinkfile"/>
          </p:cNvPr>
          <p:cNvSpPr/>
          <p:nvPr/>
        </p:nvSpPr>
        <p:spPr>
          <a:xfrm>
            <a:off x="1828800" y="533400"/>
            <a:ext cx="5334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300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D4FED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3600" dirty="0"/>
          </a:p>
        </p:txBody>
      </p:sp>
      <p:sp>
        <p:nvSpPr>
          <p:cNvPr id="206" name="TextBox 205"/>
          <p:cNvSpPr txBox="1"/>
          <p:nvPr/>
        </p:nvSpPr>
        <p:spPr>
          <a:xfrm>
            <a:off x="2286000" y="76200"/>
            <a:ext cx="3733800" cy="677108"/>
          </a:xfrm>
          <a:prstGeom prst="rect">
            <a:avLst/>
          </a:prstGeom>
          <a:noFill/>
        </p:spPr>
        <p:txBody>
          <a:bodyPr wrap="square" rtlCol="0">
            <a:spAutoFit/>
          </a:bodyPr>
          <a:lstStyle/>
          <a:p>
            <a:r>
              <a:rPr lang="en-US" sz="3800" b="1" dirty="0" err="1">
                <a:solidFill>
                  <a:srgbClr val="C00000"/>
                </a:solidFill>
                <a:latin typeface="Times New Roman" pitchFamily="18" charset="0"/>
                <a:cs typeface="Times New Roman" pitchFamily="18" charset="0"/>
              </a:rPr>
              <a:t>Bài</a:t>
            </a:r>
            <a:r>
              <a:rPr lang="en-US" sz="3800" b="1" dirty="0">
                <a:solidFill>
                  <a:srgbClr val="C00000"/>
                </a:solidFill>
                <a:latin typeface="Times New Roman" pitchFamily="18" charset="0"/>
                <a:cs typeface="Times New Roman" pitchFamily="18" charset="0"/>
              </a:rPr>
              <a:t> 2: </a:t>
            </a:r>
            <a:r>
              <a:rPr lang="en-US" sz="3800" b="1" dirty="0" err="1">
                <a:solidFill>
                  <a:srgbClr val="C00000"/>
                </a:solidFill>
                <a:latin typeface="Times New Roman" pitchFamily="18" charset="0"/>
                <a:cs typeface="Times New Roman" pitchFamily="18" charset="0"/>
              </a:rPr>
              <a:t>Tóm</a:t>
            </a:r>
            <a:r>
              <a:rPr lang="en-US" sz="3800" b="1" dirty="0">
                <a:solidFill>
                  <a:srgbClr val="C00000"/>
                </a:solidFill>
                <a:latin typeface="Times New Roman" pitchFamily="18" charset="0"/>
                <a:cs typeface="Times New Roman" pitchFamily="18" charset="0"/>
              </a:rPr>
              <a:t> </a:t>
            </a:r>
            <a:r>
              <a:rPr lang="en-US" sz="3800" b="1" dirty="0" err="1">
                <a:solidFill>
                  <a:srgbClr val="C00000"/>
                </a:solidFill>
                <a:latin typeface="Times New Roman" pitchFamily="18" charset="0"/>
                <a:cs typeface="Times New Roman" pitchFamily="18" charset="0"/>
              </a:rPr>
              <a:t>tắt</a:t>
            </a:r>
            <a:endParaRPr lang="en-US" sz="3800" b="1" dirty="0">
              <a:solidFill>
                <a:srgbClr val="C00000"/>
              </a:solidFill>
              <a:latin typeface="Times New Roman" pitchFamily="18" charset="0"/>
              <a:cs typeface="Times New Roman" pitchFamily="18" charset="0"/>
            </a:endParaRPr>
          </a:p>
        </p:txBody>
      </p:sp>
      <p:sp>
        <p:nvSpPr>
          <p:cNvPr id="207" name="TextBox 206"/>
          <p:cNvSpPr txBox="1"/>
          <p:nvPr/>
        </p:nvSpPr>
        <p:spPr>
          <a:xfrm>
            <a:off x="2286000" y="716578"/>
            <a:ext cx="4419600" cy="646331"/>
          </a:xfrm>
          <a:prstGeom prst="rect">
            <a:avLst/>
          </a:prstGeom>
          <a:noFill/>
        </p:spPr>
        <p:txBody>
          <a:bodyPr wrap="square" rtlCol="0">
            <a:spAutoFit/>
          </a:bodyPr>
          <a:lstStyle/>
          <a:p>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Làm</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1,5lít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sữa</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chua</a:t>
            </a:r>
            <a:endParaRPr lang="en-US" sz="3600" dirty="0"/>
          </a:p>
        </p:txBody>
      </p:sp>
      <p:sp>
        <p:nvSpPr>
          <p:cNvPr id="210" name="TextBox 209"/>
          <p:cNvSpPr txBox="1"/>
          <p:nvPr/>
        </p:nvSpPr>
        <p:spPr>
          <a:xfrm>
            <a:off x="5041900" y="1447801"/>
            <a:ext cx="2349500" cy="646331"/>
          </a:xfrm>
          <a:prstGeom prst="rect">
            <a:avLst/>
          </a:prstGeom>
          <a:noFill/>
        </p:spPr>
        <p:txBody>
          <a:bodyPr wrap="square" rtlCol="0">
            <a:spAutoFit/>
          </a:bodyPr>
          <a:lstStyle/>
          <a:p>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của</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1,5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lít</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a:t>
            </a:r>
            <a:endParaRPr lang="en-US" sz="3600" dirty="0"/>
          </a:p>
        </p:txBody>
      </p:sp>
      <p:sp>
        <p:nvSpPr>
          <p:cNvPr id="203" name="TextBox 202"/>
          <p:cNvSpPr txBox="1"/>
          <p:nvPr/>
        </p:nvSpPr>
        <p:spPr>
          <a:xfrm>
            <a:off x="2286000" y="1447801"/>
            <a:ext cx="1981200" cy="646331"/>
          </a:xfrm>
          <a:prstGeom prst="rect">
            <a:avLst/>
          </a:prstGeom>
          <a:noFill/>
        </p:spPr>
        <p:txBody>
          <a:bodyPr wrap="square" rtlCol="0">
            <a:spAutoFit/>
          </a:bodyPr>
          <a:lstStyle/>
          <a:p>
            <a:r>
              <a:rPr lang="nl-NL" sz="3600">
                <a:latin typeface="Times New Roman" pitchFamily="18" charset="0"/>
                <a:ea typeface="Times New Roman" pitchFamily="18" charset="0"/>
                <a:cs typeface="Times New Roman" pitchFamily="18" charset="0"/>
              </a:rPr>
              <a:t>Sữa tươi:  </a:t>
            </a:r>
            <a:endParaRPr lang="en-US" sz="3600" dirty="0"/>
          </a:p>
        </p:txBody>
      </p:sp>
      <p:graphicFrame>
        <p:nvGraphicFramePr>
          <p:cNvPr id="213" name="Object 3"/>
          <p:cNvGraphicFramePr>
            <a:graphicFrameLocks noChangeAspect="1"/>
          </p:cNvGraphicFramePr>
          <p:nvPr/>
        </p:nvGraphicFramePr>
        <p:xfrm>
          <a:off x="4038600" y="1524000"/>
          <a:ext cx="1079500" cy="528638"/>
        </p:xfrm>
        <a:graphic>
          <a:graphicData uri="http://schemas.openxmlformats.org/presentationml/2006/ole">
            <mc:AlternateContent xmlns:mc="http://schemas.openxmlformats.org/markup-compatibility/2006">
              <mc:Choice xmlns:v="urn:schemas-microsoft-com:vml" Requires="v">
                <p:oleObj spid="_x0000_s6152" name="Equation" r:id="rId3" imgW="330120" imgH="177480" progId="Equation.DSMT4">
                  <p:embed/>
                </p:oleObj>
              </mc:Choice>
              <mc:Fallback>
                <p:oleObj name="Equation" r:id="rId3" imgW="330120" imgH="17748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1524000"/>
                        <a:ext cx="1079500" cy="528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4" name="TextBox 213"/>
          <p:cNvSpPr txBox="1"/>
          <p:nvPr/>
        </p:nvSpPr>
        <p:spPr>
          <a:xfrm>
            <a:off x="2209800" y="3048001"/>
            <a:ext cx="2743200" cy="646331"/>
          </a:xfrm>
          <a:prstGeom prst="rect">
            <a:avLst/>
          </a:prstGeom>
          <a:noFill/>
        </p:spPr>
        <p:txBody>
          <a:bodyPr wrap="square" rtlCol="0">
            <a:spAutoFit/>
          </a:bodyPr>
          <a:lstStyle/>
          <a:p>
            <a:r>
              <a:rPr lang="nl-NL" sz="3600">
                <a:latin typeface="Times New Roman" pitchFamily="18" charset="0"/>
                <a:ea typeface="Times New Roman" pitchFamily="18" charset="0"/>
                <a:cs typeface="Times New Roman" pitchFamily="18" charset="0"/>
              </a:rPr>
              <a:t>Sữa chua cái:</a:t>
            </a:r>
            <a:endParaRPr lang="en-US" sz="3600" dirty="0"/>
          </a:p>
        </p:txBody>
      </p:sp>
      <p:sp>
        <p:nvSpPr>
          <p:cNvPr id="215" name="TextBox 214"/>
          <p:cNvSpPr txBox="1"/>
          <p:nvPr/>
        </p:nvSpPr>
        <p:spPr>
          <a:xfrm>
            <a:off x="2209800" y="2173070"/>
            <a:ext cx="1981200" cy="646331"/>
          </a:xfrm>
          <a:prstGeom prst="rect">
            <a:avLst/>
          </a:prstGeom>
          <a:noFill/>
        </p:spPr>
        <p:txBody>
          <a:bodyPr wrap="square" rtlCol="0">
            <a:spAutoFit/>
          </a:bodyPr>
          <a:lstStyle/>
          <a:p>
            <a:r>
              <a:rPr lang="nl-NL" sz="3600">
                <a:latin typeface="Times New Roman" pitchFamily="18" charset="0"/>
                <a:ea typeface="Times New Roman" pitchFamily="18" charset="0"/>
                <a:cs typeface="Times New Roman" pitchFamily="18" charset="0"/>
              </a:rPr>
              <a:t>Sữa đặc:</a:t>
            </a:r>
            <a:endParaRPr lang="en-US" sz="3600" dirty="0"/>
          </a:p>
        </p:txBody>
      </p:sp>
      <p:graphicFrame>
        <p:nvGraphicFramePr>
          <p:cNvPr id="87044" name="Object 4"/>
          <p:cNvGraphicFramePr>
            <a:graphicFrameLocks noChangeAspect="1"/>
          </p:cNvGraphicFramePr>
          <p:nvPr/>
        </p:nvGraphicFramePr>
        <p:xfrm>
          <a:off x="3962401" y="1981201"/>
          <a:ext cx="665163" cy="1171575"/>
        </p:xfrm>
        <a:graphic>
          <a:graphicData uri="http://schemas.openxmlformats.org/presentationml/2006/ole">
            <mc:AlternateContent xmlns:mc="http://schemas.openxmlformats.org/markup-compatibility/2006">
              <mc:Choice xmlns:v="urn:schemas-microsoft-com:vml" Requires="v">
                <p:oleObj spid="_x0000_s6153" name="Equation" r:id="rId5" imgW="203040" imgH="393480" progId="Equation.DSMT4">
                  <p:embed/>
                </p:oleObj>
              </mc:Choice>
              <mc:Fallback>
                <p:oleObj name="Equation" r:id="rId5" imgW="203040" imgH="39348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1" y="1981201"/>
                        <a:ext cx="665163" cy="1171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6" name="TextBox 215"/>
          <p:cNvSpPr txBox="1"/>
          <p:nvPr/>
        </p:nvSpPr>
        <p:spPr>
          <a:xfrm>
            <a:off x="4572000" y="2173070"/>
            <a:ext cx="2133600" cy="646331"/>
          </a:xfrm>
          <a:prstGeom prst="rect">
            <a:avLst/>
          </a:prstGeom>
          <a:noFill/>
        </p:spPr>
        <p:txBody>
          <a:bodyPr wrap="square" rtlCol="0">
            <a:spAutoFit/>
          </a:bodyPr>
          <a:lstStyle/>
          <a:p>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của</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1,5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lít</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a:t>
            </a:r>
            <a:endParaRPr lang="en-US" sz="3600" dirty="0"/>
          </a:p>
        </p:txBody>
      </p:sp>
      <p:graphicFrame>
        <p:nvGraphicFramePr>
          <p:cNvPr id="87045" name="Object 5"/>
          <p:cNvGraphicFramePr>
            <a:graphicFrameLocks noChangeAspect="1"/>
          </p:cNvGraphicFramePr>
          <p:nvPr/>
        </p:nvGraphicFramePr>
        <p:xfrm>
          <a:off x="4724401" y="3128962"/>
          <a:ext cx="706437" cy="604838"/>
        </p:xfrm>
        <a:graphic>
          <a:graphicData uri="http://schemas.openxmlformats.org/presentationml/2006/ole">
            <mc:AlternateContent xmlns:mc="http://schemas.openxmlformats.org/markup-compatibility/2006">
              <mc:Choice xmlns:v="urn:schemas-microsoft-com:vml" Requires="v">
                <p:oleObj spid="_x0000_s6154" name="Equation" r:id="rId7" imgW="215640" imgH="203040" progId="Equation.DSMT4">
                  <p:embed/>
                </p:oleObj>
              </mc:Choice>
              <mc:Fallback>
                <p:oleObj name="Equation" r:id="rId7" imgW="215640" imgH="20304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4401" y="3128962"/>
                        <a:ext cx="706437" cy="604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7" name="TextBox 216"/>
          <p:cNvSpPr txBox="1"/>
          <p:nvPr/>
        </p:nvSpPr>
        <p:spPr>
          <a:xfrm>
            <a:off x="5410200" y="3048001"/>
            <a:ext cx="2362200" cy="646331"/>
          </a:xfrm>
          <a:prstGeom prst="rect">
            <a:avLst/>
          </a:prstGeom>
          <a:noFill/>
        </p:spPr>
        <p:txBody>
          <a:bodyPr wrap="square" rtlCol="0">
            <a:spAutoFit/>
          </a:bodyPr>
          <a:lstStyle/>
          <a:p>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của</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1,5 </a:t>
            </a:r>
            <a:r>
              <a:rPr lang="en-US" sz="3600" dirty="0" err="1">
                <a:solidFill>
                  <a:schemeClr val="tx1">
                    <a:lumMod val="95000"/>
                    <a:lumOff val="5000"/>
                  </a:schemeClr>
                </a:solidFill>
                <a:latin typeface="Times New Roman" pitchFamily="18" charset="0"/>
                <a:ea typeface="Times New Roman" pitchFamily="18" charset="0"/>
                <a:cs typeface="Times New Roman" pitchFamily="18" charset="0"/>
              </a:rPr>
              <a:t>lít</a:t>
            </a:r>
            <a:r>
              <a:rPr lang="en-US" sz="3600" dirty="0">
                <a:solidFill>
                  <a:schemeClr val="tx1">
                    <a:lumMod val="95000"/>
                    <a:lumOff val="5000"/>
                  </a:schemeClr>
                </a:solidFill>
                <a:latin typeface="Times New Roman" pitchFamily="18" charset="0"/>
                <a:ea typeface="Times New Roman" pitchFamily="18" charset="0"/>
                <a:cs typeface="Times New Roman" pitchFamily="18" charset="0"/>
              </a:rPr>
              <a:t> </a:t>
            </a:r>
            <a:endParaRPr lang="en-US" sz="3600" dirty="0"/>
          </a:p>
        </p:txBody>
      </p:sp>
      <p:sp>
        <p:nvSpPr>
          <p:cNvPr id="218" name="TextBox 217"/>
          <p:cNvSpPr txBox="1"/>
          <p:nvPr/>
        </p:nvSpPr>
        <p:spPr>
          <a:xfrm>
            <a:off x="2133600" y="3733801"/>
            <a:ext cx="5562600" cy="646331"/>
          </a:xfrm>
          <a:prstGeom prst="rect">
            <a:avLst/>
          </a:prstGeom>
          <a:noFill/>
        </p:spPr>
        <p:txBody>
          <a:bodyPr wrap="square" rtlCol="0">
            <a:spAutoFit/>
          </a:bodyPr>
          <a:lstStyle/>
          <a:p>
            <a:r>
              <a:rPr lang="nl-NL" sz="3600" dirty="0">
                <a:latin typeface="Times New Roman" pitchFamily="18" charset="0"/>
                <a:ea typeface="Times New Roman" pitchFamily="18" charset="0"/>
                <a:cs typeface="Times New Roman" pitchFamily="18" charset="0"/>
              </a:rPr>
              <a:t>Tính thể tích sữa tươi? </a:t>
            </a:r>
            <a:endParaRPr lang="en-US" sz="3600" dirty="0"/>
          </a:p>
        </p:txBody>
      </p:sp>
      <p:sp>
        <p:nvSpPr>
          <p:cNvPr id="219" name="TextBox 218"/>
          <p:cNvSpPr txBox="1"/>
          <p:nvPr/>
        </p:nvSpPr>
        <p:spPr>
          <a:xfrm>
            <a:off x="2209800" y="5065932"/>
            <a:ext cx="3886200" cy="646331"/>
          </a:xfrm>
          <a:prstGeom prst="rect">
            <a:avLst/>
          </a:prstGeom>
          <a:noFill/>
        </p:spPr>
        <p:txBody>
          <a:bodyPr wrap="square" rtlCol="0">
            <a:spAutoFit/>
          </a:bodyPr>
          <a:lstStyle/>
          <a:p>
            <a:r>
              <a:rPr lang="nl-NL" sz="3600" dirty="0">
                <a:latin typeface="Times New Roman" pitchFamily="18" charset="0"/>
                <a:ea typeface="Times New Roman" pitchFamily="18" charset="0"/>
                <a:cs typeface="Times New Roman" pitchFamily="18" charset="0"/>
              </a:rPr>
              <a:t>Sữa chua cái?</a:t>
            </a:r>
            <a:endParaRPr lang="en-US" sz="3600" dirty="0"/>
          </a:p>
        </p:txBody>
      </p:sp>
      <p:sp>
        <p:nvSpPr>
          <p:cNvPr id="220" name="TextBox 219"/>
          <p:cNvSpPr txBox="1"/>
          <p:nvPr/>
        </p:nvSpPr>
        <p:spPr>
          <a:xfrm>
            <a:off x="2209800" y="4343401"/>
            <a:ext cx="3886200" cy="646331"/>
          </a:xfrm>
          <a:prstGeom prst="rect">
            <a:avLst/>
          </a:prstGeom>
          <a:noFill/>
        </p:spPr>
        <p:txBody>
          <a:bodyPr wrap="square" rtlCol="0">
            <a:spAutoFit/>
          </a:bodyPr>
          <a:lstStyle/>
          <a:p>
            <a:r>
              <a:rPr lang="nl-NL" sz="3600" dirty="0">
                <a:latin typeface="Times New Roman" pitchFamily="18" charset="0"/>
                <a:ea typeface="Times New Roman" pitchFamily="18" charset="0"/>
                <a:cs typeface="Times New Roman" pitchFamily="18" charset="0"/>
              </a:rPr>
              <a:t>Sữa đặc có đường?</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D4FED2">
            <a:alpha val="33000"/>
          </a:srgbClr>
        </a:solidFill>
        <a:effectLst/>
      </p:bgPr>
    </p:bg>
    <p:spTree>
      <p:nvGrpSpPr>
        <p:cNvPr id="1" name=""/>
        <p:cNvGrpSpPr/>
        <p:nvPr/>
      </p:nvGrpSpPr>
      <p:grpSpPr>
        <a:xfrm>
          <a:off x="0" y="0"/>
          <a:ext cx="0" cy="0"/>
          <a:chOff x="0" y="0"/>
          <a:chExt cx="0" cy="0"/>
        </a:xfrm>
      </p:grpSpPr>
      <p:sp>
        <p:nvSpPr>
          <p:cNvPr id="9" name="Rectangle 8"/>
          <p:cNvSpPr/>
          <p:nvPr/>
        </p:nvSpPr>
        <p:spPr>
          <a:xfrm>
            <a:off x="6431280" y="1535027"/>
            <a:ext cx="5760720" cy="5322974"/>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nen 4"/>
          <p:cNvPicPr>
            <a:picLocks noChangeAspect="1" noChangeArrowheads="1"/>
          </p:cNvPicPr>
          <p:nvPr/>
        </p:nvPicPr>
        <p:blipFill>
          <a:blip r:embed="rId2"/>
          <a:srcRect t="18509" r="57285" b="3214"/>
          <a:stretch>
            <a:fillRect/>
          </a:stretch>
        </p:blipFill>
        <p:spPr bwMode="auto">
          <a:xfrm>
            <a:off x="0" y="1499858"/>
            <a:ext cx="6431280" cy="5322974"/>
          </a:xfrm>
          <a:prstGeom prst="rect">
            <a:avLst/>
          </a:prstGeom>
          <a:pattFill prst="pct80">
            <a:fgClr>
              <a:srgbClr val="A7E5D0"/>
            </a:fgClr>
            <a:bgClr>
              <a:schemeClr val="bg1"/>
            </a:bgClr>
          </a:pattFill>
          <a:ln w="9525">
            <a:noFill/>
            <a:miter lim="800000"/>
            <a:headEnd/>
            <a:tailEnd/>
          </a:ln>
        </p:spPr>
      </p:pic>
      <p:sp>
        <p:nvSpPr>
          <p:cNvPr id="2" name="Rectangle 1"/>
          <p:cNvSpPr/>
          <p:nvPr/>
        </p:nvSpPr>
        <p:spPr>
          <a:xfrm>
            <a:off x="1447802" y="490716"/>
            <a:ext cx="9143999" cy="677108"/>
          </a:xfrm>
          <a:prstGeom prst="rect">
            <a:avLst/>
          </a:prstGeom>
        </p:spPr>
        <p:txBody>
          <a:bodyPr wrap="square">
            <a:spAutoFit/>
          </a:bodyPr>
          <a:lstStyle/>
          <a:p>
            <a:pPr algn="ctr"/>
            <a:r>
              <a:rPr lang="en-US" sz="3800" b="1" spc="-30" dirty="0">
                <a:solidFill>
                  <a:srgbClr val="C00000"/>
                </a:solidFill>
                <a:latin typeface="Times New Roman" pitchFamily="18" charset="0"/>
                <a:cs typeface="Times New Roman" pitchFamily="18" charset="0"/>
              </a:rPr>
              <a:t>BÀI  27: HAI BÀI TOÁN VỀ PHÂN SỐ</a:t>
            </a:r>
            <a:endParaRPr lang="vi-VN" sz="3800" b="1" spc="-30" dirty="0">
              <a:solidFill>
                <a:srgbClr val="C00000"/>
              </a:solidFill>
              <a:latin typeface="Times New Roman" pitchFamily="18" charset="0"/>
              <a:cs typeface="Times New Roman" pitchFamily="18" charset="0"/>
            </a:endParaRPr>
          </a:p>
        </p:txBody>
      </p:sp>
      <p:pic>
        <p:nvPicPr>
          <p:cNvPr id="10" name="Picture 9" descr="nen 4"/>
          <p:cNvPicPr>
            <a:picLocks noChangeAspect="1" noChangeArrowheads="1"/>
          </p:cNvPicPr>
          <p:nvPr/>
        </p:nvPicPr>
        <p:blipFill rotWithShape="1">
          <a:blip r:embed="rId2"/>
          <a:srcRect l="9762" t="90415" r="57285" b="3214"/>
          <a:stretch/>
        </p:blipFill>
        <p:spPr bwMode="auto">
          <a:xfrm>
            <a:off x="6611815" y="6438314"/>
            <a:ext cx="4056184" cy="384518"/>
          </a:xfrm>
          <a:prstGeom prst="rect">
            <a:avLst/>
          </a:prstGeom>
          <a:blipFill dpi="0" rotWithShape="1">
            <a:blip r:embed="rId3"/>
            <a:srcRect t="18509" r="57285" b="3214"/>
            <a:tile tx="0" ty="0" sx="100000" sy="100000" flip="none" algn="tl"/>
          </a:blip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0"/>
            <a:ext cx="12222480" cy="6858000"/>
          </a:xfrm>
          <a:prstGeom prst="rect">
            <a:avLst/>
          </a:prstGeom>
          <a:solidFill>
            <a:srgbClr val="D4F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TextBox 2"/>
          <p:cNvSpPr txBox="1"/>
          <p:nvPr/>
        </p:nvSpPr>
        <p:spPr>
          <a:xfrm>
            <a:off x="2514600" y="152401"/>
            <a:ext cx="1524000" cy="615553"/>
          </a:xfrm>
          <a:prstGeom prst="rect">
            <a:avLst/>
          </a:prstGeom>
          <a:noFill/>
        </p:spPr>
        <p:txBody>
          <a:bodyPr wrap="square" rtlCol="0">
            <a:spAutoFit/>
          </a:bodyPr>
          <a:lstStyle/>
          <a:p>
            <a:r>
              <a:rPr lang="en-US" sz="3400" b="1" dirty="0" err="1">
                <a:solidFill>
                  <a:srgbClr val="FF0000"/>
                </a:solidFill>
                <a:latin typeface="Times New Roman" pitchFamily="18" charset="0"/>
                <a:cs typeface="Times New Roman" pitchFamily="18" charset="0"/>
              </a:rPr>
              <a:t>Giải</a:t>
            </a:r>
            <a:endParaRPr lang="en-US" sz="3400" b="1" dirty="0">
              <a:solidFill>
                <a:srgbClr val="FF0000"/>
              </a:solidFill>
              <a:latin typeface="Times New Roman" pitchFamily="18" charset="0"/>
              <a:cs typeface="Times New Roman" pitchFamily="18" charset="0"/>
            </a:endParaRPr>
          </a:p>
        </p:txBody>
      </p:sp>
      <p:graphicFrame>
        <p:nvGraphicFramePr>
          <p:cNvPr id="50178" name="Object 2"/>
          <p:cNvGraphicFramePr>
            <a:graphicFrameLocks noChangeAspect="1"/>
          </p:cNvGraphicFramePr>
          <p:nvPr/>
        </p:nvGraphicFramePr>
        <p:xfrm>
          <a:off x="3981450" y="1543050"/>
          <a:ext cx="3619500" cy="609600"/>
        </p:xfrm>
        <a:graphic>
          <a:graphicData uri="http://schemas.openxmlformats.org/presentationml/2006/ole">
            <mc:AlternateContent xmlns:mc="http://schemas.openxmlformats.org/markup-compatibility/2006">
              <mc:Choice xmlns:v="urn:schemas-microsoft-com:vml" Requires="v">
                <p:oleObj spid="_x0000_s7176" name="Equation" r:id="rId3" imgW="1206360" imgH="203040" progId="Equation.DSMT4">
                  <p:embed/>
                </p:oleObj>
              </mc:Choice>
              <mc:Fallback>
                <p:oleObj name="Equation" r:id="rId3" imgW="120636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1450" y="1543050"/>
                        <a:ext cx="36195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2" name="TextBox 211"/>
          <p:cNvSpPr txBox="1"/>
          <p:nvPr/>
        </p:nvSpPr>
        <p:spPr>
          <a:xfrm>
            <a:off x="2133600" y="762001"/>
            <a:ext cx="4267200" cy="646331"/>
          </a:xfrm>
          <a:prstGeom prst="rect">
            <a:avLst/>
          </a:prstGeom>
          <a:noFill/>
        </p:spPr>
        <p:txBody>
          <a:bodyPr wrap="square" rtlCol="0">
            <a:spAutoFit/>
          </a:bodyPr>
          <a:lstStyle/>
          <a:p>
            <a:r>
              <a:rPr lang="nl-NL" sz="3600" dirty="0">
                <a:latin typeface="Times New Roman" pitchFamily="18" charset="0"/>
                <a:ea typeface="Times New Roman" pitchFamily="18" charset="0"/>
                <a:cs typeface="Times New Roman" pitchFamily="18" charset="0"/>
              </a:rPr>
              <a:t>Thể tích sữa tươi: </a:t>
            </a:r>
            <a:endParaRPr lang="en-US" sz="3600" dirty="0"/>
          </a:p>
        </p:txBody>
      </p:sp>
      <p:sp>
        <p:nvSpPr>
          <p:cNvPr id="213" name="TextBox 212"/>
          <p:cNvSpPr txBox="1"/>
          <p:nvPr/>
        </p:nvSpPr>
        <p:spPr>
          <a:xfrm>
            <a:off x="2209800" y="4191001"/>
            <a:ext cx="5486400" cy="646331"/>
          </a:xfrm>
          <a:prstGeom prst="rect">
            <a:avLst/>
          </a:prstGeom>
          <a:noFill/>
        </p:spPr>
        <p:txBody>
          <a:bodyPr wrap="square" rtlCol="0">
            <a:spAutoFit/>
          </a:bodyPr>
          <a:lstStyle/>
          <a:p>
            <a:r>
              <a:rPr lang="nl-NL" sz="3600" dirty="0">
                <a:latin typeface="Times New Roman" pitchFamily="18" charset="0"/>
                <a:ea typeface="Times New Roman" pitchFamily="18" charset="0"/>
                <a:cs typeface="Times New Roman" pitchFamily="18" charset="0"/>
              </a:rPr>
              <a:t>Thể tích sữa chua cái:</a:t>
            </a:r>
            <a:endParaRPr lang="en-US" sz="3600" dirty="0"/>
          </a:p>
        </p:txBody>
      </p:sp>
      <p:sp>
        <p:nvSpPr>
          <p:cNvPr id="214" name="TextBox 213"/>
          <p:cNvSpPr txBox="1"/>
          <p:nvPr/>
        </p:nvSpPr>
        <p:spPr>
          <a:xfrm>
            <a:off x="2133600" y="2438401"/>
            <a:ext cx="6019800" cy="646331"/>
          </a:xfrm>
          <a:prstGeom prst="rect">
            <a:avLst/>
          </a:prstGeom>
          <a:noFill/>
        </p:spPr>
        <p:txBody>
          <a:bodyPr wrap="square" rtlCol="0">
            <a:spAutoFit/>
          </a:bodyPr>
          <a:lstStyle/>
          <a:p>
            <a:r>
              <a:rPr lang="nl-NL" sz="3600" dirty="0">
                <a:latin typeface="Times New Roman" pitchFamily="18" charset="0"/>
                <a:ea typeface="Times New Roman" pitchFamily="18" charset="0"/>
                <a:cs typeface="Times New Roman" pitchFamily="18" charset="0"/>
              </a:rPr>
              <a:t>Thể tích sữa đặc có đường</a:t>
            </a:r>
            <a:endParaRPr lang="en-US" sz="3600" dirty="0"/>
          </a:p>
        </p:txBody>
      </p:sp>
      <p:graphicFrame>
        <p:nvGraphicFramePr>
          <p:cNvPr id="53256" name="Object 8"/>
          <p:cNvGraphicFramePr>
            <a:graphicFrameLocks noChangeAspect="1"/>
          </p:cNvGraphicFramePr>
          <p:nvPr/>
        </p:nvGraphicFramePr>
        <p:xfrm>
          <a:off x="3848100" y="2895600"/>
          <a:ext cx="3467100" cy="1257300"/>
        </p:xfrm>
        <a:graphic>
          <a:graphicData uri="http://schemas.openxmlformats.org/presentationml/2006/ole">
            <mc:AlternateContent xmlns:mc="http://schemas.openxmlformats.org/markup-compatibility/2006">
              <mc:Choice xmlns:v="urn:schemas-microsoft-com:vml" Requires="v">
                <p:oleObj spid="_x0000_s7177" name="Equation" r:id="rId5" imgW="1155600" imgH="419040" progId="Equation.DSMT4">
                  <p:embed/>
                </p:oleObj>
              </mc:Choice>
              <mc:Fallback>
                <p:oleObj name="Equation" r:id="rId5" imgW="1155600" imgH="419040" progId="Equation.DSMT4">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8100" y="2895600"/>
                        <a:ext cx="3467100" cy="125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57" name="Object 9"/>
          <p:cNvGraphicFramePr>
            <a:graphicFrameLocks noChangeAspect="1"/>
          </p:cNvGraphicFramePr>
          <p:nvPr/>
        </p:nvGraphicFramePr>
        <p:xfrm>
          <a:off x="4229100" y="5010150"/>
          <a:ext cx="3505200" cy="609600"/>
        </p:xfrm>
        <a:graphic>
          <a:graphicData uri="http://schemas.openxmlformats.org/presentationml/2006/ole">
            <mc:AlternateContent xmlns:mc="http://schemas.openxmlformats.org/markup-compatibility/2006">
              <mc:Choice xmlns:v="urn:schemas-microsoft-com:vml" Requires="v">
                <p:oleObj spid="_x0000_s7178" name="Equation" r:id="rId7" imgW="1168200" imgH="203040" progId="Equation.DSMT4">
                  <p:embed/>
                </p:oleObj>
              </mc:Choice>
              <mc:Fallback>
                <p:oleObj name="Equation" r:id="rId7" imgW="1168200" imgH="203040" progId="Equation.DSMT4">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29100" y="5010150"/>
                        <a:ext cx="35052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7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325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32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 grpId="0"/>
      <p:bldP spid="213" grpId="0"/>
      <p:bldP spid="21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Rectangle 12"/>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nen 4"/>
          <p:cNvPicPr>
            <a:picLocks noChangeAspect="1" noChangeArrowheads="1"/>
          </p:cNvPicPr>
          <p:nvPr/>
        </p:nvPicPr>
        <p:blipFill rotWithShape="1">
          <a:blip r:embed="rId2"/>
          <a:srcRect t="18509" r="72687" b="3214"/>
          <a:stretch/>
        </p:blipFill>
        <p:spPr bwMode="auto">
          <a:xfrm>
            <a:off x="8153401" y="3297583"/>
            <a:ext cx="2533650" cy="3560417"/>
          </a:xfrm>
          <a:prstGeom prst="rect">
            <a:avLst/>
          </a:prstGeom>
          <a:blipFill dpi="0" rotWithShape="1">
            <a:blip r:embed="rId3"/>
            <a:srcRect t="18509" r="57285" b="3214"/>
            <a:tile tx="0" ty="0" sx="100000" sy="100000" flip="none" algn="tl"/>
          </a:blipFill>
          <a:ln w="9525">
            <a:noFill/>
            <a:miter lim="800000"/>
            <a:headEnd/>
            <a:tailEnd/>
          </a:ln>
        </p:spPr>
      </p:pic>
      <p:pic>
        <p:nvPicPr>
          <p:cNvPr id="8" name="Picture 7" descr="nen 4"/>
          <p:cNvPicPr>
            <a:picLocks noChangeAspect="1" noChangeArrowheads="1"/>
          </p:cNvPicPr>
          <p:nvPr/>
        </p:nvPicPr>
        <p:blipFill>
          <a:blip r:embed="rId2"/>
          <a:srcRect t="18509" r="57285" b="3214"/>
          <a:stretch>
            <a:fillRect/>
          </a:stretch>
        </p:blipFill>
        <p:spPr bwMode="auto">
          <a:xfrm>
            <a:off x="1524002" y="3297584"/>
            <a:ext cx="3962399" cy="3560417"/>
          </a:xfrm>
          <a:prstGeom prst="rect">
            <a:avLst/>
          </a:prstGeom>
          <a:blipFill dpi="0" rotWithShape="1">
            <a:blip r:embed="rId3"/>
            <a:srcRect t="18509" r="57285" b="3214"/>
            <a:tile tx="0" ty="0" sx="100000" sy="100000" flip="none" algn="tl"/>
          </a:blipFill>
          <a:ln w="9525">
            <a:noFill/>
            <a:miter lim="800000"/>
            <a:headEnd/>
            <a:tailEnd/>
          </a:ln>
        </p:spPr>
      </p:pic>
      <p:sp>
        <p:nvSpPr>
          <p:cNvPr id="6" name="TextBox 5"/>
          <p:cNvSpPr txBox="1"/>
          <p:nvPr/>
        </p:nvSpPr>
        <p:spPr>
          <a:xfrm>
            <a:off x="3124200" y="228600"/>
            <a:ext cx="5410200" cy="707886"/>
          </a:xfrm>
          <a:prstGeom prst="rect">
            <a:avLst/>
          </a:prstGeom>
          <a:noFill/>
        </p:spPr>
        <p:txBody>
          <a:bodyPr wrap="square" rtlCol="0">
            <a:spAutoFit/>
          </a:bodyPr>
          <a:lstStyle/>
          <a:p>
            <a:pPr algn="ctr"/>
            <a:r>
              <a:rPr lang="en-US" sz="4000" b="1" dirty="0" err="1">
                <a:solidFill>
                  <a:srgbClr val="002060"/>
                </a:solidFill>
                <a:latin typeface="Times New Roman" pitchFamily="18" charset="0"/>
                <a:cs typeface="Times New Roman" pitchFamily="18" charset="0"/>
              </a:rPr>
              <a:t>Củng</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cố</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và</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dặn</a:t>
            </a:r>
            <a:r>
              <a:rPr lang="en-US" sz="4000" b="1" dirty="0">
                <a:solidFill>
                  <a:srgbClr val="002060"/>
                </a:solidFill>
                <a:latin typeface="Times New Roman" pitchFamily="18" charset="0"/>
                <a:cs typeface="Times New Roman" pitchFamily="18" charset="0"/>
              </a:rPr>
              <a:t> </a:t>
            </a:r>
            <a:r>
              <a:rPr lang="en-US" sz="4000" b="1" dirty="0" err="1">
                <a:solidFill>
                  <a:srgbClr val="002060"/>
                </a:solidFill>
                <a:latin typeface="Times New Roman" pitchFamily="18" charset="0"/>
                <a:cs typeface="Times New Roman" pitchFamily="18" charset="0"/>
              </a:rPr>
              <a:t>dò</a:t>
            </a:r>
            <a:endParaRPr lang="en-US" sz="4000" b="1" dirty="0">
              <a:solidFill>
                <a:srgbClr val="002060"/>
              </a:solidFill>
              <a:latin typeface="Times New Roman" pitchFamily="18" charset="0"/>
              <a:cs typeface="Times New Roman" pitchFamily="18" charset="0"/>
            </a:endParaRPr>
          </a:p>
        </p:txBody>
      </p:sp>
      <p:sp>
        <p:nvSpPr>
          <p:cNvPr id="7" name="Rounded Rectangle 6"/>
          <p:cNvSpPr/>
          <p:nvPr/>
        </p:nvSpPr>
        <p:spPr>
          <a:xfrm>
            <a:off x="2438400" y="1066800"/>
            <a:ext cx="7315200" cy="32766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2895600" y="1295400"/>
            <a:ext cx="6858000" cy="2862322"/>
          </a:xfrm>
          <a:prstGeom prst="rect">
            <a:avLst/>
          </a:prstGeom>
          <a:noFill/>
        </p:spPr>
        <p:txBody>
          <a:bodyPr wrap="square" rtlCol="0">
            <a:spAutoFit/>
          </a:bodyPr>
          <a:lstStyle/>
          <a:p>
            <a:pPr>
              <a:buFontTx/>
              <a:buChar char="-"/>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Nắm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vững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đổi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hỗn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thập</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phần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ra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số</a:t>
            </a:r>
            <a:r>
              <a:rPr lang="en-US" sz="3600" dirty="0">
                <a:latin typeface="Times New Roman" pitchFamily="18" charset="0"/>
                <a:cs typeface="Times New Roman" pitchFamily="18" charset="0"/>
              </a:rPr>
              <a:t>.</a:t>
            </a:r>
          </a:p>
          <a:p>
            <a:pPr>
              <a:buFontTx/>
              <a:buChar char="-"/>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Nắm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vững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tắc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tính</a:t>
            </a:r>
            <a:r>
              <a:rPr lang="en-US" sz="3600" dirty="0">
                <a:latin typeface="Times New Roman" pitchFamily="18" charset="0"/>
                <a:cs typeface="Times New Roman" pitchFamily="18" charset="0"/>
              </a:rPr>
              <a:t> GTPS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1 </a:t>
            </a:r>
            <a:r>
              <a:rPr lang="en-US" sz="3600" dirty="0" err="1">
                <a:latin typeface="Times New Roman" pitchFamily="18" charset="0"/>
                <a:cs typeface="Times New Roman" pitchFamily="18" charset="0"/>
              </a:rPr>
              <a:t>số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trước</a:t>
            </a:r>
            <a:r>
              <a:rPr lang="en-US" sz="3600" dirty="0">
                <a:latin typeface="Times New Roman" pitchFamily="18" charset="0"/>
                <a:cs typeface="Times New Roman" pitchFamily="18" charset="0"/>
              </a:rPr>
              <a:t>.</a:t>
            </a:r>
          </a:p>
          <a:p>
            <a:pPr>
              <a:buFontTx/>
              <a:buChar char="-"/>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bài</a:t>
            </a:r>
            <a:r>
              <a:rPr lang="en-US" sz="3600" dirty="0">
                <a:latin typeface="Times New Roman" pitchFamily="18" charset="0"/>
                <a:cs typeface="Times New Roman" pitchFamily="18" charset="0"/>
              </a:rPr>
              <a:t> 121, 122, 123 SGK.</a:t>
            </a:r>
          </a:p>
        </p:txBody>
      </p:sp>
    </p:spTree>
  </p:cSld>
  <p:clrMapOvr>
    <a:masterClrMapping/>
  </p:clrMapOvr>
  <p:transition spd="slow" advClick="0" advTm="2000">
    <p:cover dir="rd"/>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C17DB6-2C9D-9CCA-9722-3D606B6D6EE3}"/>
              </a:ext>
            </a:extLst>
          </p:cNvPr>
          <p:cNvSpPr/>
          <p:nvPr/>
        </p:nvSpPr>
        <p:spPr>
          <a:xfrm>
            <a:off x="76200" y="593516"/>
            <a:ext cx="11917680"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1.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TÌM GIÁ TRỊ PHÂN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CỦA MỘT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CHO TR</a:t>
            </a:r>
            <a:r>
              <a:rPr lang="en-US" sz="2800" b="1" dirty="0">
                <a:solidFill>
                  <a:srgbClr val="FFFF00"/>
                </a:solidFill>
                <a:latin typeface="Arial" panose="020B0604020202020204" pitchFamily="34" charset="0"/>
                <a:ea typeface="Arial" panose="020B0604020202020204" pitchFamily="34" charset="0"/>
                <a:cs typeface="Arial" panose="020B0604020202020204" pitchFamily="34" charset="0"/>
              </a:rPr>
              <a:t>ƯỚ</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C</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p:grpSp>
        <p:nvGrpSpPr>
          <p:cNvPr id="9" name="Group 8">
            <a:extLst>
              <a:ext uri="{FF2B5EF4-FFF2-40B4-BE49-F238E27FC236}">
                <a16:creationId xmlns:a16="http://schemas.microsoft.com/office/drawing/2014/main" id="{C2ABCC33-022F-02EF-608F-2F5E62768FFF}"/>
              </a:ext>
            </a:extLst>
          </p:cNvPr>
          <p:cNvGrpSpPr/>
          <p:nvPr/>
        </p:nvGrpSpPr>
        <p:grpSpPr>
          <a:xfrm>
            <a:off x="411480" y="2008855"/>
            <a:ext cx="11582400" cy="4127605"/>
            <a:chOff x="106680" y="2770855"/>
            <a:chExt cx="11582400" cy="4127605"/>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F736C9BD-99C4-B82A-3AFE-EE33916EFDAC}"/>
                    </a:ext>
                  </a:extLst>
                </p:cNvPr>
                <p:cNvSpPr txBox="1"/>
                <p:nvPr/>
              </p:nvSpPr>
              <p:spPr>
                <a:xfrm>
                  <a:off x="106680" y="2770855"/>
                  <a:ext cx="11582400" cy="4127605"/>
                </a:xfrm>
                <a:prstGeom prst="rect">
                  <a:avLst/>
                </a:prstGeom>
                <a:noFill/>
              </p:spPr>
              <p:txBody>
                <a:bodyPr wrap="square">
                  <a:spAutoFit/>
                </a:bodyPr>
                <a:lstStyle/>
                <a:p>
                  <a:pPr marL="228600" indent="-228600" algn="l"/>
                  <a:r>
                    <a:rPr lang="vi-VN" sz="2800" b="1" dirty="0">
                      <a:solidFill>
                        <a:srgbClr val="002060"/>
                      </a:solidFill>
                      <a:effectLst/>
                      <a:latin typeface="Arial" panose="020B0604020202020204" pitchFamily="34" charset="0"/>
                      <a:ea typeface="Arial" panose="020B0604020202020204" pitchFamily="34" charset="0"/>
                    </a:rPr>
                    <a:t>Bài toán 1 yêu cầu tìm </a:t>
                  </a:r>
                  <a14:m>
                    <m:oMath xmlns:m="http://schemas.openxmlformats.org/officeDocument/2006/math">
                      <m:f>
                        <m:fPr>
                          <m:ctrlPr>
                            <a:rPr lang="vi-VN" sz="2800" b="1" i="1" smtClean="0">
                              <a:solidFill>
                                <a:srgbClr val="002060"/>
                              </a:solidFill>
                              <a:effectLst/>
                              <a:latin typeface="Cambria Math" panose="02040503050406030204" pitchFamily="18" charset="0"/>
                            </a:rPr>
                          </m:ctrlPr>
                        </m:fPr>
                        <m:num>
                          <m:r>
                            <a:rPr lang="en-US" sz="2800" b="1" i="1" smtClean="0">
                              <a:solidFill>
                                <a:srgbClr val="002060"/>
                              </a:solidFill>
                              <a:effectLst/>
                              <a:latin typeface="Cambria Math" panose="02040503050406030204" pitchFamily="18" charset="0"/>
                            </a:rPr>
                            <m:t>𝟐</m:t>
                          </m:r>
                        </m:num>
                        <m:den>
                          <m:r>
                            <a:rPr lang="en-US" sz="2800" b="1" i="1" smtClean="0">
                              <a:solidFill>
                                <a:srgbClr val="002060"/>
                              </a:solidFill>
                              <a:effectLst/>
                              <a:latin typeface="Cambria Math" panose="02040503050406030204" pitchFamily="18" charset="0"/>
                            </a:rPr>
                            <m:t>𝟑</m:t>
                          </m:r>
                        </m:den>
                      </m:f>
                    </m:oMath>
                  </a14:m>
                  <a:r>
                    <a:rPr lang="vi-VN" sz="2800" b="1" dirty="0">
                      <a:solidFill>
                        <a:srgbClr val="002060"/>
                      </a:solidFill>
                      <a:effectLst/>
                      <a:latin typeface="Arial" panose="020B0604020202020204" pitchFamily="34" charset="0"/>
                      <a:ea typeface="Arial" panose="020B0604020202020204" pitchFamily="34" charset="0"/>
                    </a:rPr>
                    <a:t> của 120 (km/h). Muốn vậy, ta phải chia 120</a:t>
                  </a:r>
                  <a:r>
                    <a:rPr lang="en-US" sz="2800" b="1" dirty="0">
                      <a:solidFill>
                        <a:srgbClr val="002060"/>
                      </a:solidFill>
                      <a:latin typeface="Arial" panose="020B0604020202020204" pitchFamily="34" charset="0"/>
                      <a:ea typeface="Arial" panose="020B0604020202020204" pitchFamily="34" charset="0"/>
                    </a:rPr>
                    <a:t>  </a:t>
                  </a:r>
                  <a:r>
                    <a:rPr lang="vi-VN" sz="2800" b="1" dirty="0">
                      <a:solidFill>
                        <a:srgbClr val="002060"/>
                      </a:solidFill>
                      <a:effectLst/>
                      <a:latin typeface="Arial" panose="020B0604020202020204" pitchFamily="34" charset="0"/>
                      <a:ea typeface="Arial" panose="020B0604020202020204" pitchFamily="34" charset="0"/>
                    </a:rPr>
                    <a:t>thành 3 phần bằng</a:t>
                  </a:r>
                  <a:r>
                    <a:rPr lang="en-US" sz="2800" b="1" dirty="0">
                      <a:solidFill>
                        <a:srgbClr val="002060"/>
                      </a:solidFill>
                      <a:effectLst/>
                      <a:latin typeface="Arial" panose="020B0604020202020204" pitchFamily="34" charset="0"/>
                      <a:ea typeface="Arial" panose="020B0604020202020204" pitchFamily="34" charset="0"/>
                    </a:rPr>
                    <a:t> </a:t>
                  </a:r>
                  <a:r>
                    <a:rPr lang="vi-VN" sz="2800" b="1" dirty="0">
                      <a:solidFill>
                        <a:srgbClr val="002060"/>
                      </a:solidFill>
                      <a:effectLst/>
                      <a:latin typeface="Arial" panose="020B0604020202020204" pitchFamily="34" charset="0"/>
                      <a:ea typeface="Arial" panose="020B0604020202020204" pitchFamily="34" charset="0"/>
                    </a:rPr>
                    <a:t>nhau rồi lấy 2 trong 3 phần ấy (h.6.3).</a:t>
                  </a:r>
                  <a:endParaRPr lang="en-US" sz="2800" b="1" dirty="0">
                    <a:solidFill>
                      <a:srgbClr val="002060"/>
                    </a:solidFill>
                    <a:latin typeface="Arial" panose="020B0604020202020204" pitchFamily="34" charset="0"/>
                    <a:ea typeface="Arial" panose="020B0604020202020204" pitchFamily="34" charset="0"/>
                  </a:endParaRPr>
                </a:p>
                <a:p>
                  <a:pPr marL="228600" indent="-228600" algn="l"/>
                  <a:endParaRPr lang="en-US" sz="2800" b="1" dirty="0">
                    <a:solidFill>
                      <a:srgbClr val="002060"/>
                    </a:solidFill>
                    <a:effectLst/>
                    <a:latin typeface="Arial" panose="020B0604020202020204" pitchFamily="34" charset="0"/>
                    <a:ea typeface="Arial" panose="020B0604020202020204" pitchFamily="34" charset="0"/>
                  </a:endParaRPr>
                </a:p>
                <a:p>
                  <a:pPr>
                    <a:tabLst>
                      <a:tab pos="2927350" algn="r"/>
                    </a:tabLst>
                  </a:pPr>
                  <a:r>
                    <a:rPr lang="vi-VN" sz="2800" b="1" spc="0" dirty="0">
                      <a:solidFill>
                        <a:srgbClr val="002060"/>
                      </a:solidFill>
                      <a:effectLst/>
                      <a:latin typeface="Arial" panose="020B0604020202020204" pitchFamily="34" charset="0"/>
                      <a:ea typeface="Arial" panose="020B0604020202020204" pitchFamily="34" charset="0"/>
                      <a:cs typeface="Arial" panose="020B0604020202020204" pitchFamily="34" charset="0"/>
                    </a:rPr>
                    <a:t>	</a:t>
                  </a:r>
                  <a:endParaRPr lang="en-US" sz="2800" b="1" spc="100" dirty="0">
                    <a:solidFill>
                      <a:srgbClr val="002060"/>
                    </a:solidFill>
                    <a:effectLst/>
                    <a:latin typeface="Constantia" panose="02030602050306030303" pitchFamily="18" charset="0"/>
                    <a:ea typeface="Constantia" panose="02030602050306030303" pitchFamily="18" charset="0"/>
                    <a:cs typeface="Constantia" panose="02030602050306030303" pitchFamily="18" charset="0"/>
                  </a:endParaRPr>
                </a:p>
                <a:p>
                  <a:pPr marL="228600" indent="-228600"/>
                  <a:r>
                    <a:rPr lang="vi-VN" sz="2800" b="1" dirty="0">
                      <a:solidFill>
                        <a:srgbClr val="002060"/>
                      </a:solidFill>
                      <a:effectLst/>
                      <a:latin typeface="Arial" panose="020B0604020202020204" pitchFamily="34" charset="0"/>
                      <a:ea typeface="Arial" panose="020B0604020202020204" pitchFamily="34" charset="0"/>
                    </a:rPr>
                    <a:t>Do đó cần tính </a:t>
                  </a:r>
                  <a14:m>
                    <m:oMath xmlns:m="http://schemas.openxmlformats.org/officeDocument/2006/math">
                      <m:r>
                        <a:rPr lang="en-US" sz="3600" b="1" i="0" smtClean="0">
                          <a:solidFill>
                            <a:srgbClr val="002060"/>
                          </a:solidFill>
                          <a:effectLst/>
                          <a:latin typeface="Cambria Math" panose="02040503050406030204" pitchFamily="18" charset="0"/>
                        </a:rPr>
                        <m:t>𝟐</m:t>
                      </m:r>
                      <m:r>
                        <a:rPr lang="en-US" sz="3600" b="1" i="0" smtClean="0">
                          <a:solidFill>
                            <a:srgbClr val="002060"/>
                          </a:solidFill>
                          <a:effectLst/>
                          <a:latin typeface="Cambria Math" panose="02040503050406030204" pitchFamily="18" charset="0"/>
                        </a:rPr>
                        <m:t>.</m:t>
                      </m:r>
                      <m:f>
                        <m:fPr>
                          <m:ctrlPr>
                            <a:rPr lang="en-US" sz="3600" b="1" i="1" smtClean="0">
                              <a:solidFill>
                                <a:srgbClr val="002060"/>
                              </a:solidFill>
                              <a:effectLst/>
                              <a:latin typeface="Cambria Math" panose="02040503050406030204" pitchFamily="18" charset="0"/>
                            </a:rPr>
                          </m:ctrlPr>
                        </m:fPr>
                        <m:num>
                          <m:r>
                            <a:rPr lang="en-US" sz="3600" b="1" i="1" smtClean="0">
                              <a:solidFill>
                                <a:srgbClr val="002060"/>
                              </a:solidFill>
                              <a:effectLst/>
                              <a:latin typeface="Cambria Math" panose="02040503050406030204" pitchFamily="18" charset="0"/>
                            </a:rPr>
                            <m:t>𝟏𝟐𝟎</m:t>
                          </m:r>
                        </m:num>
                        <m:den>
                          <m:r>
                            <a:rPr lang="en-US" sz="3600" b="1" i="1" smtClean="0">
                              <a:solidFill>
                                <a:srgbClr val="002060"/>
                              </a:solidFill>
                              <a:effectLst/>
                              <a:latin typeface="Cambria Math" panose="02040503050406030204" pitchFamily="18" charset="0"/>
                            </a:rPr>
                            <m:t>𝟑</m:t>
                          </m:r>
                        </m:den>
                      </m:f>
                    </m:oMath>
                  </a14:m>
                  <a:r>
                    <a:rPr lang="vi-VN" sz="2800" b="1" dirty="0">
                      <a:solidFill>
                        <a:srgbClr val="002060"/>
                      </a:solidFill>
                      <a:effectLst/>
                      <a:latin typeface="Arial" panose="020B0604020202020204" pitchFamily="34" charset="0"/>
                      <a:ea typeface="Arial" panose="020B0604020202020204" pitchFamily="34" charset="0"/>
                    </a:rPr>
                    <a:t> hay 120 </a:t>
                  </a:r>
                  <a:r>
                    <a:rPr lang="en-US" sz="2800" b="1" dirty="0">
                      <a:solidFill>
                        <a:srgbClr val="002060"/>
                      </a:solidFill>
                      <a:effectLst/>
                      <a:latin typeface="Arial" panose="020B0604020202020204" pitchFamily="34" charset="0"/>
                      <a:ea typeface="Arial" panose="020B0604020202020204" pitchFamily="34" charset="0"/>
                    </a:rPr>
                    <a:t>. </a:t>
                  </a:r>
                  <a14:m>
                    <m:oMath xmlns:m="http://schemas.openxmlformats.org/officeDocument/2006/math">
                      <m:f>
                        <m:fPr>
                          <m:ctrlPr>
                            <a:rPr lang="vi-VN" sz="4000" b="1" i="1">
                              <a:solidFill>
                                <a:srgbClr val="002060"/>
                              </a:solidFill>
                              <a:latin typeface="Cambria Math" panose="02040503050406030204" pitchFamily="18" charset="0"/>
                            </a:rPr>
                          </m:ctrlPr>
                        </m:fPr>
                        <m:num>
                          <m:r>
                            <a:rPr lang="en-US" sz="4000" b="1" i="1">
                              <a:solidFill>
                                <a:srgbClr val="002060"/>
                              </a:solidFill>
                              <a:latin typeface="Cambria Math" panose="02040503050406030204" pitchFamily="18" charset="0"/>
                            </a:rPr>
                            <m:t>𝟐</m:t>
                          </m:r>
                        </m:num>
                        <m:den>
                          <m:r>
                            <a:rPr lang="en-US" sz="4000" b="1" i="1">
                              <a:solidFill>
                                <a:srgbClr val="002060"/>
                              </a:solidFill>
                              <a:latin typeface="Cambria Math" panose="02040503050406030204" pitchFamily="18" charset="0"/>
                            </a:rPr>
                            <m:t>𝟑</m:t>
                          </m:r>
                        </m:den>
                      </m:f>
                    </m:oMath>
                  </a14:m>
                  <a:endParaRPr lang="en-US" sz="2800" b="1" dirty="0">
                    <a:solidFill>
                      <a:srgbClr val="002060"/>
                    </a:solidFill>
                    <a:effectLst/>
                    <a:latin typeface="Arial" panose="020B0604020202020204" pitchFamily="34" charset="0"/>
                    <a:ea typeface="Arial" panose="020B0604020202020204" pitchFamily="34" charset="0"/>
                  </a:endParaRPr>
                </a:p>
                <a:p>
                  <a:pPr algn="l">
                    <a:tabLst>
                      <a:tab pos="2927350" algn="r"/>
                      <a:tab pos="3836035" algn="r"/>
                    </a:tabLst>
                  </a:pPr>
                  <a:endParaRPr lang="en-US" sz="2800" b="1" dirty="0">
                    <a:solidFill>
                      <a:srgbClr val="002060"/>
                    </a:solidFill>
                    <a:effectLst/>
                    <a:latin typeface="Arial" panose="020B0604020202020204" pitchFamily="34" charset="0"/>
                    <a:ea typeface="Arial" panose="020B0604020202020204" pitchFamily="34" charset="0"/>
                  </a:endParaRPr>
                </a:p>
                <a:p>
                  <a:pPr marL="228600" indent="-228600" algn="l"/>
                  <a:r>
                    <a:rPr lang="vi-VN" sz="2800" b="1" dirty="0">
                      <a:solidFill>
                        <a:srgbClr val="002060"/>
                      </a:solidFill>
                      <a:effectLst/>
                      <a:latin typeface="Arial" panose="020B0604020202020204" pitchFamily="34" charset="0"/>
                      <a:ea typeface="Arial" panose="020B0604020202020204" pitchFamily="34" charset="0"/>
                    </a:rPr>
                    <a:t>Kết quả, tốc độ chạy tối đa của sư tử là: 120</a:t>
                  </a:r>
                  <a:r>
                    <a:rPr lang="en-US" sz="2800" b="1" dirty="0">
                      <a:solidFill>
                        <a:srgbClr val="002060"/>
                      </a:solidFill>
                      <a:effectLst/>
                      <a:latin typeface="Arial" panose="020B0604020202020204" pitchFamily="34" charset="0"/>
                      <a:ea typeface="Arial" panose="020B0604020202020204" pitchFamily="34" charset="0"/>
                    </a:rPr>
                    <a:t>. </a:t>
                  </a:r>
                  <a14:m>
                    <m:oMath xmlns:m="http://schemas.openxmlformats.org/officeDocument/2006/math">
                      <m:f>
                        <m:fPr>
                          <m:ctrlPr>
                            <a:rPr lang="vi-VN" sz="3600" b="1" i="1" smtClean="0">
                              <a:solidFill>
                                <a:srgbClr val="002060"/>
                              </a:solidFill>
                              <a:effectLst/>
                              <a:latin typeface="Cambria Math" panose="02040503050406030204" pitchFamily="18" charset="0"/>
                            </a:rPr>
                          </m:ctrlPr>
                        </m:fPr>
                        <m:num>
                          <m:r>
                            <a:rPr lang="en-US" sz="3600" b="1" i="1" smtClean="0">
                              <a:solidFill>
                                <a:srgbClr val="002060"/>
                              </a:solidFill>
                              <a:effectLst/>
                              <a:latin typeface="Cambria Math" panose="02040503050406030204" pitchFamily="18" charset="0"/>
                            </a:rPr>
                            <m:t>𝟐</m:t>
                          </m:r>
                        </m:num>
                        <m:den>
                          <m:r>
                            <a:rPr lang="en-US" sz="3600" b="1" i="1" smtClean="0">
                              <a:solidFill>
                                <a:srgbClr val="002060"/>
                              </a:solidFill>
                              <a:effectLst/>
                              <a:latin typeface="Cambria Math" panose="02040503050406030204" pitchFamily="18" charset="0"/>
                            </a:rPr>
                            <m:t>𝟑</m:t>
                          </m:r>
                        </m:den>
                      </m:f>
                    </m:oMath>
                  </a14:m>
                  <a:r>
                    <a:rPr lang="vi-VN" sz="2800" b="1" dirty="0">
                      <a:solidFill>
                        <a:srgbClr val="002060"/>
                      </a:solidFill>
                      <a:effectLst/>
                      <a:latin typeface="Arial" panose="020B0604020202020204" pitchFamily="34" charset="0"/>
                      <a:ea typeface="Arial" panose="020B0604020202020204" pitchFamily="34" charset="0"/>
                    </a:rPr>
                    <a:t>  = 80 (km/h).</a:t>
                  </a:r>
                  <a:endParaRPr lang="en-US" sz="2800" b="1" dirty="0">
                    <a:solidFill>
                      <a:srgbClr val="002060"/>
                    </a:solidFill>
                    <a:effectLst/>
                    <a:latin typeface="Arial" panose="020B0604020202020204" pitchFamily="34" charset="0"/>
                    <a:ea typeface="Arial" panose="020B0604020202020204" pitchFamily="34" charset="0"/>
                  </a:endParaRPr>
                </a:p>
              </p:txBody>
            </p:sp>
          </mc:Choice>
          <mc:Fallback xmlns="">
            <p:sp>
              <p:nvSpPr>
                <p:cNvPr id="4" name="TextBox 3">
                  <a:extLst>
                    <a:ext uri="{FF2B5EF4-FFF2-40B4-BE49-F238E27FC236}">
                      <a16:creationId xmlns:a16="http://schemas.microsoft.com/office/drawing/2014/main" id="{F736C9BD-99C4-B82A-3AFE-EE33916EFDAC}"/>
                    </a:ext>
                  </a:extLst>
                </p:cNvPr>
                <p:cNvSpPr txBox="1">
                  <a:spLocks noRot="1" noChangeAspect="1" noMove="1" noResize="1" noEditPoints="1" noAdjustHandles="1" noChangeArrowheads="1" noChangeShapeType="1" noTextEdit="1"/>
                </p:cNvSpPr>
                <p:nvPr/>
              </p:nvSpPr>
              <p:spPr>
                <a:xfrm>
                  <a:off x="106680" y="2770855"/>
                  <a:ext cx="11582400" cy="4127605"/>
                </a:xfrm>
                <a:prstGeom prst="rect">
                  <a:avLst/>
                </a:prstGeom>
                <a:blipFill>
                  <a:blip r:embed="rId2"/>
                  <a:stretch>
                    <a:fillRect l="-1105" r="-1737"/>
                  </a:stretch>
                </a:blipFill>
              </p:spPr>
              <p:txBody>
                <a:bodyPr/>
                <a:lstStyle/>
                <a:p>
                  <a:r>
                    <a:rPr lang="en-US">
                      <a:noFill/>
                    </a:rPr>
                    <a:t> </a:t>
                  </a:r>
                </a:p>
              </p:txBody>
            </p:sp>
          </mc:Fallback>
        </mc:AlternateContent>
        <p:pic>
          <p:nvPicPr>
            <p:cNvPr id="6" name="Picture 5">
              <a:extLst>
                <a:ext uri="{FF2B5EF4-FFF2-40B4-BE49-F238E27FC236}">
                  <a16:creationId xmlns:a16="http://schemas.microsoft.com/office/drawing/2014/main" id="{E3CABDD9-3200-1DA7-2BA5-D53F435F1EF5}"/>
                </a:ext>
              </a:extLst>
            </p:cNvPr>
            <p:cNvPicPr>
              <a:picLocks noChangeAspect="1"/>
            </p:cNvPicPr>
            <p:nvPr/>
          </p:nvPicPr>
          <p:blipFill>
            <a:blip r:embed="rId3"/>
            <a:stretch>
              <a:fillRect/>
            </a:stretch>
          </p:blipFill>
          <p:spPr>
            <a:xfrm>
              <a:off x="6881334" y="4023558"/>
              <a:ext cx="4576098" cy="1751558"/>
            </a:xfrm>
            <a:prstGeom prst="rect">
              <a:avLst/>
            </a:prstGeom>
          </p:spPr>
        </p:pic>
      </p:grpSp>
    </p:spTree>
    <p:extLst>
      <p:ext uri="{BB962C8B-B14F-4D97-AF65-F5344CB8AC3E}">
        <p14:creationId xmlns:p14="http://schemas.microsoft.com/office/powerpoint/2010/main" val="384882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C17DB6-2C9D-9CCA-9722-3D606B6D6EE3}"/>
              </a:ext>
            </a:extLst>
          </p:cNvPr>
          <p:cNvSpPr/>
          <p:nvPr/>
        </p:nvSpPr>
        <p:spPr>
          <a:xfrm>
            <a:off x="74676" y="457200"/>
            <a:ext cx="11582400"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1.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TÌM GIÁ TRỊ PHÂN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CỦA MỘT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CHO TR</a:t>
            </a:r>
            <a:r>
              <a:rPr lang="en-US" sz="2800" b="1" dirty="0">
                <a:solidFill>
                  <a:srgbClr val="FFFF00"/>
                </a:solidFill>
                <a:latin typeface="Arial" panose="020B0604020202020204" pitchFamily="34" charset="0"/>
                <a:ea typeface="Arial" panose="020B0604020202020204" pitchFamily="34" charset="0"/>
                <a:cs typeface="Arial" panose="020B0604020202020204" pitchFamily="34" charset="0"/>
              </a:rPr>
              <a:t>ƯỚ</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C</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7874FFC-2CC5-B84A-0E45-AF4FF6C6E151}"/>
                  </a:ext>
                </a:extLst>
              </p:cNvPr>
              <p:cNvSpPr txBox="1"/>
              <p:nvPr/>
            </p:nvSpPr>
            <p:spPr>
              <a:xfrm>
                <a:off x="495300" y="1653667"/>
                <a:ext cx="11391900" cy="4747133"/>
              </a:xfrm>
              <a:prstGeom prst="rect">
                <a:avLst/>
              </a:prstGeom>
              <a:solidFill>
                <a:schemeClr val="accent6">
                  <a:lumMod val="20000"/>
                  <a:lumOff val="80000"/>
                </a:schemeClr>
              </a:solidFill>
            </p:spPr>
            <p:txBody>
              <a:bodyPr wrap="square">
                <a:spAutoFit/>
              </a:bodyPr>
              <a:lstStyle/>
              <a:p>
                <a:pPr marL="228600" indent="-228600">
                  <a:lnSpc>
                    <a:spcPct val="150000"/>
                  </a:lnSpc>
                </a:pPr>
                <a:r>
                  <a:rPr lang="vi-VN" sz="2800" b="1" dirty="0">
                    <a:solidFill>
                      <a:srgbClr val="002060"/>
                    </a:solidFill>
                    <a:effectLst/>
                    <a:latin typeface="Arial" panose="020B0604020202020204" pitchFamily="34" charset="0"/>
                    <a:ea typeface="Arial" panose="020B0604020202020204" pitchFamily="34" charset="0"/>
                  </a:rPr>
                  <a:t>Quy tắc tìm giá trị phân số của một số</a:t>
                </a:r>
                <a:endParaRPr lang="en-US" sz="2800" b="1" dirty="0">
                  <a:solidFill>
                    <a:srgbClr val="002060"/>
                  </a:solidFill>
                  <a:effectLst/>
                  <a:latin typeface="Arial" panose="020B0604020202020204" pitchFamily="34" charset="0"/>
                  <a:ea typeface="Arial" panose="020B0604020202020204" pitchFamily="34" charset="0"/>
                </a:endParaRPr>
              </a:p>
              <a:p>
                <a:pPr marL="228600" indent="-228600" algn="l">
                  <a:lnSpc>
                    <a:spcPct val="150000"/>
                  </a:lnSpc>
                  <a:tabLst>
                    <a:tab pos="3978910" algn="r"/>
                  </a:tabLst>
                </a:pPr>
                <a:r>
                  <a:rPr lang="vi-VN" sz="2800" dirty="0">
                    <a:solidFill>
                      <a:srgbClr val="002060"/>
                    </a:solidFill>
                    <a:effectLst/>
                    <a:latin typeface="Arial" panose="020B0604020202020204" pitchFamily="34" charset="0"/>
                    <a:ea typeface="Arial" panose="020B0604020202020204" pitchFamily="34" charset="0"/>
                  </a:rPr>
                  <a:t>Muốn tìm</a:t>
                </a:r>
                <a:r>
                  <a:rPr lang="en-US" sz="2800" dirty="0">
                    <a:solidFill>
                      <a:srgbClr val="002060"/>
                    </a:solidFill>
                    <a:effectLst/>
                    <a:latin typeface="Arial" panose="020B0604020202020204" pitchFamily="34" charset="0"/>
                    <a:ea typeface="Arial" panose="020B0604020202020204" pitchFamily="34" charset="0"/>
                  </a:rPr>
                  <a:t>  </a:t>
                </a:r>
                <a14:m>
                  <m:oMath xmlns:m="http://schemas.openxmlformats.org/officeDocument/2006/math">
                    <m:f>
                      <m:fPr>
                        <m:ctrlPr>
                          <a:rPr lang="en-US" sz="4400" i="1" smtClean="0">
                            <a:solidFill>
                              <a:srgbClr val="002060"/>
                            </a:solidFill>
                            <a:effectLst/>
                            <a:latin typeface="Cambria Math" panose="02040503050406030204" pitchFamily="18" charset="0"/>
                          </a:rPr>
                        </m:ctrlPr>
                      </m:fPr>
                      <m:num>
                        <m:r>
                          <a:rPr lang="en-US" sz="4400" b="0" i="1" smtClean="0">
                            <a:solidFill>
                              <a:srgbClr val="002060"/>
                            </a:solidFill>
                            <a:effectLst/>
                            <a:latin typeface="Cambria Math" panose="02040503050406030204" pitchFamily="18" charset="0"/>
                          </a:rPr>
                          <m:t>𝑚</m:t>
                        </m:r>
                      </m:num>
                      <m:den>
                        <m:r>
                          <a:rPr lang="en-US" sz="4400" b="0" i="1" smtClean="0">
                            <a:solidFill>
                              <a:srgbClr val="002060"/>
                            </a:solidFill>
                            <a:effectLst/>
                            <a:latin typeface="Cambria Math" panose="02040503050406030204" pitchFamily="18" charset="0"/>
                          </a:rPr>
                          <m:t>𝑛</m:t>
                        </m:r>
                      </m:den>
                    </m:f>
                  </m:oMath>
                </a14:m>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  của một số a cho trước ta tính</a:t>
                </a:r>
                <a:r>
                  <a:rPr lang="en-US" sz="2800" dirty="0">
                    <a:solidFill>
                      <a:srgbClr val="002060"/>
                    </a:solidFill>
                    <a:effectLst/>
                    <a:latin typeface="Arial" panose="020B0604020202020204" pitchFamily="34" charset="0"/>
                    <a:ea typeface="Arial" panose="020B0604020202020204" pitchFamily="34" charset="0"/>
                  </a:rPr>
                  <a:t> </a:t>
                </a:r>
                <a14:m>
                  <m:oMath xmlns:m="http://schemas.openxmlformats.org/officeDocument/2006/math">
                    <m:box>
                      <m:boxPr>
                        <m:ctrlPr>
                          <a:rPr lang="en-US" sz="5400" i="1" smtClean="0">
                            <a:solidFill>
                              <a:srgbClr val="002060"/>
                            </a:solidFill>
                            <a:effectLst/>
                            <a:latin typeface="Cambria Math" panose="02040503050406030204" pitchFamily="18" charset="0"/>
                            <a:ea typeface="Arial" panose="020B0604020202020204" pitchFamily="34" charset="0"/>
                          </a:rPr>
                        </m:ctrlPr>
                      </m:boxPr>
                      <m:e>
                        <m:argPr>
                          <m:argSz m:val="-1"/>
                        </m:argPr>
                        <m:r>
                          <m:rPr>
                            <m:brk m:alnAt="63"/>
                          </m:rPr>
                          <a:rPr lang="en-US" sz="5400" b="0" i="1" smtClean="0">
                            <a:solidFill>
                              <a:srgbClr val="002060"/>
                            </a:solidFill>
                            <a:effectLst/>
                            <a:latin typeface="Cambria Math" panose="02040503050406030204" pitchFamily="18" charset="0"/>
                            <a:ea typeface="Arial" panose="020B0604020202020204" pitchFamily="34" charset="0"/>
                          </a:rPr>
                          <m:t>𝑎</m:t>
                        </m:r>
                        <m:r>
                          <a:rPr lang="en-US" sz="5400" b="0" i="1" smtClean="0">
                            <a:solidFill>
                              <a:srgbClr val="002060"/>
                            </a:solidFill>
                            <a:effectLst/>
                            <a:latin typeface="Cambria Math" panose="02040503050406030204" pitchFamily="18" charset="0"/>
                            <a:ea typeface="Arial" panose="020B0604020202020204" pitchFamily="34" charset="0"/>
                          </a:rPr>
                          <m:t>. </m:t>
                        </m:r>
                        <m:f>
                          <m:fPr>
                            <m:ctrlPr>
                              <a:rPr lang="en-US" sz="5400" i="1" smtClean="0">
                                <a:solidFill>
                                  <a:srgbClr val="002060"/>
                                </a:solidFill>
                                <a:effectLst/>
                                <a:latin typeface="Cambria Math" panose="02040503050406030204" pitchFamily="18" charset="0"/>
                                <a:ea typeface="Arial" panose="020B0604020202020204" pitchFamily="34" charset="0"/>
                              </a:rPr>
                            </m:ctrlPr>
                          </m:fPr>
                          <m:num>
                            <m:r>
                              <a:rPr lang="en-US" sz="5400" b="0" i="1" smtClean="0">
                                <a:solidFill>
                                  <a:srgbClr val="002060"/>
                                </a:solidFill>
                                <a:effectLst/>
                                <a:latin typeface="Cambria Math" panose="02040503050406030204" pitchFamily="18" charset="0"/>
                                <a:ea typeface="Arial" panose="020B0604020202020204" pitchFamily="34" charset="0"/>
                              </a:rPr>
                              <m:t>𝑚</m:t>
                            </m:r>
                          </m:num>
                          <m:den>
                            <m:r>
                              <a:rPr lang="en-US" sz="5400" b="0" i="1" smtClean="0">
                                <a:solidFill>
                                  <a:srgbClr val="002060"/>
                                </a:solidFill>
                                <a:effectLst/>
                                <a:latin typeface="Cambria Math" panose="02040503050406030204" pitchFamily="18" charset="0"/>
                                <a:ea typeface="Arial" panose="020B0604020202020204" pitchFamily="34" charset="0"/>
                              </a:rPr>
                              <m:t>𝑛</m:t>
                            </m:r>
                          </m:den>
                        </m:f>
                      </m:e>
                    </m:box>
                  </m:oMath>
                </a14:m>
                <a:endParaRPr lang="en-US" sz="2800" dirty="0">
                  <a:solidFill>
                    <a:srgbClr val="002060"/>
                  </a:solidFill>
                  <a:effectLst/>
                  <a:latin typeface="Arial" panose="020B0604020202020204" pitchFamily="34" charset="0"/>
                  <a:ea typeface="Arial" panose="020B0604020202020204" pitchFamily="34" charset="0"/>
                </a:endParaRPr>
              </a:p>
              <a:p>
                <a:pPr marL="228600" indent="-228600">
                  <a:lnSpc>
                    <a:spcPct val="150000"/>
                  </a:lnSpc>
                </a:pPr>
                <a:r>
                  <a:rPr lang="vi-VN" sz="2800" dirty="0">
                    <a:solidFill>
                      <a:srgbClr val="002060"/>
                    </a:solidFill>
                    <a:effectLst/>
                    <a:latin typeface="Arial" panose="020B0604020202020204" pitchFamily="34" charset="0"/>
                    <a:ea typeface="Arial" panose="020B0604020202020204" pitchFamily="34" charset="0"/>
                  </a:rPr>
                  <a:t>Quy tắc trên được áp dụng với a là một số tuỳ ý, chẳng hạn</a:t>
                </a:r>
                <a:r>
                  <a:rPr lang="en-US" sz="2800" dirty="0">
                    <a:solidFill>
                      <a:srgbClr val="002060"/>
                    </a:solidFill>
                    <a:effectLst/>
                    <a:latin typeface="Arial" panose="020B0604020202020204" pitchFamily="34" charset="0"/>
                    <a:ea typeface="Arial" panose="020B0604020202020204" pitchFamily="34" charset="0"/>
                  </a:rPr>
                  <a:t> </a:t>
                </a:r>
                <a14:m>
                  <m:oMath xmlns:m="http://schemas.openxmlformats.org/officeDocument/2006/math">
                    <m:f>
                      <m:fPr>
                        <m:ctrlPr>
                          <a:rPr lang="en-US" sz="4000" i="1" smtClean="0">
                            <a:solidFill>
                              <a:srgbClr val="002060"/>
                            </a:solidFill>
                            <a:effectLst/>
                            <a:latin typeface="Cambria Math" panose="02040503050406030204" pitchFamily="18" charset="0"/>
                          </a:rPr>
                        </m:ctrlPr>
                      </m:fPr>
                      <m:num>
                        <m:r>
                          <a:rPr lang="en-US" sz="4000" b="0" i="1" smtClean="0">
                            <a:solidFill>
                              <a:srgbClr val="002060"/>
                            </a:solidFill>
                            <a:effectLst/>
                            <a:latin typeface="Cambria Math" panose="02040503050406030204" pitchFamily="18" charset="0"/>
                          </a:rPr>
                          <m:t>2</m:t>
                        </m:r>
                      </m:num>
                      <m:den>
                        <m:r>
                          <a:rPr lang="en-US" sz="4000" b="0" i="1" smtClean="0">
                            <a:solidFill>
                              <a:srgbClr val="002060"/>
                            </a:solidFill>
                            <a:effectLst/>
                            <a:latin typeface="Cambria Math" panose="02040503050406030204" pitchFamily="18" charset="0"/>
                          </a:rPr>
                          <m:t>5</m:t>
                        </m:r>
                      </m:den>
                    </m:f>
                  </m:oMath>
                </a14:m>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 của 20 là </a:t>
                </a:r>
                <a14:m>
                  <m:oMath xmlns:m="http://schemas.openxmlformats.org/officeDocument/2006/math">
                    <m:f>
                      <m:fPr>
                        <m:ctrlPr>
                          <a:rPr lang="en-US" sz="4400" i="1">
                            <a:solidFill>
                              <a:srgbClr val="002060"/>
                            </a:solidFill>
                            <a:latin typeface="Cambria Math" panose="02040503050406030204" pitchFamily="18" charset="0"/>
                          </a:rPr>
                        </m:ctrlPr>
                      </m:fPr>
                      <m:num>
                        <m:r>
                          <a:rPr lang="en-US" sz="4400" i="1">
                            <a:solidFill>
                              <a:srgbClr val="002060"/>
                            </a:solidFill>
                            <a:latin typeface="Cambria Math" panose="02040503050406030204" pitchFamily="18" charset="0"/>
                          </a:rPr>
                          <m:t>2</m:t>
                        </m:r>
                      </m:num>
                      <m:den>
                        <m:r>
                          <a:rPr lang="en-US" sz="4400" i="1">
                            <a:solidFill>
                              <a:srgbClr val="002060"/>
                            </a:solidFill>
                            <a:latin typeface="Cambria Math" panose="02040503050406030204" pitchFamily="18" charset="0"/>
                          </a:rPr>
                          <m:t>5</m:t>
                        </m:r>
                      </m:den>
                    </m:f>
                    <m:r>
                      <a:rPr lang="en-US" sz="4400" b="0" i="1" smtClean="0">
                        <a:solidFill>
                          <a:srgbClr val="002060"/>
                        </a:solidFill>
                        <a:latin typeface="Cambria Math" panose="02040503050406030204" pitchFamily="18" charset="0"/>
                      </a:rPr>
                      <m:t>.</m:t>
                    </m:r>
                    <m:r>
                      <a:rPr lang="en-US" sz="4400" b="0" i="1" smtClean="0">
                        <a:solidFill>
                          <a:srgbClr val="002060"/>
                        </a:solidFill>
                        <a:latin typeface="Cambria Math" panose="02040503050406030204" pitchFamily="18" charset="0"/>
                      </a:rPr>
                      <m:t>20</m:t>
                    </m:r>
                    <m:r>
                      <a:rPr lang="en-US" sz="4400" b="0" i="1" smtClean="0">
                        <a:solidFill>
                          <a:srgbClr val="002060"/>
                        </a:solidFill>
                        <a:latin typeface="Cambria Math" panose="02040503050406030204" pitchFamily="18" charset="0"/>
                      </a:rPr>
                      <m:t>=</m:t>
                    </m:r>
                    <m:r>
                      <a:rPr lang="en-US" sz="4400" b="0" i="1" smtClean="0">
                        <a:solidFill>
                          <a:srgbClr val="002060"/>
                        </a:solidFill>
                        <a:latin typeface="Cambria Math" panose="02040503050406030204" pitchFamily="18" charset="0"/>
                      </a:rPr>
                      <m:t>8</m:t>
                    </m:r>
                  </m:oMath>
                </a14:m>
                <a:endParaRPr lang="en-US" sz="2800" dirty="0">
                  <a:solidFill>
                    <a:srgbClr val="002060"/>
                  </a:solidFill>
                  <a:effectLst/>
                  <a:latin typeface="Arial" panose="020B0604020202020204" pitchFamily="34" charset="0"/>
                  <a:ea typeface="Arial" panose="020B0604020202020204" pitchFamily="34" charset="0"/>
                </a:endParaRPr>
              </a:p>
            </p:txBody>
          </p:sp>
        </mc:Choice>
        <mc:Fallback xmlns="">
          <p:sp>
            <p:nvSpPr>
              <p:cNvPr id="5" name="TextBox 4">
                <a:extLst>
                  <a:ext uri="{FF2B5EF4-FFF2-40B4-BE49-F238E27FC236}">
                    <a16:creationId xmlns:a16="http://schemas.microsoft.com/office/drawing/2014/main" id="{97874FFC-2CC5-B84A-0E45-AF4FF6C6E151}"/>
                  </a:ext>
                </a:extLst>
              </p:cNvPr>
              <p:cNvSpPr txBox="1">
                <a:spLocks noRot="1" noChangeAspect="1" noMove="1" noResize="1" noEditPoints="1" noAdjustHandles="1" noChangeArrowheads="1" noChangeShapeType="1" noTextEdit="1"/>
              </p:cNvSpPr>
              <p:nvPr/>
            </p:nvSpPr>
            <p:spPr>
              <a:xfrm>
                <a:off x="495300" y="1653667"/>
                <a:ext cx="11391900" cy="4747133"/>
              </a:xfrm>
              <a:prstGeom prst="rect">
                <a:avLst/>
              </a:prstGeom>
              <a:blipFill>
                <a:blip r:embed="rId2"/>
                <a:stretch>
                  <a:fillRect l="-1070" r="-910"/>
                </a:stretch>
              </a:blipFill>
            </p:spPr>
            <p:txBody>
              <a:bodyPr/>
              <a:lstStyle/>
              <a:p>
                <a:r>
                  <a:rPr lang="en-US">
                    <a:noFill/>
                  </a:rPr>
                  <a:t> </a:t>
                </a:r>
              </a:p>
            </p:txBody>
          </p:sp>
        </mc:Fallback>
      </mc:AlternateContent>
    </p:spTree>
    <p:extLst>
      <p:ext uri="{BB962C8B-B14F-4D97-AF65-F5344CB8AC3E}">
        <p14:creationId xmlns:p14="http://schemas.microsoft.com/office/powerpoint/2010/main" val="1515999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41D748CD-B632-6586-7F78-4F383ED118AB}"/>
                  </a:ext>
                </a:extLst>
              </p:cNvPr>
              <p:cNvSpPr txBox="1"/>
              <p:nvPr/>
            </p:nvSpPr>
            <p:spPr>
              <a:xfrm>
                <a:off x="685800" y="1035844"/>
                <a:ext cx="11384280" cy="5288756"/>
              </a:xfrm>
              <a:prstGeom prst="rect">
                <a:avLst/>
              </a:prstGeom>
              <a:noFill/>
            </p:spPr>
            <p:txBody>
              <a:bodyPr wrap="square">
                <a:spAutoFit/>
              </a:bodyPr>
              <a:lstStyle/>
              <a:p>
                <a:r>
                  <a:rPr lang="vi-VN" sz="2800" b="0" i="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Ví dụ 1</a:t>
                </a:r>
                <a:endParaRPr lang="en-US" sz="2800" dirty="0">
                  <a:solidFill>
                    <a:srgbClr val="002060"/>
                  </a:solidFill>
                  <a:effectLst/>
                  <a:latin typeface="Courier New" panose="02070309020205020404" pitchFamily="49" charset="0"/>
                  <a:ea typeface="Courier New" panose="02070309020205020404" pitchFamily="49" charset="0"/>
                </a:endParaRPr>
              </a:p>
              <a:p>
                <a:pPr indent="-1473200" algn="l"/>
                <a:r>
                  <a:rPr lang="vi-VN" sz="2800" dirty="0">
                    <a:solidFill>
                      <a:srgbClr val="002060"/>
                    </a:solidFill>
                    <a:effectLst/>
                    <a:latin typeface="Arial" panose="020B0604020202020204" pitchFamily="34" charset="0"/>
                    <a:ea typeface="Arial" panose="020B0604020202020204" pitchFamily="34" charset="0"/>
                  </a:rPr>
                  <a:t>Chi</a:t>
                </a:r>
                <a:r>
                  <a:rPr lang="en-US" sz="2800" dirty="0">
                    <a:solidFill>
                      <a:srgbClr val="002060"/>
                    </a:solidFill>
                    <a:effectLst/>
                    <a:latin typeface="Arial" panose="020B0604020202020204" pitchFamily="34" charset="0"/>
                    <a:ea typeface="Arial" panose="020B0604020202020204" pitchFamily="34" charset="0"/>
                  </a:rPr>
                  <a:t>ề</a:t>
                </a:r>
                <a:r>
                  <a:rPr lang="vi-VN" sz="2800" dirty="0">
                    <a:solidFill>
                      <a:srgbClr val="002060"/>
                    </a:solidFill>
                    <a:effectLst/>
                    <a:latin typeface="Arial" panose="020B0604020202020204" pitchFamily="34" charset="0"/>
                    <a:ea typeface="Arial" panose="020B0604020202020204" pitchFamily="34" charset="0"/>
                  </a:rPr>
                  <a:t>u dài đường chạy marathon (ma-ra-tông) là 42 195 m. Khi còn cách đích </a:t>
                </a:r>
                <a14:m>
                  <m:oMath xmlns:m="http://schemas.openxmlformats.org/officeDocument/2006/math">
                    <m:f>
                      <m:fPr>
                        <m:ctrlPr>
                          <a:rPr lang="pt-BR" sz="4000" i="1" smtClean="0">
                            <a:solidFill>
                              <a:srgbClr val="002060"/>
                            </a:solidFill>
                            <a:effectLst/>
                            <a:latin typeface="Cambria Math" panose="02040503050406030204" pitchFamily="18" charset="0"/>
                          </a:rPr>
                        </m:ctrlPr>
                      </m:fPr>
                      <m:num>
                        <m:r>
                          <a:rPr lang="en-US" sz="4000" b="0" i="1" smtClean="0">
                            <a:solidFill>
                              <a:srgbClr val="002060"/>
                            </a:solidFill>
                            <a:effectLst/>
                            <a:latin typeface="Cambria Math" panose="02040503050406030204" pitchFamily="18" charset="0"/>
                          </a:rPr>
                          <m:t>2</m:t>
                        </m:r>
                      </m:num>
                      <m:den>
                        <m:r>
                          <a:rPr lang="en-US" sz="4000" b="0" i="1" smtClean="0">
                            <a:solidFill>
                              <a:srgbClr val="002060"/>
                            </a:solidFill>
                            <a:effectLst/>
                            <a:latin typeface="Cambria Math" panose="02040503050406030204" pitchFamily="18" charset="0"/>
                          </a:rPr>
                          <m:t>87</m:t>
                        </m:r>
                      </m:den>
                    </m:f>
                  </m:oMath>
                </a14:m>
                <a:r>
                  <a:rPr lang="vi-VN" sz="2800" dirty="0">
                    <a:solidFill>
                      <a:srgbClr val="002060"/>
                    </a:solidFill>
                    <a:effectLst/>
                    <a:latin typeface="Arial" panose="020B0604020202020204" pitchFamily="34" charset="0"/>
                    <a:ea typeface="Arial" panose="020B0604020202020204" pitchFamily="34" charset="0"/>
                  </a:rPr>
                  <a:t> đường chạy,một vận động viên thấy bạn gặp sự cố nên đã dìu bạn cùng về đích. Tính chiều dài quãng</a:t>
                </a:r>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đường hai bạn cùng nhau về đích.</a:t>
                </a:r>
                <a:endParaRPr lang="en-US" sz="2800" dirty="0">
                  <a:solidFill>
                    <a:srgbClr val="002060"/>
                  </a:solidFill>
                  <a:effectLst/>
                  <a:latin typeface="Arial" panose="020B0604020202020204" pitchFamily="34" charset="0"/>
                  <a:ea typeface="Arial" panose="020B0604020202020204" pitchFamily="34" charset="0"/>
                </a:endParaRPr>
              </a:p>
              <a:p>
                <a:pPr indent="-685800"/>
                <a:endParaRPr lang="en-US" sz="2800" dirty="0">
                  <a:solidFill>
                    <a:srgbClr val="002060"/>
                  </a:solidFill>
                  <a:effectLst/>
                  <a:latin typeface="Arial" panose="020B0604020202020204" pitchFamily="34" charset="0"/>
                  <a:ea typeface="Arial" panose="020B0604020202020204" pitchFamily="34" charset="0"/>
                </a:endParaRPr>
              </a:p>
              <a:p>
                <a:pPr indent="-685800"/>
                <a:r>
                  <a:rPr lang="vi-VN" sz="2800" dirty="0">
                    <a:solidFill>
                      <a:srgbClr val="002060"/>
                    </a:solidFill>
                    <a:effectLst/>
                    <a:latin typeface="Arial" panose="020B0604020202020204" pitchFamily="34" charset="0"/>
                    <a:ea typeface="Arial" panose="020B0604020202020204" pitchFamily="34" charset="0"/>
                  </a:rPr>
                  <a:t>Giải</a:t>
                </a:r>
                <a:endParaRPr lang="en-US" sz="2800" dirty="0">
                  <a:solidFill>
                    <a:srgbClr val="002060"/>
                  </a:solidFill>
                  <a:effectLst/>
                  <a:latin typeface="Arial" panose="020B0604020202020204" pitchFamily="34" charset="0"/>
                  <a:ea typeface="Arial" panose="020B0604020202020204" pitchFamily="34" charset="0"/>
                </a:endParaRPr>
              </a:p>
              <a:p>
                <a:pPr indent="-1473200" algn="l"/>
                <a:r>
                  <a:rPr lang="vi-VN" sz="2800" dirty="0">
                    <a:solidFill>
                      <a:srgbClr val="002060"/>
                    </a:solidFill>
                    <a:effectLst/>
                    <a:latin typeface="Arial" panose="020B0604020202020204" pitchFamily="34" charset="0"/>
                    <a:ea typeface="Arial" panose="020B0604020202020204" pitchFamily="34" charset="0"/>
                  </a:rPr>
                  <a:t>Chiều dài quãng đường hai bạn cùng nhau về đích là:</a:t>
                </a:r>
                <a:endParaRPr lang="en-US" sz="2800" dirty="0">
                  <a:solidFill>
                    <a:srgbClr val="002060"/>
                  </a:solidFill>
                  <a:effectLst/>
                  <a:latin typeface="Arial" panose="020B0604020202020204" pitchFamily="34" charset="0"/>
                  <a:ea typeface="Arial" panose="020B0604020202020204" pitchFamily="34" charset="0"/>
                </a:endParaRPr>
              </a:p>
              <a:p>
                <a:pPr indent="-1473200" algn="l"/>
                <a:r>
                  <a:rPr lang="vi-VN" sz="2800" dirty="0">
                    <a:solidFill>
                      <a:srgbClr val="002060"/>
                    </a:solidFill>
                    <a:effectLst/>
                    <a:latin typeface="Arial" panose="020B0604020202020204" pitchFamily="34" charset="0"/>
                    <a:ea typeface="Arial" panose="020B0604020202020204" pitchFamily="34" charset="0"/>
                  </a:rPr>
                  <a:t>42 195 </a:t>
                </a:r>
                <a14:m>
                  <m:oMath xmlns:m="http://schemas.openxmlformats.org/officeDocument/2006/math">
                    <m:r>
                      <a:rPr lang="en-US" sz="4000" b="0" i="0" smtClean="0">
                        <a:solidFill>
                          <a:srgbClr val="002060"/>
                        </a:solidFill>
                        <a:effectLst/>
                        <a:latin typeface="Cambria Math" panose="02040503050406030204" pitchFamily="18" charset="0"/>
                      </a:rPr>
                      <m:t>.</m:t>
                    </m:r>
                    <m:f>
                      <m:fPr>
                        <m:ctrlPr>
                          <a:rPr lang="pt-BR" sz="4000" i="1" smtClean="0">
                            <a:solidFill>
                              <a:srgbClr val="002060"/>
                            </a:solidFill>
                            <a:effectLst/>
                            <a:latin typeface="Cambria Math" panose="02040503050406030204" pitchFamily="18" charset="0"/>
                          </a:rPr>
                        </m:ctrlPr>
                      </m:fPr>
                      <m:num>
                        <m:r>
                          <a:rPr lang="en-US" sz="4000" b="0" i="1" smtClean="0">
                            <a:solidFill>
                              <a:srgbClr val="002060"/>
                            </a:solidFill>
                            <a:effectLst/>
                            <a:latin typeface="Cambria Math" panose="02040503050406030204" pitchFamily="18" charset="0"/>
                          </a:rPr>
                          <m:t>2</m:t>
                        </m:r>
                      </m:num>
                      <m:den>
                        <m:r>
                          <a:rPr lang="en-US" sz="4000" b="0" i="1" smtClean="0">
                            <a:solidFill>
                              <a:srgbClr val="002060"/>
                            </a:solidFill>
                            <a:effectLst/>
                            <a:latin typeface="Cambria Math" panose="02040503050406030204" pitchFamily="18" charset="0"/>
                          </a:rPr>
                          <m:t>87</m:t>
                        </m:r>
                      </m:den>
                    </m:f>
                    <m:r>
                      <a:rPr lang="en-US" sz="4000" b="0" i="1" smtClean="0">
                        <a:solidFill>
                          <a:srgbClr val="002060"/>
                        </a:solidFill>
                        <a:effectLst/>
                        <a:latin typeface="Cambria Math" panose="02040503050406030204" pitchFamily="18" charset="0"/>
                      </a:rPr>
                      <m:t> </m:t>
                    </m:r>
                  </m:oMath>
                </a14:m>
                <a:r>
                  <a:rPr lang="vi-VN" sz="2800" dirty="0">
                    <a:solidFill>
                      <a:srgbClr val="002060"/>
                    </a:solidFill>
                    <a:effectLst/>
                    <a:latin typeface="Arial" panose="020B0604020202020204" pitchFamily="34" charset="0"/>
                    <a:ea typeface="Arial" panose="020B0604020202020204" pitchFamily="34" charset="0"/>
                  </a:rPr>
                  <a:t>= 970 (m).</a:t>
                </a:r>
                <a:endParaRPr lang="en-US" sz="2800" dirty="0">
                  <a:solidFill>
                    <a:srgbClr val="002060"/>
                  </a:solidFill>
                  <a:effectLst/>
                  <a:latin typeface="Arial" panose="020B0604020202020204" pitchFamily="34" charset="0"/>
                  <a:ea typeface="Arial" panose="020B0604020202020204" pitchFamily="34" charset="0"/>
                </a:endParaRPr>
              </a:p>
              <a:p>
                <a:pPr indent="-1473200" algn="l"/>
                <a:endParaRPr lang="en-US" sz="2800" dirty="0">
                  <a:solidFill>
                    <a:srgbClr val="002060"/>
                  </a:solidFill>
                  <a:effectLst/>
                  <a:latin typeface="Arial" panose="020B0604020202020204" pitchFamily="34" charset="0"/>
                  <a:ea typeface="Arial" panose="020B0604020202020204" pitchFamily="34" charset="0"/>
                </a:endParaRPr>
              </a:p>
            </p:txBody>
          </p:sp>
        </mc:Choice>
        <mc:Fallback xmlns="">
          <p:sp>
            <p:nvSpPr>
              <p:cNvPr id="4" name="TextBox 3">
                <a:extLst>
                  <a:ext uri="{FF2B5EF4-FFF2-40B4-BE49-F238E27FC236}">
                    <a16:creationId xmlns:a16="http://schemas.microsoft.com/office/drawing/2014/main" id="{41D748CD-B632-6586-7F78-4F383ED118AB}"/>
                  </a:ext>
                </a:extLst>
              </p:cNvPr>
              <p:cNvSpPr txBox="1">
                <a:spLocks noRot="1" noChangeAspect="1" noMove="1" noResize="1" noEditPoints="1" noAdjustHandles="1" noChangeArrowheads="1" noChangeShapeType="1" noTextEdit="1"/>
              </p:cNvSpPr>
              <p:nvPr/>
            </p:nvSpPr>
            <p:spPr>
              <a:xfrm>
                <a:off x="685800" y="1035844"/>
                <a:ext cx="11384280" cy="5288756"/>
              </a:xfrm>
              <a:prstGeom prst="rect">
                <a:avLst/>
              </a:prstGeom>
              <a:blipFill>
                <a:blip r:embed="rId2"/>
                <a:stretch>
                  <a:fillRect l="-1125" t="-1728"/>
                </a:stretch>
              </a:blipFill>
            </p:spPr>
            <p:txBody>
              <a:bodyPr/>
              <a:lstStyle/>
              <a:p>
                <a:r>
                  <a:rPr lang="en-US">
                    <a:noFill/>
                  </a:rPr>
                  <a:t> </a:t>
                </a:r>
              </a:p>
            </p:txBody>
          </p:sp>
        </mc:Fallback>
      </mc:AlternateContent>
      <p:grpSp>
        <p:nvGrpSpPr>
          <p:cNvPr id="10" name="Group 9"/>
          <p:cNvGrpSpPr/>
          <p:nvPr/>
        </p:nvGrpSpPr>
        <p:grpSpPr>
          <a:xfrm>
            <a:off x="6781800" y="5433183"/>
            <a:ext cx="4630881" cy="662817"/>
            <a:chOff x="1219200" y="2747450"/>
            <a:chExt cx="4630881" cy="662817"/>
          </a:xfrm>
        </p:grpSpPr>
        <p:cxnSp>
          <p:nvCxnSpPr>
            <p:cNvPr id="3" name="Straight Connector 2"/>
            <p:cNvCxnSpPr/>
            <p:nvPr/>
          </p:nvCxnSpPr>
          <p:spPr>
            <a:xfrm>
              <a:off x="1219200" y="2895600"/>
              <a:ext cx="4343400" cy="7620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953000" y="2895600"/>
              <a:ext cx="0" cy="1143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19200" y="2857500"/>
              <a:ext cx="0" cy="1143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562600" y="2933700"/>
              <a:ext cx="0" cy="1143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Arc 6"/>
            <p:cNvSpPr/>
            <p:nvPr/>
          </p:nvSpPr>
          <p:spPr>
            <a:xfrm rot="18780324">
              <a:off x="5025487" y="2585674"/>
              <a:ext cx="662817" cy="98637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 name="Rectangle 5">
            <a:extLst>
              <a:ext uri="{FF2B5EF4-FFF2-40B4-BE49-F238E27FC236}">
                <a16:creationId xmlns:a16="http://schemas.microsoft.com/office/drawing/2014/main" id="{F4AA21BB-1CBE-92F8-1C3E-8587D309F3A1}"/>
              </a:ext>
            </a:extLst>
          </p:cNvPr>
          <p:cNvSpPr/>
          <p:nvPr/>
        </p:nvSpPr>
        <p:spPr>
          <a:xfrm>
            <a:off x="304800" y="134143"/>
            <a:ext cx="11582400"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1.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TÌM GIÁ TRỊ PHÂN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CỦA MỘT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CHO TR</a:t>
            </a:r>
            <a:r>
              <a:rPr lang="en-US" sz="2800" b="1" dirty="0">
                <a:solidFill>
                  <a:srgbClr val="FFFF00"/>
                </a:solidFill>
                <a:latin typeface="Arial" panose="020B0604020202020204" pitchFamily="34" charset="0"/>
                <a:ea typeface="Arial" panose="020B0604020202020204" pitchFamily="34" charset="0"/>
                <a:cs typeface="Arial" panose="020B0604020202020204" pitchFamily="34" charset="0"/>
              </a:rPr>
              <a:t>ƯỚ</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C</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454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A21BB-1CBE-92F8-1C3E-8587D309F3A1}"/>
              </a:ext>
            </a:extLst>
          </p:cNvPr>
          <p:cNvSpPr/>
          <p:nvPr/>
        </p:nvSpPr>
        <p:spPr>
          <a:xfrm>
            <a:off x="304800" y="321452"/>
            <a:ext cx="11658600"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1.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TÌM GIÁ TRỊ PHÂN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CỦA MỘT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CHO TR</a:t>
            </a:r>
            <a:r>
              <a:rPr lang="en-US" sz="2800" b="1" dirty="0">
                <a:solidFill>
                  <a:srgbClr val="FFFF00"/>
                </a:solidFill>
                <a:latin typeface="Arial" panose="020B0604020202020204" pitchFamily="34" charset="0"/>
                <a:ea typeface="Arial" panose="020B0604020202020204" pitchFamily="34" charset="0"/>
                <a:cs typeface="Arial" panose="020B0604020202020204" pitchFamily="34" charset="0"/>
              </a:rPr>
              <a:t>ƯỚ</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C</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F1C19470-E8A5-CF3A-2431-FF405316D701}"/>
                  </a:ext>
                </a:extLst>
              </p:cNvPr>
              <p:cNvSpPr txBox="1"/>
              <p:nvPr/>
            </p:nvSpPr>
            <p:spPr>
              <a:xfrm>
                <a:off x="762000" y="1077226"/>
                <a:ext cx="9372600" cy="1567737"/>
              </a:xfrm>
              <a:prstGeom prst="rect">
                <a:avLst/>
              </a:prstGeom>
              <a:noFill/>
            </p:spPr>
            <p:txBody>
              <a:bodyPr wrap="square">
                <a:spAutoFit/>
              </a:bodyPr>
              <a:lstStyle/>
              <a:p>
                <a:r>
                  <a:rPr lang="vi-VN" sz="2800" b="0" i="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Luyện tập 1</a:t>
                </a:r>
                <a:endParaRPr lang="en-US" sz="2800" dirty="0">
                  <a:solidFill>
                    <a:srgbClr val="002060"/>
                  </a:solidFill>
                  <a:effectLst/>
                  <a:latin typeface="Arial" panose="020B0604020202020204" pitchFamily="34" charset="0"/>
                  <a:ea typeface="Arial" panose="020B0604020202020204" pitchFamily="34" charset="0"/>
                </a:endParaRPr>
              </a:p>
              <a:p>
                <a:pPr lvl="0" algn="l">
                  <a:buClr>
                    <a:srgbClr val="000000"/>
                  </a:buClr>
                  <a:buSzPts val="1050"/>
                  <a:tabLst>
                    <a:tab pos="259715" algn="l"/>
                    <a:tab pos="2494280" algn="r"/>
                    <a:tab pos="2640330" algn="r"/>
                    <a:tab pos="2788285" algn="l"/>
                  </a:tabLst>
                </a:pPr>
                <a:r>
                  <a:rPr lang="en-US"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a) </a:t>
                </a:r>
                <a:r>
                  <a:rPr lang="vi-VN"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Tính </a:t>
                </a:r>
                <a14:m>
                  <m:oMath xmlns:m="http://schemas.openxmlformats.org/officeDocument/2006/math">
                    <m:f>
                      <m:fPr>
                        <m:ctrlPr>
                          <a:rPr lang="vi-VN" sz="4000" i="1" u="none" strike="noStrike" spc="0" smtClean="0">
                            <a:solidFill>
                              <a:srgbClr val="002060"/>
                            </a:solidFill>
                            <a:effectLst/>
                            <a:latin typeface="Cambria Math" panose="02040503050406030204" pitchFamily="18" charset="0"/>
                            <a:cs typeface="Arial" panose="020B0604020202020204" pitchFamily="34" charset="0"/>
                          </a:rPr>
                        </m:ctrlPr>
                      </m:fPr>
                      <m:num>
                        <m:r>
                          <a:rPr lang="en-US" sz="4000" b="0" i="1" u="none" strike="noStrike" spc="0" smtClean="0">
                            <a:solidFill>
                              <a:srgbClr val="002060"/>
                            </a:solidFill>
                            <a:effectLst/>
                            <a:latin typeface="Cambria Math" panose="02040503050406030204" pitchFamily="18" charset="0"/>
                            <a:cs typeface="Arial" panose="020B0604020202020204" pitchFamily="34" charset="0"/>
                          </a:rPr>
                          <m:t>3</m:t>
                        </m:r>
                      </m:num>
                      <m:den>
                        <m:r>
                          <a:rPr lang="en-US" sz="4000" b="0" i="1" u="none" strike="noStrike" spc="0" smtClean="0">
                            <a:solidFill>
                              <a:srgbClr val="002060"/>
                            </a:solidFill>
                            <a:effectLst/>
                            <a:latin typeface="Cambria Math" panose="02040503050406030204" pitchFamily="18" charset="0"/>
                            <a:cs typeface="Arial" panose="020B0604020202020204" pitchFamily="34" charset="0"/>
                          </a:rPr>
                          <m:t>100</m:t>
                        </m:r>
                      </m:den>
                    </m:f>
                  </m:oMath>
                </a14:m>
                <a:r>
                  <a:rPr lang="vi-VN"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 của 200;	b)</a:t>
                </a:r>
                <a:r>
                  <a:rPr lang="en-US" sz="2800" dirty="0">
                    <a:solidFill>
                      <a:srgbClr val="002060"/>
                    </a:solidFill>
                    <a:latin typeface="Arial" panose="020B0604020202020204" pitchFamily="34" charset="0"/>
                    <a:ea typeface="Arial" panose="020B0604020202020204" pitchFamily="34" charset="0"/>
                    <a:cs typeface="Arial" panose="020B0604020202020204" pitchFamily="34" charset="0"/>
                  </a:rPr>
                  <a:t> </a:t>
                </a:r>
                <a14:m>
                  <m:oMath xmlns:m="http://schemas.openxmlformats.org/officeDocument/2006/math">
                    <m:f>
                      <m:fPr>
                        <m:ctrlPr>
                          <a:rPr lang="pt-BR" sz="4800" i="1" smtClean="0">
                            <a:solidFill>
                              <a:srgbClr val="002060"/>
                            </a:solidFill>
                            <a:latin typeface="Cambria Math" panose="02040503050406030204" pitchFamily="18" charset="0"/>
                            <a:cs typeface="Arial" panose="020B0604020202020204" pitchFamily="34" charset="0"/>
                          </a:rPr>
                        </m:ctrlPr>
                      </m:fPr>
                      <m:num>
                        <m:r>
                          <a:rPr lang="en-US" sz="4800" b="0" i="1" smtClean="0">
                            <a:solidFill>
                              <a:srgbClr val="002060"/>
                            </a:solidFill>
                            <a:latin typeface="Cambria Math" panose="02040503050406030204" pitchFamily="18" charset="0"/>
                            <a:cs typeface="Arial" panose="020B0604020202020204" pitchFamily="34" charset="0"/>
                          </a:rPr>
                          <m:t>3</m:t>
                        </m:r>
                      </m:num>
                      <m:den>
                        <m:r>
                          <a:rPr lang="en-US" sz="4800" b="0" i="1" smtClean="0">
                            <a:solidFill>
                              <a:srgbClr val="002060"/>
                            </a:solidFill>
                            <a:latin typeface="Cambria Math" panose="02040503050406030204" pitchFamily="18" charset="0"/>
                            <a:cs typeface="Arial" panose="020B0604020202020204" pitchFamily="34" charset="0"/>
                          </a:rPr>
                          <m:t>4</m:t>
                        </m:r>
                      </m:den>
                    </m:f>
                  </m:oMath>
                </a14:m>
                <a:r>
                  <a:rPr lang="en-US"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 </a:t>
                </a:r>
                <a:r>
                  <a:rPr lang="en-US" sz="2800" u="none" strike="noStrike" spc="0" dirty="0" err="1">
                    <a:solidFill>
                      <a:srgbClr val="002060"/>
                    </a:solidFill>
                    <a:effectLst/>
                    <a:latin typeface="Arial" panose="020B0604020202020204" pitchFamily="34" charset="0"/>
                    <a:ea typeface="Arial" panose="020B0604020202020204" pitchFamily="34" charset="0"/>
                    <a:cs typeface="Arial" panose="020B0604020202020204" pitchFamily="34" charset="0"/>
                  </a:rPr>
                  <a:t>gi</a:t>
                </a:r>
                <a:r>
                  <a:rPr lang="vi-VN"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ờ là bao nhiêu phút?</a:t>
                </a:r>
                <a:endParaRPr lang="en-US" sz="2800" dirty="0">
                  <a:solidFill>
                    <a:srgbClr val="002060"/>
                  </a:solidFill>
                </a:endParaRPr>
              </a:p>
            </p:txBody>
          </p:sp>
        </mc:Choice>
        <mc:Fallback xmlns="">
          <p:sp>
            <p:nvSpPr>
              <p:cNvPr id="11" name="TextBox 10">
                <a:extLst>
                  <a:ext uri="{FF2B5EF4-FFF2-40B4-BE49-F238E27FC236}">
                    <a16:creationId xmlns:a16="http://schemas.microsoft.com/office/drawing/2014/main" id="{F1C19470-E8A5-CF3A-2431-FF405316D701}"/>
                  </a:ext>
                </a:extLst>
              </p:cNvPr>
              <p:cNvSpPr txBox="1">
                <a:spLocks noRot="1" noChangeAspect="1" noMove="1" noResize="1" noEditPoints="1" noAdjustHandles="1" noChangeArrowheads="1" noChangeShapeType="1" noTextEdit="1"/>
              </p:cNvSpPr>
              <p:nvPr/>
            </p:nvSpPr>
            <p:spPr>
              <a:xfrm>
                <a:off x="762000" y="1077226"/>
                <a:ext cx="9372600" cy="1567737"/>
              </a:xfrm>
              <a:prstGeom prst="rect">
                <a:avLst/>
              </a:prstGeom>
              <a:blipFill>
                <a:blip r:embed="rId2"/>
                <a:stretch>
                  <a:fillRect l="-1300" t="-4280"/>
                </a:stretch>
              </a:blipFill>
            </p:spPr>
            <p:txBody>
              <a:bodyPr/>
              <a:lstStyle/>
              <a:p>
                <a:r>
                  <a:rPr lang="en-US">
                    <a:noFill/>
                  </a:rPr>
                  <a:t> </a:t>
                </a:r>
              </a:p>
            </p:txBody>
          </p:sp>
        </mc:Fallback>
      </mc:AlternateContent>
      <p:sp>
        <p:nvSpPr>
          <p:cNvPr id="13" name="Rectangle 12">
            <a:extLst>
              <a:ext uri="{FF2B5EF4-FFF2-40B4-BE49-F238E27FC236}">
                <a16:creationId xmlns:a16="http://schemas.microsoft.com/office/drawing/2014/main" id="{8B5AA59A-2316-B0A9-8EDE-5C27E97A110B}"/>
              </a:ext>
            </a:extLst>
          </p:cNvPr>
          <p:cNvSpPr/>
          <p:nvPr/>
        </p:nvSpPr>
        <p:spPr>
          <a:xfrm>
            <a:off x="762000" y="2794917"/>
            <a:ext cx="2057400" cy="914400"/>
          </a:xfrm>
          <a:prstGeom prst="rect">
            <a:avLst/>
          </a:prstGeom>
          <a:solidFill>
            <a:srgbClr val="D4FE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2060"/>
                </a:solidFill>
                <a:latin typeface="Arial" panose="020B0604020202020204" pitchFamily="34" charset="0"/>
                <a:cs typeface="Arial" panose="020B0604020202020204" pitchFamily="34" charset="0"/>
              </a:rPr>
              <a:t>Giải</a:t>
            </a:r>
            <a:endParaRPr lang="en-US" sz="2800" b="1" dirty="0">
              <a:solidFill>
                <a:srgbClr val="002060"/>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1F12D066-E102-1C4A-FC39-A122F98B3A9C}"/>
                  </a:ext>
                </a:extLst>
              </p:cNvPr>
              <p:cNvSpPr txBox="1"/>
              <p:nvPr/>
            </p:nvSpPr>
            <p:spPr>
              <a:xfrm>
                <a:off x="762000" y="3817980"/>
                <a:ext cx="9372600" cy="966675"/>
              </a:xfrm>
              <a:prstGeom prst="rect">
                <a:avLst/>
              </a:prstGeom>
              <a:noFill/>
            </p:spPr>
            <p:txBody>
              <a:bodyPr wrap="square">
                <a:spAutoFit/>
              </a:bodyPr>
              <a:lstStyle/>
              <a:p>
                <a:pPr lvl="0">
                  <a:buClr>
                    <a:srgbClr val="000000"/>
                  </a:buClr>
                  <a:buSzPts val="1050"/>
                  <a:tabLst>
                    <a:tab pos="259715" algn="l"/>
                    <a:tab pos="2494280" algn="r"/>
                    <a:tab pos="2640330" algn="r"/>
                    <a:tab pos="2788285" algn="l"/>
                  </a:tabLst>
                </a:pPr>
                <a:r>
                  <a:rPr lang="en-US"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a) </a:t>
                </a:r>
                <a:r>
                  <a:rPr lang="vi-VN"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Tính </a:t>
                </a:r>
                <a14:m>
                  <m:oMath xmlns:m="http://schemas.openxmlformats.org/officeDocument/2006/math">
                    <m:f>
                      <m:fPr>
                        <m:ctrlPr>
                          <a:rPr lang="vi-VN" sz="4000" i="1" u="none" strike="noStrike" spc="0" smtClean="0">
                            <a:solidFill>
                              <a:srgbClr val="002060"/>
                            </a:solidFill>
                            <a:effectLst/>
                            <a:latin typeface="Cambria Math" panose="02040503050406030204" pitchFamily="18" charset="0"/>
                            <a:cs typeface="Arial" panose="020B0604020202020204" pitchFamily="34" charset="0"/>
                          </a:rPr>
                        </m:ctrlPr>
                      </m:fPr>
                      <m:num>
                        <m:r>
                          <a:rPr lang="en-US" sz="4000" b="0" i="1" u="none" strike="noStrike" spc="0" smtClean="0">
                            <a:solidFill>
                              <a:srgbClr val="002060"/>
                            </a:solidFill>
                            <a:effectLst/>
                            <a:latin typeface="Cambria Math" panose="02040503050406030204" pitchFamily="18" charset="0"/>
                            <a:cs typeface="Arial" panose="020B0604020202020204" pitchFamily="34" charset="0"/>
                          </a:rPr>
                          <m:t>3</m:t>
                        </m:r>
                      </m:num>
                      <m:den>
                        <m:r>
                          <a:rPr lang="en-US" sz="4000" b="0" i="1" u="none" strike="noStrike" spc="0" smtClean="0">
                            <a:solidFill>
                              <a:srgbClr val="002060"/>
                            </a:solidFill>
                            <a:effectLst/>
                            <a:latin typeface="Cambria Math" panose="02040503050406030204" pitchFamily="18" charset="0"/>
                            <a:cs typeface="Arial" panose="020B0604020202020204" pitchFamily="34" charset="0"/>
                          </a:rPr>
                          <m:t>100</m:t>
                        </m:r>
                      </m:den>
                    </m:f>
                  </m:oMath>
                </a14:m>
                <a:r>
                  <a:rPr lang="vi-VN"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 của 200</a:t>
                </a:r>
                <a:r>
                  <a:rPr lang="en-US" sz="28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 là: 200. </a:t>
                </a:r>
                <a14:m>
                  <m:oMath xmlns:m="http://schemas.openxmlformats.org/officeDocument/2006/math">
                    <m:f>
                      <m:fPr>
                        <m:ctrlPr>
                          <a:rPr lang="vi-VN" sz="3600" i="1">
                            <a:solidFill>
                              <a:srgbClr val="002060"/>
                            </a:solidFill>
                            <a:latin typeface="Cambria Math" panose="02040503050406030204" pitchFamily="18" charset="0"/>
                            <a:cs typeface="Arial" panose="020B0604020202020204" pitchFamily="34" charset="0"/>
                          </a:rPr>
                        </m:ctrlPr>
                      </m:fPr>
                      <m:num>
                        <m:r>
                          <a:rPr lang="en-US" sz="3600" i="1">
                            <a:solidFill>
                              <a:srgbClr val="002060"/>
                            </a:solidFill>
                            <a:latin typeface="Cambria Math" panose="02040503050406030204" pitchFamily="18" charset="0"/>
                            <a:cs typeface="Arial" panose="020B0604020202020204" pitchFamily="34" charset="0"/>
                          </a:rPr>
                          <m:t>3</m:t>
                        </m:r>
                      </m:num>
                      <m:den>
                        <m:r>
                          <a:rPr lang="en-US" sz="3600" i="1">
                            <a:solidFill>
                              <a:srgbClr val="002060"/>
                            </a:solidFill>
                            <a:latin typeface="Cambria Math" panose="02040503050406030204" pitchFamily="18" charset="0"/>
                            <a:cs typeface="Arial" panose="020B0604020202020204" pitchFamily="34" charset="0"/>
                          </a:rPr>
                          <m:t>100</m:t>
                        </m:r>
                      </m:den>
                    </m:f>
                    <m:r>
                      <a:rPr lang="en-US" sz="3600" i="1">
                        <a:solidFill>
                          <a:srgbClr val="002060"/>
                        </a:solidFill>
                        <a:latin typeface="Cambria Math" panose="02040503050406030204" pitchFamily="18" charset="0"/>
                        <a:cs typeface="Arial" panose="020B0604020202020204" pitchFamily="34" charset="0"/>
                      </a:rPr>
                      <m:t> </m:t>
                    </m:r>
                    <m:r>
                      <a:rPr lang="en-US" sz="3600" b="0" i="0" smtClean="0">
                        <a:solidFill>
                          <a:srgbClr val="002060"/>
                        </a:solidFill>
                        <a:latin typeface="Cambria Math" panose="02040503050406030204" pitchFamily="18" charset="0"/>
                        <a:cs typeface="Arial" panose="020B0604020202020204" pitchFamily="34" charset="0"/>
                      </a:rPr>
                      <m:t>.=</m:t>
                    </m:r>
                    <m:r>
                      <a:rPr lang="en-US" sz="3600" b="0" i="0" smtClean="0">
                        <a:solidFill>
                          <a:srgbClr val="002060"/>
                        </a:solidFill>
                        <a:latin typeface="Cambria Math" panose="02040503050406030204" pitchFamily="18" charset="0"/>
                        <a:cs typeface="Arial" panose="020B0604020202020204" pitchFamily="34" charset="0"/>
                      </a:rPr>
                      <m:t>6</m:t>
                    </m:r>
                  </m:oMath>
                </a14:m>
                <a:endParaRPr lang="en-US" sz="2800" dirty="0">
                  <a:solidFill>
                    <a:srgbClr val="002060"/>
                  </a:solidFill>
                </a:endParaRPr>
              </a:p>
            </p:txBody>
          </p:sp>
        </mc:Choice>
        <mc:Fallback xmlns="">
          <p:sp>
            <p:nvSpPr>
              <p:cNvPr id="14" name="TextBox 13">
                <a:extLst>
                  <a:ext uri="{FF2B5EF4-FFF2-40B4-BE49-F238E27FC236}">
                    <a16:creationId xmlns:a16="http://schemas.microsoft.com/office/drawing/2014/main" id="{1F12D066-E102-1C4A-FC39-A122F98B3A9C}"/>
                  </a:ext>
                </a:extLst>
              </p:cNvPr>
              <p:cNvSpPr txBox="1">
                <a:spLocks noRot="1" noChangeAspect="1" noMove="1" noResize="1" noEditPoints="1" noAdjustHandles="1" noChangeArrowheads="1" noChangeShapeType="1" noTextEdit="1"/>
              </p:cNvSpPr>
              <p:nvPr/>
            </p:nvSpPr>
            <p:spPr>
              <a:xfrm>
                <a:off x="762000" y="3817980"/>
                <a:ext cx="9372600" cy="966675"/>
              </a:xfrm>
              <a:prstGeom prst="rect">
                <a:avLst/>
              </a:prstGeom>
              <a:blipFill>
                <a:blip r:embed="rId3"/>
                <a:stretch>
                  <a:fillRect l="-13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62238CC2-96CB-8A8A-E2E9-9E85BCB95816}"/>
                  </a:ext>
                </a:extLst>
              </p:cNvPr>
              <p:cNvSpPr txBox="1"/>
              <p:nvPr/>
            </p:nvSpPr>
            <p:spPr>
              <a:xfrm>
                <a:off x="762000" y="5157117"/>
                <a:ext cx="7010400" cy="962828"/>
              </a:xfrm>
              <a:prstGeom prst="rect">
                <a:avLst/>
              </a:prstGeom>
              <a:noFill/>
            </p:spPr>
            <p:txBody>
              <a:bodyPr wrap="square">
                <a:spAutoFit/>
              </a:bodyPr>
              <a:lstStyle/>
              <a:p>
                <a:r>
                  <a:rPr lang="vi-VN" sz="32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b)</a:t>
                </a:r>
                <a:r>
                  <a:rPr lang="en-US" sz="3200" dirty="0">
                    <a:solidFill>
                      <a:srgbClr val="002060"/>
                    </a:solidFill>
                    <a:latin typeface="Arial" panose="020B0604020202020204" pitchFamily="34" charset="0"/>
                    <a:ea typeface="Arial" panose="020B0604020202020204" pitchFamily="34" charset="0"/>
                    <a:cs typeface="Arial" panose="020B0604020202020204" pitchFamily="34" charset="0"/>
                  </a:rPr>
                  <a:t> </a:t>
                </a:r>
                <a14:m>
                  <m:oMath xmlns:m="http://schemas.openxmlformats.org/officeDocument/2006/math">
                    <m:f>
                      <m:fPr>
                        <m:ctrlPr>
                          <a:rPr lang="pt-BR" sz="4000" i="1" smtClean="0">
                            <a:solidFill>
                              <a:srgbClr val="002060"/>
                            </a:solidFill>
                            <a:latin typeface="Cambria Math" panose="02040503050406030204" pitchFamily="18" charset="0"/>
                            <a:cs typeface="Arial" panose="020B0604020202020204" pitchFamily="34" charset="0"/>
                          </a:rPr>
                        </m:ctrlPr>
                      </m:fPr>
                      <m:num>
                        <m:r>
                          <a:rPr lang="en-US" sz="4000" b="0" i="1" smtClean="0">
                            <a:solidFill>
                              <a:srgbClr val="002060"/>
                            </a:solidFill>
                            <a:latin typeface="Cambria Math" panose="02040503050406030204" pitchFamily="18" charset="0"/>
                            <a:cs typeface="Arial" panose="020B0604020202020204" pitchFamily="34" charset="0"/>
                          </a:rPr>
                          <m:t>3</m:t>
                        </m:r>
                      </m:num>
                      <m:den>
                        <m:r>
                          <a:rPr lang="en-US" sz="4000" b="0" i="1" smtClean="0">
                            <a:solidFill>
                              <a:srgbClr val="002060"/>
                            </a:solidFill>
                            <a:latin typeface="Cambria Math" panose="02040503050406030204" pitchFamily="18" charset="0"/>
                            <a:cs typeface="Arial" panose="020B0604020202020204" pitchFamily="34" charset="0"/>
                          </a:rPr>
                          <m:t>4</m:t>
                        </m:r>
                      </m:den>
                    </m:f>
                  </m:oMath>
                </a14:m>
                <a:r>
                  <a:rPr lang="en-US" sz="40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 </a:t>
                </a:r>
                <a:r>
                  <a:rPr lang="en-US" sz="3200" u="none" strike="noStrike" spc="0" dirty="0" err="1">
                    <a:solidFill>
                      <a:srgbClr val="002060"/>
                    </a:solidFill>
                    <a:effectLst/>
                    <a:latin typeface="Arial" panose="020B0604020202020204" pitchFamily="34" charset="0"/>
                    <a:ea typeface="Arial" panose="020B0604020202020204" pitchFamily="34" charset="0"/>
                    <a:cs typeface="Arial" panose="020B0604020202020204" pitchFamily="34" charset="0"/>
                  </a:rPr>
                  <a:t>gi</a:t>
                </a:r>
                <a:r>
                  <a:rPr lang="vi-VN" sz="32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ờ là</a:t>
                </a:r>
                <a:r>
                  <a:rPr lang="en-US" sz="32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 </a:t>
                </a:r>
                <a14:m>
                  <m:oMath xmlns:m="http://schemas.openxmlformats.org/officeDocument/2006/math">
                    <m:r>
                      <a:rPr lang="en-US" sz="4000" b="0" i="0" smtClean="0">
                        <a:solidFill>
                          <a:srgbClr val="002060"/>
                        </a:solidFill>
                        <a:latin typeface="Cambria Math" panose="02040503050406030204" pitchFamily="18" charset="0"/>
                        <a:cs typeface="Arial" panose="020B0604020202020204" pitchFamily="34" charset="0"/>
                      </a:rPr>
                      <m:t>60</m:t>
                    </m:r>
                    <m:r>
                      <a:rPr lang="en-US" sz="4000" b="0" i="0" smtClean="0">
                        <a:solidFill>
                          <a:srgbClr val="002060"/>
                        </a:solidFill>
                        <a:latin typeface="Cambria Math" panose="02040503050406030204" pitchFamily="18" charset="0"/>
                        <a:cs typeface="Arial" panose="020B0604020202020204" pitchFamily="34" charset="0"/>
                      </a:rPr>
                      <m:t>. </m:t>
                    </m:r>
                    <m:f>
                      <m:fPr>
                        <m:ctrlPr>
                          <a:rPr lang="pt-BR" sz="4000" i="1">
                            <a:solidFill>
                              <a:srgbClr val="002060"/>
                            </a:solidFill>
                            <a:latin typeface="Cambria Math" panose="02040503050406030204" pitchFamily="18" charset="0"/>
                            <a:cs typeface="Arial" panose="020B0604020202020204" pitchFamily="34" charset="0"/>
                          </a:rPr>
                        </m:ctrlPr>
                      </m:fPr>
                      <m:num>
                        <m:r>
                          <a:rPr lang="en-US" sz="4000" i="1">
                            <a:solidFill>
                              <a:srgbClr val="002060"/>
                            </a:solidFill>
                            <a:latin typeface="Cambria Math" panose="02040503050406030204" pitchFamily="18" charset="0"/>
                            <a:cs typeface="Arial" panose="020B0604020202020204" pitchFamily="34" charset="0"/>
                          </a:rPr>
                          <m:t>3</m:t>
                        </m:r>
                      </m:num>
                      <m:den>
                        <m:r>
                          <a:rPr lang="en-US" sz="4000" i="1">
                            <a:solidFill>
                              <a:srgbClr val="002060"/>
                            </a:solidFill>
                            <a:latin typeface="Cambria Math" panose="02040503050406030204" pitchFamily="18" charset="0"/>
                            <a:cs typeface="Arial" panose="020B0604020202020204" pitchFamily="34" charset="0"/>
                          </a:rPr>
                          <m:t>4</m:t>
                        </m:r>
                      </m:den>
                    </m:f>
                    <m:r>
                      <a:rPr lang="en-US" sz="4000" b="0" i="0" smtClean="0">
                        <a:solidFill>
                          <a:srgbClr val="002060"/>
                        </a:solidFill>
                        <a:latin typeface="Cambria Math" panose="02040503050406030204" pitchFamily="18" charset="0"/>
                        <a:cs typeface="Arial" panose="020B0604020202020204" pitchFamily="34" charset="0"/>
                      </a:rPr>
                      <m:t>=</m:t>
                    </m:r>
                    <m:r>
                      <a:rPr lang="en-US" sz="4000" b="0" i="0" smtClean="0">
                        <a:solidFill>
                          <a:srgbClr val="002060"/>
                        </a:solidFill>
                        <a:latin typeface="Cambria Math" panose="02040503050406030204" pitchFamily="18" charset="0"/>
                        <a:cs typeface="Arial" panose="020B0604020202020204" pitchFamily="34" charset="0"/>
                      </a:rPr>
                      <m:t>45</m:t>
                    </m:r>
                    <m:r>
                      <a:rPr lang="en-US" sz="4000" b="0" i="0" smtClean="0">
                        <a:solidFill>
                          <a:srgbClr val="002060"/>
                        </a:solidFill>
                        <a:latin typeface="Cambria Math" panose="02040503050406030204" pitchFamily="18" charset="0"/>
                        <a:cs typeface="Arial" panose="020B0604020202020204" pitchFamily="34" charset="0"/>
                      </a:rPr>
                      <m:t> </m:t>
                    </m:r>
                  </m:oMath>
                </a14:m>
                <a:r>
                  <a:rPr lang="vi-VN" sz="320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phút</a:t>
                </a:r>
                <a:endParaRPr lang="en-US" sz="3200" dirty="0">
                  <a:solidFill>
                    <a:srgbClr val="002060"/>
                  </a:solidFill>
                </a:endParaRPr>
              </a:p>
            </p:txBody>
          </p:sp>
        </mc:Choice>
        <mc:Fallback xmlns="">
          <p:sp>
            <p:nvSpPr>
              <p:cNvPr id="16" name="TextBox 15">
                <a:extLst>
                  <a:ext uri="{FF2B5EF4-FFF2-40B4-BE49-F238E27FC236}">
                    <a16:creationId xmlns:a16="http://schemas.microsoft.com/office/drawing/2014/main" id="{62238CC2-96CB-8A8A-E2E9-9E85BCB95816}"/>
                  </a:ext>
                </a:extLst>
              </p:cNvPr>
              <p:cNvSpPr txBox="1">
                <a:spLocks noRot="1" noChangeAspect="1" noMove="1" noResize="1" noEditPoints="1" noAdjustHandles="1" noChangeArrowheads="1" noChangeShapeType="1" noTextEdit="1"/>
              </p:cNvSpPr>
              <p:nvPr/>
            </p:nvSpPr>
            <p:spPr>
              <a:xfrm>
                <a:off x="762000" y="5157117"/>
                <a:ext cx="7010400" cy="962828"/>
              </a:xfrm>
              <a:prstGeom prst="rect">
                <a:avLst/>
              </a:prstGeom>
              <a:blipFill>
                <a:blip r:embed="rId4"/>
                <a:stretch>
                  <a:fillRect l="-2174" b="-12025"/>
                </a:stretch>
              </a:blipFill>
            </p:spPr>
            <p:txBody>
              <a:bodyPr/>
              <a:lstStyle/>
              <a:p>
                <a:r>
                  <a:rPr lang="en-US">
                    <a:noFill/>
                  </a:rPr>
                  <a:t> </a:t>
                </a:r>
              </a:p>
            </p:txBody>
          </p:sp>
        </mc:Fallback>
      </mc:AlternateContent>
    </p:spTree>
    <p:extLst>
      <p:ext uri="{BB962C8B-B14F-4D97-AF65-F5344CB8AC3E}">
        <p14:creationId xmlns:p14="http://schemas.microsoft.com/office/powerpoint/2010/main" val="143468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P spid="14"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B8CE7F-A584-3D77-30BE-4DDB0460322A}"/>
              </a:ext>
            </a:extLst>
          </p:cNvPr>
          <p:cNvSpPr/>
          <p:nvPr/>
        </p:nvSpPr>
        <p:spPr>
          <a:xfrm>
            <a:off x="76200" y="0"/>
            <a:ext cx="11887200"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dirty="0">
                <a:solidFill>
                  <a:srgbClr val="FFFF00"/>
                </a:solidFill>
                <a:latin typeface="Arial" panose="020B0604020202020204" pitchFamily="34" charset="0"/>
                <a:ea typeface="Arial" panose="020B0604020202020204" pitchFamily="34" charset="0"/>
                <a:cs typeface="Arial" panose="020B0604020202020204" pitchFamily="34" charset="0"/>
              </a:rPr>
              <a:t>2</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TÌM MỘT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 BIẾT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GIÁ TRỊ PHÂN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CỦA </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NÓ</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5696574C-C94C-B7FF-8D84-12A970965CEF}"/>
                  </a:ext>
                </a:extLst>
              </p:cNvPr>
              <p:cNvSpPr>
                <a:spLocks noChangeArrowheads="1"/>
              </p:cNvSpPr>
              <p:nvPr/>
            </p:nvSpPr>
            <p:spPr bwMode="auto">
              <a:xfrm>
                <a:off x="460248" y="685800"/>
                <a:ext cx="7845552" cy="216963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41838" algn="l"/>
                  </a:tabLst>
                  <a:defRPr>
                    <a:solidFill>
                      <a:schemeClr val="tx1"/>
                    </a:solidFill>
                    <a:latin typeface="Arial" panose="020B0604020202020204" pitchFamily="34" charset="0"/>
                  </a:defRPr>
                </a:lvl1pPr>
                <a:lvl2pPr eaLnBrk="0" fontAlgn="base" hangingPunct="0">
                  <a:spcBef>
                    <a:spcPct val="0"/>
                  </a:spcBef>
                  <a:spcAft>
                    <a:spcPct val="0"/>
                  </a:spcAft>
                  <a:tabLst>
                    <a:tab pos="4541838" algn="l"/>
                  </a:tabLst>
                  <a:defRPr>
                    <a:solidFill>
                      <a:schemeClr val="tx1"/>
                    </a:solidFill>
                    <a:latin typeface="Arial" panose="020B0604020202020204" pitchFamily="34" charset="0"/>
                  </a:defRPr>
                </a:lvl2pPr>
                <a:lvl3pPr eaLnBrk="0" fontAlgn="base" hangingPunct="0">
                  <a:spcBef>
                    <a:spcPct val="0"/>
                  </a:spcBef>
                  <a:spcAft>
                    <a:spcPct val="0"/>
                  </a:spcAft>
                  <a:tabLst>
                    <a:tab pos="4541838" algn="l"/>
                  </a:tabLst>
                  <a:defRPr>
                    <a:solidFill>
                      <a:schemeClr val="tx1"/>
                    </a:solidFill>
                    <a:latin typeface="Arial" panose="020B0604020202020204" pitchFamily="34" charset="0"/>
                  </a:defRPr>
                </a:lvl3pPr>
                <a:lvl4pPr eaLnBrk="0" fontAlgn="base" hangingPunct="0">
                  <a:spcBef>
                    <a:spcPct val="0"/>
                  </a:spcBef>
                  <a:spcAft>
                    <a:spcPct val="0"/>
                  </a:spcAft>
                  <a:tabLst>
                    <a:tab pos="4541838" algn="l"/>
                  </a:tabLst>
                  <a:defRPr>
                    <a:solidFill>
                      <a:schemeClr val="tx1"/>
                    </a:solidFill>
                    <a:latin typeface="Arial" panose="020B0604020202020204" pitchFamily="34" charset="0"/>
                  </a:defRPr>
                </a:lvl4pPr>
                <a:lvl5pPr eaLnBrk="0" fontAlgn="base" hangingPunct="0">
                  <a:spcBef>
                    <a:spcPct val="0"/>
                  </a:spcBef>
                  <a:spcAft>
                    <a:spcPct val="0"/>
                  </a:spcAft>
                  <a:tabLst>
                    <a:tab pos="4541838" algn="l"/>
                  </a:tabLst>
                  <a:defRPr>
                    <a:solidFill>
                      <a:schemeClr val="tx1"/>
                    </a:solidFill>
                    <a:latin typeface="Arial" panose="020B0604020202020204" pitchFamily="34" charset="0"/>
                  </a:defRPr>
                </a:lvl5pPr>
                <a:lvl6pPr eaLnBrk="0" fontAlgn="base" hangingPunct="0">
                  <a:spcBef>
                    <a:spcPct val="0"/>
                  </a:spcBef>
                  <a:spcAft>
                    <a:spcPct val="0"/>
                  </a:spcAft>
                  <a:tabLst>
                    <a:tab pos="4541838" algn="l"/>
                  </a:tabLst>
                  <a:defRPr>
                    <a:solidFill>
                      <a:schemeClr val="tx1"/>
                    </a:solidFill>
                    <a:latin typeface="Arial" panose="020B0604020202020204" pitchFamily="34" charset="0"/>
                  </a:defRPr>
                </a:lvl6pPr>
                <a:lvl7pPr eaLnBrk="0" fontAlgn="base" hangingPunct="0">
                  <a:spcBef>
                    <a:spcPct val="0"/>
                  </a:spcBef>
                  <a:spcAft>
                    <a:spcPct val="0"/>
                  </a:spcAft>
                  <a:tabLst>
                    <a:tab pos="4541838" algn="l"/>
                  </a:tabLst>
                  <a:defRPr>
                    <a:solidFill>
                      <a:schemeClr val="tx1"/>
                    </a:solidFill>
                    <a:latin typeface="Arial" panose="020B0604020202020204" pitchFamily="34" charset="0"/>
                  </a:defRPr>
                </a:lvl7pPr>
                <a:lvl8pPr eaLnBrk="0" fontAlgn="base" hangingPunct="0">
                  <a:spcBef>
                    <a:spcPct val="0"/>
                  </a:spcBef>
                  <a:spcAft>
                    <a:spcPct val="0"/>
                  </a:spcAft>
                  <a:tabLst>
                    <a:tab pos="4541838" algn="l"/>
                  </a:tabLst>
                  <a:defRPr>
                    <a:solidFill>
                      <a:schemeClr val="tx1"/>
                    </a:solidFill>
                    <a:latin typeface="Arial" panose="020B0604020202020204" pitchFamily="34" charset="0"/>
                  </a:defRPr>
                </a:lvl8pPr>
                <a:lvl9pPr eaLnBrk="0" fontAlgn="base" hangingPunct="0">
                  <a:spcBef>
                    <a:spcPct val="0"/>
                  </a:spcBef>
                  <a:spcAft>
                    <a:spcPct val="0"/>
                  </a:spcAft>
                  <a:tabLst>
                    <a:tab pos="45418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41838" algn="l"/>
                  </a:tabLst>
                </a:pPr>
                <a:r>
                  <a:rPr kumimoji="0" lang="vi-VN" altLang="en-US" sz="2800" b="0" i="1" u="none" strike="noStrike" cap="none" normalizeH="0" baseline="0" dirty="0">
                    <a:ln>
                      <a:noFill/>
                    </a:ln>
                    <a:solidFill>
                      <a:srgbClr val="002060"/>
                    </a:solidFill>
                    <a:effectLst/>
                    <a:ea typeface="Arial" panose="020B0604020202020204" pitchFamily="34" charset="0"/>
                    <a:cs typeface="Arial" panose="020B0604020202020204" pitchFamily="34" charset="0"/>
                  </a:rPr>
                  <a:t>Bài toán 2.</a:t>
                </a:r>
                <a:r>
                  <a:rPr kumimoji="0" lang="vi-VN" altLang="en-US" sz="2800" b="0" i="0" u="none" strike="noStrike" cap="none" normalizeH="0" baseline="0" dirty="0">
                    <a:ln>
                      <a:noFill/>
                    </a:ln>
                    <a:solidFill>
                      <a:srgbClr val="002060"/>
                    </a:solidFill>
                    <a:effectLst/>
                    <a:ea typeface="Arial" panose="020B0604020202020204" pitchFamily="34" charset="0"/>
                  </a:rPr>
                  <a:t> Nga mua quà biếu ông bà hết 400 nghìn đồng, số tiền</a:t>
                </a:r>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này</a:t>
                </a:r>
                <a:endParaRPr kumimoji="0" lang="en-US" altLang="en-US" sz="2800" b="0" i="0" u="none" strike="noStrike" cap="none" normalizeH="0" baseline="0" dirty="0">
                  <a:ln>
                    <a:noFill/>
                  </a:ln>
                  <a:solidFill>
                    <a:srgbClr val="002060"/>
                  </a:solidFill>
                  <a:effectLst/>
                </a:endParaRPr>
              </a:p>
              <a:p>
                <a:pPr lvl="0"/>
                <a:r>
                  <a:rPr kumimoji="0" lang="vi-VN" altLang="en-US" sz="2800" b="0" i="0" u="none" strike="noStrike" cap="none" normalizeH="0" baseline="0" dirty="0">
                    <a:ln>
                      <a:noFill/>
                    </a:ln>
                    <a:solidFill>
                      <a:srgbClr val="002060"/>
                    </a:solidFill>
                    <a:effectLst/>
                    <a:ea typeface="Arial" panose="020B0604020202020204" pitchFamily="34" charset="0"/>
                  </a:rPr>
                  <a:t>b</a:t>
                </a:r>
                <a:r>
                  <a:rPr lang="en-US" altLang="en-US" sz="2800" dirty="0">
                    <a:solidFill>
                      <a:srgbClr val="002060"/>
                    </a:solidFill>
                    <a:ea typeface="Arial" panose="020B0604020202020204" pitchFamily="34" charset="0"/>
                  </a:rPr>
                  <a:t>ằ</a:t>
                </a:r>
                <a:r>
                  <a:rPr kumimoji="0" lang="vi-VN" altLang="en-US" sz="2800" b="0" i="0" u="none" strike="noStrike" cap="none" normalizeH="0" baseline="0" dirty="0">
                    <a:ln>
                      <a:noFill/>
                    </a:ln>
                    <a:solidFill>
                      <a:srgbClr val="002060"/>
                    </a:solidFill>
                    <a:effectLst/>
                    <a:ea typeface="Arial" panose="020B0604020202020204" pitchFamily="34" charset="0"/>
                  </a:rPr>
                  <a:t>ng </a:t>
                </a:r>
                <a14:m>
                  <m:oMath xmlns:m="http://schemas.openxmlformats.org/officeDocument/2006/math">
                    <m:f>
                      <m:fPr>
                        <m:ctrlPr>
                          <a:rPr kumimoji="0" lang="vi-VN" altLang="en-US" sz="3600" b="0" i="1" u="none" strike="noStrike" cap="none" normalizeH="0" baseline="0" smtClean="0">
                            <a:ln>
                              <a:noFill/>
                            </a:ln>
                            <a:solidFill>
                              <a:srgbClr val="002060"/>
                            </a:solidFill>
                            <a:effectLst/>
                            <a:latin typeface="Cambria Math" panose="02040503050406030204" pitchFamily="18" charset="0"/>
                          </a:rPr>
                        </m:ctrlPr>
                      </m:fPr>
                      <m:num>
                        <m:r>
                          <a:rPr kumimoji="0" lang="en-US" altLang="en-US" sz="3600" b="0" i="1" u="none" strike="noStrike" cap="none" normalizeH="0" baseline="0" smtClean="0">
                            <a:ln>
                              <a:noFill/>
                            </a:ln>
                            <a:solidFill>
                              <a:srgbClr val="002060"/>
                            </a:solidFill>
                            <a:effectLst/>
                            <a:latin typeface="Cambria Math" panose="02040503050406030204" pitchFamily="18" charset="0"/>
                          </a:rPr>
                          <m:t>4</m:t>
                        </m:r>
                      </m:num>
                      <m:den>
                        <m:r>
                          <a:rPr kumimoji="0" lang="en-US" altLang="en-US" sz="3600" b="0" i="1" u="none" strike="noStrike" cap="none" normalizeH="0" baseline="0" smtClean="0">
                            <a:ln>
                              <a:noFill/>
                            </a:ln>
                            <a:solidFill>
                              <a:srgbClr val="002060"/>
                            </a:solidFill>
                            <a:effectLst/>
                            <a:latin typeface="Cambria Math" panose="02040503050406030204" pitchFamily="18" charset="0"/>
                          </a:rPr>
                          <m:t>5</m:t>
                        </m:r>
                      </m:den>
                    </m:f>
                  </m:oMath>
                </a14:m>
                <a:r>
                  <a:rPr kumimoji="0" lang="vi-VN" altLang="en-US" sz="2800" b="0" i="0" u="none" strike="noStrike" cap="none" normalizeH="0" baseline="0" dirty="0">
                    <a:ln>
                      <a:noFill/>
                    </a:ln>
                    <a:solidFill>
                      <a:srgbClr val="002060"/>
                    </a:solidFill>
                    <a:effectLst/>
                    <a:ea typeface="Arial" panose="020B0604020202020204" pitchFamily="34" charset="0"/>
                  </a:rPr>
                  <a:t> s</a:t>
                </a:r>
                <a:r>
                  <a:rPr lang="en-US" altLang="en-US" sz="2800" dirty="0">
                    <a:solidFill>
                      <a:srgbClr val="002060"/>
                    </a:solidFill>
                    <a:ea typeface="Arial" panose="020B0604020202020204" pitchFamily="34" charset="0"/>
                  </a:rPr>
                  <a:t>ố</a:t>
                </a:r>
                <a:r>
                  <a:rPr kumimoji="0" lang="vi-VN" altLang="en-US" sz="2800" b="0" i="0" u="none" strike="noStrike" cap="none" normalizeH="0" baseline="0" dirty="0">
                    <a:ln>
                      <a:noFill/>
                    </a:ln>
                    <a:solidFill>
                      <a:srgbClr val="002060"/>
                    </a:solidFill>
                    <a:effectLst/>
                    <a:ea typeface="Arial" panose="020B0604020202020204" pitchFamily="34" charset="0"/>
                  </a:rPr>
                  <a:t> ti</a:t>
                </a:r>
                <a:r>
                  <a:rPr lang="en-US" altLang="en-US" sz="2800" dirty="0">
                    <a:solidFill>
                      <a:srgbClr val="002060"/>
                    </a:solidFill>
                    <a:ea typeface="Arial" panose="020B0604020202020204" pitchFamily="34" charset="0"/>
                  </a:rPr>
                  <a:t>ề</a:t>
                </a:r>
                <a:r>
                  <a:rPr kumimoji="0" lang="vi-VN" altLang="en-US" sz="2800" b="0" i="0" u="none" strike="noStrike" cap="none" normalizeH="0" baseline="0" dirty="0">
                    <a:ln>
                      <a:noFill/>
                    </a:ln>
                    <a:solidFill>
                      <a:srgbClr val="002060"/>
                    </a:solidFill>
                    <a:effectLst/>
                    <a:ea typeface="Arial" panose="020B0604020202020204" pitchFamily="34" charset="0"/>
                  </a:rPr>
                  <a:t>n Nga đã ti</a:t>
                </a:r>
                <a:r>
                  <a:rPr lang="en-US" altLang="en-US" sz="2800" dirty="0">
                    <a:solidFill>
                      <a:srgbClr val="002060"/>
                    </a:solidFill>
                    <a:ea typeface="Arial" panose="020B0604020202020204" pitchFamily="34" charset="0"/>
                  </a:rPr>
                  <a:t>ế</a:t>
                </a:r>
                <a:r>
                  <a:rPr kumimoji="0" lang="vi-VN" altLang="en-US" sz="2800" b="0" i="0" u="none" strike="noStrike" cap="none" normalizeH="0" baseline="0" dirty="0">
                    <a:ln>
                      <a:noFill/>
                    </a:ln>
                    <a:solidFill>
                      <a:srgbClr val="002060"/>
                    </a:solidFill>
                    <a:effectLst/>
                    <a:ea typeface="Arial" panose="020B0604020202020204" pitchFamily="34" charset="0"/>
                  </a:rPr>
                  <a:t>t ki</a:t>
                </a:r>
                <a:r>
                  <a:rPr lang="en-US" altLang="en-US" sz="2800" dirty="0">
                    <a:solidFill>
                      <a:srgbClr val="002060"/>
                    </a:solidFill>
                    <a:ea typeface="Arial" panose="020B0604020202020204" pitchFamily="34" charset="0"/>
                  </a:rPr>
                  <a:t>ệ</a:t>
                </a:r>
                <a:r>
                  <a:rPr kumimoji="0" lang="vi-VN" altLang="en-US" sz="2800" b="0" i="0" u="none" strike="noStrike" cap="none" normalizeH="0" baseline="0" dirty="0">
                    <a:ln>
                      <a:noFill/>
                    </a:ln>
                    <a:solidFill>
                      <a:srgbClr val="002060"/>
                    </a:solidFill>
                    <a:effectLst/>
                    <a:ea typeface="Arial" panose="020B0604020202020204" pitchFamily="34" charset="0"/>
                  </a:rPr>
                  <a:t>m đư</a:t>
                </a:r>
                <a:r>
                  <a:rPr lang="en-US" altLang="en-US" sz="2800" dirty="0">
                    <a:solidFill>
                      <a:srgbClr val="002060"/>
                    </a:solidFill>
                    <a:ea typeface="Arial" panose="020B0604020202020204" pitchFamily="34" charset="0"/>
                  </a:rPr>
                  <a:t>ợ</a:t>
                </a:r>
                <a:r>
                  <a:rPr kumimoji="0" lang="vi-VN" altLang="en-US" sz="2800" b="0" i="0" u="none" strike="noStrike" cap="none" normalizeH="0" baseline="0" dirty="0">
                    <a:ln>
                      <a:noFill/>
                    </a:ln>
                    <a:solidFill>
                      <a:srgbClr val="002060"/>
                    </a:solidFill>
                    <a:effectLst/>
                    <a:ea typeface="Arial" panose="020B0604020202020204" pitchFamily="34" charset="0"/>
                  </a:rPr>
                  <a:t>c. S</a:t>
                </a:r>
                <a:r>
                  <a:rPr lang="en-US" altLang="en-US" sz="2800" dirty="0">
                    <a:solidFill>
                      <a:srgbClr val="002060"/>
                    </a:solidFill>
                    <a:ea typeface="Arial" panose="020B0604020202020204" pitchFamily="34" charset="0"/>
                  </a:rPr>
                  <a:t>ố</a:t>
                </a:r>
                <a:r>
                  <a:rPr kumimoji="0" lang="vi-VN" altLang="en-US" sz="2800" b="0" i="0" u="none" strike="noStrike" cap="none" normalizeH="0" baseline="0" dirty="0">
                    <a:ln>
                      <a:noFill/>
                    </a:ln>
                    <a:solidFill>
                      <a:srgbClr val="002060"/>
                    </a:solidFill>
                    <a:effectLst/>
                    <a:ea typeface="Arial" panose="020B0604020202020204" pitchFamily="34" charset="0"/>
                  </a:rPr>
                  <a:t> ti</a:t>
                </a:r>
                <a:r>
                  <a:rPr lang="en-US" altLang="en-US" sz="2800" dirty="0">
                    <a:solidFill>
                      <a:srgbClr val="002060"/>
                    </a:solidFill>
                    <a:ea typeface="Arial" panose="020B0604020202020204" pitchFamily="34" charset="0"/>
                  </a:rPr>
                  <a:t>ề</a:t>
                </a:r>
                <a:r>
                  <a:rPr kumimoji="0" lang="vi-VN" altLang="en-US" sz="2800" b="0" i="0" u="none" strike="noStrike" cap="none" normalizeH="0" baseline="0" dirty="0">
                    <a:ln>
                      <a:noFill/>
                    </a:ln>
                    <a:solidFill>
                      <a:srgbClr val="002060"/>
                    </a:solidFill>
                    <a:effectLst/>
                    <a:ea typeface="Arial" panose="020B0604020202020204" pitchFamily="34" charset="0"/>
                  </a:rPr>
                  <a:t>n Nga ti</a:t>
                </a:r>
                <a:r>
                  <a:rPr lang="en-US" altLang="en-US" sz="2800" dirty="0">
                    <a:solidFill>
                      <a:srgbClr val="002060"/>
                    </a:solidFill>
                    <a:ea typeface="Arial" panose="020B0604020202020204" pitchFamily="34" charset="0"/>
                  </a:rPr>
                  <a:t>ế</a:t>
                </a:r>
                <a:r>
                  <a:rPr kumimoji="0" lang="vi-VN" altLang="en-US" sz="2800" b="0" i="0" u="none" strike="noStrike" cap="none" normalizeH="0" baseline="0" dirty="0">
                    <a:ln>
                      <a:noFill/>
                    </a:ln>
                    <a:solidFill>
                      <a:srgbClr val="002060"/>
                    </a:solidFill>
                    <a:effectLst/>
                    <a:ea typeface="Arial" panose="020B0604020202020204" pitchFamily="34" charset="0"/>
                  </a:rPr>
                  <a:t>t ki</a:t>
                </a:r>
                <a:r>
                  <a:rPr lang="en-US" altLang="en-US" sz="2800" dirty="0">
                    <a:solidFill>
                      <a:srgbClr val="002060"/>
                    </a:solidFill>
                    <a:ea typeface="Arial" panose="020B0604020202020204" pitchFamily="34" charset="0"/>
                  </a:rPr>
                  <a:t>ệ</a:t>
                </a:r>
                <a:r>
                  <a:rPr kumimoji="0" lang="vi-VN" altLang="en-US" sz="2800" b="0" i="0" u="none" strike="noStrike" cap="none" normalizeH="0" baseline="0" dirty="0">
                    <a:ln>
                      <a:noFill/>
                    </a:ln>
                    <a:solidFill>
                      <a:srgbClr val="002060"/>
                    </a:solidFill>
                    <a:effectLst/>
                    <a:ea typeface="Arial" panose="020B0604020202020204" pitchFamily="34" charset="0"/>
                  </a:rPr>
                  <a:t>m đư</a:t>
                </a:r>
                <a:r>
                  <a:rPr lang="en-US" altLang="en-US" sz="2800" dirty="0">
                    <a:solidFill>
                      <a:srgbClr val="002060"/>
                    </a:solidFill>
                    <a:ea typeface="Arial" panose="020B0604020202020204" pitchFamily="34" charset="0"/>
                  </a:rPr>
                  <a:t>ợ</a:t>
                </a:r>
                <a:r>
                  <a:rPr kumimoji="0" lang="vi-VN" altLang="en-US" sz="2800" b="0" i="0" u="none" strike="noStrike" cap="none" normalizeH="0" baseline="0" dirty="0">
                    <a:ln>
                      <a:noFill/>
                    </a:ln>
                    <a:solidFill>
                      <a:srgbClr val="002060"/>
                    </a:solidFill>
                    <a:effectLst/>
                    <a:ea typeface="Arial" panose="020B0604020202020204" pitchFamily="34" charset="0"/>
                  </a:rPr>
                  <a:t>c</a:t>
                </a:r>
                <a:r>
                  <a:rPr kumimoji="0" lang="en-US" altLang="en-US" sz="2800" b="0" i="0" u="none" strike="noStrike" cap="none" normalizeH="0" baseline="0" dirty="0">
                    <a:ln>
                      <a:noFill/>
                    </a:ln>
                    <a:solidFill>
                      <a:srgbClr val="002060"/>
                    </a:solidFill>
                    <a:effectLst/>
                    <a:ea typeface="Arial" panose="020B0604020202020204" pitchFamily="34" charset="0"/>
                  </a:rPr>
                  <a:t> l</a:t>
                </a:r>
                <a:r>
                  <a:rPr lang="vi-VN" altLang="en-US" sz="2800" dirty="0">
                    <a:solidFill>
                      <a:srgbClr val="002060"/>
                    </a:solidFill>
                    <a:ea typeface="Arial" panose="020B0604020202020204" pitchFamily="34" charset="0"/>
                  </a:rPr>
                  <a:t>à bao nhiêu?</a:t>
                </a:r>
                <a:r>
                  <a:rPr kumimoji="0" lang="en-US" altLang="en-US" sz="2800" b="0" i="0" u="none" strike="noStrike" cap="none" normalizeH="0" baseline="0" dirty="0">
                    <a:ln>
                      <a:noFill/>
                    </a:ln>
                    <a:solidFill>
                      <a:srgbClr val="002060"/>
                    </a:solidFill>
                    <a:effectLst/>
                    <a:ea typeface="Arial" panose="020B0604020202020204" pitchFamily="34" charset="0"/>
                  </a:rPr>
                  <a:t> </a:t>
                </a:r>
                <a:endParaRPr kumimoji="0" lang="en-US" altLang="en-US" sz="2800" b="0" i="0" u="none" strike="noStrike" cap="none" normalizeH="0" baseline="0" dirty="0">
                  <a:ln>
                    <a:noFill/>
                  </a:ln>
                  <a:solidFill>
                    <a:srgbClr val="002060"/>
                  </a:solidFill>
                  <a:effectLst/>
                </a:endParaRPr>
              </a:p>
            </p:txBody>
          </p:sp>
        </mc:Choice>
        <mc:Fallback xmlns="">
          <p:sp>
            <p:nvSpPr>
              <p:cNvPr id="3" name="Rectangle 2">
                <a:extLst>
                  <a:ext uri="{FF2B5EF4-FFF2-40B4-BE49-F238E27FC236}">
                    <a16:creationId xmlns:a16="http://schemas.microsoft.com/office/drawing/2014/main" id="{5696574C-C94C-B7FF-8D84-12A970965CEF}"/>
                  </a:ext>
                </a:extLst>
              </p:cNvPr>
              <p:cNvSpPr>
                <a:spLocks noRot="1" noChangeAspect="1" noMove="1" noResize="1" noEditPoints="1" noAdjustHandles="1" noChangeArrowheads="1" noChangeShapeType="1" noTextEdit="1"/>
              </p:cNvSpPr>
              <p:nvPr/>
            </p:nvSpPr>
            <p:spPr bwMode="auto">
              <a:xfrm>
                <a:off x="460248" y="685800"/>
                <a:ext cx="7845552" cy="2169633"/>
              </a:xfrm>
              <a:prstGeom prst="rect">
                <a:avLst/>
              </a:prstGeom>
              <a:blipFill>
                <a:blip r:embed="rId2"/>
                <a:stretch>
                  <a:fillRect l="-1632" t="-2535" b="-732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5FAE6D62-4CDD-5161-79EE-E861FCAF6DF6}"/>
                  </a:ext>
                </a:extLst>
              </p:cNvPr>
              <p:cNvSpPr>
                <a:spLocks noChangeArrowheads="1"/>
              </p:cNvSpPr>
              <p:nvPr/>
            </p:nvSpPr>
            <p:spPr bwMode="auto">
              <a:xfrm>
                <a:off x="533400" y="3324941"/>
                <a:ext cx="10973984" cy="358194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1pPr>
                <a:lvl2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2pPr>
                <a:lvl3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3pPr>
                <a:lvl4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4pPr>
                <a:lvl5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5pPr>
                <a:lvl6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6pPr>
                <a:lvl7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7pPr>
                <a:lvl8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8pPr>
                <a:lvl9pPr eaLnBrk="0" fontAlgn="base" hangingPunct="0">
                  <a:spcBef>
                    <a:spcPct val="0"/>
                  </a:spcBef>
                  <a:spcAft>
                    <a:spcPct val="0"/>
                  </a:spcAft>
                  <a:tabLst>
                    <a:tab pos="2640013" algn="r"/>
                    <a:tab pos="3078163" algn="r"/>
                    <a:tab pos="3379788" algn="r"/>
                    <a:tab pos="3605213" algn="r"/>
                    <a:tab pos="3902075" algn="r"/>
                  </a:tabLst>
                  <a:defRPr>
                    <a:solidFill>
                      <a:schemeClr val="tx1"/>
                    </a:solidFill>
                    <a:latin typeface="Arial" panose="020B0604020202020204" pitchFamily="34" charset="0"/>
                  </a:defRPr>
                </a:lvl9pPr>
              </a:lstStyle>
              <a:p>
                <a:pPr lvl="0"/>
                <a:r>
                  <a:rPr kumimoji="0" lang="vi-VN" altLang="en-US" sz="2800" b="0" i="0" u="none" strike="noStrike" cap="none" normalizeH="0" baseline="0" dirty="0">
                    <a:ln>
                      <a:noFill/>
                    </a:ln>
                    <a:solidFill>
                      <a:srgbClr val="002060"/>
                    </a:solidFill>
                    <a:effectLst/>
                    <a:ea typeface="Arial" panose="020B0604020202020204" pitchFamily="34" charset="0"/>
                  </a:rPr>
                  <a:t>Bài toán 2</a:t>
                </a:r>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	đòi hỏi tìm</a:t>
                </a:r>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	số tiền	</a:t>
                </a:r>
                <a:r>
                  <a:rPr kumimoji="0" lang="vi-VN" altLang="en-US" sz="2800" b="0" i="1" u="none" strike="noStrike" cap="none" normalizeH="0" baseline="0" dirty="0">
                    <a:ln>
                      <a:noFill/>
                    </a:ln>
                    <a:solidFill>
                      <a:srgbClr val="002060"/>
                    </a:solidFill>
                    <a:effectLst/>
                    <a:ea typeface="Arial" panose="020B0604020202020204" pitchFamily="34" charset="0"/>
                    <a:cs typeface="Arial" panose="020B0604020202020204" pitchFamily="34" charset="0"/>
                  </a:rPr>
                  <a:t>T</a:t>
                </a:r>
                <a:r>
                  <a:rPr kumimoji="0" lang="vi-VN" altLang="en-US" sz="2800" b="0" i="0" u="none" strike="noStrike" cap="none" normalizeH="0" baseline="0" dirty="0">
                    <a:ln>
                      <a:noFill/>
                    </a:ln>
                    <a:solidFill>
                      <a:srgbClr val="002060"/>
                    </a:solidFill>
                    <a:effectLst/>
                    <a:ea typeface="Arial" panose="020B0604020202020204" pitchFamily="34" charset="0"/>
                  </a:rPr>
                  <a:t> mà	Nga</a:t>
                </a:r>
                <a:r>
                  <a:rPr kumimoji="0" lang="en-US" altLang="en-US" sz="2800" b="0" i="0" u="none" strike="noStrike" cap="none" normalizeH="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tiết kiệm</a:t>
                </a:r>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được. Ta đã</a:t>
                </a:r>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biết </a:t>
                </a:r>
                <a:r>
                  <a:rPr lang="vi-VN" altLang="en-US" sz="2400" dirty="0">
                    <a:solidFill>
                      <a:srgbClr val="002060"/>
                    </a:solidFill>
                  </a:rPr>
                  <a:t> </a:t>
                </a:r>
                <a14:m>
                  <m:oMath xmlns:m="http://schemas.openxmlformats.org/officeDocument/2006/math">
                    <m:f>
                      <m:fPr>
                        <m:ctrlPr>
                          <a:rPr lang="vi-VN" altLang="en-US" sz="2800" i="1">
                            <a:solidFill>
                              <a:srgbClr val="002060"/>
                            </a:solidFill>
                            <a:latin typeface="Cambria Math" panose="02040503050406030204" pitchFamily="18" charset="0"/>
                          </a:rPr>
                        </m:ctrlPr>
                      </m:fPr>
                      <m:num>
                        <m:r>
                          <a:rPr lang="en-US" altLang="en-US" sz="2800" i="1">
                            <a:solidFill>
                              <a:srgbClr val="002060"/>
                            </a:solidFill>
                            <a:latin typeface="Cambria Math" panose="02040503050406030204" pitchFamily="18" charset="0"/>
                          </a:rPr>
                          <m:t>4</m:t>
                        </m:r>
                      </m:num>
                      <m:den>
                        <m:r>
                          <a:rPr lang="en-US" altLang="en-US" sz="2800" i="1">
                            <a:solidFill>
                              <a:srgbClr val="002060"/>
                            </a:solidFill>
                            <a:latin typeface="Cambria Math" panose="02040503050406030204" pitchFamily="18" charset="0"/>
                          </a:rPr>
                          <m:t>5</m:t>
                        </m:r>
                      </m:den>
                    </m:f>
                  </m:oMath>
                </a14:m>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số</a:t>
                </a:r>
                <a:r>
                  <a:rPr lang="en-US" altLang="en-US" sz="2800" dirty="0">
                    <a:solidFill>
                      <a:srgbClr val="002060"/>
                    </a:solidFill>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tiền đó là 400	nghìn đồng,</a:t>
                </a:r>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nghĩa</a:t>
                </a:r>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là </a:t>
                </a:r>
                <a14:m>
                  <m:oMath xmlns:m="http://schemas.openxmlformats.org/officeDocument/2006/math">
                    <m:f>
                      <m:fPr>
                        <m:ctrlPr>
                          <a:rPr lang="vi-VN" altLang="en-US" sz="3600" i="1">
                            <a:solidFill>
                              <a:srgbClr val="002060"/>
                            </a:solidFill>
                            <a:latin typeface="Cambria Math" panose="02040503050406030204" pitchFamily="18" charset="0"/>
                          </a:rPr>
                        </m:ctrlPr>
                      </m:fPr>
                      <m:num>
                        <m:r>
                          <a:rPr lang="en-US" altLang="en-US" sz="3600" i="1">
                            <a:solidFill>
                              <a:srgbClr val="002060"/>
                            </a:solidFill>
                            <a:latin typeface="Cambria Math" panose="02040503050406030204" pitchFamily="18" charset="0"/>
                          </a:rPr>
                          <m:t>4</m:t>
                        </m:r>
                      </m:num>
                      <m:den>
                        <m:r>
                          <a:rPr lang="en-US" altLang="en-US" sz="3600" i="1">
                            <a:solidFill>
                              <a:srgbClr val="002060"/>
                            </a:solidFill>
                            <a:latin typeface="Cambria Math" panose="02040503050406030204" pitchFamily="18" charset="0"/>
                          </a:rPr>
                          <m:t>5</m:t>
                        </m:r>
                      </m:den>
                    </m:f>
                  </m:oMath>
                </a14:m>
                <a:r>
                  <a:rPr kumimoji="0" lang="vi-VN"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1" u="none" strike="noStrike" cap="none" normalizeH="0" baseline="0" dirty="0">
                    <a:ln>
                      <a:noFill/>
                    </a:ln>
                    <a:solidFill>
                      <a:srgbClr val="002060"/>
                    </a:solidFill>
                    <a:effectLst/>
                    <a:ea typeface="Arial" panose="020B0604020202020204" pitchFamily="34" charset="0"/>
                    <a:cs typeface="Arial" panose="020B0604020202020204" pitchFamily="34" charset="0"/>
                  </a:rPr>
                  <a:t>T=</a:t>
                </a:r>
                <a:r>
                  <a:rPr kumimoji="0" lang="vi-VN" altLang="en-US" sz="2800" b="0" i="0" u="none" strike="noStrike" cap="none" normalizeH="0" baseline="0" dirty="0">
                    <a:ln>
                      <a:noFill/>
                    </a:ln>
                    <a:solidFill>
                      <a:srgbClr val="002060"/>
                    </a:solidFill>
                    <a:effectLst/>
                    <a:ea typeface="Arial" panose="020B0604020202020204" pitchFamily="34" charset="0"/>
                  </a:rPr>
                  <a:t> 400.</a:t>
                </a:r>
                <a:br>
                  <a:rPr kumimoji="0" lang="vi-VN" altLang="en-US" sz="2800" b="0" i="0" u="none" strike="noStrike" cap="none" normalizeH="0" baseline="0" dirty="0">
                    <a:ln>
                      <a:noFill/>
                    </a:ln>
                    <a:solidFill>
                      <a:srgbClr val="002060"/>
                    </a:solidFill>
                    <a:effectLst/>
                    <a:ea typeface="Arial" panose="020B0604020202020204" pitchFamily="34" charset="0"/>
                  </a:rPr>
                </a:br>
                <a:r>
                  <a:rPr kumimoji="0" lang="vi-VN" altLang="en-US" sz="2800" b="0" i="0" u="none" strike="noStrike" cap="none" normalizeH="0" baseline="0" dirty="0">
                    <a:ln>
                      <a:noFill/>
                    </a:ln>
                    <a:solidFill>
                      <a:srgbClr val="002060"/>
                    </a:solidFill>
                    <a:effectLst/>
                    <a:ea typeface="Arial" panose="020B0604020202020204" pitchFamily="34" charset="0"/>
                  </a:rPr>
                  <a:t>Từ đó ta có </a:t>
                </a:r>
                <a:r>
                  <a:rPr kumimoji="0" lang="vi-VN" altLang="en-US" sz="2800" b="0" i="1" u="none" strike="noStrike" cap="none" normalizeH="0" baseline="0" dirty="0">
                    <a:ln>
                      <a:noFill/>
                    </a:ln>
                    <a:solidFill>
                      <a:srgbClr val="002060"/>
                    </a:solidFill>
                    <a:effectLst/>
                    <a:ea typeface="Arial" panose="020B0604020202020204" pitchFamily="34" charset="0"/>
                    <a:cs typeface="Arial" panose="020B0604020202020204" pitchFamily="34" charset="0"/>
                  </a:rPr>
                  <a:t>T</a:t>
                </a:r>
                <a:r>
                  <a:rPr kumimoji="0" lang="vi-VN" altLang="en-US" sz="2800" b="0" i="0" u="none" strike="noStrike" cap="none" normalizeH="0" baseline="0" dirty="0">
                    <a:ln>
                      <a:noFill/>
                    </a:ln>
                    <a:solidFill>
                      <a:srgbClr val="002060"/>
                    </a:solidFill>
                    <a:effectLst/>
                    <a:ea typeface="Arial" panose="020B0604020202020204" pitchFamily="34" charset="0"/>
                  </a:rPr>
                  <a:t> = 400 : </a:t>
                </a:r>
                <a14:m>
                  <m:oMath xmlns:m="http://schemas.openxmlformats.org/officeDocument/2006/math">
                    <m:f>
                      <m:fPr>
                        <m:ctrlPr>
                          <a:rPr lang="vi-VN" altLang="en-US" sz="3600" i="1">
                            <a:solidFill>
                              <a:srgbClr val="002060"/>
                            </a:solidFill>
                            <a:latin typeface="Cambria Math" panose="02040503050406030204" pitchFamily="18" charset="0"/>
                          </a:rPr>
                        </m:ctrlPr>
                      </m:fPr>
                      <m:num>
                        <m:r>
                          <a:rPr lang="en-US" altLang="en-US" sz="3600" i="1">
                            <a:solidFill>
                              <a:srgbClr val="002060"/>
                            </a:solidFill>
                            <a:latin typeface="Cambria Math" panose="02040503050406030204" pitchFamily="18" charset="0"/>
                          </a:rPr>
                          <m:t>4</m:t>
                        </m:r>
                      </m:num>
                      <m:den>
                        <m:r>
                          <a:rPr lang="en-US" altLang="en-US" sz="3600" i="1">
                            <a:solidFill>
                              <a:srgbClr val="002060"/>
                            </a:solidFill>
                            <a:latin typeface="Cambria Math" panose="02040503050406030204" pitchFamily="18" charset="0"/>
                          </a:rPr>
                          <m:t>5</m:t>
                        </m:r>
                      </m:den>
                    </m:f>
                  </m:oMath>
                </a14:m>
                <a:endParaRPr kumimoji="0" lang="en-US" altLang="en-US" sz="2800" b="0" i="0" u="none" strike="noStrike" cap="none" normalizeH="0" baseline="0" dirty="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40013" algn="r"/>
                    <a:tab pos="3078163" algn="r"/>
                    <a:tab pos="3379788" algn="r"/>
                    <a:tab pos="3605213" algn="r"/>
                    <a:tab pos="3902075" algn="r"/>
                  </a:tabLst>
                </a:pPr>
                <a:r>
                  <a:rPr kumimoji="0" lang="vi-VN" altLang="en-US" sz="2800" b="0" i="0" u="none" strike="noStrike" cap="none" normalizeH="0" baseline="0" dirty="0">
                    <a:ln>
                      <a:noFill/>
                    </a:ln>
                    <a:solidFill>
                      <a:srgbClr val="002060"/>
                    </a:solidFill>
                    <a:effectLst/>
                    <a:ea typeface="Arial" panose="020B0604020202020204" pitchFamily="34" charset="0"/>
                    <a:cs typeface="Arial" panose="020B0604020202020204" pitchFamily="34" charset="0"/>
                  </a:rPr>
                  <a:t>Vậy Nga đã tiết kiệm được:</a:t>
                </a:r>
                <a:endParaRPr kumimoji="0" lang="en-US" altLang="en-US" sz="2800" b="0" i="0" u="none" strike="noStrike" cap="none" normalizeH="0" baseline="0" dirty="0">
                  <a:ln>
                    <a:noFill/>
                  </a:ln>
                  <a:solidFill>
                    <a:srgbClr val="002060"/>
                  </a:solidFill>
                  <a:effectLst/>
                </a:endParaRPr>
              </a:p>
              <a:p>
                <a:pPr lvl="0"/>
                <a:r>
                  <a:rPr kumimoji="0" lang="vi-VN" altLang="en-US" sz="2800" b="0" i="1" u="none" strike="noStrike" cap="none" normalizeH="0" baseline="0" dirty="0">
                    <a:ln>
                      <a:noFill/>
                    </a:ln>
                    <a:solidFill>
                      <a:srgbClr val="002060"/>
                    </a:solidFill>
                    <a:effectLst/>
                    <a:ea typeface="Arial" panose="020B0604020202020204" pitchFamily="34" charset="0"/>
                    <a:cs typeface="Arial" panose="020B0604020202020204" pitchFamily="34" charset="0"/>
                  </a:rPr>
                  <a:t>T</a:t>
                </a:r>
                <a:r>
                  <a:rPr kumimoji="0" lang="vi-VN" altLang="en-US" sz="2800" b="0" i="0" u="none" strike="noStrike" cap="none" normalizeH="0" baseline="0" dirty="0">
                    <a:ln>
                      <a:noFill/>
                    </a:ln>
                    <a:solidFill>
                      <a:srgbClr val="002060"/>
                    </a:solidFill>
                    <a:effectLst/>
                    <a:ea typeface="Arial" panose="020B0604020202020204" pitchFamily="34" charset="0"/>
                  </a:rPr>
                  <a:t> = 400 : </a:t>
                </a:r>
                <a14:m>
                  <m:oMath xmlns:m="http://schemas.openxmlformats.org/officeDocument/2006/math">
                    <m:f>
                      <m:fPr>
                        <m:ctrlPr>
                          <a:rPr lang="vi-VN" altLang="en-US" sz="3200" i="1">
                            <a:solidFill>
                              <a:srgbClr val="002060"/>
                            </a:solidFill>
                            <a:latin typeface="Cambria Math" panose="02040503050406030204" pitchFamily="18" charset="0"/>
                          </a:rPr>
                        </m:ctrlPr>
                      </m:fPr>
                      <m:num>
                        <m:r>
                          <a:rPr lang="en-US" altLang="en-US" sz="3200" i="1">
                            <a:solidFill>
                              <a:srgbClr val="002060"/>
                            </a:solidFill>
                            <a:latin typeface="Cambria Math" panose="02040503050406030204" pitchFamily="18" charset="0"/>
                          </a:rPr>
                          <m:t>4</m:t>
                        </m:r>
                      </m:num>
                      <m:den>
                        <m:r>
                          <a:rPr lang="en-US" altLang="en-US" sz="3200" i="1">
                            <a:solidFill>
                              <a:srgbClr val="002060"/>
                            </a:solidFill>
                            <a:latin typeface="Cambria Math" panose="02040503050406030204" pitchFamily="18" charset="0"/>
                          </a:rPr>
                          <m:t>5</m:t>
                        </m:r>
                      </m:den>
                    </m:f>
                    <m:r>
                      <a:rPr lang="en-US" altLang="en-US" sz="3200" i="1">
                        <a:solidFill>
                          <a:srgbClr val="002060"/>
                        </a:solidFill>
                        <a:latin typeface="Cambria Math" panose="02040503050406030204" pitchFamily="18" charset="0"/>
                      </a:rPr>
                      <m:t> </m:t>
                    </m:r>
                  </m:oMath>
                </a14:m>
                <a:r>
                  <a:rPr kumimoji="0" lang="vi-VN" altLang="en-US" sz="2800" b="0" i="0" u="none" strike="noStrike" cap="none" normalizeH="0" baseline="0" dirty="0">
                    <a:ln>
                      <a:noFill/>
                    </a:ln>
                    <a:solidFill>
                      <a:srgbClr val="002060"/>
                    </a:solidFill>
                    <a:effectLst/>
                    <a:ea typeface="Arial" panose="020B0604020202020204" pitchFamily="34" charset="0"/>
                  </a:rPr>
                  <a:t>= 400 • </a:t>
                </a:r>
                <a14:m>
                  <m:oMath xmlns:m="http://schemas.openxmlformats.org/officeDocument/2006/math">
                    <m:f>
                      <m:fPr>
                        <m:ctrlPr>
                          <a:rPr lang="vi-VN" altLang="en-US" sz="4000" i="1">
                            <a:solidFill>
                              <a:srgbClr val="002060"/>
                            </a:solidFill>
                            <a:latin typeface="Cambria Math" panose="02040503050406030204" pitchFamily="18" charset="0"/>
                          </a:rPr>
                        </m:ctrlPr>
                      </m:fPr>
                      <m:num>
                        <m:r>
                          <a:rPr lang="en-US" altLang="en-US" sz="4000" b="0" i="1" smtClean="0">
                            <a:solidFill>
                              <a:srgbClr val="002060"/>
                            </a:solidFill>
                            <a:latin typeface="Cambria Math" panose="02040503050406030204" pitchFamily="18" charset="0"/>
                          </a:rPr>
                          <m:t>5</m:t>
                        </m:r>
                      </m:num>
                      <m:den>
                        <m:r>
                          <a:rPr lang="en-US" altLang="en-US" sz="4000" b="0" i="1" smtClean="0">
                            <a:solidFill>
                              <a:srgbClr val="002060"/>
                            </a:solidFill>
                            <a:latin typeface="Cambria Math" panose="02040503050406030204" pitchFamily="18" charset="0"/>
                          </a:rPr>
                          <m:t>4</m:t>
                        </m:r>
                      </m:den>
                    </m:f>
                  </m:oMath>
                </a14:m>
                <a:r>
                  <a:rPr kumimoji="0" lang="vi-VN" altLang="en-US" sz="2800" b="0" i="0" u="none" strike="noStrike" cap="none" normalizeH="0" baseline="0" dirty="0">
                    <a:ln>
                      <a:noFill/>
                    </a:ln>
                    <a:solidFill>
                      <a:srgbClr val="002060"/>
                    </a:solidFill>
                    <a:effectLst/>
                    <a:ea typeface="Arial" panose="020B0604020202020204" pitchFamily="34" charset="0"/>
                  </a:rPr>
                  <a:t> = 500 (nghìn đồng).</a:t>
                </a:r>
                <a:r>
                  <a:rPr kumimoji="0" lang="en-US" altLang="en-US" sz="2800" b="0" i="0" u="none" strike="noStrike" cap="none" normalizeH="0" baseline="0" dirty="0">
                    <a:ln>
                      <a:noFill/>
                    </a:ln>
                    <a:solidFill>
                      <a:srgbClr val="002060"/>
                    </a:solidFill>
                    <a:effectLst/>
                  </a:rPr>
                  <a:t> </a:t>
                </a:r>
              </a:p>
            </p:txBody>
          </p:sp>
        </mc:Choice>
        <mc:Fallback xmlns="">
          <p:sp>
            <p:nvSpPr>
              <p:cNvPr id="4" name="Rectangle 3">
                <a:extLst>
                  <a:ext uri="{FF2B5EF4-FFF2-40B4-BE49-F238E27FC236}">
                    <a16:creationId xmlns:a16="http://schemas.microsoft.com/office/drawing/2014/main" id="{5FAE6D62-4CDD-5161-79EE-E861FCAF6DF6}"/>
                  </a:ext>
                </a:extLst>
              </p:cNvPr>
              <p:cNvSpPr>
                <a:spLocks noRot="1" noChangeAspect="1" noMove="1" noResize="1" noEditPoints="1" noAdjustHandles="1" noChangeArrowheads="1" noChangeShapeType="1" noTextEdit="1"/>
              </p:cNvSpPr>
              <p:nvPr/>
            </p:nvSpPr>
            <p:spPr bwMode="auto">
              <a:xfrm>
                <a:off x="533400" y="3324941"/>
                <a:ext cx="10973984" cy="3581943"/>
              </a:xfrm>
              <a:prstGeom prst="rect">
                <a:avLst/>
              </a:prstGeom>
              <a:blipFill>
                <a:blip r:embed="rId3"/>
                <a:stretch>
                  <a:fillRect l="-1167" r="-50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12" name="Group 11">
            <a:extLst>
              <a:ext uri="{FF2B5EF4-FFF2-40B4-BE49-F238E27FC236}">
                <a16:creationId xmlns:a16="http://schemas.microsoft.com/office/drawing/2014/main" id="{91EF4B6F-8C0C-8AB5-F87A-E604106026E0}"/>
              </a:ext>
            </a:extLst>
          </p:cNvPr>
          <p:cNvGrpSpPr/>
          <p:nvPr/>
        </p:nvGrpSpPr>
        <p:grpSpPr>
          <a:xfrm>
            <a:off x="8610600" y="838200"/>
            <a:ext cx="3352800" cy="2533148"/>
            <a:chOff x="8610599" y="1353052"/>
            <a:chExt cx="3657599" cy="2462961"/>
          </a:xfrm>
        </p:grpSpPr>
        <p:pic>
          <p:nvPicPr>
            <p:cNvPr id="1025" name="Picture 43">
              <a:extLst>
                <a:ext uri="{FF2B5EF4-FFF2-40B4-BE49-F238E27FC236}">
                  <a16:creationId xmlns:a16="http://schemas.microsoft.com/office/drawing/2014/main" id="{DBDCCB31-0178-9946-FBBE-E0E31F272B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20200" y="2642937"/>
              <a:ext cx="685800" cy="117307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E2A31D14-2C74-80A9-7285-488521EEE3DF}"/>
                </a:ext>
              </a:extLst>
            </p:cNvPr>
            <p:cNvSpPr txBox="1"/>
            <p:nvPr/>
          </p:nvSpPr>
          <p:spPr>
            <a:xfrm>
              <a:off x="8610599" y="1353052"/>
              <a:ext cx="3657599" cy="1384995"/>
            </a:xfrm>
            <a:prstGeom prst="rect">
              <a:avLst/>
            </a:prstGeom>
            <a:noFill/>
          </p:spPr>
          <p:txBody>
            <a:bodyPr wrap="square">
              <a:spAutoFit/>
            </a:bodyPr>
            <a:lstStyle/>
            <a:p>
              <a:r>
                <a:rPr kumimoji="0" lang="vi-VN" altLang="en-US" sz="2800" b="0" i="0" u="none" strike="noStrike" cap="none" normalizeH="0" baseline="0" dirty="0">
                  <a:ln>
                    <a:noFill/>
                  </a:ln>
                  <a:solidFill>
                    <a:srgbClr val="002060"/>
                  </a:solidFill>
                  <a:effectLst/>
                  <a:ea typeface="Arial" panose="020B0604020202020204" pitchFamily="34" charset="0"/>
                </a:rPr>
                <a:t>Liệu cách giải bài toán</a:t>
              </a:r>
              <a:r>
                <a:rPr kumimoji="0" lang="en-US" altLang="en-US" sz="2800" b="0" i="0" u="none" strike="noStrike" cap="none" normalizeH="0" baseline="0" dirty="0">
                  <a:ln>
                    <a:noFill/>
                  </a:ln>
                  <a:solidFill>
                    <a:srgbClr val="002060"/>
                  </a:solidFill>
                  <a:effectLst/>
                  <a:ea typeface="Arial" panose="020B0604020202020204" pitchFamily="34" charset="0"/>
                </a:rPr>
                <a:t> n</a:t>
              </a:r>
              <a:r>
                <a:rPr kumimoji="0" lang="vi-VN" altLang="en-US" sz="2800" b="0" i="0" u="none" strike="noStrike" cap="none" normalizeH="0" baseline="0" dirty="0">
                  <a:ln>
                    <a:noFill/>
                  </a:ln>
                  <a:solidFill>
                    <a:srgbClr val="002060"/>
                  </a:solidFill>
                  <a:effectLst/>
                  <a:ea typeface="Arial" panose="020B0604020202020204" pitchFamily="34" charset="0"/>
                </a:rPr>
                <a:t>ày có gì khác so với</a:t>
              </a:r>
              <a:r>
                <a:rPr kumimoji="0" lang="en-US" altLang="en-US" sz="2800" b="0" i="0" u="none" strike="noStrike" cap="none" normalizeH="0" baseline="0" dirty="0">
                  <a:ln>
                    <a:noFill/>
                  </a:ln>
                  <a:solidFill>
                    <a:srgbClr val="002060"/>
                  </a:solidFill>
                  <a:effectLst/>
                  <a:ea typeface="Arial" panose="020B0604020202020204" pitchFamily="34" charset="0"/>
                </a:rPr>
                <a:t> </a:t>
              </a:r>
              <a:r>
                <a:rPr kumimoji="0" lang="vi-VN" altLang="en-US" sz="2800" b="0" i="0" u="none" strike="noStrike" cap="none" normalizeH="0" baseline="0" dirty="0">
                  <a:ln>
                    <a:noFill/>
                  </a:ln>
                  <a:solidFill>
                    <a:srgbClr val="002060"/>
                  </a:solidFill>
                  <a:effectLst/>
                  <a:ea typeface="Arial" panose="020B0604020202020204" pitchFamily="34" charset="0"/>
                </a:rPr>
                <a:t>bài toán</a:t>
              </a:r>
              <a:r>
                <a:rPr kumimoji="0" lang="en-US" altLang="en-US" sz="2800" b="0" i="0" u="none" strike="noStrike" cap="none" normalizeH="0" dirty="0">
                  <a:ln>
                    <a:noFill/>
                  </a:ln>
                  <a:solidFill>
                    <a:srgbClr val="002060"/>
                  </a:solidFill>
                  <a:effectLst/>
                  <a:ea typeface="Arial" panose="020B0604020202020204" pitchFamily="34" charset="0"/>
                </a:rPr>
                <a:t> 1</a:t>
              </a:r>
              <a:r>
                <a:rPr kumimoji="0" lang="vi-VN" altLang="en-US" sz="2800" b="0" i="0" u="none" strike="noStrike" cap="none" normalizeH="0" baseline="0" dirty="0">
                  <a:ln>
                    <a:noFill/>
                  </a:ln>
                  <a:solidFill>
                    <a:srgbClr val="002060"/>
                  </a:solidFill>
                  <a:effectLst/>
                  <a:ea typeface="Arial" panose="020B0604020202020204" pitchFamily="34" charset="0"/>
                </a:rPr>
                <a:t>?</a:t>
              </a:r>
              <a:endParaRPr lang="en-US" sz="2800" dirty="0">
                <a:solidFill>
                  <a:srgbClr val="002060"/>
                </a:solidFill>
              </a:endParaRPr>
            </a:p>
          </p:txBody>
        </p:sp>
      </p:grpSp>
      <p:cxnSp>
        <p:nvCxnSpPr>
          <p:cNvPr id="10" name="Straight Connector 9">
            <a:extLst>
              <a:ext uri="{FF2B5EF4-FFF2-40B4-BE49-F238E27FC236}">
                <a16:creationId xmlns:a16="http://schemas.microsoft.com/office/drawing/2014/main" id="{F27CCAF8-5D85-BB45-1768-A8F105512325}"/>
              </a:ext>
            </a:extLst>
          </p:cNvPr>
          <p:cNvCxnSpPr/>
          <p:nvPr/>
        </p:nvCxnSpPr>
        <p:spPr>
          <a:xfrm>
            <a:off x="8001000" y="838200"/>
            <a:ext cx="0" cy="22910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9210306-724A-40FB-4EA5-37B3EAD4110B}"/>
              </a:ext>
            </a:extLst>
          </p:cNvPr>
          <p:cNvSpPr txBox="1"/>
          <p:nvPr/>
        </p:nvSpPr>
        <p:spPr>
          <a:xfrm>
            <a:off x="888999" y="2879979"/>
            <a:ext cx="2057400" cy="523220"/>
          </a:xfrm>
          <a:prstGeom prst="rect">
            <a:avLst/>
          </a:prstGeom>
          <a:noFill/>
        </p:spPr>
        <p:txBody>
          <a:bodyPr wrap="square" rtlCol="0">
            <a:spAutoFit/>
          </a:bodyPr>
          <a:lstStyle/>
          <a:p>
            <a:r>
              <a:rPr lang="en-US" sz="2800" b="1" dirty="0" err="1"/>
              <a:t>Giải</a:t>
            </a:r>
            <a:endParaRPr lang="en-US" sz="2800" b="1" dirty="0"/>
          </a:p>
        </p:txBody>
      </p:sp>
    </p:spTree>
    <p:extLst>
      <p:ext uri="{BB962C8B-B14F-4D97-AF65-F5344CB8AC3E}">
        <p14:creationId xmlns:p14="http://schemas.microsoft.com/office/powerpoint/2010/main" val="137212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B8CE7F-A584-3D77-30BE-4DDB0460322A}"/>
              </a:ext>
            </a:extLst>
          </p:cNvPr>
          <p:cNvSpPr/>
          <p:nvPr/>
        </p:nvSpPr>
        <p:spPr>
          <a:xfrm>
            <a:off x="164592" y="457200"/>
            <a:ext cx="11798808"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dirty="0">
                <a:solidFill>
                  <a:srgbClr val="FFFF00"/>
                </a:solidFill>
                <a:latin typeface="Arial" panose="020B0604020202020204" pitchFamily="34" charset="0"/>
                <a:ea typeface="Arial" panose="020B0604020202020204" pitchFamily="34" charset="0"/>
                <a:cs typeface="Arial" panose="020B0604020202020204" pitchFamily="34" charset="0"/>
              </a:rPr>
              <a:t>2</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TÌM MỘT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 BIẾT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GIÁ TRỊ PHÂN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CỦA </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NÓ</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37C0B70F-B320-5BC8-C3BA-1712995A5D8B}"/>
                  </a:ext>
                </a:extLst>
              </p:cNvPr>
              <p:cNvSpPr txBox="1"/>
              <p:nvPr/>
            </p:nvSpPr>
            <p:spPr>
              <a:xfrm>
                <a:off x="914400" y="1701093"/>
                <a:ext cx="10591800" cy="1346907"/>
              </a:xfrm>
              <a:prstGeom prst="rect">
                <a:avLst/>
              </a:prstGeom>
              <a:solidFill>
                <a:schemeClr val="accent6">
                  <a:lumMod val="20000"/>
                  <a:lumOff val="80000"/>
                </a:schemeClr>
              </a:solidFill>
            </p:spPr>
            <p:txBody>
              <a:bodyPr wrap="square">
                <a:spAutoFit/>
              </a:bodyPr>
              <a:lstStyle/>
              <a:p>
                <a:pPr indent="-685800"/>
                <a:r>
                  <a:rPr lang="vi-VN" sz="2800" b="1" dirty="0">
                    <a:solidFill>
                      <a:srgbClr val="002060"/>
                    </a:solidFill>
                    <a:effectLst/>
                    <a:ea typeface="Arial" panose="020B0604020202020204" pitchFamily="34" charset="0"/>
                  </a:rPr>
                  <a:t>Quy tắc tìm một số biết giá trị phân số của nó</a:t>
                </a:r>
                <a:endParaRPr lang="en-US" sz="2800" b="1" dirty="0">
                  <a:solidFill>
                    <a:srgbClr val="002060"/>
                  </a:solidFill>
                  <a:effectLst/>
                  <a:ea typeface="Arial" panose="020B0604020202020204" pitchFamily="34" charset="0"/>
                </a:endParaRPr>
              </a:p>
              <a:p>
                <a:r>
                  <a:rPr lang="vi-VN" sz="2800" dirty="0">
                    <a:solidFill>
                      <a:srgbClr val="002060"/>
                    </a:solidFill>
                    <a:effectLst/>
                    <a:ea typeface="Courier New" panose="02070309020205020404" pitchFamily="49" charset="0"/>
                  </a:rPr>
                  <a:t>Muốn tìm một số biết </a:t>
                </a:r>
                <a14:m>
                  <m:oMath xmlns:m="http://schemas.openxmlformats.org/officeDocument/2006/math">
                    <m:f>
                      <m:fPr>
                        <m:ctrlPr>
                          <a:rPr lang="vi-VN" sz="4000" i="1" smtClean="0">
                            <a:solidFill>
                              <a:srgbClr val="002060"/>
                            </a:solidFill>
                            <a:effectLst/>
                            <a:latin typeface="Cambria Math" panose="02040503050406030204" pitchFamily="18" charset="0"/>
                          </a:rPr>
                        </m:ctrlPr>
                      </m:fPr>
                      <m:num>
                        <m:r>
                          <a:rPr lang="en-US" sz="4000" b="0" i="1" smtClean="0">
                            <a:solidFill>
                              <a:srgbClr val="002060"/>
                            </a:solidFill>
                            <a:effectLst/>
                            <a:latin typeface="Cambria Math" panose="02040503050406030204" pitchFamily="18" charset="0"/>
                          </a:rPr>
                          <m:t>𝑚</m:t>
                        </m:r>
                      </m:num>
                      <m:den>
                        <m:r>
                          <a:rPr lang="en-US" sz="4000" b="0" i="1" smtClean="0">
                            <a:solidFill>
                              <a:srgbClr val="002060"/>
                            </a:solidFill>
                            <a:effectLst/>
                            <a:latin typeface="Cambria Math" panose="02040503050406030204" pitchFamily="18" charset="0"/>
                          </a:rPr>
                          <m:t>𝑛</m:t>
                        </m:r>
                      </m:den>
                    </m:f>
                  </m:oMath>
                </a14:m>
                <a:r>
                  <a:rPr lang="vi-VN" sz="2800" dirty="0">
                    <a:solidFill>
                      <a:srgbClr val="002060"/>
                    </a:solidFill>
                    <a:effectLst/>
                    <a:ea typeface="Courier New" panose="02070309020205020404" pitchFamily="49" charset="0"/>
                  </a:rPr>
                  <a:t> của nó bằng a, ta tính </a:t>
                </a:r>
                <a:r>
                  <a:rPr lang="vi-VN" sz="2800" b="0" i="1" u="none" strike="noStrike" spc="0" dirty="0">
                    <a:solidFill>
                      <a:srgbClr val="002060"/>
                    </a:solidFill>
                    <a:effectLst/>
                    <a:ea typeface="Arial" panose="020B0604020202020204" pitchFamily="34" charset="0"/>
                    <a:cs typeface="Arial" panose="020B0604020202020204" pitchFamily="34" charset="0"/>
                  </a:rPr>
                  <a:t>a : </a:t>
                </a:r>
                <a14:m>
                  <m:oMath xmlns:m="http://schemas.openxmlformats.org/officeDocument/2006/math">
                    <m:f>
                      <m:fPr>
                        <m:ctrlPr>
                          <a:rPr lang="vi-VN" sz="3600" i="1">
                            <a:solidFill>
                              <a:srgbClr val="002060"/>
                            </a:solidFill>
                            <a:latin typeface="Cambria Math" panose="02040503050406030204" pitchFamily="18" charset="0"/>
                          </a:rPr>
                        </m:ctrlPr>
                      </m:fPr>
                      <m:num>
                        <m:r>
                          <a:rPr lang="en-US" sz="3600" i="1">
                            <a:solidFill>
                              <a:srgbClr val="002060"/>
                            </a:solidFill>
                            <a:latin typeface="Cambria Math" panose="02040503050406030204" pitchFamily="18" charset="0"/>
                          </a:rPr>
                          <m:t>𝑚</m:t>
                        </m:r>
                      </m:num>
                      <m:den>
                        <m:r>
                          <a:rPr lang="en-US" sz="3600" i="1">
                            <a:solidFill>
                              <a:srgbClr val="002060"/>
                            </a:solidFill>
                            <a:latin typeface="Cambria Math" panose="02040503050406030204" pitchFamily="18" charset="0"/>
                          </a:rPr>
                          <m:t>𝑛</m:t>
                        </m:r>
                      </m:den>
                    </m:f>
                  </m:oMath>
                </a14:m>
                <a:r>
                  <a:rPr lang="vi-VN" sz="2800" b="0" i="1" u="none" strike="noStrike" spc="0" dirty="0">
                    <a:solidFill>
                      <a:srgbClr val="002060"/>
                    </a:solidFill>
                    <a:effectLst/>
                    <a:ea typeface="Arial" panose="020B0604020202020204" pitchFamily="34" charset="0"/>
                    <a:cs typeface="Arial" panose="020B0604020202020204" pitchFamily="34" charset="0"/>
                  </a:rPr>
                  <a:t> (m, n </a:t>
                </a:r>
                <a14:m>
                  <m:oMath xmlns:m="http://schemas.openxmlformats.org/officeDocument/2006/math">
                    <m:r>
                      <a:rPr lang="vi-VN" sz="2800" b="0" i="1" u="none" strike="noStrike" spc="0" smtClean="0">
                        <a:solidFill>
                          <a:srgbClr val="002060"/>
                        </a:solidFill>
                        <a:effectLst/>
                        <a:latin typeface="Cambria Math" panose="02040503050406030204" pitchFamily="18" charset="0"/>
                        <a:ea typeface="Cambria Math" panose="02040503050406030204" pitchFamily="18" charset="0"/>
                        <a:cs typeface="Arial" panose="020B0604020202020204" pitchFamily="34" charset="0"/>
                      </a:rPr>
                      <m:t>∈</m:t>
                    </m:r>
                  </m:oMath>
                </a14:m>
                <a:r>
                  <a:rPr lang="vi-VN" sz="2800" dirty="0">
                    <a:solidFill>
                      <a:srgbClr val="002060"/>
                    </a:solidFill>
                    <a:effectLst/>
                    <a:ea typeface="Courier New" panose="02070309020205020404" pitchFamily="49" charset="0"/>
                  </a:rPr>
                  <a:t>N*).</a:t>
                </a:r>
                <a:endParaRPr lang="en-US" sz="2800" dirty="0">
                  <a:solidFill>
                    <a:srgbClr val="002060"/>
                  </a:solidFill>
                </a:endParaRPr>
              </a:p>
            </p:txBody>
          </p:sp>
        </mc:Choice>
        <mc:Fallback xmlns="">
          <p:sp>
            <p:nvSpPr>
              <p:cNvPr id="6" name="TextBox 5">
                <a:extLst>
                  <a:ext uri="{FF2B5EF4-FFF2-40B4-BE49-F238E27FC236}">
                    <a16:creationId xmlns:a16="http://schemas.microsoft.com/office/drawing/2014/main" id="{37C0B70F-B320-5BC8-C3BA-1712995A5D8B}"/>
                  </a:ext>
                </a:extLst>
              </p:cNvPr>
              <p:cNvSpPr txBox="1">
                <a:spLocks noRot="1" noChangeAspect="1" noMove="1" noResize="1" noEditPoints="1" noAdjustHandles="1" noChangeArrowheads="1" noChangeShapeType="1" noTextEdit="1"/>
              </p:cNvSpPr>
              <p:nvPr/>
            </p:nvSpPr>
            <p:spPr>
              <a:xfrm>
                <a:off x="914400" y="1701093"/>
                <a:ext cx="10591800" cy="1346907"/>
              </a:xfrm>
              <a:prstGeom prst="rect">
                <a:avLst/>
              </a:prstGeom>
              <a:blipFill>
                <a:blip r:embed="rId2"/>
                <a:stretch>
                  <a:fillRect l="-1151" t="-5430"/>
                </a:stretch>
              </a:blipFill>
            </p:spPr>
            <p:txBody>
              <a:bodyPr/>
              <a:lstStyle/>
              <a:p>
                <a:r>
                  <a:rPr lang="en-US">
                    <a:noFill/>
                  </a:rPr>
                  <a:t> </a:t>
                </a:r>
              </a:p>
            </p:txBody>
          </p:sp>
        </mc:Fallback>
      </mc:AlternateContent>
    </p:spTree>
    <p:extLst>
      <p:ext uri="{BB962C8B-B14F-4D97-AF65-F5344CB8AC3E}">
        <p14:creationId xmlns:p14="http://schemas.microsoft.com/office/powerpoint/2010/main" val="213320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36AAAC6-6786-3ABD-7190-2899F44D23BA}"/>
                  </a:ext>
                </a:extLst>
              </p:cNvPr>
              <p:cNvSpPr txBox="1"/>
              <p:nvPr/>
            </p:nvSpPr>
            <p:spPr>
              <a:xfrm>
                <a:off x="838200" y="877285"/>
                <a:ext cx="10972800" cy="3118161"/>
              </a:xfrm>
              <a:prstGeom prst="rect">
                <a:avLst/>
              </a:prstGeom>
              <a:noFill/>
            </p:spPr>
            <p:txBody>
              <a:bodyPr wrap="square">
                <a:spAutoFit/>
              </a:bodyPr>
              <a:lstStyle/>
              <a:p>
                <a:r>
                  <a:rPr lang="vi-VN" sz="2800" b="1" i="0" u="none" strike="noStrike" spc="0" dirty="0">
                    <a:solidFill>
                      <a:srgbClr val="002060"/>
                    </a:solidFill>
                    <a:effectLst/>
                    <a:latin typeface="Arial" panose="020B0604020202020204" pitchFamily="34" charset="0"/>
                    <a:ea typeface="Arial" panose="020B0604020202020204" pitchFamily="34" charset="0"/>
                    <a:cs typeface="Arial" panose="020B0604020202020204" pitchFamily="34" charset="0"/>
                  </a:rPr>
                  <a:t>Ví dụ 2</a:t>
                </a:r>
                <a:endParaRPr lang="en-US" sz="2800" b="1" dirty="0">
                  <a:solidFill>
                    <a:srgbClr val="002060"/>
                  </a:solidFill>
                  <a:effectLst/>
                  <a:latin typeface="Courier New" panose="02070309020205020404" pitchFamily="49" charset="0"/>
                  <a:ea typeface="Courier New" panose="02070309020205020404" pitchFamily="49" charset="0"/>
                </a:endParaRPr>
              </a:p>
              <a:p>
                <a:pPr indent="-1473200" algn="l"/>
                <a:r>
                  <a:rPr lang="vi-VN" sz="2800" dirty="0">
                    <a:solidFill>
                      <a:srgbClr val="002060"/>
                    </a:solidFill>
                    <a:effectLst/>
                    <a:latin typeface="Arial" panose="020B0604020202020204" pitchFamily="34" charset="0"/>
                    <a:ea typeface="Arial" panose="020B0604020202020204" pitchFamily="34" charset="0"/>
                  </a:rPr>
                  <a:t>Một chủ xưởng mộc đã vay một khoản tiền để mua nguyên vật liệu mà không bị tính lãi. Một</a:t>
                </a:r>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tháng sau khi vay, chủ xưởng đã hoàn trả được một phần khoản vay nên số nợ sau tháng</a:t>
                </a:r>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thứ nhất còn 90 triệu đồng và bằng </a:t>
                </a:r>
                <a14:m>
                  <m:oMath xmlns:m="http://schemas.openxmlformats.org/officeDocument/2006/math">
                    <m:f>
                      <m:fPr>
                        <m:ctrlPr>
                          <a:rPr lang="vi-VN" sz="4000" i="1" smtClean="0">
                            <a:solidFill>
                              <a:srgbClr val="002060"/>
                            </a:solidFill>
                            <a:effectLst/>
                            <a:latin typeface="Cambria Math" panose="02040503050406030204" pitchFamily="18" charset="0"/>
                          </a:rPr>
                        </m:ctrlPr>
                      </m:fPr>
                      <m:num>
                        <m:r>
                          <a:rPr lang="en-US" sz="4000" b="0" i="1" smtClean="0">
                            <a:solidFill>
                              <a:srgbClr val="002060"/>
                            </a:solidFill>
                            <a:effectLst/>
                            <a:latin typeface="Cambria Math" panose="02040503050406030204" pitchFamily="18" charset="0"/>
                          </a:rPr>
                          <m:t>3</m:t>
                        </m:r>
                      </m:num>
                      <m:den>
                        <m:r>
                          <a:rPr lang="en-US" sz="4000" b="0" i="1" smtClean="0">
                            <a:solidFill>
                              <a:srgbClr val="002060"/>
                            </a:solidFill>
                            <a:effectLst/>
                            <a:latin typeface="Cambria Math" panose="02040503050406030204" pitchFamily="18" charset="0"/>
                          </a:rPr>
                          <m:t>7</m:t>
                        </m:r>
                      </m:den>
                    </m:f>
                  </m:oMath>
                </a14:m>
                <a:r>
                  <a:rPr lang="vi-VN" sz="2800" dirty="0">
                    <a:solidFill>
                      <a:srgbClr val="002060"/>
                    </a:solidFill>
                    <a:effectLst/>
                    <a:latin typeface="Arial" panose="020B0604020202020204" pitchFamily="34" charset="0"/>
                    <a:ea typeface="Arial" panose="020B0604020202020204" pitchFamily="34" charset="0"/>
                  </a:rPr>
                  <a:t> số nợ ban đầu. Hỏi người chủ xưởng mộc đã vay bao</a:t>
                </a:r>
                <a:r>
                  <a:rPr lang="en-US" sz="2800" dirty="0">
                    <a:solidFill>
                      <a:srgbClr val="002060"/>
                    </a:solidFill>
                    <a:effectLst/>
                    <a:latin typeface="Arial" panose="020B0604020202020204" pitchFamily="34" charset="0"/>
                    <a:ea typeface="Arial" panose="020B0604020202020204" pitchFamily="34" charset="0"/>
                  </a:rPr>
                  <a:t> </a:t>
                </a:r>
                <a:r>
                  <a:rPr lang="vi-VN" sz="2800" dirty="0">
                    <a:solidFill>
                      <a:srgbClr val="002060"/>
                    </a:solidFill>
                    <a:effectLst/>
                    <a:latin typeface="Arial" panose="020B0604020202020204" pitchFamily="34" charset="0"/>
                    <a:ea typeface="Arial" panose="020B0604020202020204" pitchFamily="34" charset="0"/>
                  </a:rPr>
                  <a:t>nhiêu tiền?</a:t>
                </a:r>
                <a:endParaRPr lang="en-US" sz="2800" dirty="0">
                  <a:solidFill>
                    <a:srgbClr val="002060"/>
                  </a:solidFill>
                  <a:effectLst/>
                  <a:latin typeface="Arial" panose="020B0604020202020204" pitchFamily="34" charset="0"/>
                  <a:ea typeface="Arial" panose="020B0604020202020204" pitchFamily="34" charset="0"/>
                </a:endParaRPr>
              </a:p>
            </p:txBody>
          </p:sp>
        </mc:Choice>
        <mc:Fallback xmlns="">
          <p:sp>
            <p:nvSpPr>
              <p:cNvPr id="5" name="TextBox 4">
                <a:extLst>
                  <a:ext uri="{FF2B5EF4-FFF2-40B4-BE49-F238E27FC236}">
                    <a16:creationId xmlns:a16="http://schemas.microsoft.com/office/drawing/2014/main" id="{336AAAC6-6786-3ABD-7190-2899F44D23BA}"/>
                  </a:ext>
                </a:extLst>
              </p:cNvPr>
              <p:cNvSpPr txBox="1">
                <a:spLocks noRot="1" noChangeAspect="1" noMove="1" noResize="1" noEditPoints="1" noAdjustHandles="1" noChangeArrowheads="1" noChangeShapeType="1" noTextEdit="1"/>
              </p:cNvSpPr>
              <p:nvPr/>
            </p:nvSpPr>
            <p:spPr>
              <a:xfrm>
                <a:off x="838200" y="877285"/>
                <a:ext cx="10972800" cy="3118161"/>
              </a:xfrm>
              <a:prstGeom prst="rect">
                <a:avLst/>
              </a:prstGeom>
              <a:blipFill>
                <a:blip r:embed="rId2"/>
                <a:stretch>
                  <a:fillRect l="-1167" t="-2935" b="-4501"/>
                </a:stretch>
              </a:blipFill>
            </p:spPr>
            <p:txBody>
              <a:bodyPr/>
              <a:lstStyle/>
              <a:p>
                <a:r>
                  <a:rPr lang="en-US">
                    <a:noFill/>
                  </a:rPr>
                  <a:t> </a:t>
                </a:r>
              </a:p>
            </p:txBody>
          </p:sp>
        </mc:Fallback>
      </mc:AlternateContent>
      <p:sp>
        <p:nvSpPr>
          <p:cNvPr id="6" name="Rectangle 5">
            <a:extLst>
              <a:ext uri="{FF2B5EF4-FFF2-40B4-BE49-F238E27FC236}">
                <a16:creationId xmlns:a16="http://schemas.microsoft.com/office/drawing/2014/main" id="{69CA9F13-DF0B-BA67-6952-2B6E495D2B08}"/>
              </a:ext>
            </a:extLst>
          </p:cNvPr>
          <p:cNvSpPr/>
          <p:nvPr/>
        </p:nvSpPr>
        <p:spPr>
          <a:xfrm>
            <a:off x="152400" y="94618"/>
            <a:ext cx="11963400" cy="743582"/>
          </a:xfrm>
          <a:prstGeom prst="rect">
            <a:avLst/>
          </a:prstGeom>
          <a:solidFill>
            <a:srgbClr val="00B0F0">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300"/>
              </a:lnSpc>
              <a:buClr>
                <a:srgbClr val="000000"/>
              </a:buClr>
              <a:buSzPts val="1300"/>
              <a:tabLst>
                <a:tab pos="1002030" algn="l"/>
              </a:tabLst>
            </a:pPr>
            <a:r>
              <a:rPr lang="en-US" sz="2800" b="1" dirty="0">
                <a:solidFill>
                  <a:srgbClr val="FFFF00"/>
                </a:solidFill>
                <a:latin typeface="Arial" panose="020B0604020202020204" pitchFamily="34" charset="0"/>
                <a:ea typeface="Arial" panose="020B0604020202020204" pitchFamily="34" charset="0"/>
                <a:cs typeface="Arial" panose="020B0604020202020204" pitchFamily="34" charset="0"/>
              </a:rPr>
              <a:t>2</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TÌM MỘT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 BIẾT </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GIÁ TRỊ PHÂN S</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Ố</a:t>
            </a:r>
            <a:r>
              <a:rPr lang="vi-VN"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 CỦA </a:t>
            </a:r>
            <a:r>
              <a:rPr lang="en-US" sz="2800" b="1" i="0"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rPr>
              <a:t>NÓ</a:t>
            </a:r>
            <a:endParaRPr lang="en-US" sz="2800" b="1" strike="noStrike" spc="0" dirty="0">
              <a:solidFill>
                <a:srgbClr val="FFFF00"/>
              </a:solidFill>
              <a:effectLst/>
              <a:latin typeface="Arial" panose="020B0604020202020204" pitchFamily="34" charset="0"/>
              <a:ea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5BEACFB8-C52B-0B62-579F-33361C374B06}"/>
              </a:ext>
            </a:extLst>
          </p:cNvPr>
          <p:cNvPicPr>
            <a:picLocks noChangeAspect="1"/>
          </p:cNvPicPr>
          <p:nvPr/>
        </p:nvPicPr>
        <p:blipFill>
          <a:blip r:embed="rId3">
            <a:duotone>
              <a:prstClr val="black"/>
              <a:schemeClr val="tx2">
                <a:lumMod val="20000"/>
                <a:lumOff val="80000"/>
                <a:tint val="45000"/>
                <a:satMod val="400000"/>
              </a:schemeClr>
            </a:duotone>
            <a:extLst>
              <a:ext uri="{28A0092B-C50C-407E-A947-70E740481C1C}">
                <a14:useLocalDpi xmlns:a14="http://schemas.microsoft.com/office/drawing/2010/main" val="0"/>
              </a:ext>
            </a:extLst>
          </a:blip>
          <a:srcRect/>
          <a:stretch>
            <a:fillRect/>
          </a:stretch>
        </p:blipFill>
        <p:spPr bwMode="auto">
          <a:xfrm>
            <a:off x="838200" y="4495800"/>
            <a:ext cx="10972800" cy="1689818"/>
          </a:xfrm>
          <a:prstGeom prst="rect">
            <a:avLst/>
          </a:prstGeom>
          <a:solidFill>
            <a:srgbClr val="A7E5D0"/>
          </a:solidFill>
          <a:ln>
            <a:noFill/>
          </a:ln>
        </p:spPr>
      </p:pic>
    </p:spTree>
    <p:extLst>
      <p:ext uri="{BB962C8B-B14F-4D97-AF65-F5344CB8AC3E}">
        <p14:creationId xmlns:p14="http://schemas.microsoft.com/office/powerpoint/2010/main" val="303381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3752</TotalTime>
  <Words>1378</Words>
  <Application>Microsoft Office PowerPoint</Application>
  <PresentationFormat>Widescreen</PresentationFormat>
  <Paragraphs>133</Paragraphs>
  <Slides>21</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Cambria Math</vt:lpstr>
      <vt:lpstr>Constantia</vt:lpstr>
      <vt:lpstr>Courier New</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dc:creator>
  <cp:lastModifiedBy>Administrator</cp:lastModifiedBy>
  <cp:revision>188</cp:revision>
  <dcterms:created xsi:type="dcterms:W3CDTF">2018-02-27T08:23:52Z</dcterms:created>
  <dcterms:modified xsi:type="dcterms:W3CDTF">2025-02-13T07:43:14Z</dcterms:modified>
</cp:coreProperties>
</file>