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90" r:id="rId3"/>
    <p:sldId id="257" r:id="rId4"/>
    <p:sldId id="258" r:id="rId5"/>
    <p:sldId id="289" r:id="rId6"/>
    <p:sldId id="259" r:id="rId7"/>
    <p:sldId id="292" r:id="rId8"/>
    <p:sldId id="260" r:id="rId9"/>
    <p:sldId id="261" r:id="rId10"/>
    <p:sldId id="262" r:id="rId11"/>
    <p:sldId id="263" r:id="rId12"/>
    <p:sldId id="264" r:id="rId13"/>
    <p:sldId id="273" r:id="rId14"/>
    <p:sldId id="274" r:id="rId15"/>
    <p:sldId id="276" r:id="rId16"/>
    <p:sldId id="277" r:id="rId17"/>
    <p:sldId id="265" r:id="rId18"/>
    <p:sldId id="266" r:id="rId19"/>
    <p:sldId id="282" r:id="rId20"/>
    <p:sldId id="268" r:id="rId21"/>
    <p:sldId id="283" r:id="rId22"/>
    <p:sldId id="284" r:id="rId23"/>
    <p:sldId id="270" r:id="rId24"/>
    <p:sldId id="271" r:id="rId25"/>
    <p:sldId id="28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h Gia" initials="NG" lastIdx="1" clrIdx="0">
    <p:extLst>
      <p:ext uri="{19B8F6BF-5375-455C-9EA6-DF929625EA0E}">
        <p15:presenceInfo xmlns:p15="http://schemas.microsoft.com/office/powerpoint/2012/main" userId="Ninh G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7200"/>
    <a:srgbClr val="0000CC"/>
    <a:srgbClr val="000510"/>
    <a:srgbClr val="F7F7D7"/>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1" autoAdjust="0"/>
    <p:restoredTop sz="94660"/>
  </p:normalViewPr>
  <p:slideViewPr>
    <p:cSldViewPr>
      <p:cViewPr varScale="1">
        <p:scale>
          <a:sx n="63" d="100"/>
          <a:sy n="63" d="100"/>
        </p:scale>
        <p:origin x="1024" y="56"/>
      </p:cViewPr>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6-16T13:39:58.194" idx="1">
    <p:pos x="10" y="1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13/02/2025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53491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13/02/2025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941836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13/02/2025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83929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13/02/2025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24200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1317A1-C806-4A29-BD19-FDF2DEDD18D3}" type="datetimeFigureOut">
              <a:rPr lang="vi-VN" smtClean="0"/>
              <a:t>13/02/2025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463352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317A1-C806-4A29-BD19-FDF2DEDD18D3}" type="datetimeFigureOut">
              <a:rPr lang="vi-VN" smtClean="0"/>
              <a:t>13/02/2025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1432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1317A1-C806-4A29-BD19-FDF2DEDD18D3}" type="datetimeFigureOut">
              <a:rPr lang="vi-VN" smtClean="0"/>
              <a:t>13/02/2025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069213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1317A1-C806-4A29-BD19-FDF2DEDD18D3}" type="datetimeFigureOut">
              <a:rPr lang="vi-VN" smtClean="0"/>
              <a:t>13/02/2025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092192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317A1-C806-4A29-BD19-FDF2DEDD18D3}" type="datetimeFigureOut">
              <a:rPr lang="vi-VN" smtClean="0"/>
              <a:t>13/02/2025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97422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1317A1-C806-4A29-BD19-FDF2DEDD18D3}" type="datetimeFigureOut">
              <a:rPr lang="vi-VN" smtClean="0"/>
              <a:t>13/02/2025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88600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1317A1-C806-4A29-BD19-FDF2DEDD18D3}" type="datetimeFigureOut">
              <a:rPr lang="vi-VN" smtClean="0"/>
              <a:t>13/02/2025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98398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317A1-C806-4A29-BD19-FDF2DEDD18D3}" type="datetimeFigureOut">
              <a:rPr lang="vi-VN" smtClean="0"/>
              <a:t>13/02/2025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9A7D3-CA97-4328-88F8-6C416A4E9E60}" type="slidenum">
              <a:rPr lang="vi-VN" smtClean="0"/>
              <a:t>‹#›</a:t>
            </a:fld>
            <a:endParaRPr lang="vi-VN"/>
          </a:p>
        </p:txBody>
      </p:sp>
    </p:spTree>
    <p:extLst>
      <p:ext uri="{BB962C8B-B14F-4D97-AF65-F5344CB8AC3E}">
        <p14:creationId xmlns:p14="http://schemas.microsoft.com/office/powerpoint/2010/main" val="946130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4.png"/><Relationship Id="rId4" Type="http://schemas.microsoft.com/office/2007/relationships/hdphoto" Target="../media/hdphoto9.wdp"/></Relationships>
</file>

<file path=ppt/slides/_rels/slide12.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jpg"/><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27.png"/><Relationship Id="rId4" Type="http://schemas.microsoft.com/office/2007/relationships/hdphoto" Target="../media/hdphoto10.wdp"/></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1.wdp"/></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1.wdp"/></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1.wdp"/></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1.wdp"/></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7.xml"/><Relationship Id="rId6" Type="http://schemas.microsoft.com/office/2007/relationships/hdphoto" Target="../media/hdphoto13.wdp"/><Relationship Id="rId5" Type="http://schemas.openxmlformats.org/officeDocument/2006/relationships/image" Target="../media/image32.pn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microsoft.com/office/2007/relationships/hdphoto" Target="../media/hdphoto14.wdp"/><Relationship Id="rId7" Type="http://schemas.microsoft.com/office/2007/relationships/hdphoto" Target="../media/hdphoto7.wdp"/><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jpg"/><Relationship Id="rId1" Type="http://schemas.openxmlformats.org/officeDocument/2006/relationships/slideLayout" Target="../slideLayouts/slideLayout7.xml"/><Relationship Id="rId6" Type="http://schemas.microsoft.com/office/2007/relationships/hdphoto" Target="../media/hdphoto16.wdp"/><Relationship Id="rId5" Type="http://schemas.openxmlformats.org/officeDocument/2006/relationships/image" Target="../media/image36.png"/><Relationship Id="rId4" Type="http://schemas.microsoft.com/office/2007/relationships/hdphoto" Target="../media/hdphoto15.wdp"/></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4.png"/><Relationship Id="rId4" Type="http://schemas.microsoft.com/office/2007/relationships/hdphoto" Target="../media/hdphoto18.wdp"/></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png"/><Relationship Id="rId4" Type="http://schemas.microsoft.com/office/2007/relationships/hdphoto" Target="../media/hdphoto18.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3.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jpeg"/><Relationship Id="rId5" Type="http://schemas.microsoft.com/office/2007/relationships/hdphoto" Target="../media/hdphoto4.wdp"/><Relationship Id="rId4" Type="http://schemas.openxmlformats.org/officeDocument/2006/relationships/image" Target="../media/image7.png"/><Relationship Id="rId9"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6.wdp"/><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60339ED-619D-4094-905B-F5BEDA13E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B04EB4-ECCA-4618-A15F-654C3904E885}"/>
              </a:ext>
            </a:extLst>
          </p:cNvPr>
          <p:cNvSpPr txBox="1"/>
          <p:nvPr/>
        </p:nvSpPr>
        <p:spPr>
          <a:xfrm>
            <a:off x="1992000" y="909000"/>
            <a:ext cx="8395854" cy="3573075"/>
          </a:xfrm>
          <a:prstGeom prst="rect">
            <a:avLst/>
          </a:prstGeom>
          <a:noFill/>
        </p:spPr>
        <p:txBody>
          <a:bodyPr wrap="square" rtlCol="0">
            <a:prstTxWarp prst="textArchUp">
              <a:avLst>
                <a:gd name="adj" fmla="val 10803702"/>
              </a:avLst>
            </a:prstTxWarp>
            <a:spAutoFit/>
          </a:bodyPr>
          <a:lstStyle/>
          <a:p>
            <a:r>
              <a:rPr lang="en-US" sz="4400" b="1" dirty="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CHÀO MỪNG CÁC EM ĐẾN VỚI TIẾT HỌC</a:t>
            </a:r>
            <a:endParaRPr lang="vi-VN" sz="4400" b="1" dirty="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16ECF49-C014-4DE8-A8E7-CD6B5A5AD3F8}"/>
              </a:ext>
            </a:extLst>
          </p:cNvPr>
          <p:cNvSpPr txBox="1"/>
          <p:nvPr/>
        </p:nvSpPr>
        <p:spPr>
          <a:xfrm>
            <a:off x="1344000" y="2781000"/>
            <a:ext cx="9863999" cy="1938992"/>
          </a:xfrm>
          <a:prstGeom prst="rect">
            <a:avLst/>
          </a:prstGeom>
          <a:noFill/>
        </p:spPr>
        <p:txBody>
          <a:bodyPr wrap="square" rtlCol="0">
            <a:spAutoFit/>
          </a:bodyPr>
          <a:lstStyle/>
          <a:p>
            <a:pPr algn="ctr"/>
            <a:r>
              <a:rPr lang="en-US" sz="60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§2.MẶT PHẲNG TỌA ĐỘ. ĐỒ THỊ HÀM SỐ </a:t>
            </a:r>
            <a:endParaRPr lang="vi-VN" sz="60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997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after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750" fill="hold"/>
                                        <p:tgtEl>
                                          <p:spTgt spid="6"/>
                                        </p:tgtEl>
                                        <p:attrNameLst>
                                          <p:attrName>fillcolor</p:attrName>
                                        </p:attrNameLst>
                                      </p:cBhvr>
                                      <p:to>
                                        <a:schemeClr val="accent2"/>
                                      </p:to>
                                    </p:animClr>
                                    <p:set>
                                      <p:cBhvr>
                                        <p:cTn id="12" dur="750" fill="hold"/>
                                        <p:tgtEl>
                                          <p:spTgt spid="6"/>
                                        </p:tgtEl>
                                        <p:attrNameLst>
                                          <p:attrName>fill.type</p:attrName>
                                        </p:attrNameLst>
                                      </p:cBhvr>
                                      <p:to>
                                        <p:strVal val="solid"/>
                                      </p:to>
                                    </p:set>
                                    <p:set>
                                      <p:cBhvr>
                                        <p:cTn id="13" dur="75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C8A1C9F-684C-4CDB-940A-5A9F19AC5E5B}"/>
              </a:ext>
            </a:extLst>
          </p:cNvPr>
          <p:cNvGrpSpPr/>
          <p:nvPr/>
        </p:nvGrpSpPr>
        <p:grpSpPr>
          <a:xfrm>
            <a:off x="955961" y="152400"/>
            <a:ext cx="10280078" cy="537075"/>
            <a:chOff x="374068" y="166254"/>
            <a:chExt cx="10280078" cy="537075"/>
          </a:xfrm>
        </p:grpSpPr>
        <p:sp>
          <p:nvSpPr>
            <p:cNvPr id="4" name="TextBox 3">
              <a:extLst>
                <a:ext uri="{FF2B5EF4-FFF2-40B4-BE49-F238E27FC236}">
                  <a16:creationId xmlns:a16="http://schemas.microsoft.com/office/drawing/2014/main" id="{581193BB-5A6A-42CA-8249-BCBE2EB9B9FB}"/>
                </a:ext>
              </a:extLst>
            </p:cNvPr>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E08C9DB-CF23-40CC-A38E-DD60D753A272}"/>
                </a:ext>
              </a:extLst>
            </p:cNvPr>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0FD13CA3-99A7-4F8A-9615-D44F2717E62C}"/>
              </a:ext>
            </a:extLst>
          </p:cNvPr>
          <p:cNvPicPr>
            <a:picLocks noChangeAspect="1"/>
          </p:cNvPicPr>
          <p:nvPr/>
        </p:nvPicPr>
        <p:blipFill>
          <a:blip r:embed="rId2"/>
          <a:stretch>
            <a:fillRect/>
          </a:stretch>
        </p:blipFill>
        <p:spPr>
          <a:xfrm>
            <a:off x="7706738" y="727291"/>
            <a:ext cx="4508644" cy="3987645"/>
          </a:xfrm>
          <a:prstGeom prst="rect">
            <a:avLst/>
          </a:prstGeom>
        </p:spPr>
      </p:pic>
      <p:sp>
        <p:nvSpPr>
          <p:cNvPr id="12" name="TextBox 11">
            <a:extLst>
              <a:ext uri="{FF2B5EF4-FFF2-40B4-BE49-F238E27FC236}">
                <a16:creationId xmlns:a16="http://schemas.microsoft.com/office/drawing/2014/main" id="{F19049C2-8C05-4D1A-BB64-30318683AB5C}"/>
              </a:ext>
            </a:extLst>
          </p:cNvPr>
          <p:cNvSpPr txBox="1"/>
          <p:nvPr/>
        </p:nvSpPr>
        <p:spPr>
          <a:xfrm>
            <a:off x="734607" y="1198905"/>
            <a:ext cx="1113393"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A7F7DB1-465B-482A-BB2D-C2DCDD8C6E46}"/>
              </a:ext>
            </a:extLst>
          </p:cNvPr>
          <p:cNvSpPr txBox="1"/>
          <p:nvPr/>
        </p:nvSpPr>
        <p:spPr>
          <a:xfrm>
            <a:off x="133810" y="2065025"/>
            <a:ext cx="7042190" cy="1815882"/>
          </a:xfrm>
          <a:prstGeom prst="rect">
            <a:avLst/>
          </a:prstGeom>
          <a:noFill/>
        </p:spPr>
        <p:txBody>
          <a:bodyPr wrap="square" rtlCol="0">
            <a:spAutoFit/>
          </a:bodyPr>
          <a:lstStyle/>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Ox </a:t>
            </a:r>
          </a:p>
          <a:p>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Ox</a:t>
            </a:r>
          </a:p>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Oy </a:t>
            </a:r>
          </a:p>
          <a:p>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6B28F1D0-4A0F-44DD-9D59-9800EF40B421}"/>
              </a:ext>
            </a:extLst>
          </p:cNvPr>
          <p:cNvGrpSpPr/>
          <p:nvPr/>
        </p:nvGrpSpPr>
        <p:grpSpPr>
          <a:xfrm>
            <a:off x="157164" y="5192063"/>
            <a:ext cx="11800178" cy="1404937"/>
            <a:chOff x="157164" y="5145823"/>
            <a:chExt cx="11800178" cy="1404937"/>
          </a:xfrm>
        </p:grpSpPr>
        <p:sp>
          <p:nvSpPr>
            <p:cNvPr id="14" name="Wave 13">
              <a:extLst>
                <a:ext uri="{FF2B5EF4-FFF2-40B4-BE49-F238E27FC236}">
                  <a16:creationId xmlns:a16="http://schemas.microsoft.com/office/drawing/2014/main" id="{0CECD3F2-AE3D-45F9-824B-526EEEC84B1C}"/>
                </a:ext>
              </a:extLst>
            </p:cNvPr>
            <p:cNvSpPr/>
            <p:nvPr/>
          </p:nvSpPr>
          <p:spPr>
            <a:xfrm>
              <a:off x="157164" y="5145823"/>
              <a:ext cx="11800178" cy="1404937"/>
            </a:xfrm>
            <a:prstGeom prst="wav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C8CCEF76-5E6E-4BC9-9973-591BF4DA6CA2}"/>
                </a:ext>
              </a:extLst>
            </p:cNvPr>
            <p:cNvSpPr txBox="1"/>
            <p:nvPr/>
          </p:nvSpPr>
          <p:spPr>
            <a:xfrm>
              <a:off x="157164" y="5542760"/>
              <a:ext cx="11770836" cy="523220"/>
            </a:xfrm>
            <a:prstGeom prst="rect">
              <a:avLst/>
            </a:prstGeom>
            <a:noFill/>
          </p:spPr>
          <p:txBody>
            <a:bodyPr wrap="square" rtlCol="0">
              <a:spAutoFit/>
            </a:bodyPr>
            <a:lstStyle/>
            <a:p>
              <a:r>
                <a:rPr lang="en-US" sz="2800" b="1" i="1" u="sng" dirty="0" err="1">
                  <a:solidFill>
                    <a:srgbClr val="FFC000"/>
                  </a:solidFill>
                  <a:latin typeface="Times New Roman" panose="02020603050405020304" pitchFamily="18" charset="0"/>
                  <a:cs typeface="Times New Roman" panose="02020603050405020304" pitchFamily="18" charset="0"/>
                </a:rPr>
                <a:t>Nhận</a:t>
              </a:r>
              <a:r>
                <a:rPr lang="en-US" sz="2800" b="1" i="1" u="sng" dirty="0">
                  <a:solidFill>
                    <a:srgbClr val="FFC000"/>
                  </a:solidFill>
                  <a:latin typeface="Times New Roman" panose="02020603050405020304" pitchFamily="18" charset="0"/>
                  <a:cs typeface="Times New Roman" panose="02020603050405020304" pitchFamily="18" charset="0"/>
                </a:rPr>
                <a:t> </a:t>
              </a:r>
              <a:r>
                <a:rPr lang="en-US" sz="2800" b="1" i="1" u="sng" dirty="0" err="1">
                  <a:solidFill>
                    <a:srgbClr val="FFC000"/>
                  </a:solidFill>
                  <a:latin typeface="Times New Roman" panose="02020603050405020304" pitchFamily="18" charset="0"/>
                  <a:cs typeface="Times New Roman" panose="02020603050405020304" pitchFamily="18" charset="0"/>
                </a:rPr>
                <a:t>xét</a:t>
              </a:r>
              <a:r>
                <a:rPr lang="en-US" sz="2800" b="1" i="1" u="sng" dirty="0">
                  <a:solidFill>
                    <a:srgbClr val="FFC000"/>
                  </a:solidFill>
                  <a:latin typeface="Times New Roman" panose="02020603050405020304" pitchFamily="18" charset="0"/>
                  <a:cs typeface="Times New Roman" panose="02020603050405020304" pitchFamily="18" charset="0"/>
                </a:rPr>
                <a:t>: </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Cặp</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số</a:t>
              </a:r>
              <a:r>
                <a:rPr lang="en-US" sz="2800" b="1" i="1" dirty="0">
                  <a:solidFill>
                    <a:srgbClr val="FFC000"/>
                  </a:solidFill>
                  <a:latin typeface="Times New Roman" panose="02020603050405020304" pitchFamily="18" charset="0"/>
                  <a:cs typeface="Times New Roman" panose="02020603050405020304" pitchFamily="18" charset="0"/>
                </a:rPr>
                <a:t> (4; 3) </a:t>
              </a:r>
              <a:r>
                <a:rPr lang="en-US" sz="2800" b="1" i="1" dirty="0" err="1">
                  <a:solidFill>
                    <a:srgbClr val="FFC000"/>
                  </a:solidFill>
                  <a:latin typeface="Times New Roman" panose="02020603050405020304" pitchFamily="18" charset="0"/>
                  <a:cs typeface="Times New Roman" panose="02020603050405020304" pitchFamily="18" charset="0"/>
                </a:rPr>
                <a:t>gọi</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là</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tọa</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độ</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của</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điểm</a:t>
              </a:r>
              <a:r>
                <a:rPr lang="en-US" sz="2800" b="1" i="1" dirty="0">
                  <a:solidFill>
                    <a:srgbClr val="FFC000"/>
                  </a:solidFill>
                  <a:latin typeface="Times New Roman" panose="02020603050405020304" pitchFamily="18" charset="0"/>
                  <a:cs typeface="Times New Roman" panose="02020603050405020304" pitchFamily="18" charset="0"/>
                </a:rPr>
                <a:t> M </a:t>
              </a:r>
              <a:r>
                <a:rPr lang="en-US" sz="2800" b="1" i="1" dirty="0" err="1">
                  <a:solidFill>
                    <a:srgbClr val="FFC000"/>
                  </a:solidFill>
                  <a:latin typeface="Times New Roman" panose="02020603050405020304" pitchFamily="18" charset="0"/>
                  <a:cs typeface="Times New Roman" panose="02020603050405020304" pitchFamily="18" charset="0"/>
                </a:rPr>
                <a:t>trong</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mặt</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phẳng</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tọa</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độ</a:t>
              </a:r>
              <a:r>
                <a:rPr lang="en-US" sz="2800" b="1" i="1" dirty="0">
                  <a:solidFill>
                    <a:srgbClr val="FFC000"/>
                  </a:solidFill>
                  <a:latin typeface="Times New Roman" panose="02020603050405020304" pitchFamily="18" charset="0"/>
                  <a:cs typeface="Times New Roman" panose="02020603050405020304" pitchFamily="18" charset="0"/>
                </a:rPr>
                <a:t> Oxy</a:t>
              </a:r>
              <a:r>
                <a:rPr lang="en-US" sz="2800" b="1" i="1" u="sng" dirty="0">
                  <a:solidFill>
                    <a:srgbClr val="FFC000"/>
                  </a:solidFill>
                  <a:latin typeface="Times New Roman" panose="02020603050405020304" pitchFamily="18" charset="0"/>
                  <a:cs typeface="Times New Roman" panose="02020603050405020304" pitchFamily="18" charset="0"/>
                </a:rPr>
                <a:t> </a:t>
              </a:r>
              <a:endParaRPr lang="vi-VN" sz="2800" b="1" i="1" u="sng" dirty="0">
                <a:solidFill>
                  <a:srgbClr val="FFC000"/>
                </a:solidFill>
                <a:latin typeface="Times New Roman" panose="020206030504050203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D3709170-9A67-4BAF-B0BE-A29E2717C9AE}"/>
              </a:ext>
            </a:extLst>
          </p:cNvPr>
          <p:cNvSpPr/>
          <p:nvPr/>
        </p:nvSpPr>
        <p:spPr>
          <a:xfrm>
            <a:off x="0" y="0"/>
            <a:ext cx="12192000" cy="6858000"/>
          </a:xfrm>
          <a:prstGeom prst="rect">
            <a:avLst/>
          </a:prstGeom>
          <a:noFill/>
          <a:ln w="76200" cmpd="thickThi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8" name="Picture 17">
            <a:extLst>
              <a:ext uri="{FF2B5EF4-FFF2-40B4-BE49-F238E27FC236}">
                <a16:creationId xmlns:a16="http://schemas.microsoft.com/office/drawing/2014/main" id="{DB1F658E-2501-4480-9B2F-6E3C102D8E4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78423" y="479120"/>
            <a:ext cx="1419237" cy="840337"/>
          </a:xfrm>
          <a:prstGeom prst="rect">
            <a:avLst/>
          </a:prstGeom>
        </p:spPr>
      </p:pic>
    </p:spTree>
    <p:extLst>
      <p:ext uri="{BB962C8B-B14F-4D97-AF65-F5344CB8AC3E}">
        <p14:creationId xmlns:p14="http://schemas.microsoft.com/office/powerpoint/2010/main" val="56233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70CAA47-76E4-4AA5-9BCC-0636B0D73266}"/>
              </a:ext>
            </a:extLst>
          </p:cNvPr>
          <p:cNvGrpSpPr/>
          <p:nvPr/>
        </p:nvGrpSpPr>
        <p:grpSpPr>
          <a:xfrm>
            <a:off x="1631622" y="317336"/>
            <a:ext cx="10280078" cy="537075"/>
            <a:chOff x="374068" y="166254"/>
            <a:chExt cx="10280078" cy="537075"/>
          </a:xfrm>
        </p:grpSpPr>
        <p:sp>
          <p:nvSpPr>
            <p:cNvPr id="3" name="TextBox 2">
              <a:extLst>
                <a:ext uri="{FF2B5EF4-FFF2-40B4-BE49-F238E27FC236}">
                  <a16:creationId xmlns:a16="http://schemas.microsoft.com/office/drawing/2014/main" id="{D39CC5DB-3AB3-4936-8DB7-0175E4CC7621}"/>
                </a:ext>
              </a:extLst>
            </p:cNvPr>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72A6B2F-E6E6-4CAC-9118-25E9D5C7C530}"/>
                </a:ext>
              </a:extLst>
            </p:cNvPr>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6" name="Picture 5">
            <a:extLst>
              <a:ext uri="{FF2B5EF4-FFF2-40B4-BE49-F238E27FC236}">
                <a16:creationId xmlns:a16="http://schemas.microsoft.com/office/drawing/2014/main" id="{7E29B547-AC0E-49CF-876D-98B43A7114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3889" b="27431" l="2053" r="14663">
                        <a14:foregroundMark x1="3226" y1="20486" x2="14076" y2="21528"/>
                        <a14:foregroundMark x1="3079" y1="14931" x2="13636" y2="14583"/>
                        <a14:foregroundMark x1="13050" y1="16667" x2="13636" y2="26736"/>
                        <a14:foregroundMark x1="13343" y1="25694" x2="2639" y2="26736"/>
                        <a14:foregroundMark x1="2639" y1="25000" x2="2639" y2="16667"/>
                      </a14:backgroundRemoval>
                    </a14:imgEffect>
                  </a14:imgLayer>
                </a14:imgProps>
              </a:ext>
            </a:extLst>
          </a:blip>
          <a:srcRect l="909" t="9167" r="85367" b="71250"/>
          <a:stretch/>
        </p:blipFill>
        <p:spPr>
          <a:xfrm>
            <a:off x="912000" y="452465"/>
            <a:ext cx="2072037" cy="1248535"/>
          </a:xfrm>
          <a:prstGeom prst="rect">
            <a:avLst/>
          </a:prstGeom>
        </p:spPr>
      </p:pic>
      <p:pic>
        <p:nvPicPr>
          <p:cNvPr id="7" name="Picture 6">
            <a:extLst>
              <a:ext uri="{FF2B5EF4-FFF2-40B4-BE49-F238E27FC236}">
                <a16:creationId xmlns:a16="http://schemas.microsoft.com/office/drawing/2014/main" id="{7FBC86B9-3BEA-47C0-9A95-4434DEE8D68E}"/>
              </a:ext>
            </a:extLst>
          </p:cNvPr>
          <p:cNvPicPr>
            <a:picLocks noChangeAspect="1"/>
          </p:cNvPicPr>
          <p:nvPr/>
        </p:nvPicPr>
        <p:blipFill rotWithShape="1">
          <a:blip r:embed="rId5"/>
          <a:srcRect l="63565" b="5394"/>
          <a:stretch/>
        </p:blipFill>
        <p:spPr>
          <a:xfrm>
            <a:off x="7086350" y="759602"/>
            <a:ext cx="5057650" cy="4973398"/>
          </a:xfrm>
          <a:prstGeom prst="rect">
            <a:avLst/>
          </a:prstGeom>
        </p:spPr>
      </p:pic>
      <p:sp>
        <p:nvSpPr>
          <p:cNvPr id="9" name="TextBox 8">
            <a:extLst>
              <a:ext uri="{FF2B5EF4-FFF2-40B4-BE49-F238E27FC236}">
                <a16:creationId xmlns:a16="http://schemas.microsoft.com/office/drawing/2014/main" id="{17D884CD-E428-4382-9239-A369F90B6267}"/>
              </a:ext>
            </a:extLst>
          </p:cNvPr>
          <p:cNvSpPr txBox="1"/>
          <p:nvPr/>
        </p:nvSpPr>
        <p:spPr>
          <a:xfrm>
            <a:off x="1278022" y="1786596"/>
            <a:ext cx="1080000"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A2A0182-153E-46CB-BC32-A8290AC4B007}"/>
              </a:ext>
            </a:extLst>
          </p:cNvPr>
          <p:cNvSpPr txBox="1"/>
          <p:nvPr/>
        </p:nvSpPr>
        <p:spPr>
          <a:xfrm>
            <a:off x="840000" y="2309816"/>
            <a:ext cx="3184525"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521B0C43-6357-4B80-9D04-0A22D79D222C}"/>
              </a:ext>
            </a:extLst>
          </p:cNvPr>
          <p:cNvSpPr txBox="1"/>
          <p:nvPr/>
        </p:nvSpPr>
        <p:spPr>
          <a:xfrm>
            <a:off x="3727804" y="2304389"/>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D(1; -2)</a:t>
            </a:r>
          </a:p>
        </p:txBody>
      </p:sp>
      <p:sp>
        <p:nvSpPr>
          <p:cNvPr id="12" name="TextBox 11">
            <a:extLst>
              <a:ext uri="{FF2B5EF4-FFF2-40B4-BE49-F238E27FC236}">
                <a16:creationId xmlns:a16="http://schemas.microsoft.com/office/drawing/2014/main" id="{FB9CDB5F-7BF4-48C9-ACC9-1782DF911149}"/>
              </a:ext>
            </a:extLst>
          </p:cNvPr>
          <p:cNvSpPr txBox="1"/>
          <p:nvPr/>
        </p:nvSpPr>
        <p:spPr>
          <a:xfrm>
            <a:off x="861240" y="2872194"/>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E(-2;1)</a:t>
            </a:r>
          </a:p>
        </p:txBody>
      </p:sp>
      <p:sp>
        <p:nvSpPr>
          <p:cNvPr id="13" name="TextBox 12">
            <a:extLst>
              <a:ext uri="{FF2B5EF4-FFF2-40B4-BE49-F238E27FC236}">
                <a16:creationId xmlns:a16="http://schemas.microsoft.com/office/drawing/2014/main" id="{450B7696-97E1-4540-A509-3C135641ACEF}"/>
              </a:ext>
            </a:extLst>
          </p:cNvPr>
          <p:cNvSpPr txBox="1"/>
          <p:nvPr/>
        </p:nvSpPr>
        <p:spPr>
          <a:xfrm>
            <a:off x="2280000" y="2865631"/>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F(0;-3)</a:t>
            </a:r>
          </a:p>
        </p:txBody>
      </p:sp>
      <p:sp>
        <p:nvSpPr>
          <p:cNvPr id="14" name="TextBox 13">
            <a:extLst>
              <a:ext uri="{FF2B5EF4-FFF2-40B4-BE49-F238E27FC236}">
                <a16:creationId xmlns:a16="http://schemas.microsoft.com/office/drawing/2014/main" id="{A11433B2-B661-4D36-9383-E82982B036B9}"/>
              </a:ext>
            </a:extLst>
          </p:cNvPr>
          <p:cNvSpPr txBox="1"/>
          <p:nvPr/>
        </p:nvSpPr>
        <p:spPr>
          <a:xfrm>
            <a:off x="3727804" y="2872194"/>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G(-3;0)</a:t>
            </a:r>
          </a:p>
        </p:txBody>
      </p:sp>
      <p:sp>
        <p:nvSpPr>
          <p:cNvPr id="15" name="TextBox 14">
            <a:extLst>
              <a:ext uri="{FF2B5EF4-FFF2-40B4-BE49-F238E27FC236}">
                <a16:creationId xmlns:a16="http://schemas.microsoft.com/office/drawing/2014/main" id="{D1D18D11-C6BB-4E03-8D75-626B808E9F1D}"/>
              </a:ext>
            </a:extLst>
          </p:cNvPr>
          <p:cNvSpPr txBox="1"/>
          <p:nvPr/>
        </p:nvSpPr>
        <p:spPr>
          <a:xfrm>
            <a:off x="5153681" y="2834172"/>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O(0;0)</a:t>
            </a:r>
          </a:p>
        </p:txBody>
      </p:sp>
      <p:grpSp>
        <p:nvGrpSpPr>
          <p:cNvPr id="18" name="Group 17">
            <a:extLst>
              <a:ext uri="{FF2B5EF4-FFF2-40B4-BE49-F238E27FC236}">
                <a16:creationId xmlns:a16="http://schemas.microsoft.com/office/drawing/2014/main" id="{D8B69189-F4AC-44E2-ACB6-1C0F9D96FA54}"/>
              </a:ext>
            </a:extLst>
          </p:cNvPr>
          <p:cNvGrpSpPr/>
          <p:nvPr/>
        </p:nvGrpSpPr>
        <p:grpSpPr>
          <a:xfrm>
            <a:off x="865545" y="4288440"/>
            <a:ext cx="6886455" cy="1967780"/>
            <a:chOff x="484602" y="3667624"/>
            <a:chExt cx="7092486" cy="1967780"/>
          </a:xfrm>
        </p:grpSpPr>
        <p:sp>
          <p:nvSpPr>
            <p:cNvPr id="16" name="Arrow: Pentagon 15">
              <a:extLst>
                <a:ext uri="{FF2B5EF4-FFF2-40B4-BE49-F238E27FC236}">
                  <a16:creationId xmlns:a16="http://schemas.microsoft.com/office/drawing/2014/main" id="{0B56CD20-AD9E-4E2B-9DDE-429B40C7A1C2}"/>
                </a:ext>
              </a:extLst>
            </p:cNvPr>
            <p:cNvSpPr/>
            <p:nvPr/>
          </p:nvSpPr>
          <p:spPr>
            <a:xfrm>
              <a:off x="603057" y="3667624"/>
              <a:ext cx="2443849" cy="752555"/>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xét</a:t>
              </a:r>
              <a:r>
                <a:rPr lang="en-US" sz="2800" b="1"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4E5CC35-5676-46DA-BC5E-53538C086370}"/>
                </a:ext>
              </a:extLst>
            </p:cNvPr>
            <p:cNvSpPr txBox="1"/>
            <p:nvPr/>
          </p:nvSpPr>
          <p:spPr>
            <a:xfrm>
              <a:off x="484602" y="4527408"/>
              <a:ext cx="7092486" cy="110799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spcAft>
                  <a:spcPts val="12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p>
            <a:p>
              <a:pPr>
                <a:spcAft>
                  <a:spcPts val="12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p>
          </p:txBody>
        </p:sp>
      </p:grpSp>
    </p:spTree>
    <p:extLst>
      <p:ext uri="{BB962C8B-B14F-4D97-AF65-F5344CB8AC3E}">
        <p14:creationId xmlns:p14="http://schemas.microsoft.com/office/powerpoint/2010/main" val="2262222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24000" b="-7000"/>
          </a:stretch>
        </a:blipFill>
        <a:effectLst/>
      </p:bgPr>
    </p:bg>
    <p:spTree>
      <p:nvGrpSpPr>
        <p:cNvPr id="1" name=""/>
        <p:cNvGrpSpPr/>
        <p:nvPr/>
      </p:nvGrpSpPr>
      <p:grpSpPr>
        <a:xfrm>
          <a:off x="0" y="0"/>
          <a:ext cx="0" cy="0"/>
          <a:chOff x="0" y="0"/>
          <a:chExt cx="0" cy="0"/>
        </a:xfrm>
      </p:grpSpPr>
      <p:pic>
        <p:nvPicPr>
          <p:cNvPr id="20" name="Picture 2" descr="Thước Kẻ Gỗ - Cung cấp quà tặng quảng cáo">
            <a:extLst>
              <a:ext uri="{FF2B5EF4-FFF2-40B4-BE49-F238E27FC236}">
                <a16:creationId xmlns:a16="http://schemas.microsoft.com/office/drawing/2014/main" id="{C9243BC7-EA83-4E2E-9D7A-6AA3C1796F5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rot="5400000">
            <a:off x="8535418" y="1349293"/>
            <a:ext cx="6187850" cy="152876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370CAA47-76E4-4AA5-9BCC-0636B0D73266}"/>
              </a:ext>
            </a:extLst>
          </p:cNvPr>
          <p:cNvGrpSpPr/>
          <p:nvPr/>
        </p:nvGrpSpPr>
        <p:grpSpPr>
          <a:xfrm>
            <a:off x="955961" y="152400"/>
            <a:ext cx="10280078" cy="537075"/>
            <a:chOff x="374068" y="166254"/>
            <a:chExt cx="10280078" cy="537075"/>
          </a:xfrm>
        </p:grpSpPr>
        <p:sp>
          <p:nvSpPr>
            <p:cNvPr id="3" name="TextBox 2">
              <a:extLst>
                <a:ext uri="{FF2B5EF4-FFF2-40B4-BE49-F238E27FC236}">
                  <a16:creationId xmlns:a16="http://schemas.microsoft.com/office/drawing/2014/main" id="{D39CC5DB-3AB3-4936-8DB7-0175E4CC7621}"/>
                </a:ext>
              </a:extLst>
            </p:cNvPr>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72A6B2F-E6E6-4CAC-9118-25E9D5C7C530}"/>
                </a:ext>
              </a:extLst>
            </p:cNvPr>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002568E8-C4D8-45CD-896A-D4CCDE1BEC3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767" b="27668" l="0" r="13422">
                        <a14:foregroundMark x1="2655" y1="13043" x2="1622" y2="22134"/>
                        <a14:foregroundMark x1="1622" y1="22134" x2="11504" y2="22134"/>
                        <a14:foregroundMark x1="11209" y1="22134" x2="12389" y2="13439"/>
                        <a14:foregroundMark x1="2802" y1="12648" x2="13422" y2="12648"/>
                        <a14:backgroundMark x1="1032" y1="13043" x2="0" y2="20949"/>
                        <a14:backgroundMark x1="1180" y1="24111" x2="12537" y2="24111"/>
                        <a14:backgroundMark x1="12684" y1="22134" x2="13422" y2="11858"/>
                      </a14:backgroundRemoval>
                    </a14:imgEffect>
                  </a14:imgLayer>
                </a14:imgProps>
              </a:ext>
            </a:extLst>
          </a:blip>
          <a:srcRect l="625" t="9516" r="84965" b="74366"/>
          <a:stretch/>
        </p:blipFill>
        <p:spPr>
          <a:xfrm>
            <a:off x="1416000" y="621000"/>
            <a:ext cx="2108887" cy="880232"/>
          </a:xfrm>
          <a:prstGeom prst="rect">
            <a:avLst/>
          </a:prstGeom>
        </p:spPr>
      </p:pic>
      <p:sp>
        <p:nvSpPr>
          <p:cNvPr id="9" name="TextBox 8">
            <a:extLst>
              <a:ext uri="{FF2B5EF4-FFF2-40B4-BE49-F238E27FC236}">
                <a16:creationId xmlns:a16="http://schemas.microsoft.com/office/drawing/2014/main" id="{398FB22C-B587-4368-90E8-9C0A61F7EBEE}"/>
              </a:ext>
            </a:extLst>
          </p:cNvPr>
          <p:cNvSpPr txBox="1"/>
          <p:nvPr/>
        </p:nvSpPr>
        <p:spPr>
          <a:xfrm>
            <a:off x="1632000" y="1413000"/>
            <a:ext cx="6415315"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F98C8F5-39DD-45F2-B878-185C724B1801}"/>
              </a:ext>
            </a:extLst>
          </p:cNvPr>
          <p:cNvSpPr txBox="1"/>
          <p:nvPr/>
        </p:nvSpPr>
        <p:spPr>
          <a:xfrm>
            <a:off x="2136000" y="2421000"/>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9F74D08-BCF6-4CE4-AD70-629B0F575B76}"/>
              </a:ext>
            </a:extLst>
          </p:cNvPr>
          <p:cNvSpPr txBox="1"/>
          <p:nvPr/>
        </p:nvSpPr>
        <p:spPr>
          <a:xfrm>
            <a:off x="1488000" y="2977780"/>
            <a:ext cx="64153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a:t>
            </a:r>
            <a:endParaRPr lang="vi-VN" sz="2800" dirty="0">
              <a:latin typeface="Times New Roman" panose="02020603050405020304" pitchFamily="18" charset="0"/>
              <a:cs typeface="Times New Roman" panose="02020603050405020304" pitchFamily="18" charset="0"/>
            </a:endParaRPr>
          </a:p>
        </p:txBody>
      </p:sp>
      <p:pic>
        <p:nvPicPr>
          <p:cNvPr id="12" name="Picture 2" descr="Mặt phẳng tọa độ - Các dạng toán và phương pháp giải toán 7 | Hoc360.net">
            <a:extLst>
              <a:ext uri="{FF2B5EF4-FFF2-40B4-BE49-F238E27FC236}">
                <a16:creationId xmlns:a16="http://schemas.microsoft.com/office/drawing/2014/main" id="{8DC4B14E-F1FC-4C79-9A9A-976E714E8F8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99197">
                        <a14:foregroundMark x1="803" y1="52790" x2="96386" y2="53219"/>
                        <a14:foregroundMark x1="803" y1="41631" x2="97992" y2="41202"/>
                        <a14:foregroundMark x1="97992" y1="41202" x2="98795" y2="65236"/>
                        <a14:foregroundMark x1="98795" y1="63948" x2="57028" y2="66524"/>
                        <a14:foregroundMark x1="59839" y1="66524" x2="61044" y2="99571"/>
                        <a14:foregroundMark x1="60241" y1="98712" x2="39357" y2="98712"/>
                        <a14:foregroundMark x1="39357" y1="98283" x2="37751" y2="54506"/>
                        <a14:foregroundMark x1="42972" y1="41631" x2="42972" y2="1717"/>
                        <a14:foregroundMark x1="42972" y1="1717" x2="59839" y2="1288"/>
                        <a14:foregroundMark x1="59839" y1="1288" x2="60241" y2="42060"/>
                      </a14:backgroundRemoval>
                    </a14:imgEffect>
                  </a14:imgLayer>
                </a14:imgProps>
              </a:ext>
              <a:ext uri="{28A0092B-C50C-407E-A947-70E740481C1C}">
                <a14:useLocalDpi xmlns:a14="http://schemas.microsoft.com/office/drawing/2010/main" val="0"/>
              </a:ext>
            </a:extLst>
          </a:blip>
          <a:srcRect/>
          <a:stretch>
            <a:fillRect/>
          </a:stretch>
        </p:blipFill>
        <p:spPr bwMode="auto">
          <a:xfrm>
            <a:off x="7486750" y="817939"/>
            <a:ext cx="4206153" cy="393587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BD7618A-C82A-45B2-B375-B525EEDC9430}"/>
              </a:ext>
            </a:extLst>
          </p:cNvPr>
          <p:cNvSpPr txBox="1"/>
          <p:nvPr/>
        </p:nvSpPr>
        <p:spPr>
          <a:xfrm>
            <a:off x="1704000" y="3573000"/>
            <a:ext cx="5760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1E530B0-F04C-4F99-A8D0-139AB0C8E592}"/>
              </a:ext>
            </a:extLst>
          </p:cNvPr>
          <p:cNvSpPr txBox="1"/>
          <p:nvPr/>
        </p:nvSpPr>
        <p:spPr>
          <a:xfrm>
            <a:off x="1920001" y="4581000"/>
            <a:ext cx="5616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4FAAD20-22DA-409E-88BA-A46BF5837E5C}"/>
              </a:ext>
            </a:extLst>
          </p:cNvPr>
          <p:cNvSpPr txBox="1"/>
          <p:nvPr/>
        </p:nvSpPr>
        <p:spPr>
          <a:xfrm>
            <a:off x="2208000" y="5661000"/>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FB61B5CA-7327-4202-86BC-88915EC592F4}"/>
              </a:ext>
            </a:extLst>
          </p:cNvPr>
          <p:cNvCxnSpPr/>
          <p:nvPr/>
        </p:nvCxnSpPr>
        <p:spPr>
          <a:xfrm>
            <a:off x="10929257" y="2902857"/>
            <a:ext cx="0" cy="935297"/>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AE9F13-D10C-487F-AD3C-DFA01A341E71}"/>
              </a:ext>
            </a:extLst>
          </p:cNvPr>
          <p:cNvCxnSpPr/>
          <p:nvPr/>
        </p:nvCxnSpPr>
        <p:spPr>
          <a:xfrm>
            <a:off x="9477829" y="3852668"/>
            <a:ext cx="1451428"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21" name="Picture 2" descr="Thước Kẻ Gỗ - Cung cấp quà tặng quảng cáo">
            <a:extLst>
              <a:ext uri="{FF2B5EF4-FFF2-40B4-BE49-F238E27FC236}">
                <a16:creationId xmlns:a16="http://schemas.microsoft.com/office/drawing/2014/main" id="{2F7D6C13-D0B2-45C5-ADD0-F3FE8D54281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a:off x="7392000" y="3762725"/>
            <a:ext cx="6187850" cy="152876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5BCFB46-870E-43BA-9646-52BCAD90804F}"/>
              </a:ext>
            </a:extLst>
          </p:cNvPr>
          <p:cNvSpPr txBox="1"/>
          <p:nvPr/>
        </p:nvSpPr>
        <p:spPr>
          <a:xfrm>
            <a:off x="10784116" y="3656967"/>
            <a:ext cx="464458" cy="369332"/>
          </a:xfrm>
          <a:prstGeom prst="rect">
            <a:avLst/>
          </a:prstGeom>
          <a:noFill/>
        </p:spPr>
        <p:txBody>
          <a:bodyPr wrap="square" rtlCol="0">
            <a:spAutoFit/>
          </a:bodyPr>
          <a:lstStyle/>
          <a:p>
            <a:r>
              <a:rPr lang="vi-VN" dirty="0">
                <a:sym typeface="Symbol" panose="05050102010706020507" pitchFamily="18" charset="2"/>
              </a:rPr>
              <a:t></a:t>
            </a:r>
            <a:endParaRPr lang="vi-VN" dirty="0"/>
          </a:p>
        </p:txBody>
      </p:sp>
      <p:sp>
        <p:nvSpPr>
          <p:cNvPr id="24" name="TextBox 23">
            <a:extLst>
              <a:ext uri="{FF2B5EF4-FFF2-40B4-BE49-F238E27FC236}">
                <a16:creationId xmlns:a16="http://schemas.microsoft.com/office/drawing/2014/main" id="{A6099A65-9057-4B86-A7EA-28B4093ED9AF}"/>
              </a:ext>
            </a:extLst>
          </p:cNvPr>
          <p:cNvSpPr txBox="1"/>
          <p:nvPr/>
        </p:nvSpPr>
        <p:spPr>
          <a:xfrm>
            <a:off x="10592308" y="3877491"/>
            <a:ext cx="175787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318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xit" presetSubtype="32" fill="hold" nodeType="clickEffect">
                                  <p:stCondLst>
                                    <p:cond delay="0"/>
                                  </p:stCondLst>
                                  <p:childTnLst>
                                    <p:animEffect transition="out" filter="diamond(out)">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xit" presetSubtype="32" fill="hold" nodeType="clickEffect">
                                  <p:stCondLst>
                                    <p:cond delay="0"/>
                                  </p:stCondLst>
                                  <p:childTnLst>
                                    <p:animEffect transition="out" filter="circle(out)">
                                      <p:cBhvr>
                                        <p:cTn id="56" dur="2000"/>
                                        <p:tgtEl>
                                          <p:spTgt spid="21"/>
                                        </p:tgtEl>
                                      </p:cBhvr>
                                    </p:animEffect>
                                    <p:set>
                                      <p:cBhvr>
                                        <p:cTn id="57" dur="1" fill="hold">
                                          <p:stCondLst>
                                            <p:cond delay="1999"/>
                                          </p:stCondLst>
                                        </p:cTn>
                                        <p:tgtEl>
                                          <p:spTgt spid="2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par>
                          <p:cTn id="63" fill="hold">
                            <p:stCondLst>
                              <p:cond delay="500"/>
                            </p:stCondLst>
                            <p:childTnLst>
                              <p:par>
                                <p:cTn id="64" presetID="6" presetClass="entr" presetSubtype="16"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circle(in)">
                                      <p:cBhvr>
                                        <p:cTn id="66" dur="500"/>
                                        <p:tgtEl>
                                          <p:spTgt spid="22"/>
                                        </p:tgtEl>
                                      </p:cBhvr>
                                    </p:animEffect>
                                  </p:childTnLst>
                                </p:cTn>
                              </p:par>
                            </p:childTnLst>
                          </p:cTn>
                        </p:par>
                        <p:par>
                          <p:cTn id="67" fill="hold">
                            <p:stCondLst>
                              <p:cond delay="1000"/>
                            </p:stCondLst>
                            <p:childTnLst>
                              <p:par>
                                <p:cTn id="68" presetID="16" presetClass="entr" presetSubtype="21"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arn(inVertical)">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22"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8D983613-4160-4F91-9F78-19553A95AFB3}"/>
              </a:ext>
            </a:extLst>
          </p:cNvPr>
          <p:cNvSpPr txBox="1"/>
          <p:nvPr/>
        </p:nvSpPr>
        <p:spPr>
          <a:xfrm>
            <a:off x="592272" y="2508537"/>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F8B08252-1C8A-40A5-BB8B-57D3C450F312}"/>
              </a:ext>
            </a:extLst>
          </p:cNvPr>
          <p:cNvSpPr txBox="1"/>
          <p:nvPr/>
        </p:nvSpPr>
        <p:spPr>
          <a:xfrm>
            <a:off x="591441" y="3538760"/>
            <a:ext cx="6866903"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47042DB-E90C-4C05-BF5C-34413CDA1F0E}"/>
              </a:ext>
            </a:extLst>
          </p:cNvPr>
          <p:cNvSpPr txBox="1"/>
          <p:nvPr/>
        </p:nvSpPr>
        <p:spPr>
          <a:xfrm>
            <a:off x="579912" y="4545504"/>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A(-1; 2)</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id="{121EEA89-BED5-4CC2-BFE4-689B6D671A30}"/>
                </a:ext>
              </a:extLst>
            </p:cNvPr>
            <p:cNvCxnSpPr>
              <a:cxnSpLocks/>
            </p:cNvCxnSpPr>
            <p:nvPr/>
          </p:nvCxnSpPr>
          <p:spPr>
            <a:xfrm flipV="1">
              <a:off x="8903295" y="2288096"/>
              <a:ext cx="0" cy="975527"/>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95F26C-2EC5-4316-A2EF-A81FA6DEF679}"/>
                </a:ext>
              </a:extLst>
            </p:cNvPr>
            <p:cNvCxnSpPr/>
            <p:nvPr/>
          </p:nvCxnSpPr>
          <p:spPr>
            <a:xfrm flipH="1">
              <a:off x="8890232" y="2310889"/>
              <a:ext cx="495629"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BD92363-C36E-4A7C-A9B0-BD3ADE14E1AA}"/>
              </a:ext>
            </a:extLst>
          </p:cNvPr>
          <p:cNvSpPr txBox="1"/>
          <p:nvPr/>
        </p:nvSpPr>
        <p:spPr>
          <a:xfrm>
            <a:off x="637859" y="1979197"/>
            <a:ext cx="4162141"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A(-1;2)</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45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par>
                          <p:cTn id="33" fill="hold">
                            <p:stCondLst>
                              <p:cond delay="500"/>
                            </p:stCondLst>
                            <p:childTnLst>
                              <p:par>
                                <p:cTn id="34" presetID="6"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circle(in)">
                                      <p:cBhvr>
                                        <p:cTn id="36" dur="500"/>
                                        <p:tgtEl>
                                          <p:spTgt spid="49"/>
                                        </p:tgtEl>
                                      </p:cBhvr>
                                    </p:animEffect>
                                  </p:childTnLst>
                                </p:cTn>
                              </p:par>
                            </p:childTnLst>
                          </p:cTn>
                        </p:par>
                        <p:par>
                          <p:cTn id="37" fill="hold">
                            <p:stCondLst>
                              <p:cond delay="1000"/>
                            </p:stCondLst>
                            <p:childTnLst>
                              <p:par>
                                <p:cTn id="38" presetID="16" presetClass="entr" presetSubtype="21"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arn(inVertical)">
                                      <p:cBhvr>
                                        <p:cTn id="4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9" grpId="0"/>
      <p:bldP spid="50"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8D983613-4160-4F91-9F78-19553A95AFB3}"/>
              </a:ext>
            </a:extLst>
          </p:cNvPr>
          <p:cNvSpPr txBox="1"/>
          <p:nvPr/>
        </p:nvSpPr>
        <p:spPr>
          <a:xfrm>
            <a:off x="596147" y="2568548"/>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F8B08252-1C8A-40A5-BB8B-57D3C450F312}"/>
              </a:ext>
            </a:extLst>
          </p:cNvPr>
          <p:cNvSpPr txBox="1"/>
          <p:nvPr/>
        </p:nvSpPr>
        <p:spPr>
          <a:xfrm>
            <a:off x="564709" y="3660441"/>
            <a:ext cx="6866903"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47042DB-E90C-4C05-BF5C-34413CDA1F0E}"/>
              </a:ext>
            </a:extLst>
          </p:cNvPr>
          <p:cNvSpPr txBox="1"/>
          <p:nvPr/>
        </p:nvSpPr>
        <p:spPr>
          <a:xfrm>
            <a:off x="547544" y="4753117"/>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B(2; -2)</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id="{121EEA89-BED5-4CC2-BFE4-689B6D671A30}"/>
                </a:ext>
              </a:extLst>
            </p:cNvPr>
            <p:cNvCxnSpPr>
              <a:cxnSpLocks/>
            </p:cNvCxnSpPr>
            <p:nvPr/>
          </p:nvCxnSpPr>
          <p:spPr>
            <a:xfrm flipV="1">
              <a:off x="8903295" y="2288096"/>
              <a:ext cx="0" cy="97552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95F26C-2EC5-4316-A2EF-A81FA6DEF679}"/>
                </a:ext>
              </a:extLst>
            </p:cNvPr>
            <p:cNvCxnSpPr/>
            <p:nvPr/>
          </p:nvCxnSpPr>
          <p:spPr>
            <a:xfrm flipH="1">
              <a:off x="8890232" y="2310889"/>
              <a:ext cx="495629"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BD92363-C36E-4A7C-A9B0-BD3ADE14E1AA}"/>
              </a:ext>
            </a:extLst>
          </p:cNvPr>
          <p:cNvSpPr txBox="1"/>
          <p:nvPr/>
        </p:nvSpPr>
        <p:spPr>
          <a:xfrm>
            <a:off x="596147" y="197604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B(2;-2)</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8B85F3BA-C832-4F9B-B961-9D9E61AEA269}"/>
              </a:ext>
            </a:extLst>
          </p:cNvPr>
          <p:cNvCxnSpPr/>
          <p:nvPr/>
        </p:nvCxnSpPr>
        <p:spPr>
          <a:xfrm>
            <a:off x="10343288" y="3287527"/>
            <a:ext cx="0" cy="92606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3FA83C-0FA9-41EA-AA69-1188394DAD9A}"/>
              </a:ext>
            </a:extLst>
          </p:cNvPr>
          <p:cNvCxnSpPr/>
          <p:nvPr/>
        </p:nvCxnSpPr>
        <p:spPr>
          <a:xfrm>
            <a:off x="9372798" y="4222444"/>
            <a:ext cx="970490" cy="0"/>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93B42C6-20BC-450E-A351-C0C48F086C07}"/>
              </a:ext>
            </a:extLst>
          </p:cNvPr>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a:extLst>
              <a:ext uri="{FF2B5EF4-FFF2-40B4-BE49-F238E27FC236}">
                <a16:creationId xmlns:a16="http://schemas.microsoft.com/office/drawing/2014/main" id="{BDF1171F-A5EE-44B1-BD75-923B252D1945}"/>
              </a:ext>
            </a:extLst>
          </p:cNvPr>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79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1000"/>
                            </p:stCondLst>
                            <p:childTnLst>
                              <p:par>
                                <p:cTn id="32" presetID="6" presetClass="entr" presetSubtype="16"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circle(in)">
                                      <p:cBhvr>
                                        <p:cTn id="34" dur="25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down)">
                                      <p:cBhvr>
                                        <p:cTn id="4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51" grpId="0"/>
      <p:bldP spid="52" grpId="0"/>
      <p:bldP spid="53"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8D983613-4160-4F91-9F78-19553A95AFB3}"/>
              </a:ext>
            </a:extLst>
          </p:cNvPr>
          <p:cNvSpPr txBox="1"/>
          <p:nvPr/>
        </p:nvSpPr>
        <p:spPr>
          <a:xfrm>
            <a:off x="537351" y="2658161"/>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C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id="{121EEA89-BED5-4CC2-BFE4-689B6D671A30}"/>
                </a:ext>
              </a:extLst>
            </p:cNvPr>
            <p:cNvCxnSpPr>
              <a:cxnSpLocks/>
            </p:cNvCxnSpPr>
            <p:nvPr/>
          </p:nvCxnSpPr>
          <p:spPr>
            <a:xfrm flipV="1">
              <a:off x="8903295" y="2288096"/>
              <a:ext cx="0" cy="97552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95F26C-2EC5-4316-A2EF-A81FA6DEF679}"/>
                </a:ext>
              </a:extLst>
            </p:cNvPr>
            <p:cNvCxnSpPr/>
            <p:nvPr/>
          </p:nvCxnSpPr>
          <p:spPr>
            <a:xfrm flipH="1">
              <a:off x="8890232" y="2310889"/>
              <a:ext cx="495629"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BD92363-C36E-4A7C-A9B0-BD3ADE14E1AA}"/>
              </a:ext>
            </a:extLst>
          </p:cNvPr>
          <p:cNvSpPr txBox="1"/>
          <p:nvPr/>
        </p:nvSpPr>
        <p:spPr>
          <a:xfrm>
            <a:off x="552000" y="1997432"/>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C(2;0)</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8B85F3BA-C832-4F9B-B961-9D9E61AEA269}"/>
              </a:ext>
            </a:extLst>
          </p:cNvPr>
          <p:cNvCxnSpPr/>
          <p:nvPr/>
        </p:nvCxnSpPr>
        <p:spPr>
          <a:xfrm>
            <a:off x="10343288" y="3287527"/>
            <a:ext cx="0" cy="92606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3FA83C-0FA9-41EA-AA69-1188394DAD9A}"/>
              </a:ext>
            </a:extLst>
          </p:cNvPr>
          <p:cNvCxnSpPr/>
          <p:nvPr/>
        </p:nvCxnSpPr>
        <p:spPr>
          <a:xfrm>
            <a:off x="9372798" y="4222444"/>
            <a:ext cx="97049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93B42C6-20BC-450E-A351-C0C48F086C07}"/>
              </a:ext>
            </a:extLst>
          </p:cNvPr>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a:extLst>
              <a:ext uri="{FF2B5EF4-FFF2-40B4-BE49-F238E27FC236}">
                <a16:creationId xmlns:a16="http://schemas.microsoft.com/office/drawing/2014/main" id="{BDF1171F-A5EE-44B1-BD75-923B252D1945}"/>
              </a:ext>
            </a:extLst>
          </p:cNvPr>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E21B9DB5-667C-47F3-A453-AB3CCF34DA45}"/>
              </a:ext>
            </a:extLst>
          </p:cNvPr>
          <p:cNvSpPr txBox="1"/>
          <p:nvPr/>
        </p:nvSpPr>
        <p:spPr>
          <a:xfrm>
            <a:off x="10199071" y="3065141"/>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6" name="TextBox 55">
            <a:extLst>
              <a:ext uri="{FF2B5EF4-FFF2-40B4-BE49-F238E27FC236}">
                <a16:creationId xmlns:a16="http://schemas.microsoft.com/office/drawing/2014/main" id="{64AB280D-260E-42DC-98F4-553F2B00B7DD}"/>
              </a:ext>
            </a:extLst>
          </p:cNvPr>
          <p:cNvSpPr txBox="1"/>
          <p:nvPr/>
        </p:nvSpPr>
        <p:spPr>
          <a:xfrm>
            <a:off x="10279750" y="3343015"/>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C(2;0)</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54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down)">
                                      <p:cBhvr>
                                        <p:cTn id="2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8D983613-4160-4F91-9F78-19553A95AFB3}"/>
              </a:ext>
            </a:extLst>
          </p:cNvPr>
          <p:cNvSpPr txBox="1"/>
          <p:nvPr/>
        </p:nvSpPr>
        <p:spPr>
          <a:xfrm>
            <a:off x="512285" y="2859945"/>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id="{121EEA89-BED5-4CC2-BFE4-689B6D671A30}"/>
                </a:ext>
              </a:extLst>
            </p:cNvPr>
            <p:cNvCxnSpPr>
              <a:cxnSpLocks/>
            </p:cNvCxnSpPr>
            <p:nvPr/>
          </p:nvCxnSpPr>
          <p:spPr>
            <a:xfrm flipV="1">
              <a:off x="8903295" y="2288096"/>
              <a:ext cx="0" cy="97552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95F26C-2EC5-4316-A2EF-A81FA6DEF679}"/>
                </a:ext>
              </a:extLst>
            </p:cNvPr>
            <p:cNvCxnSpPr/>
            <p:nvPr/>
          </p:nvCxnSpPr>
          <p:spPr>
            <a:xfrm flipH="1">
              <a:off x="8890232" y="2310889"/>
              <a:ext cx="495629"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BD92363-C36E-4A7C-A9B0-BD3ADE14E1AA}"/>
              </a:ext>
            </a:extLst>
          </p:cNvPr>
          <p:cNvSpPr txBox="1"/>
          <p:nvPr/>
        </p:nvSpPr>
        <p:spPr>
          <a:xfrm>
            <a:off x="520372" y="2119368"/>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D(0;-2)</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8B85F3BA-C832-4F9B-B961-9D9E61AEA269}"/>
              </a:ext>
            </a:extLst>
          </p:cNvPr>
          <p:cNvCxnSpPr/>
          <p:nvPr/>
        </p:nvCxnSpPr>
        <p:spPr>
          <a:xfrm>
            <a:off x="10343288" y="3287527"/>
            <a:ext cx="0" cy="92606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3FA83C-0FA9-41EA-AA69-1188394DAD9A}"/>
              </a:ext>
            </a:extLst>
          </p:cNvPr>
          <p:cNvCxnSpPr/>
          <p:nvPr/>
        </p:nvCxnSpPr>
        <p:spPr>
          <a:xfrm>
            <a:off x="9372798" y="4222444"/>
            <a:ext cx="97049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93B42C6-20BC-450E-A351-C0C48F086C07}"/>
              </a:ext>
            </a:extLst>
          </p:cNvPr>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a:extLst>
              <a:ext uri="{FF2B5EF4-FFF2-40B4-BE49-F238E27FC236}">
                <a16:creationId xmlns:a16="http://schemas.microsoft.com/office/drawing/2014/main" id="{BDF1171F-A5EE-44B1-BD75-923B252D1945}"/>
              </a:ext>
            </a:extLst>
          </p:cNvPr>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E21B9DB5-667C-47F3-A453-AB3CCF34DA45}"/>
              </a:ext>
            </a:extLst>
          </p:cNvPr>
          <p:cNvSpPr txBox="1"/>
          <p:nvPr/>
        </p:nvSpPr>
        <p:spPr>
          <a:xfrm>
            <a:off x="10199071" y="3065141"/>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6" name="TextBox 55">
            <a:extLst>
              <a:ext uri="{FF2B5EF4-FFF2-40B4-BE49-F238E27FC236}">
                <a16:creationId xmlns:a16="http://schemas.microsoft.com/office/drawing/2014/main" id="{64AB280D-260E-42DC-98F4-553F2B00B7DD}"/>
              </a:ext>
            </a:extLst>
          </p:cNvPr>
          <p:cNvSpPr txBox="1"/>
          <p:nvPr/>
        </p:nvSpPr>
        <p:spPr>
          <a:xfrm>
            <a:off x="10279750" y="3343015"/>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C(2;0)</a:t>
            </a:r>
            <a:endParaRPr lang="vi-VN" dirty="0">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96BC214D-A670-4667-BFB4-BA936E7E44B1}"/>
              </a:ext>
            </a:extLst>
          </p:cNvPr>
          <p:cNvSpPr txBox="1"/>
          <p:nvPr/>
        </p:nvSpPr>
        <p:spPr>
          <a:xfrm>
            <a:off x="9229993" y="400580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8" name="TextBox 57">
            <a:extLst>
              <a:ext uri="{FF2B5EF4-FFF2-40B4-BE49-F238E27FC236}">
                <a16:creationId xmlns:a16="http://schemas.microsoft.com/office/drawing/2014/main" id="{BB1D28DC-F359-45F9-8BF0-53B9216CFD99}"/>
              </a:ext>
            </a:extLst>
          </p:cNvPr>
          <p:cNvSpPr txBox="1"/>
          <p:nvPr/>
        </p:nvSpPr>
        <p:spPr>
          <a:xfrm>
            <a:off x="8487654" y="3814052"/>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D(0;-2)</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59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down)">
                                      <p:cBhvr>
                                        <p:cTn id="17" dur="500"/>
                                        <p:tgtEl>
                                          <p:spTgt spid="57"/>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down)">
                                      <p:cBhvr>
                                        <p:cTn id="2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p:bldP spid="57" grpId="0"/>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66">
            <a:alpha val="89804"/>
          </a:srgb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9137C97-D3A4-4145-9070-4AC823B2051C}"/>
              </a:ext>
            </a:extLst>
          </p:cNvPr>
          <p:cNvGrpSpPr/>
          <p:nvPr/>
        </p:nvGrpSpPr>
        <p:grpSpPr>
          <a:xfrm>
            <a:off x="3632019" y="97768"/>
            <a:ext cx="4758431" cy="524685"/>
            <a:chOff x="3632019" y="138109"/>
            <a:chExt cx="4758431" cy="524685"/>
          </a:xfrm>
        </p:grpSpPr>
        <p:sp>
          <p:nvSpPr>
            <p:cNvPr id="3" name="TextBox 2">
              <a:extLst>
                <a:ext uri="{FF2B5EF4-FFF2-40B4-BE49-F238E27FC236}">
                  <a16:creationId xmlns:a16="http://schemas.microsoft.com/office/drawing/2014/main" id="{3482B6EF-639B-468B-A619-42EE7EB2C259}"/>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65EA2F3-1AC9-4ED2-8156-0E73A4069A33}"/>
                </a:ext>
              </a:extLst>
            </p:cNvPr>
            <p:cNvSpPr txBox="1"/>
            <p:nvPr/>
          </p:nvSpPr>
          <p:spPr>
            <a:xfrm>
              <a:off x="3632019" y="13810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D94B4056-AD7A-411E-8FFA-481A63A0CFA2}"/>
              </a:ext>
            </a:extLst>
          </p:cNvPr>
          <p:cNvPicPr>
            <a:picLocks noChangeAspect="1"/>
          </p:cNvPicPr>
          <p:nvPr/>
        </p:nvPicPr>
        <p:blipFill rotWithShape="1">
          <a:blip r:embed="rId2"/>
          <a:srcRect l="1872" t="2308" r="89713" b="41217"/>
          <a:stretch/>
        </p:blipFill>
        <p:spPr>
          <a:xfrm>
            <a:off x="264001" y="383562"/>
            <a:ext cx="1080000" cy="653200"/>
          </a:xfrm>
          <a:prstGeom prst="rect">
            <a:avLst/>
          </a:prstGeom>
        </p:spPr>
      </p:pic>
      <p:graphicFrame>
        <p:nvGraphicFramePr>
          <p:cNvPr id="4" name="Table 5">
            <a:extLst>
              <a:ext uri="{FF2B5EF4-FFF2-40B4-BE49-F238E27FC236}">
                <a16:creationId xmlns:a16="http://schemas.microsoft.com/office/drawing/2014/main" id="{B954C7AB-4B0A-4E47-8690-6B726334E3B6}"/>
              </a:ext>
            </a:extLst>
          </p:cNvPr>
          <p:cNvGraphicFramePr>
            <a:graphicFrameLocks noGrp="1"/>
          </p:cNvGraphicFramePr>
          <p:nvPr>
            <p:extLst>
              <p:ext uri="{D42A27DB-BD31-4B8C-83A1-F6EECF244321}">
                <p14:modId xmlns:p14="http://schemas.microsoft.com/office/powerpoint/2010/main" val="2150117548"/>
              </p:ext>
            </p:extLst>
          </p:nvPr>
        </p:nvGraphicFramePr>
        <p:xfrm>
          <a:off x="190688" y="1154536"/>
          <a:ext cx="7404054" cy="1036320"/>
        </p:xfrm>
        <a:graphic>
          <a:graphicData uri="http://schemas.openxmlformats.org/drawingml/2006/table">
            <a:tbl>
              <a:tblPr firstRow="1" bandRow="1">
                <a:tableStyleId>{5C22544A-7EE6-4342-B048-85BDC9FD1C3A}</a:tableStyleId>
              </a:tblPr>
              <a:tblGrid>
                <a:gridCol w="1234009">
                  <a:extLst>
                    <a:ext uri="{9D8B030D-6E8A-4147-A177-3AD203B41FA5}">
                      <a16:colId xmlns:a16="http://schemas.microsoft.com/office/drawing/2014/main" val="3070345705"/>
                    </a:ext>
                  </a:extLst>
                </a:gridCol>
                <a:gridCol w="1234009">
                  <a:extLst>
                    <a:ext uri="{9D8B030D-6E8A-4147-A177-3AD203B41FA5}">
                      <a16:colId xmlns:a16="http://schemas.microsoft.com/office/drawing/2014/main" val="2695967371"/>
                    </a:ext>
                  </a:extLst>
                </a:gridCol>
                <a:gridCol w="1234009">
                  <a:extLst>
                    <a:ext uri="{9D8B030D-6E8A-4147-A177-3AD203B41FA5}">
                      <a16:colId xmlns:a16="http://schemas.microsoft.com/office/drawing/2014/main" val="129728088"/>
                    </a:ext>
                  </a:extLst>
                </a:gridCol>
                <a:gridCol w="1234009">
                  <a:extLst>
                    <a:ext uri="{9D8B030D-6E8A-4147-A177-3AD203B41FA5}">
                      <a16:colId xmlns:a16="http://schemas.microsoft.com/office/drawing/2014/main" val="2558310832"/>
                    </a:ext>
                  </a:extLst>
                </a:gridCol>
                <a:gridCol w="1234009">
                  <a:extLst>
                    <a:ext uri="{9D8B030D-6E8A-4147-A177-3AD203B41FA5}">
                      <a16:colId xmlns:a16="http://schemas.microsoft.com/office/drawing/2014/main" val="792480240"/>
                    </a:ext>
                  </a:extLst>
                </a:gridCol>
                <a:gridCol w="1234009">
                  <a:extLst>
                    <a:ext uri="{9D8B030D-6E8A-4147-A177-3AD203B41FA5}">
                      <a16:colId xmlns:a16="http://schemas.microsoft.com/office/drawing/2014/main" val="2186337486"/>
                    </a:ext>
                  </a:extLst>
                </a:gridCol>
              </a:tblGrid>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x (h)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1014720"/>
                  </a:ext>
                </a:extLst>
              </a:tr>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y (</a:t>
                      </a:r>
                      <a:r>
                        <a:rPr lang="vi-VN" sz="2800" b="1" baseline="30000" dirty="0">
                          <a:solidFill>
                            <a:schemeClr val="tx1"/>
                          </a:solidFill>
                          <a:latin typeface="Times New Roman" panose="02020603050405020304" pitchFamily="18" charset="0"/>
                          <a:cs typeface="Times New Roman" panose="02020603050405020304" pitchFamily="18" charset="0"/>
                        </a:rPr>
                        <a:t>0</a:t>
                      </a:r>
                      <a:r>
                        <a:rPr lang="vi-VN" sz="2800" b="1" baseline="0" dirty="0">
                          <a:solidFill>
                            <a:schemeClr val="tx1"/>
                          </a:solidFill>
                          <a:latin typeface="Times New Roman" panose="02020603050405020304" pitchFamily="18" charset="0"/>
                          <a:cs typeface="Times New Roman" panose="02020603050405020304" pitchFamily="18" charset="0"/>
                        </a:rPr>
                        <a:t>C)</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3788717"/>
                  </a:ext>
                </a:extLst>
              </a:tr>
            </a:tbl>
          </a:graphicData>
        </a:graphic>
      </p:graphicFrame>
      <p:pic>
        <p:nvPicPr>
          <p:cNvPr id="72" name="Picture 6" descr="Bút Chì Sáng Tạo Hình ảnh Hoạt Hình đáng Yêu | Công cụ đồ họa AI Tải xuống  miễn phí - Pikbest">
            <a:extLst>
              <a:ext uri="{FF2B5EF4-FFF2-40B4-BE49-F238E27FC236}">
                <a16:creationId xmlns:a16="http://schemas.microsoft.com/office/drawing/2014/main" id="{CD2B77BF-E9A2-42A3-917B-501B5CFA9CA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96000" l="9778" r="89778">
                        <a14:foregroundMark x1="64444" y1="40000" x2="74222" y2="12444"/>
                        <a14:foregroundMark x1="39556" y1="47111" x2="39556" y2="47111"/>
                      </a14:backgroundRemoval>
                    </a14:imgEffect>
                  </a14:imgLayer>
                </a14:imgProps>
              </a:ext>
              <a:ext uri="{28A0092B-C50C-407E-A947-70E740481C1C}">
                <a14:useLocalDpi xmlns:a14="http://schemas.microsoft.com/office/drawing/2010/main" val="0"/>
              </a:ext>
            </a:extLst>
          </a:blip>
          <a:srcRect/>
          <a:stretch>
            <a:fillRect/>
          </a:stretch>
        </p:blipFill>
        <p:spPr bwMode="auto">
          <a:xfrm>
            <a:off x="10832175" y="73153"/>
            <a:ext cx="1440431" cy="1440431"/>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a:extLst>
              <a:ext uri="{FF2B5EF4-FFF2-40B4-BE49-F238E27FC236}">
                <a16:creationId xmlns:a16="http://schemas.microsoft.com/office/drawing/2014/main" id="{F0E057BB-1453-47D6-A869-6A2B16C87D8E}"/>
              </a:ext>
            </a:extLst>
          </p:cNvPr>
          <p:cNvGrpSpPr/>
          <p:nvPr/>
        </p:nvGrpSpPr>
        <p:grpSpPr>
          <a:xfrm>
            <a:off x="8064723" y="1513584"/>
            <a:ext cx="4127277" cy="4942934"/>
            <a:chOff x="8064723" y="1513584"/>
            <a:chExt cx="4127277" cy="4942934"/>
          </a:xfrm>
        </p:grpSpPr>
        <p:grpSp>
          <p:nvGrpSpPr>
            <p:cNvPr id="71" name="Group 70">
              <a:extLst>
                <a:ext uri="{FF2B5EF4-FFF2-40B4-BE49-F238E27FC236}">
                  <a16:creationId xmlns:a16="http://schemas.microsoft.com/office/drawing/2014/main" id="{41D08585-921C-4098-B6C7-F29CC2FB2EAA}"/>
                </a:ext>
              </a:extLst>
            </p:cNvPr>
            <p:cNvGrpSpPr/>
            <p:nvPr/>
          </p:nvGrpSpPr>
          <p:grpSpPr>
            <a:xfrm>
              <a:off x="8064723" y="1513584"/>
              <a:ext cx="4127277" cy="4372292"/>
              <a:chOff x="7921672" y="1507775"/>
              <a:chExt cx="4127277" cy="4372292"/>
            </a:xfrm>
          </p:grpSpPr>
          <p:grpSp>
            <p:nvGrpSpPr>
              <p:cNvPr id="69" name="Group 68">
                <a:extLst>
                  <a:ext uri="{FF2B5EF4-FFF2-40B4-BE49-F238E27FC236}">
                    <a16:creationId xmlns:a16="http://schemas.microsoft.com/office/drawing/2014/main" id="{B453341B-B35A-4415-90EA-A9421287ADCC}"/>
                  </a:ext>
                </a:extLst>
              </p:cNvPr>
              <p:cNvGrpSpPr/>
              <p:nvPr/>
            </p:nvGrpSpPr>
            <p:grpSpPr>
              <a:xfrm>
                <a:off x="7921672" y="1507775"/>
                <a:ext cx="4127277" cy="4372292"/>
                <a:chOff x="7921672" y="1507775"/>
                <a:chExt cx="4127277" cy="4372292"/>
              </a:xfrm>
            </p:grpSpPr>
            <p:grpSp>
              <p:nvGrpSpPr>
                <p:cNvPr id="58" name="Group 57">
                  <a:extLst>
                    <a:ext uri="{FF2B5EF4-FFF2-40B4-BE49-F238E27FC236}">
                      <a16:creationId xmlns:a16="http://schemas.microsoft.com/office/drawing/2014/main" id="{5353C1B8-D826-4066-98ED-93BF214726B2}"/>
                    </a:ext>
                  </a:extLst>
                </p:cNvPr>
                <p:cNvGrpSpPr/>
                <p:nvPr/>
              </p:nvGrpSpPr>
              <p:grpSpPr>
                <a:xfrm>
                  <a:off x="7921672" y="1507775"/>
                  <a:ext cx="4127277" cy="4372292"/>
                  <a:chOff x="7921672" y="1507775"/>
                  <a:chExt cx="4127277" cy="4372292"/>
                </a:xfrm>
              </p:grpSpPr>
              <p:grpSp>
                <p:nvGrpSpPr>
                  <p:cNvPr id="27" name="Group 26">
                    <a:extLst>
                      <a:ext uri="{FF2B5EF4-FFF2-40B4-BE49-F238E27FC236}">
                        <a16:creationId xmlns:a16="http://schemas.microsoft.com/office/drawing/2014/main" id="{EE78FEC5-6132-41CF-A061-C5E3FB216A0A}"/>
                      </a:ext>
                    </a:extLst>
                  </p:cNvPr>
                  <p:cNvGrpSpPr/>
                  <p:nvPr/>
                </p:nvGrpSpPr>
                <p:grpSpPr>
                  <a:xfrm>
                    <a:off x="7983767" y="1507775"/>
                    <a:ext cx="4065182" cy="4372292"/>
                    <a:chOff x="7983767" y="1507775"/>
                    <a:chExt cx="4065182" cy="4372292"/>
                  </a:xfrm>
                </p:grpSpPr>
                <p:cxnSp>
                  <p:nvCxnSpPr>
                    <p:cNvPr id="12" name="Straight Arrow Connector 11">
                      <a:extLst>
                        <a:ext uri="{FF2B5EF4-FFF2-40B4-BE49-F238E27FC236}">
                          <a16:creationId xmlns:a16="http://schemas.microsoft.com/office/drawing/2014/main" id="{7968716E-1214-477B-873C-A3AD56297238}"/>
                        </a:ext>
                      </a:extLst>
                    </p:cNvPr>
                    <p:cNvCxnSpPr/>
                    <p:nvPr/>
                  </p:nvCxnSpPr>
                  <p:spPr>
                    <a:xfrm>
                      <a:off x="8133347" y="5374105"/>
                      <a:ext cx="368968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DE8EE12-BFCE-4483-A2A8-7618032AB8DA}"/>
                        </a:ext>
                      </a:extLst>
                    </p:cNvPr>
                    <p:cNvCxnSpPr/>
                    <p:nvPr/>
                  </p:nvCxnSpPr>
                  <p:spPr>
                    <a:xfrm flipV="1">
                      <a:off x="8390450" y="1556084"/>
                      <a:ext cx="0" cy="409073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94164AA-5474-4158-9926-7916287FADEF}"/>
                        </a:ext>
                      </a:extLst>
                    </p:cNvPr>
                    <p:cNvSpPr txBox="1"/>
                    <p:nvPr/>
                  </p:nvSpPr>
                  <p:spPr>
                    <a:xfrm>
                      <a:off x="11676295" y="5505186"/>
                      <a:ext cx="372654" cy="369332"/>
                    </a:xfrm>
                    <a:prstGeom prst="rect">
                      <a:avLst/>
                    </a:prstGeom>
                    <a:noFill/>
                  </p:spPr>
                  <p:txBody>
                    <a:bodyPr wrap="square" rtlCol="0">
                      <a:spAutoFit/>
                    </a:bodyPr>
                    <a:lstStyle/>
                    <a:p>
                      <a:r>
                        <a:rPr lang="vi-VN" dirty="0">
                          <a:solidFill>
                            <a:schemeClr val="bg1"/>
                          </a:solidFill>
                        </a:rPr>
                        <a:t>x</a:t>
                      </a:r>
                    </a:p>
                  </p:txBody>
                </p:sp>
                <p:sp>
                  <p:nvSpPr>
                    <p:cNvPr id="16" name="TextBox 15">
                      <a:extLst>
                        <a:ext uri="{FF2B5EF4-FFF2-40B4-BE49-F238E27FC236}">
                          <a16:creationId xmlns:a16="http://schemas.microsoft.com/office/drawing/2014/main" id="{671E8A61-8C4B-4EFB-A84D-46A4CF3FB59D}"/>
                        </a:ext>
                      </a:extLst>
                    </p:cNvPr>
                    <p:cNvSpPr txBox="1"/>
                    <p:nvPr/>
                  </p:nvSpPr>
                  <p:spPr>
                    <a:xfrm>
                      <a:off x="7983767" y="1507775"/>
                      <a:ext cx="372654" cy="369332"/>
                    </a:xfrm>
                    <a:prstGeom prst="rect">
                      <a:avLst/>
                    </a:prstGeom>
                    <a:noFill/>
                  </p:spPr>
                  <p:txBody>
                    <a:bodyPr wrap="square" rtlCol="0">
                      <a:spAutoFit/>
                    </a:bodyPr>
                    <a:lstStyle/>
                    <a:p>
                      <a:r>
                        <a:rPr lang="vi-VN" dirty="0">
                          <a:solidFill>
                            <a:schemeClr val="bg1"/>
                          </a:solidFill>
                        </a:rPr>
                        <a:t>y</a:t>
                      </a:r>
                    </a:p>
                  </p:txBody>
                </p:sp>
                <p:sp>
                  <p:nvSpPr>
                    <p:cNvPr id="17" name="TextBox 16">
                      <a:extLst>
                        <a:ext uri="{FF2B5EF4-FFF2-40B4-BE49-F238E27FC236}">
                          <a16:creationId xmlns:a16="http://schemas.microsoft.com/office/drawing/2014/main" id="{996078C3-B639-4161-9423-4A9CE4013FB7}"/>
                        </a:ext>
                      </a:extLst>
                    </p:cNvPr>
                    <p:cNvSpPr txBox="1"/>
                    <p:nvPr/>
                  </p:nvSpPr>
                  <p:spPr>
                    <a:xfrm>
                      <a:off x="9633407" y="5174428"/>
                      <a:ext cx="527124" cy="369332"/>
                    </a:xfrm>
                    <a:prstGeom prst="rect">
                      <a:avLst/>
                    </a:prstGeom>
                    <a:noFill/>
                  </p:spPr>
                  <p:txBody>
                    <a:bodyPr wrap="square" rtlCol="0">
                      <a:spAutoFit/>
                    </a:bodyPr>
                    <a:lstStyle/>
                    <a:p>
                      <a:r>
                        <a:rPr lang="vi-VN" dirty="0">
                          <a:solidFill>
                            <a:schemeClr val="bg1"/>
                          </a:solidFill>
                        </a:rPr>
                        <a:t>|</a:t>
                      </a:r>
                    </a:p>
                  </p:txBody>
                </p:sp>
                <p:sp>
                  <p:nvSpPr>
                    <p:cNvPr id="18" name="TextBox 17">
                      <a:extLst>
                        <a:ext uri="{FF2B5EF4-FFF2-40B4-BE49-F238E27FC236}">
                          <a16:creationId xmlns:a16="http://schemas.microsoft.com/office/drawing/2014/main" id="{CD65AD3E-AD40-4ECF-86D0-9A9F28AD0346}"/>
                        </a:ext>
                      </a:extLst>
                    </p:cNvPr>
                    <p:cNvSpPr txBox="1"/>
                    <p:nvPr/>
                  </p:nvSpPr>
                  <p:spPr>
                    <a:xfrm>
                      <a:off x="10049438" y="5174428"/>
                      <a:ext cx="527124" cy="369332"/>
                    </a:xfrm>
                    <a:prstGeom prst="rect">
                      <a:avLst/>
                    </a:prstGeom>
                    <a:noFill/>
                  </p:spPr>
                  <p:txBody>
                    <a:bodyPr wrap="square" rtlCol="0">
                      <a:spAutoFit/>
                    </a:bodyPr>
                    <a:lstStyle/>
                    <a:p>
                      <a:r>
                        <a:rPr lang="vi-VN" dirty="0">
                          <a:solidFill>
                            <a:schemeClr val="bg1"/>
                          </a:solidFill>
                        </a:rPr>
                        <a:t>|</a:t>
                      </a:r>
                    </a:p>
                  </p:txBody>
                </p:sp>
                <p:sp>
                  <p:nvSpPr>
                    <p:cNvPr id="19" name="TextBox 18">
                      <a:extLst>
                        <a:ext uri="{FF2B5EF4-FFF2-40B4-BE49-F238E27FC236}">
                          <a16:creationId xmlns:a16="http://schemas.microsoft.com/office/drawing/2014/main" id="{351E841F-6493-4A55-B1DC-57A4B1AE0C4C}"/>
                        </a:ext>
                      </a:extLst>
                    </p:cNvPr>
                    <p:cNvSpPr txBox="1"/>
                    <p:nvPr/>
                  </p:nvSpPr>
                  <p:spPr>
                    <a:xfrm>
                      <a:off x="10480191" y="5174428"/>
                      <a:ext cx="527124" cy="369332"/>
                    </a:xfrm>
                    <a:prstGeom prst="rect">
                      <a:avLst/>
                    </a:prstGeom>
                    <a:noFill/>
                  </p:spPr>
                  <p:txBody>
                    <a:bodyPr wrap="square" rtlCol="0">
                      <a:spAutoFit/>
                    </a:bodyPr>
                    <a:lstStyle/>
                    <a:p>
                      <a:r>
                        <a:rPr lang="vi-VN" dirty="0">
                          <a:solidFill>
                            <a:schemeClr val="bg1"/>
                          </a:solidFill>
                        </a:rPr>
                        <a:t>|</a:t>
                      </a:r>
                    </a:p>
                  </p:txBody>
                </p:sp>
                <p:sp>
                  <p:nvSpPr>
                    <p:cNvPr id="20" name="TextBox 19">
                      <a:extLst>
                        <a:ext uri="{FF2B5EF4-FFF2-40B4-BE49-F238E27FC236}">
                          <a16:creationId xmlns:a16="http://schemas.microsoft.com/office/drawing/2014/main" id="{AFB1E2D7-8F88-4281-B55D-64AE31527DBC}"/>
                        </a:ext>
                      </a:extLst>
                    </p:cNvPr>
                    <p:cNvSpPr txBox="1"/>
                    <p:nvPr/>
                  </p:nvSpPr>
                  <p:spPr>
                    <a:xfrm>
                      <a:off x="10902534" y="5174428"/>
                      <a:ext cx="527124" cy="369332"/>
                    </a:xfrm>
                    <a:prstGeom prst="rect">
                      <a:avLst/>
                    </a:prstGeom>
                    <a:noFill/>
                  </p:spPr>
                  <p:txBody>
                    <a:bodyPr wrap="square" rtlCol="0">
                      <a:spAutoFit/>
                    </a:bodyPr>
                    <a:lstStyle/>
                    <a:p>
                      <a:r>
                        <a:rPr lang="vi-VN" dirty="0">
                          <a:solidFill>
                            <a:schemeClr val="bg1"/>
                          </a:solidFill>
                        </a:rPr>
                        <a:t>|</a:t>
                      </a:r>
                    </a:p>
                  </p:txBody>
                </p:sp>
                <p:sp>
                  <p:nvSpPr>
                    <p:cNvPr id="21" name="TextBox 20">
                      <a:extLst>
                        <a:ext uri="{FF2B5EF4-FFF2-40B4-BE49-F238E27FC236}">
                          <a16:creationId xmlns:a16="http://schemas.microsoft.com/office/drawing/2014/main" id="{D21CE6B4-6521-4B17-96C0-07D6D5165106}"/>
                        </a:ext>
                      </a:extLst>
                    </p:cNvPr>
                    <p:cNvSpPr txBox="1"/>
                    <p:nvPr/>
                  </p:nvSpPr>
                  <p:spPr>
                    <a:xfrm>
                      <a:off x="11306268" y="5167242"/>
                      <a:ext cx="527124" cy="369332"/>
                    </a:xfrm>
                    <a:prstGeom prst="rect">
                      <a:avLst/>
                    </a:prstGeom>
                    <a:noFill/>
                  </p:spPr>
                  <p:txBody>
                    <a:bodyPr wrap="square" rtlCol="0">
                      <a:spAutoFit/>
                    </a:bodyPr>
                    <a:lstStyle/>
                    <a:p>
                      <a:r>
                        <a:rPr lang="vi-VN" dirty="0">
                          <a:solidFill>
                            <a:schemeClr val="bg1"/>
                          </a:solidFill>
                        </a:rPr>
                        <a:t>|</a:t>
                      </a:r>
                    </a:p>
                  </p:txBody>
                </p:sp>
                <p:sp>
                  <p:nvSpPr>
                    <p:cNvPr id="22" name="TextBox 21">
                      <a:extLst>
                        <a:ext uri="{FF2B5EF4-FFF2-40B4-BE49-F238E27FC236}">
                          <a16:creationId xmlns:a16="http://schemas.microsoft.com/office/drawing/2014/main" id="{3ED2C2D9-73BA-4BC9-AB5C-DD79D5D19B3D}"/>
                        </a:ext>
                      </a:extLst>
                    </p:cNvPr>
                    <p:cNvSpPr txBox="1"/>
                    <p:nvPr/>
                  </p:nvSpPr>
                  <p:spPr>
                    <a:xfrm>
                      <a:off x="9626726" y="5504685"/>
                      <a:ext cx="554512" cy="369332"/>
                    </a:xfrm>
                    <a:prstGeom prst="rect">
                      <a:avLst/>
                    </a:prstGeom>
                    <a:noFill/>
                  </p:spPr>
                  <p:txBody>
                    <a:bodyPr wrap="square" rtlCol="0">
                      <a:spAutoFit/>
                    </a:bodyPr>
                    <a:lstStyle/>
                    <a:p>
                      <a:r>
                        <a:rPr lang="vi-VN" dirty="0">
                          <a:solidFill>
                            <a:schemeClr val="bg1"/>
                          </a:solidFill>
                          <a:latin typeface="+mj-lt"/>
                        </a:rPr>
                        <a:t>9</a:t>
                      </a:r>
                    </a:p>
                  </p:txBody>
                </p:sp>
                <p:sp>
                  <p:nvSpPr>
                    <p:cNvPr id="23" name="TextBox 22">
                      <a:extLst>
                        <a:ext uri="{FF2B5EF4-FFF2-40B4-BE49-F238E27FC236}">
                          <a16:creationId xmlns:a16="http://schemas.microsoft.com/office/drawing/2014/main" id="{D3CA0681-E837-4BCF-8AB4-7E6386B91EB9}"/>
                        </a:ext>
                      </a:extLst>
                    </p:cNvPr>
                    <p:cNvSpPr txBox="1"/>
                    <p:nvPr/>
                  </p:nvSpPr>
                  <p:spPr>
                    <a:xfrm>
                      <a:off x="9993299" y="5510735"/>
                      <a:ext cx="554512" cy="369332"/>
                    </a:xfrm>
                    <a:prstGeom prst="rect">
                      <a:avLst/>
                    </a:prstGeom>
                    <a:noFill/>
                  </p:spPr>
                  <p:txBody>
                    <a:bodyPr wrap="square" rtlCol="0">
                      <a:spAutoFit/>
                    </a:bodyPr>
                    <a:lstStyle/>
                    <a:p>
                      <a:r>
                        <a:rPr lang="vi-VN" dirty="0">
                          <a:solidFill>
                            <a:schemeClr val="bg1"/>
                          </a:solidFill>
                          <a:latin typeface="+mj-lt"/>
                        </a:rPr>
                        <a:t>12</a:t>
                      </a:r>
                    </a:p>
                  </p:txBody>
                </p:sp>
                <p:sp>
                  <p:nvSpPr>
                    <p:cNvPr id="24" name="TextBox 23">
                      <a:extLst>
                        <a:ext uri="{FF2B5EF4-FFF2-40B4-BE49-F238E27FC236}">
                          <a16:creationId xmlns:a16="http://schemas.microsoft.com/office/drawing/2014/main" id="{E4484974-ADEA-4EB5-9347-139540625FDB}"/>
                        </a:ext>
                      </a:extLst>
                    </p:cNvPr>
                    <p:cNvSpPr txBox="1"/>
                    <p:nvPr/>
                  </p:nvSpPr>
                  <p:spPr>
                    <a:xfrm>
                      <a:off x="10403747" y="5501002"/>
                      <a:ext cx="554512" cy="369332"/>
                    </a:xfrm>
                    <a:prstGeom prst="rect">
                      <a:avLst/>
                    </a:prstGeom>
                    <a:noFill/>
                  </p:spPr>
                  <p:txBody>
                    <a:bodyPr wrap="square" rtlCol="0">
                      <a:spAutoFit/>
                    </a:bodyPr>
                    <a:lstStyle/>
                    <a:p>
                      <a:r>
                        <a:rPr lang="vi-VN" dirty="0">
                          <a:solidFill>
                            <a:schemeClr val="bg1"/>
                          </a:solidFill>
                          <a:latin typeface="+mj-lt"/>
                        </a:rPr>
                        <a:t>15</a:t>
                      </a:r>
                    </a:p>
                  </p:txBody>
                </p:sp>
                <p:sp>
                  <p:nvSpPr>
                    <p:cNvPr id="25" name="TextBox 24">
                      <a:extLst>
                        <a:ext uri="{FF2B5EF4-FFF2-40B4-BE49-F238E27FC236}">
                          <a16:creationId xmlns:a16="http://schemas.microsoft.com/office/drawing/2014/main" id="{AF3F1CE2-1F8E-4775-A800-0546A3C0ABCD}"/>
                        </a:ext>
                      </a:extLst>
                    </p:cNvPr>
                    <p:cNvSpPr txBox="1"/>
                    <p:nvPr/>
                  </p:nvSpPr>
                  <p:spPr>
                    <a:xfrm>
                      <a:off x="10799071" y="5491974"/>
                      <a:ext cx="554512" cy="369332"/>
                    </a:xfrm>
                    <a:prstGeom prst="rect">
                      <a:avLst/>
                    </a:prstGeom>
                    <a:noFill/>
                  </p:spPr>
                  <p:txBody>
                    <a:bodyPr wrap="square" rtlCol="0">
                      <a:spAutoFit/>
                    </a:bodyPr>
                    <a:lstStyle/>
                    <a:p>
                      <a:r>
                        <a:rPr lang="vi-VN" dirty="0">
                          <a:solidFill>
                            <a:schemeClr val="bg1"/>
                          </a:solidFill>
                          <a:latin typeface="+mj-lt"/>
                        </a:rPr>
                        <a:t>18</a:t>
                      </a:r>
                    </a:p>
                  </p:txBody>
                </p:sp>
                <p:sp>
                  <p:nvSpPr>
                    <p:cNvPr id="26" name="TextBox 25">
                      <a:extLst>
                        <a:ext uri="{FF2B5EF4-FFF2-40B4-BE49-F238E27FC236}">
                          <a16:creationId xmlns:a16="http://schemas.microsoft.com/office/drawing/2014/main" id="{0730786D-9734-4175-B592-2597B7D4A4E7}"/>
                        </a:ext>
                      </a:extLst>
                    </p:cNvPr>
                    <p:cNvSpPr txBox="1"/>
                    <p:nvPr/>
                  </p:nvSpPr>
                  <p:spPr>
                    <a:xfrm>
                      <a:off x="11209519" y="5491974"/>
                      <a:ext cx="554512" cy="369332"/>
                    </a:xfrm>
                    <a:prstGeom prst="rect">
                      <a:avLst/>
                    </a:prstGeom>
                    <a:noFill/>
                  </p:spPr>
                  <p:txBody>
                    <a:bodyPr wrap="square" rtlCol="0">
                      <a:spAutoFit/>
                    </a:bodyPr>
                    <a:lstStyle/>
                    <a:p>
                      <a:r>
                        <a:rPr lang="vi-VN" dirty="0">
                          <a:solidFill>
                            <a:schemeClr val="bg1"/>
                          </a:solidFill>
                          <a:latin typeface="+mj-lt"/>
                        </a:rPr>
                        <a:t>21</a:t>
                      </a:r>
                    </a:p>
                  </p:txBody>
                </p:sp>
              </p:grpSp>
              <p:sp>
                <p:nvSpPr>
                  <p:cNvPr id="28" name="TextBox 27">
                    <a:extLst>
                      <a:ext uri="{FF2B5EF4-FFF2-40B4-BE49-F238E27FC236}">
                        <a16:creationId xmlns:a16="http://schemas.microsoft.com/office/drawing/2014/main" id="{CC2943AC-A166-46C6-92AD-170D35B0BB7F}"/>
                      </a:ext>
                    </a:extLst>
                  </p:cNvPr>
                  <p:cNvSpPr txBox="1"/>
                  <p:nvPr/>
                </p:nvSpPr>
                <p:spPr>
                  <a:xfrm>
                    <a:off x="8236162" y="1806196"/>
                    <a:ext cx="424476" cy="369332"/>
                  </a:xfrm>
                  <a:prstGeom prst="rect">
                    <a:avLst/>
                  </a:prstGeom>
                  <a:noFill/>
                </p:spPr>
                <p:txBody>
                  <a:bodyPr wrap="square" rtlCol="0">
                    <a:spAutoFit/>
                  </a:bodyPr>
                  <a:lstStyle/>
                  <a:p>
                    <a:r>
                      <a:rPr lang="vi-VN" dirty="0">
                        <a:solidFill>
                          <a:schemeClr val="bg1"/>
                        </a:solidFill>
                      </a:rPr>
                      <a:t>_</a:t>
                    </a:r>
                  </a:p>
                </p:txBody>
              </p:sp>
              <p:sp>
                <p:nvSpPr>
                  <p:cNvPr id="29" name="TextBox 28">
                    <a:extLst>
                      <a:ext uri="{FF2B5EF4-FFF2-40B4-BE49-F238E27FC236}">
                        <a16:creationId xmlns:a16="http://schemas.microsoft.com/office/drawing/2014/main" id="{21BCF74C-2C45-46DB-A6E0-A674A720A0A8}"/>
                      </a:ext>
                    </a:extLst>
                  </p:cNvPr>
                  <p:cNvSpPr txBox="1"/>
                  <p:nvPr/>
                </p:nvSpPr>
                <p:spPr>
                  <a:xfrm>
                    <a:off x="8236162" y="1990862"/>
                    <a:ext cx="424476" cy="369332"/>
                  </a:xfrm>
                  <a:prstGeom prst="rect">
                    <a:avLst/>
                  </a:prstGeom>
                  <a:noFill/>
                </p:spPr>
                <p:txBody>
                  <a:bodyPr wrap="square" rtlCol="0">
                    <a:spAutoFit/>
                  </a:bodyPr>
                  <a:lstStyle/>
                  <a:p>
                    <a:r>
                      <a:rPr lang="vi-VN" dirty="0">
                        <a:solidFill>
                          <a:schemeClr val="bg1"/>
                        </a:solidFill>
                      </a:rPr>
                      <a:t>_</a:t>
                    </a:r>
                  </a:p>
                </p:txBody>
              </p:sp>
              <p:sp>
                <p:nvSpPr>
                  <p:cNvPr id="30" name="TextBox 29">
                    <a:extLst>
                      <a:ext uri="{FF2B5EF4-FFF2-40B4-BE49-F238E27FC236}">
                        <a16:creationId xmlns:a16="http://schemas.microsoft.com/office/drawing/2014/main" id="{FF545166-A913-4F35-9383-E6B775D52A92}"/>
                      </a:ext>
                    </a:extLst>
                  </p:cNvPr>
                  <p:cNvSpPr txBox="1"/>
                  <p:nvPr/>
                </p:nvSpPr>
                <p:spPr>
                  <a:xfrm>
                    <a:off x="8236162" y="2164770"/>
                    <a:ext cx="424476" cy="369332"/>
                  </a:xfrm>
                  <a:prstGeom prst="rect">
                    <a:avLst/>
                  </a:prstGeom>
                  <a:noFill/>
                </p:spPr>
                <p:txBody>
                  <a:bodyPr wrap="square" rtlCol="0">
                    <a:spAutoFit/>
                  </a:bodyPr>
                  <a:lstStyle/>
                  <a:p>
                    <a:r>
                      <a:rPr lang="vi-VN" dirty="0">
                        <a:solidFill>
                          <a:schemeClr val="bg1"/>
                        </a:solidFill>
                      </a:rPr>
                      <a:t>_</a:t>
                    </a:r>
                  </a:p>
                </p:txBody>
              </p:sp>
              <p:sp>
                <p:nvSpPr>
                  <p:cNvPr id="31" name="TextBox 30">
                    <a:extLst>
                      <a:ext uri="{FF2B5EF4-FFF2-40B4-BE49-F238E27FC236}">
                        <a16:creationId xmlns:a16="http://schemas.microsoft.com/office/drawing/2014/main" id="{D5D7D765-729B-4645-9CE5-60C16212B9D1}"/>
                      </a:ext>
                    </a:extLst>
                  </p:cNvPr>
                  <p:cNvSpPr txBox="1"/>
                  <p:nvPr/>
                </p:nvSpPr>
                <p:spPr>
                  <a:xfrm>
                    <a:off x="8236162" y="2345414"/>
                    <a:ext cx="424476" cy="369332"/>
                  </a:xfrm>
                  <a:prstGeom prst="rect">
                    <a:avLst/>
                  </a:prstGeom>
                  <a:noFill/>
                </p:spPr>
                <p:txBody>
                  <a:bodyPr wrap="square" rtlCol="0">
                    <a:spAutoFit/>
                  </a:bodyPr>
                  <a:lstStyle/>
                  <a:p>
                    <a:r>
                      <a:rPr lang="vi-VN" dirty="0">
                        <a:solidFill>
                          <a:schemeClr val="bg1"/>
                        </a:solidFill>
                      </a:rPr>
                      <a:t>_</a:t>
                    </a:r>
                  </a:p>
                </p:txBody>
              </p:sp>
              <p:sp>
                <p:nvSpPr>
                  <p:cNvPr id="32" name="TextBox 31">
                    <a:extLst>
                      <a:ext uri="{FF2B5EF4-FFF2-40B4-BE49-F238E27FC236}">
                        <a16:creationId xmlns:a16="http://schemas.microsoft.com/office/drawing/2014/main" id="{353B1A55-6D9F-4884-829E-47A03DC476AA}"/>
                      </a:ext>
                    </a:extLst>
                  </p:cNvPr>
                  <p:cNvSpPr txBox="1"/>
                  <p:nvPr/>
                </p:nvSpPr>
                <p:spPr>
                  <a:xfrm>
                    <a:off x="7929852" y="2456144"/>
                    <a:ext cx="612620" cy="369332"/>
                  </a:xfrm>
                  <a:prstGeom prst="rect">
                    <a:avLst/>
                  </a:prstGeom>
                  <a:noFill/>
                </p:spPr>
                <p:txBody>
                  <a:bodyPr wrap="square" rtlCol="0">
                    <a:spAutoFit/>
                  </a:bodyPr>
                  <a:lstStyle/>
                  <a:p>
                    <a:r>
                      <a:rPr lang="vi-VN" dirty="0">
                        <a:solidFill>
                          <a:schemeClr val="bg1"/>
                        </a:solidFill>
                        <a:latin typeface="+mj-lt"/>
                      </a:rPr>
                      <a:t>13</a:t>
                    </a:r>
                  </a:p>
                </p:txBody>
              </p:sp>
              <p:sp>
                <p:nvSpPr>
                  <p:cNvPr id="33" name="TextBox 32">
                    <a:extLst>
                      <a:ext uri="{FF2B5EF4-FFF2-40B4-BE49-F238E27FC236}">
                        <a16:creationId xmlns:a16="http://schemas.microsoft.com/office/drawing/2014/main" id="{11F0C829-E34B-4AC0-B2FC-721581FAD606}"/>
                      </a:ext>
                    </a:extLst>
                  </p:cNvPr>
                  <p:cNvSpPr txBox="1"/>
                  <p:nvPr/>
                </p:nvSpPr>
                <p:spPr>
                  <a:xfrm>
                    <a:off x="7929852" y="2271478"/>
                    <a:ext cx="612620" cy="369332"/>
                  </a:xfrm>
                  <a:prstGeom prst="rect">
                    <a:avLst/>
                  </a:prstGeom>
                  <a:noFill/>
                </p:spPr>
                <p:txBody>
                  <a:bodyPr wrap="square" rtlCol="0">
                    <a:spAutoFit/>
                  </a:bodyPr>
                  <a:lstStyle/>
                  <a:p>
                    <a:r>
                      <a:rPr lang="vi-VN" dirty="0">
                        <a:solidFill>
                          <a:schemeClr val="bg1"/>
                        </a:solidFill>
                        <a:latin typeface="+mj-lt"/>
                      </a:rPr>
                      <a:t>14</a:t>
                    </a:r>
                  </a:p>
                </p:txBody>
              </p:sp>
              <p:sp>
                <p:nvSpPr>
                  <p:cNvPr id="34" name="TextBox 33">
                    <a:extLst>
                      <a:ext uri="{FF2B5EF4-FFF2-40B4-BE49-F238E27FC236}">
                        <a16:creationId xmlns:a16="http://schemas.microsoft.com/office/drawing/2014/main" id="{0D87A9C3-18DA-4221-9F72-1394CAF352B8}"/>
                      </a:ext>
                    </a:extLst>
                  </p:cNvPr>
                  <p:cNvSpPr txBox="1"/>
                  <p:nvPr/>
                </p:nvSpPr>
                <p:spPr>
                  <a:xfrm>
                    <a:off x="7929852" y="2088427"/>
                    <a:ext cx="612620" cy="369332"/>
                  </a:xfrm>
                  <a:prstGeom prst="rect">
                    <a:avLst/>
                  </a:prstGeom>
                  <a:noFill/>
                </p:spPr>
                <p:txBody>
                  <a:bodyPr wrap="square" rtlCol="0">
                    <a:spAutoFit/>
                  </a:bodyPr>
                  <a:lstStyle/>
                  <a:p>
                    <a:r>
                      <a:rPr lang="vi-VN" dirty="0">
                        <a:solidFill>
                          <a:schemeClr val="bg1"/>
                        </a:solidFill>
                        <a:latin typeface="+mj-lt"/>
                      </a:rPr>
                      <a:t>15</a:t>
                    </a:r>
                  </a:p>
                </p:txBody>
              </p:sp>
              <p:sp>
                <p:nvSpPr>
                  <p:cNvPr id="35" name="TextBox 34">
                    <a:extLst>
                      <a:ext uri="{FF2B5EF4-FFF2-40B4-BE49-F238E27FC236}">
                        <a16:creationId xmlns:a16="http://schemas.microsoft.com/office/drawing/2014/main" id="{89305414-390D-43BB-8663-3B4A20BA5261}"/>
                      </a:ext>
                    </a:extLst>
                  </p:cNvPr>
                  <p:cNvSpPr txBox="1"/>
                  <p:nvPr/>
                </p:nvSpPr>
                <p:spPr>
                  <a:xfrm>
                    <a:off x="7921672" y="1895239"/>
                    <a:ext cx="612620" cy="369332"/>
                  </a:xfrm>
                  <a:prstGeom prst="rect">
                    <a:avLst/>
                  </a:prstGeom>
                  <a:noFill/>
                </p:spPr>
                <p:txBody>
                  <a:bodyPr wrap="square" rtlCol="0">
                    <a:spAutoFit/>
                  </a:bodyPr>
                  <a:lstStyle/>
                  <a:p>
                    <a:r>
                      <a:rPr lang="vi-VN" dirty="0">
                        <a:solidFill>
                          <a:schemeClr val="bg1"/>
                        </a:solidFill>
                        <a:latin typeface="+mj-lt"/>
                      </a:rPr>
                      <a:t>16</a:t>
                    </a:r>
                  </a:p>
                </p:txBody>
              </p:sp>
              <p:cxnSp>
                <p:nvCxnSpPr>
                  <p:cNvPr id="39" name="Straight Connector 38">
                    <a:extLst>
                      <a:ext uri="{FF2B5EF4-FFF2-40B4-BE49-F238E27FC236}">
                        <a16:creationId xmlns:a16="http://schemas.microsoft.com/office/drawing/2014/main" id="{4E3492F4-27D3-4463-AD9E-6547BF3CC243}"/>
                      </a:ext>
                    </a:extLst>
                  </p:cNvPr>
                  <p:cNvCxnSpPr/>
                  <p:nvPr/>
                </p:nvCxnSpPr>
                <p:spPr>
                  <a:xfrm flipV="1">
                    <a:off x="9756250" y="209637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8585D87-10E4-48E6-91CF-02EF4E1C366A}"/>
                      </a:ext>
                    </a:extLst>
                  </p:cNvPr>
                  <p:cNvCxnSpPr>
                    <a:cxnSpLocks/>
                  </p:cNvCxnSpPr>
                  <p:nvPr/>
                </p:nvCxnSpPr>
                <p:spPr>
                  <a:xfrm>
                    <a:off x="8382499" y="2112280"/>
                    <a:ext cx="1778032"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554E5AE-4E75-49B6-A909-2CFCF67DA6AD}"/>
                      </a:ext>
                    </a:extLst>
                  </p:cNvPr>
                  <p:cNvCxnSpPr>
                    <a:cxnSpLocks/>
                  </p:cNvCxnSpPr>
                  <p:nvPr/>
                </p:nvCxnSpPr>
                <p:spPr>
                  <a:xfrm>
                    <a:off x="8391781" y="2296484"/>
                    <a:ext cx="222453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003543D-89C4-446E-B699-91571D1AC32F}"/>
                      </a:ext>
                    </a:extLst>
                  </p:cNvPr>
                  <p:cNvCxnSpPr>
                    <a:cxnSpLocks/>
                  </p:cNvCxnSpPr>
                  <p:nvPr/>
                </p:nvCxnSpPr>
                <p:spPr>
                  <a:xfrm>
                    <a:off x="8391781" y="2471406"/>
                    <a:ext cx="2615534"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2C8B218-64D9-475E-BFBB-C5777236B915}"/>
                      </a:ext>
                    </a:extLst>
                  </p:cNvPr>
                  <p:cNvCxnSpPr>
                    <a:cxnSpLocks/>
                  </p:cNvCxnSpPr>
                  <p:nvPr/>
                </p:nvCxnSpPr>
                <p:spPr>
                  <a:xfrm>
                    <a:off x="8391778" y="2654298"/>
                    <a:ext cx="30378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9661814-BABD-4EF8-B88E-1F57AB00D155}"/>
                      </a:ext>
                    </a:extLst>
                  </p:cNvPr>
                  <p:cNvCxnSpPr/>
                  <p:nvPr/>
                </p:nvCxnSpPr>
                <p:spPr>
                  <a:xfrm flipV="1">
                    <a:off x="10171039" y="208975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30F990F-A0A5-4015-82EA-551E2851C49C}"/>
                      </a:ext>
                    </a:extLst>
                  </p:cNvPr>
                  <p:cNvCxnSpPr>
                    <a:cxnSpLocks/>
                  </p:cNvCxnSpPr>
                  <p:nvPr/>
                </p:nvCxnSpPr>
                <p:spPr>
                  <a:xfrm flipV="1">
                    <a:off x="10601728" y="2296484"/>
                    <a:ext cx="0" cy="307233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FFEF174-EB81-40C9-A946-8D3ADE911A30}"/>
                      </a:ext>
                    </a:extLst>
                  </p:cNvPr>
                  <p:cNvCxnSpPr>
                    <a:cxnSpLocks/>
                  </p:cNvCxnSpPr>
                  <p:nvPr/>
                </p:nvCxnSpPr>
                <p:spPr>
                  <a:xfrm flipV="1">
                    <a:off x="11023217" y="2471406"/>
                    <a:ext cx="0" cy="292402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40CD2BE-D8BF-4D9F-B8E8-13C438C571F8}"/>
                      </a:ext>
                    </a:extLst>
                  </p:cNvPr>
                  <p:cNvCxnSpPr>
                    <a:cxnSpLocks/>
                  </p:cNvCxnSpPr>
                  <p:nvPr/>
                </p:nvCxnSpPr>
                <p:spPr>
                  <a:xfrm flipV="1">
                    <a:off x="11429658" y="2640810"/>
                    <a:ext cx="0" cy="272800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44EE9E6D-823F-4339-B9CA-CC24E2182472}"/>
                    </a:ext>
                  </a:extLst>
                </p:cNvPr>
                <p:cNvSpPr txBox="1"/>
                <p:nvPr/>
              </p:nvSpPr>
              <p:spPr>
                <a:xfrm>
                  <a:off x="9616961" y="1910689"/>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0" name="TextBox 59">
                  <a:extLst>
                    <a:ext uri="{FF2B5EF4-FFF2-40B4-BE49-F238E27FC236}">
                      <a16:creationId xmlns:a16="http://schemas.microsoft.com/office/drawing/2014/main" id="{6C8BB790-217C-4B30-ABCA-2F4AD481C74D}"/>
                    </a:ext>
                  </a:extLst>
                </p:cNvPr>
                <p:cNvSpPr txBox="1"/>
                <p:nvPr/>
              </p:nvSpPr>
              <p:spPr>
                <a:xfrm>
                  <a:off x="10028673" y="1899313"/>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1" name="TextBox 60">
                  <a:extLst>
                    <a:ext uri="{FF2B5EF4-FFF2-40B4-BE49-F238E27FC236}">
                      <a16:creationId xmlns:a16="http://schemas.microsoft.com/office/drawing/2014/main" id="{C89B33E7-0F25-4CF3-883B-1F37999282F7}"/>
                    </a:ext>
                  </a:extLst>
                </p:cNvPr>
                <p:cNvSpPr txBox="1"/>
                <p:nvPr/>
              </p:nvSpPr>
              <p:spPr>
                <a:xfrm>
                  <a:off x="10465397" y="2076737"/>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2" name="TextBox 61">
                  <a:extLst>
                    <a:ext uri="{FF2B5EF4-FFF2-40B4-BE49-F238E27FC236}">
                      <a16:creationId xmlns:a16="http://schemas.microsoft.com/office/drawing/2014/main" id="{974C27CE-67CF-41E9-8212-ED7B3B11717F}"/>
                    </a:ext>
                  </a:extLst>
                </p:cNvPr>
                <p:cNvSpPr txBox="1"/>
                <p:nvPr/>
              </p:nvSpPr>
              <p:spPr>
                <a:xfrm>
                  <a:off x="10874838" y="2254161"/>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3" name="TextBox 62">
                  <a:extLst>
                    <a:ext uri="{FF2B5EF4-FFF2-40B4-BE49-F238E27FC236}">
                      <a16:creationId xmlns:a16="http://schemas.microsoft.com/office/drawing/2014/main" id="{9E74718F-D2D1-4AD6-A1A4-A4AF13F707BD}"/>
                    </a:ext>
                  </a:extLst>
                </p:cNvPr>
                <p:cNvSpPr txBox="1"/>
                <p:nvPr/>
              </p:nvSpPr>
              <p:spPr>
                <a:xfrm>
                  <a:off x="11270615" y="2445230"/>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4" name="TextBox 63">
                  <a:extLst>
                    <a:ext uri="{FF2B5EF4-FFF2-40B4-BE49-F238E27FC236}">
                      <a16:creationId xmlns:a16="http://schemas.microsoft.com/office/drawing/2014/main" id="{B598BB38-D682-4CBF-B74C-794A06F87E3E}"/>
                    </a:ext>
                  </a:extLst>
                </p:cNvPr>
                <p:cNvSpPr txBox="1"/>
                <p:nvPr/>
              </p:nvSpPr>
              <p:spPr>
                <a:xfrm>
                  <a:off x="9556171" y="1666887"/>
                  <a:ext cx="655315" cy="461665"/>
                </a:xfrm>
                <a:prstGeom prst="rect">
                  <a:avLst/>
                </a:prstGeom>
                <a:noFill/>
              </p:spPr>
              <p:txBody>
                <a:bodyPr wrap="square" rtlCol="0">
                  <a:spAutoFit/>
                </a:bodyPr>
                <a:lstStyle/>
                <a:p>
                  <a:r>
                    <a:rPr lang="vi-VN" sz="2400" dirty="0">
                      <a:solidFill>
                        <a:schemeClr val="bg1"/>
                      </a:solidFill>
                      <a:latin typeface="+mj-lt"/>
                    </a:rPr>
                    <a:t>A</a:t>
                  </a:r>
                </a:p>
              </p:txBody>
            </p:sp>
            <p:sp>
              <p:nvSpPr>
                <p:cNvPr id="65" name="TextBox 64">
                  <a:extLst>
                    <a:ext uri="{FF2B5EF4-FFF2-40B4-BE49-F238E27FC236}">
                      <a16:creationId xmlns:a16="http://schemas.microsoft.com/office/drawing/2014/main" id="{DF4C2C1C-0271-4DBF-983D-59C89DA36FDE}"/>
                    </a:ext>
                  </a:extLst>
                </p:cNvPr>
                <p:cNvSpPr txBox="1"/>
                <p:nvPr/>
              </p:nvSpPr>
              <p:spPr>
                <a:xfrm>
                  <a:off x="9993299" y="1612389"/>
                  <a:ext cx="655315" cy="461665"/>
                </a:xfrm>
                <a:prstGeom prst="rect">
                  <a:avLst/>
                </a:prstGeom>
                <a:noFill/>
              </p:spPr>
              <p:txBody>
                <a:bodyPr wrap="square" rtlCol="0">
                  <a:spAutoFit/>
                </a:bodyPr>
                <a:lstStyle/>
                <a:p>
                  <a:r>
                    <a:rPr lang="vi-VN" sz="2400" dirty="0">
                      <a:solidFill>
                        <a:schemeClr val="bg1"/>
                      </a:solidFill>
                      <a:latin typeface="+mj-lt"/>
                    </a:rPr>
                    <a:t>B</a:t>
                  </a:r>
                </a:p>
              </p:txBody>
            </p:sp>
            <p:sp>
              <p:nvSpPr>
                <p:cNvPr id="66" name="TextBox 65">
                  <a:extLst>
                    <a:ext uri="{FF2B5EF4-FFF2-40B4-BE49-F238E27FC236}">
                      <a16:creationId xmlns:a16="http://schemas.microsoft.com/office/drawing/2014/main" id="{3A69A0EC-DB58-4988-A1E1-8411EFD4CC4A}"/>
                    </a:ext>
                  </a:extLst>
                </p:cNvPr>
                <p:cNvSpPr txBox="1"/>
                <p:nvPr/>
              </p:nvSpPr>
              <p:spPr>
                <a:xfrm>
                  <a:off x="10443235" y="1830691"/>
                  <a:ext cx="655315" cy="461665"/>
                </a:xfrm>
                <a:prstGeom prst="rect">
                  <a:avLst/>
                </a:prstGeom>
                <a:noFill/>
              </p:spPr>
              <p:txBody>
                <a:bodyPr wrap="square" rtlCol="0">
                  <a:spAutoFit/>
                </a:bodyPr>
                <a:lstStyle/>
                <a:p>
                  <a:r>
                    <a:rPr lang="vi-VN" sz="2400" dirty="0">
                      <a:solidFill>
                        <a:schemeClr val="bg1"/>
                      </a:solidFill>
                      <a:latin typeface="+mj-lt"/>
                    </a:rPr>
                    <a:t>C</a:t>
                  </a:r>
                </a:p>
              </p:txBody>
            </p:sp>
            <p:sp>
              <p:nvSpPr>
                <p:cNvPr id="67" name="TextBox 66">
                  <a:extLst>
                    <a:ext uri="{FF2B5EF4-FFF2-40B4-BE49-F238E27FC236}">
                      <a16:creationId xmlns:a16="http://schemas.microsoft.com/office/drawing/2014/main" id="{DAF4AF3A-0AD0-431A-A716-CB897DCC65F9}"/>
                    </a:ext>
                  </a:extLst>
                </p:cNvPr>
                <p:cNvSpPr txBox="1"/>
                <p:nvPr/>
              </p:nvSpPr>
              <p:spPr>
                <a:xfrm>
                  <a:off x="10838438" y="2008115"/>
                  <a:ext cx="655315" cy="461665"/>
                </a:xfrm>
                <a:prstGeom prst="rect">
                  <a:avLst/>
                </a:prstGeom>
                <a:noFill/>
              </p:spPr>
              <p:txBody>
                <a:bodyPr wrap="square" rtlCol="0">
                  <a:spAutoFit/>
                </a:bodyPr>
                <a:lstStyle/>
                <a:p>
                  <a:r>
                    <a:rPr lang="vi-VN" sz="2400" dirty="0">
                      <a:solidFill>
                        <a:schemeClr val="bg1"/>
                      </a:solidFill>
                      <a:latin typeface="+mj-lt"/>
                    </a:rPr>
                    <a:t>D</a:t>
                  </a:r>
                </a:p>
              </p:txBody>
            </p:sp>
            <p:sp>
              <p:nvSpPr>
                <p:cNvPr id="68" name="TextBox 67">
                  <a:extLst>
                    <a:ext uri="{FF2B5EF4-FFF2-40B4-BE49-F238E27FC236}">
                      <a16:creationId xmlns:a16="http://schemas.microsoft.com/office/drawing/2014/main" id="{77288B0B-DF04-42CA-B75E-19487967A560}"/>
                    </a:ext>
                  </a:extLst>
                </p:cNvPr>
                <p:cNvSpPr txBox="1"/>
                <p:nvPr/>
              </p:nvSpPr>
              <p:spPr>
                <a:xfrm>
                  <a:off x="11314474" y="2172177"/>
                  <a:ext cx="655315" cy="461665"/>
                </a:xfrm>
                <a:prstGeom prst="rect">
                  <a:avLst/>
                </a:prstGeom>
                <a:noFill/>
              </p:spPr>
              <p:txBody>
                <a:bodyPr wrap="square" rtlCol="0">
                  <a:spAutoFit/>
                </a:bodyPr>
                <a:lstStyle/>
                <a:p>
                  <a:r>
                    <a:rPr lang="vi-VN" sz="2400" dirty="0">
                      <a:solidFill>
                        <a:schemeClr val="bg1"/>
                      </a:solidFill>
                      <a:latin typeface="+mj-lt"/>
                    </a:rPr>
                    <a:t>E</a:t>
                  </a:r>
                </a:p>
              </p:txBody>
            </p:sp>
          </p:grpSp>
          <p:sp>
            <p:nvSpPr>
              <p:cNvPr id="70" name="TextBox 69">
                <a:extLst>
                  <a:ext uri="{FF2B5EF4-FFF2-40B4-BE49-F238E27FC236}">
                    <a16:creationId xmlns:a16="http://schemas.microsoft.com/office/drawing/2014/main" id="{7DD6C9B8-A9B6-4D87-B585-444AAE7B21F7}"/>
                  </a:ext>
                </a:extLst>
              </p:cNvPr>
              <p:cNvSpPr txBox="1"/>
              <p:nvPr/>
            </p:nvSpPr>
            <p:spPr>
              <a:xfrm>
                <a:off x="8038531" y="5445457"/>
                <a:ext cx="351919" cy="369332"/>
              </a:xfrm>
              <a:prstGeom prst="rect">
                <a:avLst/>
              </a:prstGeom>
              <a:noFill/>
            </p:spPr>
            <p:txBody>
              <a:bodyPr wrap="square" rtlCol="0">
                <a:spAutoFit/>
              </a:bodyPr>
              <a:lstStyle/>
              <a:p>
                <a:r>
                  <a:rPr lang="vi-VN" dirty="0">
                    <a:solidFill>
                      <a:schemeClr val="bg1"/>
                    </a:solidFill>
                  </a:rPr>
                  <a:t>0</a:t>
                </a:r>
              </a:p>
            </p:txBody>
          </p:sp>
        </p:grpSp>
        <p:sp>
          <p:nvSpPr>
            <p:cNvPr id="73" name="TextBox 72">
              <a:extLst>
                <a:ext uri="{FF2B5EF4-FFF2-40B4-BE49-F238E27FC236}">
                  <a16:creationId xmlns:a16="http://schemas.microsoft.com/office/drawing/2014/main" id="{F1270C80-5ECA-44FD-97CE-3B8CEAA31E5B}"/>
                </a:ext>
              </a:extLst>
            </p:cNvPr>
            <p:cNvSpPr txBox="1"/>
            <p:nvPr/>
          </p:nvSpPr>
          <p:spPr>
            <a:xfrm>
              <a:off x="9567960" y="5933298"/>
              <a:ext cx="2217222" cy="523220"/>
            </a:xfrm>
            <a:prstGeom prst="rect">
              <a:avLst/>
            </a:prstGeom>
            <a:noFill/>
          </p:spPr>
          <p:txBody>
            <a:bodyPr wrap="square" rtlCol="0">
              <a:spAutoFit/>
            </a:bodyPr>
            <a:lstStyle/>
            <a:p>
              <a:r>
                <a:rPr lang="en-US" sz="2800" b="1" i="1" dirty="0" err="1">
                  <a:solidFill>
                    <a:schemeClr val="bg1"/>
                  </a:solidFill>
                  <a:latin typeface="Times New Roman" panose="02020603050405020304" pitchFamily="18" charset="0"/>
                  <a:cs typeface="Times New Roman" panose="02020603050405020304" pitchFamily="18" charset="0"/>
                </a:rPr>
                <a:t>Hình</a:t>
              </a:r>
              <a:r>
                <a:rPr lang="en-US" sz="2800" b="1" i="1" dirty="0">
                  <a:solidFill>
                    <a:schemeClr val="bg1"/>
                  </a:solidFill>
                  <a:latin typeface="Times New Roman" panose="02020603050405020304" pitchFamily="18" charset="0"/>
                  <a:cs typeface="Times New Roman" panose="02020603050405020304" pitchFamily="18" charset="0"/>
                </a:rPr>
                <a:t> 9</a:t>
              </a:r>
              <a:endParaRPr lang="vi-VN" sz="2800" b="1" i="1" dirty="0">
                <a:solidFill>
                  <a:schemeClr val="bg1"/>
                </a:solidFill>
                <a:latin typeface="Times New Roman" panose="02020603050405020304" pitchFamily="18" charset="0"/>
                <a:cs typeface="Times New Roman" panose="02020603050405020304" pitchFamily="18" charset="0"/>
              </a:endParaRPr>
            </a:p>
          </p:txBody>
        </p:sp>
      </p:grpSp>
      <p:pic>
        <p:nvPicPr>
          <p:cNvPr id="75" name="Picture 74">
            <a:extLst>
              <a:ext uri="{FF2B5EF4-FFF2-40B4-BE49-F238E27FC236}">
                <a16:creationId xmlns:a16="http://schemas.microsoft.com/office/drawing/2014/main" id="{313FC02B-1629-4C13-AF2B-6F6C9FDE862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250" b="100000" l="2500" r="99028">
                        <a14:foregroundMark x1="35833" y1="65417" x2="35833" y2="65417"/>
                        <a14:foregroundMark x1="35417" y1="73889" x2="35417" y2="73889"/>
                        <a14:foregroundMark x1="19444" y1="65417" x2="19444" y2="65417"/>
                        <a14:foregroundMark x1="20556" y1="60000" x2="20556" y2="60000"/>
                        <a14:foregroundMark x1="12361" y1="66250" x2="12361" y2="66250"/>
                        <a14:foregroundMark x1="30139" y1="75972" x2="30139" y2="75972"/>
                        <a14:foregroundMark x1="32361" y1="69028" x2="32361" y2="69028"/>
                        <a14:foregroundMark x1="26111" y1="71111" x2="29444" y2="73889"/>
                        <a14:foregroundMark x1="15000" y1="75000" x2="15000" y2="75000"/>
                        <a14:foregroundMark x1="11389" y1="80417" x2="11389" y2="80417"/>
                        <a14:foregroundMark x1="11250" y1="84861" x2="11250" y2="84861"/>
                        <a14:foregroundMark x1="15000" y1="89306" x2="15000" y2="89306"/>
                        <a14:foregroundMark x1="16806" y1="95417" x2="16806" y2="95417"/>
                        <a14:foregroundMark x1="19306" y1="97917" x2="19306" y2="97917"/>
                        <a14:foregroundMark x1="27222" y1="96944" x2="27222" y2="96944"/>
                        <a14:foregroundMark x1="27778" y1="93194" x2="27778" y2="93194"/>
                        <a14:foregroundMark x1="28194" y1="88750" x2="28194" y2="88750"/>
                        <a14:foregroundMark x1="14861" y1="88472" x2="14861" y2="88472"/>
                        <a14:foregroundMark x1="18056" y1="88889" x2="18056" y2="88889"/>
                        <a14:foregroundMark x1="33889" y1="72361" x2="33889" y2="72361"/>
                        <a14:foregroundMark x1="14722" y1="82222" x2="16528" y2="82222"/>
                        <a14:foregroundMark x1="17222" y1="82222" x2="26528" y2="81806"/>
                        <a14:backgroundMark x1="7361" y1="48750" x2="41944" y2="58889"/>
                        <a14:backgroundMark x1="33333" y1="57778" x2="42639" y2="83889"/>
                      </a14:backgroundRemoval>
                    </a14:imgEffect>
                  </a14:imgLayer>
                </a14:imgProps>
              </a:ext>
            </a:extLst>
          </a:blip>
          <a:srcRect t="58205" r="62381"/>
          <a:stretch/>
        </p:blipFill>
        <p:spPr>
          <a:xfrm>
            <a:off x="-374715" y="3017176"/>
            <a:ext cx="1978679" cy="2560858"/>
          </a:xfrm>
          <a:prstGeom prst="rect">
            <a:avLst/>
          </a:prstGeom>
        </p:spPr>
      </p:pic>
      <p:sp>
        <p:nvSpPr>
          <p:cNvPr id="76" name="Thought Bubble: Cloud 75">
            <a:extLst>
              <a:ext uri="{FF2B5EF4-FFF2-40B4-BE49-F238E27FC236}">
                <a16:creationId xmlns:a16="http://schemas.microsoft.com/office/drawing/2014/main" id="{CB0851E7-680E-4525-8454-2AEFAC1B110B}"/>
              </a:ext>
            </a:extLst>
          </p:cNvPr>
          <p:cNvSpPr/>
          <p:nvPr/>
        </p:nvSpPr>
        <p:spPr>
          <a:xfrm>
            <a:off x="1589282" y="2323875"/>
            <a:ext cx="6189264" cy="1036311"/>
          </a:xfrm>
          <a:prstGeom prst="cloudCallout">
            <a:avLst>
              <a:gd name="adj1" fmla="val -52687"/>
              <a:gd name="adj2" fmla="val 61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latin typeface="Times New Roman" panose="02020603050405020304" pitchFamily="18" charset="0"/>
                <a:cs typeface="Times New Roman" panose="02020603050405020304" pitchFamily="18" charset="0"/>
              </a:rPr>
              <a:t>Nêu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nhận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xét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về</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Hình</a:t>
            </a:r>
            <a:r>
              <a:rPr lang="en-US" sz="2800" b="1" dirty="0">
                <a:solidFill>
                  <a:srgbClr val="FFFF00"/>
                </a:solidFill>
                <a:latin typeface="Times New Roman" panose="02020603050405020304" pitchFamily="18" charset="0"/>
                <a:cs typeface="Times New Roman" panose="02020603050405020304" pitchFamily="18" charset="0"/>
              </a:rPr>
              <a:t> 9</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77" name="Scroll: Horizontal 5">
            <a:extLst>
              <a:ext uri="{FF2B5EF4-FFF2-40B4-BE49-F238E27FC236}">
                <a16:creationId xmlns:a16="http://schemas.microsoft.com/office/drawing/2014/main" id="{322AD1EB-FCA0-428E-9DBD-F83F6233DA6D}"/>
              </a:ext>
            </a:extLst>
          </p:cNvPr>
          <p:cNvSpPr/>
          <p:nvPr/>
        </p:nvSpPr>
        <p:spPr>
          <a:xfrm>
            <a:off x="1323263" y="4546499"/>
            <a:ext cx="6635810" cy="2212262"/>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err="1">
                <a:solidFill>
                  <a:srgbClr val="0000CC"/>
                </a:solidFill>
                <a:latin typeface="Times New Roman" panose="02020603050405020304" pitchFamily="18" charset="0"/>
                <a:cs typeface="Times New Roman" panose="02020603050405020304" pitchFamily="18" charset="0"/>
              </a:rPr>
              <a:t>Nhận</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xét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Tập</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hợp</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năm</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điểm</a:t>
            </a:r>
            <a:r>
              <a:rPr lang="en-US" sz="2800" b="1" dirty="0">
                <a:solidFill>
                  <a:srgbClr val="000510"/>
                </a:solidFill>
                <a:latin typeface="Times New Roman" panose="02020603050405020304" pitchFamily="18" charset="0"/>
                <a:cs typeface="Times New Roman" panose="02020603050405020304" pitchFamily="18" charset="0"/>
              </a:rPr>
              <a:t> A(9;16); B(12;16); C(15;15); D(18;14); E(21;13) </a:t>
            </a:r>
            <a:r>
              <a:rPr lang="en-US" sz="2800" b="1" dirty="0" err="1">
                <a:solidFill>
                  <a:srgbClr val="000510"/>
                </a:solidFill>
                <a:latin typeface="Times New Roman" panose="02020603050405020304" pitchFamily="18" charset="0"/>
                <a:cs typeface="Times New Roman" panose="02020603050405020304" pitchFamily="18" charset="0"/>
              </a:rPr>
              <a:t>nh</a:t>
            </a:r>
            <a:r>
              <a:rPr lang="vi-VN" sz="2800" b="1" dirty="0">
                <a:solidFill>
                  <a:srgbClr val="000510"/>
                </a:solidFill>
                <a:latin typeface="Times New Roman" panose="02020603050405020304" pitchFamily="18" charset="0"/>
                <a:cs typeface="Times New Roman" panose="02020603050405020304" pitchFamily="18" charset="0"/>
              </a:rPr>
              <a:t>ư</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Hình</a:t>
            </a:r>
            <a:r>
              <a:rPr lang="en-US" sz="2800" b="1" dirty="0">
                <a:solidFill>
                  <a:srgbClr val="000510"/>
                </a:solidFill>
                <a:latin typeface="Times New Roman" panose="02020603050405020304" pitchFamily="18" charset="0"/>
                <a:cs typeface="Times New Roman" panose="02020603050405020304" pitchFamily="18" charset="0"/>
              </a:rPr>
              <a:t> 9 </a:t>
            </a:r>
            <a:r>
              <a:rPr lang="en-US" sz="2800" b="1" dirty="0" err="1">
                <a:solidFill>
                  <a:srgbClr val="000510"/>
                </a:solidFill>
                <a:latin typeface="Times New Roman" panose="02020603050405020304" pitchFamily="18" charset="0"/>
                <a:cs typeface="Times New Roman" panose="02020603050405020304" pitchFamily="18" charset="0"/>
              </a:rPr>
              <a:t>gọi</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là</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đồ</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thị</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của</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hàm</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số</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cho</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bởi</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Bảng</a:t>
            </a:r>
            <a:r>
              <a:rPr lang="en-US" sz="2800" b="1" dirty="0">
                <a:solidFill>
                  <a:srgbClr val="000510"/>
                </a:solidFill>
                <a:latin typeface="Times New Roman" panose="02020603050405020304" pitchFamily="18" charset="0"/>
                <a:cs typeface="Times New Roman" panose="02020603050405020304" pitchFamily="18" charset="0"/>
              </a:rPr>
              <a:t> 1</a:t>
            </a:r>
            <a:endParaRPr lang="vi-VN"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32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wipe(down)">
                                      <p:cBhvr>
                                        <p:cTn id="18" dur="435">
                                          <p:stCondLst>
                                            <p:cond delay="0"/>
                                          </p:stCondLst>
                                        </p:cTn>
                                        <p:tgtEl>
                                          <p:spTgt spid="74"/>
                                        </p:tgtEl>
                                      </p:cBhvr>
                                    </p:animEffect>
                                    <p:anim calcmode="lin" valueType="num">
                                      <p:cBhvr>
                                        <p:cTn id="19" dur="1367"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20" dur="498"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21" dur="498" tmFilter="0, 0; 0.125,0.2665; 0.25,0.4; 0.375,0.465; 0.5,0.5;  0.625,0.535; 0.75,0.6; 0.875,0.7335; 1,1">
                                          <p:stCondLst>
                                            <p:cond delay="498"/>
                                          </p:stCondLst>
                                        </p:cTn>
                                        <p:tgtEl>
                                          <p:spTgt spid="74"/>
                                        </p:tgtEl>
                                        <p:attrNameLst>
                                          <p:attrName>ppt_y</p:attrName>
                                        </p:attrNameLst>
                                      </p:cBhvr>
                                      <p:tavLst>
                                        <p:tav tm="0" fmla="#ppt_y-sin(pi*$)/9">
                                          <p:val>
                                            <p:fltVal val="0"/>
                                          </p:val>
                                        </p:tav>
                                        <p:tav tm="100000">
                                          <p:val>
                                            <p:fltVal val="1"/>
                                          </p:val>
                                        </p:tav>
                                      </p:tavLst>
                                    </p:anim>
                                    <p:anim calcmode="lin" valueType="num">
                                      <p:cBhvr>
                                        <p:cTn id="22" dur="249" tmFilter="0, 0; 0.125,0.2665; 0.25,0.4; 0.375,0.465; 0.5,0.5;  0.625,0.535; 0.75,0.6; 0.875,0.7335; 1,1">
                                          <p:stCondLst>
                                            <p:cond delay="993"/>
                                          </p:stCondLst>
                                        </p:cTn>
                                        <p:tgtEl>
                                          <p:spTgt spid="74"/>
                                        </p:tgtEl>
                                        <p:attrNameLst>
                                          <p:attrName>ppt_y</p:attrName>
                                        </p:attrNameLst>
                                      </p:cBhvr>
                                      <p:tavLst>
                                        <p:tav tm="0" fmla="#ppt_y-sin(pi*$)/27">
                                          <p:val>
                                            <p:fltVal val="0"/>
                                          </p:val>
                                        </p:tav>
                                        <p:tav tm="100000">
                                          <p:val>
                                            <p:fltVal val="1"/>
                                          </p:val>
                                        </p:tav>
                                      </p:tavLst>
                                    </p:anim>
                                    <p:anim calcmode="lin" valueType="num">
                                      <p:cBhvr>
                                        <p:cTn id="23" dur="123" tmFilter="0, 0; 0.125,0.2665; 0.25,0.4; 0.375,0.465; 0.5,0.5;  0.625,0.535; 0.75,0.6; 0.875,0.7335; 1,1">
                                          <p:stCondLst>
                                            <p:cond delay="1242"/>
                                          </p:stCondLst>
                                        </p:cTn>
                                        <p:tgtEl>
                                          <p:spTgt spid="74"/>
                                        </p:tgtEl>
                                        <p:attrNameLst>
                                          <p:attrName>ppt_y</p:attrName>
                                        </p:attrNameLst>
                                      </p:cBhvr>
                                      <p:tavLst>
                                        <p:tav tm="0" fmla="#ppt_y-sin(pi*$)/81">
                                          <p:val>
                                            <p:fltVal val="0"/>
                                          </p:val>
                                        </p:tav>
                                        <p:tav tm="100000">
                                          <p:val>
                                            <p:fltVal val="1"/>
                                          </p:val>
                                        </p:tav>
                                      </p:tavLst>
                                    </p:anim>
                                    <p:animScale>
                                      <p:cBhvr>
                                        <p:cTn id="24" dur="20">
                                          <p:stCondLst>
                                            <p:cond delay="487"/>
                                          </p:stCondLst>
                                        </p:cTn>
                                        <p:tgtEl>
                                          <p:spTgt spid="74"/>
                                        </p:tgtEl>
                                      </p:cBhvr>
                                      <p:to x="100000" y="60000"/>
                                    </p:animScale>
                                    <p:animScale>
                                      <p:cBhvr>
                                        <p:cTn id="25" dur="124" decel="50000">
                                          <p:stCondLst>
                                            <p:cond delay="507"/>
                                          </p:stCondLst>
                                        </p:cTn>
                                        <p:tgtEl>
                                          <p:spTgt spid="74"/>
                                        </p:tgtEl>
                                      </p:cBhvr>
                                      <p:to x="100000" y="100000"/>
                                    </p:animScale>
                                    <p:animScale>
                                      <p:cBhvr>
                                        <p:cTn id="26" dur="20">
                                          <p:stCondLst>
                                            <p:cond delay="984"/>
                                          </p:stCondLst>
                                        </p:cTn>
                                        <p:tgtEl>
                                          <p:spTgt spid="74"/>
                                        </p:tgtEl>
                                      </p:cBhvr>
                                      <p:to x="100000" y="80000"/>
                                    </p:animScale>
                                    <p:animScale>
                                      <p:cBhvr>
                                        <p:cTn id="27" dur="124" decel="50000">
                                          <p:stCondLst>
                                            <p:cond delay="1004"/>
                                          </p:stCondLst>
                                        </p:cTn>
                                        <p:tgtEl>
                                          <p:spTgt spid="74"/>
                                        </p:tgtEl>
                                      </p:cBhvr>
                                      <p:to x="100000" y="100000"/>
                                    </p:animScale>
                                    <p:animScale>
                                      <p:cBhvr>
                                        <p:cTn id="28" dur="20">
                                          <p:stCondLst>
                                            <p:cond delay="1231"/>
                                          </p:stCondLst>
                                        </p:cTn>
                                        <p:tgtEl>
                                          <p:spTgt spid="74"/>
                                        </p:tgtEl>
                                      </p:cBhvr>
                                      <p:to x="100000" y="90000"/>
                                    </p:animScale>
                                    <p:animScale>
                                      <p:cBhvr>
                                        <p:cTn id="29" dur="124" decel="50000">
                                          <p:stCondLst>
                                            <p:cond delay="1251"/>
                                          </p:stCondLst>
                                        </p:cTn>
                                        <p:tgtEl>
                                          <p:spTgt spid="74"/>
                                        </p:tgtEl>
                                      </p:cBhvr>
                                      <p:to x="100000" y="100000"/>
                                    </p:animScale>
                                    <p:animScale>
                                      <p:cBhvr>
                                        <p:cTn id="30" dur="20">
                                          <p:stCondLst>
                                            <p:cond delay="1356"/>
                                          </p:stCondLst>
                                        </p:cTn>
                                        <p:tgtEl>
                                          <p:spTgt spid="74"/>
                                        </p:tgtEl>
                                      </p:cBhvr>
                                      <p:to x="100000" y="95000"/>
                                    </p:animScale>
                                    <p:animScale>
                                      <p:cBhvr>
                                        <p:cTn id="31" dur="124" decel="50000">
                                          <p:stCondLst>
                                            <p:cond delay="1376"/>
                                          </p:stCondLst>
                                        </p:cTn>
                                        <p:tgtEl>
                                          <p:spTgt spid="74"/>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nodeType="click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barn(outVertical)">
                                      <p:cBhvr>
                                        <p:cTn id="36" dur="500"/>
                                        <p:tgtEl>
                                          <p:spTgt spid="75"/>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barn(outVertical)">
                                      <p:cBhvr>
                                        <p:cTn id="39" dur="500"/>
                                        <p:tgtEl>
                                          <p:spTgt spid="7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7000">
              <a:schemeClr val="accent1">
                <a:lumMod val="5000"/>
                <a:lumOff val="95000"/>
              </a:schemeClr>
            </a:gs>
            <a:gs pos="1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AC45D6-BF83-4B1B-BCB9-CD43C1423874}"/>
              </a:ext>
            </a:extLst>
          </p:cNvPr>
          <p:cNvGrpSpPr/>
          <p:nvPr/>
        </p:nvGrpSpPr>
        <p:grpSpPr>
          <a:xfrm>
            <a:off x="3632019" y="139574"/>
            <a:ext cx="4758431" cy="540805"/>
            <a:chOff x="3632019" y="139574"/>
            <a:chExt cx="4758431" cy="540805"/>
          </a:xfrm>
        </p:grpSpPr>
        <p:sp>
          <p:nvSpPr>
            <p:cNvPr id="3" name="TextBox 2">
              <a:extLst>
                <a:ext uri="{FF2B5EF4-FFF2-40B4-BE49-F238E27FC236}">
                  <a16:creationId xmlns:a16="http://schemas.microsoft.com/office/drawing/2014/main" id="{8D775DB8-9D4B-45DE-9FA8-730E92665212}"/>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5BADAFE-1E31-4F33-B7CE-66F68DEA71BB}"/>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C6797840-012A-4EB9-8742-81EDB0EB84F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56" b="100000" l="9589" r="100000"/>
                    </a14:imgEffect>
                  </a14:imgLayer>
                </a14:imgProps>
              </a:ext>
            </a:extLst>
          </a:blip>
          <a:stretch>
            <a:fillRect/>
          </a:stretch>
        </p:blipFill>
        <p:spPr>
          <a:xfrm>
            <a:off x="-13443" y="438330"/>
            <a:ext cx="931587" cy="523220"/>
          </a:xfrm>
          <a:prstGeom prst="rect">
            <a:avLst/>
          </a:prstGeom>
        </p:spPr>
      </p:pic>
      <p:sp>
        <p:nvSpPr>
          <p:cNvPr id="10" name="TextBox 9">
            <a:extLst>
              <a:ext uri="{FF2B5EF4-FFF2-40B4-BE49-F238E27FC236}">
                <a16:creationId xmlns:a16="http://schemas.microsoft.com/office/drawing/2014/main" id="{24E2DC32-67A2-4A49-B746-BC30D881F480}"/>
              </a:ext>
            </a:extLst>
          </p:cNvPr>
          <p:cNvSpPr txBox="1"/>
          <p:nvPr/>
        </p:nvSpPr>
        <p:spPr>
          <a:xfrm>
            <a:off x="950646" y="491323"/>
            <a:ext cx="2860413"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Xét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hàm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a:t>
            </a:r>
            <a:r>
              <a:rPr lang="en-US" sz="2800" dirty="0">
                <a:solidFill>
                  <a:srgbClr val="FF0000"/>
                </a:solidFill>
                <a:latin typeface="Times New Roman" panose="02020603050405020304" pitchFamily="18" charset="0"/>
                <a:cs typeface="Times New Roman" panose="02020603050405020304" pitchFamily="18" charset="0"/>
              </a:rPr>
              <a:t> y = 2x</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21E166F-ADE6-4B42-8D6E-32F7F850162C}"/>
              </a:ext>
            </a:extLst>
          </p:cNvPr>
          <p:cNvSpPr txBox="1"/>
          <p:nvPr/>
        </p:nvSpPr>
        <p:spPr>
          <a:xfrm>
            <a:off x="149088" y="912661"/>
            <a:ext cx="1210607" cy="523220"/>
          </a:xfrm>
          <a:prstGeom prst="rect">
            <a:avLst/>
          </a:prstGeom>
          <a:noFill/>
        </p:spPr>
        <p:txBody>
          <a:bodyPr wrap="square" rtlCol="0">
            <a:spAutoFit/>
          </a:bodyPr>
          <a:lstStyle/>
          <a:p>
            <a:r>
              <a:rPr lang="en-US" sz="2800" b="1" i="1" u="sng" dirty="0" err="1">
                <a:solidFill>
                  <a:srgbClr val="FF0000"/>
                </a:solidFill>
                <a:latin typeface="Times New Roman" panose="02020603050405020304" pitchFamily="18" charset="0"/>
                <a:cs typeface="Times New Roman" panose="02020603050405020304" pitchFamily="18" charset="0"/>
              </a:rPr>
              <a:t>Giải</a:t>
            </a:r>
            <a:r>
              <a:rPr lang="en-US" sz="2800" b="1" i="1" u="sng" dirty="0">
                <a:solidFill>
                  <a:srgbClr val="FF0000"/>
                </a:solidFill>
                <a:latin typeface="Times New Roman" panose="02020603050405020304" pitchFamily="18" charset="0"/>
                <a:cs typeface="Times New Roman" panose="02020603050405020304" pitchFamily="18" charset="0"/>
              </a:rPr>
              <a:t>:</a:t>
            </a:r>
            <a:endParaRPr lang="vi-VN" sz="2800" b="1" i="1" u="sng"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9F0B21E-E826-4EE8-B6DD-14A54F1BEF8E}"/>
              </a:ext>
            </a:extLst>
          </p:cNvPr>
          <p:cNvSpPr txBox="1"/>
          <p:nvPr/>
        </p:nvSpPr>
        <p:spPr>
          <a:xfrm>
            <a:off x="1160660" y="928430"/>
            <a:ext cx="5767386" cy="954107"/>
          </a:xfrm>
          <a:prstGeom prst="rect">
            <a:avLst/>
          </a:prstGeom>
          <a:noFill/>
        </p:spPr>
        <p:txBody>
          <a:bodyPr wrap="square" rtlCol="0">
            <a:spAutoFit/>
          </a:bodyPr>
          <a:lstStyle/>
          <a:p>
            <a:pPr marL="514350" indent="-514350">
              <a:buAutoNum type="alphaLcParenR"/>
            </a:pPr>
            <a:r>
              <a:rPr lang="en-US" sz="2800"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-1  hay  y</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 2.(-1) = -2</a:t>
            </a:r>
          </a:p>
          <a:p>
            <a:r>
              <a:rPr lang="en-US" sz="2800" dirty="0">
                <a:latin typeface="Times New Roman" panose="02020603050405020304" pitchFamily="18" charset="0"/>
                <a:cs typeface="Times New Roman" panose="02020603050405020304" pitchFamily="18" charset="0"/>
              </a:rPr>
              <a:t>      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1  hay   y</a:t>
            </a:r>
            <a:r>
              <a:rPr lang="en-US" sz="2800" baseline="-25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 2.1 = 2</a:t>
            </a:r>
            <a:endParaRPr lang="vi-VN" sz="2800" dirty="0">
              <a:latin typeface="Times New Roman" panose="02020603050405020304" pitchFamily="18" charset="0"/>
              <a:cs typeface="Times New Roman" panose="02020603050405020304" pitchFamily="18" charset="0"/>
            </a:endParaRPr>
          </a:p>
        </p:txBody>
      </p:sp>
      <p:grpSp>
        <p:nvGrpSpPr>
          <p:cNvPr id="46" name="Group 45">
            <a:extLst>
              <a:ext uri="{FF2B5EF4-FFF2-40B4-BE49-F238E27FC236}">
                <a16:creationId xmlns:a16="http://schemas.microsoft.com/office/drawing/2014/main" id="{B6AADA0A-3F07-4541-BD76-0E58EB537FC1}"/>
              </a:ext>
            </a:extLst>
          </p:cNvPr>
          <p:cNvGrpSpPr/>
          <p:nvPr/>
        </p:nvGrpSpPr>
        <p:grpSpPr>
          <a:xfrm>
            <a:off x="6600000" y="609973"/>
            <a:ext cx="5984794" cy="5195027"/>
            <a:chOff x="6600000" y="609973"/>
            <a:chExt cx="5984794" cy="5195027"/>
          </a:xfrm>
        </p:grpSpPr>
        <p:grpSp>
          <p:nvGrpSpPr>
            <p:cNvPr id="31" name="Group 30">
              <a:extLst>
                <a:ext uri="{FF2B5EF4-FFF2-40B4-BE49-F238E27FC236}">
                  <a16:creationId xmlns:a16="http://schemas.microsoft.com/office/drawing/2014/main" id="{FD4A20B5-FBC0-4B82-A860-54B89E6F0AF8}"/>
                </a:ext>
              </a:extLst>
            </p:cNvPr>
            <p:cNvGrpSpPr/>
            <p:nvPr/>
          </p:nvGrpSpPr>
          <p:grpSpPr>
            <a:xfrm>
              <a:off x="6600000" y="941989"/>
              <a:ext cx="5472000" cy="4863011"/>
              <a:chOff x="6600000" y="941989"/>
              <a:chExt cx="5472000" cy="4863011"/>
            </a:xfrm>
          </p:grpSpPr>
          <p:cxnSp>
            <p:nvCxnSpPr>
              <p:cNvPr id="16" name="Straight Arrow Connector 15">
                <a:extLst>
                  <a:ext uri="{FF2B5EF4-FFF2-40B4-BE49-F238E27FC236}">
                    <a16:creationId xmlns:a16="http://schemas.microsoft.com/office/drawing/2014/main" id="{51097517-4D9A-4F12-91D6-A5114195921D}"/>
                  </a:ext>
                </a:extLst>
              </p:cNvPr>
              <p:cNvCxnSpPr/>
              <p:nvPr/>
            </p:nvCxnSpPr>
            <p:spPr>
              <a:xfrm>
                <a:off x="6600000" y="3429000"/>
                <a:ext cx="5472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02A99F4-AD8C-4D0D-B497-C438B5357B53}"/>
                  </a:ext>
                </a:extLst>
              </p:cNvPr>
              <p:cNvCxnSpPr/>
              <p:nvPr/>
            </p:nvCxnSpPr>
            <p:spPr>
              <a:xfrm flipV="1">
                <a:off x="8976000" y="941989"/>
                <a:ext cx="0" cy="48630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8928307-FCB3-4150-B7B6-B6B878E5CFDA}"/>
                  </a:ext>
                </a:extLst>
              </p:cNvPr>
              <p:cNvSpPr txBox="1"/>
              <p:nvPr/>
            </p:nvSpPr>
            <p:spPr>
              <a:xfrm>
                <a:off x="8832001" y="2411639"/>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0" name="TextBox 19">
                <a:extLst>
                  <a:ext uri="{FF2B5EF4-FFF2-40B4-BE49-F238E27FC236}">
                    <a16:creationId xmlns:a16="http://schemas.microsoft.com/office/drawing/2014/main" id="{973BF223-3275-42B9-854E-0F471C060652}"/>
                  </a:ext>
                </a:extLst>
              </p:cNvPr>
              <p:cNvSpPr txBox="1"/>
              <p:nvPr/>
            </p:nvSpPr>
            <p:spPr>
              <a:xfrm>
                <a:off x="8832001" y="1695086"/>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1" name="TextBox 20">
                <a:extLst>
                  <a:ext uri="{FF2B5EF4-FFF2-40B4-BE49-F238E27FC236}">
                    <a16:creationId xmlns:a16="http://schemas.microsoft.com/office/drawing/2014/main" id="{2AF833A9-00EE-4108-B649-59CCC71DB9CF}"/>
                  </a:ext>
                </a:extLst>
              </p:cNvPr>
              <p:cNvSpPr txBox="1"/>
              <p:nvPr/>
            </p:nvSpPr>
            <p:spPr>
              <a:xfrm>
                <a:off x="8832001" y="982817"/>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2" name="TextBox 21">
                <a:extLst>
                  <a:ext uri="{FF2B5EF4-FFF2-40B4-BE49-F238E27FC236}">
                    <a16:creationId xmlns:a16="http://schemas.microsoft.com/office/drawing/2014/main" id="{2D033642-1726-4C2F-8AFD-B53318DCE68B}"/>
                  </a:ext>
                </a:extLst>
              </p:cNvPr>
              <p:cNvSpPr txBox="1"/>
              <p:nvPr/>
            </p:nvSpPr>
            <p:spPr>
              <a:xfrm>
                <a:off x="8832001" y="3859552"/>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3" name="TextBox 22">
                <a:extLst>
                  <a:ext uri="{FF2B5EF4-FFF2-40B4-BE49-F238E27FC236}">
                    <a16:creationId xmlns:a16="http://schemas.microsoft.com/office/drawing/2014/main" id="{62C7FA99-D385-4195-8F84-C049CBAD3145}"/>
                  </a:ext>
                </a:extLst>
              </p:cNvPr>
              <p:cNvSpPr txBox="1"/>
              <p:nvPr/>
            </p:nvSpPr>
            <p:spPr>
              <a:xfrm>
                <a:off x="8832001" y="456613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4" name="TextBox 23">
                <a:extLst>
                  <a:ext uri="{FF2B5EF4-FFF2-40B4-BE49-F238E27FC236}">
                    <a16:creationId xmlns:a16="http://schemas.microsoft.com/office/drawing/2014/main" id="{B5BBC85C-22B8-40BC-AEC4-82E78DF2049A}"/>
                  </a:ext>
                </a:extLst>
              </p:cNvPr>
              <p:cNvSpPr txBox="1"/>
              <p:nvPr/>
            </p:nvSpPr>
            <p:spPr>
              <a:xfrm>
                <a:off x="8832001" y="531145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5" name="TextBox 24">
                <a:extLst>
                  <a:ext uri="{FF2B5EF4-FFF2-40B4-BE49-F238E27FC236}">
                    <a16:creationId xmlns:a16="http://schemas.microsoft.com/office/drawing/2014/main" id="{482B3B1D-7763-44B5-98D7-86C703FD2BFC}"/>
                  </a:ext>
                </a:extLst>
              </p:cNvPr>
              <p:cNvSpPr txBox="1"/>
              <p:nvPr/>
            </p:nvSpPr>
            <p:spPr>
              <a:xfrm>
                <a:off x="6691456" y="3275111"/>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6" name="TextBox 25">
                <a:extLst>
                  <a:ext uri="{FF2B5EF4-FFF2-40B4-BE49-F238E27FC236}">
                    <a16:creationId xmlns:a16="http://schemas.microsoft.com/office/drawing/2014/main" id="{1E7F8BB7-D61E-47CD-A79F-B4CE3E87FDAC}"/>
                  </a:ext>
                </a:extLst>
              </p:cNvPr>
              <p:cNvSpPr txBox="1"/>
              <p:nvPr/>
            </p:nvSpPr>
            <p:spPr>
              <a:xfrm>
                <a:off x="7411453" y="3261016"/>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7" name="TextBox 26">
                <a:extLst>
                  <a:ext uri="{FF2B5EF4-FFF2-40B4-BE49-F238E27FC236}">
                    <a16:creationId xmlns:a16="http://schemas.microsoft.com/office/drawing/2014/main" id="{3291183F-DCAD-4E6D-BD4F-2CA0F628D943}"/>
                  </a:ext>
                </a:extLst>
              </p:cNvPr>
              <p:cNvSpPr txBox="1"/>
              <p:nvPr/>
            </p:nvSpPr>
            <p:spPr>
              <a:xfrm>
                <a:off x="8131450" y="327486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8" name="TextBox 27">
                <a:extLst>
                  <a:ext uri="{FF2B5EF4-FFF2-40B4-BE49-F238E27FC236}">
                    <a16:creationId xmlns:a16="http://schemas.microsoft.com/office/drawing/2014/main" id="{E3A73CAC-DB87-492D-A326-82998305B022}"/>
                  </a:ext>
                </a:extLst>
              </p:cNvPr>
              <p:cNvSpPr txBox="1"/>
              <p:nvPr/>
            </p:nvSpPr>
            <p:spPr>
              <a:xfrm>
                <a:off x="9571444" y="327898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9" name="TextBox 28">
                <a:extLst>
                  <a:ext uri="{FF2B5EF4-FFF2-40B4-BE49-F238E27FC236}">
                    <a16:creationId xmlns:a16="http://schemas.microsoft.com/office/drawing/2014/main" id="{239394F4-77D2-4D23-8CD8-91050CBDE744}"/>
                  </a:ext>
                </a:extLst>
              </p:cNvPr>
              <p:cNvSpPr txBox="1"/>
              <p:nvPr/>
            </p:nvSpPr>
            <p:spPr>
              <a:xfrm>
                <a:off x="10298611"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30" name="TextBox 29">
                <a:extLst>
                  <a:ext uri="{FF2B5EF4-FFF2-40B4-BE49-F238E27FC236}">
                    <a16:creationId xmlns:a16="http://schemas.microsoft.com/office/drawing/2014/main" id="{5C963268-7422-434E-9656-99D94F831CC8}"/>
                  </a:ext>
                </a:extLst>
              </p:cNvPr>
              <p:cNvSpPr txBox="1"/>
              <p:nvPr/>
            </p:nvSpPr>
            <p:spPr>
              <a:xfrm>
                <a:off x="11001553"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grpSp>
        <p:sp>
          <p:nvSpPr>
            <p:cNvPr id="32" name="TextBox 31">
              <a:extLst>
                <a:ext uri="{FF2B5EF4-FFF2-40B4-BE49-F238E27FC236}">
                  <a16:creationId xmlns:a16="http://schemas.microsoft.com/office/drawing/2014/main" id="{885FDF8A-5927-4748-AB46-EFA59D28F4E8}"/>
                </a:ext>
              </a:extLst>
            </p:cNvPr>
            <p:cNvSpPr txBox="1"/>
            <p:nvPr/>
          </p:nvSpPr>
          <p:spPr>
            <a:xfrm>
              <a:off x="11720798" y="337349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E3784B92-C837-4588-8978-2308F7FDA337}"/>
                </a:ext>
              </a:extLst>
            </p:cNvPr>
            <p:cNvSpPr txBox="1"/>
            <p:nvPr/>
          </p:nvSpPr>
          <p:spPr>
            <a:xfrm>
              <a:off x="8991483" y="609973"/>
              <a:ext cx="50614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F6B6A119-7489-4CBD-B313-789F4F5EA702}"/>
                </a:ext>
              </a:extLst>
            </p:cNvPr>
            <p:cNvSpPr txBox="1"/>
            <p:nvPr/>
          </p:nvSpPr>
          <p:spPr>
            <a:xfrm>
              <a:off x="9541915" y="3466964"/>
              <a:ext cx="50914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DBD24EC6-E13A-4F9B-8241-C379612FE586}"/>
                </a:ext>
              </a:extLst>
            </p:cNvPr>
            <p:cNvSpPr txBox="1"/>
            <p:nvPr/>
          </p:nvSpPr>
          <p:spPr>
            <a:xfrm>
              <a:off x="10260069" y="3466964"/>
              <a:ext cx="4140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5ACF10DA-3FCE-46FC-B9FD-DE860381EAF5}"/>
                </a:ext>
              </a:extLst>
            </p:cNvPr>
            <p:cNvSpPr txBox="1"/>
            <p:nvPr/>
          </p:nvSpPr>
          <p:spPr>
            <a:xfrm>
              <a:off x="10961925" y="3447263"/>
              <a:ext cx="45483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EF41BCF-7BD4-4875-8884-448A5066109E}"/>
                </a:ext>
              </a:extLst>
            </p:cNvPr>
            <p:cNvSpPr txBox="1"/>
            <p:nvPr/>
          </p:nvSpPr>
          <p:spPr>
            <a:xfrm>
              <a:off x="8544005" y="245911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A3F2894-15C2-4681-A11A-0389975C06B1}"/>
                </a:ext>
              </a:extLst>
            </p:cNvPr>
            <p:cNvSpPr txBox="1"/>
            <p:nvPr/>
          </p:nvSpPr>
          <p:spPr>
            <a:xfrm>
              <a:off x="8506250" y="1716951"/>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57A18683-B08F-4599-8962-F9524A3FC555}"/>
                </a:ext>
              </a:extLst>
            </p:cNvPr>
            <p:cNvSpPr txBox="1"/>
            <p:nvPr/>
          </p:nvSpPr>
          <p:spPr>
            <a:xfrm>
              <a:off x="8489973" y="1079847"/>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EE179B52-E941-422E-9E56-2AA30CFE5DCD}"/>
                </a:ext>
              </a:extLst>
            </p:cNvPr>
            <p:cNvSpPr txBox="1"/>
            <p:nvPr/>
          </p:nvSpPr>
          <p:spPr>
            <a:xfrm>
              <a:off x="9027212" y="3855796"/>
              <a:ext cx="50169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BD561099-976E-4E0E-A51D-4FF0B4E25D67}"/>
                </a:ext>
              </a:extLst>
            </p:cNvPr>
            <p:cNvSpPr txBox="1"/>
            <p:nvPr/>
          </p:nvSpPr>
          <p:spPr>
            <a:xfrm>
              <a:off x="9008001" y="4551367"/>
              <a:ext cx="52494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938294CA-F5E3-49B0-B2E3-22E14B1EB15C}"/>
                </a:ext>
              </a:extLst>
            </p:cNvPr>
            <p:cNvSpPr txBox="1"/>
            <p:nvPr/>
          </p:nvSpPr>
          <p:spPr>
            <a:xfrm>
              <a:off x="8419050" y="5280173"/>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5190995D-99C1-4DE3-9C26-B261E67A247A}"/>
                </a:ext>
              </a:extLst>
            </p:cNvPr>
            <p:cNvSpPr txBox="1"/>
            <p:nvPr/>
          </p:nvSpPr>
          <p:spPr>
            <a:xfrm>
              <a:off x="6634991" y="2932937"/>
              <a:ext cx="60011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ECB0565D-889C-4534-8570-7105673F11D7}"/>
                </a:ext>
              </a:extLst>
            </p:cNvPr>
            <p:cNvSpPr txBox="1"/>
            <p:nvPr/>
          </p:nvSpPr>
          <p:spPr>
            <a:xfrm>
              <a:off x="7302061" y="2905416"/>
              <a:ext cx="6259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2ED05D39-16D9-4D68-AAA4-11D334D72DDD}"/>
                </a:ext>
              </a:extLst>
            </p:cNvPr>
            <p:cNvSpPr txBox="1"/>
            <p:nvPr/>
          </p:nvSpPr>
          <p:spPr>
            <a:xfrm>
              <a:off x="7951025" y="2932937"/>
              <a:ext cx="54350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grpSp>
      <p:cxnSp>
        <p:nvCxnSpPr>
          <p:cNvPr id="50" name="Straight Connector 49">
            <a:extLst>
              <a:ext uri="{FF2B5EF4-FFF2-40B4-BE49-F238E27FC236}">
                <a16:creationId xmlns:a16="http://schemas.microsoft.com/office/drawing/2014/main" id="{2F57F925-E377-4C5B-8C14-0163ABC2F5DE}"/>
              </a:ext>
            </a:extLst>
          </p:cNvPr>
          <p:cNvCxnSpPr/>
          <p:nvPr/>
        </p:nvCxnSpPr>
        <p:spPr>
          <a:xfrm flipV="1">
            <a:off x="8265366" y="3429000"/>
            <a:ext cx="0" cy="144000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DDD7F695-E3D8-4D77-A5D1-E4C5F6397345}"/>
              </a:ext>
            </a:extLst>
          </p:cNvPr>
          <p:cNvCxnSpPr/>
          <p:nvPr/>
        </p:nvCxnSpPr>
        <p:spPr>
          <a:xfrm>
            <a:off x="8265366" y="4869000"/>
            <a:ext cx="710634" cy="0"/>
          </a:xfrm>
          <a:prstGeom prst="line">
            <a:avLst/>
          </a:prstGeom>
          <a:ln w="28575">
            <a:prstDash val="dash"/>
            <a:headEnd type="oval"/>
          </a:ln>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D6EE2BB8-9466-468B-91F6-8A8AE54B65DA}"/>
              </a:ext>
            </a:extLst>
          </p:cNvPr>
          <p:cNvSpPr txBox="1"/>
          <p:nvPr/>
        </p:nvSpPr>
        <p:spPr>
          <a:xfrm>
            <a:off x="105223" y="1827976"/>
            <a:ext cx="624985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(-1; -2); M</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(1; 2)</a:t>
            </a:r>
            <a:endParaRPr lang="vi-VN" sz="2800" dirty="0">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03258D46-3FFA-47B8-92F5-0C0663FBEDEB}"/>
              </a:ext>
            </a:extLst>
          </p:cNvPr>
          <p:cNvSpPr txBox="1"/>
          <p:nvPr/>
        </p:nvSpPr>
        <p:spPr>
          <a:xfrm>
            <a:off x="7491236" y="4426886"/>
            <a:ext cx="743830"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1</a:t>
            </a:r>
            <a:endParaRPr lang="vi-VN" sz="2800" b="1" i="1" dirty="0">
              <a:latin typeface="Times New Roman" panose="02020603050405020304" pitchFamily="18"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id="{F5C81B66-5D13-4314-A3F5-00D7230155C6}"/>
              </a:ext>
            </a:extLst>
          </p:cNvPr>
          <p:cNvCxnSpPr/>
          <p:nvPr/>
        </p:nvCxnSpPr>
        <p:spPr>
          <a:xfrm>
            <a:off x="9696000" y="1978561"/>
            <a:ext cx="0" cy="150594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B1DF2F2-3EE4-44FC-A7DC-17542F795BC0}"/>
              </a:ext>
            </a:extLst>
          </p:cNvPr>
          <p:cNvCxnSpPr/>
          <p:nvPr/>
        </p:nvCxnSpPr>
        <p:spPr>
          <a:xfrm flipH="1">
            <a:off x="8989444" y="1978561"/>
            <a:ext cx="706556" cy="0"/>
          </a:xfrm>
          <a:prstGeom prst="line">
            <a:avLst/>
          </a:prstGeom>
          <a:ln w="28575">
            <a:solidFill>
              <a:schemeClr val="tx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7D51417F-9F91-48F4-B8E0-6308801E0AD7}"/>
              </a:ext>
            </a:extLst>
          </p:cNvPr>
          <p:cNvSpPr txBox="1"/>
          <p:nvPr/>
        </p:nvSpPr>
        <p:spPr>
          <a:xfrm>
            <a:off x="9820556" y="1541198"/>
            <a:ext cx="846031"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2</a:t>
            </a:r>
            <a:endParaRPr lang="vi-VN" sz="2800" b="1" i="1" dirty="0">
              <a:latin typeface="Times New Roman" panose="02020603050405020304" pitchFamily="18" charset="0"/>
              <a:cs typeface="Times New Roman" panose="02020603050405020304" pitchFamily="18" charset="0"/>
            </a:endParaRPr>
          </a:p>
        </p:txBody>
      </p:sp>
      <p:pic>
        <p:nvPicPr>
          <p:cNvPr id="60" name="Picture 59">
            <a:extLst>
              <a:ext uri="{FF2B5EF4-FFF2-40B4-BE49-F238E27FC236}">
                <a16:creationId xmlns:a16="http://schemas.microsoft.com/office/drawing/2014/main" id="{066C38BE-989B-40A4-AA24-F709B83C6E7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52381" y="3239638"/>
            <a:ext cx="1178786" cy="1432448"/>
          </a:xfrm>
          <a:prstGeom prst="rect">
            <a:avLst/>
          </a:prstGeom>
        </p:spPr>
      </p:pic>
      <p:sp>
        <p:nvSpPr>
          <p:cNvPr id="61" name="Thought Bubble: Cloud 60">
            <a:extLst>
              <a:ext uri="{FF2B5EF4-FFF2-40B4-BE49-F238E27FC236}">
                <a16:creationId xmlns:a16="http://schemas.microsoft.com/office/drawing/2014/main" id="{E71B2D29-B97B-4AE2-8DD4-7B47E2EBEA5A}"/>
              </a:ext>
            </a:extLst>
          </p:cNvPr>
          <p:cNvSpPr/>
          <p:nvPr/>
        </p:nvSpPr>
        <p:spPr>
          <a:xfrm>
            <a:off x="815487" y="2789752"/>
            <a:ext cx="5584011" cy="1167483"/>
          </a:xfrm>
          <a:prstGeom prst="cloudCallout">
            <a:avLst>
              <a:gd name="adj1" fmla="val -46603"/>
              <a:gd name="adj2" fmla="val 588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Mỗi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giá</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trị</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của</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biến</a:t>
            </a:r>
            <a:r>
              <a:rPr lang="en-US" sz="2400" b="1" dirty="0">
                <a:solidFill>
                  <a:srgbClr val="FFFF00"/>
                </a:solidFill>
                <a:latin typeface="Times New Roman" panose="02020603050405020304" pitchFamily="18" charset="0"/>
                <a:cs typeface="Times New Roman" panose="02020603050405020304" pitchFamily="18" charset="0"/>
              </a:rPr>
              <a:t> x </a:t>
            </a:r>
            <a:r>
              <a:rPr lang="en-US" sz="2400" b="1" dirty="0" err="1">
                <a:solidFill>
                  <a:srgbClr val="FFFF00"/>
                </a:solidFill>
                <a:latin typeface="Times New Roman" panose="02020603050405020304" pitchFamily="18" charset="0"/>
                <a:cs typeface="Times New Roman" panose="02020603050405020304" pitchFamily="18" charset="0"/>
              </a:rPr>
              <a:t>có</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thể</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có</a:t>
            </a:r>
            <a:r>
              <a:rPr lang="en-US" sz="2400" b="1" dirty="0">
                <a:solidFill>
                  <a:srgbClr val="FFFF00"/>
                </a:solidFill>
                <a:latin typeface="Times New Roman" panose="02020603050405020304" pitchFamily="18" charset="0"/>
                <a:cs typeface="Times New Roman" panose="02020603050405020304" pitchFamily="18" charset="0"/>
              </a:rPr>
              <a:t> đ</a:t>
            </a:r>
            <a:r>
              <a:rPr lang="vi-VN" sz="2400" b="1" dirty="0">
                <a:solidFill>
                  <a:srgbClr val="FFFF00"/>
                </a:solidFill>
                <a:latin typeface="Times New Roman" panose="02020603050405020304" pitchFamily="18" charset="0"/>
                <a:cs typeface="Times New Roman" panose="02020603050405020304" pitchFamily="18" charset="0"/>
              </a:rPr>
              <a:t>ược mấy điểm M</a:t>
            </a:r>
            <a:r>
              <a:rPr lang="en-US" sz="2400" b="1" dirty="0">
                <a:solidFill>
                  <a:srgbClr val="FFFF00"/>
                </a:solidFill>
                <a:latin typeface="Times New Roman" panose="02020603050405020304" pitchFamily="18" charset="0"/>
                <a:cs typeface="Times New Roman" panose="02020603050405020304" pitchFamily="18" charset="0"/>
              </a:rPr>
              <a:t> ?</a:t>
            </a:r>
            <a:endParaRPr lang="vi-VN" sz="2400" b="1" dirty="0">
              <a:solidFill>
                <a:srgbClr val="FFFF00"/>
              </a:solidFill>
              <a:latin typeface="Times New Roman" panose="02020603050405020304" pitchFamily="18" charset="0"/>
              <a:cs typeface="Times New Roman" panose="02020603050405020304" pitchFamily="18" charset="0"/>
            </a:endParaRPr>
          </a:p>
        </p:txBody>
      </p:sp>
      <p:cxnSp>
        <p:nvCxnSpPr>
          <p:cNvPr id="51" name="Straight Connector 50">
            <a:extLst>
              <a:ext uri="{FF2B5EF4-FFF2-40B4-BE49-F238E27FC236}">
                <a16:creationId xmlns:a16="http://schemas.microsoft.com/office/drawing/2014/main" id="{DF1DBCC5-475A-47D8-8565-43BA150A9B0E}"/>
              </a:ext>
            </a:extLst>
          </p:cNvPr>
          <p:cNvCxnSpPr/>
          <p:nvPr/>
        </p:nvCxnSpPr>
        <p:spPr>
          <a:xfrm flipH="1">
            <a:off x="7965004" y="1197000"/>
            <a:ext cx="2103028" cy="42958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9642E85-5CC4-4A9F-8CAE-3871F2141AF9}"/>
              </a:ext>
            </a:extLst>
          </p:cNvPr>
          <p:cNvSpPr txBox="1"/>
          <p:nvPr/>
        </p:nvSpPr>
        <p:spPr>
          <a:xfrm rot="17761899">
            <a:off x="9238868" y="1071617"/>
            <a:ext cx="100921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y =2x</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7D51417F-9F91-48F4-B8E0-6308801E0AD7}"/>
              </a:ext>
            </a:extLst>
          </p:cNvPr>
          <p:cNvSpPr txBox="1"/>
          <p:nvPr/>
        </p:nvSpPr>
        <p:spPr>
          <a:xfrm>
            <a:off x="8570346" y="3023946"/>
            <a:ext cx="549654" cy="477054"/>
          </a:xfrm>
          <a:prstGeom prst="rect">
            <a:avLst/>
          </a:prstGeom>
          <a:noFill/>
        </p:spPr>
        <p:txBody>
          <a:bodyPr wrap="square" rtlCol="0">
            <a:spAutoFit/>
          </a:bodyPr>
          <a:lstStyle/>
          <a:p>
            <a:r>
              <a:rPr lang="en-US" sz="2500" b="1" i="1" dirty="0">
                <a:solidFill>
                  <a:srgbClr val="FF0000"/>
                </a:solidFill>
                <a:latin typeface="Times New Roman" panose="02020603050405020304" pitchFamily="18" charset="0"/>
                <a:cs typeface="Times New Roman" panose="02020603050405020304" pitchFamily="18" charset="0"/>
              </a:rPr>
              <a:t>O</a:t>
            </a:r>
            <a:endParaRPr lang="vi-VN" sz="2500" b="1" i="1" dirty="0">
              <a:solidFill>
                <a:srgbClr val="FF0000"/>
              </a:solidFill>
              <a:latin typeface="Times New Roman" panose="02020603050405020304" pitchFamily="18" charset="0"/>
              <a:cs typeface="Times New Roman" panose="02020603050405020304" pitchFamily="18" charset="0"/>
            </a:endParaRPr>
          </a:p>
        </p:txBody>
      </p:sp>
      <p:grpSp>
        <p:nvGrpSpPr>
          <p:cNvPr id="62" name="Group 61"/>
          <p:cNvGrpSpPr/>
          <p:nvPr/>
        </p:nvGrpSpPr>
        <p:grpSpPr>
          <a:xfrm>
            <a:off x="-83039" y="4729237"/>
            <a:ext cx="6899039" cy="1939763"/>
            <a:chOff x="-83039" y="4729237"/>
            <a:chExt cx="6899039" cy="1939763"/>
          </a:xfrm>
        </p:grpSpPr>
        <p:sp>
          <p:nvSpPr>
            <p:cNvPr id="63" name="Rectangle: Rounded Corners 6">
              <a:extLst>
                <a:ext uri="{FF2B5EF4-FFF2-40B4-BE49-F238E27FC236}">
                  <a16:creationId xmlns:a16="http://schemas.microsoft.com/office/drawing/2014/main" id="{04D47E5A-1940-411D-8074-47EBEDDBFCDB}"/>
                </a:ext>
              </a:extLst>
            </p:cNvPr>
            <p:cNvSpPr/>
            <p:nvPr/>
          </p:nvSpPr>
          <p:spPr>
            <a:xfrm>
              <a:off x="138034" y="4933375"/>
              <a:ext cx="6677966" cy="1735625"/>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4" name="TextBox 63">
              <a:extLst>
                <a:ext uri="{FF2B5EF4-FFF2-40B4-BE49-F238E27FC236}">
                  <a16:creationId xmlns:a16="http://schemas.microsoft.com/office/drawing/2014/main" id="{7BB42FDB-1E9B-4872-BD46-439C0131559E}"/>
                </a:ext>
              </a:extLst>
            </p:cNvPr>
            <p:cNvSpPr txBox="1"/>
            <p:nvPr/>
          </p:nvSpPr>
          <p:spPr>
            <a:xfrm>
              <a:off x="552000" y="5361001"/>
              <a:ext cx="6141277" cy="1246495"/>
            </a:xfrm>
            <a:prstGeom prst="rect">
              <a:avLst/>
            </a:prstGeom>
            <a:noFill/>
          </p:spPr>
          <p:txBody>
            <a:bodyPr wrap="square" rtlCol="0">
              <a:spAutoFit/>
            </a:bodyPr>
            <a:lstStyle/>
            <a:p>
              <a:pPr algn="just"/>
              <a:r>
                <a:rPr lang="en-US" sz="2500" dirty="0" err="1">
                  <a:latin typeface="Times New Roman" panose="02020603050405020304" pitchFamily="18" charset="0"/>
                  <a:cs typeface="Times New Roman" panose="02020603050405020304" pitchFamily="18" charset="0"/>
                </a:rPr>
                <a:t>Đồ</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hàm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a:t>
              </a:r>
              <a:r>
                <a:rPr lang="en-US" sz="2500" dirty="0">
                  <a:latin typeface="Times New Roman" panose="02020603050405020304" pitchFamily="18" charset="0"/>
                  <a:cs typeface="Times New Roman" panose="02020603050405020304" pitchFamily="18" charset="0"/>
                </a:rPr>
                <a:t> y= f(x)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hợp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điểm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diễn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cặp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trị</a:t>
              </a:r>
              <a:r>
                <a:rPr lang="en-US" sz="2500" dirty="0">
                  <a:latin typeface="Times New Roman" panose="02020603050405020304" pitchFamily="18" charset="0"/>
                  <a:cs typeface="Times New Roman" panose="02020603050405020304" pitchFamily="18" charset="0"/>
                </a:rPr>
                <a:t> t</a:t>
              </a:r>
              <a:r>
                <a:rPr lang="vi-VN" sz="2500" dirty="0">
                  <a:latin typeface="Times New Roman" panose="02020603050405020304" pitchFamily="18" charset="0"/>
                  <a:cs typeface="Times New Roman" panose="02020603050405020304" pitchFamily="18" charset="0"/>
                </a:rPr>
                <a:t>ương ứng (x;f(x)) trên mặt phẳng tọa độ.</a:t>
              </a:r>
            </a:p>
          </p:txBody>
        </p:sp>
        <p:sp>
          <p:nvSpPr>
            <p:cNvPr id="65" name="Rectangle 64">
              <a:extLst>
                <a:ext uri="{FF2B5EF4-FFF2-40B4-BE49-F238E27FC236}">
                  <a16:creationId xmlns:a16="http://schemas.microsoft.com/office/drawing/2014/main" id="{FC6CF440-0508-4B6F-8282-E6D37FF7B3C1}"/>
                </a:ext>
              </a:extLst>
            </p:cNvPr>
            <p:cNvSpPr/>
            <p:nvPr/>
          </p:nvSpPr>
          <p:spPr>
            <a:xfrm>
              <a:off x="168598" y="4940995"/>
              <a:ext cx="6647402" cy="412386"/>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6" name="Picture 65">
              <a:extLst>
                <a:ext uri="{FF2B5EF4-FFF2-40B4-BE49-F238E27FC236}">
                  <a16:creationId xmlns:a16="http://schemas.microsoft.com/office/drawing/2014/main" id="{E2708272-E9AD-4709-B7CA-020691BE6A0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83039" y="4729237"/>
              <a:ext cx="851040" cy="1219763"/>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87030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barn(inVertical)">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heel(1)">
                                      <p:cBhvr>
                                        <p:cTn id="31" dur="500"/>
                                        <p:tgtEl>
                                          <p:spTgt spid="46"/>
                                        </p:tgtEl>
                                      </p:cBhvr>
                                    </p:animEffect>
                                  </p:childTnLst>
                                </p:cTn>
                              </p:par>
                            </p:childTnLst>
                          </p:cTn>
                        </p:par>
                        <p:par>
                          <p:cTn id="32" fill="hold">
                            <p:stCondLst>
                              <p:cond delay="500"/>
                            </p:stCondLst>
                            <p:childTnLst>
                              <p:par>
                                <p:cTn id="33" presetID="16" presetClass="entr" presetSubtype="21"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barn(inVertical)">
                                      <p:cBhvr>
                                        <p:cTn id="35" dur="500"/>
                                        <p:tgtEl>
                                          <p:spTgt spid="5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up)">
                                      <p:cBhvr>
                                        <p:cTn id="40" dur="500"/>
                                        <p:tgtEl>
                                          <p:spTgt spid="50"/>
                                        </p:tgtEl>
                                      </p:cBhvr>
                                    </p:animEffect>
                                  </p:childTnLst>
                                </p:cTn>
                              </p:par>
                              <p:par>
                                <p:cTn id="41" presetID="22" presetClass="entr" presetSubtype="2"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right)">
                                      <p:cBhvr>
                                        <p:cTn id="43" dur="500"/>
                                        <p:tgtEl>
                                          <p:spTgt spid="5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down)">
                                      <p:cBhvr>
                                        <p:cTn id="52" dur="500"/>
                                        <p:tgtEl>
                                          <p:spTgt spid="56"/>
                                        </p:tgtEl>
                                      </p:cBhvr>
                                    </p:animEffect>
                                  </p:childTnLst>
                                </p:cTn>
                              </p:par>
                              <p:par>
                                <p:cTn id="53" presetID="22" presetClass="entr" presetSubtype="8"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ipe(left)">
                                      <p:cBhvr>
                                        <p:cTn id="59" dur="500"/>
                                        <p:tgtEl>
                                          <p:spTgt spid="59"/>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60"/>
                                        </p:tgtEl>
                                        <p:attrNameLst>
                                          <p:attrName>style.visibility</p:attrName>
                                        </p:attrNameLst>
                                      </p:cBhvr>
                                      <p:to>
                                        <p:strVal val="visible"/>
                                      </p:to>
                                    </p:set>
                                  </p:childTnLst>
                                </p:cTn>
                              </p:par>
                            </p:childTnLst>
                          </p:cTn>
                        </p:par>
                        <p:par>
                          <p:cTn id="64" fill="hold">
                            <p:stCondLst>
                              <p:cond delay="0"/>
                            </p:stCondLst>
                            <p:childTnLst>
                              <p:par>
                                <p:cTn id="65" presetID="22" presetClass="entr" presetSubtype="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left)">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wipe(down)">
                                      <p:cBhvr>
                                        <p:cTn id="72" dur="500"/>
                                        <p:tgtEl>
                                          <p:spTgt spid="51"/>
                                        </p:tgtEl>
                                      </p:cBhvr>
                                    </p:animEffect>
                                  </p:childTnLst>
                                </p:cTn>
                              </p:par>
                            </p:childTnLst>
                          </p:cTn>
                        </p:par>
                        <p:par>
                          <p:cTn id="73" fill="hold">
                            <p:stCondLst>
                              <p:cond delay="500"/>
                            </p:stCondLst>
                            <p:childTnLst>
                              <p:par>
                                <p:cTn id="74" presetID="22" presetClass="entr" presetSubtype="4"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down)">
                                      <p:cBhvr>
                                        <p:cTn id="76" dur="500"/>
                                        <p:tgtEl>
                                          <p:spTgt spid="55"/>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fade">
                                      <p:cBhvr>
                                        <p:cTn id="81" dur="1000"/>
                                        <p:tgtEl>
                                          <p:spTgt spid="62"/>
                                        </p:tgtEl>
                                      </p:cBhvr>
                                    </p:animEffect>
                                    <p:anim calcmode="lin" valueType="num">
                                      <p:cBhvr>
                                        <p:cTn id="82" dur="1000" fill="hold"/>
                                        <p:tgtEl>
                                          <p:spTgt spid="62"/>
                                        </p:tgtEl>
                                        <p:attrNameLst>
                                          <p:attrName>ppt_x</p:attrName>
                                        </p:attrNameLst>
                                      </p:cBhvr>
                                      <p:tavLst>
                                        <p:tav tm="0">
                                          <p:val>
                                            <p:strVal val="#ppt_x"/>
                                          </p:val>
                                        </p:tav>
                                        <p:tav tm="100000">
                                          <p:val>
                                            <p:strVal val="#ppt_x"/>
                                          </p:val>
                                        </p:tav>
                                      </p:tavLst>
                                    </p:anim>
                                    <p:anim calcmode="lin" valueType="num">
                                      <p:cBhvr>
                                        <p:cTn id="8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53" grpId="0"/>
      <p:bldP spid="54" grpId="0"/>
      <p:bldP spid="59" grpId="0"/>
      <p:bldP spid="61" grpId="0" animBg="1"/>
      <p:bldP spid="55"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DAE50-CB28-4240-89C5-A3DBCA46694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8619" b="58748" l="49195" r="56808"/>
                    </a14:imgEffect>
                  </a14:imgLayer>
                </a14:imgProps>
              </a:ext>
            </a:extLst>
          </a:blip>
          <a:srcRect l="48128" t="48723" r="43447" b="40360"/>
          <a:stretch/>
        </p:blipFill>
        <p:spPr>
          <a:xfrm>
            <a:off x="355238" y="189000"/>
            <a:ext cx="1157813" cy="810469"/>
          </a:xfrm>
          <a:prstGeom prst="rect">
            <a:avLst/>
          </a:prstGeom>
        </p:spPr>
      </p:pic>
      <p:sp>
        <p:nvSpPr>
          <p:cNvPr id="6" name="TextBox 5">
            <a:extLst>
              <a:ext uri="{FF2B5EF4-FFF2-40B4-BE49-F238E27FC236}">
                <a16:creationId xmlns:a16="http://schemas.microsoft.com/office/drawing/2014/main" id="{73FF494E-FF3F-4D65-A8EC-5292E5E8F283}"/>
              </a:ext>
            </a:extLst>
          </p:cNvPr>
          <p:cNvSpPr txBox="1"/>
          <p:nvPr/>
        </p:nvSpPr>
        <p:spPr>
          <a:xfrm>
            <a:off x="1704000" y="189000"/>
            <a:ext cx="10296000" cy="861774"/>
          </a:xfrm>
          <a:prstGeom prst="rect">
            <a:avLst/>
          </a:prstGeom>
          <a:noFill/>
        </p:spPr>
        <p:txBody>
          <a:bodyPr wrap="square" rtlCol="0">
            <a:spAutoFit/>
          </a:bodyPr>
          <a:lstStyle/>
          <a:p>
            <a:r>
              <a:rPr lang="vi-VN" sz="2500" dirty="0">
                <a:latin typeface="+mj-lt"/>
              </a:rPr>
              <a:t>Số lượng sản phẩm bán được y(nghìn sản phẩm) là một hàm số theo thời gian x(tháng). Hàm số này được biểu thị dưới dạng Bảng 2</a:t>
            </a:r>
          </a:p>
        </p:txBody>
      </p:sp>
      <p:graphicFrame>
        <p:nvGraphicFramePr>
          <p:cNvPr id="7" name="Table 7">
            <a:extLst>
              <a:ext uri="{FF2B5EF4-FFF2-40B4-BE49-F238E27FC236}">
                <a16:creationId xmlns:a16="http://schemas.microsoft.com/office/drawing/2014/main" id="{ACC5C8CF-F931-4CCF-895F-26AF22CDE859}"/>
              </a:ext>
            </a:extLst>
          </p:cNvPr>
          <p:cNvGraphicFramePr>
            <a:graphicFrameLocks noGrp="1"/>
          </p:cNvGraphicFramePr>
          <p:nvPr>
            <p:extLst>
              <p:ext uri="{D42A27DB-BD31-4B8C-83A1-F6EECF244321}">
                <p14:modId xmlns:p14="http://schemas.microsoft.com/office/powerpoint/2010/main" val="1237277906"/>
              </p:ext>
            </p:extLst>
          </p:nvPr>
        </p:nvGraphicFramePr>
        <p:xfrm>
          <a:off x="3576000" y="1050774"/>
          <a:ext cx="6695341" cy="944880"/>
        </p:xfrm>
        <a:graphic>
          <a:graphicData uri="http://schemas.openxmlformats.org/drawingml/2006/table">
            <a:tbl>
              <a:tblPr firstRow="1" bandRow="1">
                <a:tableStyleId>{5C22544A-7EE6-4342-B048-85BDC9FD1C3A}</a:tableStyleId>
              </a:tblPr>
              <a:tblGrid>
                <a:gridCol w="3207773">
                  <a:extLst>
                    <a:ext uri="{9D8B030D-6E8A-4147-A177-3AD203B41FA5}">
                      <a16:colId xmlns:a16="http://schemas.microsoft.com/office/drawing/2014/main" val="2379505526"/>
                    </a:ext>
                  </a:extLst>
                </a:gridCol>
                <a:gridCol w="797263">
                  <a:extLst>
                    <a:ext uri="{9D8B030D-6E8A-4147-A177-3AD203B41FA5}">
                      <a16:colId xmlns:a16="http://schemas.microsoft.com/office/drawing/2014/main" val="905223172"/>
                    </a:ext>
                  </a:extLst>
                </a:gridCol>
                <a:gridCol w="697604">
                  <a:extLst>
                    <a:ext uri="{9D8B030D-6E8A-4147-A177-3AD203B41FA5}">
                      <a16:colId xmlns:a16="http://schemas.microsoft.com/office/drawing/2014/main" val="379203595"/>
                    </a:ext>
                  </a:extLst>
                </a:gridCol>
                <a:gridCol w="647776">
                  <a:extLst>
                    <a:ext uri="{9D8B030D-6E8A-4147-A177-3AD203B41FA5}">
                      <a16:colId xmlns:a16="http://schemas.microsoft.com/office/drawing/2014/main" val="551362651"/>
                    </a:ext>
                  </a:extLst>
                </a:gridCol>
                <a:gridCol w="697604">
                  <a:extLst>
                    <a:ext uri="{9D8B030D-6E8A-4147-A177-3AD203B41FA5}">
                      <a16:colId xmlns:a16="http://schemas.microsoft.com/office/drawing/2014/main" val="3534157861"/>
                    </a:ext>
                  </a:extLst>
                </a:gridCol>
                <a:gridCol w="647321">
                  <a:extLst>
                    <a:ext uri="{9D8B030D-6E8A-4147-A177-3AD203B41FA5}">
                      <a16:colId xmlns:a16="http://schemas.microsoft.com/office/drawing/2014/main" val="271557853"/>
                    </a:ext>
                  </a:extLst>
                </a:gridCol>
              </a:tblGrid>
              <a:tr h="370840">
                <a:tc>
                  <a:txBody>
                    <a:bodyPr/>
                    <a:lstStyle/>
                    <a:p>
                      <a:pPr algn="ctr"/>
                      <a:r>
                        <a:rPr lang="en-US" sz="2500" b="0" dirty="0">
                          <a:solidFill>
                            <a:srgbClr val="0070C0"/>
                          </a:solidFill>
                          <a:latin typeface="Times New Roman" panose="02020603050405020304" pitchFamily="18" charset="0"/>
                          <a:cs typeface="Times New Roman" panose="02020603050405020304" pitchFamily="18" charset="0"/>
                        </a:rPr>
                        <a:t>x (</a:t>
                      </a:r>
                      <a:r>
                        <a:rPr lang="en-US" sz="2500" b="0" dirty="0" err="1">
                          <a:solidFill>
                            <a:srgbClr val="0070C0"/>
                          </a:solidFill>
                          <a:latin typeface="Times New Roman" panose="02020603050405020304" pitchFamily="18" charset="0"/>
                          <a:cs typeface="Times New Roman" panose="02020603050405020304" pitchFamily="18" charset="0"/>
                        </a:rPr>
                        <a:t>tháng</a:t>
                      </a:r>
                      <a:r>
                        <a:rPr lang="en-US" sz="2500" b="0" dirty="0">
                          <a:solidFill>
                            <a:srgbClr val="0070C0"/>
                          </a:solidFill>
                          <a:latin typeface="Times New Roman" panose="02020603050405020304" pitchFamily="18" charset="0"/>
                          <a:cs typeface="Times New Roman" panose="02020603050405020304" pitchFamily="18" charset="0"/>
                        </a:rPr>
                        <a:t>)</a:t>
                      </a:r>
                      <a:endParaRPr lang="vi-VN" sz="2500" b="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500" b="0" dirty="0">
                          <a:solidFill>
                            <a:schemeClr val="tx1"/>
                          </a:solidFill>
                          <a:latin typeface="Times New Roman" panose="02020603050405020304" pitchFamily="18" charset="0"/>
                          <a:cs typeface="Times New Roman" panose="02020603050405020304" pitchFamily="18" charset="0"/>
                        </a:rPr>
                        <a:t>1</a:t>
                      </a:r>
                      <a:endParaRPr lang="vi-VN" sz="25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0" dirty="0">
                          <a:solidFill>
                            <a:schemeClr val="tx1"/>
                          </a:solidFill>
                          <a:latin typeface="Times New Roman" panose="02020603050405020304" pitchFamily="18" charset="0"/>
                          <a:cs typeface="Times New Roman" panose="02020603050405020304" pitchFamily="18" charset="0"/>
                        </a:rPr>
                        <a:t>2</a:t>
                      </a:r>
                      <a:endParaRPr lang="vi-VN" sz="25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0" dirty="0">
                          <a:solidFill>
                            <a:schemeClr val="tx1"/>
                          </a:solidFill>
                          <a:latin typeface="Times New Roman" panose="02020603050405020304" pitchFamily="18" charset="0"/>
                          <a:cs typeface="Times New Roman" panose="02020603050405020304" pitchFamily="18" charset="0"/>
                        </a:rPr>
                        <a:t>3</a:t>
                      </a:r>
                      <a:endParaRPr lang="vi-VN" sz="25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0" dirty="0">
                          <a:solidFill>
                            <a:schemeClr val="tx1"/>
                          </a:solidFill>
                          <a:latin typeface="Times New Roman" panose="02020603050405020304" pitchFamily="18" charset="0"/>
                          <a:cs typeface="Times New Roman" panose="02020603050405020304" pitchFamily="18" charset="0"/>
                        </a:rPr>
                        <a:t>4</a:t>
                      </a:r>
                      <a:endParaRPr lang="vi-VN" sz="25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0" dirty="0">
                          <a:solidFill>
                            <a:schemeClr val="tx1"/>
                          </a:solidFill>
                          <a:latin typeface="Times New Roman" panose="02020603050405020304" pitchFamily="18" charset="0"/>
                          <a:cs typeface="Times New Roman" panose="02020603050405020304" pitchFamily="18" charset="0"/>
                        </a:rPr>
                        <a:t>5</a:t>
                      </a:r>
                      <a:endParaRPr lang="vi-VN" sz="25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8357528"/>
                  </a:ext>
                </a:extLst>
              </a:tr>
              <a:tr h="370840">
                <a:tc>
                  <a:txBody>
                    <a:bodyPr/>
                    <a:lstStyle/>
                    <a:p>
                      <a:pPr algn="ctr"/>
                      <a:r>
                        <a:rPr lang="en-US" sz="2500" b="0" dirty="0">
                          <a:solidFill>
                            <a:srgbClr val="0070C0"/>
                          </a:solidFill>
                          <a:latin typeface="Times New Roman" panose="02020603050405020304" pitchFamily="18" charset="0"/>
                          <a:cs typeface="Times New Roman" panose="02020603050405020304" pitchFamily="18" charset="0"/>
                        </a:rPr>
                        <a:t>y (</a:t>
                      </a:r>
                      <a:r>
                        <a:rPr lang="en-US" sz="2500" b="0" dirty="0" err="1">
                          <a:solidFill>
                            <a:srgbClr val="0070C0"/>
                          </a:solidFill>
                          <a:latin typeface="Times New Roman" panose="02020603050405020304" pitchFamily="18" charset="0"/>
                          <a:cs typeface="Times New Roman" panose="02020603050405020304" pitchFamily="18" charset="0"/>
                        </a:rPr>
                        <a:t>nghìn</a:t>
                      </a:r>
                      <a:r>
                        <a:rPr lang="en-US" sz="2500" b="0" dirty="0">
                          <a:solidFill>
                            <a:srgbClr val="0070C0"/>
                          </a:solidFill>
                          <a:latin typeface="Times New Roman" panose="02020603050405020304" pitchFamily="18" charset="0"/>
                          <a:cs typeface="Times New Roman" panose="02020603050405020304" pitchFamily="18" charset="0"/>
                        </a:rPr>
                        <a:t> </a:t>
                      </a:r>
                      <a:r>
                        <a:rPr lang="en-US" sz="2500" b="0" dirty="0" err="1">
                          <a:solidFill>
                            <a:srgbClr val="0070C0"/>
                          </a:solidFill>
                          <a:latin typeface="Times New Roman" panose="02020603050405020304" pitchFamily="18" charset="0"/>
                          <a:cs typeface="Times New Roman" panose="02020603050405020304" pitchFamily="18" charset="0"/>
                        </a:rPr>
                        <a:t>sản</a:t>
                      </a:r>
                      <a:r>
                        <a:rPr lang="en-US" sz="2500" b="0" dirty="0">
                          <a:solidFill>
                            <a:srgbClr val="0070C0"/>
                          </a:solidFill>
                          <a:latin typeface="Times New Roman" panose="02020603050405020304" pitchFamily="18" charset="0"/>
                          <a:cs typeface="Times New Roman" panose="02020603050405020304" pitchFamily="18" charset="0"/>
                        </a:rPr>
                        <a:t> </a:t>
                      </a:r>
                      <a:r>
                        <a:rPr lang="en-US" sz="2500" b="0" dirty="0" err="1">
                          <a:solidFill>
                            <a:srgbClr val="0070C0"/>
                          </a:solidFill>
                          <a:latin typeface="Times New Roman" panose="02020603050405020304" pitchFamily="18" charset="0"/>
                          <a:cs typeface="Times New Roman" panose="02020603050405020304" pitchFamily="18" charset="0"/>
                        </a:rPr>
                        <a:t>phẩm</a:t>
                      </a:r>
                      <a:r>
                        <a:rPr lang="en-US" sz="2500" b="0" dirty="0">
                          <a:solidFill>
                            <a:srgbClr val="0070C0"/>
                          </a:solidFill>
                          <a:latin typeface="Times New Roman" panose="02020603050405020304" pitchFamily="18" charset="0"/>
                          <a:cs typeface="Times New Roman" panose="02020603050405020304" pitchFamily="18" charset="0"/>
                        </a:rPr>
                        <a:t>)</a:t>
                      </a:r>
                      <a:endParaRPr lang="vi-VN" sz="2500" b="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500" b="0" dirty="0">
                          <a:solidFill>
                            <a:schemeClr val="tx1"/>
                          </a:solidFill>
                          <a:latin typeface="Times New Roman" panose="02020603050405020304" pitchFamily="18" charset="0"/>
                          <a:cs typeface="Times New Roman" panose="02020603050405020304" pitchFamily="18" charset="0"/>
                        </a:rPr>
                        <a:t>1</a:t>
                      </a:r>
                      <a:endParaRPr lang="vi-VN" sz="25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0" dirty="0">
                          <a:solidFill>
                            <a:schemeClr val="tx1"/>
                          </a:solidFill>
                          <a:latin typeface="Times New Roman" panose="02020603050405020304" pitchFamily="18" charset="0"/>
                          <a:cs typeface="Times New Roman" panose="02020603050405020304" pitchFamily="18" charset="0"/>
                        </a:rPr>
                        <a:t>3</a:t>
                      </a:r>
                      <a:endParaRPr lang="vi-VN" sz="25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0" dirty="0">
                          <a:solidFill>
                            <a:schemeClr val="tx1"/>
                          </a:solidFill>
                          <a:latin typeface="Times New Roman" panose="02020603050405020304" pitchFamily="18" charset="0"/>
                          <a:cs typeface="Times New Roman" panose="02020603050405020304" pitchFamily="18" charset="0"/>
                        </a:rPr>
                        <a:t>5</a:t>
                      </a:r>
                      <a:endParaRPr lang="vi-VN" sz="25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0" dirty="0">
                          <a:solidFill>
                            <a:schemeClr val="tx1"/>
                          </a:solidFill>
                          <a:latin typeface="Times New Roman" panose="02020603050405020304" pitchFamily="18" charset="0"/>
                          <a:cs typeface="Times New Roman" panose="02020603050405020304" pitchFamily="18" charset="0"/>
                        </a:rPr>
                        <a:t>6</a:t>
                      </a:r>
                      <a:endParaRPr lang="vi-VN" sz="25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0" dirty="0">
                          <a:solidFill>
                            <a:schemeClr val="tx1"/>
                          </a:solidFill>
                          <a:latin typeface="Times New Roman" panose="02020603050405020304" pitchFamily="18" charset="0"/>
                          <a:cs typeface="Times New Roman" panose="02020603050405020304" pitchFamily="18" charset="0"/>
                        </a:rPr>
                        <a:t>7</a:t>
                      </a:r>
                      <a:endParaRPr lang="vi-VN" sz="25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635396"/>
                  </a:ext>
                </a:extLst>
              </a:tr>
            </a:tbl>
          </a:graphicData>
        </a:graphic>
      </p:graphicFrame>
      <p:pic>
        <p:nvPicPr>
          <p:cNvPr id="8" name="Picture 2" descr="Cô Giáo Hình ảnh PNG | Vector Và Các Tập Tin PSD | Tải Về Miễn Phí Trên  Pngtree">
            <a:extLst>
              <a:ext uri="{FF2B5EF4-FFF2-40B4-BE49-F238E27FC236}">
                <a16:creationId xmlns:a16="http://schemas.microsoft.com/office/drawing/2014/main" id="{CABB31DE-0E25-47A7-9E7E-0C16A88A8AE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6389" b="100000" l="16111" r="80000"/>
                    </a14:imgEffect>
                  </a14:imgLayer>
                </a14:imgProps>
              </a:ext>
              <a:ext uri="{28A0092B-C50C-407E-A947-70E740481C1C}">
                <a14:useLocalDpi xmlns:a14="http://schemas.microsoft.com/office/drawing/2010/main" val="0"/>
              </a:ext>
            </a:extLst>
          </a:blip>
          <a:srcRect/>
          <a:stretch>
            <a:fillRect/>
          </a:stretch>
        </p:blipFill>
        <p:spPr bwMode="auto">
          <a:xfrm flipH="1">
            <a:off x="-312000" y="540495"/>
            <a:ext cx="3429000" cy="3096000"/>
          </a:xfrm>
          <a:prstGeom prst="rect">
            <a:avLst/>
          </a:prstGeom>
          <a:noFill/>
          <a:extLst>
            <a:ext uri="{909E8E84-426E-40DD-AFC4-6F175D3DCCD1}">
              <a14:hiddenFill xmlns:a14="http://schemas.microsoft.com/office/drawing/2010/main">
                <a:solidFill>
                  <a:srgbClr val="FFFFFF"/>
                </a:solidFill>
              </a14:hiddenFill>
            </a:ext>
          </a:extLst>
        </p:spPr>
      </p:pic>
      <p:sp>
        <p:nvSpPr>
          <p:cNvPr id="9" name="Thought Bubble: Cloud 8">
            <a:extLst>
              <a:ext uri="{FF2B5EF4-FFF2-40B4-BE49-F238E27FC236}">
                <a16:creationId xmlns:a16="http://schemas.microsoft.com/office/drawing/2014/main" id="{703D0671-7AD1-4732-A025-B81FA5E19BA8}"/>
              </a:ext>
            </a:extLst>
          </p:cNvPr>
          <p:cNvSpPr/>
          <p:nvPr/>
        </p:nvSpPr>
        <p:spPr>
          <a:xfrm>
            <a:off x="2640000" y="2077134"/>
            <a:ext cx="8894021" cy="1405505"/>
          </a:xfrm>
          <a:prstGeom prst="cloudCallout">
            <a:avLst>
              <a:gd name="adj1" fmla="val -61829"/>
              <a:gd name="adj2" fmla="val -602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mặt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phẳng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tọa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a:t>
            </a:r>
            <a:r>
              <a:rPr lang="en-US" sz="2500" dirty="0">
                <a:latin typeface="Times New Roman" panose="02020603050405020304" pitchFamily="18" charset="0"/>
                <a:cs typeface="Times New Roman" panose="02020603050405020304" pitchFamily="18" charset="0"/>
              </a:rPr>
              <a:t> Oxy, </a:t>
            </a:r>
            <a:r>
              <a:rPr lang="en-US" sz="2500" dirty="0" err="1">
                <a:latin typeface="Times New Roman" panose="02020603050405020304" pitchFamily="18" charset="0"/>
                <a:cs typeface="Times New Roman" panose="02020603050405020304" pitchFamily="18" charset="0"/>
              </a:rPr>
              <a:t>hai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điểm</a:t>
            </a:r>
            <a:r>
              <a:rPr lang="en-US" sz="2500" dirty="0">
                <a:latin typeface="Times New Roman" panose="02020603050405020304" pitchFamily="18" charset="0"/>
                <a:cs typeface="Times New Roman" panose="02020603050405020304" pitchFamily="18" charset="0"/>
              </a:rPr>
              <a:t> A(2;3) , B(5;6)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thuộc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đồ</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hàm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a:t>
            </a:r>
            <a:r>
              <a:rPr lang="en-US" sz="2500" dirty="0">
                <a:latin typeface="Times New Roman" panose="02020603050405020304" pitchFamily="18" charset="0"/>
                <a:cs typeface="Times New Roman" panose="02020603050405020304" pitchFamily="18" charset="0"/>
              </a:rPr>
              <a:t> hay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Vì</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sao</a:t>
            </a:r>
            <a:r>
              <a:rPr lang="en-US" sz="2500" dirty="0">
                <a:latin typeface="Times New Roman" panose="02020603050405020304" pitchFamily="18" charset="0"/>
                <a:cs typeface="Times New Roman" panose="02020603050405020304" pitchFamily="18" charset="0"/>
              </a:rPr>
              <a:t>?</a:t>
            </a:r>
            <a:endParaRPr lang="vi-VN" sz="2500" dirty="0">
              <a:latin typeface="Times New Roman" panose="02020603050405020304" pitchFamily="18" charset="0"/>
              <a:cs typeface="Times New Roman" panose="02020603050405020304" pitchFamily="18" charset="0"/>
            </a:endParaRPr>
          </a:p>
        </p:txBody>
      </p:sp>
      <p:pic>
        <p:nvPicPr>
          <p:cNvPr id="10" name="Picture 4" descr="Hình ảnh Học Sinh Trường Tiểu Học Sinh Trong Mùa Trong Ngày Khai Trường  Tích Cực Phát Biểu Một Nữ Sinh Trong Lớp Giơ Tay Phát Biểu PNG , Vẽ Tay Học">
            <a:extLst>
              <a:ext uri="{FF2B5EF4-FFF2-40B4-BE49-F238E27FC236}">
                <a16:creationId xmlns:a16="http://schemas.microsoft.com/office/drawing/2014/main" id="{DDA3DD87-2148-47B4-8687-8AAF2EA0CE01}"/>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6875"/>
                    </a14:imgEffect>
                  </a14:imgLayer>
                </a14:imgProps>
              </a:ext>
              <a:ext uri="{28A0092B-C50C-407E-A947-70E740481C1C}">
                <a14:useLocalDpi xmlns:a14="http://schemas.microsoft.com/office/drawing/2010/main" val="0"/>
              </a:ext>
            </a:extLst>
          </a:blip>
          <a:srcRect l="9454" t="14999" r="2656" b="18907"/>
          <a:stretch/>
        </p:blipFill>
        <p:spPr bwMode="auto">
          <a:xfrm>
            <a:off x="9264000" y="3929563"/>
            <a:ext cx="2544893" cy="19137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8952B2B-704C-4914-822A-40F306A2A7AC}"/>
              </a:ext>
            </a:extLst>
          </p:cNvPr>
          <p:cNvSpPr/>
          <p:nvPr/>
        </p:nvSpPr>
        <p:spPr>
          <a:xfrm>
            <a:off x="768000" y="3779547"/>
            <a:ext cx="8166827" cy="954107"/>
          </a:xfrm>
          <a:prstGeom prst="rect">
            <a:avLst/>
          </a:prstGeom>
        </p:spPr>
        <p:txBody>
          <a:bodyPr wrap="square">
            <a:spAutoFit/>
          </a:bodyPr>
          <a:lstStyle/>
          <a:p>
            <a:pPr algn="just">
              <a:spcAft>
                <a:spcPts val="600"/>
              </a:spcAft>
            </a:pP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mặt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phẳng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tọa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độ</a:t>
            </a:r>
            <a:r>
              <a:rPr lang="en-US" sz="2800" b="1" dirty="0">
                <a:solidFill>
                  <a:srgbClr val="0070C0"/>
                </a:solidFill>
                <a:latin typeface="Times New Roman" panose="02020603050405020304" pitchFamily="18" charset="0"/>
                <a:cs typeface="Times New Roman" panose="02020603050405020304" pitchFamily="18" charset="0"/>
              </a:rPr>
              <a:t> Oxy, ta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là</a:t>
            </a:r>
            <a:r>
              <a:rPr lang="en-US" sz="2800" b="1" dirty="0">
                <a:solidFill>
                  <a:srgbClr val="0070C0"/>
                </a:solidFill>
                <a:latin typeface="Times New Roman" panose="02020603050405020304" pitchFamily="18" charset="0"/>
                <a:cs typeface="Times New Roman" panose="02020603050405020304" pitchFamily="18" charset="0"/>
              </a:rPr>
              <a:t> (1;1); (2;3); (3;5); (4;6); (5;7) </a:t>
            </a:r>
          </a:p>
        </p:txBody>
      </p:sp>
      <p:sp>
        <p:nvSpPr>
          <p:cNvPr id="12" name="TextBox 11">
            <a:extLst>
              <a:ext uri="{FF2B5EF4-FFF2-40B4-BE49-F238E27FC236}">
                <a16:creationId xmlns:a16="http://schemas.microsoft.com/office/drawing/2014/main" id="{7E5BC818-C70D-4965-B5E8-A8748A0219FD}"/>
              </a:ext>
            </a:extLst>
          </p:cNvPr>
          <p:cNvSpPr txBox="1"/>
          <p:nvPr/>
        </p:nvSpPr>
        <p:spPr>
          <a:xfrm>
            <a:off x="2064000" y="3292845"/>
            <a:ext cx="988387" cy="523220"/>
          </a:xfrm>
          <a:prstGeom prst="rect">
            <a:avLst/>
          </a:prstGeom>
          <a:noFill/>
        </p:spPr>
        <p:txBody>
          <a:bodyPr wrap="square" rtlCol="0">
            <a:spAutoFit/>
          </a:bodyPr>
          <a:lstStyle/>
          <a:p>
            <a:r>
              <a:rPr lang="vi-VN" sz="2800" b="1" i="1" u="sng" dirty="0">
                <a:solidFill>
                  <a:srgbClr val="FF0000"/>
                </a:solidFill>
                <a:latin typeface="+mj-lt"/>
              </a:rPr>
              <a:t>Giải:</a:t>
            </a:r>
          </a:p>
        </p:txBody>
      </p:sp>
      <p:sp>
        <p:nvSpPr>
          <p:cNvPr id="2" name="Rectangle 1"/>
          <p:cNvSpPr/>
          <p:nvPr/>
        </p:nvSpPr>
        <p:spPr>
          <a:xfrm>
            <a:off x="840999" y="4820004"/>
            <a:ext cx="7508146" cy="1031051"/>
          </a:xfrm>
          <a:prstGeom prst="rect">
            <a:avLst/>
          </a:prstGeom>
        </p:spPr>
        <p:txBody>
          <a:bodyPr wrap="none">
            <a:spAutoFit/>
          </a:bodyPr>
          <a:lstStyle/>
          <a:p>
            <a:pPr algn="just">
              <a:spcAft>
                <a:spcPts val="600"/>
              </a:spcAft>
            </a:pP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Điểm</a:t>
            </a:r>
            <a:r>
              <a:rPr lang="en-US" sz="2800" b="1" dirty="0">
                <a:solidFill>
                  <a:srgbClr val="0070C0"/>
                </a:solidFill>
                <a:latin typeface="Times New Roman" panose="02020603050405020304" pitchFamily="18" charset="0"/>
                <a:cs typeface="Times New Roman" panose="02020603050405020304" pitchFamily="18" charset="0"/>
              </a:rPr>
              <a:t> A(2;3)</a:t>
            </a:r>
            <a:r>
              <a:rPr lang="en-US" sz="2800" b="1" dirty="0" err="1">
                <a:solidFill>
                  <a:srgbClr val="0070C0"/>
                </a:solidFill>
                <a:latin typeface="Times New Roman" panose="02020603050405020304" pitchFamily="18" charset="0"/>
                <a:cs typeface="Times New Roman" panose="02020603050405020304" pitchFamily="18" charset="0"/>
              </a:rPr>
              <a:t>thuộc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đồ</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thị</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số</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vì</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bảng</a:t>
            </a:r>
            <a:r>
              <a:rPr lang="en-US" sz="2800" b="1" dirty="0">
                <a:solidFill>
                  <a:srgbClr val="0070C0"/>
                </a:solidFill>
                <a:latin typeface="Times New Roman" panose="02020603050405020304" pitchFamily="18" charset="0"/>
                <a:cs typeface="Times New Roman" panose="02020603050405020304" pitchFamily="18" charset="0"/>
              </a:rPr>
              <a:t> </a:t>
            </a:r>
          </a:p>
          <a:p>
            <a:pPr algn="just">
              <a:spcAft>
                <a:spcPts val="600"/>
              </a:spcAft>
            </a:pP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(2;3) </a:t>
            </a:r>
          </a:p>
        </p:txBody>
      </p:sp>
      <p:sp>
        <p:nvSpPr>
          <p:cNvPr id="4" name="Rectangle 3"/>
          <p:cNvSpPr/>
          <p:nvPr/>
        </p:nvSpPr>
        <p:spPr>
          <a:xfrm>
            <a:off x="934144" y="5843323"/>
            <a:ext cx="7321856" cy="954107"/>
          </a:xfrm>
          <a:prstGeom prst="rect">
            <a:avLst/>
          </a:prstGeom>
        </p:spPr>
        <p:txBody>
          <a:bodyPr wrap="square">
            <a:spAutoFit/>
          </a:bodyPr>
          <a:lstStyle/>
          <a:p>
            <a:pPr algn="just">
              <a:spcAft>
                <a:spcPts val="600"/>
              </a:spcAft>
            </a:pP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Điểm</a:t>
            </a:r>
            <a:r>
              <a:rPr lang="en-US" sz="2800" b="1" dirty="0">
                <a:solidFill>
                  <a:srgbClr val="0070C0"/>
                </a:solidFill>
                <a:latin typeface="Times New Roman" panose="02020603050405020304" pitchFamily="18" charset="0"/>
                <a:cs typeface="Times New Roman" panose="02020603050405020304" pitchFamily="18" charset="0"/>
              </a:rPr>
              <a:t> B(5;6) </a:t>
            </a:r>
            <a:r>
              <a:rPr lang="en-US" sz="2800" b="1" dirty="0" err="1">
                <a:solidFill>
                  <a:srgbClr val="0070C0"/>
                </a:solidFill>
                <a:latin typeface="Times New Roman" panose="02020603050405020304" pitchFamily="18" charset="0"/>
                <a:cs typeface="Times New Roman" panose="02020603050405020304" pitchFamily="18" charset="0"/>
              </a:rPr>
              <a:t>không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thuộc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đồ</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thị</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số</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vì</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bảng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không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(5;6)</a:t>
            </a:r>
            <a:endParaRPr lang="vi-VN"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4786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1000"/>
                                        <p:tgtEl>
                                          <p:spTgt spid="11">
                                            <p:txEl>
                                              <p:pRg st="0" end="0"/>
                                            </p:txEl>
                                          </p:spTgt>
                                        </p:tgtEl>
                                      </p:cBhvr>
                                    </p:animEffect>
                                    <p:anim calcmode="lin" valueType="num">
                                      <p:cBhvr>
                                        <p:cTn id="2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C2A9CE-AE9A-4DAD-8100-C51A2B904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0" y="0"/>
            <a:ext cx="12144000" cy="6897914"/>
          </a:xfrm>
          <a:prstGeom prst="rect">
            <a:avLst/>
          </a:prstGeom>
        </p:spPr>
      </p:pic>
      <p:sp>
        <p:nvSpPr>
          <p:cNvPr id="13" name="Oval 12">
            <a:extLst>
              <a:ext uri="{FF2B5EF4-FFF2-40B4-BE49-F238E27FC236}">
                <a16:creationId xmlns:a16="http://schemas.microsoft.com/office/drawing/2014/main" id="{C7E5D104-5A76-40DE-AECD-430F3C687ACC}"/>
              </a:ext>
            </a:extLst>
          </p:cNvPr>
          <p:cNvSpPr/>
          <p:nvPr/>
        </p:nvSpPr>
        <p:spPr>
          <a:xfrm>
            <a:off x="2641600" y="6375400"/>
            <a:ext cx="233680" cy="2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Oval 13">
            <a:extLst>
              <a:ext uri="{FF2B5EF4-FFF2-40B4-BE49-F238E27FC236}">
                <a16:creationId xmlns:a16="http://schemas.microsoft.com/office/drawing/2014/main" id="{132429F8-BBCB-4313-AFF7-44CEB4AFBFA7}"/>
              </a:ext>
            </a:extLst>
          </p:cNvPr>
          <p:cNvSpPr/>
          <p:nvPr/>
        </p:nvSpPr>
        <p:spPr>
          <a:xfrm flipH="1">
            <a:off x="4165600" y="5511800"/>
            <a:ext cx="254000" cy="203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Oval 14">
            <a:extLst>
              <a:ext uri="{FF2B5EF4-FFF2-40B4-BE49-F238E27FC236}">
                <a16:creationId xmlns:a16="http://schemas.microsoft.com/office/drawing/2014/main" id="{6C752699-C47A-4CBC-A182-7F7A7A247608}"/>
              </a:ext>
            </a:extLst>
          </p:cNvPr>
          <p:cNvSpPr/>
          <p:nvPr/>
        </p:nvSpPr>
        <p:spPr>
          <a:xfrm>
            <a:off x="3505200" y="1182913"/>
            <a:ext cx="254000" cy="203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875701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anim calcmode="lin" valueType="num">
                                      <p:cBhvr>
                                        <p:cTn id="13" dur="2000" fill="hold"/>
                                        <p:tgtEl>
                                          <p:spTgt spid="14"/>
                                        </p:tgtEl>
                                        <p:attrNameLst>
                                          <p:attrName>ppt_w</p:attrName>
                                        </p:attrNameLst>
                                      </p:cBhvr>
                                      <p:tavLst>
                                        <p:tav tm="0" fmla="#ppt_w*sin(2.5*pi*$)">
                                          <p:val>
                                            <p:fltVal val="0"/>
                                          </p:val>
                                        </p:tav>
                                        <p:tav tm="100000">
                                          <p:val>
                                            <p:fltVal val="1"/>
                                          </p:val>
                                        </p:tav>
                                      </p:tavLst>
                                    </p:anim>
                                    <p:anim calcmode="lin" valueType="num">
                                      <p:cBhvr>
                                        <p:cTn id="14" dur="2000" fill="hold"/>
                                        <p:tgtEl>
                                          <p:spTgt spid="1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8CC69-F093-4346-892F-4A78311CC379}"/>
              </a:ext>
            </a:extLst>
          </p:cNvPr>
          <p:cNvSpPr txBox="1"/>
          <p:nvPr/>
        </p:nvSpPr>
        <p:spPr>
          <a:xfrm>
            <a:off x="4368000" y="236755"/>
            <a:ext cx="2138112"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16B0914-6C9A-49E2-9AB8-470CF1291A32}"/>
              </a:ext>
            </a:extLst>
          </p:cNvPr>
          <p:cNvSpPr txBox="1"/>
          <p:nvPr/>
        </p:nvSpPr>
        <p:spPr>
          <a:xfrm>
            <a:off x="1210312" y="653371"/>
            <a:ext cx="1141688"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D91424-7B39-4F4A-96F3-C4BDB4FEBBC9}"/>
              </a:ext>
            </a:extLst>
          </p:cNvPr>
          <p:cNvSpPr txBox="1"/>
          <p:nvPr/>
        </p:nvSpPr>
        <p:spPr>
          <a:xfrm>
            <a:off x="1174883" y="1083852"/>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BD768EF-7371-46D4-B824-43006D1906A5}"/>
              </a:ext>
            </a:extLst>
          </p:cNvPr>
          <p:cNvSpPr txBox="1"/>
          <p:nvPr/>
        </p:nvSpPr>
        <p:spPr>
          <a:xfrm>
            <a:off x="1200000" y="1770829"/>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9E25F61-3E3A-4373-9ECA-ADA0701DD2C1}"/>
              </a:ext>
            </a:extLst>
          </p:cNvPr>
          <p:cNvSpPr txBox="1"/>
          <p:nvPr/>
        </p:nvSpPr>
        <p:spPr>
          <a:xfrm>
            <a:off x="1200000" y="2277000"/>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E560BEB-0BEF-4EB6-B5DC-20906490AAD9}"/>
              </a:ext>
            </a:extLst>
          </p:cNvPr>
          <p:cNvSpPr txBox="1"/>
          <p:nvPr/>
        </p:nvSpPr>
        <p:spPr>
          <a:xfrm>
            <a:off x="1210312" y="2808553"/>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ED31197-710E-4147-B302-97B4C62F56CB}"/>
              </a:ext>
            </a:extLst>
          </p:cNvPr>
          <p:cNvSpPr txBox="1"/>
          <p:nvPr/>
        </p:nvSpPr>
        <p:spPr>
          <a:xfrm>
            <a:off x="1210312" y="3319471"/>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5AEDCB0-1966-4CA9-A7BD-3877BCBC46D2}"/>
              </a:ext>
            </a:extLst>
          </p:cNvPr>
          <p:cNvSpPr txBox="1"/>
          <p:nvPr/>
        </p:nvSpPr>
        <p:spPr>
          <a:xfrm>
            <a:off x="7752000" y="1773560"/>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ĐÚNG</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B8E11A7-CAA8-4211-87E9-5D218FCEB98B}"/>
              </a:ext>
            </a:extLst>
          </p:cNvPr>
          <p:cNvSpPr txBox="1"/>
          <p:nvPr/>
        </p:nvSpPr>
        <p:spPr>
          <a:xfrm>
            <a:off x="7752000" y="3269987"/>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ĐÚNG</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A016606-3FDF-427C-9C6B-275D5A1C67A5}"/>
              </a:ext>
            </a:extLst>
          </p:cNvPr>
          <p:cNvSpPr txBox="1"/>
          <p:nvPr/>
        </p:nvSpPr>
        <p:spPr>
          <a:xfrm>
            <a:off x="7752000" y="2270004"/>
            <a:ext cx="1296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SAI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8393AA7-463E-47CB-8C9F-8BD6A84B3C18}"/>
              </a:ext>
            </a:extLst>
          </p:cNvPr>
          <p:cNvSpPr txBox="1"/>
          <p:nvPr/>
        </p:nvSpPr>
        <p:spPr>
          <a:xfrm>
            <a:off x="7752000" y="2781619"/>
            <a:ext cx="1296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SAI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83B8762-849B-4D72-B41F-FCD87807516E}"/>
              </a:ext>
            </a:extLst>
          </p:cNvPr>
          <p:cNvSpPr txBox="1"/>
          <p:nvPr/>
        </p:nvSpPr>
        <p:spPr>
          <a:xfrm>
            <a:off x="1192875" y="4077000"/>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8934A88-E546-4981-8C11-91768B020BFD}"/>
              </a:ext>
            </a:extLst>
          </p:cNvPr>
          <p:cNvSpPr txBox="1"/>
          <p:nvPr/>
        </p:nvSpPr>
        <p:spPr>
          <a:xfrm>
            <a:off x="1200000" y="4502367"/>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dirty="0" err="1">
                <a:latin typeface="Times New Roman" panose="02020603050405020304" pitchFamily="18" charset="0"/>
                <a:cs typeface="Times New Roman" panose="02020603050405020304" pitchFamily="18" charset="0"/>
              </a:rPr>
              <a:t>a;b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9B1D0F13-97E2-42A6-8535-C851D3F9FF1E}"/>
              </a:ext>
            </a:extLst>
          </p:cNvPr>
          <p:cNvSpPr txBox="1"/>
          <p:nvPr/>
        </p:nvSpPr>
        <p:spPr>
          <a:xfrm>
            <a:off x="1210312" y="4976529"/>
            <a:ext cx="2725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a &gt;0 ;   b &gt; 0</a:t>
            </a:r>
            <a:endParaRPr lang="vi-VN"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A270527-B580-4627-B80E-7831360D9736}"/>
              </a:ext>
            </a:extLst>
          </p:cNvPr>
          <p:cNvSpPr txBox="1"/>
          <p:nvPr/>
        </p:nvSpPr>
        <p:spPr>
          <a:xfrm>
            <a:off x="6506112" y="4971544"/>
            <a:ext cx="26138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  a &gt; 0 ; b &lt; 0</a:t>
            </a:r>
            <a:endParaRPr lang="vi-VN" sz="2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5F5E278-6A89-45DB-8292-D496A6FE5F1D}"/>
              </a:ext>
            </a:extLst>
          </p:cNvPr>
          <p:cNvSpPr txBox="1"/>
          <p:nvPr/>
        </p:nvSpPr>
        <p:spPr>
          <a:xfrm>
            <a:off x="1210312" y="5528187"/>
            <a:ext cx="2581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  a &lt; 0 ;  b &gt; 0</a:t>
            </a:r>
            <a:endParaRPr lang="vi-VN" sz="28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B55F198E-2AD9-42EA-891C-AD18DE3B034D}"/>
              </a:ext>
            </a:extLst>
          </p:cNvPr>
          <p:cNvSpPr txBox="1"/>
          <p:nvPr/>
        </p:nvSpPr>
        <p:spPr>
          <a:xfrm>
            <a:off x="6526324" y="5493688"/>
            <a:ext cx="238767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  a &lt; 0 ; b &lt; 0</a:t>
            </a:r>
            <a:endParaRPr lang="vi-VN" sz="28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8390622-5C56-44D1-8C7D-D85DB2DE8B26}"/>
              </a:ext>
            </a:extLst>
          </p:cNvPr>
          <p:cNvSpPr txBox="1"/>
          <p:nvPr/>
        </p:nvSpPr>
        <p:spPr>
          <a:xfrm>
            <a:off x="3308212" y="4970468"/>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BD94D73-ABE1-4BB1-9518-58DBF2528EC1}"/>
              </a:ext>
            </a:extLst>
          </p:cNvPr>
          <p:cNvSpPr txBox="1"/>
          <p:nvPr/>
        </p:nvSpPr>
        <p:spPr>
          <a:xfrm>
            <a:off x="3330198" y="5528187"/>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(II)</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002D269B-C36E-489F-BCBE-23081B82DB74}"/>
              </a:ext>
            </a:extLst>
          </p:cNvPr>
          <p:cNvSpPr txBox="1"/>
          <p:nvPr/>
        </p:nvSpPr>
        <p:spPr>
          <a:xfrm>
            <a:off x="8769998" y="4941000"/>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(IV)</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13A7027-9668-46A4-B0C4-EBC452125368}"/>
              </a:ext>
            </a:extLst>
          </p:cNvPr>
          <p:cNvSpPr txBox="1"/>
          <p:nvPr/>
        </p:nvSpPr>
        <p:spPr>
          <a:xfrm>
            <a:off x="8769998" y="5445000"/>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(III)</a:t>
            </a:r>
            <a:endParaRPr lang="vi-VN"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450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3"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8CC69-F093-4346-892F-4A78311CC379}"/>
              </a:ext>
            </a:extLst>
          </p:cNvPr>
          <p:cNvSpPr txBox="1"/>
          <p:nvPr/>
        </p:nvSpPr>
        <p:spPr>
          <a:xfrm>
            <a:off x="4368000" y="236755"/>
            <a:ext cx="252000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16B0914-6C9A-49E2-9AB8-470CF1291A32}"/>
              </a:ext>
            </a:extLst>
          </p:cNvPr>
          <p:cNvSpPr txBox="1"/>
          <p:nvPr/>
        </p:nvSpPr>
        <p:spPr>
          <a:xfrm>
            <a:off x="1210312" y="648476"/>
            <a:ext cx="1213688"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D91424-7B39-4F4A-96F3-C4BDB4FEBBC9}"/>
              </a:ext>
            </a:extLst>
          </p:cNvPr>
          <p:cNvSpPr txBox="1"/>
          <p:nvPr/>
        </p:nvSpPr>
        <p:spPr>
          <a:xfrm>
            <a:off x="1204532" y="1197000"/>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BD768EF-7371-46D4-B824-43006D1906A5}"/>
              </a:ext>
            </a:extLst>
          </p:cNvPr>
          <p:cNvSpPr txBox="1"/>
          <p:nvPr/>
        </p:nvSpPr>
        <p:spPr>
          <a:xfrm>
            <a:off x="1200000" y="1770829"/>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5</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9E25F61-3E3A-4373-9ECA-ADA0701DD2C1}"/>
              </a:ext>
            </a:extLst>
          </p:cNvPr>
          <p:cNvSpPr txBox="1"/>
          <p:nvPr/>
        </p:nvSpPr>
        <p:spPr>
          <a:xfrm>
            <a:off x="1200000" y="2277000"/>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E560BEB-0BEF-4EB6-B5DC-20906490AAD9}"/>
              </a:ext>
            </a:extLst>
          </p:cNvPr>
          <p:cNvSpPr txBox="1"/>
          <p:nvPr/>
        </p:nvSpPr>
        <p:spPr>
          <a:xfrm>
            <a:off x="1210312" y="2808553"/>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c)Tung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5AEDCB0-1966-4CA9-A7BD-3877BCBC46D2}"/>
              </a:ext>
            </a:extLst>
          </p:cNvPr>
          <p:cNvSpPr txBox="1"/>
          <p:nvPr/>
        </p:nvSpPr>
        <p:spPr>
          <a:xfrm>
            <a:off x="7752000" y="1773560"/>
            <a:ext cx="1584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A(-3; 5)</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A016606-3FDF-427C-9C6B-275D5A1C67A5}"/>
              </a:ext>
            </a:extLst>
          </p:cNvPr>
          <p:cNvSpPr txBox="1"/>
          <p:nvPr/>
        </p:nvSpPr>
        <p:spPr>
          <a:xfrm>
            <a:off x="7752000" y="2270004"/>
            <a:ext cx="1584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 -2; </a:t>
            </a:r>
            <a:r>
              <a:rPr lang="en-US" sz="2800" b="1" dirty="0">
                <a:solidFill>
                  <a:srgbClr val="FF0000"/>
                </a:solidFill>
                <a:latin typeface="Times New Roman" panose="02020603050405020304" pitchFamily="18" charset="0"/>
                <a:cs typeface="Times New Roman" panose="02020603050405020304" pitchFamily="18" charset="0"/>
              </a:rPr>
              <a:t>0</a:t>
            </a:r>
            <a:r>
              <a:rPr lang="en-US" sz="2800" b="1" dirty="0">
                <a:solidFill>
                  <a:srgbClr val="0000CC"/>
                </a:solidFill>
                <a:latin typeface="Times New Roman" panose="02020603050405020304" pitchFamily="18" charset="0"/>
                <a:cs typeface="Times New Roman" panose="02020603050405020304" pitchFamily="18" charset="0"/>
              </a:rPr>
              <a:t>)</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8393AA7-463E-47CB-8C9F-8BD6A84B3C18}"/>
              </a:ext>
            </a:extLst>
          </p:cNvPr>
          <p:cNvSpPr txBox="1"/>
          <p:nvPr/>
        </p:nvSpPr>
        <p:spPr>
          <a:xfrm>
            <a:off x="7752000" y="2781619"/>
            <a:ext cx="1728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 </a:t>
            </a:r>
            <a:r>
              <a:rPr lang="en-US" sz="2800" b="1" dirty="0">
                <a:solidFill>
                  <a:srgbClr val="FF0000"/>
                </a:solidFill>
                <a:latin typeface="Times New Roman" panose="02020603050405020304" pitchFamily="18" charset="0"/>
                <a:cs typeface="Times New Roman" panose="02020603050405020304" pitchFamily="18" charset="0"/>
              </a:rPr>
              <a:t>0</a:t>
            </a:r>
            <a:r>
              <a:rPr lang="en-US" sz="2800" b="1" dirty="0">
                <a:solidFill>
                  <a:srgbClr val="0000CC"/>
                </a:solidFill>
                <a:latin typeface="Times New Roman" panose="02020603050405020304" pitchFamily="18" charset="0"/>
                <a:cs typeface="Times New Roman" panose="02020603050405020304" pitchFamily="18" charset="0"/>
              </a:rPr>
              <a:t>; -4)</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83B8762-849B-4D72-B41F-FCD87807516E}"/>
              </a:ext>
            </a:extLst>
          </p:cNvPr>
          <p:cNvSpPr txBox="1"/>
          <p:nvPr/>
        </p:nvSpPr>
        <p:spPr>
          <a:xfrm>
            <a:off x="1190618" y="3575917"/>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8934A88-E546-4981-8C11-91768B020BFD}"/>
              </a:ext>
            </a:extLst>
          </p:cNvPr>
          <p:cNvSpPr txBox="1"/>
          <p:nvPr/>
        </p:nvSpPr>
        <p:spPr>
          <a:xfrm>
            <a:off x="2111015" y="3573924"/>
            <a:ext cx="9074257"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A(-3;-5)</a:t>
            </a:r>
            <a:endParaRPr lang="vi-VN" sz="28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8390622-5C56-44D1-8C7D-D85DB2DE8B26}"/>
              </a:ext>
            </a:extLst>
          </p:cNvPr>
          <p:cNvSpPr txBox="1"/>
          <p:nvPr/>
        </p:nvSpPr>
        <p:spPr>
          <a:xfrm>
            <a:off x="1210312" y="4063344"/>
            <a:ext cx="9936000" cy="2677656"/>
          </a:xfrm>
          <a:prstGeom prst="rect">
            <a:avLst/>
          </a:prstGeom>
          <a:noFill/>
        </p:spPr>
        <p:txBody>
          <a:bodyPr wrap="square" rtlCol="0">
            <a:spAutoFit/>
          </a:bodyPr>
          <a:lstStyle/>
          <a:p>
            <a:pPr algn="just"/>
            <a:r>
              <a:rPr lang="en-US" sz="2800" dirty="0" err="1">
                <a:solidFill>
                  <a:srgbClr val="0000CC"/>
                </a:solidFill>
                <a:latin typeface="Times New Roman" panose="02020603050405020304" pitchFamily="18" charset="0"/>
                <a:cs typeface="Times New Roman" panose="02020603050405020304" pitchFamily="18" charset="0"/>
              </a:rPr>
              <a:t>Cách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A(-3;-5):</a:t>
            </a: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trục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hoành</a:t>
            </a:r>
            <a:r>
              <a:rPr lang="en-US" sz="2800" dirty="0">
                <a:solidFill>
                  <a:srgbClr val="0000CC"/>
                </a:solidFill>
                <a:latin typeface="Times New Roman" panose="02020603050405020304" pitchFamily="18" charset="0"/>
                <a:cs typeface="Times New Roman" panose="02020603050405020304" pitchFamily="18" charset="0"/>
              </a:rPr>
              <a:t> Ox,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hoành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-3 ta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Ox</a:t>
            </a: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trục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tung</a:t>
            </a:r>
            <a:r>
              <a:rPr lang="en-US" sz="2800" dirty="0">
                <a:solidFill>
                  <a:srgbClr val="0000CC"/>
                </a:solidFill>
                <a:latin typeface="Times New Roman" panose="02020603050405020304" pitchFamily="18" charset="0"/>
                <a:cs typeface="Times New Roman" panose="02020603050405020304" pitchFamily="18" charset="0"/>
              </a:rPr>
              <a:t> Oy,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tung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-5 ta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Oy</a:t>
            </a: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Giao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2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 </a:t>
            </a:r>
            <a:r>
              <a:rPr lang="en-US" sz="2800" dirty="0" err="1">
                <a:solidFill>
                  <a:srgbClr val="0000CC"/>
                </a:solidFill>
                <a:latin typeface="Times New Roman" panose="02020603050405020304" pitchFamily="18" charset="0"/>
                <a:cs typeface="Times New Roman" panose="02020603050405020304" pitchFamily="18" charset="0"/>
              </a:rPr>
              <a:t>cần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tìm</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266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8CC69-F093-4346-892F-4A78311CC379}"/>
              </a:ext>
            </a:extLst>
          </p:cNvPr>
          <p:cNvSpPr txBox="1"/>
          <p:nvPr/>
        </p:nvSpPr>
        <p:spPr>
          <a:xfrm>
            <a:off x="4368000" y="236755"/>
            <a:ext cx="3176956"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16B0914-6C9A-49E2-9AB8-470CF1291A32}"/>
              </a:ext>
            </a:extLst>
          </p:cNvPr>
          <p:cNvSpPr txBox="1"/>
          <p:nvPr/>
        </p:nvSpPr>
        <p:spPr>
          <a:xfrm>
            <a:off x="1200000" y="835439"/>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D91424-7B39-4F4A-96F3-C4BDB4FEBBC9}"/>
              </a:ext>
            </a:extLst>
          </p:cNvPr>
          <p:cNvSpPr txBox="1"/>
          <p:nvPr/>
        </p:nvSpPr>
        <p:spPr>
          <a:xfrm>
            <a:off x="1204532" y="1210855"/>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Cho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12</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BD768EF-7371-46D4-B824-43006D1906A5}"/>
              </a:ext>
            </a:extLst>
          </p:cNvPr>
          <p:cNvSpPr txBox="1"/>
          <p:nvPr/>
        </p:nvSpPr>
        <p:spPr>
          <a:xfrm>
            <a:off x="912000" y="1701000"/>
            <a:ext cx="624013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 B, C</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9E25F61-3E3A-4373-9ECA-ADA0701DD2C1}"/>
              </a:ext>
            </a:extLst>
          </p:cNvPr>
          <p:cNvSpPr txBox="1"/>
          <p:nvPr/>
        </p:nvSpPr>
        <p:spPr>
          <a:xfrm>
            <a:off x="912000" y="2207171"/>
            <a:ext cx="57599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AE560BEB-0BEF-4EB6-B5DC-20906490AAD9}"/>
              </a:ext>
            </a:extLst>
          </p:cNvPr>
          <p:cNvSpPr txBox="1"/>
          <p:nvPr/>
        </p:nvSpPr>
        <p:spPr>
          <a:xfrm>
            <a:off x="920389" y="3181459"/>
            <a:ext cx="611457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ABCD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endParaRPr lang="vi-VN" sz="2800" dirty="0">
              <a:latin typeface="Times New Roman" panose="02020603050405020304" pitchFamily="18" charset="0"/>
              <a:cs typeface="Times New Roman" panose="02020603050405020304" pitchFamily="18" charset="0"/>
            </a:endParaRPr>
          </a:p>
        </p:txBody>
      </p:sp>
      <p:grpSp>
        <p:nvGrpSpPr>
          <p:cNvPr id="64" name="Group 63">
            <a:extLst>
              <a:ext uri="{FF2B5EF4-FFF2-40B4-BE49-F238E27FC236}">
                <a16:creationId xmlns:a16="http://schemas.microsoft.com/office/drawing/2014/main" id="{96D918A4-5265-4E8F-9D99-E4EA3BAC411F}"/>
              </a:ext>
            </a:extLst>
          </p:cNvPr>
          <p:cNvGrpSpPr/>
          <p:nvPr/>
        </p:nvGrpSpPr>
        <p:grpSpPr>
          <a:xfrm>
            <a:off x="7283666" y="1466894"/>
            <a:ext cx="4236830" cy="3833196"/>
            <a:chOff x="7283666" y="1466894"/>
            <a:chExt cx="4236830" cy="3833196"/>
          </a:xfrm>
        </p:grpSpPr>
        <p:grpSp>
          <p:nvGrpSpPr>
            <p:cNvPr id="21" name="Group 20">
              <a:extLst>
                <a:ext uri="{FF2B5EF4-FFF2-40B4-BE49-F238E27FC236}">
                  <a16:creationId xmlns:a16="http://schemas.microsoft.com/office/drawing/2014/main" id="{334D1396-0509-44EC-9543-1DAC90AAB556}"/>
                </a:ext>
              </a:extLst>
            </p:cNvPr>
            <p:cNvGrpSpPr/>
            <p:nvPr/>
          </p:nvGrpSpPr>
          <p:grpSpPr>
            <a:xfrm>
              <a:off x="7283666" y="1466894"/>
              <a:ext cx="4236830" cy="3833196"/>
              <a:chOff x="7494143" y="796861"/>
              <a:chExt cx="4236830" cy="3833196"/>
            </a:xfrm>
          </p:grpSpPr>
          <p:grpSp>
            <p:nvGrpSpPr>
              <p:cNvPr id="32" name="Group 31">
                <a:extLst>
                  <a:ext uri="{FF2B5EF4-FFF2-40B4-BE49-F238E27FC236}">
                    <a16:creationId xmlns:a16="http://schemas.microsoft.com/office/drawing/2014/main" id="{9A72CA20-8ADE-4FFE-8D7C-611C25F37B52}"/>
                  </a:ext>
                </a:extLst>
              </p:cNvPr>
              <p:cNvGrpSpPr/>
              <p:nvPr/>
            </p:nvGrpSpPr>
            <p:grpSpPr>
              <a:xfrm>
                <a:off x="7494143" y="957943"/>
                <a:ext cx="4023079" cy="3672114"/>
                <a:chOff x="7494143" y="957943"/>
                <a:chExt cx="4023079" cy="3672114"/>
              </a:xfrm>
            </p:grpSpPr>
            <p:grpSp>
              <p:nvGrpSpPr>
                <p:cNvPr id="47" name="Group 46">
                  <a:extLst>
                    <a:ext uri="{FF2B5EF4-FFF2-40B4-BE49-F238E27FC236}">
                      <a16:creationId xmlns:a16="http://schemas.microsoft.com/office/drawing/2014/main" id="{89051E14-0289-4486-90B9-E274838CE690}"/>
                    </a:ext>
                  </a:extLst>
                </p:cNvPr>
                <p:cNvGrpSpPr/>
                <p:nvPr/>
              </p:nvGrpSpPr>
              <p:grpSpPr>
                <a:xfrm>
                  <a:off x="7494143" y="957943"/>
                  <a:ext cx="4023079" cy="3672114"/>
                  <a:chOff x="7494143" y="957943"/>
                  <a:chExt cx="4023079" cy="3672114"/>
                </a:xfrm>
              </p:grpSpPr>
              <p:cxnSp>
                <p:nvCxnSpPr>
                  <p:cNvPr id="60" name="Straight Arrow Connector 59">
                    <a:extLst>
                      <a:ext uri="{FF2B5EF4-FFF2-40B4-BE49-F238E27FC236}">
                        <a16:creationId xmlns:a16="http://schemas.microsoft.com/office/drawing/2014/main" id="{66F0E67B-66DA-4124-AFBD-F233A3B0E21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9B59787-782E-4D83-A047-0D3D695F9889}"/>
                      </a:ext>
                    </a:extLst>
                  </p:cNvPr>
                  <p:cNvCxnSpPr/>
                  <p:nvPr/>
                </p:nvCxnSpPr>
                <p:spPr>
                  <a:xfrm>
                    <a:off x="7494143" y="3352995"/>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B2693E58-0338-4069-9C47-C6E3E7165EFA}"/>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49" name="TextBox 48">
                  <a:extLst>
                    <a:ext uri="{FF2B5EF4-FFF2-40B4-BE49-F238E27FC236}">
                      <a16:creationId xmlns:a16="http://schemas.microsoft.com/office/drawing/2014/main" id="{6451C8CF-DF8F-43F2-BA9B-0AD6CE51FE18}"/>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50" name="TextBox 49">
                  <a:extLst>
                    <a:ext uri="{FF2B5EF4-FFF2-40B4-BE49-F238E27FC236}">
                      <a16:creationId xmlns:a16="http://schemas.microsoft.com/office/drawing/2014/main" id="{B1A479EE-F72D-46DB-99B0-DE5FC5F5108E}"/>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51" name="TextBox 50">
                  <a:extLst>
                    <a:ext uri="{FF2B5EF4-FFF2-40B4-BE49-F238E27FC236}">
                      <a16:creationId xmlns:a16="http://schemas.microsoft.com/office/drawing/2014/main" id="{CE602787-ABD0-4B55-BD37-94205C498741}"/>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52" name="TextBox 51">
                  <a:extLst>
                    <a:ext uri="{FF2B5EF4-FFF2-40B4-BE49-F238E27FC236}">
                      <a16:creationId xmlns:a16="http://schemas.microsoft.com/office/drawing/2014/main" id="{B1BA665B-C1EA-4ACA-888A-5D801CCCF083}"/>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53" name="TextBox 52">
                  <a:extLst>
                    <a:ext uri="{FF2B5EF4-FFF2-40B4-BE49-F238E27FC236}">
                      <a16:creationId xmlns:a16="http://schemas.microsoft.com/office/drawing/2014/main" id="{475C6ED8-D667-44E8-8B0B-D1038D67EA28}"/>
                    </a:ext>
                  </a:extLst>
                </p:cNvPr>
                <p:cNvSpPr txBox="1"/>
                <p:nvPr/>
              </p:nvSpPr>
              <p:spPr>
                <a:xfrm>
                  <a:off x="9335828" y="2576793"/>
                  <a:ext cx="566052" cy="369332"/>
                </a:xfrm>
                <a:prstGeom prst="rect">
                  <a:avLst/>
                </a:prstGeom>
                <a:noFill/>
              </p:spPr>
              <p:txBody>
                <a:bodyPr wrap="square" rtlCol="0">
                  <a:spAutoFit/>
                </a:bodyPr>
                <a:lstStyle/>
                <a:p>
                  <a:r>
                    <a:rPr lang="en-US" dirty="0"/>
                    <a:t>_</a:t>
                  </a:r>
                  <a:endParaRPr lang="vi-VN" dirty="0"/>
                </a:p>
              </p:txBody>
            </p:sp>
            <p:sp>
              <p:nvSpPr>
                <p:cNvPr id="54" name="TextBox 53">
                  <a:extLst>
                    <a:ext uri="{FF2B5EF4-FFF2-40B4-BE49-F238E27FC236}">
                      <a16:creationId xmlns:a16="http://schemas.microsoft.com/office/drawing/2014/main" id="{ED73EB37-BB59-417C-AD37-B81A6A2173D6}"/>
                    </a:ext>
                  </a:extLst>
                </p:cNvPr>
                <p:cNvSpPr txBox="1"/>
                <p:nvPr/>
              </p:nvSpPr>
              <p:spPr>
                <a:xfrm>
                  <a:off x="7904339" y="3165763"/>
                  <a:ext cx="348152" cy="369332"/>
                </a:xfrm>
                <a:prstGeom prst="rect">
                  <a:avLst/>
                </a:prstGeom>
                <a:noFill/>
              </p:spPr>
              <p:txBody>
                <a:bodyPr wrap="square" rtlCol="0">
                  <a:spAutoFit/>
                </a:bodyPr>
                <a:lstStyle/>
                <a:p>
                  <a:r>
                    <a:rPr lang="en-US" dirty="0"/>
                    <a:t>|</a:t>
                  </a:r>
                  <a:endParaRPr lang="vi-VN" dirty="0"/>
                </a:p>
              </p:txBody>
            </p:sp>
            <p:sp>
              <p:nvSpPr>
                <p:cNvPr id="55" name="TextBox 54">
                  <a:extLst>
                    <a:ext uri="{FF2B5EF4-FFF2-40B4-BE49-F238E27FC236}">
                      <a16:creationId xmlns:a16="http://schemas.microsoft.com/office/drawing/2014/main" id="{E57E17FB-E005-4EF4-BD19-14756957DB3C}"/>
                    </a:ext>
                  </a:extLst>
                </p:cNvPr>
                <p:cNvSpPr txBox="1"/>
                <p:nvPr/>
              </p:nvSpPr>
              <p:spPr>
                <a:xfrm>
                  <a:off x="8395019" y="3150675"/>
                  <a:ext cx="289628" cy="369332"/>
                </a:xfrm>
                <a:prstGeom prst="rect">
                  <a:avLst/>
                </a:prstGeom>
                <a:noFill/>
              </p:spPr>
              <p:txBody>
                <a:bodyPr wrap="square" rtlCol="0">
                  <a:spAutoFit/>
                </a:bodyPr>
                <a:lstStyle/>
                <a:p>
                  <a:r>
                    <a:rPr lang="en-US" dirty="0"/>
                    <a:t>|</a:t>
                  </a:r>
                  <a:endParaRPr lang="vi-VN" dirty="0"/>
                </a:p>
              </p:txBody>
            </p:sp>
            <p:sp>
              <p:nvSpPr>
                <p:cNvPr id="56" name="TextBox 55">
                  <a:extLst>
                    <a:ext uri="{FF2B5EF4-FFF2-40B4-BE49-F238E27FC236}">
                      <a16:creationId xmlns:a16="http://schemas.microsoft.com/office/drawing/2014/main" id="{2095F54D-84FC-4613-A810-2CB1B8FE8B52}"/>
                    </a:ext>
                  </a:extLst>
                </p:cNvPr>
                <p:cNvSpPr txBox="1"/>
                <p:nvPr/>
              </p:nvSpPr>
              <p:spPr>
                <a:xfrm>
                  <a:off x="8867721" y="3150675"/>
                  <a:ext cx="325584" cy="369332"/>
                </a:xfrm>
                <a:prstGeom prst="rect">
                  <a:avLst/>
                </a:prstGeom>
                <a:noFill/>
              </p:spPr>
              <p:txBody>
                <a:bodyPr wrap="square" rtlCol="0">
                  <a:spAutoFit/>
                </a:bodyPr>
                <a:lstStyle/>
                <a:p>
                  <a:r>
                    <a:rPr lang="en-US" dirty="0"/>
                    <a:t>|</a:t>
                  </a:r>
                  <a:endParaRPr lang="vi-VN" dirty="0"/>
                </a:p>
              </p:txBody>
            </p:sp>
            <p:sp>
              <p:nvSpPr>
                <p:cNvPr id="57" name="TextBox 56">
                  <a:extLst>
                    <a:ext uri="{FF2B5EF4-FFF2-40B4-BE49-F238E27FC236}">
                      <a16:creationId xmlns:a16="http://schemas.microsoft.com/office/drawing/2014/main" id="{B73FBF91-BBC2-4B2A-89ED-5D0A7E585D02}"/>
                    </a:ext>
                  </a:extLst>
                </p:cNvPr>
                <p:cNvSpPr txBox="1"/>
                <p:nvPr/>
              </p:nvSpPr>
              <p:spPr>
                <a:xfrm>
                  <a:off x="9827159" y="3150675"/>
                  <a:ext cx="348152" cy="369332"/>
                </a:xfrm>
                <a:prstGeom prst="rect">
                  <a:avLst/>
                </a:prstGeom>
                <a:noFill/>
              </p:spPr>
              <p:txBody>
                <a:bodyPr wrap="square" rtlCol="0">
                  <a:spAutoFit/>
                </a:bodyPr>
                <a:lstStyle/>
                <a:p>
                  <a:r>
                    <a:rPr lang="en-US" dirty="0"/>
                    <a:t>|</a:t>
                  </a:r>
                  <a:endParaRPr lang="vi-VN" dirty="0"/>
                </a:p>
              </p:txBody>
            </p:sp>
            <p:sp>
              <p:nvSpPr>
                <p:cNvPr id="58" name="TextBox 57">
                  <a:extLst>
                    <a:ext uri="{FF2B5EF4-FFF2-40B4-BE49-F238E27FC236}">
                      <a16:creationId xmlns:a16="http://schemas.microsoft.com/office/drawing/2014/main" id="{FCBE006D-E809-40EF-950B-C0C5885D5CD4}"/>
                    </a:ext>
                  </a:extLst>
                </p:cNvPr>
                <p:cNvSpPr txBox="1"/>
                <p:nvPr/>
              </p:nvSpPr>
              <p:spPr>
                <a:xfrm>
                  <a:off x="10305594" y="3142811"/>
                  <a:ext cx="348152" cy="369332"/>
                </a:xfrm>
                <a:prstGeom prst="rect">
                  <a:avLst/>
                </a:prstGeom>
                <a:noFill/>
              </p:spPr>
              <p:txBody>
                <a:bodyPr wrap="square" rtlCol="0">
                  <a:spAutoFit/>
                </a:bodyPr>
                <a:lstStyle/>
                <a:p>
                  <a:r>
                    <a:rPr lang="en-US" dirty="0"/>
                    <a:t>|</a:t>
                  </a:r>
                  <a:endParaRPr lang="vi-VN" dirty="0"/>
                </a:p>
              </p:txBody>
            </p:sp>
            <p:sp>
              <p:nvSpPr>
                <p:cNvPr id="59" name="TextBox 58">
                  <a:extLst>
                    <a:ext uri="{FF2B5EF4-FFF2-40B4-BE49-F238E27FC236}">
                      <a16:creationId xmlns:a16="http://schemas.microsoft.com/office/drawing/2014/main" id="{0BA03C3C-7E6F-4B6F-AD2B-028926AAB7D6}"/>
                    </a:ext>
                  </a:extLst>
                </p:cNvPr>
                <p:cNvSpPr txBox="1"/>
                <p:nvPr/>
              </p:nvSpPr>
              <p:spPr>
                <a:xfrm>
                  <a:off x="10779066" y="3150675"/>
                  <a:ext cx="348152" cy="369332"/>
                </a:xfrm>
                <a:prstGeom prst="rect">
                  <a:avLst/>
                </a:prstGeom>
                <a:noFill/>
              </p:spPr>
              <p:txBody>
                <a:bodyPr wrap="square" rtlCol="0">
                  <a:spAutoFit/>
                </a:bodyPr>
                <a:lstStyle/>
                <a:p>
                  <a:r>
                    <a:rPr lang="en-US" dirty="0"/>
                    <a:t>|</a:t>
                  </a:r>
                  <a:endParaRPr lang="vi-VN" dirty="0"/>
                </a:p>
              </p:txBody>
            </p:sp>
          </p:grpSp>
          <p:sp>
            <p:nvSpPr>
              <p:cNvPr id="33" name="TextBox 32">
                <a:extLst>
                  <a:ext uri="{FF2B5EF4-FFF2-40B4-BE49-F238E27FC236}">
                    <a16:creationId xmlns:a16="http://schemas.microsoft.com/office/drawing/2014/main" id="{6FE0BE74-F12F-400C-A222-70D3AF7B7988}"/>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BFF1E67F-0AD9-433F-AFCE-93ABBA222BE9}"/>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D24B6808-9A67-45BC-8E48-53AC3CF79835}"/>
                  </a:ext>
                </a:extLst>
              </p:cNvPr>
              <p:cNvSpPr txBox="1"/>
              <p:nvPr/>
            </p:nvSpPr>
            <p:spPr>
              <a:xfrm>
                <a:off x="9585030" y="1585852"/>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37D76DA0-9D91-49E4-9011-158155C079A2}"/>
                  </a:ext>
                </a:extLst>
              </p:cNvPr>
              <p:cNvSpPr txBox="1"/>
              <p:nvPr/>
            </p:nvSpPr>
            <p:spPr>
              <a:xfrm>
                <a:off x="9573316" y="210885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4955E581-E9BE-4A13-86A9-7D16AAC303DB}"/>
                  </a:ext>
                </a:extLst>
              </p:cNvPr>
              <p:cNvSpPr txBox="1"/>
              <p:nvPr/>
            </p:nvSpPr>
            <p:spPr>
              <a:xfrm>
                <a:off x="9594147" y="256622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BB94DDA-0B90-4FEF-9748-03B941AE5562}"/>
                  </a:ext>
                </a:extLst>
              </p:cNvPr>
              <p:cNvSpPr txBox="1"/>
              <p:nvPr/>
            </p:nvSpPr>
            <p:spPr>
              <a:xfrm>
                <a:off x="8916490" y="3545475"/>
                <a:ext cx="57506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CDEC2678-6E55-4D79-AE05-EF41E9B9A357}"/>
                  </a:ext>
                </a:extLst>
              </p:cNvPr>
              <p:cNvSpPr txBox="1"/>
              <p:nvPr/>
            </p:nvSpPr>
            <p:spPr>
              <a:xfrm>
                <a:off x="8929530" y="403102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607C9A9D-5E5A-423B-BDF3-0FF01077B62C}"/>
                  </a:ext>
                </a:extLst>
              </p:cNvPr>
              <p:cNvSpPr txBox="1"/>
              <p:nvPr/>
            </p:nvSpPr>
            <p:spPr>
              <a:xfrm>
                <a:off x="9572180" y="1127176"/>
                <a:ext cx="43225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60A6B7AB-AB14-480C-B0A4-39C120454339}"/>
                  </a:ext>
                </a:extLst>
              </p:cNvPr>
              <p:cNvSpPr txBox="1"/>
              <p:nvPr/>
            </p:nvSpPr>
            <p:spPr>
              <a:xfrm>
                <a:off x="8736683" y="277610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5FAF88A-2C7B-4C52-9CCF-4D66CAAF320C}"/>
                  </a:ext>
                </a:extLst>
              </p:cNvPr>
              <p:cNvSpPr txBox="1"/>
              <p:nvPr/>
            </p:nvSpPr>
            <p:spPr>
              <a:xfrm>
                <a:off x="8271046" y="276107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4B6AB36A-B4C9-4B34-A5B8-0F39B6EE01CB}"/>
                  </a:ext>
                </a:extLst>
              </p:cNvPr>
              <p:cNvSpPr txBox="1"/>
              <p:nvPr/>
            </p:nvSpPr>
            <p:spPr>
              <a:xfrm>
                <a:off x="7773635" y="280139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2731015C-036C-4E41-A499-E219D2126099}"/>
                  </a:ext>
                </a:extLst>
              </p:cNvPr>
              <p:cNvSpPr txBox="1"/>
              <p:nvPr/>
            </p:nvSpPr>
            <p:spPr>
              <a:xfrm>
                <a:off x="9815102" y="2761070"/>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D655134E-741C-46DA-82F2-89ED8B97270B}"/>
                  </a:ext>
                </a:extLst>
              </p:cNvPr>
              <p:cNvSpPr txBox="1"/>
              <p:nvPr/>
            </p:nvSpPr>
            <p:spPr>
              <a:xfrm>
                <a:off x="10268758" y="275949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64412EB4-32A2-4DA8-B5EB-E648E80EBBEB}"/>
                  </a:ext>
                </a:extLst>
              </p:cNvPr>
              <p:cNvSpPr txBox="1"/>
              <p:nvPr/>
            </p:nvSpPr>
            <p:spPr>
              <a:xfrm>
                <a:off x="10759250" y="273458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22" name="TextBox 21">
              <a:extLst>
                <a:ext uri="{FF2B5EF4-FFF2-40B4-BE49-F238E27FC236}">
                  <a16:creationId xmlns:a16="http://schemas.microsoft.com/office/drawing/2014/main" id="{E771D150-66B4-43F7-8715-81F9EADA447B}"/>
                </a:ext>
              </a:extLst>
            </p:cNvPr>
            <p:cNvSpPr txBox="1"/>
            <p:nvPr/>
          </p:nvSpPr>
          <p:spPr>
            <a:xfrm>
              <a:off x="8200608" y="2315659"/>
              <a:ext cx="539659"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24" name="TextBox 23">
              <a:extLst>
                <a:ext uri="{FF2B5EF4-FFF2-40B4-BE49-F238E27FC236}">
                  <a16:creationId xmlns:a16="http://schemas.microsoft.com/office/drawing/2014/main" id="{05B89F7C-AAB4-4244-9767-F1968F355851}"/>
                </a:ext>
              </a:extLst>
            </p:cNvPr>
            <p:cNvSpPr txBox="1"/>
            <p:nvPr/>
          </p:nvSpPr>
          <p:spPr>
            <a:xfrm>
              <a:off x="8168343" y="3745204"/>
              <a:ext cx="382710"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28" name="TextBox 27">
              <a:extLst>
                <a:ext uri="{FF2B5EF4-FFF2-40B4-BE49-F238E27FC236}">
                  <a16:creationId xmlns:a16="http://schemas.microsoft.com/office/drawing/2014/main" id="{2AE10BF6-87DF-4DE7-8947-D7B67235E57E}"/>
                </a:ext>
              </a:extLst>
            </p:cNvPr>
            <p:cNvSpPr txBox="1"/>
            <p:nvPr/>
          </p:nvSpPr>
          <p:spPr>
            <a:xfrm>
              <a:off x="10037119" y="4066702"/>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4D4A45B3-BCF6-49A9-9FF2-BB2744879C2F}"/>
                </a:ext>
              </a:extLst>
            </p:cNvPr>
            <p:cNvSpPr txBox="1"/>
            <p:nvPr/>
          </p:nvSpPr>
          <p:spPr>
            <a:xfrm>
              <a:off x="7947485" y="213300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31BF66A-5F9A-40AF-8338-4E2E74AC4D8E}"/>
                </a:ext>
              </a:extLst>
            </p:cNvPr>
            <p:cNvSpPr txBox="1"/>
            <p:nvPr/>
          </p:nvSpPr>
          <p:spPr>
            <a:xfrm>
              <a:off x="8153693" y="401419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endParaRPr lang="vi-VN" sz="2800"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45E3E545-7536-465A-A736-EBE5598BC451}"/>
                </a:ext>
              </a:extLst>
            </p:cNvPr>
            <p:cNvSpPr txBox="1"/>
            <p:nvPr/>
          </p:nvSpPr>
          <p:spPr>
            <a:xfrm>
              <a:off x="10072191" y="3743764"/>
              <a:ext cx="539659"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cxnSp>
          <p:nvCxnSpPr>
            <p:cNvPr id="63" name="Straight Connector 62">
              <a:extLst>
                <a:ext uri="{FF2B5EF4-FFF2-40B4-BE49-F238E27FC236}">
                  <a16:creationId xmlns:a16="http://schemas.microsoft.com/office/drawing/2014/main" id="{0E1ABA8B-424A-486D-821D-854AD9D1404B}"/>
                </a:ext>
              </a:extLst>
            </p:cNvPr>
            <p:cNvCxnSpPr>
              <a:cxnSpLocks/>
            </p:cNvCxnSpPr>
            <p:nvPr/>
          </p:nvCxnSpPr>
          <p:spPr>
            <a:xfrm flipH="1">
              <a:off x="8342288" y="2577269"/>
              <a:ext cx="17410" cy="1446932"/>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CEBDE00-15B6-4D1C-9CB9-5523495E8CB3}"/>
                </a:ext>
              </a:extLst>
            </p:cNvPr>
            <p:cNvCxnSpPr>
              <a:cxnSpLocks/>
            </p:cNvCxnSpPr>
            <p:nvPr/>
          </p:nvCxnSpPr>
          <p:spPr>
            <a:xfrm>
              <a:off x="8375382" y="2584564"/>
              <a:ext cx="1853977" cy="144938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51706937-146B-45AA-A0F9-7C52998CB993}"/>
              </a:ext>
            </a:extLst>
          </p:cNvPr>
          <p:cNvSpPr txBox="1"/>
          <p:nvPr/>
        </p:nvSpPr>
        <p:spPr>
          <a:xfrm>
            <a:off x="920582" y="1711560"/>
            <a:ext cx="7139987"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a:t>
            </a:r>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A(-2;3) ; B(-2;0) ; C(2;0)</a:t>
            </a:r>
            <a:endParaRPr lang="vi-VN" sz="2800" dirty="0">
              <a:solidFill>
                <a:srgbClr val="0000CC"/>
              </a:solidFill>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159C13F8-A35B-4AD4-8981-86CBCDF540FF}"/>
              </a:ext>
            </a:extLst>
          </p:cNvPr>
          <p:cNvSpPr txBox="1"/>
          <p:nvPr/>
        </p:nvSpPr>
        <p:spPr>
          <a:xfrm>
            <a:off x="904587" y="2197576"/>
            <a:ext cx="5759997" cy="954107"/>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b)Tam </a:t>
            </a:r>
            <a:r>
              <a:rPr lang="en-US" sz="2800" dirty="0" err="1">
                <a:solidFill>
                  <a:srgbClr val="0000CC"/>
                </a:solidFill>
                <a:latin typeface="Times New Roman" panose="02020603050405020304" pitchFamily="18" charset="0"/>
                <a:cs typeface="Times New Roman" panose="02020603050405020304" pitchFamily="18" charset="0"/>
              </a:rPr>
              <a:t>giác</a:t>
            </a:r>
            <a:r>
              <a:rPr lang="en-US" sz="2800" dirty="0">
                <a:solidFill>
                  <a:srgbClr val="0000CC"/>
                </a:solidFill>
                <a:latin typeface="Times New Roman" panose="02020603050405020304" pitchFamily="18" charset="0"/>
                <a:cs typeface="Times New Roman" panose="02020603050405020304" pitchFamily="18" charset="0"/>
              </a:rPr>
              <a:t> ABC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tam </a:t>
            </a:r>
            <a:r>
              <a:rPr lang="en-US" sz="2800" dirty="0" err="1">
                <a:solidFill>
                  <a:srgbClr val="0000CC"/>
                </a:solidFill>
                <a:latin typeface="Times New Roman" panose="02020603050405020304" pitchFamily="18" charset="0"/>
                <a:cs typeface="Times New Roman" panose="02020603050405020304" pitchFamily="18" charset="0"/>
              </a:rPr>
              <a:t>giác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B</a:t>
            </a:r>
          </a:p>
        </p:txBody>
      </p:sp>
      <p:cxnSp>
        <p:nvCxnSpPr>
          <p:cNvPr id="67" name="Straight Connector 66">
            <a:extLst>
              <a:ext uri="{FF2B5EF4-FFF2-40B4-BE49-F238E27FC236}">
                <a16:creationId xmlns:a16="http://schemas.microsoft.com/office/drawing/2014/main" id="{75CE4BE6-D69F-44DD-9FB2-8D02A3AAC214}"/>
              </a:ext>
            </a:extLst>
          </p:cNvPr>
          <p:cNvCxnSpPr>
            <a:cxnSpLocks/>
          </p:cNvCxnSpPr>
          <p:nvPr/>
        </p:nvCxnSpPr>
        <p:spPr>
          <a:xfrm flipH="1">
            <a:off x="10240735" y="2604974"/>
            <a:ext cx="17410" cy="1446932"/>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5CC8BF-2ED4-448C-9159-447D20712BC6}"/>
              </a:ext>
            </a:extLst>
          </p:cNvPr>
          <p:cNvCxnSpPr/>
          <p:nvPr/>
        </p:nvCxnSpPr>
        <p:spPr>
          <a:xfrm>
            <a:off x="8350993" y="2587394"/>
            <a:ext cx="1898447" cy="7295"/>
          </a:xfrm>
          <a:prstGeom prst="line">
            <a:avLst/>
          </a:prstGeom>
          <a:ln w="28575">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46A0B04-D7D8-4A57-A7E3-C04821FD57B1}"/>
              </a:ext>
            </a:extLst>
          </p:cNvPr>
          <p:cNvSpPr txBox="1"/>
          <p:nvPr/>
        </p:nvSpPr>
        <p:spPr>
          <a:xfrm>
            <a:off x="10062842" y="2109491"/>
            <a:ext cx="1519414" cy="523220"/>
          </a:xfrm>
          <a:prstGeom prst="rect">
            <a:avLst/>
          </a:prstGeom>
          <a:noFill/>
        </p:spPr>
        <p:txBody>
          <a:bodyPr wrap="square" rtlCol="0">
            <a:spAutoFit/>
          </a:bodyPr>
          <a:lstStyle/>
          <a:p>
            <a:r>
              <a:rPr lang="vi-VN" sz="2800" dirty="0">
                <a:latin typeface="+mj-lt"/>
                <a:sym typeface="Symbol" panose="05050102010706020507" pitchFamily="18" charset="2"/>
              </a:rPr>
              <a:t>D(2; 3) </a:t>
            </a:r>
            <a:endParaRPr lang="vi-VN" sz="2800" dirty="0">
              <a:latin typeface="+mj-lt"/>
            </a:endParaRPr>
          </a:p>
        </p:txBody>
      </p:sp>
      <p:sp>
        <p:nvSpPr>
          <p:cNvPr id="68" name="TextBox 67">
            <a:extLst>
              <a:ext uri="{FF2B5EF4-FFF2-40B4-BE49-F238E27FC236}">
                <a16:creationId xmlns:a16="http://schemas.microsoft.com/office/drawing/2014/main" id="{064E9B1A-7FB8-40F6-B332-510F1CCEA5B0}"/>
              </a:ext>
            </a:extLst>
          </p:cNvPr>
          <p:cNvSpPr txBox="1"/>
          <p:nvPr/>
        </p:nvSpPr>
        <p:spPr>
          <a:xfrm>
            <a:off x="932956" y="3197052"/>
            <a:ext cx="6698388" cy="1815882"/>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c)</a:t>
            </a:r>
            <a:r>
              <a:rPr lang="en-US" sz="2800" dirty="0" err="1">
                <a:solidFill>
                  <a:srgbClr val="0000CC"/>
                </a:solidFill>
                <a:latin typeface="Times New Roman" panose="02020603050405020304" pitchFamily="18" charset="0"/>
                <a:cs typeface="Times New Roman" panose="02020603050405020304" pitchFamily="18" charset="0"/>
              </a:rPr>
              <a:t>Từ</a:t>
            </a:r>
            <a:r>
              <a:rPr lang="en-US" sz="2800" dirty="0">
                <a:solidFill>
                  <a:srgbClr val="0000CC"/>
                </a:solidFill>
                <a:latin typeface="Times New Roman" panose="02020603050405020304" pitchFamily="18" charset="0"/>
                <a:cs typeface="Times New Roman" panose="02020603050405020304" pitchFamily="18" charset="0"/>
              </a:rPr>
              <a:t> C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Ox</a:t>
            </a:r>
          </a:p>
          <a:p>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Từ</a:t>
            </a:r>
            <a:r>
              <a:rPr lang="en-US" sz="2800" dirty="0">
                <a:solidFill>
                  <a:srgbClr val="0000CC"/>
                </a:solidFill>
                <a:latin typeface="Times New Roman" panose="02020603050405020304" pitchFamily="18" charset="0"/>
                <a:cs typeface="Times New Roman" panose="02020603050405020304" pitchFamily="18" charset="0"/>
              </a:rPr>
              <a:t> 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AB</a:t>
            </a:r>
          </a:p>
          <a:p>
            <a:r>
              <a:rPr lang="en-US" sz="2800" dirty="0">
                <a:solidFill>
                  <a:srgbClr val="0000CC"/>
                </a:solidFill>
                <a:latin typeface="Times New Roman" panose="02020603050405020304" pitchFamily="18" charset="0"/>
                <a:cs typeface="Times New Roman" panose="02020603050405020304" pitchFamily="18" charset="0"/>
              </a:rPr>
              <a:t>=&gt; </a:t>
            </a:r>
            <a:r>
              <a:rPr lang="en-US" sz="2800" dirty="0" err="1">
                <a:solidFill>
                  <a:srgbClr val="0000CC"/>
                </a:solidFill>
                <a:latin typeface="Times New Roman" panose="02020603050405020304" pitchFamily="18" charset="0"/>
                <a:cs typeface="Times New Roman" panose="02020603050405020304" pitchFamily="18" charset="0"/>
              </a:rPr>
              <a:t>Giao</a:t>
            </a:r>
            <a:r>
              <a:rPr lang="en-US" sz="2800" dirty="0">
                <a:solidFill>
                  <a:srgbClr val="0000CC"/>
                </a:solidFill>
                <a:latin typeface="Times New Roman" panose="02020603050405020304" pitchFamily="18" charset="0"/>
                <a:cs typeface="Times New Roman" panose="02020603050405020304" pitchFamily="18" charset="0"/>
              </a:rPr>
              <a:t> 2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thằng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D </a:t>
            </a:r>
            <a:r>
              <a:rPr lang="en-US" sz="2800" dirty="0" err="1">
                <a:solidFill>
                  <a:srgbClr val="0000CC"/>
                </a:solidFill>
                <a:latin typeface="Times New Roman" panose="02020603050405020304" pitchFamily="18" charset="0"/>
                <a:cs typeface="Times New Roman" panose="02020603050405020304" pitchFamily="18" charset="0"/>
              </a:rPr>
              <a:t>cần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tìm</a:t>
            </a:r>
            <a:endParaRPr lang="vi-VN" sz="2800" dirty="0">
              <a:solidFill>
                <a:srgbClr val="0000CC"/>
              </a:solidFill>
              <a:latin typeface="Times New Roman" panose="02020603050405020304" pitchFamily="18" charset="0"/>
              <a:cs typeface="Times New Roman" panose="02020603050405020304" pitchFamily="18" charset="0"/>
            </a:endParaRPr>
          </a:p>
        </p:txBody>
      </p:sp>
      <p:pic>
        <p:nvPicPr>
          <p:cNvPr id="69" name="Picture 68" descr="j0232133">
            <a:extLst>
              <a:ext uri="{FF2B5EF4-FFF2-40B4-BE49-F238E27FC236}">
                <a16:creationId xmlns:a16="http://schemas.microsoft.com/office/drawing/2014/main" id="{1A84459A-B0C0-4509-8A85-0C768AE54C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000" y="5157000"/>
            <a:ext cx="1492213" cy="154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hought Bubble: Cloud 12">
            <a:extLst>
              <a:ext uri="{FF2B5EF4-FFF2-40B4-BE49-F238E27FC236}">
                <a16:creationId xmlns:a16="http://schemas.microsoft.com/office/drawing/2014/main" id="{99FA111E-2BF8-4153-8BDA-9A5050650B23}"/>
              </a:ext>
            </a:extLst>
          </p:cNvPr>
          <p:cNvSpPr/>
          <p:nvPr/>
        </p:nvSpPr>
        <p:spPr>
          <a:xfrm>
            <a:off x="2640000" y="5301000"/>
            <a:ext cx="6912000" cy="936000"/>
          </a:xfrm>
          <a:prstGeom prst="cloudCallout">
            <a:avLst>
              <a:gd name="adj1" fmla="val -55508"/>
              <a:gd name="adj2" fmla="val 42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FF00"/>
                </a:solidFill>
              </a:rPr>
              <a:t>Đọc tọa độ điểm D cần tìm</a:t>
            </a:r>
          </a:p>
        </p:txBody>
      </p:sp>
    </p:spTree>
    <p:extLst>
      <p:ext uri="{BB962C8B-B14F-4D97-AF65-F5344CB8AC3E}">
        <p14:creationId xmlns:p14="http://schemas.microsoft.com/office/powerpoint/2010/main" val="1141476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8" fill="hold" grpId="0" nodeType="clickEffect">
                                  <p:stCondLst>
                                    <p:cond delay="0"/>
                                  </p:stCondLst>
                                  <p:childTnLst>
                                    <p:anim calcmode="lin" valueType="num">
                                      <p:cBhvr additive="base">
                                        <p:cTn id="15" dur="500"/>
                                        <p:tgtEl>
                                          <p:spTgt spid="10"/>
                                        </p:tgtEl>
                                        <p:attrNameLst>
                                          <p:attrName>ppt_x</p:attrName>
                                        </p:attrNameLst>
                                      </p:cBhvr>
                                      <p:tavLst>
                                        <p:tav tm="0">
                                          <p:val>
                                            <p:strVal val="ppt_x"/>
                                          </p:val>
                                        </p:tav>
                                        <p:tav tm="100000">
                                          <p:val>
                                            <p:strVal val="0-ppt_w/2"/>
                                          </p:val>
                                        </p:tav>
                                      </p:tavLst>
                                    </p:anim>
                                    <p:anim calcmode="lin" valueType="num">
                                      <p:cBhvr additive="base">
                                        <p:cTn id="16" dur="500"/>
                                        <p:tgtEl>
                                          <p:spTgt spid="10"/>
                                        </p:tgtEl>
                                        <p:attrNameLst>
                                          <p:attrName>ppt_y</p:attrName>
                                        </p:attrNameLst>
                                      </p:cBhvr>
                                      <p:tavLst>
                                        <p:tav tm="0">
                                          <p:val>
                                            <p:strVal val="ppt_y"/>
                                          </p:val>
                                        </p:tav>
                                        <p:tav tm="100000">
                                          <p:val>
                                            <p:strVal val="ppt_y"/>
                                          </p:val>
                                        </p:tav>
                                      </p:tavLst>
                                    </p:anim>
                                    <p:set>
                                      <p:cBhvr>
                                        <p:cTn id="17" dur="1" fill="hold">
                                          <p:stCondLst>
                                            <p:cond delay="499"/>
                                          </p:stCondLst>
                                        </p:cTn>
                                        <p:tgtEl>
                                          <p:spTgt spid="10"/>
                                        </p:tgtEl>
                                        <p:attrNameLst>
                                          <p:attrName>style.visibility</p:attrName>
                                        </p:attrNameLst>
                                      </p:cBhvr>
                                      <p:to>
                                        <p:strVal val="hidden"/>
                                      </p:to>
                                    </p:set>
                                  </p:childTnLst>
                                </p:cTn>
                              </p:par>
                            </p:childTnLst>
                          </p:cTn>
                        </p:par>
                        <p:par>
                          <p:cTn id="18" fill="hold">
                            <p:stCondLst>
                              <p:cond delay="500"/>
                            </p:stCondLst>
                            <p:childTnLst>
                              <p:par>
                                <p:cTn id="19" presetID="6" presetClass="entr" presetSubtype="32"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circle(out)">
                                      <p:cBhvr>
                                        <p:cTn id="21" dur="250"/>
                                        <p:tgtEl>
                                          <p:spTgt spid="6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down)">
                                      <p:cBhvr>
                                        <p:cTn id="26" dur="500"/>
                                        <p:tgtEl>
                                          <p:spTgt spid="67"/>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0" nodeType="clickEffect">
                                  <p:stCondLst>
                                    <p:cond delay="0"/>
                                  </p:stCondLst>
                                  <p:childTnLst>
                                    <p:animEffect transition="out" filter="randombar(horizontal)">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randombar(horizontal)">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anim calcmode="lin" valueType="num">
                                      <p:cBhvr>
                                        <p:cTn id="45" dur="500" fill="hold"/>
                                        <p:tgtEl>
                                          <p:spTgt spid="69"/>
                                        </p:tgtEl>
                                        <p:attrNameLst>
                                          <p:attrName>ppt_x</p:attrName>
                                        </p:attrNameLst>
                                      </p:cBhvr>
                                      <p:tavLst>
                                        <p:tav tm="0">
                                          <p:val>
                                            <p:strVal val="#ppt_x"/>
                                          </p:val>
                                        </p:tav>
                                        <p:tav tm="100000">
                                          <p:val>
                                            <p:strVal val="#ppt_x"/>
                                          </p:val>
                                        </p:tav>
                                      </p:tavLst>
                                    </p:anim>
                                    <p:anim calcmode="lin" valueType="num">
                                      <p:cBhvr>
                                        <p:cTn id="46" dur="500" fill="hold"/>
                                        <p:tgtEl>
                                          <p:spTgt spid="6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anim calcmode="lin" valueType="num">
                                      <p:cBhvr>
                                        <p:cTn id="50" dur="500" fill="hold"/>
                                        <p:tgtEl>
                                          <p:spTgt spid="13"/>
                                        </p:tgtEl>
                                        <p:attrNameLst>
                                          <p:attrName>ppt_x</p:attrName>
                                        </p:attrNameLst>
                                      </p:cBhvr>
                                      <p:tavLst>
                                        <p:tav tm="0">
                                          <p:val>
                                            <p:strVal val="#ppt_x"/>
                                          </p:val>
                                        </p:tav>
                                        <p:tav tm="100000">
                                          <p:val>
                                            <p:strVal val="#ppt_x"/>
                                          </p:val>
                                        </p:tav>
                                      </p:tavLst>
                                    </p:anim>
                                    <p:anim calcmode="lin" valueType="num">
                                      <p:cBhvr>
                                        <p:cTn id="5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5" grpId="0"/>
      <p:bldP spid="66" grpId="0"/>
      <p:bldP spid="12" grpId="0"/>
      <p:bldP spid="68"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EA6D9B-0038-49AB-8E2A-305898C1A509}"/>
              </a:ext>
            </a:extLst>
          </p:cNvPr>
          <p:cNvPicPr>
            <a:picLocks noChangeAspect="1"/>
          </p:cNvPicPr>
          <p:nvPr/>
        </p:nvPicPr>
        <p:blipFill>
          <a:blip r:embed="rId3"/>
          <a:stretch>
            <a:fillRect/>
          </a:stretch>
        </p:blipFill>
        <p:spPr>
          <a:xfrm>
            <a:off x="6384000" y="477000"/>
            <a:ext cx="5263952" cy="2531045"/>
          </a:xfrm>
          <a:prstGeom prst="rect">
            <a:avLst/>
          </a:prstGeom>
        </p:spPr>
      </p:pic>
      <p:sp>
        <p:nvSpPr>
          <p:cNvPr id="7" name="TextBox 6">
            <a:extLst>
              <a:ext uri="{FF2B5EF4-FFF2-40B4-BE49-F238E27FC236}">
                <a16:creationId xmlns:a16="http://schemas.microsoft.com/office/drawing/2014/main" id="{E3467F66-55E2-495A-93F3-4FFAACEA15BF}"/>
              </a:ext>
            </a:extLst>
          </p:cNvPr>
          <p:cNvSpPr txBox="1"/>
          <p:nvPr/>
        </p:nvSpPr>
        <p:spPr>
          <a:xfrm>
            <a:off x="624000" y="769215"/>
            <a:ext cx="5616000" cy="1259086"/>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25/05/2022 ở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 đ</a:t>
            </a:r>
            <a:r>
              <a:rPr lang="vi-VN" sz="2800" dirty="0">
                <a:latin typeface="Times New Roman" panose="02020603050405020304" pitchFamily="18" charset="0"/>
                <a:cs typeface="Times New Roman" panose="02020603050405020304" pitchFamily="18" charset="0"/>
              </a:rPr>
              <a:t>ược cho bởi Hình 14</a:t>
            </a:r>
          </a:p>
        </p:txBody>
      </p:sp>
      <p:sp>
        <p:nvSpPr>
          <p:cNvPr id="8" name="TextBox 7">
            <a:extLst>
              <a:ext uri="{FF2B5EF4-FFF2-40B4-BE49-F238E27FC236}">
                <a16:creationId xmlns:a16="http://schemas.microsoft.com/office/drawing/2014/main" id="{EC25BD8D-ACAB-4A2D-9D58-E0DB4676F29B}"/>
              </a:ext>
            </a:extLst>
          </p:cNvPr>
          <p:cNvSpPr txBox="1"/>
          <p:nvPr/>
        </p:nvSpPr>
        <p:spPr>
          <a:xfrm>
            <a:off x="696000" y="2137215"/>
            <a:ext cx="5544000" cy="125908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y(</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x(h) ở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6577B1D-D97B-4BAA-9BD2-1D80E1357D6E}"/>
              </a:ext>
            </a:extLst>
          </p:cNvPr>
          <p:cNvSpPr txBox="1"/>
          <p:nvPr/>
        </p:nvSpPr>
        <p:spPr>
          <a:xfrm>
            <a:off x="624000" y="3717000"/>
            <a:ext cx="8784000" cy="86737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x;y</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ECDF9BE-A844-4D34-A8D0-F8CAE6B6BD83}"/>
              </a:ext>
            </a:extLst>
          </p:cNvPr>
          <p:cNvSpPr txBox="1"/>
          <p:nvPr/>
        </p:nvSpPr>
        <p:spPr>
          <a:xfrm>
            <a:off x="696000" y="4793899"/>
            <a:ext cx="7128000" cy="125908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M(15;24)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6876986-1AC2-4590-A7F9-FF967B5D6107}"/>
              </a:ext>
            </a:extLst>
          </p:cNvPr>
          <p:cNvSpPr txBox="1"/>
          <p:nvPr/>
        </p:nvSpPr>
        <p:spPr>
          <a:xfrm>
            <a:off x="624000" y="131288"/>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7: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3" name="Table 13">
            <a:extLst>
              <a:ext uri="{FF2B5EF4-FFF2-40B4-BE49-F238E27FC236}">
                <a16:creationId xmlns:a16="http://schemas.microsoft.com/office/drawing/2014/main" id="{00E7576C-2DF1-4C69-ACE5-5EEE1F3B3336}"/>
              </a:ext>
            </a:extLst>
          </p:cNvPr>
          <p:cNvGraphicFramePr>
            <a:graphicFrameLocks noGrp="1"/>
          </p:cNvGraphicFramePr>
          <p:nvPr>
            <p:extLst>
              <p:ext uri="{D42A27DB-BD31-4B8C-83A1-F6EECF244321}">
                <p14:modId xmlns:p14="http://schemas.microsoft.com/office/powerpoint/2010/main" val="1243415564"/>
              </p:ext>
            </p:extLst>
          </p:nvPr>
        </p:nvGraphicFramePr>
        <p:xfrm>
          <a:off x="719874" y="2205000"/>
          <a:ext cx="5391246" cy="1036320"/>
        </p:xfrm>
        <a:graphic>
          <a:graphicData uri="http://schemas.openxmlformats.org/drawingml/2006/table">
            <a:tbl>
              <a:tblPr firstRow="1" bandRow="1">
                <a:tableStyleId>{5C22544A-7EE6-4342-B048-85BDC9FD1C3A}</a:tableStyleId>
              </a:tblPr>
              <a:tblGrid>
                <a:gridCol w="1344126">
                  <a:extLst>
                    <a:ext uri="{9D8B030D-6E8A-4147-A177-3AD203B41FA5}">
                      <a16:colId xmlns:a16="http://schemas.microsoft.com/office/drawing/2014/main" val="245588314"/>
                    </a:ext>
                  </a:extLst>
                </a:gridCol>
                <a:gridCol w="966898">
                  <a:extLst>
                    <a:ext uri="{9D8B030D-6E8A-4147-A177-3AD203B41FA5}">
                      <a16:colId xmlns:a16="http://schemas.microsoft.com/office/drawing/2014/main" val="3599141661"/>
                    </a:ext>
                  </a:extLst>
                </a:gridCol>
                <a:gridCol w="1237744">
                  <a:extLst>
                    <a:ext uri="{9D8B030D-6E8A-4147-A177-3AD203B41FA5}">
                      <a16:colId xmlns:a16="http://schemas.microsoft.com/office/drawing/2014/main" val="4285893200"/>
                    </a:ext>
                  </a:extLst>
                </a:gridCol>
                <a:gridCol w="604734">
                  <a:extLst>
                    <a:ext uri="{9D8B030D-6E8A-4147-A177-3AD203B41FA5}">
                      <a16:colId xmlns:a16="http://schemas.microsoft.com/office/drawing/2014/main" val="260960110"/>
                    </a:ext>
                  </a:extLst>
                </a:gridCol>
                <a:gridCol w="1237744">
                  <a:extLst>
                    <a:ext uri="{9D8B030D-6E8A-4147-A177-3AD203B41FA5}">
                      <a16:colId xmlns:a16="http://schemas.microsoft.com/office/drawing/2014/main" val="1880692014"/>
                    </a:ext>
                  </a:extLst>
                </a:gridCol>
              </a:tblGrid>
              <a:tr h="497188">
                <a:tc>
                  <a:txBody>
                    <a:bodyPr/>
                    <a:lstStyle/>
                    <a:p>
                      <a:pPr algn="ctr"/>
                      <a:r>
                        <a:rPr lang="en-US" sz="2800" b="1" dirty="0">
                          <a:solidFill>
                            <a:schemeClr val="tx1"/>
                          </a:solidFill>
                        </a:rPr>
                        <a:t>x (</a:t>
                      </a:r>
                      <a:r>
                        <a:rPr lang="en-US" sz="2800" b="1" dirty="0" err="1">
                          <a:solidFill>
                            <a:schemeClr val="tx1"/>
                          </a:solidFill>
                        </a:rPr>
                        <a:t>giờ</a:t>
                      </a:r>
                      <a:r>
                        <a:rPr lang="en-US" sz="2800" b="1" dirty="0">
                          <a:solidFill>
                            <a:schemeClr val="tx1"/>
                          </a:solidFill>
                        </a:rPr>
                        <a:t>)</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b="1" dirty="0">
                          <a:solidFill>
                            <a:schemeClr val="tx1"/>
                          </a:solidFill>
                        </a:rPr>
                        <a:t>13</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14</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15</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16</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81568812"/>
                  </a:ext>
                </a:extLst>
              </a:tr>
              <a:tr h="497188">
                <a:tc>
                  <a:txBody>
                    <a:bodyPr/>
                    <a:lstStyle/>
                    <a:p>
                      <a:pPr algn="ctr"/>
                      <a:r>
                        <a:rPr lang="en-US" sz="2800" b="1" dirty="0">
                          <a:solidFill>
                            <a:schemeClr val="tx1"/>
                          </a:solidFill>
                        </a:rPr>
                        <a:t>y (</a:t>
                      </a:r>
                      <a:r>
                        <a:rPr lang="en-US" sz="2800" b="1" baseline="30000" dirty="0">
                          <a:solidFill>
                            <a:schemeClr val="tx1"/>
                          </a:solidFill>
                        </a:rPr>
                        <a:t>0</a:t>
                      </a:r>
                      <a:r>
                        <a:rPr lang="en-US" sz="2800" b="1" baseline="0" dirty="0">
                          <a:solidFill>
                            <a:schemeClr val="tx1"/>
                          </a:solidFill>
                        </a:rPr>
                        <a:t>C)</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b="1" dirty="0">
                          <a:solidFill>
                            <a:schemeClr val="tx1"/>
                          </a:solidFill>
                        </a:rPr>
                        <a:t>33</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39930923"/>
                  </a:ext>
                </a:extLst>
              </a:tr>
            </a:tbl>
          </a:graphicData>
        </a:graphic>
      </p:graphicFrame>
      <p:grpSp>
        <p:nvGrpSpPr>
          <p:cNvPr id="10" name="Group 9">
            <a:extLst>
              <a:ext uri="{FF2B5EF4-FFF2-40B4-BE49-F238E27FC236}">
                <a16:creationId xmlns:a16="http://schemas.microsoft.com/office/drawing/2014/main" id="{1DB047D9-8542-47DA-9475-7A3B9D8DB255}"/>
              </a:ext>
            </a:extLst>
          </p:cNvPr>
          <p:cNvGrpSpPr/>
          <p:nvPr/>
        </p:nvGrpSpPr>
        <p:grpSpPr>
          <a:xfrm>
            <a:off x="7608000" y="549000"/>
            <a:ext cx="3901360" cy="4372292"/>
            <a:chOff x="5520000" y="1053000"/>
            <a:chExt cx="3901360" cy="4372292"/>
          </a:xfrm>
        </p:grpSpPr>
        <p:sp>
          <p:nvSpPr>
            <p:cNvPr id="14" name="TextBox 13">
              <a:extLst>
                <a:ext uri="{FF2B5EF4-FFF2-40B4-BE49-F238E27FC236}">
                  <a16:creationId xmlns:a16="http://schemas.microsoft.com/office/drawing/2014/main" id="{E88DE229-3231-4747-BB39-7370AF24FEDB}"/>
                </a:ext>
              </a:extLst>
            </p:cNvPr>
            <p:cNvSpPr txBox="1"/>
            <p:nvPr/>
          </p:nvSpPr>
          <p:spPr>
            <a:xfrm>
              <a:off x="8480546" y="2369724"/>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5" name="TextBox 14">
              <a:extLst>
                <a:ext uri="{FF2B5EF4-FFF2-40B4-BE49-F238E27FC236}">
                  <a16:creationId xmlns:a16="http://schemas.microsoft.com/office/drawing/2014/main" id="{E798BA64-2CAF-47B9-8765-463CB09915B1}"/>
                </a:ext>
              </a:extLst>
            </p:cNvPr>
            <p:cNvSpPr txBox="1"/>
            <p:nvPr/>
          </p:nvSpPr>
          <p:spPr>
            <a:xfrm>
              <a:off x="7208420" y="1451866"/>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6" name="TextBox 15">
              <a:extLst>
                <a:ext uri="{FF2B5EF4-FFF2-40B4-BE49-F238E27FC236}">
                  <a16:creationId xmlns:a16="http://schemas.microsoft.com/office/drawing/2014/main" id="{2A8B1E7C-B931-4DAF-9F1B-E8D4015E2697}"/>
                </a:ext>
              </a:extLst>
            </p:cNvPr>
            <p:cNvSpPr txBox="1"/>
            <p:nvPr/>
          </p:nvSpPr>
          <p:spPr>
            <a:xfrm>
              <a:off x="8065638" y="2374638"/>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7" name="TextBox 16">
              <a:extLst>
                <a:ext uri="{FF2B5EF4-FFF2-40B4-BE49-F238E27FC236}">
                  <a16:creationId xmlns:a16="http://schemas.microsoft.com/office/drawing/2014/main" id="{7900351A-506D-4958-8044-2CB0FAC09F3F}"/>
                </a:ext>
              </a:extLst>
            </p:cNvPr>
            <p:cNvSpPr txBox="1"/>
            <p:nvPr/>
          </p:nvSpPr>
          <p:spPr>
            <a:xfrm>
              <a:off x="7625092" y="2374638"/>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grpSp>
          <p:nvGrpSpPr>
            <p:cNvPr id="18" name="Group 17">
              <a:extLst>
                <a:ext uri="{FF2B5EF4-FFF2-40B4-BE49-F238E27FC236}">
                  <a16:creationId xmlns:a16="http://schemas.microsoft.com/office/drawing/2014/main" id="{C4334046-80B1-43BF-92AA-B6AA18BE525A}"/>
                </a:ext>
              </a:extLst>
            </p:cNvPr>
            <p:cNvGrpSpPr/>
            <p:nvPr/>
          </p:nvGrpSpPr>
          <p:grpSpPr>
            <a:xfrm>
              <a:off x="5520000" y="1053000"/>
              <a:ext cx="3901360" cy="4372292"/>
              <a:chOff x="5520000" y="1053000"/>
              <a:chExt cx="3901360" cy="4372292"/>
            </a:xfrm>
          </p:grpSpPr>
          <p:cxnSp>
            <p:nvCxnSpPr>
              <p:cNvPr id="19" name="Straight Arrow Connector 18">
                <a:extLst>
                  <a:ext uri="{FF2B5EF4-FFF2-40B4-BE49-F238E27FC236}">
                    <a16:creationId xmlns:a16="http://schemas.microsoft.com/office/drawing/2014/main" id="{954A5868-391A-4D92-BB8D-F70FA6CB748D}"/>
                  </a:ext>
                </a:extLst>
              </p:cNvPr>
              <p:cNvCxnSpPr/>
              <p:nvPr/>
            </p:nvCxnSpPr>
            <p:spPr>
              <a:xfrm>
                <a:off x="5731675" y="4919330"/>
                <a:ext cx="3689685" cy="0"/>
              </a:xfrm>
              <a:prstGeom prst="straightConnector1">
                <a:avLst/>
              </a:prstGeom>
              <a:ln w="38100">
                <a:solidFill>
                  <a:srgbClr val="00051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ADA5414-6770-4BB7-BD71-D345A29F2F44}"/>
                  </a:ext>
                </a:extLst>
              </p:cNvPr>
              <p:cNvCxnSpPr/>
              <p:nvPr/>
            </p:nvCxnSpPr>
            <p:spPr>
              <a:xfrm flipV="1">
                <a:off x="5988778" y="1101309"/>
                <a:ext cx="0" cy="4090737"/>
              </a:xfrm>
              <a:prstGeom prst="straightConnector1">
                <a:avLst/>
              </a:prstGeom>
              <a:ln w="38100">
                <a:solidFill>
                  <a:srgbClr val="00051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DBB9CE1-B11C-46F2-8CA2-FE0233C0AAE0}"/>
                  </a:ext>
                </a:extLst>
              </p:cNvPr>
              <p:cNvSpPr txBox="1"/>
              <p:nvPr/>
            </p:nvSpPr>
            <p:spPr>
              <a:xfrm>
                <a:off x="9048000" y="4941000"/>
                <a:ext cx="372654" cy="369332"/>
              </a:xfrm>
              <a:prstGeom prst="rect">
                <a:avLst/>
              </a:prstGeom>
              <a:noFill/>
              <a:ln>
                <a:noFill/>
              </a:ln>
            </p:spPr>
            <p:txBody>
              <a:bodyPr wrap="square" rtlCol="0">
                <a:spAutoFit/>
              </a:bodyPr>
              <a:lstStyle/>
              <a:p>
                <a:r>
                  <a:rPr lang="vi-VN" dirty="0"/>
                  <a:t>x</a:t>
                </a:r>
              </a:p>
            </p:txBody>
          </p:sp>
          <p:sp>
            <p:nvSpPr>
              <p:cNvPr id="22" name="TextBox 21">
                <a:extLst>
                  <a:ext uri="{FF2B5EF4-FFF2-40B4-BE49-F238E27FC236}">
                    <a16:creationId xmlns:a16="http://schemas.microsoft.com/office/drawing/2014/main" id="{E503364E-0738-4DD1-995C-01EFBA4B5A1C}"/>
                  </a:ext>
                </a:extLst>
              </p:cNvPr>
              <p:cNvSpPr txBox="1"/>
              <p:nvPr/>
            </p:nvSpPr>
            <p:spPr>
              <a:xfrm>
                <a:off x="5582095" y="1053000"/>
                <a:ext cx="372654" cy="369332"/>
              </a:xfrm>
              <a:prstGeom prst="rect">
                <a:avLst/>
              </a:prstGeom>
              <a:noFill/>
              <a:ln>
                <a:noFill/>
              </a:ln>
            </p:spPr>
            <p:txBody>
              <a:bodyPr wrap="square" rtlCol="0">
                <a:spAutoFit/>
              </a:bodyPr>
              <a:lstStyle/>
              <a:p>
                <a:r>
                  <a:rPr lang="vi-VN" dirty="0"/>
                  <a:t>y</a:t>
                </a:r>
              </a:p>
            </p:txBody>
          </p:sp>
          <p:sp>
            <p:nvSpPr>
              <p:cNvPr id="23" name="TextBox 22">
                <a:extLst>
                  <a:ext uri="{FF2B5EF4-FFF2-40B4-BE49-F238E27FC236}">
                    <a16:creationId xmlns:a16="http://schemas.microsoft.com/office/drawing/2014/main" id="{D20F3D02-229F-4924-A7D3-764766BBFB89}"/>
                  </a:ext>
                </a:extLst>
              </p:cNvPr>
              <p:cNvSpPr txBox="1"/>
              <p:nvPr/>
            </p:nvSpPr>
            <p:spPr>
              <a:xfrm>
                <a:off x="7231735" y="4719653"/>
                <a:ext cx="527124" cy="369332"/>
              </a:xfrm>
              <a:prstGeom prst="rect">
                <a:avLst/>
              </a:prstGeom>
              <a:noFill/>
              <a:ln>
                <a:noFill/>
              </a:ln>
            </p:spPr>
            <p:txBody>
              <a:bodyPr wrap="square" rtlCol="0">
                <a:spAutoFit/>
              </a:bodyPr>
              <a:lstStyle/>
              <a:p>
                <a:r>
                  <a:rPr lang="vi-VN" dirty="0"/>
                  <a:t>|</a:t>
                </a:r>
              </a:p>
            </p:txBody>
          </p:sp>
          <p:sp>
            <p:nvSpPr>
              <p:cNvPr id="24" name="TextBox 23">
                <a:extLst>
                  <a:ext uri="{FF2B5EF4-FFF2-40B4-BE49-F238E27FC236}">
                    <a16:creationId xmlns:a16="http://schemas.microsoft.com/office/drawing/2014/main" id="{9311C7DC-5004-4746-9F25-2112E86979F7}"/>
                  </a:ext>
                </a:extLst>
              </p:cNvPr>
              <p:cNvSpPr txBox="1"/>
              <p:nvPr/>
            </p:nvSpPr>
            <p:spPr>
              <a:xfrm>
                <a:off x="7647766" y="4719653"/>
                <a:ext cx="527124" cy="369332"/>
              </a:xfrm>
              <a:prstGeom prst="rect">
                <a:avLst/>
              </a:prstGeom>
              <a:noFill/>
              <a:ln>
                <a:noFill/>
              </a:ln>
            </p:spPr>
            <p:txBody>
              <a:bodyPr wrap="square" rtlCol="0">
                <a:spAutoFit/>
              </a:bodyPr>
              <a:lstStyle/>
              <a:p>
                <a:r>
                  <a:rPr lang="vi-VN" dirty="0"/>
                  <a:t>|</a:t>
                </a:r>
              </a:p>
            </p:txBody>
          </p:sp>
          <p:sp>
            <p:nvSpPr>
              <p:cNvPr id="25" name="TextBox 24">
                <a:extLst>
                  <a:ext uri="{FF2B5EF4-FFF2-40B4-BE49-F238E27FC236}">
                    <a16:creationId xmlns:a16="http://schemas.microsoft.com/office/drawing/2014/main" id="{F7036867-9DB3-4761-AA9A-434A8C36A911}"/>
                  </a:ext>
                </a:extLst>
              </p:cNvPr>
              <p:cNvSpPr txBox="1"/>
              <p:nvPr/>
            </p:nvSpPr>
            <p:spPr>
              <a:xfrm>
                <a:off x="8078519" y="4719653"/>
                <a:ext cx="527124" cy="369332"/>
              </a:xfrm>
              <a:prstGeom prst="rect">
                <a:avLst/>
              </a:prstGeom>
              <a:noFill/>
              <a:ln>
                <a:noFill/>
              </a:ln>
            </p:spPr>
            <p:txBody>
              <a:bodyPr wrap="square" rtlCol="0">
                <a:spAutoFit/>
              </a:bodyPr>
              <a:lstStyle/>
              <a:p>
                <a:r>
                  <a:rPr lang="vi-VN" dirty="0"/>
                  <a:t>|</a:t>
                </a:r>
              </a:p>
            </p:txBody>
          </p:sp>
          <p:sp>
            <p:nvSpPr>
              <p:cNvPr id="26" name="TextBox 25">
                <a:extLst>
                  <a:ext uri="{FF2B5EF4-FFF2-40B4-BE49-F238E27FC236}">
                    <a16:creationId xmlns:a16="http://schemas.microsoft.com/office/drawing/2014/main" id="{A007BE0E-8F84-4C74-8294-31B2BC044467}"/>
                  </a:ext>
                </a:extLst>
              </p:cNvPr>
              <p:cNvSpPr txBox="1"/>
              <p:nvPr/>
            </p:nvSpPr>
            <p:spPr>
              <a:xfrm>
                <a:off x="8500862" y="4719653"/>
                <a:ext cx="527124" cy="369332"/>
              </a:xfrm>
              <a:prstGeom prst="rect">
                <a:avLst/>
              </a:prstGeom>
              <a:noFill/>
              <a:ln>
                <a:noFill/>
              </a:ln>
            </p:spPr>
            <p:txBody>
              <a:bodyPr wrap="square" rtlCol="0">
                <a:spAutoFit/>
              </a:bodyPr>
              <a:lstStyle/>
              <a:p>
                <a:r>
                  <a:rPr lang="vi-VN" dirty="0"/>
                  <a:t>|</a:t>
                </a:r>
              </a:p>
            </p:txBody>
          </p:sp>
          <p:sp>
            <p:nvSpPr>
              <p:cNvPr id="27" name="TextBox 26">
                <a:extLst>
                  <a:ext uri="{FF2B5EF4-FFF2-40B4-BE49-F238E27FC236}">
                    <a16:creationId xmlns:a16="http://schemas.microsoft.com/office/drawing/2014/main" id="{C5088025-10D9-4C58-9A98-A104664B6A5C}"/>
                  </a:ext>
                </a:extLst>
              </p:cNvPr>
              <p:cNvSpPr txBox="1"/>
              <p:nvPr/>
            </p:nvSpPr>
            <p:spPr>
              <a:xfrm>
                <a:off x="7225054" y="5049910"/>
                <a:ext cx="554512" cy="369332"/>
              </a:xfrm>
              <a:prstGeom prst="rect">
                <a:avLst/>
              </a:prstGeom>
              <a:noFill/>
              <a:ln>
                <a:noFill/>
              </a:ln>
            </p:spPr>
            <p:txBody>
              <a:bodyPr wrap="square" rtlCol="0">
                <a:spAutoFit/>
              </a:bodyPr>
              <a:lstStyle/>
              <a:p>
                <a:r>
                  <a:rPr lang="vi-VN" dirty="0">
                    <a:latin typeface="+mj-lt"/>
                  </a:rPr>
                  <a:t>13</a:t>
                </a:r>
              </a:p>
            </p:txBody>
          </p:sp>
          <p:sp>
            <p:nvSpPr>
              <p:cNvPr id="28" name="TextBox 27">
                <a:extLst>
                  <a:ext uri="{FF2B5EF4-FFF2-40B4-BE49-F238E27FC236}">
                    <a16:creationId xmlns:a16="http://schemas.microsoft.com/office/drawing/2014/main" id="{8239D4CD-92DD-4111-B009-9021ABD365DD}"/>
                  </a:ext>
                </a:extLst>
              </p:cNvPr>
              <p:cNvSpPr txBox="1"/>
              <p:nvPr/>
            </p:nvSpPr>
            <p:spPr>
              <a:xfrm>
                <a:off x="7591627" y="5055960"/>
                <a:ext cx="554512" cy="369332"/>
              </a:xfrm>
              <a:prstGeom prst="rect">
                <a:avLst/>
              </a:prstGeom>
              <a:noFill/>
              <a:ln>
                <a:noFill/>
              </a:ln>
            </p:spPr>
            <p:txBody>
              <a:bodyPr wrap="square" rtlCol="0">
                <a:spAutoFit/>
              </a:bodyPr>
              <a:lstStyle/>
              <a:p>
                <a:r>
                  <a:rPr lang="vi-VN" dirty="0">
                    <a:latin typeface="+mj-lt"/>
                  </a:rPr>
                  <a:t>14</a:t>
                </a:r>
              </a:p>
            </p:txBody>
          </p:sp>
          <p:sp>
            <p:nvSpPr>
              <p:cNvPr id="29" name="TextBox 28">
                <a:extLst>
                  <a:ext uri="{FF2B5EF4-FFF2-40B4-BE49-F238E27FC236}">
                    <a16:creationId xmlns:a16="http://schemas.microsoft.com/office/drawing/2014/main" id="{0E1E97F4-5B61-4326-8782-42BB69BFF9A1}"/>
                  </a:ext>
                </a:extLst>
              </p:cNvPr>
              <p:cNvSpPr txBox="1"/>
              <p:nvPr/>
            </p:nvSpPr>
            <p:spPr>
              <a:xfrm>
                <a:off x="8002075" y="5046227"/>
                <a:ext cx="554512" cy="369332"/>
              </a:xfrm>
              <a:prstGeom prst="rect">
                <a:avLst/>
              </a:prstGeom>
              <a:noFill/>
              <a:ln>
                <a:noFill/>
              </a:ln>
            </p:spPr>
            <p:txBody>
              <a:bodyPr wrap="square" rtlCol="0">
                <a:spAutoFit/>
              </a:bodyPr>
              <a:lstStyle/>
              <a:p>
                <a:r>
                  <a:rPr lang="vi-VN" dirty="0">
                    <a:latin typeface="+mj-lt"/>
                  </a:rPr>
                  <a:t>15</a:t>
                </a:r>
              </a:p>
            </p:txBody>
          </p:sp>
          <p:sp>
            <p:nvSpPr>
              <p:cNvPr id="30" name="TextBox 29">
                <a:extLst>
                  <a:ext uri="{FF2B5EF4-FFF2-40B4-BE49-F238E27FC236}">
                    <a16:creationId xmlns:a16="http://schemas.microsoft.com/office/drawing/2014/main" id="{0822B608-D854-4BD7-9FAF-9C0FB4EF0D77}"/>
                  </a:ext>
                </a:extLst>
              </p:cNvPr>
              <p:cNvSpPr txBox="1"/>
              <p:nvPr/>
            </p:nvSpPr>
            <p:spPr>
              <a:xfrm>
                <a:off x="8397399" y="5037199"/>
                <a:ext cx="554512" cy="369332"/>
              </a:xfrm>
              <a:prstGeom prst="rect">
                <a:avLst/>
              </a:prstGeom>
              <a:noFill/>
              <a:ln>
                <a:noFill/>
              </a:ln>
            </p:spPr>
            <p:txBody>
              <a:bodyPr wrap="square" rtlCol="0">
                <a:spAutoFit/>
              </a:bodyPr>
              <a:lstStyle/>
              <a:p>
                <a:r>
                  <a:rPr lang="vi-VN" dirty="0">
                    <a:latin typeface="+mj-lt"/>
                  </a:rPr>
                  <a:t>16</a:t>
                </a:r>
              </a:p>
            </p:txBody>
          </p:sp>
          <p:sp>
            <p:nvSpPr>
              <p:cNvPr id="31" name="TextBox 30">
                <a:extLst>
                  <a:ext uri="{FF2B5EF4-FFF2-40B4-BE49-F238E27FC236}">
                    <a16:creationId xmlns:a16="http://schemas.microsoft.com/office/drawing/2014/main" id="{47F879E2-0596-4155-936E-9A9F19FB4FD3}"/>
                  </a:ext>
                </a:extLst>
              </p:cNvPr>
              <p:cNvSpPr txBox="1"/>
              <p:nvPr/>
            </p:nvSpPr>
            <p:spPr>
              <a:xfrm>
                <a:off x="5834490" y="1351421"/>
                <a:ext cx="424476" cy="369332"/>
              </a:xfrm>
              <a:prstGeom prst="rect">
                <a:avLst/>
              </a:prstGeom>
              <a:noFill/>
              <a:ln>
                <a:noFill/>
              </a:ln>
            </p:spPr>
            <p:txBody>
              <a:bodyPr wrap="square" rtlCol="0">
                <a:spAutoFit/>
              </a:bodyPr>
              <a:lstStyle/>
              <a:p>
                <a:r>
                  <a:rPr lang="vi-VN" dirty="0"/>
                  <a:t>_</a:t>
                </a:r>
              </a:p>
            </p:txBody>
          </p:sp>
          <p:sp>
            <p:nvSpPr>
              <p:cNvPr id="32" name="TextBox 31">
                <a:extLst>
                  <a:ext uri="{FF2B5EF4-FFF2-40B4-BE49-F238E27FC236}">
                    <a16:creationId xmlns:a16="http://schemas.microsoft.com/office/drawing/2014/main" id="{AC07700B-80CE-426C-98F1-2844CD1337DE}"/>
                  </a:ext>
                </a:extLst>
              </p:cNvPr>
              <p:cNvSpPr txBox="1"/>
              <p:nvPr/>
            </p:nvSpPr>
            <p:spPr>
              <a:xfrm>
                <a:off x="5834490" y="1536087"/>
                <a:ext cx="424476" cy="369332"/>
              </a:xfrm>
              <a:prstGeom prst="rect">
                <a:avLst/>
              </a:prstGeom>
              <a:noFill/>
              <a:ln>
                <a:noFill/>
              </a:ln>
            </p:spPr>
            <p:txBody>
              <a:bodyPr wrap="square" rtlCol="0">
                <a:spAutoFit/>
              </a:bodyPr>
              <a:lstStyle/>
              <a:p>
                <a:r>
                  <a:rPr lang="vi-VN" dirty="0"/>
                  <a:t>_</a:t>
                </a:r>
              </a:p>
            </p:txBody>
          </p:sp>
          <p:sp>
            <p:nvSpPr>
              <p:cNvPr id="33" name="TextBox 32">
                <a:extLst>
                  <a:ext uri="{FF2B5EF4-FFF2-40B4-BE49-F238E27FC236}">
                    <a16:creationId xmlns:a16="http://schemas.microsoft.com/office/drawing/2014/main" id="{A2A3C21B-9338-452A-AF58-DA3650C02C73}"/>
                  </a:ext>
                </a:extLst>
              </p:cNvPr>
              <p:cNvSpPr txBox="1"/>
              <p:nvPr/>
            </p:nvSpPr>
            <p:spPr>
              <a:xfrm>
                <a:off x="5834490" y="1709995"/>
                <a:ext cx="424476" cy="369332"/>
              </a:xfrm>
              <a:prstGeom prst="rect">
                <a:avLst/>
              </a:prstGeom>
              <a:noFill/>
              <a:ln>
                <a:noFill/>
              </a:ln>
            </p:spPr>
            <p:txBody>
              <a:bodyPr wrap="square" rtlCol="0">
                <a:spAutoFit/>
              </a:bodyPr>
              <a:lstStyle/>
              <a:p>
                <a:r>
                  <a:rPr lang="vi-VN" dirty="0"/>
                  <a:t>_</a:t>
                </a:r>
              </a:p>
            </p:txBody>
          </p:sp>
          <p:sp>
            <p:nvSpPr>
              <p:cNvPr id="34" name="TextBox 33">
                <a:extLst>
                  <a:ext uri="{FF2B5EF4-FFF2-40B4-BE49-F238E27FC236}">
                    <a16:creationId xmlns:a16="http://schemas.microsoft.com/office/drawing/2014/main" id="{9832F532-8A65-4490-9542-AB80B27B5A69}"/>
                  </a:ext>
                </a:extLst>
              </p:cNvPr>
              <p:cNvSpPr txBox="1"/>
              <p:nvPr/>
            </p:nvSpPr>
            <p:spPr>
              <a:xfrm>
                <a:off x="5834490" y="1890639"/>
                <a:ext cx="424476" cy="369332"/>
              </a:xfrm>
              <a:prstGeom prst="rect">
                <a:avLst/>
              </a:prstGeom>
              <a:noFill/>
              <a:ln>
                <a:noFill/>
              </a:ln>
            </p:spPr>
            <p:txBody>
              <a:bodyPr wrap="square" rtlCol="0">
                <a:spAutoFit/>
              </a:bodyPr>
              <a:lstStyle/>
              <a:p>
                <a:r>
                  <a:rPr lang="vi-VN" dirty="0"/>
                  <a:t>_</a:t>
                </a:r>
              </a:p>
            </p:txBody>
          </p:sp>
          <p:sp>
            <p:nvSpPr>
              <p:cNvPr id="35" name="TextBox 34">
                <a:extLst>
                  <a:ext uri="{FF2B5EF4-FFF2-40B4-BE49-F238E27FC236}">
                    <a16:creationId xmlns:a16="http://schemas.microsoft.com/office/drawing/2014/main" id="{A578B94F-9F60-46BD-A942-986716CF6028}"/>
                  </a:ext>
                </a:extLst>
              </p:cNvPr>
              <p:cNvSpPr txBox="1"/>
              <p:nvPr/>
            </p:nvSpPr>
            <p:spPr>
              <a:xfrm>
                <a:off x="5528180" y="2001369"/>
                <a:ext cx="423820" cy="369332"/>
              </a:xfrm>
              <a:prstGeom prst="rect">
                <a:avLst/>
              </a:prstGeom>
              <a:noFill/>
              <a:ln>
                <a:noFill/>
              </a:ln>
            </p:spPr>
            <p:txBody>
              <a:bodyPr wrap="square" rtlCol="0">
                <a:spAutoFit/>
              </a:bodyPr>
              <a:lstStyle/>
              <a:p>
                <a:r>
                  <a:rPr lang="vi-VN" dirty="0">
                    <a:latin typeface="+mj-lt"/>
                  </a:rPr>
                  <a:t>30</a:t>
                </a:r>
              </a:p>
            </p:txBody>
          </p:sp>
          <p:sp>
            <p:nvSpPr>
              <p:cNvPr id="36" name="TextBox 35">
                <a:extLst>
                  <a:ext uri="{FF2B5EF4-FFF2-40B4-BE49-F238E27FC236}">
                    <a16:creationId xmlns:a16="http://schemas.microsoft.com/office/drawing/2014/main" id="{7C211F7B-8369-48AC-A731-B44C9EBE7159}"/>
                  </a:ext>
                </a:extLst>
              </p:cNvPr>
              <p:cNvSpPr txBox="1"/>
              <p:nvPr/>
            </p:nvSpPr>
            <p:spPr>
              <a:xfrm>
                <a:off x="5528180" y="1816703"/>
                <a:ext cx="612620" cy="369332"/>
              </a:xfrm>
              <a:prstGeom prst="rect">
                <a:avLst/>
              </a:prstGeom>
              <a:noFill/>
              <a:ln>
                <a:noFill/>
              </a:ln>
            </p:spPr>
            <p:txBody>
              <a:bodyPr wrap="square" rtlCol="0">
                <a:spAutoFit/>
              </a:bodyPr>
              <a:lstStyle/>
              <a:p>
                <a:r>
                  <a:rPr lang="vi-VN" dirty="0">
                    <a:latin typeface="+mj-lt"/>
                  </a:rPr>
                  <a:t>31</a:t>
                </a:r>
              </a:p>
            </p:txBody>
          </p:sp>
          <p:sp>
            <p:nvSpPr>
              <p:cNvPr id="37" name="TextBox 36">
                <a:extLst>
                  <a:ext uri="{FF2B5EF4-FFF2-40B4-BE49-F238E27FC236}">
                    <a16:creationId xmlns:a16="http://schemas.microsoft.com/office/drawing/2014/main" id="{230A0EA7-6B43-4D63-983E-6C88013A0DB8}"/>
                  </a:ext>
                </a:extLst>
              </p:cNvPr>
              <p:cNvSpPr txBox="1"/>
              <p:nvPr/>
            </p:nvSpPr>
            <p:spPr>
              <a:xfrm>
                <a:off x="5528180" y="1633652"/>
                <a:ext cx="612620" cy="369332"/>
              </a:xfrm>
              <a:prstGeom prst="rect">
                <a:avLst/>
              </a:prstGeom>
              <a:noFill/>
              <a:ln>
                <a:noFill/>
              </a:ln>
            </p:spPr>
            <p:txBody>
              <a:bodyPr wrap="square" rtlCol="0">
                <a:spAutoFit/>
              </a:bodyPr>
              <a:lstStyle/>
              <a:p>
                <a:r>
                  <a:rPr lang="vi-VN" dirty="0">
                    <a:latin typeface="+mj-lt"/>
                  </a:rPr>
                  <a:t>32</a:t>
                </a:r>
              </a:p>
            </p:txBody>
          </p:sp>
          <p:sp>
            <p:nvSpPr>
              <p:cNvPr id="38" name="TextBox 37">
                <a:extLst>
                  <a:ext uri="{FF2B5EF4-FFF2-40B4-BE49-F238E27FC236}">
                    <a16:creationId xmlns:a16="http://schemas.microsoft.com/office/drawing/2014/main" id="{82210BEF-05BA-460D-82C1-494CB6A3E00A}"/>
                  </a:ext>
                </a:extLst>
              </p:cNvPr>
              <p:cNvSpPr txBox="1"/>
              <p:nvPr/>
            </p:nvSpPr>
            <p:spPr>
              <a:xfrm>
                <a:off x="5520000" y="1440464"/>
                <a:ext cx="612620" cy="369332"/>
              </a:xfrm>
              <a:prstGeom prst="rect">
                <a:avLst/>
              </a:prstGeom>
              <a:noFill/>
              <a:ln>
                <a:noFill/>
              </a:ln>
            </p:spPr>
            <p:txBody>
              <a:bodyPr wrap="square" rtlCol="0">
                <a:spAutoFit/>
              </a:bodyPr>
              <a:lstStyle/>
              <a:p>
                <a:r>
                  <a:rPr lang="vi-VN" dirty="0">
                    <a:latin typeface="+mj-lt"/>
                  </a:rPr>
                  <a:t>33</a:t>
                </a:r>
              </a:p>
            </p:txBody>
          </p:sp>
          <p:cxnSp>
            <p:nvCxnSpPr>
              <p:cNvPr id="39" name="Straight Connector 38">
                <a:extLst>
                  <a:ext uri="{FF2B5EF4-FFF2-40B4-BE49-F238E27FC236}">
                    <a16:creationId xmlns:a16="http://schemas.microsoft.com/office/drawing/2014/main" id="{5C58C147-1229-46C5-9FA0-B9A2168F1844}"/>
                  </a:ext>
                </a:extLst>
              </p:cNvPr>
              <p:cNvCxnSpPr/>
              <p:nvPr/>
            </p:nvCxnSpPr>
            <p:spPr>
              <a:xfrm flipV="1">
                <a:off x="7354578" y="1641603"/>
                <a:ext cx="0" cy="3285678"/>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F1995A2-89C4-45B2-9EB2-B16CA874CD96}"/>
                  </a:ext>
                </a:extLst>
              </p:cNvPr>
              <p:cNvCxnSpPr>
                <a:cxnSpLocks/>
              </p:cNvCxnSpPr>
              <p:nvPr/>
            </p:nvCxnSpPr>
            <p:spPr>
              <a:xfrm>
                <a:off x="6005147" y="1652641"/>
                <a:ext cx="1339173" cy="0"/>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7F0330A-784E-4580-9B25-73F799692AB9}"/>
                  </a:ext>
                </a:extLst>
              </p:cNvPr>
              <p:cNvCxnSpPr>
                <a:cxnSpLocks/>
              </p:cNvCxnSpPr>
              <p:nvPr/>
            </p:nvCxnSpPr>
            <p:spPr>
              <a:xfrm>
                <a:off x="5990109" y="2574728"/>
                <a:ext cx="2615534" cy="0"/>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3DBCC75-B3D7-47FE-BECF-60B8A531BB5E}"/>
                  </a:ext>
                </a:extLst>
              </p:cNvPr>
              <p:cNvCxnSpPr>
                <a:cxnSpLocks/>
              </p:cNvCxnSpPr>
              <p:nvPr/>
            </p:nvCxnSpPr>
            <p:spPr>
              <a:xfrm flipV="1">
                <a:off x="7769367" y="2565000"/>
                <a:ext cx="0" cy="2355661"/>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3D68C72-67C5-47DE-84CC-2D2F93E357ED}"/>
                  </a:ext>
                </a:extLst>
              </p:cNvPr>
              <p:cNvCxnSpPr>
                <a:cxnSpLocks/>
              </p:cNvCxnSpPr>
              <p:nvPr/>
            </p:nvCxnSpPr>
            <p:spPr>
              <a:xfrm flipV="1">
                <a:off x="8200056" y="2565000"/>
                <a:ext cx="0" cy="2349041"/>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CAA8357-0281-421D-BEE3-F969051E876D}"/>
                  </a:ext>
                </a:extLst>
              </p:cNvPr>
              <p:cNvCxnSpPr>
                <a:cxnSpLocks/>
              </p:cNvCxnSpPr>
              <p:nvPr/>
            </p:nvCxnSpPr>
            <p:spPr>
              <a:xfrm flipV="1">
                <a:off x="8621545" y="2565000"/>
                <a:ext cx="0" cy="2375659"/>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19CCE4E-2F99-42D0-A0A5-E392FF2C386A}"/>
                  </a:ext>
                </a:extLst>
              </p:cNvPr>
              <p:cNvSpPr txBox="1"/>
              <p:nvPr/>
            </p:nvSpPr>
            <p:spPr>
              <a:xfrm>
                <a:off x="5636859" y="4990682"/>
                <a:ext cx="351919" cy="369332"/>
              </a:xfrm>
              <a:prstGeom prst="rect">
                <a:avLst/>
              </a:prstGeom>
              <a:noFill/>
              <a:ln>
                <a:noFill/>
              </a:ln>
            </p:spPr>
            <p:txBody>
              <a:bodyPr wrap="square" rtlCol="0">
                <a:spAutoFit/>
              </a:bodyPr>
              <a:lstStyle/>
              <a:p>
                <a:r>
                  <a:rPr lang="vi-VN" dirty="0"/>
                  <a:t>0</a:t>
                </a:r>
              </a:p>
            </p:txBody>
          </p:sp>
          <p:sp>
            <p:nvSpPr>
              <p:cNvPr id="46" name="TextBox 45">
                <a:extLst>
                  <a:ext uri="{FF2B5EF4-FFF2-40B4-BE49-F238E27FC236}">
                    <a16:creationId xmlns:a16="http://schemas.microsoft.com/office/drawing/2014/main" id="{2D971CCE-29D9-45F0-80E8-8207434C43F2}"/>
                  </a:ext>
                </a:extLst>
              </p:cNvPr>
              <p:cNvSpPr txBox="1"/>
              <p:nvPr/>
            </p:nvSpPr>
            <p:spPr>
              <a:xfrm>
                <a:off x="5837184" y="2075592"/>
                <a:ext cx="424476" cy="369332"/>
              </a:xfrm>
              <a:prstGeom prst="rect">
                <a:avLst/>
              </a:prstGeom>
              <a:noFill/>
              <a:ln>
                <a:noFill/>
              </a:ln>
            </p:spPr>
            <p:txBody>
              <a:bodyPr wrap="square" rtlCol="0">
                <a:spAutoFit/>
              </a:bodyPr>
              <a:lstStyle/>
              <a:p>
                <a:r>
                  <a:rPr lang="vi-VN" dirty="0"/>
                  <a:t>_</a:t>
                </a:r>
              </a:p>
            </p:txBody>
          </p:sp>
          <p:sp>
            <p:nvSpPr>
              <p:cNvPr id="47" name="TextBox 46">
                <a:extLst>
                  <a:ext uri="{FF2B5EF4-FFF2-40B4-BE49-F238E27FC236}">
                    <a16:creationId xmlns:a16="http://schemas.microsoft.com/office/drawing/2014/main" id="{D91DD10C-EC4C-4C5B-A7B5-0A5E3DCF9827}"/>
                  </a:ext>
                </a:extLst>
              </p:cNvPr>
              <p:cNvSpPr txBox="1"/>
              <p:nvPr/>
            </p:nvSpPr>
            <p:spPr>
              <a:xfrm>
                <a:off x="5530874" y="2186322"/>
                <a:ext cx="423820" cy="369332"/>
              </a:xfrm>
              <a:prstGeom prst="rect">
                <a:avLst/>
              </a:prstGeom>
              <a:noFill/>
              <a:ln>
                <a:noFill/>
              </a:ln>
            </p:spPr>
            <p:txBody>
              <a:bodyPr wrap="square" rtlCol="0">
                <a:spAutoFit/>
              </a:bodyPr>
              <a:lstStyle/>
              <a:p>
                <a:r>
                  <a:rPr lang="vi-VN" dirty="0">
                    <a:latin typeface="+mj-lt"/>
                  </a:rPr>
                  <a:t>29</a:t>
                </a:r>
              </a:p>
            </p:txBody>
          </p:sp>
          <p:sp>
            <p:nvSpPr>
              <p:cNvPr id="48" name="TextBox 47">
                <a:extLst>
                  <a:ext uri="{FF2B5EF4-FFF2-40B4-BE49-F238E27FC236}">
                    <a16:creationId xmlns:a16="http://schemas.microsoft.com/office/drawing/2014/main" id="{53DCE1BC-405B-44A3-9241-F9E8EE880BB3}"/>
                  </a:ext>
                </a:extLst>
              </p:cNvPr>
              <p:cNvSpPr txBox="1"/>
              <p:nvPr/>
            </p:nvSpPr>
            <p:spPr>
              <a:xfrm>
                <a:off x="5837184" y="2267272"/>
                <a:ext cx="424476" cy="369332"/>
              </a:xfrm>
              <a:prstGeom prst="rect">
                <a:avLst/>
              </a:prstGeom>
              <a:noFill/>
              <a:ln>
                <a:noFill/>
              </a:ln>
            </p:spPr>
            <p:txBody>
              <a:bodyPr wrap="square" rtlCol="0">
                <a:spAutoFit/>
              </a:bodyPr>
              <a:lstStyle/>
              <a:p>
                <a:r>
                  <a:rPr lang="vi-VN" dirty="0"/>
                  <a:t>_</a:t>
                </a:r>
              </a:p>
            </p:txBody>
          </p:sp>
          <p:sp>
            <p:nvSpPr>
              <p:cNvPr id="49" name="TextBox 48">
                <a:extLst>
                  <a:ext uri="{FF2B5EF4-FFF2-40B4-BE49-F238E27FC236}">
                    <a16:creationId xmlns:a16="http://schemas.microsoft.com/office/drawing/2014/main" id="{7DD7BFB5-05EA-4CD5-BC24-09D0F8CADDEF}"/>
                  </a:ext>
                </a:extLst>
              </p:cNvPr>
              <p:cNvSpPr txBox="1"/>
              <p:nvPr/>
            </p:nvSpPr>
            <p:spPr>
              <a:xfrm>
                <a:off x="5530874" y="2378002"/>
                <a:ext cx="423820" cy="369332"/>
              </a:xfrm>
              <a:prstGeom prst="rect">
                <a:avLst/>
              </a:prstGeom>
              <a:noFill/>
              <a:ln>
                <a:noFill/>
              </a:ln>
            </p:spPr>
            <p:txBody>
              <a:bodyPr wrap="square" rtlCol="0">
                <a:spAutoFit/>
              </a:bodyPr>
              <a:lstStyle/>
              <a:p>
                <a:r>
                  <a:rPr lang="vi-VN" dirty="0">
                    <a:latin typeface="+mj-lt"/>
                  </a:rPr>
                  <a:t>28</a:t>
                </a:r>
              </a:p>
            </p:txBody>
          </p:sp>
        </p:grpSp>
      </p:grpSp>
      <p:sp>
        <p:nvSpPr>
          <p:cNvPr id="50" name="TextBox 49">
            <a:extLst>
              <a:ext uri="{FF2B5EF4-FFF2-40B4-BE49-F238E27FC236}">
                <a16:creationId xmlns:a16="http://schemas.microsoft.com/office/drawing/2014/main" id="{D5DD4633-87F1-4FC8-8745-AB11DD2F8EDB}"/>
              </a:ext>
            </a:extLst>
          </p:cNvPr>
          <p:cNvSpPr txBox="1"/>
          <p:nvPr/>
        </p:nvSpPr>
        <p:spPr>
          <a:xfrm>
            <a:off x="662924" y="3517536"/>
            <a:ext cx="7128000" cy="1384995"/>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c)</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mặt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Oxy,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M(15;24) </a:t>
            </a:r>
            <a:r>
              <a:rPr lang="en-US" sz="2800" dirty="0" err="1">
                <a:solidFill>
                  <a:srgbClr val="0000CC"/>
                </a:solidFill>
                <a:latin typeface="Times New Roman" panose="02020603050405020304" pitchFamily="18" charset="0"/>
                <a:cs typeface="Times New Roman" panose="02020603050405020304" pitchFamily="18" charset="0"/>
              </a:rPr>
              <a:t>không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thuộc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đồ</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thị</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số</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bởi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bảng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Vì</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cặp</a:t>
            </a:r>
            <a:r>
              <a:rPr lang="en-US" sz="2800" dirty="0">
                <a:solidFill>
                  <a:srgbClr val="0000CC"/>
                </a:solidFill>
                <a:latin typeface="Times New Roman" panose="02020603050405020304" pitchFamily="18" charset="0"/>
                <a:cs typeface="Times New Roman" panose="02020603050405020304" pitchFamily="18" charset="0"/>
              </a:rPr>
              <a:t> (15;24)</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16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par>
                                <p:cTn id="8" presetID="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nodeType="clickEffect">
                                  <p:stCondLst>
                                    <p:cond delay="0"/>
                                  </p:stCondLst>
                                  <p:childTnLst>
                                    <p:animEffect transition="out" filter="wipe(down)">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xit" presetSubtype="16" fill="hold" grpId="0" nodeType="clickEffect">
                                  <p:stCondLst>
                                    <p:cond delay="0"/>
                                  </p:stCondLst>
                                  <p:childTnLst>
                                    <p:animEffect transition="out" filter="circle(in)">
                                      <p:cBhvr>
                                        <p:cTn id="20" dur="2000"/>
                                        <p:tgtEl>
                                          <p:spTgt spid="9"/>
                                        </p:tgtEl>
                                      </p:cBhvr>
                                    </p:animEffect>
                                    <p:set>
                                      <p:cBhvr>
                                        <p:cTn id="21" dur="1" fill="hold">
                                          <p:stCondLst>
                                            <p:cond delay="19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BA33BF-06C3-4C23-AD39-E3174EA79E4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1" b="14199" l="2590" r="46619"/>
                    </a14:imgEffect>
                  </a14:imgLayer>
                </a14:imgProps>
              </a:ext>
            </a:extLst>
          </a:blip>
          <a:srcRect r="52415" b="84740"/>
          <a:stretch/>
        </p:blipFill>
        <p:spPr>
          <a:xfrm>
            <a:off x="1344000" y="-171000"/>
            <a:ext cx="5077192" cy="1155000"/>
          </a:xfrm>
          <a:prstGeom prst="rect">
            <a:avLst/>
          </a:prstGeom>
          <a:ln>
            <a:noFill/>
          </a:ln>
        </p:spPr>
      </p:pic>
      <p:sp>
        <p:nvSpPr>
          <p:cNvPr id="5" name="TextBox 4">
            <a:extLst>
              <a:ext uri="{FF2B5EF4-FFF2-40B4-BE49-F238E27FC236}">
                <a16:creationId xmlns:a16="http://schemas.microsoft.com/office/drawing/2014/main" id="{B5E161B5-948C-4E6F-9523-32F90BC3C9D2}"/>
              </a:ext>
            </a:extLst>
          </p:cNvPr>
          <p:cNvSpPr txBox="1"/>
          <p:nvPr/>
        </p:nvSpPr>
        <p:spPr>
          <a:xfrm>
            <a:off x="2568000" y="837000"/>
            <a:ext cx="7789985"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tọa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45B89C7-4A4E-45FE-9FB8-9E0D84B5C549}"/>
              </a:ext>
            </a:extLst>
          </p:cNvPr>
          <p:cNvSpPr txBox="1"/>
          <p:nvPr/>
        </p:nvSpPr>
        <p:spPr>
          <a:xfrm>
            <a:off x="1488000" y="1557000"/>
            <a:ext cx="6383516" cy="4832092"/>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1.Ứng </a:t>
            </a:r>
            <a:r>
              <a:rPr lang="en-US" sz="2800" b="1" dirty="0" err="1">
                <a:solidFill>
                  <a:srgbClr val="0070C0"/>
                </a:solidFill>
                <a:latin typeface="Times New Roman" panose="02020603050405020304" pitchFamily="18" charset="0"/>
                <a:cs typeface="Times New Roman" panose="02020603050405020304" pitchFamily="18" charset="0"/>
              </a:rPr>
              <a:t>dụng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không</a:t>
            </a:r>
            <a:endParaRPr lang="en-US" sz="2800" b="1" dirty="0">
              <a:solidFill>
                <a:srgbClr val="0070C0"/>
              </a:solidFill>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15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Căn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trạm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l</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u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sân</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ược vị trí của sân bay. Cũng như vậy, dựa trên sự thay đổi của tọa độ điểm M, trạm kiểm soát đó có thể xác định được đường bay của máy bay.</a:t>
            </a:r>
          </a:p>
        </p:txBody>
      </p:sp>
      <p:pic>
        <p:nvPicPr>
          <p:cNvPr id="7" name="Picture 6">
            <a:extLst>
              <a:ext uri="{FF2B5EF4-FFF2-40B4-BE49-F238E27FC236}">
                <a16:creationId xmlns:a16="http://schemas.microsoft.com/office/drawing/2014/main" id="{EC50E4EA-E2D5-47FB-9B3F-DBF85ABF4427}"/>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21907" b="75254" l="63022" r="96259">
                        <a14:foregroundMark x1="77122" y1="24746" x2="80000" y2="25152"/>
                        <a14:foregroundMark x1="65324" y1="48479" x2="95540" y2="48479"/>
                        <a14:foregroundMark x1="79856" y1="70791" x2="79568" y2="21907"/>
                        <a14:foregroundMark x1="94388" y1="49290" x2="96259" y2="52941"/>
                        <a14:foregroundMark x1="76403" y1="73631" x2="84748" y2="73631"/>
                        <a14:foregroundMark x1="75971" y1="71602" x2="84029" y2="71602"/>
                        <a14:foregroundMark x1="76259" y1="74037" x2="84317" y2="74645"/>
                        <a14:foregroundMark x1="75971" y1="71197" x2="75971" y2="74442"/>
                      </a14:backgroundRemoval>
                    </a14:imgEffect>
                  </a14:imgLayer>
                </a14:imgProps>
              </a:ext>
            </a:extLst>
          </a:blip>
          <a:srcRect l="62661" t="21622" b="24299"/>
          <a:stretch/>
        </p:blipFill>
        <p:spPr>
          <a:xfrm>
            <a:off x="7891801" y="1701000"/>
            <a:ext cx="4333349" cy="4452042"/>
          </a:xfrm>
          <a:prstGeom prst="rect">
            <a:avLst/>
          </a:prstGeom>
        </p:spPr>
      </p:pic>
      <p:sp>
        <p:nvSpPr>
          <p:cNvPr id="11" name="Rectangle 10">
            <a:extLst>
              <a:ext uri="{FF2B5EF4-FFF2-40B4-BE49-F238E27FC236}">
                <a16:creationId xmlns:a16="http://schemas.microsoft.com/office/drawing/2014/main" id="{8D4FC9E9-D822-4C92-B632-0FB2430C3F4D}"/>
              </a:ext>
            </a:extLst>
          </p:cNvPr>
          <p:cNvSpPr/>
          <p:nvPr/>
        </p:nvSpPr>
        <p:spPr>
          <a:xfrm>
            <a:off x="16042" y="0"/>
            <a:ext cx="1128000" cy="6858000"/>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78078826"/>
      </p:ext>
    </p:extLst>
  </p:cSld>
  <p:clrMapOvr>
    <a:masterClrMapping/>
  </p:clrMapOvr>
  <p:transition spd="slow">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BA33BF-06C3-4C23-AD39-E3174EA79E4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1" b="14199" l="2590" r="46619"/>
                    </a14:imgEffect>
                  </a14:imgLayer>
                </a14:imgProps>
              </a:ext>
            </a:extLst>
          </a:blip>
          <a:srcRect r="52415" b="84740"/>
          <a:stretch/>
        </p:blipFill>
        <p:spPr>
          <a:xfrm>
            <a:off x="1344000" y="-237603"/>
            <a:ext cx="5077192" cy="1155000"/>
          </a:xfrm>
          <a:prstGeom prst="rect">
            <a:avLst/>
          </a:prstGeom>
          <a:ln>
            <a:noFill/>
          </a:ln>
        </p:spPr>
      </p:pic>
      <p:sp>
        <p:nvSpPr>
          <p:cNvPr id="5" name="TextBox 4">
            <a:extLst>
              <a:ext uri="{FF2B5EF4-FFF2-40B4-BE49-F238E27FC236}">
                <a16:creationId xmlns:a16="http://schemas.microsoft.com/office/drawing/2014/main" id="{B5E161B5-948C-4E6F-9523-32F90BC3C9D2}"/>
              </a:ext>
            </a:extLst>
          </p:cNvPr>
          <p:cNvSpPr txBox="1"/>
          <p:nvPr/>
        </p:nvSpPr>
        <p:spPr>
          <a:xfrm>
            <a:off x="2640000" y="666641"/>
            <a:ext cx="7789985"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tọa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45B89C7-4A4E-45FE-9FB8-9E0D84B5C549}"/>
              </a:ext>
            </a:extLst>
          </p:cNvPr>
          <p:cNvSpPr txBox="1"/>
          <p:nvPr/>
        </p:nvSpPr>
        <p:spPr>
          <a:xfrm>
            <a:off x="120000" y="968933"/>
            <a:ext cx="11664000" cy="1384995"/>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2.GPS</a:t>
            </a:r>
          </a:p>
          <a:p>
            <a:pPr algn="just"/>
            <a:r>
              <a:rPr lang="vi-VN" sz="2800" dirty="0">
                <a:latin typeface="Times New Roman" panose="02020603050405020304" pitchFamily="18" charset="0"/>
                <a:cs typeface="Times New Roman" panose="02020603050405020304" pitchFamily="18" charset="0"/>
              </a:rPr>
              <a:t>Để theo dõi và dự đoán đường đi của một cơn bão, ngày nay các nhà khoa học sử dụng Hệ thống Định vị toàn cầu (GPS). Trong hệ thống GPS, kinh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độ gốc và</a:t>
            </a:r>
          </a:p>
        </p:txBody>
      </p:sp>
      <p:pic>
        <p:nvPicPr>
          <p:cNvPr id="4" name="Picture 3">
            <a:extLst>
              <a:ext uri="{FF2B5EF4-FFF2-40B4-BE49-F238E27FC236}">
                <a16:creationId xmlns:a16="http://schemas.microsoft.com/office/drawing/2014/main" id="{07855923-0EDA-416E-B2DA-441D2BCBD342}"/>
              </a:ext>
            </a:extLst>
          </p:cNvPr>
          <p:cNvPicPr>
            <a:picLocks noChangeAspect="1"/>
          </p:cNvPicPr>
          <p:nvPr/>
        </p:nvPicPr>
        <p:blipFill>
          <a:blip r:embed="rId5"/>
          <a:stretch>
            <a:fillRect/>
          </a:stretch>
        </p:blipFill>
        <p:spPr>
          <a:xfrm>
            <a:off x="4800000" y="2405464"/>
            <a:ext cx="7366863" cy="4407536"/>
          </a:xfrm>
          <a:prstGeom prst="rect">
            <a:avLst/>
          </a:prstGeom>
        </p:spPr>
      </p:pic>
      <p:sp>
        <p:nvSpPr>
          <p:cNvPr id="12" name="TextBox 11">
            <a:extLst>
              <a:ext uri="{FF2B5EF4-FFF2-40B4-BE49-F238E27FC236}">
                <a16:creationId xmlns:a16="http://schemas.microsoft.com/office/drawing/2014/main" id="{01380958-83D5-4C16-9378-0A3599172E1A}"/>
              </a:ext>
            </a:extLst>
          </p:cNvPr>
          <p:cNvSpPr txBox="1"/>
          <p:nvPr/>
        </p:nvSpPr>
        <p:spPr>
          <a:xfrm>
            <a:off x="192000" y="2353928"/>
            <a:ext cx="4320000" cy="4401205"/>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vĩ độ xác định  một hệ trục tọa độ trên mặt phẳng (bản đồ dự báo), kinh độ và vĩ độ của một địa điểm trên Trái Đất là tọa độ của điểm đó trên bản đồ dự báo. Chẳng hạn, Hình 16 mô tả dự báo đường đi của cơn bão số 9 Rai sau 16 giờ ngày 19/12/2021 ở Việt Nam</a:t>
            </a:r>
          </a:p>
        </p:txBody>
      </p:sp>
    </p:spTree>
    <p:extLst>
      <p:ext uri="{BB962C8B-B14F-4D97-AF65-F5344CB8AC3E}">
        <p14:creationId xmlns:p14="http://schemas.microsoft.com/office/powerpoint/2010/main" val="9911353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EA4FD-8392-4D8B-B292-816E3CD68E1B}"/>
              </a:ext>
            </a:extLst>
          </p:cNvPr>
          <p:cNvPicPr>
            <a:picLocks noChangeAspect="1"/>
          </p:cNvPicPr>
          <p:nvPr/>
        </p:nvPicPr>
        <p:blipFill>
          <a:blip r:embed="rId2"/>
          <a:stretch>
            <a:fillRect/>
          </a:stretch>
        </p:blipFill>
        <p:spPr>
          <a:xfrm>
            <a:off x="6816000" y="92731"/>
            <a:ext cx="5256000" cy="4344270"/>
          </a:xfrm>
          <a:prstGeom prst="rect">
            <a:avLst/>
          </a:prstGeom>
        </p:spPr>
      </p:pic>
      <p:pic>
        <p:nvPicPr>
          <p:cNvPr id="2052" name="Picture 4" descr="Quả địa Cầu Hình ảnh PNG | Vector Và Các Tập Tin PSD | Tải Về Miễn Phí Trên  Pngtree">
            <a:extLst>
              <a:ext uri="{FF2B5EF4-FFF2-40B4-BE49-F238E27FC236}">
                <a16:creationId xmlns:a16="http://schemas.microsoft.com/office/drawing/2014/main" id="{08A56810-8821-42BA-846B-A692E2117D9C}"/>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10000" b="80250" l="10000" r="90000"/>
                    </a14:imgEffect>
                  </a14:imgLayer>
                </a14:imgProps>
              </a:ext>
              <a:ext uri="{28A0092B-C50C-407E-A947-70E740481C1C}">
                <a14:useLocalDpi xmlns:a14="http://schemas.microsoft.com/office/drawing/2010/main" val="0"/>
              </a:ext>
            </a:extLst>
          </a:blip>
          <a:srcRect l="11210" t="6845" r="14361" b="19742"/>
          <a:stretch/>
        </p:blipFill>
        <p:spPr bwMode="auto">
          <a:xfrm>
            <a:off x="-29760" y="5660703"/>
            <a:ext cx="1286547" cy="1268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B3CE2ED-0AE7-4770-8F28-B941D88EBE5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192000" y="2493000"/>
            <a:ext cx="1481006" cy="1799703"/>
          </a:xfrm>
          <a:prstGeom prst="rect">
            <a:avLst/>
          </a:prstGeom>
        </p:spPr>
      </p:pic>
      <p:sp>
        <p:nvSpPr>
          <p:cNvPr id="8" name="Thought Bubble: Cloud 7">
            <a:extLst>
              <a:ext uri="{FF2B5EF4-FFF2-40B4-BE49-F238E27FC236}">
                <a16:creationId xmlns:a16="http://schemas.microsoft.com/office/drawing/2014/main" id="{361FF59A-442F-4E70-8A6C-F6AF53D745F6}"/>
              </a:ext>
            </a:extLst>
          </p:cNvPr>
          <p:cNvSpPr/>
          <p:nvPr/>
        </p:nvSpPr>
        <p:spPr>
          <a:xfrm>
            <a:off x="1709006" y="3606531"/>
            <a:ext cx="5538994" cy="3024000"/>
          </a:xfrm>
          <a:prstGeom prst="cloudCallout">
            <a:avLst>
              <a:gd name="adj1" fmla="val -57054"/>
              <a:gd name="adj2" fmla="val -39745"/>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latin typeface="Times New Roman" panose="02020603050405020304" pitchFamily="18" charset="0"/>
              <a:cs typeface="Times New Roman" panose="02020603050405020304" pitchFamily="18" charset="0"/>
            </a:endParaRPr>
          </a:p>
          <a:p>
            <a:r>
              <a:rPr lang="en-US" sz="2800" b="1" i="1" dirty="0" err="1">
                <a:solidFill>
                  <a:srgbClr val="FF0000"/>
                </a:solidFill>
                <a:latin typeface="Times New Roman" panose="02020603050405020304" pitchFamily="18" charset="0"/>
                <a:cs typeface="Times New Roman" panose="02020603050405020304" pitchFamily="18" charset="0"/>
              </a:rPr>
              <a:t>Trong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toán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cặp</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số</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để</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xác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định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vị</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trí</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của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một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điểm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trên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mặt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phẳng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được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gọi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gì</a:t>
            </a:r>
            <a:r>
              <a:rPr lang="en-US" sz="2800" b="1" i="1" dirty="0">
                <a:solidFill>
                  <a:srgbClr val="FF0000"/>
                </a:solidFill>
                <a:latin typeface="Times New Roman" panose="02020603050405020304" pitchFamily="18" charset="0"/>
                <a:cs typeface="Times New Roman" panose="02020603050405020304" pitchFamily="18" charset="0"/>
              </a:rPr>
              <a:t>?</a:t>
            </a:r>
            <a:endParaRPr lang="en-US" b="1" i="1" dirty="0">
              <a:solidFill>
                <a:sysClr val="windowText" lastClr="000000"/>
              </a:solidFill>
              <a:latin typeface="Times New Roman" panose="02020603050405020304" pitchFamily="18" charset="0"/>
              <a:cs typeface="Times New Roman" panose="02020603050405020304" pitchFamily="18" charset="0"/>
            </a:endParaRPr>
          </a:p>
        </p:txBody>
      </p:sp>
      <p:sp>
        <p:nvSpPr>
          <p:cNvPr id="9" name="Ribbon: Tilted Up 8">
            <a:extLst>
              <a:ext uri="{FF2B5EF4-FFF2-40B4-BE49-F238E27FC236}">
                <a16:creationId xmlns:a16="http://schemas.microsoft.com/office/drawing/2014/main" id="{0A75AA3E-EEC1-494A-BFEB-1B44F4F690E7}"/>
              </a:ext>
            </a:extLst>
          </p:cNvPr>
          <p:cNvSpPr/>
          <p:nvPr/>
        </p:nvSpPr>
        <p:spPr>
          <a:xfrm>
            <a:off x="193473" y="216223"/>
            <a:ext cx="4104000" cy="1008000"/>
          </a:xfrm>
          <a:prstGeom prst="ribbon2">
            <a:avLst>
              <a:gd name="adj1" fmla="val 14830"/>
              <a:gd name="adj2"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KHỞI ĐỘNG</a:t>
            </a:r>
            <a:endParaRPr lang="vi-VN" sz="3600" b="1" dirty="0">
              <a:solidFill>
                <a:srgbClr val="FFFF00"/>
              </a:solidFill>
              <a:latin typeface="Times New Roman" panose="02020603050405020304" pitchFamily="18" charset="0"/>
              <a:cs typeface="Times New Roman" panose="02020603050405020304" pitchFamily="18" charset="0"/>
            </a:endParaRPr>
          </a:p>
        </p:txBody>
      </p:sp>
      <p:sp>
        <p:nvSpPr>
          <p:cNvPr id="10" name="Rectangle: Rounded Corners 23">
            <a:extLst>
              <a:ext uri="{FF2B5EF4-FFF2-40B4-BE49-F238E27FC236}">
                <a16:creationId xmlns:a16="http://schemas.microsoft.com/office/drawing/2014/main" id="{6E5D2735-2AEC-44AC-B282-BCD138DF950F}"/>
              </a:ext>
            </a:extLst>
          </p:cNvPr>
          <p:cNvSpPr/>
          <p:nvPr/>
        </p:nvSpPr>
        <p:spPr>
          <a:xfrm>
            <a:off x="2790985" y="1629000"/>
            <a:ext cx="3449015" cy="1368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Times New Roman" panose="02020603050405020304" pitchFamily="18" charset="0"/>
                <a:cs typeface="Times New Roman" panose="02020603050405020304" pitchFamily="18" charset="0"/>
              </a:rPr>
              <a:t> </a:t>
            </a:r>
            <a:endParaRPr lang="vi-VN" sz="2200" dirty="0">
              <a:latin typeface="Times New Roman" panose="02020603050405020304" pitchFamily="18" charset="0"/>
              <a:cs typeface="Times New Roman" panose="02020603050405020304" pitchFamily="18" charset="0"/>
            </a:endParaRPr>
          </a:p>
          <a:p>
            <a:pPr algn="ctr"/>
            <a:r>
              <a:rPr lang="en-US" sz="2200" dirty="0" err="1">
                <a:latin typeface="Times New Roman" panose="02020603050405020304" pitchFamily="18" charset="0"/>
                <a:cs typeface="Times New Roman" panose="02020603050405020304" pitchFamily="18" charset="0"/>
              </a:rPr>
              <a:t>Tọa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Kiếm</a:t>
            </a:r>
            <a:r>
              <a:rPr lang="en-US" sz="2200" dirty="0">
                <a:latin typeface="Times New Roman" panose="02020603050405020304" pitchFamily="18" charset="0"/>
                <a:cs typeface="Times New Roman" panose="02020603050405020304" pitchFamily="18" charset="0"/>
              </a:rPr>
              <a:t> </a:t>
            </a:r>
            <a:endParaRPr lang="vi-VN" sz="2200" dirty="0">
              <a:latin typeface="Times New Roman" panose="02020603050405020304" pitchFamily="18" charset="0"/>
              <a:cs typeface="Times New Roman" panose="02020603050405020304" pitchFamily="18" charset="0"/>
            </a:endParaRPr>
          </a:p>
          <a:p>
            <a:pPr algn="ctr"/>
            <a:endParaRPr lang="vi-VN" sz="2200" dirty="0">
              <a:latin typeface="Times New Roman" panose="02020603050405020304" pitchFamily="18" charset="0"/>
              <a:cs typeface="Times New Roman" panose="02020603050405020304" pitchFamily="18" charset="0"/>
            </a:endParaRPr>
          </a:p>
          <a:p>
            <a:pPr algn="ctr"/>
            <a:r>
              <a:rPr lang="pt-BR"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21º01</a:t>
            </a:r>
            <a:r>
              <a:rPr lang="vi-VN"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 105</a:t>
            </a:r>
            <a:r>
              <a:rPr lang="vi-VN" sz="2200" b="1"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a:t>
            </a:r>
            <a:r>
              <a:rPr lang="vi-VN"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51’Đ</a:t>
            </a:r>
            <a:endPar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648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4" presetClass="entr" presetSubtype="1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ổng hợp Quyển Sổ giá rẻ, bán chạy tháng 6/2023 - BeeCost">
            <a:extLst>
              <a:ext uri="{FF2B5EF4-FFF2-40B4-BE49-F238E27FC236}">
                <a16:creationId xmlns:a16="http://schemas.microsoft.com/office/drawing/2014/main" id="{C9644A55-2600-4316-B01D-19DBFE9D212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6607" t="11111" r="19782" b="119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2A59FAE-4222-4F3F-B4CB-A0F1372DC05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08" b="89508" l="8197" r="100000">
                        <a14:foregroundMark x1="42951" y1="70820" x2="10492" y2="63934"/>
                        <a14:foregroundMark x1="12459" y1="58361" x2="8197" y2="68525"/>
                        <a14:foregroundMark x1="10492" y1="55410" x2="21639" y2="53770"/>
                      </a14:backgroundRemoval>
                    </a14:imgEffect>
                  </a14:imgLayer>
                </a14:imgProps>
              </a:ext>
            </a:extLst>
          </a:blip>
          <a:srcRect t="19899"/>
          <a:stretch/>
        </p:blipFill>
        <p:spPr>
          <a:xfrm>
            <a:off x="9712036" y="0"/>
            <a:ext cx="2479964" cy="1986487"/>
          </a:xfrm>
          <a:prstGeom prst="rect">
            <a:avLst/>
          </a:prstGeom>
        </p:spPr>
      </p:pic>
      <p:sp>
        <p:nvSpPr>
          <p:cNvPr id="3" name="TextBox 2">
            <a:extLst>
              <a:ext uri="{FF2B5EF4-FFF2-40B4-BE49-F238E27FC236}">
                <a16:creationId xmlns:a16="http://schemas.microsoft.com/office/drawing/2014/main" id="{5678D1DC-C40A-472C-A71E-E99FCC844A24}"/>
              </a:ext>
            </a:extLst>
          </p:cNvPr>
          <p:cNvSpPr txBox="1"/>
          <p:nvPr/>
        </p:nvSpPr>
        <p:spPr>
          <a:xfrm>
            <a:off x="3113314" y="303944"/>
            <a:ext cx="5965372" cy="2123658"/>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§2.</a:t>
            </a:r>
          </a:p>
          <a:p>
            <a:pPr algn="ctr"/>
            <a:r>
              <a:rPr lang="en-US" sz="4400" b="1" dirty="0">
                <a:solidFill>
                  <a:srgbClr val="FF0000"/>
                </a:solidFill>
                <a:latin typeface="Times New Roman" panose="02020603050405020304" pitchFamily="18" charset="0"/>
                <a:cs typeface="Times New Roman" panose="02020603050405020304" pitchFamily="18" charset="0"/>
              </a:rPr>
              <a:t>MẶT PHẲNG TỌA ĐỘ</a:t>
            </a:r>
          </a:p>
          <a:p>
            <a:pPr algn="ctr"/>
            <a:r>
              <a:rPr lang="en-US" sz="4400" b="1" dirty="0">
                <a:solidFill>
                  <a:srgbClr val="FF0000"/>
                </a:solidFill>
                <a:latin typeface="Times New Roman" panose="02020603050405020304" pitchFamily="18" charset="0"/>
                <a:cs typeface="Times New Roman" panose="02020603050405020304" pitchFamily="18" charset="0"/>
              </a:rPr>
              <a:t> ĐỒ THỊ HÀM SỐ</a:t>
            </a:r>
            <a:endParaRPr lang="vi-VN" sz="44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Mặt phẳng tọa độ - Các dạng toán và phương pháp giải toán 7 | Hoc360.net">
            <a:extLst>
              <a:ext uri="{FF2B5EF4-FFF2-40B4-BE49-F238E27FC236}">
                <a16:creationId xmlns:a16="http://schemas.microsoft.com/office/drawing/2014/main" id="{C75D5671-3703-4329-9973-33815423BD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6000" y="2922122"/>
            <a:ext cx="4206153" cy="39358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rong mặt phẳng Oxy, hãy vẽ các đường thẳng có phương trình sau đây">
            <a:extLst>
              <a:ext uri="{FF2B5EF4-FFF2-40B4-BE49-F238E27FC236}">
                <a16:creationId xmlns:a16="http://schemas.microsoft.com/office/drawing/2014/main" id="{0C23493D-141A-4300-8D7C-F5AE7DE5C8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3846" y="3092642"/>
            <a:ext cx="5128236" cy="36319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út Chì Sáng Tạo Hình ảnh Hoạt Hình đáng Yêu | Công cụ đồ họa AI Tải xuống  miễn phí - Pikbest">
            <a:extLst>
              <a:ext uri="{FF2B5EF4-FFF2-40B4-BE49-F238E27FC236}">
                <a16:creationId xmlns:a16="http://schemas.microsoft.com/office/drawing/2014/main" id="{132D674E-F09A-4C5D-8F9B-AFF88412899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778" b="96000" l="9778" r="89778">
                        <a14:foregroundMark x1="64444" y1="40000" x2="74222" y2="12444"/>
                        <a14:foregroundMark x1="39556" y1="47111" x2="39556" y2="47111"/>
                      </a14:backgroundRemoval>
                    </a14:imgEffect>
                  </a14:imgLayer>
                </a14:imgProps>
              </a:ext>
              <a:ext uri="{28A0092B-C50C-407E-A947-70E740481C1C}">
                <a14:useLocalDpi xmlns:a14="http://schemas.microsoft.com/office/drawing/2010/main" val="0"/>
              </a:ext>
            </a:extLst>
          </a:blip>
          <a:srcRect/>
          <a:stretch>
            <a:fillRect/>
          </a:stretch>
        </p:blipFill>
        <p:spPr bwMode="auto">
          <a:xfrm>
            <a:off x="1632000" y="130521"/>
            <a:ext cx="1481314" cy="148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555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a:extLst>
              <a:ext uri="{FF2B5EF4-FFF2-40B4-BE49-F238E27FC236}">
                <a16:creationId xmlns:a16="http://schemas.microsoft.com/office/drawing/2014/main" id="{C00876CD-D5AF-4803-B69A-1F21776D468E}"/>
              </a:ext>
            </a:extLst>
          </p:cNvPr>
          <p:cNvSpPr>
            <a:spLocks noChangeArrowheads="1"/>
          </p:cNvSpPr>
          <p:nvPr/>
        </p:nvSpPr>
        <p:spPr bwMode="gray">
          <a:xfrm>
            <a:off x="2155016" y="2565000"/>
            <a:ext cx="9105418" cy="623056"/>
          </a:xfrm>
          <a:prstGeom prst="roundRect">
            <a:avLst>
              <a:gd name="adj" fmla="val 50000"/>
            </a:avLst>
          </a:prstGeom>
          <a:solidFill>
            <a:srgbClr val="0070C0"/>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TỌA ĐỘ CỦA MỘT ĐIỂM TRONG MẶT PHẲNG TỌA ĐỘ</a:t>
            </a:r>
          </a:p>
        </p:txBody>
      </p:sp>
      <p:sp>
        <p:nvSpPr>
          <p:cNvPr id="3" name="AutoShape 7">
            <a:extLst>
              <a:ext uri="{FF2B5EF4-FFF2-40B4-BE49-F238E27FC236}">
                <a16:creationId xmlns:a16="http://schemas.microsoft.com/office/drawing/2014/main" id="{43EDC7D6-7DB6-4587-B767-C8E1AEE8DBD1}"/>
              </a:ext>
            </a:extLst>
          </p:cNvPr>
          <p:cNvSpPr>
            <a:spLocks noChangeArrowheads="1"/>
          </p:cNvSpPr>
          <p:nvPr/>
        </p:nvSpPr>
        <p:spPr bwMode="gray">
          <a:xfrm>
            <a:off x="2178409" y="3347118"/>
            <a:ext cx="9101591" cy="618744"/>
          </a:xfrm>
          <a:prstGeom prst="roundRect">
            <a:avLst>
              <a:gd name="adj" fmla="val 50000"/>
            </a:avLst>
          </a:prstGeom>
          <a:solidFill>
            <a:schemeClr val="accent5">
              <a:lumMod val="50000"/>
            </a:schemeClr>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ĐỒ THỊ CỦA HÀM SỐ</a:t>
            </a:r>
          </a:p>
        </p:txBody>
      </p:sp>
      <p:sp>
        <p:nvSpPr>
          <p:cNvPr id="4" name="AutoShape 8">
            <a:extLst>
              <a:ext uri="{FF2B5EF4-FFF2-40B4-BE49-F238E27FC236}">
                <a16:creationId xmlns:a16="http://schemas.microsoft.com/office/drawing/2014/main" id="{E4BFA939-D3DA-42F6-A850-AD209437FC57}"/>
              </a:ext>
            </a:extLst>
          </p:cNvPr>
          <p:cNvSpPr>
            <a:spLocks noChangeArrowheads="1"/>
          </p:cNvSpPr>
          <p:nvPr/>
        </p:nvSpPr>
        <p:spPr bwMode="gray">
          <a:xfrm>
            <a:off x="2232727" y="4147218"/>
            <a:ext cx="9047273" cy="606177"/>
          </a:xfrm>
          <a:prstGeom prst="roundRect">
            <a:avLst>
              <a:gd name="adj" fmla="val 50000"/>
            </a:avLst>
          </a:prstGeom>
          <a:solidFill>
            <a:srgbClr val="002060"/>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BÀI TẬP</a:t>
            </a:r>
          </a:p>
        </p:txBody>
      </p:sp>
      <p:sp>
        <p:nvSpPr>
          <p:cNvPr id="5" name="AutoShape 5">
            <a:extLst>
              <a:ext uri="{FF2B5EF4-FFF2-40B4-BE49-F238E27FC236}">
                <a16:creationId xmlns:a16="http://schemas.microsoft.com/office/drawing/2014/main" id="{6CCEE81C-AFEF-4716-B89F-9992B11704DB}"/>
              </a:ext>
            </a:extLst>
          </p:cNvPr>
          <p:cNvSpPr>
            <a:spLocks noChangeArrowheads="1"/>
          </p:cNvSpPr>
          <p:nvPr/>
        </p:nvSpPr>
        <p:spPr bwMode="gray">
          <a:xfrm>
            <a:off x="2108290" y="1749383"/>
            <a:ext cx="9105418" cy="623055"/>
          </a:xfrm>
          <a:prstGeom prst="roundRect">
            <a:avLst>
              <a:gd name="adj" fmla="val 50000"/>
            </a:avLst>
          </a:prstGeom>
          <a:solidFill>
            <a:schemeClr val="accent5">
              <a:lumMod val="40000"/>
              <a:lumOff val="60000"/>
            </a:schemeClr>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0000"/>
                </a:solidFill>
                <a:latin typeface="Times New Roman" panose="02020603050405020304" pitchFamily="18" charset="0"/>
                <a:cs typeface="Times New Roman" panose="02020603050405020304" pitchFamily="18" charset="0"/>
              </a:rPr>
              <a:t>MẶT PHẲNG TỌA ĐỘ</a:t>
            </a:r>
          </a:p>
        </p:txBody>
      </p:sp>
      <p:sp>
        <p:nvSpPr>
          <p:cNvPr id="11" name="Oval 10">
            <a:extLst>
              <a:ext uri="{FF2B5EF4-FFF2-40B4-BE49-F238E27FC236}">
                <a16:creationId xmlns:a16="http://schemas.microsoft.com/office/drawing/2014/main" id="{24AF2F21-7448-4109-B7EF-7C69F917D064}"/>
              </a:ext>
            </a:extLst>
          </p:cNvPr>
          <p:cNvSpPr/>
          <p:nvPr/>
        </p:nvSpPr>
        <p:spPr>
          <a:xfrm>
            <a:off x="1844739" y="3342806"/>
            <a:ext cx="858954" cy="623056"/>
          </a:xfrm>
          <a:prstGeom prst="ellipse">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itchFamily="18" charset="0"/>
                <a:cs typeface="Times New Roman" pitchFamily="18" charset="0"/>
              </a:rPr>
              <a:t>III</a:t>
            </a:r>
            <a:endParaRPr lang="vi-VN" sz="2400" b="1" dirty="0">
              <a:solidFill>
                <a:srgbClr val="FFFF00"/>
              </a:solidFill>
              <a:latin typeface="Times New Roman" pitchFamily="18" charset="0"/>
              <a:cs typeface="Times New Roman" pitchFamily="18" charset="0"/>
            </a:endParaRPr>
          </a:p>
        </p:txBody>
      </p:sp>
      <p:sp>
        <p:nvSpPr>
          <p:cNvPr id="12" name="Oval 11">
            <a:extLst>
              <a:ext uri="{FF2B5EF4-FFF2-40B4-BE49-F238E27FC236}">
                <a16:creationId xmlns:a16="http://schemas.microsoft.com/office/drawing/2014/main" id="{6AE58B6B-6716-4977-82EC-B8B1D5D4AC43}"/>
              </a:ext>
            </a:extLst>
          </p:cNvPr>
          <p:cNvSpPr/>
          <p:nvPr/>
        </p:nvSpPr>
        <p:spPr>
          <a:xfrm>
            <a:off x="1825336" y="1749382"/>
            <a:ext cx="858954" cy="623056"/>
          </a:xfrm>
          <a:prstGeom prst="ellipse">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itchFamily="18" charset="0"/>
                <a:cs typeface="Times New Roman" pitchFamily="18" charset="0"/>
              </a:rPr>
              <a:t>I</a:t>
            </a:r>
            <a:endParaRPr lang="vi-VN" sz="2400" b="1" dirty="0">
              <a:solidFill>
                <a:srgbClr val="FF0000"/>
              </a:solidFill>
              <a:latin typeface="Times New Roman" pitchFamily="18" charset="0"/>
              <a:cs typeface="Times New Roman" pitchFamily="18" charset="0"/>
            </a:endParaRPr>
          </a:p>
        </p:txBody>
      </p:sp>
      <p:sp>
        <p:nvSpPr>
          <p:cNvPr id="13" name="Oval 12">
            <a:extLst>
              <a:ext uri="{FF2B5EF4-FFF2-40B4-BE49-F238E27FC236}">
                <a16:creationId xmlns:a16="http://schemas.microsoft.com/office/drawing/2014/main" id="{D693231D-E4E3-4E1D-B40D-040EDC50CCCE}"/>
              </a:ext>
            </a:extLst>
          </p:cNvPr>
          <p:cNvSpPr/>
          <p:nvPr/>
        </p:nvSpPr>
        <p:spPr>
          <a:xfrm>
            <a:off x="1813319" y="2567059"/>
            <a:ext cx="858954" cy="623056"/>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itchFamily="18" charset="0"/>
                <a:cs typeface="Times New Roman" pitchFamily="18" charset="0"/>
              </a:rPr>
              <a:t>II</a:t>
            </a:r>
            <a:endParaRPr lang="vi-VN" sz="2400" b="1" dirty="0">
              <a:solidFill>
                <a:srgbClr val="FFFF00"/>
              </a:solidFill>
              <a:latin typeface="Times New Roman" pitchFamily="18" charset="0"/>
              <a:cs typeface="Times New Roman" pitchFamily="18" charset="0"/>
            </a:endParaRPr>
          </a:p>
        </p:txBody>
      </p:sp>
      <p:sp>
        <p:nvSpPr>
          <p:cNvPr id="14" name="Oval 13">
            <a:extLst>
              <a:ext uri="{FF2B5EF4-FFF2-40B4-BE49-F238E27FC236}">
                <a16:creationId xmlns:a16="http://schemas.microsoft.com/office/drawing/2014/main" id="{114D7280-DAA0-47AE-8577-D25D90CBA2C8}"/>
              </a:ext>
            </a:extLst>
          </p:cNvPr>
          <p:cNvSpPr/>
          <p:nvPr/>
        </p:nvSpPr>
        <p:spPr>
          <a:xfrm>
            <a:off x="1851466" y="4130339"/>
            <a:ext cx="858954" cy="623056"/>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IV</a:t>
            </a:r>
            <a:endParaRPr lang="vi-VN" sz="2400" b="1" dirty="0">
              <a:solidFill>
                <a:srgbClr val="FFFF00"/>
              </a:solidFill>
              <a:latin typeface="Times New Roman" panose="02020603050405020304" pitchFamily="18" charset="0"/>
              <a:cs typeface="Times New Roman" panose="02020603050405020304" pitchFamily="18" charset="0"/>
            </a:endParaRPr>
          </a:p>
        </p:txBody>
      </p:sp>
      <p:pic>
        <p:nvPicPr>
          <p:cNvPr id="15" name="Picture 4" descr="Hình ảnh Phim Hoạt Hình Minh Họa Bài Giảng Ngày Của Giáo Viên PNG , Phim Hoạt  Hình Minh Họa Ngày Của Giáo Viên, Minh Họa Ngày Nhà Giáo, Ngày Nhà Giáo">
            <a:extLst>
              <a:ext uri="{FF2B5EF4-FFF2-40B4-BE49-F238E27FC236}">
                <a16:creationId xmlns:a16="http://schemas.microsoft.com/office/drawing/2014/main" id="{543CE8DC-F0C3-42C0-8DEC-1F28CFD3A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000" y="4773127"/>
            <a:ext cx="3213088" cy="20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2" descr="图片包含 鲜花, 花瓶, 餐桌, 植物&#10;&#10;已生成极高可信度的说明">
            <a:extLst>
              <a:ext uri="{FF2B5EF4-FFF2-40B4-BE49-F238E27FC236}">
                <a16:creationId xmlns:a16="http://schemas.microsoft.com/office/drawing/2014/main" id="{A374DD8F-CB06-4DA6-BC51-4EF5C4E84A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491" y="3651995"/>
            <a:ext cx="2030412" cy="31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E6B2ED39-F1E0-4148-8FF0-B315C18D500E}"/>
              </a:ext>
            </a:extLst>
          </p:cNvPr>
          <p:cNvSpPr txBox="1"/>
          <p:nvPr/>
        </p:nvSpPr>
        <p:spPr>
          <a:xfrm>
            <a:off x="3288000" y="303944"/>
            <a:ext cx="6264000" cy="1200329"/>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§2.MẶT PHẲNG TỌA ĐỘ</a:t>
            </a:r>
          </a:p>
          <a:p>
            <a:pPr algn="ctr"/>
            <a:r>
              <a:rPr lang="en-US" sz="3600" b="1" dirty="0">
                <a:solidFill>
                  <a:srgbClr val="FF0000"/>
                </a:solidFill>
                <a:latin typeface="Times New Roman" panose="02020603050405020304" pitchFamily="18" charset="0"/>
                <a:cs typeface="Times New Roman" panose="02020603050405020304" pitchFamily="18" charset="0"/>
              </a:rPr>
              <a:t> ĐỒ THỊ HÀM SỐ</a:t>
            </a:r>
            <a:endParaRPr lang="vi-VN"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54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par>
                          <p:cTn id="22" fill="hold">
                            <p:stCondLst>
                              <p:cond delay="75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750"/>
                                        <p:tgtEl>
                                          <p:spTgt spid="2"/>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750"/>
                                        <p:tgtEl>
                                          <p:spTgt spid="3"/>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8677D2D-67F5-490F-BDCB-2CE870ECF16D}"/>
              </a:ext>
            </a:extLst>
          </p:cNvPr>
          <p:cNvGrpSpPr/>
          <p:nvPr/>
        </p:nvGrpSpPr>
        <p:grpSpPr>
          <a:xfrm>
            <a:off x="192000" y="290945"/>
            <a:ext cx="4546260" cy="474055"/>
            <a:chOff x="595742" y="290945"/>
            <a:chExt cx="4142518" cy="954107"/>
          </a:xfrm>
        </p:grpSpPr>
        <p:sp>
          <p:nvSpPr>
            <p:cNvPr id="2" name="TextBox 1">
              <a:extLst>
                <a:ext uri="{FF2B5EF4-FFF2-40B4-BE49-F238E27FC236}">
                  <a16:creationId xmlns:a16="http://schemas.microsoft.com/office/drawing/2014/main" id="{302E3D55-DCFD-455B-8BBE-AFC26F59FD8F}"/>
                </a:ext>
              </a:extLst>
            </p:cNvPr>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3E0BBD8-BB01-4966-991A-EFA92D2C5434}"/>
                </a:ext>
              </a:extLst>
            </p:cNvPr>
            <p:cNvSpPr txBox="1"/>
            <p:nvPr/>
          </p:nvSpPr>
          <p:spPr>
            <a:xfrm>
              <a:off x="595742" y="290945"/>
              <a:ext cx="4114804"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 </a:t>
              </a:r>
              <a:r>
                <a:rPr lang="en-US" sz="2800" b="1" dirty="0" err="1">
                  <a:solidFill>
                    <a:srgbClr val="002060"/>
                  </a:solidFill>
                  <a:latin typeface="Times New Roman" panose="02020603050405020304" pitchFamily="18" charset="0"/>
                  <a:cs typeface="Times New Roman" panose="02020603050405020304" pitchFamily="18" charset="0"/>
                </a:rPr>
                <a:t>MẶT</a:t>
              </a:r>
              <a:r>
                <a:rPr lang="en-US" sz="2800" b="1" dirty="0">
                  <a:solidFill>
                    <a:srgbClr val="002060"/>
                  </a:solidFill>
                  <a:latin typeface="Times New Roman" panose="02020603050405020304" pitchFamily="18" charset="0"/>
                  <a:cs typeface="Times New Roman" panose="02020603050405020304" pitchFamily="18" charset="0"/>
                </a:rPr>
                <a: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pic>
        <p:nvPicPr>
          <p:cNvPr id="9" name="Picture 8">
            <a:extLst>
              <a:ext uri="{FF2B5EF4-FFF2-40B4-BE49-F238E27FC236}">
                <a16:creationId xmlns:a16="http://schemas.microsoft.com/office/drawing/2014/main" id="{FE3A9680-3DEE-448F-AC25-B8E51F21633F}"/>
              </a:ext>
            </a:extLst>
          </p:cNvPr>
          <p:cNvPicPr>
            <a:picLocks noChangeAspect="1"/>
          </p:cNvPicPr>
          <p:nvPr/>
        </p:nvPicPr>
        <p:blipFill>
          <a:blip r:embed="rId3"/>
          <a:stretch>
            <a:fillRect/>
          </a:stretch>
        </p:blipFill>
        <p:spPr>
          <a:xfrm>
            <a:off x="4436286" y="103706"/>
            <a:ext cx="7680000" cy="5184000"/>
          </a:xfrm>
          <a:prstGeom prst="rect">
            <a:avLst/>
          </a:prstGeom>
          <a:ln>
            <a:solidFill>
              <a:srgbClr val="FF0000"/>
            </a:solidFill>
          </a:ln>
        </p:spPr>
      </p:pic>
      <p:sp>
        <p:nvSpPr>
          <p:cNvPr id="12" name="Thought Bubble: Cloud 11">
            <a:extLst>
              <a:ext uri="{FF2B5EF4-FFF2-40B4-BE49-F238E27FC236}">
                <a16:creationId xmlns:a16="http://schemas.microsoft.com/office/drawing/2014/main" id="{A2FBB6B1-79DC-4C49-8D02-2B6231ECD062}"/>
              </a:ext>
            </a:extLst>
          </p:cNvPr>
          <p:cNvSpPr/>
          <p:nvPr/>
        </p:nvSpPr>
        <p:spPr>
          <a:xfrm>
            <a:off x="222415" y="1668424"/>
            <a:ext cx="3816000" cy="1904576"/>
          </a:xfrm>
          <a:prstGeom prst="cloudCallout">
            <a:avLst>
              <a:gd name="adj1" fmla="val -43649"/>
              <a:gd name="adj2" fmla="val 89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latin typeface="Times New Roman" panose="02020603050405020304" pitchFamily="18" charset="0"/>
                <a:cs typeface="Times New Roman" panose="02020603050405020304" pitchFamily="18" charset="0"/>
              </a:rPr>
              <a:t>Nêu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nhận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xét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về</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hai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trục</a:t>
            </a:r>
            <a:r>
              <a:rPr lang="en-US" sz="2800" b="1" dirty="0">
                <a:solidFill>
                  <a:schemeClr val="bg1"/>
                </a:solidFill>
                <a:latin typeface="Times New Roman" panose="02020603050405020304" pitchFamily="18" charset="0"/>
                <a:cs typeface="Times New Roman" panose="02020603050405020304" pitchFamily="18" charset="0"/>
              </a:rPr>
              <a:t>  Ox, Oy</a:t>
            </a:r>
            <a:endParaRPr lang="vi-VN" sz="2800" b="1" dirty="0">
              <a:solidFill>
                <a:schemeClr val="bg1"/>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9AAA016C-571B-4BD7-B007-A44927A39FA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2613628" y="4653000"/>
            <a:ext cx="1481006" cy="1799703"/>
          </a:xfrm>
          <a:prstGeom prst="rect">
            <a:avLst/>
          </a:prstGeom>
        </p:spPr>
      </p:pic>
      <p:pic>
        <p:nvPicPr>
          <p:cNvPr id="10" name="Picture 9">
            <a:extLst>
              <a:ext uri="{FF2B5EF4-FFF2-40B4-BE49-F238E27FC236}">
                <a16:creationId xmlns:a16="http://schemas.microsoft.com/office/drawing/2014/main" id="{9BC70529-7E14-43E7-B647-8D02EBB897E1}"/>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500" b="97500" l="0" r="22011"/>
                    </a14:imgEffect>
                  </a14:imgLayer>
                </a14:imgProps>
              </a:ext>
              <a:ext uri="{28A0092B-C50C-407E-A947-70E740481C1C}">
                <a14:useLocalDpi xmlns:a14="http://schemas.microsoft.com/office/drawing/2010/main" val="0"/>
              </a:ext>
            </a:extLst>
          </a:blip>
          <a:srcRect r="77021"/>
          <a:stretch/>
        </p:blipFill>
        <p:spPr bwMode="auto">
          <a:xfrm>
            <a:off x="192000" y="981000"/>
            <a:ext cx="901684" cy="47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Rounded Corners 97">
            <a:extLst>
              <a:ext uri="{FF2B5EF4-FFF2-40B4-BE49-F238E27FC236}">
                <a16:creationId xmlns:a16="http://schemas.microsoft.com/office/drawing/2014/main" id="{AB686925-3802-4678-A1EB-7364B8E3E573}"/>
              </a:ext>
            </a:extLst>
          </p:cNvPr>
          <p:cNvSpPr/>
          <p:nvPr/>
        </p:nvSpPr>
        <p:spPr>
          <a:xfrm>
            <a:off x="4152000" y="5474945"/>
            <a:ext cx="8039999" cy="13030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accent3">
                    <a:lumMod val="50000"/>
                  </a:schemeClr>
                </a:solidFill>
                <a:latin typeface="+mj-lt"/>
                <a:ea typeface="Times New Roman" panose="02020603050405020304" pitchFamily="18" charset="0"/>
              </a:rPr>
              <a:t>-Trục Ox nằm ngang, trục Oy thẳng đứng.</a:t>
            </a:r>
          </a:p>
          <a:p>
            <a:pPr algn="ctr"/>
            <a:r>
              <a:rPr lang="vi-VN" sz="2800" dirty="0">
                <a:solidFill>
                  <a:schemeClr val="accent3">
                    <a:lumMod val="50000"/>
                  </a:schemeClr>
                </a:solidFill>
                <a:latin typeface="+mj-lt"/>
                <a:ea typeface="Times New Roman" panose="02020603050405020304" pitchFamily="18" charset="0"/>
              </a:rPr>
              <a:t>- </a:t>
            </a:r>
            <a:r>
              <a:rPr lang="en-US" sz="2800" dirty="0">
                <a:solidFill>
                  <a:schemeClr val="accent3">
                    <a:lumMod val="50000"/>
                  </a:schemeClr>
                </a:solidFill>
                <a:latin typeface="+mj-lt"/>
                <a:ea typeface="Times New Roman" panose="02020603050405020304" pitchFamily="18" charset="0"/>
              </a:rPr>
              <a:t>H</a:t>
            </a:r>
            <a:r>
              <a:rPr lang="vi-VN" sz="2800" b="0" i="0" dirty="0">
                <a:solidFill>
                  <a:schemeClr val="accent3">
                    <a:lumMod val="50000"/>
                  </a:schemeClr>
                </a:solidFill>
                <a:effectLst/>
                <a:latin typeface="+mj-lt"/>
                <a:ea typeface="Times New Roman" panose="02020603050405020304" pitchFamily="18" charset="0"/>
              </a:rPr>
              <a:t>ai trục số Ox và Oy vuông góc với nhau tại gốc </a:t>
            </a:r>
            <a:r>
              <a:rPr lang="en-US" sz="2800" b="0" dirty="0">
                <a:solidFill>
                  <a:schemeClr val="accent3">
                    <a:lumMod val="50000"/>
                  </a:schemeClr>
                </a:solidFill>
                <a:effectLst/>
                <a:latin typeface="+mj-lt"/>
                <a:ea typeface="Times New Roman" panose="02020603050405020304" pitchFamily="18" charset="0"/>
              </a:rPr>
              <a:t>O</a:t>
            </a:r>
            <a:r>
              <a:rPr lang="en-US" sz="2800" b="0" i="0" dirty="0">
                <a:solidFill>
                  <a:schemeClr val="accent3">
                    <a:lumMod val="50000"/>
                  </a:schemeClr>
                </a:solidFill>
                <a:effectLst/>
                <a:latin typeface="+mj-lt"/>
                <a:ea typeface="Times New Roman" panose="02020603050405020304" pitchFamily="18" charset="0"/>
              </a:rPr>
              <a:t> </a:t>
            </a:r>
            <a:endParaRPr lang="en-US" sz="2800" dirty="0">
              <a:solidFill>
                <a:schemeClr val="accent3">
                  <a:lumMod val="50000"/>
                </a:schemeClr>
              </a:solidFill>
              <a:latin typeface="+mj-lt"/>
            </a:endParaRPr>
          </a:p>
        </p:txBody>
      </p:sp>
      <p:grpSp>
        <p:nvGrpSpPr>
          <p:cNvPr id="14" name="Google Shape;417;p23">
            <a:extLst>
              <a:ext uri="{FF2B5EF4-FFF2-40B4-BE49-F238E27FC236}">
                <a16:creationId xmlns:a16="http://schemas.microsoft.com/office/drawing/2014/main" id="{BD11EAF6-1EB2-4F83-A5FA-1F8B34E72EF4}"/>
              </a:ext>
            </a:extLst>
          </p:cNvPr>
          <p:cNvGrpSpPr/>
          <p:nvPr/>
        </p:nvGrpSpPr>
        <p:grpSpPr>
          <a:xfrm>
            <a:off x="3490686" y="5260856"/>
            <a:ext cx="1625262" cy="552959"/>
            <a:chOff x="-182869" y="835238"/>
            <a:chExt cx="1277205" cy="1131333"/>
          </a:xfrm>
          <a:solidFill>
            <a:srgbClr val="FF0000"/>
          </a:solidFill>
        </p:grpSpPr>
        <p:sp>
          <p:nvSpPr>
            <p:cNvPr id="15" name="Google Shape;418;p23">
              <a:extLst>
                <a:ext uri="{FF2B5EF4-FFF2-40B4-BE49-F238E27FC236}">
                  <a16:creationId xmlns:a16="http://schemas.microsoft.com/office/drawing/2014/main" id="{2BB3B967-8749-454E-B8E0-85B7B2A8582D}"/>
                </a:ext>
              </a:extLst>
            </p:cNvPr>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j-lt"/>
              </a:endParaRPr>
            </a:p>
          </p:txBody>
        </p:sp>
        <p:grpSp>
          <p:nvGrpSpPr>
            <p:cNvPr id="16" name="Google Shape;419;p23">
              <a:extLst>
                <a:ext uri="{FF2B5EF4-FFF2-40B4-BE49-F238E27FC236}">
                  <a16:creationId xmlns:a16="http://schemas.microsoft.com/office/drawing/2014/main" id="{95C1846E-E1A7-4231-8AD7-612D528E380C}"/>
                </a:ext>
              </a:extLst>
            </p:cNvPr>
            <p:cNvGrpSpPr/>
            <p:nvPr/>
          </p:nvGrpSpPr>
          <p:grpSpPr>
            <a:xfrm>
              <a:off x="454360" y="835238"/>
              <a:ext cx="112382" cy="56555"/>
              <a:chOff x="454360" y="835238"/>
              <a:chExt cx="112382" cy="56555"/>
            </a:xfrm>
            <a:grpFill/>
          </p:grpSpPr>
          <p:sp>
            <p:nvSpPr>
              <p:cNvPr id="20" name="Google Shape;420;p23">
                <a:extLst>
                  <a:ext uri="{FF2B5EF4-FFF2-40B4-BE49-F238E27FC236}">
                    <a16:creationId xmlns:a16="http://schemas.microsoft.com/office/drawing/2014/main" id="{0697421C-574C-4E68-9882-B510411E25FD}"/>
                  </a:ext>
                </a:extLst>
              </p:cNvPr>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j-lt"/>
                </a:endParaRPr>
              </a:p>
            </p:txBody>
          </p:sp>
          <p:sp>
            <p:nvSpPr>
              <p:cNvPr id="21" name="Google Shape;421;p23">
                <a:extLst>
                  <a:ext uri="{FF2B5EF4-FFF2-40B4-BE49-F238E27FC236}">
                    <a16:creationId xmlns:a16="http://schemas.microsoft.com/office/drawing/2014/main" id="{1B21CC9E-0AC4-44DB-83C2-85FCC9B10970}"/>
                  </a:ext>
                </a:extLst>
              </p:cNvPr>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j-lt"/>
                </a:endParaRPr>
              </a:p>
            </p:txBody>
          </p:sp>
        </p:grpSp>
        <p:grpSp>
          <p:nvGrpSpPr>
            <p:cNvPr id="17" name="Google Shape;422;p23">
              <a:extLst>
                <a:ext uri="{FF2B5EF4-FFF2-40B4-BE49-F238E27FC236}">
                  <a16:creationId xmlns:a16="http://schemas.microsoft.com/office/drawing/2014/main" id="{56E67C0D-DA5D-4C9B-957E-C52A2E72EABD}"/>
                </a:ext>
              </a:extLst>
            </p:cNvPr>
            <p:cNvGrpSpPr/>
            <p:nvPr/>
          </p:nvGrpSpPr>
          <p:grpSpPr>
            <a:xfrm>
              <a:off x="588484" y="1891352"/>
              <a:ext cx="127241" cy="75219"/>
              <a:chOff x="588484" y="1891352"/>
              <a:chExt cx="127241" cy="75219"/>
            </a:xfrm>
            <a:grpFill/>
          </p:grpSpPr>
          <p:sp>
            <p:nvSpPr>
              <p:cNvPr id="18" name="Google Shape;423;p23">
                <a:extLst>
                  <a:ext uri="{FF2B5EF4-FFF2-40B4-BE49-F238E27FC236}">
                    <a16:creationId xmlns:a16="http://schemas.microsoft.com/office/drawing/2014/main" id="{1B4B21EE-0273-40F7-941C-2E12FE28242B}"/>
                  </a:ext>
                </a:extLst>
              </p:cNvPr>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j-lt"/>
                </a:endParaRPr>
              </a:p>
            </p:txBody>
          </p:sp>
          <p:sp>
            <p:nvSpPr>
              <p:cNvPr id="19" name="Google Shape;424;p23">
                <a:extLst>
                  <a:ext uri="{FF2B5EF4-FFF2-40B4-BE49-F238E27FC236}">
                    <a16:creationId xmlns:a16="http://schemas.microsoft.com/office/drawing/2014/main" id="{7B1469B8-1666-45AC-A2F2-F82474EC1B73}"/>
                  </a:ext>
                </a:extLst>
              </p:cNvPr>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j-lt"/>
                </a:endParaRPr>
              </a:p>
            </p:txBody>
          </p:sp>
        </p:grpSp>
      </p:grpSp>
      <p:grpSp>
        <p:nvGrpSpPr>
          <p:cNvPr id="28" name="Group 27"/>
          <p:cNvGrpSpPr/>
          <p:nvPr/>
        </p:nvGrpSpPr>
        <p:grpSpPr>
          <a:xfrm>
            <a:off x="4526822" y="2313464"/>
            <a:ext cx="5600075" cy="707886"/>
            <a:chOff x="4526822" y="2313464"/>
            <a:chExt cx="5600075" cy="707886"/>
          </a:xfrm>
        </p:grpSpPr>
        <p:cxnSp>
          <p:nvCxnSpPr>
            <p:cNvPr id="6" name="Straight Arrow Connector 5"/>
            <p:cNvCxnSpPr/>
            <p:nvPr/>
          </p:nvCxnSpPr>
          <p:spPr>
            <a:xfrm flipV="1">
              <a:off x="4526822" y="2633324"/>
              <a:ext cx="4985115" cy="340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7D884CD-E428-4382-9239-A369F90B6267}"/>
                </a:ext>
              </a:extLst>
            </p:cNvPr>
            <p:cNvSpPr txBox="1"/>
            <p:nvPr/>
          </p:nvSpPr>
          <p:spPr>
            <a:xfrm>
              <a:off x="9531714" y="2313464"/>
              <a:ext cx="595183" cy="707886"/>
            </a:xfrm>
            <a:prstGeom prst="rect">
              <a:avLst/>
            </a:prstGeom>
            <a:noFill/>
          </p:spPr>
          <p:txBody>
            <a:bodyPr wrap="square" rtlCol="0">
              <a:spAutoFit/>
            </a:bodyPr>
            <a:lstStyle/>
            <a:p>
              <a:r>
                <a:rPr lang="en-US" sz="4000" b="1" i="1" dirty="0">
                  <a:solidFill>
                    <a:srgbClr val="FF0000"/>
                  </a:solidFill>
                  <a:latin typeface="Times New Roman" panose="02020603050405020304" pitchFamily="18" charset="0"/>
                  <a:cs typeface="Times New Roman" panose="02020603050405020304" pitchFamily="18" charset="0"/>
                </a:rPr>
                <a:t>x </a:t>
              </a:r>
              <a:endParaRPr lang="vi-VN" sz="4000" b="1" i="1" dirty="0">
                <a:solidFill>
                  <a:srgbClr val="FF0000"/>
                </a:solidFill>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6456000" y="-107156"/>
            <a:ext cx="595183" cy="4630566"/>
            <a:chOff x="6456000" y="-107156"/>
            <a:chExt cx="595183" cy="4630566"/>
          </a:xfrm>
        </p:grpSpPr>
        <p:cxnSp>
          <p:nvCxnSpPr>
            <p:cNvPr id="8" name="Straight Arrow Connector 7"/>
            <p:cNvCxnSpPr/>
            <p:nvPr/>
          </p:nvCxnSpPr>
          <p:spPr>
            <a:xfrm flipV="1">
              <a:off x="6922164" y="261000"/>
              <a:ext cx="18918" cy="426241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17D884CD-E428-4382-9239-A369F90B6267}"/>
                </a:ext>
              </a:extLst>
            </p:cNvPr>
            <p:cNvSpPr txBox="1"/>
            <p:nvPr/>
          </p:nvSpPr>
          <p:spPr>
            <a:xfrm>
              <a:off x="6456000" y="-107156"/>
              <a:ext cx="595183" cy="707886"/>
            </a:xfrm>
            <a:prstGeom prst="rect">
              <a:avLst/>
            </a:prstGeom>
            <a:noFill/>
          </p:spPr>
          <p:txBody>
            <a:bodyPr wrap="square" rtlCol="0">
              <a:spAutoFit/>
            </a:bodyPr>
            <a:lstStyle/>
            <a:p>
              <a:r>
                <a:rPr lang="en-US" sz="4000" b="1" i="1" dirty="0">
                  <a:solidFill>
                    <a:srgbClr val="FF0000"/>
                  </a:solidFill>
                  <a:latin typeface="Times New Roman" panose="02020603050405020304" pitchFamily="18" charset="0"/>
                  <a:cs typeface="Times New Roman" panose="02020603050405020304" pitchFamily="18" charset="0"/>
                </a:rPr>
                <a:t>y </a:t>
              </a:r>
              <a:endParaRPr lang="vi-VN" sz="4000" b="1" i="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4812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par>
                          <p:cTn id="12" fill="hold">
                            <p:stCondLst>
                              <p:cond delay="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1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anim calcmode="lin" valueType="num">
                                      <p:cBhvr>
                                        <p:cTn id="21" dur="1000" fill="hold"/>
                                        <p:tgtEl>
                                          <p:spTgt spid="28"/>
                                        </p:tgtEl>
                                        <p:attrNameLst>
                                          <p:attrName>ppt_x</p:attrName>
                                        </p:attrNameLst>
                                      </p:cBhvr>
                                      <p:tavLst>
                                        <p:tav tm="0">
                                          <p:val>
                                            <p:strVal val="#ppt_x"/>
                                          </p:val>
                                        </p:tav>
                                        <p:tav tm="100000">
                                          <p:val>
                                            <p:strVal val="#ppt_x"/>
                                          </p:val>
                                        </p:tav>
                                      </p:tavLst>
                                    </p:anim>
                                    <p:anim calcmode="lin" valueType="num">
                                      <p:cBhvr>
                                        <p:cTn id="2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BCACC37-FE60-4D28-A2E6-64BE3A77F2B5}"/>
              </a:ext>
            </a:extLst>
          </p:cNvPr>
          <p:cNvGrpSpPr/>
          <p:nvPr/>
        </p:nvGrpSpPr>
        <p:grpSpPr>
          <a:xfrm>
            <a:off x="595742" y="290945"/>
            <a:ext cx="4142518" cy="523220"/>
            <a:chOff x="595742" y="290945"/>
            <a:chExt cx="4142518" cy="523220"/>
          </a:xfrm>
        </p:grpSpPr>
        <p:sp>
          <p:nvSpPr>
            <p:cNvPr id="9" name="TextBox 8">
              <a:extLst>
                <a:ext uri="{FF2B5EF4-FFF2-40B4-BE49-F238E27FC236}">
                  <a16:creationId xmlns:a16="http://schemas.microsoft.com/office/drawing/2014/main" id="{3C2E4B1C-627D-4C3F-A945-F602FEB12C15}"/>
                </a:ext>
              </a:extLst>
            </p:cNvPr>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0A7B28C-6254-4B26-AFC3-5607EC87DFDC}"/>
                </a:ext>
              </a:extLst>
            </p:cNvPr>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6251ABD1-9302-4D07-89DB-A98DA5B9D6A0}"/>
              </a:ext>
            </a:extLst>
          </p:cNvPr>
          <p:cNvGrpSpPr/>
          <p:nvPr/>
        </p:nvGrpSpPr>
        <p:grpSpPr>
          <a:xfrm>
            <a:off x="5315014" y="396080"/>
            <a:ext cx="5880344" cy="4709321"/>
            <a:chOff x="8000999" y="704376"/>
            <a:chExt cx="8820517" cy="7063981"/>
          </a:xfrm>
        </p:grpSpPr>
        <p:grpSp>
          <p:nvGrpSpPr>
            <p:cNvPr id="13" name="Group 12">
              <a:extLst>
                <a:ext uri="{FF2B5EF4-FFF2-40B4-BE49-F238E27FC236}">
                  <a16:creationId xmlns:a16="http://schemas.microsoft.com/office/drawing/2014/main" id="{907CD24B-237E-4094-BA46-CD38795FBD6F}"/>
                </a:ext>
              </a:extLst>
            </p:cNvPr>
            <p:cNvGrpSpPr/>
            <p:nvPr/>
          </p:nvGrpSpPr>
          <p:grpSpPr>
            <a:xfrm>
              <a:off x="8000999" y="704376"/>
              <a:ext cx="8820517" cy="7063981"/>
              <a:chOff x="8011402" y="698590"/>
              <a:chExt cx="8820517" cy="7063981"/>
            </a:xfrm>
          </p:grpSpPr>
          <p:grpSp>
            <p:nvGrpSpPr>
              <p:cNvPr id="26" name="Group 25">
                <a:extLst>
                  <a:ext uri="{FF2B5EF4-FFF2-40B4-BE49-F238E27FC236}">
                    <a16:creationId xmlns:a16="http://schemas.microsoft.com/office/drawing/2014/main" id="{5AC79735-9574-493E-A916-FB202DBAC2F1}"/>
                  </a:ext>
                </a:extLst>
              </p:cNvPr>
              <p:cNvGrpSpPr/>
              <p:nvPr/>
            </p:nvGrpSpPr>
            <p:grpSpPr>
              <a:xfrm>
                <a:off x="11807233" y="698590"/>
                <a:ext cx="477524" cy="7063981"/>
                <a:chOff x="14408579" y="2604992"/>
                <a:chExt cx="298021" cy="5434157"/>
              </a:xfrm>
            </p:grpSpPr>
            <p:cxnSp>
              <p:nvCxnSpPr>
                <p:cNvPr id="41" name="Straight Arrow Connector 40">
                  <a:extLst>
                    <a:ext uri="{FF2B5EF4-FFF2-40B4-BE49-F238E27FC236}">
                      <a16:creationId xmlns:a16="http://schemas.microsoft.com/office/drawing/2014/main" id="{93BB4554-5C2F-450B-AFC6-8B9EE2A8839E}"/>
                    </a:ext>
                  </a:extLst>
                </p:cNvPr>
                <p:cNvCxnSpPr>
                  <a:cxnSpLocks/>
                </p:cNvCxnSpPr>
                <p:nvPr/>
              </p:nvCxnSpPr>
              <p:spPr>
                <a:xfrm flipV="1">
                  <a:off x="14706600" y="2802895"/>
                  <a:ext cx="0" cy="52362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62162DC-70FF-409E-899F-0493527C8072}"/>
                    </a:ext>
                  </a:extLst>
                </p:cNvPr>
                <p:cNvSpPr txBox="1"/>
                <p:nvPr/>
              </p:nvSpPr>
              <p:spPr>
                <a:xfrm>
                  <a:off x="14408579" y="2604992"/>
                  <a:ext cx="271917" cy="438091"/>
                </a:xfrm>
                <a:prstGeom prst="rect">
                  <a:avLst/>
                </a:prstGeom>
                <a:noFill/>
              </p:spPr>
              <p:txBody>
                <a:bodyPr wrap="none" rtlCol="0">
                  <a:spAutoFit/>
                </a:bodyPr>
                <a:lstStyle/>
                <a:p>
                  <a:r>
                    <a:rPr lang="en-US" sz="1867" i="1">
                      <a:latin typeface="Times New Roman" panose="02020603050405020304" pitchFamily="18" charset="0"/>
                      <a:cs typeface="Times New Roman" panose="02020603050405020304" pitchFamily="18" charset="0"/>
                    </a:rPr>
                    <a:t>y</a:t>
                  </a:r>
                </a:p>
              </p:txBody>
            </p:sp>
          </p:grpSp>
          <p:grpSp>
            <p:nvGrpSpPr>
              <p:cNvPr id="27" name="Group 26">
                <a:extLst>
                  <a:ext uri="{FF2B5EF4-FFF2-40B4-BE49-F238E27FC236}">
                    <a16:creationId xmlns:a16="http://schemas.microsoft.com/office/drawing/2014/main" id="{2B6DAD38-8655-41FF-AB71-0DCCB72643C2}"/>
                  </a:ext>
                </a:extLst>
              </p:cNvPr>
              <p:cNvGrpSpPr/>
              <p:nvPr/>
            </p:nvGrpSpPr>
            <p:grpSpPr>
              <a:xfrm>
                <a:off x="8011402" y="4359215"/>
                <a:ext cx="8820517" cy="569484"/>
                <a:chOff x="12039600" y="5521313"/>
                <a:chExt cx="5504849" cy="438090"/>
              </a:xfrm>
            </p:grpSpPr>
            <p:cxnSp>
              <p:nvCxnSpPr>
                <p:cNvPr id="39" name="Straight Arrow Connector 38">
                  <a:extLst>
                    <a:ext uri="{FF2B5EF4-FFF2-40B4-BE49-F238E27FC236}">
                      <a16:creationId xmlns:a16="http://schemas.microsoft.com/office/drawing/2014/main" id="{107A3796-4B40-4039-B6F4-EAE1D8012C63}"/>
                    </a:ext>
                  </a:extLst>
                </p:cNvPr>
                <p:cNvCxnSpPr/>
                <p:nvPr/>
              </p:nvCxnSpPr>
              <p:spPr>
                <a:xfrm>
                  <a:off x="12039600" y="5600700"/>
                  <a:ext cx="5334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2F358CB-C911-4BB2-A229-07C8E4F1096C}"/>
                    </a:ext>
                  </a:extLst>
                </p:cNvPr>
                <p:cNvSpPr txBox="1"/>
                <p:nvPr/>
              </p:nvSpPr>
              <p:spPr>
                <a:xfrm>
                  <a:off x="17272533" y="5521313"/>
                  <a:ext cx="271916" cy="438090"/>
                </a:xfrm>
                <a:prstGeom prst="rect">
                  <a:avLst/>
                </a:prstGeom>
                <a:noFill/>
              </p:spPr>
              <p:txBody>
                <a:bodyPr wrap="none" rtlCol="0">
                  <a:spAutoFit/>
                </a:bodyPr>
                <a:lstStyle/>
                <a:p>
                  <a:r>
                    <a:rPr lang="en-US" sz="1867" i="1">
                      <a:latin typeface="Times New Roman" panose="02020603050405020304" pitchFamily="18" charset="0"/>
                      <a:cs typeface="Times New Roman" panose="02020603050405020304" pitchFamily="18" charset="0"/>
                    </a:rPr>
                    <a:t>x</a:t>
                  </a:r>
                </a:p>
              </p:txBody>
            </p:sp>
          </p:grpSp>
          <p:sp>
            <p:nvSpPr>
              <p:cNvPr id="28" name="TextBox 27">
                <a:extLst>
                  <a:ext uri="{FF2B5EF4-FFF2-40B4-BE49-F238E27FC236}">
                    <a16:creationId xmlns:a16="http://schemas.microsoft.com/office/drawing/2014/main" id="{F6519D38-B996-4FDE-AF46-720F0CA66CF6}"/>
                  </a:ext>
                </a:extLst>
              </p:cNvPr>
              <p:cNvSpPr txBox="1"/>
              <p:nvPr/>
            </p:nvSpPr>
            <p:spPr>
              <a:xfrm>
                <a:off x="10896328" y="3357260"/>
                <a:ext cx="558327" cy="1492813"/>
              </a:xfrm>
              <a:prstGeom prst="rect">
                <a:avLst/>
              </a:prstGeom>
              <a:noFill/>
            </p:spPr>
            <p:txBody>
              <a:bodyPr wrap="none" rtlCol="0">
                <a:spAutoFit/>
              </a:bodyPr>
              <a:lstStyle/>
              <a:p>
                <a:r>
                  <a:rPr lang="en-US" sz="5867">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E37D087D-128C-4D76-92A8-6D04DC763F47}"/>
                  </a:ext>
                </a:extLst>
              </p:cNvPr>
              <p:cNvSpPr txBox="1"/>
              <p:nvPr/>
            </p:nvSpPr>
            <p:spPr>
              <a:xfrm>
                <a:off x="9697041" y="3353960"/>
                <a:ext cx="558327" cy="1492813"/>
              </a:xfrm>
              <a:prstGeom prst="rect">
                <a:avLst/>
              </a:prstGeom>
              <a:noFill/>
            </p:spPr>
            <p:txBody>
              <a:bodyPr wrap="none" rtlCol="0">
                <a:spAutoFit/>
              </a:bodyPr>
              <a:lstStyle/>
              <a:p>
                <a:r>
                  <a:rPr lang="en-US" sz="5867">
                    <a:latin typeface="Times New Roman" panose="02020603050405020304" pitchFamily="18" charset="0"/>
                    <a:cs typeface="Times New Roman" panose="02020603050405020304" pitchFamily="18" charset="0"/>
                  </a:rPr>
                  <a:t>.</a:t>
                </a:r>
              </a:p>
            </p:txBody>
          </p:sp>
          <p:sp>
            <p:nvSpPr>
              <p:cNvPr id="30" name="TextBox 29">
                <a:extLst>
                  <a:ext uri="{FF2B5EF4-FFF2-40B4-BE49-F238E27FC236}">
                    <a16:creationId xmlns:a16="http://schemas.microsoft.com/office/drawing/2014/main" id="{B2C911D5-290A-42C6-9B67-358472E249E6}"/>
                  </a:ext>
                </a:extLst>
              </p:cNvPr>
              <p:cNvSpPr txBox="1"/>
              <p:nvPr/>
            </p:nvSpPr>
            <p:spPr>
              <a:xfrm>
                <a:off x="8546536" y="3353960"/>
                <a:ext cx="558327" cy="1492813"/>
              </a:xfrm>
              <a:prstGeom prst="rect">
                <a:avLst/>
              </a:prstGeom>
              <a:noFill/>
            </p:spPr>
            <p:txBody>
              <a:bodyPr wrap="none" rtlCol="0">
                <a:spAutoFit/>
              </a:bodyPr>
              <a:lstStyle/>
              <a:p>
                <a:r>
                  <a:rPr lang="en-US" sz="5867">
                    <a:latin typeface="Times New Roman" panose="02020603050405020304" pitchFamily="18" charset="0"/>
                    <a:cs typeface="Times New Roman" panose="02020603050405020304" pitchFamily="18" charset="0"/>
                  </a:rPr>
                  <a:t>.</a:t>
                </a:r>
              </a:p>
            </p:txBody>
          </p:sp>
          <p:sp>
            <p:nvSpPr>
              <p:cNvPr id="31" name="TextBox 30">
                <a:extLst>
                  <a:ext uri="{FF2B5EF4-FFF2-40B4-BE49-F238E27FC236}">
                    <a16:creationId xmlns:a16="http://schemas.microsoft.com/office/drawing/2014/main" id="{B1E58FE8-8AF3-4476-8DD3-4A8689788877}"/>
                  </a:ext>
                </a:extLst>
              </p:cNvPr>
              <p:cNvSpPr txBox="1"/>
              <p:nvPr/>
            </p:nvSpPr>
            <p:spPr>
              <a:xfrm>
                <a:off x="13252089" y="3367141"/>
                <a:ext cx="558327" cy="1492813"/>
              </a:xfrm>
              <a:prstGeom prst="rect">
                <a:avLst/>
              </a:prstGeom>
              <a:noFill/>
            </p:spPr>
            <p:txBody>
              <a:bodyPr wrap="none" rtlCol="0">
                <a:spAutoFit/>
              </a:bodyPr>
              <a:lstStyle/>
              <a:p>
                <a:r>
                  <a:rPr lang="en-US" sz="5867">
                    <a:latin typeface="Times New Roman" panose="02020603050405020304" pitchFamily="18" charset="0"/>
                    <a:cs typeface="Times New Roman" panose="02020603050405020304" pitchFamily="18" charset="0"/>
                  </a:rPr>
                  <a:t>.</a:t>
                </a:r>
              </a:p>
            </p:txBody>
          </p:sp>
          <p:sp>
            <p:nvSpPr>
              <p:cNvPr id="32" name="TextBox 31">
                <a:extLst>
                  <a:ext uri="{FF2B5EF4-FFF2-40B4-BE49-F238E27FC236}">
                    <a16:creationId xmlns:a16="http://schemas.microsoft.com/office/drawing/2014/main" id="{5F224118-21F0-46A2-B39F-6A3D172D1D80}"/>
                  </a:ext>
                </a:extLst>
              </p:cNvPr>
              <p:cNvSpPr txBox="1"/>
              <p:nvPr/>
            </p:nvSpPr>
            <p:spPr>
              <a:xfrm>
                <a:off x="14476607" y="3367141"/>
                <a:ext cx="558327" cy="1492813"/>
              </a:xfrm>
              <a:prstGeom prst="rect">
                <a:avLst/>
              </a:prstGeom>
              <a:noFill/>
            </p:spPr>
            <p:txBody>
              <a:bodyPr wrap="none" rtlCol="0">
                <a:spAutoFit/>
              </a:bodyPr>
              <a:lstStyle/>
              <a:p>
                <a:r>
                  <a:rPr lang="en-US" sz="5867">
                    <a:latin typeface="Times New Roman" panose="02020603050405020304" pitchFamily="18" charset="0"/>
                    <a:cs typeface="Times New Roman" panose="02020603050405020304" pitchFamily="18" charset="0"/>
                  </a:rPr>
                  <a:t>.</a:t>
                </a:r>
              </a:p>
            </p:txBody>
          </p:sp>
          <p:sp>
            <p:nvSpPr>
              <p:cNvPr id="33" name="TextBox 32">
                <a:extLst>
                  <a:ext uri="{FF2B5EF4-FFF2-40B4-BE49-F238E27FC236}">
                    <a16:creationId xmlns:a16="http://schemas.microsoft.com/office/drawing/2014/main" id="{4B880996-999F-4764-A16B-5951AC7CB59B}"/>
                  </a:ext>
                </a:extLst>
              </p:cNvPr>
              <p:cNvSpPr txBox="1"/>
              <p:nvPr/>
            </p:nvSpPr>
            <p:spPr>
              <a:xfrm>
                <a:off x="15701124" y="3397898"/>
                <a:ext cx="558327" cy="1492813"/>
              </a:xfrm>
              <a:prstGeom prst="rect">
                <a:avLst/>
              </a:prstGeom>
              <a:noFill/>
            </p:spPr>
            <p:txBody>
              <a:bodyPr wrap="none" rtlCol="0">
                <a:spAutoFit/>
              </a:bodyPr>
              <a:lstStyle/>
              <a:p>
                <a:r>
                  <a:rPr lang="en-US" sz="5867">
                    <a:latin typeface="Times New Roman" panose="02020603050405020304" pitchFamily="18" charset="0"/>
                    <a:cs typeface="Times New Roman" panose="02020603050405020304" pitchFamily="18" charset="0"/>
                  </a:rPr>
                  <a:t>.</a:t>
                </a:r>
              </a:p>
            </p:txBody>
          </p:sp>
          <p:sp>
            <p:nvSpPr>
              <p:cNvPr id="34" name="TextBox 33">
                <a:extLst>
                  <a:ext uri="{FF2B5EF4-FFF2-40B4-BE49-F238E27FC236}">
                    <a16:creationId xmlns:a16="http://schemas.microsoft.com/office/drawing/2014/main" id="{242D5B31-73B4-4D32-AB99-135E662F21D5}"/>
                  </a:ext>
                </a:extLst>
              </p:cNvPr>
              <p:cNvSpPr txBox="1"/>
              <p:nvPr/>
            </p:nvSpPr>
            <p:spPr>
              <a:xfrm>
                <a:off x="12082560" y="4397215"/>
                <a:ext cx="558327" cy="1492813"/>
              </a:xfrm>
              <a:prstGeom prst="rect">
                <a:avLst/>
              </a:prstGeom>
              <a:noFill/>
            </p:spPr>
            <p:txBody>
              <a:bodyPr wrap="none" rtlCol="0">
                <a:spAutoFit/>
              </a:bodyPr>
              <a:lstStyle/>
              <a:p>
                <a:r>
                  <a:rPr lang="en-US" sz="5867">
                    <a:latin typeface="Times New Roman" panose="02020603050405020304" pitchFamily="18" charset="0"/>
                    <a:cs typeface="Times New Roman" panose="02020603050405020304" pitchFamily="18" charset="0"/>
                  </a:rPr>
                  <a:t>.</a:t>
                </a:r>
              </a:p>
            </p:txBody>
          </p:sp>
          <p:sp>
            <p:nvSpPr>
              <p:cNvPr id="35" name="TextBox 34">
                <a:extLst>
                  <a:ext uri="{FF2B5EF4-FFF2-40B4-BE49-F238E27FC236}">
                    <a16:creationId xmlns:a16="http://schemas.microsoft.com/office/drawing/2014/main" id="{1F28362C-C53F-4121-9FA3-7949F7ED722C}"/>
                  </a:ext>
                </a:extLst>
              </p:cNvPr>
              <p:cNvSpPr txBox="1"/>
              <p:nvPr/>
            </p:nvSpPr>
            <p:spPr>
              <a:xfrm>
                <a:off x="12082560" y="5540315"/>
                <a:ext cx="558327" cy="1492813"/>
              </a:xfrm>
              <a:prstGeom prst="rect">
                <a:avLst/>
              </a:prstGeom>
              <a:noFill/>
            </p:spPr>
            <p:txBody>
              <a:bodyPr wrap="none" rtlCol="0">
                <a:spAutoFit/>
              </a:bodyPr>
              <a:lstStyle/>
              <a:p>
                <a:r>
                  <a:rPr lang="en-US" sz="5867">
                    <a:latin typeface="Times New Roman" panose="02020603050405020304" pitchFamily="18" charset="0"/>
                    <a:cs typeface="Times New Roman" panose="02020603050405020304" pitchFamily="18" charset="0"/>
                  </a:rPr>
                  <a:t>.</a:t>
                </a:r>
              </a:p>
            </p:txBody>
          </p:sp>
          <p:sp>
            <p:nvSpPr>
              <p:cNvPr id="36" name="TextBox 35">
                <a:extLst>
                  <a:ext uri="{FF2B5EF4-FFF2-40B4-BE49-F238E27FC236}">
                    <a16:creationId xmlns:a16="http://schemas.microsoft.com/office/drawing/2014/main" id="{77AD6918-3E41-45F4-865C-8D83BB45A0E9}"/>
                  </a:ext>
                </a:extLst>
              </p:cNvPr>
              <p:cNvSpPr txBox="1"/>
              <p:nvPr/>
            </p:nvSpPr>
            <p:spPr>
              <a:xfrm>
                <a:off x="12082348" y="1068569"/>
                <a:ext cx="558327" cy="1492813"/>
              </a:xfrm>
              <a:prstGeom prst="rect">
                <a:avLst/>
              </a:prstGeom>
              <a:noFill/>
            </p:spPr>
            <p:txBody>
              <a:bodyPr wrap="none" rtlCol="0">
                <a:spAutoFit/>
              </a:bodyPr>
              <a:lstStyle/>
              <a:p>
                <a:r>
                  <a:rPr lang="en-US" sz="5867">
                    <a:latin typeface="Times New Roman" panose="02020603050405020304" pitchFamily="18" charset="0"/>
                    <a:cs typeface="Times New Roman" panose="02020603050405020304" pitchFamily="18" charset="0"/>
                  </a:rPr>
                  <a:t>.</a:t>
                </a:r>
              </a:p>
            </p:txBody>
          </p:sp>
          <p:sp>
            <p:nvSpPr>
              <p:cNvPr id="37" name="TextBox 36">
                <a:extLst>
                  <a:ext uri="{FF2B5EF4-FFF2-40B4-BE49-F238E27FC236}">
                    <a16:creationId xmlns:a16="http://schemas.microsoft.com/office/drawing/2014/main" id="{8473F9F9-6F77-4F61-9885-540642098FE1}"/>
                  </a:ext>
                </a:extLst>
              </p:cNvPr>
              <p:cNvSpPr txBox="1"/>
              <p:nvPr/>
            </p:nvSpPr>
            <p:spPr>
              <a:xfrm>
                <a:off x="12051367" y="2194793"/>
                <a:ext cx="558327" cy="1492813"/>
              </a:xfrm>
              <a:prstGeom prst="rect">
                <a:avLst/>
              </a:prstGeom>
              <a:noFill/>
            </p:spPr>
            <p:txBody>
              <a:bodyPr wrap="none" rtlCol="0">
                <a:spAutoFit/>
              </a:bodyPr>
              <a:lstStyle/>
              <a:p>
                <a:r>
                  <a:rPr lang="en-US" sz="5867">
                    <a:latin typeface="Times New Roman" panose="02020603050405020304" pitchFamily="18" charset="0"/>
                    <a:cs typeface="Times New Roman" panose="02020603050405020304" pitchFamily="18" charset="0"/>
                  </a:rPr>
                  <a:t>.</a:t>
                </a:r>
              </a:p>
            </p:txBody>
          </p:sp>
          <p:sp>
            <p:nvSpPr>
              <p:cNvPr id="38" name="TextBox 37">
                <a:extLst>
                  <a:ext uri="{FF2B5EF4-FFF2-40B4-BE49-F238E27FC236}">
                    <a16:creationId xmlns:a16="http://schemas.microsoft.com/office/drawing/2014/main" id="{501073D5-CEAE-4213-8A57-4C7C9D331766}"/>
                  </a:ext>
                </a:extLst>
              </p:cNvPr>
              <p:cNvSpPr txBox="1"/>
              <p:nvPr/>
            </p:nvSpPr>
            <p:spPr>
              <a:xfrm>
                <a:off x="12082329" y="3367141"/>
                <a:ext cx="558327" cy="1492813"/>
              </a:xfrm>
              <a:prstGeom prst="rect">
                <a:avLst/>
              </a:prstGeom>
              <a:noFill/>
            </p:spPr>
            <p:txBody>
              <a:bodyPr wrap="none" rtlCol="0">
                <a:spAutoFit/>
              </a:bodyPr>
              <a:lstStyle/>
              <a:p>
                <a:r>
                  <a:rPr lang="en-US" sz="5867">
                    <a:latin typeface="Times New Roman" panose="02020603050405020304" pitchFamily="18" charset="0"/>
                    <a:cs typeface="Times New Roman" panose="02020603050405020304" pitchFamily="18" charset="0"/>
                  </a:rPr>
                  <a:t>.</a:t>
                </a:r>
              </a:p>
            </p:txBody>
          </p:sp>
        </p:grpSp>
        <p:sp>
          <p:nvSpPr>
            <p:cNvPr id="14" name="TextBox 13">
              <a:extLst>
                <a:ext uri="{FF2B5EF4-FFF2-40B4-BE49-F238E27FC236}">
                  <a16:creationId xmlns:a16="http://schemas.microsoft.com/office/drawing/2014/main" id="{843D582F-8082-4027-84C8-CBEDA2D99EE1}"/>
                </a:ext>
              </a:extLst>
            </p:cNvPr>
            <p:cNvSpPr txBox="1"/>
            <p:nvPr/>
          </p:nvSpPr>
          <p:spPr>
            <a:xfrm>
              <a:off x="13313922" y="4576449"/>
              <a:ext cx="430887" cy="507831"/>
            </a:xfrm>
            <a:prstGeom prst="rect">
              <a:avLst/>
            </a:prstGeom>
            <a:noFill/>
          </p:spPr>
          <p:txBody>
            <a:bodyPr wrap="none" rtlCol="0">
              <a:spAutoFit/>
            </a:bodyPr>
            <a:lstStyle/>
            <a:p>
              <a:r>
                <a:rPr lang="en-US" sz="1600" b="1">
                  <a:latin typeface="Times New Roman" panose="02020603050405020304" pitchFamily="18" charset="0"/>
                  <a:cs typeface="Times New Roman" panose="02020603050405020304" pitchFamily="18" charset="0"/>
                </a:rPr>
                <a:t>1</a:t>
              </a:r>
            </a:p>
          </p:txBody>
        </p:sp>
        <p:sp>
          <p:nvSpPr>
            <p:cNvPr id="16" name="TextBox 15">
              <a:extLst>
                <a:ext uri="{FF2B5EF4-FFF2-40B4-BE49-F238E27FC236}">
                  <a16:creationId xmlns:a16="http://schemas.microsoft.com/office/drawing/2014/main" id="{19566B12-6C19-48A1-846B-A228783EF79C}"/>
                </a:ext>
              </a:extLst>
            </p:cNvPr>
            <p:cNvSpPr txBox="1"/>
            <p:nvPr/>
          </p:nvSpPr>
          <p:spPr>
            <a:xfrm>
              <a:off x="14558326" y="4560352"/>
              <a:ext cx="430887" cy="507831"/>
            </a:xfrm>
            <a:prstGeom prst="rect">
              <a:avLst/>
            </a:prstGeom>
            <a:noFill/>
          </p:spPr>
          <p:txBody>
            <a:bodyPr wrap="none" rtlCol="0">
              <a:spAutoFit/>
            </a:bodyPr>
            <a:lstStyle/>
            <a:p>
              <a:r>
                <a:rPr lang="en-US" sz="1600" b="1">
                  <a:latin typeface="Times New Roman" panose="02020603050405020304" pitchFamily="18" charset="0"/>
                  <a:cs typeface="Times New Roman" panose="02020603050405020304" pitchFamily="18" charset="0"/>
                </a:rPr>
                <a:t>2</a:t>
              </a:r>
            </a:p>
          </p:txBody>
        </p:sp>
        <p:sp>
          <p:nvSpPr>
            <p:cNvPr id="17" name="TextBox 16">
              <a:extLst>
                <a:ext uri="{FF2B5EF4-FFF2-40B4-BE49-F238E27FC236}">
                  <a16:creationId xmlns:a16="http://schemas.microsoft.com/office/drawing/2014/main" id="{A2D0A20B-043E-41CB-8BB2-8EC9F87E58F8}"/>
                </a:ext>
              </a:extLst>
            </p:cNvPr>
            <p:cNvSpPr txBox="1"/>
            <p:nvPr/>
          </p:nvSpPr>
          <p:spPr>
            <a:xfrm>
              <a:off x="15765943" y="4545481"/>
              <a:ext cx="430887" cy="507831"/>
            </a:xfrm>
            <a:prstGeom prst="rect">
              <a:avLst/>
            </a:prstGeom>
            <a:noFill/>
          </p:spPr>
          <p:txBody>
            <a:bodyPr wrap="none" rtlCol="0">
              <a:spAutoFit/>
            </a:bodyPr>
            <a:lstStyle/>
            <a:p>
              <a:r>
                <a:rPr lang="en-US" sz="1600" b="1">
                  <a:latin typeface="Times New Roman" panose="02020603050405020304" pitchFamily="18" charset="0"/>
                  <a:cs typeface="Times New Roman" panose="02020603050405020304" pitchFamily="18" charset="0"/>
                </a:rPr>
                <a:t>3</a:t>
              </a:r>
            </a:p>
          </p:txBody>
        </p:sp>
        <p:sp>
          <p:nvSpPr>
            <p:cNvPr id="18" name="TextBox 17">
              <a:extLst>
                <a:ext uri="{FF2B5EF4-FFF2-40B4-BE49-F238E27FC236}">
                  <a16:creationId xmlns:a16="http://schemas.microsoft.com/office/drawing/2014/main" id="{604590A7-9B29-401F-A659-7807972FEA7D}"/>
                </a:ext>
              </a:extLst>
            </p:cNvPr>
            <p:cNvSpPr txBox="1"/>
            <p:nvPr/>
          </p:nvSpPr>
          <p:spPr>
            <a:xfrm>
              <a:off x="10890949" y="4533385"/>
              <a:ext cx="534282" cy="507831"/>
            </a:xfrm>
            <a:prstGeom prst="rect">
              <a:avLst/>
            </a:prstGeom>
            <a:noFill/>
          </p:spPr>
          <p:txBody>
            <a:bodyPr wrap="none" rtlCol="0">
              <a:spAutoFit/>
            </a:bodyPr>
            <a:lstStyle/>
            <a:p>
              <a:r>
                <a:rPr lang="en-US" sz="1600" b="1">
                  <a:latin typeface="Times New Roman" panose="02020603050405020304" pitchFamily="18" charset="0"/>
                  <a:cs typeface="Times New Roman" panose="02020603050405020304" pitchFamily="18" charset="0"/>
                </a:rPr>
                <a:t>-1</a:t>
              </a:r>
            </a:p>
          </p:txBody>
        </p:sp>
        <p:sp>
          <p:nvSpPr>
            <p:cNvPr id="19" name="TextBox 18">
              <a:extLst>
                <a:ext uri="{FF2B5EF4-FFF2-40B4-BE49-F238E27FC236}">
                  <a16:creationId xmlns:a16="http://schemas.microsoft.com/office/drawing/2014/main" id="{529DE61F-B551-41F1-A229-7C53CAFC9DB4}"/>
                </a:ext>
              </a:extLst>
            </p:cNvPr>
            <p:cNvSpPr txBox="1"/>
            <p:nvPr/>
          </p:nvSpPr>
          <p:spPr>
            <a:xfrm>
              <a:off x="9707483" y="4560352"/>
              <a:ext cx="534282" cy="507831"/>
            </a:xfrm>
            <a:prstGeom prst="rect">
              <a:avLst/>
            </a:prstGeom>
            <a:noFill/>
          </p:spPr>
          <p:txBody>
            <a:bodyPr wrap="none" rtlCol="0">
              <a:spAutoFit/>
            </a:bodyPr>
            <a:lstStyle/>
            <a:p>
              <a:r>
                <a:rPr lang="en-US" sz="1600" b="1">
                  <a:latin typeface="Times New Roman" panose="02020603050405020304" pitchFamily="18" charset="0"/>
                  <a:cs typeface="Times New Roman" panose="02020603050405020304" pitchFamily="18" charset="0"/>
                </a:rPr>
                <a:t>-2</a:t>
              </a:r>
            </a:p>
          </p:txBody>
        </p:sp>
        <p:sp>
          <p:nvSpPr>
            <p:cNvPr id="20" name="TextBox 19">
              <a:extLst>
                <a:ext uri="{FF2B5EF4-FFF2-40B4-BE49-F238E27FC236}">
                  <a16:creationId xmlns:a16="http://schemas.microsoft.com/office/drawing/2014/main" id="{103D77C4-B56C-4905-ACC0-D7A37196BC7C}"/>
                </a:ext>
              </a:extLst>
            </p:cNvPr>
            <p:cNvSpPr txBox="1"/>
            <p:nvPr/>
          </p:nvSpPr>
          <p:spPr>
            <a:xfrm>
              <a:off x="8547665" y="4545481"/>
              <a:ext cx="534282" cy="507831"/>
            </a:xfrm>
            <a:prstGeom prst="rect">
              <a:avLst/>
            </a:prstGeom>
            <a:noFill/>
          </p:spPr>
          <p:txBody>
            <a:bodyPr wrap="none" rtlCol="0">
              <a:spAutoFit/>
            </a:bodyPr>
            <a:lstStyle/>
            <a:p>
              <a:r>
                <a:rPr lang="en-US" sz="1600" b="1">
                  <a:latin typeface="Times New Roman" panose="02020603050405020304" pitchFamily="18" charset="0"/>
                  <a:cs typeface="Times New Roman" panose="02020603050405020304" pitchFamily="18" charset="0"/>
                </a:rPr>
                <a:t>-3</a:t>
              </a:r>
            </a:p>
          </p:txBody>
        </p:sp>
        <p:sp>
          <p:nvSpPr>
            <p:cNvPr id="21" name="TextBox 20">
              <a:extLst>
                <a:ext uri="{FF2B5EF4-FFF2-40B4-BE49-F238E27FC236}">
                  <a16:creationId xmlns:a16="http://schemas.microsoft.com/office/drawing/2014/main" id="{A36D8DAA-DD00-486D-93A4-97E839E1368A}"/>
                </a:ext>
              </a:extLst>
            </p:cNvPr>
            <p:cNvSpPr txBox="1"/>
            <p:nvPr/>
          </p:nvSpPr>
          <p:spPr>
            <a:xfrm>
              <a:off x="11796836" y="2975586"/>
              <a:ext cx="430887" cy="507831"/>
            </a:xfrm>
            <a:prstGeom prst="rect">
              <a:avLst/>
            </a:prstGeom>
            <a:noFill/>
          </p:spPr>
          <p:txBody>
            <a:bodyPr wrap="none" rtlCol="0">
              <a:spAutoFit/>
            </a:bodyPr>
            <a:lstStyle/>
            <a:p>
              <a:r>
                <a:rPr lang="en-US" sz="1600" b="1">
                  <a:latin typeface="Times New Roman" panose="02020603050405020304" pitchFamily="18" charset="0"/>
                  <a:cs typeface="Times New Roman" panose="02020603050405020304" pitchFamily="18" charset="0"/>
                </a:rPr>
                <a:t>1</a:t>
              </a:r>
            </a:p>
          </p:txBody>
        </p:sp>
        <p:sp>
          <p:nvSpPr>
            <p:cNvPr id="22" name="TextBox 21">
              <a:extLst>
                <a:ext uri="{FF2B5EF4-FFF2-40B4-BE49-F238E27FC236}">
                  <a16:creationId xmlns:a16="http://schemas.microsoft.com/office/drawing/2014/main" id="{6B3C5DD2-5635-42C8-BB04-25E12F0081E6}"/>
                </a:ext>
              </a:extLst>
            </p:cNvPr>
            <p:cNvSpPr txBox="1"/>
            <p:nvPr/>
          </p:nvSpPr>
          <p:spPr>
            <a:xfrm>
              <a:off x="11802857" y="1944646"/>
              <a:ext cx="430887" cy="507831"/>
            </a:xfrm>
            <a:prstGeom prst="rect">
              <a:avLst/>
            </a:prstGeom>
            <a:noFill/>
          </p:spPr>
          <p:txBody>
            <a:bodyPr wrap="none" rtlCol="0">
              <a:spAutoFit/>
            </a:bodyPr>
            <a:lstStyle/>
            <a:p>
              <a:r>
                <a:rPr lang="en-US" sz="1600" b="1">
                  <a:latin typeface="Times New Roman" panose="02020603050405020304" pitchFamily="18" charset="0"/>
                  <a:cs typeface="Times New Roman" panose="02020603050405020304" pitchFamily="18" charset="0"/>
                </a:rPr>
                <a:t>2</a:t>
              </a:r>
            </a:p>
          </p:txBody>
        </p:sp>
        <p:sp>
          <p:nvSpPr>
            <p:cNvPr id="23" name="TextBox 22">
              <a:extLst>
                <a:ext uri="{FF2B5EF4-FFF2-40B4-BE49-F238E27FC236}">
                  <a16:creationId xmlns:a16="http://schemas.microsoft.com/office/drawing/2014/main" id="{D2500090-B614-472C-A2CB-8AEE853C6FE6}"/>
                </a:ext>
              </a:extLst>
            </p:cNvPr>
            <p:cNvSpPr txBox="1"/>
            <p:nvPr/>
          </p:nvSpPr>
          <p:spPr>
            <a:xfrm>
              <a:off x="11748469" y="5259150"/>
              <a:ext cx="534282" cy="507831"/>
            </a:xfrm>
            <a:prstGeom prst="rect">
              <a:avLst/>
            </a:prstGeom>
            <a:noFill/>
          </p:spPr>
          <p:txBody>
            <a:bodyPr wrap="none" rtlCol="0">
              <a:spAutoFit/>
            </a:bodyPr>
            <a:lstStyle/>
            <a:p>
              <a:r>
                <a:rPr lang="en-US" sz="1600" b="1">
                  <a:latin typeface="Times New Roman" panose="02020603050405020304" pitchFamily="18" charset="0"/>
                  <a:cs typeface="Times New Roman" panose="02020603050405020304" pitchFamily="18" charset="0"/>
                </a:rPr>
                <a:t>-1</a:t>
              </a:r>
            </a:p>
          </p:txBody>
        </p:sp>
        <p:sp>
          <p:nvSpPr>
            <p:cNvPr id="24" name="TextBox 23">
              <a:extLst>
                <a:ext uri="{FF2B5EF4-FFF2-40B4-BE49-F238E27FC236}">
                  <a16:creationId xmlns:a16="http://schemas.microsoft.com/office/drawing/2014/main" id="{CF74E29C-498E-463A-862F-0CAA8817E55D}"/>
                </a:ext>
              </a:extLst>
            </p:cNvPr>
            <p:cNvSpPr txBox="1"/>
            <p:nvPr/>
          </p:nvSpPr>
          <p:spPr>
            <a:xfrm>
              <a:off x="11722763" y="6309396"/>
              <a:ext cx="534282" cy="507831"/>
            </a:xfrm>
            <a:prstGeom prst="rect">
              <a:avLst/>
            </a:prstGeom>
            <a:noFill/>
          </p:spPr>
          <p:txBody>
            <a:bodyPr wrap="none" rtlCol="0">
              <a:spAutoFit/>
            </a:bodyPr>
            <a:lstStyle/>
            <a:p>
              <a:r>
                <a:rPr lang="en-US" sz="1600" b="1">
                  <a:latin typeface="Times New Roman" panose="02020603050405020304" pitchFamily="18" charset="0"/>
                  <a:cs typeface="Times New Roman" panose="02020603050405020304" pitchFamily="18" charset="0"/>
                </a:rPr>
                <a:t>-2</a:t>
              </a:r>
            </a:p>
          </p:txBody>
        </p:sp>
        <p:sp>
          <p:nvSpPr>
            <p:cNvPr id="25" name="TextBox 24">
              <a:extLst>
                <a:ext uri="{FF2B5EF4-FFF2-40B4-BE49-F238E27FC236}">
                  <a16:creationId xmlns:a16="http://schemas.microsoft.com/office/drawing/2014/main" id="{08CCB6C6-B04B-4903-9685-D300DDB9024C}"/>
                </a:ext>
              </a:extLst>
            </p:cNvPr>
            <p:cNvSpPr txBox="1"/>
            <p:nvPr/>
          </p:nvSpPr>
          <p:spPr>
            <a:xfrm>
              <a:off x="11854993" y="4446369"/>
              <a:ext cx="517449" cy="507831"/>
            </a:xfrm>
            <a:prstGeom prst="rect">
              <a:avLst/>
            </a:prstGeom>
            <a:noFill/>
          </p:spPr>
          <p:txBody>
            <a:bodyPr wrap="none" rtlCol="0">
              <a:spAutoFit/>
            </a:bodyPr>
            <a:lstStyle/>
            <a:p>
              <a:r>
                <a:rPr lang="en-US" sz="1600" b="1">
                  <a:latin typeface="Times New Roman" panose="02020603050405020304" pitchFamily="18" charset="0"/>
                  <a:cs typeface="Times New Roman" panose="02020603050405020304" pitchFamily="18" charset="0"/>
                </a:rPr>
                <a:t>O</a:t>
              </a:r>
            </a:p>
          </p:txBody>
        </p:sp>
      </p:grpSp>
      <p:grpSp>
        <p:nvGrpSpPr>
          <p:cNvPr id="43" name="Group 42">
            <a:extLst>
              <a:ext uri="{FF2B5EF4-FFF2-40B4-BE49-F238E27FC236}">
                <a16:creationId xmlns:a16="http://schemas.microsoft.com/office/drawing/2014/main" id="{2D718023-2FBB-4547-BF4A-008EDF83AC89}"/>
              </a:ext>
            </a:extLst>
          </p:cNvPr>
          <p:cNvGrpSpPr/>
          <p:nvPr/>
        </p:nvGrpSpPr>
        <p:grpSpPr>
          <a:xfrm>
            <a:off x="8231343" y="815360"/>
            <a:ext cx="1890212" cy="461665"/>
            <a:chOff x="12347015" y="1223040"/>
            <a:chExt cx="2835319" cy="692497"/>
          </a:xfrm>
        </p:grpSpPr>
        <p:cxnSp>
          <p:nvCxnSpPr>
            <p:cNvPr id="44" name="Straight Arrow Connector 43">
              <a:extLst>
                <a:ext uri="{FF2B5EF4-FFF2-40B4-BE49-F238E27FC236}">
                  <a16:creationId xmlns:a16="http://schemas.microsoft.com/office/drawing/2014/main" id="{AB5B4E97-C2B5-4FAA-9505-15F3312D66C3}"/>
                </a:ext>
              </a:extLst>
            </p:cNvPr>
            <p:cNvCxnSpPr/>
            <p:nvPr/>
          </p:nvCxnSpPr>
          <p:spPr>
            <a:xfrm flipH="1">
              <a:off x="12347015" y="1638300"/>
              <a:ext cx="70296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076A14E-AE11-482C-A0C9-D7CE2431C2C2}"/>
                </a:ext>
              </a:extLst>
            </p:cNvPr>
            <p:cNvSpPr txBox="1"/>
            <p:nvPr/>
          </p:nvSpPr>
          <p:spPr>
            <a:xfrm>
              <a:off x="13122634" y="1223040"/>
              <a:ext cx="2059700" cy="692497"/>
            </a:xfrm>
            <a:prstGeom prst="rect">
              <a:avLst/>
            </a:prstGeom>
            <a:noFill/>
          </p:spPr>
          <p:txBody>
            <a:bodyPr wrap="none" rtlCol="0">
              <a:spAutoFit/>
            </a:bodyPr>
            <a:lstStyle/>
            <a:p>
              <a:r>
                <a:rPr lang="en-US" sz="2400" i="1">
                  <a:solidFill>
                    <a:srgbClr val="FF0000"/>
                  </a:solidFill>
                  <a:latin typeface="Times New Roman" panose="02020603050405020304" pitchFamily="18" charset="0"/>
                  <a:cs typeface="Times New Roman" panose="02020603050405020304" pitchFamily="18" charset="0"/>
                </a:rPr>
                <a:t>Trục tung</a:t>
              </a:r>
            </a:p>
          </p:txBody>
        </p:sp>
      </p:grpSp>
      <p:grpSp>
        <p:nvGrpSpPr>
          <p:cNvPr id="46" name="Group 45">
            <a:extLst>
              <a:ext uri="{FF2B5EF4-FFF2-40B4-BE49-F238E27FC236}">
                <a16:creationId xmlns:a16="http://schemas.microsoft.com/office/drawing/2014/main" id="{43ED32FC-89D4-4683-929F-AF16E17A523B}"/>
              </a:ext>
            </a:extLst>
          </p:cNvPr>
          <p:cNvGrpSpPr/>
          <p:nvPr/>
        </p:nvGrpSpPr>
        <p:grpSpPr>
          <a:xfrm>
            <a:off x="8504716" y="2062518"/>
            <a:ext cx="1595950" cy="843933"/>
            <a:chOff x="12757073" y="3093777"/>
            <a:chExt cx="2393924" cy="1265900"/>
          </a:xfrm>
        </p:grpSpPr>
        <p:cxnSp>
          <p:nvCxnSpPr>
            <p:cNvPr id="47" name="Straight Arrow Connector 46">
              <a:extLst>
                <a:ext uri="{FF2B5EF4-FFF2-40B4-BE49-F238E27FC236}">
                  <a16:creationId xmlns:a16="http://schemas.microsoft.com/office/drawing/2014/main" id="{D8798C39-BE4F-4A49-81BB-F9E0ED6F6C0C}"/>
                </a:ext>
              </a:extLst>
            </p:cNvPr>
            <p:cNvCxnSpPr>
              <a:cxnSpLocks/>
            </p:cNvCxnSpPr>
            <p:nvPr/>
          </p:nvCxnSpPr>
          <p:spPr>
            <a:xfrm>
              <a:off x="13708480" y="3753661"/>
              <a:ext cx="0" cy="6060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79C52FDC-FBDF-4085-8EA7-F41811BC0CE8}"/>
                </a:ext>
              </a:extLst>
            </p:cNvPr>
            <p:cNvSpPr txBox="1"/>
            <p:nvPr/>
          </p:nvSpPr>
          <p:spPr>
            <a:xfrm>
              <a:off x="12757073" y="3093777"/>
              <a:ext cx="2393924" cy="692498"/>
            </a:xfrm>
            <a:prstGeom prst="rect">
              <a:avLst/>
            </a:prstGeom>
            <a:noFill/>
          </p:spPr>
          <p:txBody>
            <a:bodyPr wrap="none" rtlCol="0">
              <a:spAutoFit/>
            </a:bodyPr>
            <a:lstStyle/>
            <a:p>
              <a:r>
                <a:rPr lang="en-US" sz="2400" i="1">
                  <a:solidFill>
                    <a:srgbClr val="FF0000"/>
                  </a:solidFill>
                  <a:latin typeface="Times New Roman" panose="02020603050405020304" pitchFamily="18" charset="0"/>
                  <a:cs typeface="Times New Roman" panose="02020603050405020304" pitchFamily="18" charset="0"/>
                </a:rPr>
                <a:t>Trục hoành</a:t>
              </a:r>
            </a:p>
          </p:txBody>
        </p:sp>
      </p:grpSp>
      <p:sp>
        <p:nvSpPr>
          <p:cNvPr id="49" name="Rectangle 48">
            <a:extLst>
              <a:ext uri="{FF2B5EF4-FFF2-40B4-BE49-F238E27FC236}">
                <a16:creationId xmlns:a16="http://schemas.microsoft.com/office/drawing/2014/main" id="{59F2A523-13C9-4F4C-BD76-F6B206075E36}"/>
              </a:ext>
            </a:extLst>
          </p:cNvPr>
          <p:cNvSpPr/>
          <p:nvPr/>
        </p:nvSpPr>
        <p:spPr>
          <a:xfrm>
            <a:off x="5424843" y="962648"/>
            <a:ext cx="2621304" cy="1819007"/>
          </a:xfrm>
          <a:prstGeom prst="rect">
            <a:avLst/>
          </a:prstGeom>
          <a:solidFill>
            <a:schemeClr val="accent6">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(II)</a:t>
            </a:r>
          </a:p>
        </p:txBody>
      </p:sp>
      <p:sp>
        <p:nvSpPr>
          <p:cNvPr id="50" name="Rectangle 49">
            <a:extLst>
              <a:ext uri="{FF2B5EF4-FFF2-40B4-BE49-F238E27FC236}">
                <a16:creationId xmlns:a16="http://schemas.microsoft.com/office/drawing/2014/main" id="{2AF542E3-681E-4853-938F-CC90C5E69A6E}"/>
              </a:ext>
            </a:extLst>
          </p:cNvPr>
          <p:cNvSpPr/>
          <p:nvPr/>
        </p:nvSpPr>
        <p:spPr>
          <a:xfrm>
            <a:off x="8278970" y="975725"/>
            <a:ext cx="2621304" cy="1819007"/>
          </a:xfrm>
          <a:prstGeom prst="rect">
            <a:avLst/>
          </a:prstGeom>
          <a:solidFill>
            <a:schemeClr val="accent4">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(I)</a:t>
            </a:r>
          </a:p>
        </p:txBody>
      </p:sp>
      <p:sp>
        <p:nvSpPr>
          <p:cNvPr id="51" name="Rectangle 50">
            <a:extLst>
              <a:ext uri="{FF2B5EF4-FFF2-40B4-BE49-F238E27FC236}">
                <a16:creationId xmlns:a16="http://schemas.microsoft.com/office/drawing/2014/main" id="{CCAC6C03-DE3B-4203-84FD-B3A86CBC65C6}"/>
              </a:ext>
            </a:extLst>
          </p:cNvPr>
          <p:cNvSpPr/>
          <p:nvPr/>
        </p:nvSpPr>
        <p:spPr>
          <a:xfrm>
            <a:off x="8316126" y="3042046"/>
            <a:ext cx="2621304" cy="181900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(IV)</a:t>
            </a:r>
          </a:p>
        </p:txBody>
      </p:sp>
      <p:sp>
        <p:nvSpPr>
          <p:cNvPr id="52" name="Rectangle 51">
            <a:extLst>
              <a:ext uri="{FF2B5EF4-FFF2-40B4-BE49-F238E27FC236}">
                <a16:creationId xmlns:a16="http://schemas.microsoft.com/office/drawing/2014/main" id="{5BE8497A-5428-4979-9D12-B318F06DF6F3}"/>
              </a:ext>
            </a:extLst>
          </p:cNvPr>
          <p:cNvSpPr/>
          <p:nvPr/>
        </p:nvSpPr>
        <p:spPr>
          <a:xfrm>
            <a:off x="5464384" y="3052065"/>
            <a:ext cx="2621304" cy="1819007"/>
          </a:xfrm>
          <a:prstGeom prst="rect">
            <a:avLst/>
          </a:prstGeom>
          <a:solidFill>
            <a:schemeClr val="accent6">
              <a:lumMod val="75000"/>
              <a:alpha val="7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(III)</a:t>
            </a:r>
          </a:p>
        </p:txBody>
      </p:sp>
      <p:grpSp>
        <p:nvGrpSpPr>
          <p:cNvPr id="53" name="Group 52">
            <a:extLst>
              <a:ext uri="{FF2B5EF4-FFF2-40B4-BE49-F238E27FC236}">
                <a16:creationId xmlns:a16="http://schemas.microsoft.com/office/drawing/2014/main" id="{7CFFA2C5-27CF-487F-94A9-9DC08079F096}"/>
              </a:ext>
            </a:extLst>
          </p:cNvPr>
          <p:cNvGrpSpPr/>
          <p:nvPr/>
        </p:nvGrpSpPr>
        <p:grpSpPr>
          <a:xfrm>
            <a:off x="6351380" y="2187581"/>
            <a:ext cx="1734786" cy="650035"/>
            <a:chOff x="9527070" y="3281370"/>
            <a:chExt cx="2602179" cy="975053"/>
          </a:xfrm>
        </p:grpSpPr>
        <p:cxnSp>
          <p:nvCxnSpPr>
            <p:cNvPr id="54" name="Straight Arrow Connector 53">
              <a:extLst>
                <a:ext uri="{FF2B5EF4-FFF2-40B4-BE49-F238E27FC236}">
                  <a16:creationId xmlns:a16="http://schemas.microsoft.com/office/drawing/2014/main" id="{133BC6A4-5EB3-488A-A4E6-5E774FD2FD8A}"/>
                </a:ext>
              </a:extLst>
            </p:cNvPr>
            <p:cNvCxnSpPr>
              <a:cxnSpLocks/>
            </p:cNvCxnSpPr>
            <p:nvPr/>
          </p:nvCxnSpPr>
          <p:spPr>
            <a:xfrm>
              <a:off x="11528594" y="3845186"/>
              <a:ext cx="600655" cy="4112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F715DC4-FA28-4F30-819B-ACCF3E54D179}"/>
                </a:ext>
              </a:extLst>
            </p:cNvPr>
            <p:cNvSpPr txBox="1"/>
            <p:nvPr/>
          </p:nvSpPr>
          <p:spPr>
            <a:xfrm>
              <a:off x="9527070" y="3281370"/>
              <a:ext cx="2097210" cy="630846"/>
            </a:xfrm>
            <a:prstGeom prst="rect">
              <a:avLst/>
            </a:prstGeom>
            <a:noFill/>
          </p:spPr>
          <p:txBody>
            <a:bodyPr wrap="none" rtlCol="0">
              <a:spAutoFit/>
            </a:bodyPr>
            <a:lstStyle/>
            <a:p>
              <a:r>
                <a:rPr lang="en-US" sz="2133" i="1">
                  <a:solidFill>
                    <a:srgbClr val="FF0000"/>
                  </a:solidFill>
                  <a:latin typeface="Times New Roman" panose="02020603050405020304" pitchFamily="18" charset="0"/>
                  <a:cs typeface="Times New Roman" panose="02020603050405020304" pitchFamily="18" charset="0"/>
                </a:rPr>
                <a:t>Gốc tọa độ</a:t>
              </a:r>
            </a:p>
          </p:txBody>
        </p:sp>
      </p:grpSp>
      <p:grpSp>
        <p:nvGrpSpPr>
          <p:cNvPr id="56" name="Group 107">
            <a:extLst>
              <a:ext uri="{FF2B5EF4-FFF2-40B4-BE49-F238E27FC236}">
                <a16:creationId xmlns:a16="http://schemas.microsoft.com/office/drawing/2014/main" id="{EDA42566-DE47-471A-949A-CAE4A75DFD4E}"/>
              </a:ext>
            </a:extLst>
          </p:cNvPr>
          <p:cNvGrpSpPr>
            <a:grpSpLocks/>
          </p:cNvGrpSpPr>
          <p:nvPr/>
        </p:nvGrpSpPr>
        <p:grpSpPr bwMode="auto">
          <a:xfrm>
            <a:off x="7347773" y="1993962"/>
            <a:ext cx="1791215" cy="1735760"/>
            <a:chOff x="2025" y="1789"/>
            <a:chExt cx="1573" cy="1447"/>
          </a:xfrm>
        </p:grpSpPr>
        <p:sp>
          <p:nvSpPr>
            <p:cNvPr id="57" name="Oval 108">
              <a:extLst>
                <a:ext uri="{FF2B5EF4-FFF2-40B4-BE49-F238E27FC236}">
                  <a16:creationId xmlns:a16="http://schemas.microsoft.com/office/drawing/2014/main" id="{D8D58F5E-D4FB-4432-A591-4183F035D562}"/>
                </a:ext>
              </a:extLst>
            </p:cNvPr>
            <p:cNvSpPr>
              <a:spLocks noChangeArrowheads="1"/>
            </p:cNvSpPr>
            <p:nvPr/>
          </p:nvSpPr>
          <p:spPr bwMode="auto">
            <a:xfrm>
              <a:off x="2025" y="1857"/>
              <a:ext cx="1439" cy="1379"/>
            </a:xfrm>
            <a:prstGeom prst="ellipse">
              <a:avLst/>
            </a:prstGeom>
            <a:noFill/>
            <a:ln w="28575">
              <a:solidFill>
                <a:srgbClr val="FF33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200">
                <a:latin typeface="Times New Roman" panose="02020603050405020304" pitchFamily="18" charset="0"/>
                <a:cs typeface="Times New Roman" panose="02020603050405020304" pitchFamily="18" charset="0"/>
              </a:endParaRPr>
            </a:p>
          </p:txBody>
        </p:sp>
        <p:sp>
          <p:nvSpPr>
            <p:cNvPr id="58" name="Text Box 109">
              <a:extLst>
                <a:ext uri="{FF2B5EF4-FFF2-40B4-BE49-F238E27FC236}">
                  <a16:creationId xmlns:a16="http://schemas.microsoft.com/office/drawing/2014/main" id="{C9399771-970F-43E5-9DED-C391310F52B0}"/>
                </a:ext>
              </a:extLst>
            </p:cNvPr>
            <p:cNvSpPr txBox="1">
              <a:spLocks noChangeArrowheads="1"/>
            </p:cNvSpPr>
            <p:nvPr/>
          </p:nvSpPr>
          <p:spPr bwMode="auto">
            <a:xfrm rot="20266247">
              <a:off x="2242" y="1789"/>
              <a:ext cx="280"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50" tIns="30475" rIns="60950" bIns="30475">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67" b="1" dirty="0">
                  <a:latin typeface="Times New Roman" panose="02020603050405020304" pitchFamily="18" charset="0"/>
                  <a:cs typeface="Times New Roman" panose="02020603050405020304" pitchFamily="18" charset="0"/>
                </a:rPr>
                <a:t>&lt;</a:t>
              </a:r>
            </a:p>
          </p:txBody>
        </p:sp>
        <p:sp>
          <p:nvSpPr>
            <p:cNvPr id="59" name="Text Box 112">
              <a:extLst>
                <a:ext uri="{FF2B5EF4-FFF2-40B4-BE49-F238E27FC236}">
                  <a16:creationId xmlns:a16="http://schemas.microsoft.com/office/drawing/2014/main" id="{DA3A6DD7-EF3D-4C3A-85B3-3594002A57A7}"/>
                </a:ext>
              </a:extLst>
            </p:cNvPr>
            <p:cNvSpPr txBox="1">
              <a:spLocks noChangeArrowheads="1"/>
            </p:cNvSpPr>
            <p:nvPr/>
          </p:nvSpPr>
          <p:spPr bwMode="auto">
            <a:xfrm rot="4483486">
              <a:off x="3305" y="2234"/>
              <a:ext cx="280"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50" tIns="30475" rIns="60950" bIns="30475">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67" b="1">
                  <a:latin typeface="Times New Roman" panose="02020603050405020304" pitchFamily="18" charset="0"/>
                  <a:cs typeface="Times New Roman" panose="02020603050405020304" pitchFamily="18" charset="0"/>
                </a:rPr>
                <a:t>&lt;</a:t>
              </a:r>
            </a:p>
          </p:txBody>
        </p:sp>
        <p:sp>
          <p:nvSpPr>
            <p:cNvPr id="60" name="Text Box 112">
              <a:extLst>
                <a:ext uri="{FF2B5EF4-FFF2-40B4-BE49-F238E27FC236}">
                  <a16:creationId xmlns:a16="http://schemas.microsoft.com/office/drawing/2014/main" id="{9F44B8F8-254E-40BD-BD98-7D192178024F}"/>
                </a:ext>
              </a:extLst>
            </p:cNvPr>
            <p:cNvSpPr txBox="1">
              <a:spLocks noChangeArrowheads="1"/>
            </p:cNvSpPr>
            <p:nvPr/>
          </p:nvSpPr>
          <p:spPr bwMode="auto">
            <a:xfrm rot="12889040">
              <a:off x="2143" y="2939"/>
              <a:ext cx="2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50" tIns="30475" rIns="60950" bIns="30475">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67" b="1" dirty="0">
                  <a:latin typeface="Times New Roman" panose="02020603050405020304" pitchFamily="18" charset="0"/>
                  <a:cs typeface="Times New Roman" panose="02020603050405020304" pitchFamily="18" charset="0"/>
                </a:rPr>
                <a:t>&lt;</a:t>
              </a:r>
            </a:p>
          </p:txBody>
        </p:sp>
        <p:sp>
          <p:nvSpPr>
            <p:cNvPr id="61" name="Text Box 112">
              <a:extLst>
                <a:ext uri="{FF2B5EF4-FFF2-40B4-BE49-F238E27FC236}">
                  <a16:creationId xmlns:a16="http://schemas.microsoft.com/office/drawing/2014/main" id="{5CB5473D-43B7-45DC-8487-BF1C1F55A629}"/>
                </a:ext>
              </a:extLst>
            </p:cNvPr>
            <p:cNvSpPr txBox="1">
              <a:spLocks noChangeArrowheads="1"/>
            </p:cNvSpPr>
            <p:nvPr/>
          </p:nvSpPr>
          <p:spPr bwMode="auto">
            <a:xfrm rot="8761408">
              <a:off x="3088" y="2922"/>
              <a:ext cx="2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50" tIns="30475" rIns="60950" bIns="30475">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67" b="1" dirty="0">
                  <a:latin typeface="Times New Roman" panose="02020603050405020304" pitchFamily="18" charset="0"/>
                  <a:cs typeface="Times New Roman" panose="02020603050405020304" pitchFamily="18" charset="0"/>
                </a:rPr>
                <a:t>&lt;</a:t>
              </a:r>
            </a:p>
          </p:txBody>
        </p:sp>
      </p:grpSp>
      <p:sp>
        <p:nvSpPr>
          <p:cNvPr id="68" name="TextBox 67">
            <a:extLst>
              <a:ext uri="{FF2B5EF4-FFF2-40B4-BE49-F238E27FC236}">
                <a16:creationId xmlns:a16="http://schemas.microsoft.com/office/drawing/2014/main" id="{3D7843FD-D87B-4025-BC25-BFEFC27007EE}"/>
              </a:ext>
            </a:extLst>
          </p:cNvPr>
          <p:cNvSpPr txBox="1"/>
          <p:nvPr/>
        </p:nvSpPr>
        <p:spPr>
          <a:xfrm>
            <a:off x="509502" y="997506"/>
            <a:ext cx="4082466" cy="954107"/>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b="1" i="1" dirty="0">
                <a:latin typeface="Times New Roman" panose="02020603050405020304" pitchFamily="18" charset="0"/>
                <a:cs typeface="Times New Roman" panose="02020603050405020304" pitchFamily="18" charset="0"/>
              </a:rPr>
              <a:t>* Hai </a:t>
            </a:r>
            <a:r>
              <a:rPr lang="en-US" sz="2800" b="1" i="1" dirty="0" err="1">
                <a:latin typeface="Times New Roman" panose="02020603050405020304" pitchFamily="18" charset="0"/>
                <a:cs typeface="Times New Roman" panose="02020603050405020304" pitchFamily="18" charset="0"/>
              </a:rPr>
              <a:t>trục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tọa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a:t>
            </a:r>
            <a:r>
              <a:rPr lang="en-US" sz="2800" b="1" i="1" dirty="0">
                <a:latin typeface="Times New Roman" panose="02020603050405020304" pitchFamily="18" charset="0"/>
                <a:cs typeface="Times New Roman" panose="02020603050405020304" pitchFamily="18" charset="0"/>
              </a:rPr>
              <a:t> chia </a:t>
            </a:r>
            <a:r>
              <a:rPr lang="en-US" sz="2800" b="1" i="1" dirty="0" err="1">
                <a:latin typeface="Times New Roman" panose="02020603050405020304" pitchFamily="18" charset="0"/>
                <a:cs typeface="Times New Roman" panose="02020603050405020304" pitchFamily="18" charset="0"/>
              </a:rPr>
              <a:t>mặt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phẳng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thành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bốn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góc</a:t>
            </a:r>
            <a:r>
              <a:rPr lang="en-US" sz="2800" b="1" i="1" dirty="0">
                <a:latin typeface="Times New Roman" panose="02020603050405020304" pitchFamily="18" charset="0"/>
                <a:cs typeface="Times New Roman" panose="02020603050405020304" pitchFamily="18" charset="0"/>
              </a:rPr>
              <a:t>:</a:t>
            </a:r>
            <a:endParaRPr lang="vi-VN" sz="2800" i="1" dirty="0">
              <a:latin typeface="Times New Roman" panose="02020603050405020304" pitchFamily="18" charset="0"/>
              <a:cs typeface="Times New Roman" panose="02020603050405020304" pitchFamily="18" charset="0"/>
            </a:endParaRPr>
          </a:p>
        </p:txBody>
      </p:sp>
      <p:sp>
        <p:nvSpPr>
          <p:cNvPr id="69" name="AutoShape 6">
            <a:extLst>
              <a:ext uri="{FF2B5EF4-FFF2-40B4-BE49-F238E27FC236}">
                <a16:creationId xmlns:a16="http://schemas.microsoft.com/office/drawing/2014/main" id="{C00876CD-D5AF-4803-B69A-1F21776D468E}"/>
              </a:ext>
            </a:extLst>
          </p:cNvPr>
          <p:cNvSpPr>
            <a:spLocks noChangeArrowheads="1"/>
          </p:cNvSpPr>
          <p:nvPr/>
        </p:nvSpPr>
        <p:spPr bwMode="gray">
          <a:xfrm>
            <a:off x="840636" y="3126094"/>
            <a:ext cx="2950393" cy="623056"/>
          </a:xfrm>
          <a:prstGeom prst="roundRect">
            <a:avLst>
              <a:gd name="adj" fmla="val 50000"/>
            </a:avLst>
          </a:prstGeom>
          <a:solidFill>
            <a:schemeClr val="accent6">
              <a:lumMod val="20000"/>
              <a:lumOff val="80000"/>
            </a:schemeClr>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err="1">
                <a:solidFill>
                  <a:srgbClr val="FF0000"/>
                </a:solidFill>
                <a:latin typeface="Times New Roman" panose="02020603050405020304" pitchFamily="18" charset="0"/>
                <a:cs typeface="Times New Roman" panose="02020603050405020304" pitchFamily="18" charset="0"/>
              </a:rPr>
              <a:t>Góc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tư</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thứ</a:t>
            </a:r>
            <a:r>
              <a:rPr lang="en-US" sz="2400" b="1" dirty="0">
                <a:solidFill>
                  <a:srgbClr val="FF0000"/>
                </a:solidFill>
                <a:latin typeface="Times New Roman" panose="02020603050405020304" pitchFamily="18" charset="0"/>
                <a:cs typeface="Times New Roman" panose="02020603050405020304" pitchFamily="18" charset="0"/>
              </a:rPr>
              <a:t> II</a:t>
            </a:r>
          </a:p>
        </p:txBody>
      </p:sp>
      <p:sp>
        <p:nvSpPr>
          <p:cNvPr id="70" name="AutoShape 7">
            <a:extLst>
              <a:ext uri="{FF2B5EF4-FFF2-40B4-BE49-F238E27FC236}">
                <a16:creationId xmlns:a16="http://schemas.microsoft.com/office/drawing/2014/main" id="{43EDC7D6-7DB6-4587-B767-C8E1AEE8DBD1}"/>
              </a:ext>
            </a:extLst>
          </p:cNvPr>
          <p:cNvSpPr>
            <a:spLocks noChangeArrowheads="1"/>
          </p:cNvSpPr>
          <p:nvPr/>
        </p:nvSpPr>
        <p:spPr bwMode="gray">
          <a:xfrm>
            <a:off x="865255" y="3987007"/>
            <a:ext cx="2925774" cy="618744"/>
          </a:xfrm>
          <a:prstGeom prst="roundRect">
            <a:avLst>
              <a:gd name="adj" fmla="val 50000"/>
            </a:avLst>
          </a:prstGeom>
          <a:solidFill>
            <a:schemeClr val="accent6">
              <a:lumMod val="60000"/>
              <a:lumOff val="40000"/>
            </a:schemeClr>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err="1">
                <a:solidFill>
                  <a:srgbClr val="FF0000"/>
                </a:solidFill>
                <a:latin typeface="Times New Roman" panose="02020603050405020304" pitchFamily="18" charset="0"/>
                <a:cs typeface="Times New Roman" panose="02020603050405020304" pitchFamily="18" charset="0"/>
              </a:rPr>
              <a:t>Góc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tư</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thứ</a:t>
            </a:r>
            <a:r>
              <a:rPr lang="en-US" sz="2400" b="1" dirty="0">
                <a:solidFill>
                  <a:srgbClr val="FF0000"/>
                </a:solidFill>
                <a:latin typeface="Times New Roman" panose="02020603050405020304" pitchFamily="18" charset="0"/>
                <a:cs typeface="Times New Roman" panose="02020603050405020304" pitchFamily="18" charset="0"/>
              </a:rPr>
              <a:t> III</a:t>
            </a:r>
          </a:p>
        </p:txBody>
      </p:sp>
      <p:sp>
        <p:nvSpPr>
          <p:cNvPr id="71" name="AutoShape 8">
            <a:extLst>
              <a:ext uri="{FF2B5EF4-FFF2-40B4-BE49-F238E27FC236}">
                <a16:creationId xmlns:a16="http://schemas.microsoft.com/office/drawing/2014/main" id="{E4BFA939-D3DA-42F6-A850-AD209437FC57}"/>
              </a:ext>
            </a:extLst>
          </p:cNvPr>
          <p:cNvSpPr>
            <a:spLocks noChangeArrowheads="1"/>
          </p:cNvSpPr>
          <p:nvPr/>
        </p:nvSpPr>
        <p:spPr bwMode="gray">
          <a:xfrm>
            <a:off x="845933" y="4793086"/>
            <a:ext cx="2946067" cy="606177"/>
          </a:xfrm>
          <a:prstGeom prst="roundRect">
            <a:avLst>
              <a:gd name="adj" fmla="val 50000"/>
            </a:avLst>
          </a:prstGeom>
          <a:solidFill>
            <a:schemeClr val="accent1">
              <a:lumMod val="60000"/>
              <a:lumOff val="40000"/>
            </a:schemeClr>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err="1">
                <a:solidFill>
                  <a:srgbClr val="FF0000"/>
                </a:solidFill>
                <a:latin typeface="Times New Roman" panose="02020603050405020304" pitchFamily="18" charset="0"/>
                <a:cs typeface="Times New Roman" panose="02020603050405020304" pitchFamily="18" charset="0"/>
              </a:rPr>
              <a:t>Góc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tư</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thứ</a:t>
            </a:r>
            <a:r>
              <a:rPr lang="en-US" sz="2400" b="1" dirty="0">
                <a:solidFill>
                  <a:srgbClr val="FF0000"/>
                </a:solidFill>
                <a:latin typeface="Times New Roman" panose="02020603050405020304" pitchFamily="18" charset="0"/>
                <a:cs typeface="Times New Roman" panose="02020603050405020304" pitchFamily="18" charset="0"/>
              </a:rPr>
              <a:t> IV</a:t>
            </a:r>
          </a:p>
        </p:txBody>
      </p:sp>
      <p:sp>
        <p:nvSpPr>
          <p:cNvPr id="72" name="AutoShape 5">
            <a:extLst>
              <a:ext uri="{FF2B5EF4-FFF2-40B4-BE49-F238E27FC236}">
                <a16:creationId xmlns:a16="http://schemas.microsoft.com/office/drawing/2014/main" id="{6CCEE81C-AFEF-4716-B89F-9992B11704DB}"/>
              </a:ext>
            </a:extLst>
          </p:cNvPr>
          <p:cNvSpPr>
            <a:spLocks noChangeArrowheads="1"/>
          </p:cNvSpPr>
          <p:nvPr/>
        </p:nvSpPr>
        <p:spPr bwMode="gray">
          <a:xfrm>
            <a:off x="822584" y="2285331"/>
            <a:ext cx="3019914" cy="623055"/>
          </a:xfrm>
          <a:prstGeom prst="roundRect">
            <a:avLst>
              <a:gd name="adj" fmla="val 50000"/>
            </a:avLst>
          </a:prstGeom>
          <a:solidFill>
            <a:schemeClr val="accent4">
              <a:lumMod val="20000"/>
              <a:lumOff val="80000"/>
            </a:schemeClr>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err="1">
                <a:solidFill>
                  <a:srgbClr val="FF0000"/>
                </a:solidFill>
                <a:latin typeface="Times New Roman" panose="02020603050405020304" pitchFamily="18" charset="0"/>
                <a:cs typeface="Times New Roman" panose="02020603050405020304" pitchFamily="18" charset="0"/>
              </a:rPr>
              <a:t>Góc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tư</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thứ</a:t>
            </a:r>
            <a:r>
              <a:rPr lang="en-US" sz="2400" b="1" dirty="0">
                <a:solidFill>
                  <a:srgbClr val="FF0000"/>
                </a:solidFill>
                <a:latin typeface="Times New Roman" panose="02020603050405020304" pitchFamily="18" charset="0"/>
                <a:cs typeface="Times New Roman" panose="02020603050405020304" pitchFamily="18" charset="0"/>
              </a:rPr>
              <a:t> I</a:t>
            </a:r>
          </a:p>
        </p:txBody>
      </p:sp>
      <p:sp>
        <p:nvSpPr>
          <p:cNvPr id="73" name="TextBox 72">
            <a:extLst>
              <a:ext uri="{FF2B5EF4-FFF2-40B4-BE49-F238E27FC236}">
                <a16:creationId xmlns:a16="http://schemas.microsoft.com/office/drawing/2014/main" id="{3D7843FD-D87B-4025-BC25-BFEFC27007EE}"/>
              </a:ext>
            </a:extLst>
          </p:cNvPr>
          <p:cNvSpPr txBox="1"/>
          <p:nvPr/>
        </p:nvSpPr>
        <p:spPr>
          <a:xfrm>
            <a:off x="509502" y="5675656"/>
            <a:ext cx="4082466" cy="954107"/>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b="1" i="1" dirty="0">
                <a:latin typeface="Times New Roman" panose="02020603050405020304" pitchFamily="18" charset="0"/>
                <a:cs typeface="Times New Roman" panose="02020603050405020304" pitchFamily="18" charset="0"/>
              </a:rPr>
              <a:t>Theo </a:t>
            </a:r>
            <a:r>
              <a:rPr lang="en-US" sz="2800" b="1" i="1" dirty="0" err="1">
                <a:latin typeface="Times New Roman" panose="02020603050405020304" pitchFamily="18" charset="0"/>
                <a:cs typeface="Times New Roman" panose="02020603050405020304" pitchFamily="18" charset="0"/>
              </a:rPr>
              <a:t>thứ</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ngược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chiều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kim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đồng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hồ</a:t>
            </a:r>
            <a:r>
              <a:rPr lang="en-US" sz="2800" b="1" i="1" dirty="0">
                <a:latin typeface="Times New Roman" panose="02020603050405020304" pitchFamily="18" charset="0"/>
                <a:cs typeface="Times New Roman" panose="02020603050405020304" pitchFamily="18" charset="0"/>
              </a:rPr>
              <a:t>.</a:t>
            </a:r>
            <a:endParaRPr lang="vi-VN"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463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wipe(left)">
                                      <p:cBhvr>
                                        <p:cTn id="25" dur="500"/>
                                        <p:tgtEl>
                                          <p:spTgt spid="6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nodeType="clickEffect">
                                  <p:stCondLst>
                                    <p:cond delay="0"/>
                                  </p:stCondLst>
                                  <p:childTnLst>
                                    <p:animEffect transition="out" filter="blinds(horizontal)">
                                      <p:cBhvr>
                                        <p:cTn id="29" dur="500"/>
                                        <p:tgtEl>
                                          <p:spTgt spid="43"/>
                                        </p:tgtEl>
                                      </p:cBhvr>
                                    </p:animEffect>
                                    <p:set>
                                      <p:cBhvr>
                                        <p:cTn id="30" dur="1" fill="hold">
                                          <p:stCondLst>
                                            <p:cond delay="499"/>
                                          </p:stCondLst>
                                        </p:cTn>
                                        <p:tgtEl>
                                          <p:spTgt spid="43"/>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46"/>
                                        </p:tgtEl>
                                      </p:cBhvr>
                                    </p:animEffect>
                                    <p:set>
                                      <p:cBhvr>
                                        <p:cTn id="33" dur="1" fill="hold">
                                          <p:stCondLst>
                                            <p:cond delay="499"/>
                                          </p:stCondLst>
                                        </p:cTn>
                                        <p:tgtEl>
                                          <p:spTgt spid="46"/>
                                        </p:tgtEl>
                                        <p:attrNameLst>
                                          <p:attrName>style.visibility</p:attrName>
                                        </p:attrNameLst>
                                      </p:cBhvr>
                                      <p:to>
                                        <p:strVal val="hidden"/>
                                      </p:to>
                                    </p:set>
                                  </p:childTnLst>
                                </p:cTn>
                              </p:par>
                              <p:par>
                                <p:cTn id="34" presetID="3" presetClass="exit" presetSubtype="10" fill="hold" nodeType="withEffect">
                                  <p:stCondLst>
                                    <p:cond delay="0"/>
                                  </p:stCondLst>
                                  <p:childTnLst>
                                    <p:animEffect transition="out" filter="blinds(horizontal)">
                                      <p:cBhvr>
                                        <p:cTn id="35" dur="500"/>
                                        <p:tgtEl>
                                          <p:spTgt spid="53"/>
                                        </p:tgtEl>
                                      </p:cBhvr>
                                    </p:animEffect>
                                    <p:set>
                                      <p:cBhvr>
                                        <p:cTn id="36" dur="1" fill="hold">
                                          <p:stCondLst>
                                            <p:cond delay="499"/>
                                          </p:stCondLst>
                                        </p:cTn>
                                        <p:tgtEl>
                                          <p:spTgt spid="5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wipe(left)">
                                      <p:cBhvr>
                                        <p:cTn id="45" dur="750"/>
                                        <p:tgtEl>
                                          <p:spTgt spid="7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wipe(left)">
                                      <p:cBhvr>
                                        <p:cTn id="54" dur="750"/>
                                        <p:tgtEl>
                                          <p:spTgt spid="6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wipe(left)">
                                      <p:cBhvr>
                                        <p:cTn id="63" dur="750"/>
                                        <p:tgtEl>
                                          <p:spTgt spid="7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left)">
                                      <p:cBhvr>
                                        <p:cTn id="72" dur="750"/>
                                        <p:tgtEl>
                                          <p:spTgt spid="71"/>
                                        </p:tgtEl>
                                      </p:cBhvr>
                                    </p:animEffect>
                                  </p:childTnLst>
                                </p:cTn>
                              </p:par>
                              <p:par>
                                <p:cTn id="73" presetID="35" presetClass="entr" presetSubtype="0" fill="hold"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1000"/>
                                        <p:tgtEl>
                                          <p:spTgt spid="56"/>
                                        </p:tgtEl>
                                      </p:cBhvr>
                                    </p:animEffect>
                                    <p:anim calcmode="lin" valueType="num">
                                      <p:cBhvr>
                                        <p:cTn id="76" dur="1000" fill="hold"/>
                                        <p:tgtEl>
                                          <p:spTgt spid="56"/>
                                        </p:tgtEl>
                                        <p:attrNameLst>
                                          <p:attrName>style.rotation</p:attrName>
                                        </p:attrNameLst>
                                      </p:cBhvr>
                                      <p:tavLst>
                                        <p:tav tm="0">
                                          <p:val>
                                            <p:fltVal val="720"/>
                                          </p:val>
                                        </p:tav>
                                        <p:tav tm="100000">
                                          <p:val>
                                            <p:fltVal val="0"/>
                                          </p:val>
                                        </p:tav>
                                      </p:tavLst>
                                    </p:anim>
                                    <p:anim calcmode="lin" valueType="num">
                                      <p:cBhvr>
                                        <p:cTn id="77" dur="1000" fill="hold"/>
                                        <p:tgtEl>
                                          <p:spTgt spid="56"/>
                                        </p:tgtEl>
                                        <p:attrNameLst>
                                          <p:attrName>ppt_h</p:attrName>
                                        </p:attrNameLst>
                                      </p:cBhvr>
                                      <p:tavLst>
                                        <p:tav tm="0">
                                          <p:val>
                                            <p:fltVal val="0"/>
                                          </p:val>
                                        </p:tav>
                                        <p:tav tm="100000">
                                          <p:val>
                                            <p:strVal val="#ppt_h"/>
                                          </p:val>
                                        </p:tav>
                                      </p:tavLst>
                                    </p:anim>
                                    <p:anim calcmode="lin" valueType="num">
                                      <p:cBhvr>
                                        <p:cTn id="78" dur="1000" fill="hold"/>
                                        <p:tgtEl>
                                          <p:spTgt spid="56"/>
                                        </p:tgtEl>
                                        <p:attrNameLst>
                                          <p:attrName>ppt_w</p:attrName>
                                        </p:attrNameLst>
                                      </p:cBhvr>
                                      <p:tavLst>
                                        <p:tav tm="0">
                                          <p:val>
                                            <p:fltVal val="0"/>
                                          </p:val>
                                        </p:tav>
                                        <p:tav tm="100000">
                                          <p:val>
                                            <p:strVal val="#ppt_w"/>
                                          </p:val>
                                        </p:tav>
                                      </p:tavLst>
                                    </p:anim>
                                  </p:childTnLst>
                                </p:cTn>
                              </p:par>
                            </p:childTnLst>
                          </p:cTn>
                        </p:par>
                        <p:par>
                          <p:cTn id="79" fill="hold">
                            <p:stCondLst>
                              <p:cond delay="1500"/>
                            </p:stCondLst>
                            <p:childTnLst>
                              <p:par>
                                <p:cTn id="80" presetID="8" presetClass="emph" presetSubtype="0" fill="hold" nodeType="afterEffect">
                                  <p:stCondLst>
                                    <p:cond delay="0"/>
                                  </p:stCondLst>
                                  <p:childTnLst>
                                    <p:animRot by="-21600000">
                                      <p:cBhvr>
                                        <p:cTn id="81" dur="5000" fill="hold"/>
                                        <p:tgtEl>
                                          <p:spTgt spid="56"/>
                                        </p:tgtEl>
                                        <p:attrNameLst>
                                          <p:attrName>r</p:attrName>
                                        </p:attrNameLst>
                                      </p:cBhvr>
                                    </p:animRot>
                                  </p:childTnLst>
                                </p:cTn>
                              </p:par>
                            </p:childTnLst>
                          </p:cTn>
                        </p:par>
                        <p:par>
                          <p:cTn id="82" fill="hold">
                            <p:stCondLst>
                              <p:cond delay="6500"/>
                            </p:stCondLst>
                            <p:childTnLst>
                              <p:par>
                                <p:cTn id="83" presetID="22" presetClass="entr" presetSubtype="8" fill="hold" grpId="0" nodeType="afterEffect">
                                  <p:stCondLst>
                                    <p:cond delay="0"/>
                                  </p:stCondLst>
                                  <p:childTnLst>
                                    <p:set>
                                      <p:cBhvr>
                                        <p:cTn id="84" dur="1" fill="hold">
                                          <p:stCondLst>
                                            <p:cond delay="0"/>
                                          </p:stCondLst>
                                        </p:cTn>
                                        <p:tgtEl>
                                          <p:spTgt spid="73"/>
                                        </p:tgtEl>
                                        <p:attrNameLst>
                                          <p:attrName>style.visibility</p:attrName>
                                        </p:attrNameLst>
                                      </p:cBhvr>
                                      <p:to>
                                        <p:strVal val="visible"/>
                                      </p:to>
                                    </p:set>
                                    <p:animEffect transition="in" filter="wipe(left)">
                                      <p:cBhvr>
                                        <p:cTn id="8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68"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B0D8B8-DECE-4EC7-A1DC-36F3362CF9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20000" y="895145"/>
            <a:ext cx="1347395" cy="1607419"/>
          </a:xfrm>
          <a:prstGeom prst="rect">
            <a:avLst/>
          </a:prstGeom>
        </p:spPr>
      </p:pic>
      <p:grpSp>
        <p:nvGrpSpPr>
          <p:cNvPr id="8" name="Group 7">
            <a:extLst>
              <a:ext uri="{FF2B5EF4-FFF2-40B4-BE49-F238E27FC236}">
                <a16:creationId xmlns:a16="http://schemas.microsoft.com/office/drawing/2014/main" id="{6BCACC37-FE60-4D28-A2E6-64BE3A77F2B5}"/>
              </a:ext>
            </a:extLst>
          </p:cNvPr>
          <p:cNvGrpSpPr/>
          <p:nvPr/>
        </p:nvGrpSpPr>
        <p:grpSpPr>
          <a:xfrm>
            <a:off x="595742" y="290945"/>
            <a:ext cx="4142518" cy="523220"/>
            <a:chOff x="595742" y="290945"/>
            <a:chExt cx="4142518" cy="523220"/>
          </a:xfrm>
        </p:grpSpPr>
        <p:sp>
          <p:nvSpPr>
            <p:cNvPr id="9" name="TextBox 8">
              <a:extLst>
                <a:ext uri="{FF2B5EF4-FFF2-40B4-BE49-F238E27FC236}">
                  <a16:creationId xmlns:a16="http://schemas.microsoft.com/office/drawing/2014/main" id="{3C2E4B1C-627D-4C3F-A945-F602FEB12C15}"/>
                </a:ext>
              </a:extLst>
            </p:cNvPr>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0A7B28C-6254-4B26-AFC3-5607EC87DFDC}"/>
                </a:ext>
              </a:extLst>
            </p:cNvPr>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3D7843FD-D87B-4025-BC25-BFEFC27007EE}"/>
              </a:ext>
            </a:extLst>
          </p:cNvPr>
          <p:cNvSpPr txBox="1"/>
          <p:nvPr/>
        </p:nvSpPr>
        <p:spPr>
          <a:xfrm>
            <a:off x="1560000" y="1437244"/>
            <a:ext cx="3303053" cy="523220"/>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Sách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khoa</a:t>
            </a:r>
            <a:r>
              <a:rPr lang="en-US" sz="2800" b="1" i="1" dirty="0">
                <a:latin typeface="Times New Roman" panose="02020603050405020304" pitchFamily="18" charset="0"/>
                <a:cs typeface="Times New Roman" panose="02020603050405020304" pitchFamily="18" charset="0"/>
              </a:rPr>
              <a:t> / 61</a:t>
            </a:r>
            <a:endParaRPr lang="vi-VN" sz="2800" i="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1E72543-36E0-4422-9B5E-B50C7D318A01}"/>
              </a:ext>
            </a:extLst>
          </p:cNvPr>
          <p:cNvPicPr>
            <a:picLocks noChangeAspect="1"/>
          </p:cNvPicPr>
          <p:nvPr/>
        </p:nvPicPr>
        <p:blipFill>
          <a:blip r:embed="rId5"/>
          <a:stretch>
            <a:fillRect/>
          </a:stretch>
        </p:blipFill>
        <p:spPr>
          <a:xfrm>
            <a:off x="7320000" y="333001"/>
            <a:ext cx="4696580" cy="4320000"/>
          </a:xfrm>
          <a:prstGeom prst="rect">
            <a:avLst/>
          </a:prstGeom>
        </p:spPr>
      </p:pic>
      <p:sp>
        <p:nvSpPr>
          <p:cNvPr id="11" name="TextBox 10">
            <a:extLst>
              <a:ext uri="{FF2B5EF4-FFF2-40B4-BE49-F238E27FC236}">
                <a16:creationId xmlns:a16="http://schemas.microsoft.com/office/drawing/2014/main" id="{3D7843FD-D87B-4025-BC25-BFEFC27007EE}"/>
              </a:ext>
            </a:extLst>
          </p:cNvPr>
          <p:cNvSpPr txBox="1"/>
          <p:nvPr/>
        </p:nvSpPr>
        <p:spPr>
          <a:xfrm>
            <a:off x="192000" y="3125643"/>
            <a:ext cx="6120000" cy="1384995"/>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Chú</a:t>
            </a:r>
            <a:r>
              <a:rPr lang="en-US" sz="2800" b="1" i="1" u="sng" dirty="0">
                <a:latin typeface="Times New Roman" panose="02020603050405020304" pitchFamily="18" charset="0"/>
                <a:cs typeface="Times New Roman" panose="02020603050405020304" pitchFamily="18" charset="0"/>
              </a:rPr>
              <a:t> ý:</a:t>
            </a:r>
            <a:r>
              <a:rPr lang="en-US" sz="2800" b="1"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đ</a:t>
            </a:r>
            <a:r>
              <a:rPr lang="vi-VN" sz="2800" i="1" dirty="0">
                <a:latin typeface="Times New Roman" panose="02020603050405020304" pitchFamily="18" charset="0"/>
                <a:cs typeface="Times New Roman" panose="02020603050405020304" pitchFamily="18" charset="0"/>
              </a:rPr>
              <a:t>ơ</a:t>
            </a:r>
            <a:r>
              <a:rPr lang="en-US" sz="2800" i="1" dirty="0">
                <a:latin typeface="Times New Roman" panose="02020603050405020304" pitchFamily="18" charset="0"/>
                <a:cs typeface="Times New Roman" panose="02020603050405020304" pitchFamily="18" charset="0"/>
              </a:rPr>
              <a:t>n </a:t>
            </a:r>
            <a:r>
              <a:rPr lang="en-US" sz="2800" i="1" dirty="0" err="1">
                <a:latin typeface="Times New Roman" panose="02020603050405020304" pitchFamily="18" charset="0"/>
                <a:cs typeface="Times New Roman" panose="02020603050405020304" pitchFamily="18" charset="0"/>
              </a:rPr>
              <a:t>vị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tọa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a:t>
            </a:r>
            <a:r>
              <a:rPr lang="en-US" sz="2800" i="1" dirty="0">
                <a:latin typeface="Times New Roman" panose="02020603050405020304" pitchFamily="18" charset="0"/>
                <a:cs typeface="Times New Roman" panose="02020603050405020304" pitchFamily="18" charset="0"/>
              </a:rPr>
              <a:t> đ</a:t>
            </a:r>
            <a:r>
              <a:rPr lang="vi-VN" sz="2800" i="1" dirty="0">
                <a:latin typeface="Times New Roman" panose="02020603050405020304" pitchFamily="18" charset="0"/>
                <a:cs typeface="Times New Roman" panose="02020603050405020304" pitchFamily="18" charset="0"/>
              </a:rPr>
              <a:t>ược chọn bằng nhau (nếu không có lưu ý gì thêm)</a:t>
            </a:r>
          </a:p>
        </p:txBody>
      </p:sp>
    </p:spTree>
    <p:extLst>
      <p:ext uri="{BB962C8B-B14F-4D97-AF65-F5344CB8AC3E}">
        <p14:creationId xmlns:p14="http://schemas.microsoft.com/office/powerpoint/2010/main" val="168845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EB8F67A-1E5F-4FB7-A18A-28517270D4E8}"/>
              </a:ext>
            </a:extLst>
          </p:cNvPr>
          <p:cNvGrpSpPr/>
          <p:nvPr/>
        </p:nvGrpSpPr>
        <p:grpSpPr>
          <a:xfrm>
            <a:off x="1200000" y="189000"/>
            <a:ext cx="4142518" cy="523220"/>
            <a:chOff x="595742" y="290945"/>
            <a:chExt cx="4142518" cy="523220"/>
          </a:xfrm>
        </p:grpSpPr>
        <p:sp>
          <p:nvSpPr>
            <p:cNvPr id="5" name="TextBox 4">
              <a:extLst>
                <a:ext uri="{FF2B5EF4-FFF2-40B4-BE49-F238E27FC236}">
                  <a16:creationId xmlns:a16="http://schemas.microsoft.com/office/drawing/2014/main" id="{267AE0E8-3271-4ACB-AD8F-00B38C7F90D0}"/>
                </a:ext>
              </a:extLst>
            </p:cNvPr>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EEF5B73-E857-4082-B3B4-7D157F1BCA29}"/>
                </a:ext>
              </a:extLst>
            </p:cNvPr>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04BC3989-5A37-42A4-ABA2-FC0E702E3A34}"/>
              </a:ext>
            </a:extLst>
          </p:cNvPr>
          <p:cNvSpPr txBox="1"/>
          <p:nvPr/>
        </p:nvSpPr>
        <p:spPr>
          <a:xfrm>
            <a:off x="1242429" y="658933"/>
            <a:ext cx="1469571" cy="523220"/>
          </a:xfrm>
          <a:prstGeom prst="rect">
            <a:avLst/>
          </a:prstGeom>
          <a:noFill/>
        </p:spPr>
        <p:txBody>
          <a:bodyPr wrap="square" rtlCol="0">
            <a:spAutoFit/>
          </a:bodyPr>
          <a:lstStyle/>
          <a:p>
            <a:pPr algn="just"/>
            <a:r>
              <a:rPr lang="en-US" sz="2800" b="1" i="1" u="sng" dirty="0" err="1">
                <a:latin typeface="Times New Roman" panose="02020603050405020304" pitchFamily="18" charset="0"/>
                <a:cs typeface="Times New Roman" panose="02020603050405020304" pitchFamily="18" charset="0"/>
              </a:rPr>
              <a:t>Ví</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dụ</a:t>
            </a:r>
            <a:r>
              <a:rPr lang="en-US" sz="2800" b="1" i="1" u="sng"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1B0CC96-A842-4E7F-83D1-A59304FBE592}"/>
              </a:ext>
            </a:extLst>
          </p:cNvPr>
          <p:cNvSpPr txBox="1"/>
          <p:nvPr/>
        </p:nvSpPr>
        <p:spPr>
          <a:xfrm>
            <a:off x="1250109" y="1256919"/>
            <a:ext cx="944094"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DE2E477-2E32-45BF-B85B-9AA416DCFC56}"/>
              </a:ext>
            </a:extLst>
          </p:cNvPr>
          <p:cNvSpPr txBox="1"/>
          <p:nvPr/>
        </p:nvSpPr>
        <p:spPr>
          <a:xfrm>
            <a:off x="912000" y="1787500"/>
            <a:ext cx="5003011" cy="1815882"/>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II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F5CADEE-FA1B-467C-BB47-06DC8C0FB0D4}"/>
              </a:ext>
            </a:extLst>
          </p:cNvPr>
          <p:cNvPicPr>
            <a:picLocks noChangeAspect="1"/>
          </p:cNvPicPr>
          <p:nvPr/>
        </p:nvPicPr>
        <p:blipFill>
          <a:blip r:embed="rId3"/>
          <a:stretch>
            <a:fillRect/>
          </a:stretch>
        </p:blipFill>
        <p:spPr>
          <a:xfrm>
            <a:off x="6528000" y="1437044"/>
            <a:ext cx="4896001" cy="4332675"/>
          </a:xfrm>
          <a:prstGeom prst="rect">
            <a:avLst/>
          </a:prstGeom>
        </p:spPr>
      </p:pic>
    </p:spTree>
    <p:extLst>
      <p:ext uri="{BB962C8B-B14F-4D97-AF65-F5344CB8AC3E}">
        <p14:creationId xmlns:p14="http://schemas.microsoft.com/office/powerpoint/2010/main" val="393134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2669</TotalTime>
  <Words>2494</Words>
  <Application>Microsoft Office PowerPoint</Application>
  <PresentationFormat>Widescreen</PresentationFormat>
  <Paragraphs>492</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Computer</cp:lastModifiedBy>
  <cp:revision>170</cp:revision>
  <dcterms:created xsi:type="dcterms:W3CDTF">2023-06-11T14:25:24Z</dcterms:created>
  <dcterms:modified xsi:type="dcterms:W3CDTF">2025-02-13T05:39:14Z</dcterms:modified>
</cp:coreProperties>
</file>