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8" r:id="rId2"/>
  </p:sldMasterIdLst>
  <p:notesMasterIdLst>
    <p:notesMasterId r:id="rId20"/>
  </p:notesMasterIdLst>
  <p:sldIdLst>
    <p:sldId id="277" r:id="rId3"/>
    <p:sldId id="302" r:id="rId4"/>
    <p:sldId id="303" r:id="rId5"/>
    <p:sldId id="304" r:id="rId6"/>
    <p:sldId id="309" r:id="rId7"/>
    <p:sldId id="312" r:id="rId8"/>
    <p:sldId id="313" r:id="rId9"/>
    <p:sldId id="286" r:id="rId10"/>
    <p:sldId id="306" r:id="rId11"/>
    <p:sldId id="307" r:id="rId12"/>
    <p:sldId id="308" r:id="rId13"/>
    <p:sldId id="257" r:id="rId14"/>
    <p:sldId id="310" r:id="rId15"/>
    <p:sldId id="314" r:id="rId16"/>
    <p:sldId id="315" r:id="rId17"/>
    <p:sldId id="260" r:id="rId18"/>
    <p:sldId id="31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E00"/>
    <a:srgbClr val="E1FE76"/>
    <a:srgbClr val="CFE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77" d="100"/>
          <a:sy n="77" d="100"/>
        </p:scale>
        <p:origin x="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29126-2EA1-40BF-90F5-54D0F64E03B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BF41D-EF0C-4FF4-B73A-0682C70DD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09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Việt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Nam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ghi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dấu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ấn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quan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trọng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quá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trình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hội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nhập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kinh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tế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ASEAN</a:t>
            </a:r>
          </a:p>
          <a:p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VN tham gia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ký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kết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hiệp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định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EVFTA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4A2CD-B2C3-4459-B29D-2CE261C1864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2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Việt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Nam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ghi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dấu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ấn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quan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trọng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quá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trình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hội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nhập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kinh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tế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ASEAN</a:t>
            </a:r>
          </a:p>
          <a:p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VN tham gia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ký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kết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hiệp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định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EVFTA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4A2CD-B2C3-4459-B29D-2CE261C1864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6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Việt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Nam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ghi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dấu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ấn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quan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trọng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quá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trình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hội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nhập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kinh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tế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ASEAN</a:t>
            </a:r>
          </a:p>
          <a:p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VN tham gia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ký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kết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hiệp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định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EVFTA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4A2CD-B2C3-4459-B29D-2CE261C1864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042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Việt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Nam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ghi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dấu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ấn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quan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trọng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quá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trình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hội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nhập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kinh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tế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ASEAN</a:t>
            </a:r>
          </a:p>
          <a:p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VN tham gia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ký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kết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hiệp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định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EVFTA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4A2CD-B2C3-4459-B29D-2CE261C1864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Việt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Nam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ghi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dấu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ấn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quan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trọng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quá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trình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hội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nhập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kinh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tế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ASEAN</a:t>
            </a:r>
          </a:p>
          <a:p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VN tham gia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ký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kết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hiệp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1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định</a:t>
            </a:r>
            <a:r>
              <a:rPr lang="vi-VN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EVFTA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4A2CD-B2C3-4459-B29D-2CE261C1864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16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8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5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AB1C-8F7C-48A6-9A16-F94D265E339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57B-6597-42C2-820C-883669EC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3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AB1C-8F7C-48A6-9A16-F94D265E339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57B-6597-42C2-820C-883669EC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41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AB1C-8F7C-48A6-9A16-F94D265E339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57B-6597-42C2-820C-883669EC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26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AB1C-8F7C-48A6-9A16-F94D265E339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57B-6597-42C2-820C-883669EC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6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AB1C-8F7C-48A6-9A16-F94D265E339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57B-6597-42C2-820C-883669EC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14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AB1C-8F7C-48A6-9A16-F94D265E339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57B-6597-42C2-820C-883669EC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10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AB1C-8F7C-48A6-9A16-F94D265E339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57B-6597-42C2-820C-883669EC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27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AB1C-8F7C-48A6-9A16-F94D265E339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57B-6597-42C2-820C-883669EC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5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61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AB1C-8F7C-48A6-9A16-F94D265E339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57B-6597-42C2-820C-883669EC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39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93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602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76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5075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60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AB1C-8F7C-48A6-9A16-F94D265E339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57B-6597-42C2-820C-883669EC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38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AB1C-8F7C-48A6-9A16-F94D265E339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57B-6597-42C2-820C-883669EC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4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76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2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6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9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2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2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6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2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4" Type="http://schemas.openxmlformats.org/officeDocument/2006/relationships/image" Target="../media/image3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41FCDF-8B03-C998-6466-CDA7EBC11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58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57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67C02A86-78E4-6260-075F-3BD65AAD35AD}"/>
              </a:ext>
            </a:extLst>
          </p:cNvPr>
          <p:cNvGrpSpPr/>
          <p:nvPr/>
        </p:nvGrpSpPr>
        <p:grpSpPr>
          <a:xfrm>
            <a:off x="416938" y="685800"/>
            <a:ext cx="783212" cy="955689"/>
            <a:chOff x="0" y="0"/>
            <a:chExt cx="406400" cy="49589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67ACC07-604C-BE53-91B2-4F3F04E7F1C0}"/>
                </a:ext>
              </a:extLst>
            </p:cNvPr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EA625C3-9D83-0CC2-C77D-5B8511D5F94E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D3577802-40A0-C36F-5365-3C70FBE6A339}"/>
              </a:ext>
            </a:extLst>
          </p:cNvPr>
          <p:cNvGrpSpPr/>
          <p:nvPr/>
        </p:nvGrpSpPr>
        <p:grpSpPr>
          <a:xfrm>
            <a:off x="10374206" y="6172200"/>
            <a:ext cx="2209401" cy="685800"/>
            <a:chOff x="0" y="0"/>
            <a:chExt cx="1597601" cy="495897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7348094-E578-E6DF-0B72-910569B0C84E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ADB59AE2-374A-F785-CE5F-01DFB492C245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01F5BD90-3EE5-A5BA-77AC-3629B2C5B70E}"/>
              </a:ext>
            </a:extLst>
          </p:cNvPr>
          <p:cNvGrpSpPr/>
          <p:nvPr/>
        </p:nvGrpSpPr>
        <p:grpSpPr>
          <a:xfrm>
            <a:off x="9397589" y="6515100"/>
            <a:ext cx="1423656" cy="342900"/>
            <a:chOff x="0" y="0"/>
            <a:chExt cx="2058870" cy="495897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02F6B04-7991-EE52-3DCC-DA281EA58F6C}"/>
                </a:ext>
              </a:extLst>
            </p:cNvPr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60C7B1A1-FD3B-C3C6-2977-C279CF0E26E0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C3C3B280-B2DD-CF26-C391-2137A392690C}"/>
              </a:ext>
            </a:extLst>
          </p:cNvPr>
          <p:cNvGrpSpPr/>
          <p:nvPr/>
        </p:nvGrpSpPr>
        <p:grpSpPr>
          <a:xfrm>
            <a:off x="10695997" y="339876"/>
            <a:ext cx="1453734" cy="451241"/>
            <a:chOff x="0" y="0"/>
            <a:chExt cx="1597601" cy="495897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7DC118E-F7A4-56F9-3A23-762D9A65C8C7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7E86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48E683FA-BB04-8CBA-9477-F6D6CB2E22F5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6939C023-28B4-CD3C-92DE-F4113A719B0E}"/>
              </a:ext>
            </a:extLst>
          </p:cNvPr>
          <p:cNvGrpSpPr/>
          <p:nvPr/>
        </p:nvGrpSpPr>
        <p:grpSpPr>
          <a:xfrm>
            <a:off x="11422864" y="-144990"/>
            <a:ext cx="2288929" cy="710485"/>
            <a:chOff x="0" y="0"/>
            <a:chExt cx="1597601" cy="495897"/>
          </a:xfrm>
        </p:grpSpPr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6F2164E-9330-5FDB-58A1-10F635573D97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5E64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3A8B390C-2B77-3792-9082-D1F03DD7777B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0">
            <a:extLst>
              <a:ext uri="{FF2B5EF4-FFF2-40B4-BE49-F238E27FC236}">
                <a16:creationId xmlns:a16="http://schemas.microsoft.com/office/drawing/2014/main" id="{E38B39B1-8553-F43F-85D8-263886D62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9791" b="52732"/>
          <a:stretch>
            <a:fillRect/>
          </a:stretch>
        </p:blipFill>
        <p:spPr>
          <a:xfrm>
            <a:off x="1200150" y="6172200"/>
            <a:ext cx="743275" cy="2665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707F1E-7329-2E5E-77CC-500697E833DC}"/>
              </a:ext>
            </a:extLst>
          </p:cNvPr>
          <p:cNvSpPr/>
          <p:nvPr/>
        </p:nvSpPr>
        <p:spPr>
          <a:xfrm>
            <a:off x="6328769" y="3270385"/>
            <a:ext cx="5820962" cy="3521114"/>
          </a:xfrm>
          <a:prstGeom prst="rect">
            <a:avLst/>
          </a:prstGeom>
          <a:solidFill>
            <a:srgbClr val="CFE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 14/11/1998, các thành viên của APEC đã thông qua việc kết nạp Việt Nam, cùng với Liên bang Nga và Pêru, làm thành viên chính thức của APEC; đánh dấu bước đi quan trọng trong tiến trình hội nhập kinh tế khu vực, quốc tế của Việt Nam.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533FD4-77C8-EB40-C19D-423AA6FE5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452" y="346855"/>
            <a:ext cx="3976267" cy="25224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DDAAB1-1914-E680-4F0C-4BEE351DB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51" y="0"/>
            <a:ext cx="6170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07160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67C02A86-78E4-6260-075F-3BD65AAD35AD}"/>
              </a:ext>
            </a:extLst>
          </p:cNvPr>
          <p:cNvGrpSpPr/>
          <p:nvPr/>
        </p:nvGrpSpPr>
        <p:grpSpPr>
          <a:xfrm>
            <a:off x="416938" y="685800"/>
            <a:ext cx="783212" cy="955689"/>
            <a:chOff x="0" y="0"/>
            <a:chExt cx="406400" cy="49589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67ACC07-604C-BE53-91B2-4F3F04E7F1C0}"/>
                </a:ext>
              </a:extLst>
            </p:cNvPr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EA625C3-9D83-0CC2-C77D-5B8511D5F94E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D3577802-40A0-C36F-5365-3C70FBE6A339}"/>
              </a:ext>
            </a:extLst>
          </p:cNvPr>
          <p:cNvGrpSpPr/>
          <p:nvPr/>
        </p:nvGrpSpPr>
        <p:grpSpPr>
          <a:xfrm>
            <a:off x="10374206" y="6172200"/>
            <a:ext cx="2209401" cy="685800"/>
            <a:chOff x="0" y="0"/>
            <a:chExt cx="1597601" cy="495897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7348094-E578-E6DF-0B72-910569B0C84E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ADB59AE2-374A-F785-CE5F-01DFB492C245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01F5BD90-3EE5-A5BA-77AC-3629B2C5B70E}"/>
              </a:ext>
            </a:extLst>
          </p:cNvPr>
          <p:cNvGrpSpPr/>
          <p:nvPr/>
        </p:nvGrpSpPr>
        <p:grpSpPr>
          <a:xfrm>
            <a:off x="9397589" y="6515100"/>
            <a:ext cx="1423656" cy="342900"/>
            <a:chOff x="0" y="0"/>
            <a:chExt cx="2058870" cy="495897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02F6B04-7991-EE52-3DCC-DA281EA58F6C}"/>
                </a:ext>
              </a:extLst>
            </p:cNvPr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60C7B1A1-FD3B-C3C6-2977-C279CF0E26E0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C3C3B280-B2DD-CF26-C391-2137A392690C}"/>
              </a:ext>
            </a:extLst>
          </p:cNvPr>
          <p:cNvGrpSpPr/>
          <p:nvPr/>
        </p:nvGrpSpPr>
        <p:grpSpPr>
          <a:xfrm>
            <a:off x="10695997" y="339876"/>
            <a:ext cx="1453734" cy="451241"/>
            <a:chOff x="0" y="0"/>
            <a:chExt cx="1597601" cy="495897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7DC118E-F7A4-56F9-3A23-762D9A65C8C7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7E86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48E683FA-BB04-8CBA-9477-F6D6CB2E22F5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6939C023-28B4-CD3C-92DE-F4113A719B0E}"/>
              </a:ext>
            </a:extLst>
          </p:cNvPr>
          <p:cNvGrpSpPr/>
          <p:nvPr/>
        </p:nvGrpSpPr>
        <p:grpSpPr>
          <a:xfrm>
            <a:off x="11422864" y="-144990"/>
            <a:ext cx="2288929" cy="710485"/>
            <a:chOff x="0" y="0"/>
            <a:chExt cx="1597601" cy="495897"/>
          </a:xfrm>
        </p:grpSpPr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6F2164E-9330-5FDB-58A1-10F635573D97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5E64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3A8B390C-2B77-3792-9082-D1F03DD7777B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0">
            <a:extLst>
              <a:ext uri="{FF2B5EF4-FFF2-40B4-BE49-F238E27FC236}">
                <a16:creationId xmlns:a16="http://schemas.microsoft.com/office/drawing/2014/main" id="{E38B39B1-8553-F43F-85D8-263886D62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9791" b="52732"/>
          <a:stretch>
            <a:fillRect/>
          </a:stretch>
        </p:blipFill>
        <p:spPr>
          <a:xfrm>
            <a:off x="1200150" y="6172200"/>
            <a:ext cx="743275" cy="2665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707F1E-7329-2E5E-77CC-500697E833DC}"/>
              </a:ext>
            </a:extLst>
          </p:cNvPr>
          <p:cNvSpPr/>
          <p:nvPr/>
        </p:nvSpPr>
        <p:spPr>
          <a:xfrm>
            <a:off x="6328769" y="3270385"/>
            <a:ext cx="5820962" cy="3521114"/>
          </a:xfrm>
          <a:prstGeom prst="rect">
            <a:avLst/>
          </a:prstGeom>
          <a:solidFill>
            <a:srgbClr val="CFE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small arial"/>
                <a:ea typeface="+mn-ea"/>
                <a:cs typeface="+mn-cs"/>
              </a:rPr>
              <a:t>Việt Nam gia nhập WTO từ năm 2007 cụ thể là vào ngày 11/1/2007. Lễ kết nạp Việt Nam gia nhập WTO được tổ chức tại trụ sở WTO ở Geneva, Thụy Sĩ. Theo đó, Việt Nam là thành viên thứ 150 của WTO.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25BF3-AF0C-9A98-A05E-8828C0B4C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251171" cy="3125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18286E-7CE2-75DD-CA85-CB4177856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7774" y="0"/>
            <a:ext cx="6194046" cy="3113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2F4684-9770-02A3-5D08-75F30C7D9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270" y="3113138"/>
            <a:ext cx="3374967" cy="3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58157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38" y="685800"/>
            <a:ext cx="783212" cy="955689"/>
            <a:chOff x="0" y="0"/>
            <a:chExt cx="406400" cy="495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92601" y="597002"/>
            <a:ext cx="2841137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  <a:spcBef>
                <a:spcPct val="0"/>
              </a:spcBef>
            </a:pPr>
            <a:r>
              <a:rPr lang="en-US" sz="3334" spc="-200" dirty="0">
                <a:solidFill>
                  <a:srgbClr val="000000"/>
                </a:solidFill>
                <a:latin typeface="Open Sans Bold Bold"/>
              </a:rPr>
              <a:t>MINIGAME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92600" y="1074847"/>
            <a:ext cx="7027643" cy="510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  <a:spcBef>
                <a:spcPct val="0"/>
              </a:spcBef>
            </a:pPr>
            <a:r>
              <a:rPr lang="en-US" sz="2000" spc="-200" dirty="0">
                <a:solidFill>
                  <a:srgbClr val="005E64"/>
                </a:solidFill>
                <a:latin typeface="Open Sans Light Bold"/>
              </a:rPr>
              <a:t>TRANH BIỆN SỰ CẦN THIẾT HỘI NHẬP KINH TẾ QUỐC TẾ</a:t>
            </a:r>
          </a:p>
        </p:txBody>
      </p:sp>
      <p:sp>
        <p:nvSpPr>
          <p:cNvPr id="7" name="AutoShape 7"/>
          <p:cNvSpPr/>
          <p:nvPr/>
        </p:nvSpPr>
        <p:spPr>
          <a:xfrm>
            <a:off x="1292601" y="1650580"/>
            <a:ext cx="4019960" cy="0"/>
          </a:xfrm>
          <a:prstGeom prst="line">
            <a:avLst/>
          </a:prstGeom>
          <a:ln w="47625" cap="flat">
            <a:solidFill>
              <a:srgbClr val="014B5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374206" y="6172200"/>
            <a:ext cx="2209401" cy="685800"/>
            <a:chOff x="0" y="0"/>
            <a:chExt cx="1597601" cy="495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97589" y="6515100"/>
            <a:ext cx="1423656" cy="342900"/>
            <a:chOff x="0" y="0"/>
            <a:chExt cx="2058870" cy="495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695997" y="339876"/>
            <a:ext cx="1453734" cy="451241"/>
            <a:chOff x="0" y="0"/>
            <a:chExt cx="1597601" cy="4958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7E86"/>
              </a:solidFill>
            </a:ln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22864" y="-144990"/>
            <a:ext cx="2288929" cy="710485"/>
            <a:chOff x="0" y="0"/>
            <a:chExt cx="1597601" cy="4958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5E64"/>
              </a:solidFill>
            </a:ln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9791" b="52732"/>
          <a:stretch>
            <a:fillRect/>
          </a:stretch>
        </p:blipFill>
        <p:spPr>
          <a:xfrm>
            <a:off x="1200150" y="6172200"/>
            <a:ext cx="743275" cy="266501"/>
          </a:xfrm>
          <a:prstGeom prst="rect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FDD2E39D-5F41-A725-4DE6-C3919109DDFD}"/>
              </a:ext>
            </a:extLst>
          </p:cNvPr>
          <p:cNvSpPr/>
          <p:nvPr/>
        </p:nvSpPr>
        <p:spPr>
          <a:xfrm>
            <a:off x="2713170" y="2226314"/>
            <a:ext cx="3688373" cy="3669350"/>
          </a:xfrm>
          <a:prstGeom prst="ellipse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58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CHỐNG</a:t>
            </a:r>
            <a:endParaRPr lang="vi-VN" sz="586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C698219D-FB3E-FB6E-BBE0-98BFA7F05F04}"/>
              </a:ext>
            </a:extLst>
          </p:cNvPr>
          <p:cNvSpPr/>
          <p:nvPr/>
        </p:nvSpPr>
        <p:spPr>
          <a:xfrm>
            <a:off x="6096000" y="2224360"/>
            <a:ext cx="3688373" cy="3669350"/>
          </a:xfrm>
          <a:prstGeom prst="ellipse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58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BÊNH</a:t>
            </a:r>
            <a:endParaRPr lang="vi-VN" sz="586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Đồng hồ đếm ngược 60 giây.mp4">
            <a:hlinkClick r:id="" action="ppaction://media"/>
            <a:extLst>
              <a:ext uri="{FF2B5EF4-FFF2-40B4-BE49-F238E27FC236}">
                <a16:creationId xmlns:a16="http://schemas.microsoft.com/office/drawing/2014/main" id="{18D82E3A-BE90-B042-6608-3EF2F71BA7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7653" y="470909"/>
            <a:ext cx="2148431" cy="1596205"/>
          </a:xfrm>
          <a:prstGeom prst="flowChartConnector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C2CE66C0-C02C-76A4-6D09-107AEFA046FF}"/>
              </a:ext>
            </a:extLst>
          </p:cNvPr>
          <p:cNvSpPr/>
          <p:nvPr/>
        </p:nvSpPr>
        <p:spPr>
          <a:xfrm>
            <a:off x="2814770" y="2327914"/>
            <a:ext cx="3688373" cy="3669350"/>
          </a:xfrm>
          <a:prstGeom prst="ellipse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58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CHỐNG</a:t>
            </a:r>
            <a:endParaRPr lang="vi-VN" sz="586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4C702B12-48DC-AC25-41B0-8FC6FEF69E61}"/>
              </a:ext>
            </a:extLst>
          </p:cNvPr>
          <p:cNvSpPr/>
          <p:nvPr/>
        </p:nvSpPr>
        <p:spPr>
          <a:xfrm>
            <a:off x="6197600" y="2325960"/>
            <a:ext cx="3688373" cy="3669350"/>
          </a:xfrm>
          <a:prstGeom prst="ellipse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58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BÊNH</a:t>
            </a:r>
            <a:endParaRPr lang="vi-VN" sz="586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6C98E3F8-1787-1C2C-BE01-EF7D75E5538E}"/>
              </a:ext>
            </a:extLst>
          </p:cNvPr>
          <p:cNvSpPr/>
          <p:nvPr/>
        </p:nvSpPr>
        <p:spPr>
          <a:xfrm>
            <a:off x="838018" y="2217223"/>
            <a:ext cx="10730411" cy="3868753"/>
          </a:xfrm>
          <a:prstGeom prst="roundRect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THỂ LỆ</a:t>
            </a:r>
          </a:p>
          <a:p>
            <a:pPr algn="just" defTabSz="609630"/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Lớp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chia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thành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chơi:</a:t>
            </a:r>
          </a:p>
          <a:p>
            <a:pPr algn="just" defTabSz="609630"/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Hai đội rút thăm lựa chọn vấn đề mà đội mình sẽ bảo vệ: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Hội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nhập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kinh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tế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quốc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tế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là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cần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thiết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hoặc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không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cần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thiết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đối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với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mọi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quốc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gia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vi-VN" sz="2133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 defTabSz="609630"/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Mỗi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thảo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luận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thảo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luận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trong 3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phút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sau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đó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mỗi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nhóm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cử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đại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diện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trinh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bày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Đại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diện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từng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lần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lượt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đưa ra ý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kiến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của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mình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để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bảo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vệ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vấn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đề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của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; 2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có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5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phút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để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chuẩn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bị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;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mỗi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có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phút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để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trinh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bày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thành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viên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của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có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thể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bổ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sung ý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kiến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cho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bạn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đại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diện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đội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mình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trong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quá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trình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trò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chơi </a:t>
            </a:r>
            <a:r>
              <a:rPr lang="vi-VN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diễn</a:t>
            </a:r>
            <a:r>
              <a:rPr lang="vi-VN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7" grpId="0" animBg="1"/>
      <p:bldP spid="27" grpId="1" animBg="1"/>
      <p:bldP spid="28" grpId="0" animBg="1"/>
      <p:bldP spid="28" grpId="1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21492" y="629406"/>
            <a:ext cx="7287686" cy="54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  <a:spcBef>
                <a:spcPct val="0"/>
              </a:spcBef>
            </a:pPr>
            <a:r>
              <a:rPr lang="en-US" sz="3334" spc="-200" dirty="0">
                <a:solidFill>
                  <a:srgbClr val="000000"/>
                </a:solidFill>
                <a:latin typeface="Open Sans Bold Bold"/>
              </a:rPr>
              <a:t>2. </a:t>
            </a:r>
            <a:r>
              <a:rPr lang="en-US" sz="3334" spc="-200" dirty="0" err="1">
                <a:solidFill>
                  <a:srgbClr val="000000"/>
                </a:solidFill>
                <a:latin typeface="Open Sans Bold Bold"/>
              </a:rPr>
              <a:t>Sự</a:t>
            </a:r>
            <a:r>
              <a:rPr lang="en-US" sz="3334" spc="-200" dirty="0">
                <a:solidFill>
                  <a:srgbClr val="000000"/>
                </a:solidFill>
                <a:latin typeface="Open Sans Bold Bold"/>
              </a:rPr>
              <a:t> </a:t>
            </a:r>
            <a:r>
              <a:rPr lang="en-US" sz="3334" spc="-200" dirty="0" err="1">
                <a:solidFill>
                  <a:srgbClr val="000000"/>
                </a:solidFill>
                <a:latin typeface="Open Sans Bold Bold"/>
              </a:rPr>
              <a:t>cần</a:t>
            </a:r>
            <a:r>
              <a:rPr lang="en-US" sz="3334" spc="-200" dirty="0">
                <a:solidFill>
                  <a:srgbClr val="000000"/>
                </a:solidFill>
                <a:latin typeface="Open Sans Bold Bold"/>
              </a:rPr>
              <a:t> </a:t>
            </a:r>
            <a:r>
              <a:rPr lang="en-US" sz="3334" spc="-200" dirty="0" err="1">
                <a:solidFill>
                  <a:srgbClr val="000000"/>
                </a:solidFill>
                <a:latin typeface="Open Sans Bold Bold"/>
              </a:rPr>
              <a:t>thiết</a:t>
            </a:r>
            <a:r>
              <a:rPr lang="en-US" sz="3334" spc="-200" dirty="0">
                <a:solidFill>
                  <a:srgbClr val="000000"/>
                </a:solidFill>
                <a:latin typeface="Open Sans Bold Bold"/>
              </a:rPr>
              <a:t> </a:t>
            </a:r>
            <a:r>
              <a:rPr lang="en-US" sz="3334" spc="-200" dirty="0" err="1">
                <a:solidFill>
                  <a:srgbClr val="000000"/>
                </a:solidFill>
                <a:latin typeface="Open Sans Bold Bold"/>
              </a:rPr>
              <a:t>của</a:t>
            </a:r>
            <a:r>
              <a:rPr lang="en-US" sz="3334" spc="-200" dirty="0">
                <a:solidFill>
                  <a:srgbClr val="000000"/>
                </a:solidFill>
                <a:latin typeface="Open Sans Bold Bold"/>
              </a:rPr>
              <a:t> </a:t>
            </a:r>
            <a:r>
              <a:rPr lang="en-US" sz="3334" spc="-200" dirty="0" err="1">
                <a:solidFill>
                  <a:srgbClr val="000000"/>
                </a:solidFill>
                <a:latin typeface="Open Sans Bold Bold"/>
              </a:rPr>
              <a:t>hội</a:t>
            </a:r>
            <a:r>
              <a:rPr lang="en-US" sz="3334" spc="-200" dirty="0">
                <a:solidFill>
                  <a:srgbClr val="000000"/>
                </a:solidFill>
                <a:latin typeface="Open Sans Bold Bold"/>
              </a:rPr>
              <a:t> </a:t>
            </a:r>
            <a:r>
              <a:rPr lang="en-US" sz="3334" spc="-200" dirty="0" err="1">
                <a:solidFill>
                  <a:srgbClr val="000000"/>
                </a:solidFill>
                <a:latin typeface="Open Sans Bold Bold"/>
              </a:rPr>
              <a:t>nhập</a:t>
            </a:r>
            <a:r>
              <a:rPr lang="en-US" sz="3334" spc="-200" dirty="0">
                <a:solidFill>
                  <a:srgbClr val="000000"/>
                </a:solidFill>
                <a:latin typeface="Open Sans Bold Bold"/>
              </a:rPr>
              <a:t> </a:t>
            </a:r>
            <a:r>
              <a:rPr lang="en-US" sz="3334" spc="-200" dirty="0" err="1">
                <a:solidFill>
                  <a:srgbClr val="000000"/>
                </a:solidFill>
                <a:latin typeface="Open Sans Bold Bold"/>
              </a:rPr>
              <a:t>kinh</a:t>
            </a:r>
            <a:r>
              <a:rPr lang="en-US" sz="3334" spc="-200" dirty="0">
                <a:solidFill>
                  <a:srgbClr val="000000"/>
                </a:solidFill>
                <a:latin typeface="Open Sans Bold Bold"/>
              </a:rPr>
              <a:t> </a:t>
            </a:r>
            <a:r>
              <a:rPr lang="en-US" sz="3334" spc="-200" dirty="0" err="1">
                <a:solidFill>
                  <a:srgbClr val="000000"/>
                </a:solidFill>
                <a:latin typeface="Open Sans Bold Bold"/>
              </a:rPr>
              <a:t>tế</a:t>
            </a:r>
            <a:r>
              <a:rPr lang="en-US" sz="3334" spc="-200" dirty="0">
                <a:solidFill>
                  <a:srgbClr val="000000"/>
                </a:solidFill>
                <a:latin typeface="Open Sans Bold Bold"/>
              </a:rPr>
              <a:t> </a:t>
            </a:r>
            <a:r>
              <a:rPr lang="en-US" sz="3334" spc="-200" dirty="0" err="1">
                <a:solidFill>
                  <a:srgbClr val="000000"/>
                </a:solidFill>
                <a:latin typeface="Open Sans Bold Bold"/>
              </a:rPr>
              <a:t>quốc</a:t>
            </a:r>
            <a:r>
              <a:rPr lang="en-US" sz="3334" spc="-200" dirty="0">
                <a:solidFill>
                  <a:srgbClr val="000000"/>
                </a:solidFill>
                <a:latin typeface="Open Sans Bold Bold"/>
              </a:rPr>
              <a:t> </a:t>
            </a:r>
            <a:r>
              <a:rPr lang="en-US" sz="3334" spc="-200" dirty="0" err="1">
                <a:solidFill>
                  <a:srgbClr val="000000"/>
                </a:solidFill>
                <a:latin typeface="Open Sans Bold Bold"/>
              </a:rPr>
              <a:t>tế</a:t>
            </a:r>
            <a:endParaRPr lang="en-US" sz="3334" spc="-200" dirty="0">
              <a:solidFill>
                <a:srgbClr val="000000"/>
              </a:solidFill>
              <a:latin typeface="Open Sans Bold Bo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307674" y="1616848"/>
            <a:ext cx="4328160" cy="0"/>
          </a:xfrm>
          <a:prstGeom prst="line">
            <a:avLst/>
          </a:prstGeom>
          <a:ln w="47625" cap="flat">
            <a:solidFill>
              <a:srgbClr val="014B5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374206" y="6172200"/>
            <a:ext cx="2209401" cy="685800"/>
            <a:chOff x="0" y="0"/>
            <a:chExt cx="1597601" cy="495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97589" y="6515100"/>
            <a:ext cx="1423656" cy="342900"/>
            <a:chOff x="0" y="0"/>
            <a:chExt cx="2058870" cy="495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695997" y="339876"/>
            <a:ext cx="1453734" cy="451241"/>
            <a:chOff x="0" y="0"/>
            <a:chExt cx="1597601" cy="4958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7E86"/>
              </a:solidFill>
            </a:ln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22864" y="-144990"/>
            <a:ext cx="2288929" cy="710485"/>
            <a:chOff x="0" y="0"/>
            <a:chExt cx="1597601" cy="4958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5E64"/>
              </a:solidFill>
            </a:ln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9791" b="52732"/>
          <a:stretch>
            <a:fillRect/>
          </a:stretch>
        </p:blipFill>
        <p:spPr>
          <a:xfrm>
            <a:off x="1200150" y="6172200"/>
            <a:ext cx="743275" cy="266501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5255252" y="2464369"/>
            <a:ext cx="1681497" cy="168149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4B50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924423" y="2464369"/>
            <a:ext cx="1001571" cy="100157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4B50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020714" y="4315631"/>
            <a:ext cx="1001571" cy="100157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4B50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166979" y="4315631"/>
            <a:ext cx="1001571" cy="100157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4B50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267199" y="2464369"/>
            <a:ext cx="1001571" cy="100157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4B50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4726999" y="4327789"/>
            <a:ext cx="2738000" cy="275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9"/>
              </a:lnSpc>
            </a:pPr>
            <a:endParaRPr lang="vi-VN" sz="1867" b="1" spc="-7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" name="AutoShape 38"/>
          <p:cNvSpPr/>
          <p:nvPr/>
        </p:nvSpPr>
        <p:spPr>
          <a:xfrm rot="144422">
            <a:off x="2967198" y="3002919"/>
            <a:ext cx="2251971" cy="0"/>
          </a:xfrm>
          <a:prstGeom prst="line">
            <a:avLst/>
          </a:prstGeom>
          <a:ln w="28575" cap="flat">
            <a:solidFill>
              <a:srgbClr val="007E86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" name="AutoShape 39"/>
          <p:cNvSpPr/>
          <p:nvPr/>
        </p:nvSpPr>
        <p:spPr>
          <a:xfrm rot="-2855815">
            <a:off x="3779950" y="4175706"/>
            <a:ext cx="1709557" cy="0"/>
          </a:xfrm>
          <a:prstGeom prst="line">
            <a:avLst/>
          </a:prstGeom>
          <a:ln w="28575" cap="flat">
            <a:solidFill>
              <a:srgbClr val="007E86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AutoShape 40"/>
          <p:cNvSpPr/>
          <p:nvPr/>
        </p:nvSpPr>
        <p:spPr>
          <a:xfrm rot="10569192">
            <a:off x="6974585" y="2971547"/>
            <a:ext cx="2249060" cy="0"/>
          </a:xfrm>
          <a:prstGeom prst="line">
            <a:avLst/>
          </a:prstGeom>
          <a:ln w="28575" cap="flat">
            <a:solidFill>
              <a:srgbClr val="007E86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" name="AutoShape 41"/>
          <p:cNvSpPr/>
          <p:nvPr/>
        </p:nvSpPr>
        <p:spPr>
          <a:xfrm rot="-7923999">
            <a:off x="6703992" y="4176570"/>
            <a:ext cx="1698141" cy="0"/>
          </a:xfrm>
          <a:prstGeom prst="line">
            <a:avLst/>
          </a:prstGeom>
          <a:ln w="28575" cap="flat">
            <a:solidFill>
              <a:srgbClr val="007E86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53560" y="2664575"/>
            <a:ext cx="543298" cy="6011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81842" y="4538066"/>
            <a:ext cx="571846" cy="59182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62427" y="4562864"/>
            <a:ext cx="507105" cy="507105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09433" y="2690334"/>
            <a:ext cx="517103" cy="530610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133882" y="3451836"/>
            <a:ext cx="3441696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9"/>
              </a:lnSpc>
            </a:pP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KHCN,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289839" y="3507056"/>
            <a:ext cx="2956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9"/>
              </a:lnSpc>
            </a:pP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vi-VN" sz="2000" b="1" spc="-7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043354" y="5387052"/>
            <a:ext cx="2956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9"/>
              </a:lnSpc>
            </a:pP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vi-VN" sz="2000" b="1" spc="-7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7448897" y="5436870"/>
            <a:ext cx="2699747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9"/>
              </a:lnSpc>
            </a:pP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7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endParaRPr lang="vi-VN" sz="2000" b="1" spc="-7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8E6A327-34B6-FF62-02BA-E2A6B0D166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45" y="180608"/>
            <a:ext cx="1453734" cy="11774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75350D2-3881-8DA3-421B-B6C7186732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2416" y="2705420"/>
            <a:ext cx="1307884" cy="119939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C025CE4-C73B-4CFF-3FCB-DC3059B5CA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24010" y="4538066"/>
            <a:ext cx="805630" cy="6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510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6" grpId="0"/>
      <p:bldP spid="47" grpId="0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38" y="685800"/>
            <a:ext cx="783212" cy="955689"/>
            <a:chOff x="0" y="0"/>
            <a:chExt cx="406400" cy="495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45715" y="410475"/>
            <a:ext cx="2841137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4" b="1" i="0" u="none" strike="noStrike" kern="1200" cap="none" spc="-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5715" y="920077"/>
            <a:ext cx="4595404" cy="510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200" normalizeH="0" baseline="0" noProof="0" dirty="0">
                <a:ln>
                  <a:noFill/>
                </a:ln>
                <a:solidFill>
                  <a:srgbClr val="005E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THÀNH KIẾN THỨC</a:t>
            </a:r>
          </a:p>
        </p:txBody>
      </p:sp>
      <p:sp>
        <p:nvSpPr>
          <p:cNvPr id="7" name="AutoShape 7"/>
          <p:cNvSpPr/>
          <p:nvPr/>
        </p:nvSpPr>
        <p:spPr>
          <a:xfrm>
            <a:off x="1345716" y="1645523"/>
            <a:ext cx="1566494" cy="0"/>
          </a:xfrm>
          <a:prstGeom prst="line">
            <a:avLst/>
          </a:prstGeom>
          <a:ln w="47625" cap="flat">
            <a:solidFill>
              <a:srgbClr val="014B5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374206" y="6172200"/>
            <a:ext cx="2209401" cy="685800"/>
            <a:chOff x="0" y="0"/>
            <a:chExt cx="1597601" cy="495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97589" y="6515100"/>
            <a:ext cx="1423656" cy="342900"/>
            <a:chOff x="0" y="0"/>
            <a:chExt cx="2058870" cy="495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695997" y="339876"/>
            <a:ext cx="1453734" cy="451241"/>
            <a:chOff x="0" y="0"/>
            <a:chExt cx="1597601" cy="4958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7E86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22864" y="-144990"/>
            <a:ext cx="2288929" cy="710485"/>
            <a:chOff x="0" y="0"/>
            <a:chExt cx="1597601" cy="4958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5E64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9791" b="52732"/>
          <a:stretch>
            <a:fillRect/>
          </a:stretch>
        </p:blipFill>
        <p:spPr>
          <a:xfrm>
            <a:off x="1200150" y="6172200"/>
            <a:ext cx="743275" cy="266501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992683" y="4999264"/>
            <a:ext cx="347219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1" i="0" u="none" strike="noStrike" kern="1200" cap="none" spc="-8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8602EA52-AE72-4108-1622-5582C1CD7674}"/>
              </a:ext>
            </a:extLst>
          </p:cNvPr>
          <p:cNvSpPr/>
          <p:nvPr/>
        </p:nvSpPr>
        <p:spPr>
          <a:xfrm>
            <a:off x="4721630" y="838021"/>
            <a:ext cx="6857630" cy="913087"/>
          </a:xfrm>
          <a:prstGeom prst="roundRect">
            <a:avLst/>
          </a:prstGeom>
          <a:solidFill>
            <a:srgbClr val="FF0000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tế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793CBA27-3DED-68E7-37FD-A681044DF573}"/>
              </a:ext>
            </a:extLst>
          </p:cNvPr>
          <p:cNvSpPr/>
          <p:nvPr/>
        </p:nvSpPr>
        <p:spPr>
          <a:xfrm>
            <a:off x="5570974" y="1842100"/>
            <a:ext cx="5997455" cy="4303755"/>
          </a:xfrm>
          <a:prstGeom prst="roundRect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8" name="Hình ảnh 87">
            <a:extLst>
              <a:ext uri="{FF2B5EF4-FFF2-40B4-BE49-F238E27FC236}">
                <a16:creationId xmlns:a16="http://schemas.microsoft.com/office/drawing/2014/main" id="{F178CE17-CFA2-D568-7C79-B85FC48D6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473" y="2236356"/>
            <a:ext cx="1012994" cy="599863"/>
          </a:xfrm>
          <a:prstGeom prst="rect">
            <a:avLst/>
          </a:prstGeom>
        </p:spPr>
      </p:pic>
      <p:pic>
        <p:nvPicPr>
          <p:cNvPr id="92" name="Hình ảnh 91">
            <a:extLst>
              <a:ext uri="{FF2B5EF4-FFF2-40B4-BE49-F238E27FC236}">
                <a16:creationId xmlns:a16="http://schemas.microsoft.com/office/drawing/2014/main" id="{2A964452-AEA5-9A7A-064D-F7D0E2DE2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393" y="2280807"/>
            <a:ext cx="1012994" cy="599863"/>
          </a:xfrm>
          <a:prstGeom prst="rect">
            <a:avLst/>
          </a:prstGeom>
        </p:spPr>
      </p:pic>
      <p:pic>
        <p:nvPicPr>
          <p:cNvPr id="93" name="Hình ảnh 92">
            <a:extLst>
              <a:ext uri="{FF2B5EF4-FFF2-40B4-BE49-F238E27FC236}">
                <a16:creationId xmlns:a16="http://schemas.microsoft.com/office/drawing/2014/main" id="{520B0082-EE7C-F74C-C68B-82EDA3F27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393" y="2930862"/>
            <a:ext cx="1012994" cy="599863"/>
          </a:xfrm>
          <a:prstGeom prst="rect">
            <a:avLst/>
          </a:prstGeom>
        </p:spPr>
      </p:pic>
      <p:pic>
        <p:nvPicPr>
          <p:cNvPr id="94" name="Hình ảnh 93">
            <a:extLst>
              <a:ext uri="{FF2B5EF4-FFF2-40B4-BE49-F238E27FC236}">
                <a16:creationId xmlns:a16="http://schemas.microsoft.com/office/drawing/2014/main" id="{1D9630A7-7B38-5900-3D74-31BC60E91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577" y="3540462"/>
            <a:ext cx="1012994" cy="599863"/>
          </a:xfrm>
          <a:prstGeom prst="rect">
            <a:avLst/>
          </a:prstGeom>
        </p:spPr>
      </p:pic>
      <p:pic>
        <p:nvPicPr>
          <p:cNvPr id="95" name="Hình ảnh 94">
            <a:extLst>
              <a:ext uri="{FF2B5EF4-FFF2-40B4-BE49-F238E27FC236}">
                <a16:creationId xmlns:a16="http://schemas.microsoft.com/office/drawing/2014/main" id="{8D790268-5F9E-A494-AED3-3EB38557D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577" y="4150062"/>
            <a:ext cx="1012994" cy="599863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D4BB4478-F23B-3769-430A-13FCB9269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387" y="2856126"/>
            <a:ext cx="1012994" cy="599863"/>
          </a:xfrm>
          <a:prstGeom prst="rect">
            <a:avLst/>
          </a:prstGeom>
        </p:spPr>
      </p:pic>
      <p:pic>
        <p:nvPicPr>
          <p:cNvPr id="97" name="Hình ảnh 96">
            <a:extLst>
              <a:ext uri="{FF2B5EF4-FFF2-40B4-BE49-F238E27FC236}">
                <a16:creationId xmlns:a16="http://schemas.microsoft.com/office/drawing/2014/main" id="{30D35187-0191-147C-A9ED-E2A59C2AC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387" y="3572714"/>
            <a:ext cx="1012994" cy="599863"/>
          </a:xfrm>
          <a:prstGeom prst="rect">
            <a:avLst/>
          </a:prstGeom>
        </p:spPr>
      </p:pic>
      <p:pic>
        <p:nvPicPr>
          <p:cNvPr id="98" name="Hình ảnh 97">
            <a:extLst>
              <a:ext uri="{FF2B5EF4-FFF2-40B4-BE49-F238E27FC236}">
                <a16:creationId xmlns:a16="http://schemas.microsoft.com/office/drawing/2014/main" id="{B866011C-0EF9-1523-0B47-E142789D0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473" y="4172577"/>
            <a:ext cx="1012994" cy="599863"/>
          </a:xfrm>
          <a:prstGeom prst="rect">
            <a:avLst/>
          </a:prstGeom>
        </p:spPr>
      </p:pic>
      <p:sp>
        <p:nvSpPr>
          <p:cNvPr id="99" name="Hộp Văn bản 98">
            <a:extLst>
              <a:ext uri="{FF2B5EF4-FFF2-40B4-BE49-F238E27FC236}">
                <a16:creationId xmlns:a16="http://schemas.microsoft.com/office/drawing/2014/main" id="{2B2ABB65-1878-EB97-A50A-A5EAFB907802}"/>
              </a:ext>
            </a:extLst>
          </p:cNvPr>
          <p:cNvSpPr txBox="1"/>
          <p:nvPr/>
        </p:nvSpPr>
        <p:spPr>
          <a:xfrm>
            <a:off x="566302" y="3099316"/>
            <a:ext cx="42638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vi-VN" sz="53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5DD0D5F4-6762-D941-47F9-77DBDA7B6082}"/>
              </a:ext>
            </a:extLst>
          </p:cNvPr>
          <p:cNvSpPr txBox="1"/>
          <p:nvPr/>
        </p:nvSpPr>
        <p:spPr>
          <a:xfrm>
            <a:off x="4442386" y="3084402"/>
            <a:ext cx="42638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vi-VN" sz="53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Hình chữ nhật: Góc Tròn 100">
            <a:extLst>
              <a:ext uri="{FF2B5EF4-FFF2-40B4-BE49-F238E27FC236}">
                <a16:creationId xmlns:a16="http://schemas.microsoft.com/office/drawing/2014/main" id="{8389F808-B3D9-CAB9-00A8-A252813E8E36}"/>
              </a:ext>
            </a:extLst>
          </p:cNvPr>
          <p:cNvSpPr/>
          <p:nvPr/>
        </p:nvSpPr>
        <p:spPr>
          <a:xfrm>
            <a:off x="5315036" y="1792619"/>
            <a:ext cx="6705600" cy="4303755"/>
          </a:xfrm>
          <a:prstGeom prst="roundRect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NHIỆM VỤ: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- GV chia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(2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tin 1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SGK tr.21-22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b="1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+ </a:t>
            </a:r>
            <a:r>
              <a:rPr lang="en-US" sz="2400" b="1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1, 2: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+ </a:t>
            </a:r>
            <a:r>
              <a:rPr lang="en-US" sz="2400" b="1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3, 4: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+ </a:t>
            </a:r>
            <a:r>
              <a:rPr lang="en-US" sz="2400" b="1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5, 6: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2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" grpId="0" animBg="1"/>
      <p:bldP spid="52" grpId="0" animBg="1"/>
      <p:bldP spid="52" grpId="1" animBg="1"/>
      <p:bldP spid="99" grpId="0"/>
      <p:bldP spid="100" grpId="0"/>
      <p:bldP spid="1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ạnh tranh là gì? Cách phân loại cạnh tranh">
            <a:extLst>
              <a:ext uri="{FF2B5EF4-FFF2-40B4-BE49-F238E27FC236}">
                <a16:creationId xmlns:a16="http://schemas.microsoft.com/office/drawing/2014/main" id="{70E528E3-22A6-09CB-C274-512C3B24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5" y="114435"/>
            <a:ext cx="12162005" cy="723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416938" y="685800"/>
            <a:ext cx="783212" cy="955689"/>
            <a:chOff x="0" y="0"/>
            <a:chExt cx="406400" cy="495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79862" y="1086912"/>
            <a:ext cx="5794269" cy="54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  <a:spcBef>
                <a:spcPct val="0"/>
              </a:spcBef>
            </a:pPr>
            <a:r>
              <a:rPr lang="en-US" sz="3334" spc="-200" dirty="0">
                <a:solidFill>
                  <a:srgbClr val="FF0000"/>
                </a:solidFill>
                <a:latin typeface="Open Sans Light Bold"/>
              </a:rPr>
              <a:t>3. </a:t>
            </a:r>
            <a:r>
              <a:rPr lang="en-US" sz="3334" spc="-200" dirty="0" err="1">
                <a:solidFill>
                  <a:srgbClr val="FF0000"/>
                </a:solidFill>
                <a:latin typeface="Open Sans Light Bold"/>
              </a:rPr>
              <a:t>Các</a:t>
            </a:r>
            <a:r>
              <a:rPr lang="en-US" sz="3334" spc="-200" dirty="0">
                <a:solidFill>
                  <a:srgbClr val="FF0000"/>
                </a:solidFill>
                <a:latin typeface="Open Sans Light Bold"/>
              </a:rPr>
              <a:t> </a:t>
            </a:r>
            <a:r>
              <a:rPr lang="en-US" sz="3334" spc="-200" dirty="0" err="1">
                <a:solidFill>
                  <a:srgbClr val="FF0000"/>
                </a:solidFill>
                <a:latin typeface="Open Sans Light Bold"/>
              </a:rPr>
              <a:t>hình</a:t>
            </a:r>
            <a:r>
              <a:rPr lang="en-US" sz="3334" spc="-200" dirty="0">
                <a:solidFill>
                  <a:srgbClr val="FF0000"/>
                </a:solidFill>
                <a:latin typeface="Open Sans Light Bold"/>
              </a:rPr>
              <a:t> </a:t>
            </a:r>
            <a:r>
              <a:rPr lang="en-US" sz="3334" spc="-200" dirty="0" err="1">
                <a:solidFill>
                  <a:srgbClr val="FF0000"/>
                </a:solidFill>
                <a:latin typeface="Open Sans Light Bold"/>
              </a:rPr>
              <a:t>thức</a:t>
            </a:r>
            <a:r>
              <a:rPr lang="en-US" sz="3334" spc="-200" dirty="0">
                <a:solidFill>
                  <a:srgbClr val="FF0000"/>
                </a:solidFill>
                <a:latin typeface="Open Sans Light Bold"/>
              </a:rPr>
              <a:t> </a:t>
            </a:r>
            <a:r>
              <a:rPr lang="en-US" sz="3334" spc="-200" dirty="0" err="1">
                <a:solidFill>
                  <a:srgbClr val="FF0000"/>
                </a:solidFill>
                <a:latin typeface="Open Sans Light Bold"/>
              </a:rPr>
              <a:t>hợp</a:t>
            </a:r>
            <a:r>
              <a:rPr lang="en-US" sz="3334" spc="-200" dirty="0">
                <a:solidFill>
                  <a:srgbClr val="FF0000"/>
                </a:solidFill>
                <a:latin typeface="Open Sans Light Bold"/>
              </a:rPr>
              <a:t> </a:t>
            </a:r>
            <a:r>
              <a:rPr lang="en-US" sz="3334" spc="-200" dirty="0" err="1">
                <a:solidFill>
                  <a:srgbClr val="FF0000"/>
                </a:solidFill>
                <a:latin typeface="Open Sans Light Bold"/>
              </a:rPr>
              <a:t>tác</a:t>
            </a:r>
            <a:r>
              <a:rPr lang="en-US" sz="3334" spc="-200" dirty="0">
                <a:solidFill>
                  <a:srgbClr val="FF0000"/>
                </a:solidFill>
                <a:latin typeface="Open Sans Light Bold"/>
              </a:rPr>
              <a:t> </a:t>
            </a:r>
            <a:r>
              <a:rPr lang="en-US" sz="3334" spc="-200" dirty="0" err="1">
                <a:solidFill>
                  <a:srgbClr val="FF0000"/>
                </a:solidFill>
                <a:latin typeface="Open Sans Light Bold"/>
              </a:rPr>
              <a:t>quốc</a:t>
            </a:r>
            <a:r>
              <a:rPr lang="en-US" sz="3334" spc="-200" dirty="0">
                <a:solidFill>
                  <a:srgbClr val="FF0000"/>
                </a:solidFill>
                <a:latin typeface="Open Sans Light Bold"/>
              </a:rPr>
              <a:t> </a:t>
            </a:r>
            <a:r>
              <a:rPr lang="en-US" sz="3334" spc="-200" dirty="0" err="1">
                <a:solidFill>
                  <a:srgbClr val="FF0000"/>
                </a:solidFill>
                <a:latin typeface="Open Sans Light Bold"/>
              </a:rPr>
              <a:t>tế</a:t>
            </a:r>
            <a:endParaRPr lang="en-US" sz="3334" spc="-200" dirty="0">
              <a:solidFill>
                <a:srgbClr val="FF0000"/>
              </a:solidFill>
              <a:latin typeface="Open Sans Light Bo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219297" y="1668602"/>
            <a:ext cx="4601177" cy="0"/>
          </a:xfrm>
          <a:prstGeom prst="line">
            <a:avLst/>
          </a:prstGeom>
          <a:ln w="47625" cap="flat">
            <a:solidFill>
              <a:srgbClr val="014B5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374206" y="6172200"/>
            <a:ext cx="2209401" cy="685800"/>
            <a:chOff x="0" y="0"/>
            <a:chExt cx="1597601" cy="495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97589" y="6515100"/>
            <a:ext cx="1423656" cy="342900"/>
            <a:chOff x="0" y="0"/>
            <a:chExt cx="2058870" cy="495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695997" y="339876"/>
            <a:ext cx="1453734" cy="451241"/>
            <a:chOff x="0" y="0"/>
            <a:chExt cx="1597601" cy="4958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7E86"/>
              </a:solidFill>
            </a:ln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22864" y="-144990"/>
            <a:ext cx="2288929" cy="710485"/>
            <a:chOff x="0" y="0"/>
            <a:chExt cx="1597601" cy="4958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5E64"/>
              </a:solidFill>
            </a:ln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9791" b="52732"/>
          <a:stretch>
            <a:fillRect/>
          </a:stretch>
        </p:blipFill>
        <p:spPr>
          <a:xfrm>
            <a:off x="1200150" y="6172200"/>
            <a:ext cx="743275" cy="2665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4059" y="2770434"/>
            <a:ext cx="2319735" cy="231683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21069" y="3428067"/>
            <a:ext cx="1085715" cy="10015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05124" y="2425281"/>
            <a:ext cx="678200" cy="47982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110839" y="3901597"/>
            <a:ext cx="678200" cy="6782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5076314" y="2541457"/>
            <a:ext cx="1847850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339"/>
              </a:lnSpc>
            </a:pPr>
            <a:r>
              <a:rPr lang="en-US" sz="2133" b="1" spc="-7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133" b="1" spc="-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spc="-7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33" b="1" spc="-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2133" b="1" spc="-7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133" b="1" spc="-7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082029" y="4088780"/>
            <a:ext cx="2891634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339"/>
              </a:lnSpc>
            </a:pPr>
            <a:r>
              <a:rPr lang="en-US" sz="2133" b="1" spc="-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HỘI NHẬP KHU VỰC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832210" y="5590790"/>
            <a:ext cx="380745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339"/>
              </a:lnSpc>
            </a:pPr>
            <a:r>
              <a:rPr lang="en-US" sz="2133" b="1" spc="-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HỘI NHẬP TOÀN CẦU</a:t>
            </a:r>
          </a:p>
        </p:txBody>
      </p:sp>
      <p:sp>
        <p:nvSpPr>
          <p:cNvPr id="32" name="Hộp chú thích: Đường 31">
            <a:extLst>
              <a:ext uri="{FF2B5EF4-FFF2-40B4-BE49-F238E27FC236}">
                <a16:creationId xmlns:a16="http://schemas.microsoft.com/office/drawing/2014/main" id="{414C5290-D660-0AA5-C651-5D0B97E09B74}"/>
              </a:ext>
            </a:extLst>
          </p:cNvPr>
          <p:cNvSpPr/>
          <p:nvPr/>
        </p:nvSpPr>
        <p:spPr>
          <a:xfrm>
            <a:off x="7891686" y="1455643"/>
            <a:ext cx="4301366" cy="774498"/>
          </a:xfrm>
          <a:prstGeom prst="borderCallout1">
            <a:avLst>
              <a:gd name="adj1" fmla="val 50509"/>
              <a:gd name="adj2" fmla="val -5171"/>
              <a:gd name="adj3" fmla="val 157529"/>
              <a:gd name="adj4" fmla="val -25068"/>
            </a:avLst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Là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hợp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tác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được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ký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kết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giữa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quốc</a:t>
            </a:r>
            <a:r>
              <a:rPr lang="en-US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gia</a:t>
            </a:r>
            <a:endParaRPr lang="vi-VN" sz="2133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3" name="Hộp chú thích: Đường 32">
            <a:extLst>
              <a:ext uri="{FF2B5EF4-FFF2-40B4-BE49-F238E27FC236}">
                <a16:creationId xmlns:a16="http://schemas.microsoft.com/office/drawing/2014/main" id="{BDD45BF4-0D49-B71C-FB1F-80CC8346D680}"/>
              </a:ext>
            </a:extLst>
          </p:cNvPr>
          <p:cNvSpPr/>
          <p:nvPr/>
        </p:nvSpPr>
        <p:spPr>
          <a:xfrm>
            <a:off x="7901924" y="2565527"/>
            <a:ext cx="4280890" cy="447868"/>
          </a:xfrm>
          <a:prstGeom prst="borderCallout1">
            <a:avLst>
              <a:gd name="adj1" fmla="val 50509"/>
              <a:gd name="adj2" fmla="val -5171"/>
              <a:gd name="adj3" fmla="val 49395"/>
              <a:gd name="adj4" fmla="val -26331"/>
            </a:avLst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Dựa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trên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nguyên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tắc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 Bình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đẳng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cùng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có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lợi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tôn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trọng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độc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lập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và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chủ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quyền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của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nhau</a:t>
            </a:r>
            <a:endParaRPr lang="vi-VN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4" name="Hộp chú thích: Đường 33">
            <a:extLst>
              <a:ext uri="{FF2B5EF4-FFF2-40B4-BE49-F238E27FC236}">
                <a16:creationId xmlns:a16="http://schemas.microsoft.com/office/drawing/2014/main" id="{D09D5737-46F5-5657-20C3-09AA86441BBA}"/>
              </a:ext>
            </a:extLst>
          </p:cNvPr>
          <p:cNvSpPr/>
          <p:nvPr/>
        </p:nvSpPr>
        <p:spPr>
          <a:xfrm>
            <a:off x="8456070" y="3508415"/>
            <a:ext cx="3693661" cy="447868"/>
          </a:xfrm>
          <a:prstGeom prst="borderCallout1">
            <a:avLst>
              <a:gd name="adj1" fmla="val 50509"/>
              <a:gd name="adj2" fmla="val -5171"/>
              <a:gd name="adj3" fmla="val 145497"/>
              <a:gd name="adj4" fmla="val -20751"/>
            </a:avLst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Là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hợp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tác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giữa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các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quốc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gia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trong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khu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vực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tương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đồng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về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địa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lí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văn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hóa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xã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hội</a:t>
            </a:r>
            <a:endParaRPr lang="vi-VN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5" name="Hộp chú thích: Đường 34">
            <a:extLst>
              <a:ext uri="{FF2B5EF4-FFF2-40B4-BE49-F238E27FC236}">
                <a16:creationId xmlns:a16="http://schemas.microsoft.com/office/drawing/2014/main" id="{6F7F5D49-51A3-6A2F-593D-8DCFF520BD1A}"/>
              </a:ext>
            </a:extLst>
          </p:cNvPr>
          <p:cNvSpPr/>
          <p:nvPr/>
        </p:nvSpPr>
        <p:spPr>
          <a:xfrm>
            <a:off x="8471399" y="4141966"/>
            <a:ext cx="3678332" cy="447868"/>
          </a:xfrm>
          <a:prstGeom prst="borderCallout1">
            <a:avLst>
              <a:gd name="adj1" fmla="val 50509"/>
              <a:gd name="adj2" fmla="val -5171"/>
              <a:gd name="adj3" fmla="val 27122"/>
              <a:gd name="adj4" fmla="val -22163"/>
            </a:avLst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Có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chung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mục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tiêu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và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lợi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ích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phát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triển</a:t>
            </a:r>
            <a:endParaRPr lang="vi-VN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8" name="Hộp chú thích: Đường 37">
            <a:extLst>
              <a:ext uri="{FF2B5EF4-FFF2-40B4-BE49-F238E27FC236}">
                <a16:creationId xmlns:a16="http://schemas.microsoft.com/office/drawing/2014/main" id="{790C6ACC-8A8C-AD61-5C9A-4C6EDCB38D7C}"/>
              </a:ext>
            </a:extLst>
          </p:cNvPr>
          <p:cNvSpPr/>
          <p:nvPr/>
        </p:nvSpPr>
        <p:spPr>
          <a:xfrm>
            <a:off x="7753250" y="5365648"/>
            <a:ext cx="4393098" cy="800236"/>
          </a:xfrm>
          <a:prstGeom prst="borderCallout1">
            <a:avLst>
              <a:gd name="adj1" fmla="val 50509"/>
              <a:gd name="adj2" fmla="val -5171"/>
              <a:gd name="adj3" fmla="val 49040"/>
              <a:gd name="adj4" fmla="val -110"/>
            </a:avLst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Là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sự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liên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kết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gắn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kết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giữa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các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quốc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gia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/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vùng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lãnh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thổ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thông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qua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việc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tham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dự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các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tổ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chức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toàn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cầu</a:t>
            </a:r>
            <a:endParaRPr lang="vi-VN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2ABB049-8B29-C739-08A3-07EBCE5A90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2621" y="2321824"/>
            <a:ext cx="1130673" cy="7176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8305ABF-5974-FF47-6CF1-4286099C26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3689" y="3902545"/>
            <a:ext cx="859472" cy="6674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CF376B-F865-8250-BA02-1AC87A3D34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6132" y="5323835"/>
            <a:ext cx="971982" cy="66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9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2" grpId="0" animBg="1"/>
      <p:bldP spid="33" grpId="0" animBg="1"/>
      <p:bldP spid="34" grpId="0" animBg="1"/>
      <p:bldP spid="35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06092" y="212198"/>
            <a:ext cx="6794551" cy="265398"/>
            <a:chOff x="0" y="0"/>
            <a:chExt cx="2684267" cy="104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4267" cy="104849"/>
            </a:xfrm>
            <a:custGeom>
              <a:avLst/>
              <a:gdLst/>
              <a:ahLst/>
              <a:cxnLst/>
              <a:rect l="l" t="t" r="r" b="b"/>
              <a:pathLst>
                <a:path w="2684267" h="104849">
                  <a:moveTo>
                    <a:pt x="0" y="0"/>
                  </a:moveTo>
                  <a:lnTo>
                    <a:pt x="2684267" y="0"/>
                  </a:lnTo>
                  <a:lnTo>
                    <a:pt x="2684267" y="104849"/>
                  </a:lnTo>
                  <a:lnTo>
                    <a:pt x="0" y="104849"/>
                  </a:lnTo>
                  <a:close/>
                </a:path>
              </a:pathLst>
            </a:custGeom>
            <a:solidFill>
              <a:srgbClr val="F6AD1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551" y="-977660"/>
            <a:ext cx="6794551" cy="1968260"/>
            <a:chOff x="0" y="0"/>
            <a:chExt cx="2684267" cy="6571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84267" cy="657169"/>
            </a:xfrm>
            <a:custGeom>
              <a:avLst/>
              <a:gdLst/>
              <a:ahLst/>
              <a:cxnLst/>
              <a:rect l="l" t="t" r="r" b="b"/>
              <a:pathLst>
                <a:path w="2684267" h="657169">
                  <a:moveTo>
                    <a:pt x="0" y="0"/>
                  </a:moveTo>
                  <a:lnTo>
                    <a:pt x="2684267" y="0"/>
                  </a:lnTo>
                  <a:lnTo>
                    <a:pt x="2684267" y="657169"/>
                  </a:lnTo>
                  <a:lnTo>
                    <a:pt x="0" y="657169"/>
                  </a:lnTo>
                  <a:close/>
                </a:path>
              </a:pathLst>
            </a:custGeom>
            <a:solidFill>
              <a:srgbClr val="73865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33"/>
                </a:lnSpc>
              </a:pPr>
              <a:endParaRPr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123091" y="330426"/>
            <a:ext cx="826018" cy="751676"/>
          </a:xfrm>
          <a:custGeom>
            <a:avLst/>
            <a:gdLst/>
            <a:ahLst/>
            <a:cxnLst/>
            <a:rect l="l" t="t" r="r" b="b"/>
            <a:pathLst>
              <a:path w="1239027" h="1127514">
                <a:moveTo>
                  <a:pt x="0" y="0"/>
                </a:moveTo>
                <a:lnTo>
                  <a:pt x="1239027" y="0"/>
                </a:lnTo>
                <a:lnTo>
                  <a:pt x="1239027" y="1127514"/>
                </a:lnTo>
                <a:lnTo>
                  <a:pt x="0" y="1127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0" y="6426201"/>
            <a:ext cx="12192000" cy="50800"/>
            <a:chOff x="0" y="0"/>
            <a:chExt cx="4164165" cy="204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64165" cy="20457"/>
            </a:xfrm>
            <a:custGeom>
              <a:avLst/>
              <a:gdLst/>
              <a:ahLst/>
              <a:cxnLst/>
              <a:rect l="l" t="t" r="r" b="b"/>
              <a:pathLst>
                <a:path w="4164165" h="20457">
                  <a:moveTo>
                    <a:pt x="0" y="0"/>
                  </a:moveTo>
                  <a:lnTo>
                    <a:pt x="4164165" y="0"/>
                  </a:lnTo>
                  <a:lnTo>
                    <a:pt x="4164165" y="20457"/>
                  </a:lnTo>
                  <a:lnTo>
                    <a:pt x="0" y="20457"/>
                  </a:lnTo>
                  <a:close/>
                </a:path>
              </a:pathLst>
            </a:custGeom>
            <a:solidFill>
              <a:srgbClr val="73865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TextBox 15"/>
          <p:cNvSpPr txBox="1"/>
          <p:nvPr/>
        </p:nvSpPr>
        <p:spPr>
          <a:xfrm>
            <a:off x="878153" y="-55077"/>
            <a:ext cx="4240963" cy="84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  <a:spcBef>
                <a:spcPct val="0"/>
              </a:spcBef>
            </a:pPr>
            <a:r>
              <a:rPr lang="vi-VN" sz="4400" b="1">
                <a:solidFill>
                  <a:srgbClr val="FDF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400" b="1">
              <a:solidFill>
                <a:srgbClr val="FDF9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5900" y="1149997"/>
            <a:ext cx="1088020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609630">
              <a:lnSpc>
                <a:spcPct val="150000"/>
              </a:lnSpc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 SGK –Tr22,23 (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 Ai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indent="-342900" algn="just" defTabSz="609630">
              <a:lnSpc>
                <a:spcPct val="150000"/>
              </a:lnSpc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4,5,6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06092" y="212198"/>
            <a:ext cx="6794551" cy="265398"/>
            <a:chOff x="0" y="0"/>
            <a:chExt cx="2684267" cy="104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4267" cy="104849"/>
            </a:xfrm>
            <a:custGeom>
              <a:avLst/>
              <a:gdLst/>
              <a:ahLst/>
              <a:cxnLst/>
              <a:rect l="l" t="t" r="r" b="b"/>
              <a:pathLst>
                <a:path w="2684267" h="104849">
                  <a:moveTo>
                    <a:pt x="0" y="0"/>
                  </a:moveTo>
                  <a:lnTo>
                    <a:pt x="2684267" y="0"/>
                  </a:lnTo>
                  <a:lnTo>
                    <a:pt x="2684267" y="104849"/>
                  </a:lnTo>
                  <a:lnTo>
                    <a:pt x="0" y="104849"/>
                  </a:lnTo>
                  <a:close/>
                </a:path>
              </a:pathLst>
            </a:custGeom>
            <a:solidFill>
              <a:srgbClr val="F6AD1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98551" y="-977660"/>
            <a:ext cx="6794551" cy="1968260"/>
            <a:chOff x="0" y="0"/>
            <a:chExt cx="2684267" cy="6571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84267" cy="657169"/>
            </a:xfrm>
            <a:custGeom>
              <a:avLst/>
              <a:gdLst/>
              <a:ahLst/>
              <a:cxnLst/>
              <a:rect l="l" t="t" r="r" b="b"/>
              <a:pathLst>
                <a:path w="2684267" h="657169">
                  <a:moveTo>
                    <a:pt x="0" y="0"/>
                  </a:moveTo>
                  <a:lnTo>
                    <a:pt x="2684267" y="0"/>
                  </a:lnTo>
                  <a:lnTo>
                    <a:pt x="2684267" y="657169"/>
                  </a:lnTo>
                  <a:lnTo>
                    <a:pt x="0" y="657169"/>
                  </a:lnTo>
                  <a:close/>
                </a:path>
              </a:pathLst>
            </a:custGeom>
            <a:solidFill>
              <a:srgbClr val="73865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123091" y="330426"/>
            <a:ext cx="826018" cy="751676"/>
          </a:xfrm>
          <a:custGeom>
            <a:avLst/>
            <a:gdLst/>
            <a:ahLst/>
            <a:cxnLst/>
            <a:rect l="l" t="t" r="r" b="b"/>
            <a:pathLst>
              <a:path w="1239027" h="1127514">
                <a:moveTo>
                  <a:pt x="0" y="0"/>
                </a:moveTo>
                <a:lnTo>
                  <a:pt x="1239027" y="0"/>
                </a:lnTo>
                <a:lnTo>
                  <a:pt x="1239027" y="1127514"/>
                </a:lnTo>
                <a:lnTo>
                  <a:pt x="0" y="1127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0" y="6426201"/>
            <a:ext cx="12192000" cy="50800"/>
            <a:chOff x="0" y="0"/>
            <a:chExt cx="4164165" cy="204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64165" cy="20457"/>
            </a:xfrm>
            <a:custGeom>
              <a:avLst/>
              <a:gdLst/>
              <a:ahLst/>
              <a:cxnLst/>
              <a:rect l="l" t="t" r="r" b="b"/>
              <a:pathLst>
                <a:path w="4164165" h="20457">
                  <a:moveTo>
                    <a:pt x="0" y="0"/>
                  </a:moveTo>
                  <a:lnTo>
                    <a:pt x="4164165" y="0"/>
                  </a:lnTo>
                  <a:lnTo>
                    <a:pt x="4164165" y="20457"/>
                  </a:lnTo>
                  <a:lnTo>
                    <a:pt x="0" y="20457"/>
                  </a:lnTo>
                  <a:close/>
                </a:path>
              </a:pathLst>
            </a:custGeom>
            <a:solidFill>
              <a:srgbClr val="73865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15"/>
          <p:cNvSpPr txBox="1"/>
          <p:nvPr/>
        </p:nvSpPr>
        <p:spPr>
          <a:xfrm>
            <a:off x="878153" y="-55077"/>
            <a:ext cx="4240963" cy="84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4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DF9D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F9D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DF9D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DF9D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5900" y="1149997"/>
            <a:ext cx="1088020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–Tr24</a:t>
            </a:r>
          </a:p>
          <a:p>
            <a:pPr marL="342900" marR="0" lvl="0" indent="-34290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/video</a:t>
            </a:r>
          </a:p>
        </p:txBody>
      </p:sp>
    </p:spTree>
    <p:extLst>
      <p:ext uri="{BB962C8B-B14F-4D97-AF65-F5344CB8AC3E}">
        <p14:creationId xmlns:p14="http://schemas.microsoft.com/office/powerpoint/2010/main" val="2185496330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38" y="685800"/>
            <a:ext cx="783212" cy="955689"/>
            <a:chOff x="0" y="0"/>
            <a:chExt cx="406400" cy="495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45715" y="417090"/>
            <a:ext cx="2841137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  <a:spcBef>
                <a:spcPct val="0"/>
              </a:spcBef>
            </a:pPr>
            <a:r>
              <a:rPr lang="en-US" sz="3334" b="1" spc="-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23004" y="961804"/>
            <a:ext cx="4225258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  <a:spcBef>
                <a:spcPct val="0"/>
              </a:spcBef>
            </a:pPr>
            <a:r>
              <a:rPr lang="en-US" sz="3334" b="1" spc="-2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7" name="AutoShape 7"/>
          <p:cNvSpPr/>
          <p:nvPr/>
        </p:nvSpPr>
        <p:spPr>
          <a:xfrm>
            <a:off x="1345716" y="1645523"/>
            <a:ext cx="1566494" cy="0"/>
          </a:xfrm>
          <a:prstGeom prst="line">
            <a:avLst/>
          </a:prstGeom>
          <a:ln w="47625" cap="flat">
            <a:solidFill>
              <a:srgbClr val="014B5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374206" y="6172200"/>
            <a:ext cx="2209401" cy="685800"/>
            <a:chOff x="0" y="0"/>
            <a:chExt cx="1597601" cy="495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97589" y="6515100"/>
            <a:ext cx="1423656" cy="342900"/>
            <a:chOff x="0" y="0"/>
            <a:chExt cx="2058870" cy="495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695997" y="339876"/>
            <a:ext cx="1453734" cy="451241"/>
            <a:chOff x="0" y="0"/>
            <a:chExt cx="1597601" cy="4958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7E86"/>
              </a:solidFill>
            </a:ln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22864" y="-144990"/>
            <a:ext cx="2288929" cy="710485"/>
            <a:chOff x="0" y="0"/>
            <a:chExt cx="1597601" cy="4958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5E64"/>
              </a:solidFill>
            </a:ln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9791" b="52732"/>
          <a:stretch>
            <a:fillRect/>
          </a:stretch>
        </p:blipFill>
        <p:spPr>
          <a:xfrm>
            <a:off x="1200150" y="6172200"/>
            <a:ext cx="743275" cy="2665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3342" y="2367640"/>
            <a:ext cx="2457857" cy="2452922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398096" y="2378995"/>
            <a:ext cx="2382294" cy="2351769"/>
            <a:chOff x="0" y="0"/>
            <a:chExt cx="812800" cy="812800"/>
          </a:xfrm>
          <a:solidFill>
            <a:srgbClr val="FF0000"/>
          </a:solidFill>
        </p:grpSpPr>
        <p:sp>
          <p:nvSpPr>
            <p:cNvPr id="23" name="Freeform 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39122" y="5069931"/>
            <a:ext cx="347219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29"/>
              </a:lnSpc>
            </a:pPr>
            <a:r>
              <a:rPr lang="en-US" sz="2333" b="1" spc="-8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CẶP</a:t>
            </a: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E3A5438F-0C71-0936-6131-E036CF3C5E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r="8975" b="7260"/>
          <a:stretch/>
        </p:blipFill>
        <p:spPr>
          <a:xfrm>
            <a:off x="548934" y="2526866"/>
            <a:ext cx="1992219" cy="2016790"/>
          </a:xfrm>
          <a:prstGeom prst="flowChartConnector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76096" y="2399835"/>
            <a:ext cx="2457857" cy="2452922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217779" y="2335446"/>
            <a:ext cx="2435712" cy="2451989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/>
            <a:lstStyle/>
            <a:p>
              <a:pPr defTabSz="609630"/>
              <a:endParaRPr lang="vi-VN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Hình ảnh 47">
            <a:extLst>
              <a:ext uri="{FF2B5EF4-FFF2-40B4-BE49-F238E27FC236}">
                <a16:creationId xmlns:a16="http://schemas.microsoft.com/office/drawing/2014/main" id="{9BA460C6-F003-CF0E-8B2C-3D2929CDA7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1595FF"/>
              </a:clrFrom>
              <a:clrTo>
                <a:srgbClr val="1595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91" y="2619735"/>
            <a:ext cx="1774465" cy="1774465"/>
          </a:xfrm>
          <a:prstGeom prst="rect">
            <a:avLst/>
          </a:prstGeom>
        </p:spPr>
      </p:pic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8602EA52-AE72-4108-1622-5582C1CD7674}"/>
              </a:ext>
            </a:extLst>
          </p:cNvPr>
          <p:cNvSpPr/>
          <p:nvPr/>
        </p:nvSpPr>
        <p:spPr>
          <a:xfrm>
            <a:off x="4653492" y="678807"/>
            <a:ext cx="5328377" cy="913087"/>
          </a:xfrm>
          <a:prstGeom prst="roundRect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CHUYÊN GIA</a:t>
            </a:r>
            <a:endParaRPr lang="vi-VN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793CBA27-3DED-68E7-37FD-A681044DF573}"/>
              </a:ext>
            </a:extLst>
          </p:cNvPr>
          <p:cNvSpPr/>
          <p:nvPr/>
        </p:nvSpPr>
        <p:spPr>
          <a:xfrm>
            <a:off x="5570974" y="2084347"/>
            <a:ext cx="5997455" cy="3657784"/>
          </a:xfrm>
          <a:prstGeom prst="roundRect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VÒNG</a:t>
            </a:r>
          </a:p>
          <a:p>
            <a:pPr marL="381019" indent="-381019" algn="just" defTabSz="609630"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14E21AE2-A890-F25D-9B9A-0157A4D2822A}"/>
              </a:ext>
            </a:extLst>
          </p:cNvPr>
          <p:cNvSpPr/>
          <p:nvPr/>
        </p:nvSpPr>
        <p:spPr>
          <a:xfrm>
            <a:off x="5139896" y="1916432"/>
            <a:ext cx="6705600" cy="4154337"/>
          </a:xfrm>
          <a:prstGeom prst="roundRect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NHIỆM VỤ:</a:t>
            </a:r>
          </a:p>
          <a:p>
            <a:pPr algn="ctr" defTabSz="609630"/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 defTabSz="609630"/>
            <a:endParaRPr lang="en-US" sz="3200" dirty="0">
              <a:solidFill>
                <a:srgbClr val="FFFF00"/>
              </a:solidFill>
              <a:latin typeface="Calibri"/>
            </a:endParaRPr>
          </a:p>
          <a:p>
            <a:pPr algn="ctr" defTabSz="609630"/>
            <a:endParaRPr lang="en-US" sz="3200" dirty="0">
              <a:solidFill>
                <a:srgbClr val="FFFF00"/>
              </a:solidFill>
              <a:latin typeface="Calibri"/>
            </a:endParaRPr>
          </a:p>
          <a:p>
            <a:pPr algn="ctr" defTabSz="609630"/>
            <a:endParaRPr lang="en-US" sz="3200" dirty="0">
              <a:solidFill>
                <a:srgbClr val="FFFF00"/>
              </a:solidFill>
              <a:latin typeface="Calibri"/>
            </a:endParaRPr>
          </a:p>
          <a:p>
            <a:pPr algn="ctr" defTabSz="609630"/>
            <a:endParaRPr lang="en-US" sz="3200" dirty="0">
              <a:solidFill>
                <a:srgbClr val="FFFF00"/>
              </a:solidFill>
              <a:latin typeface="Calibri"/>
            </a:endParaRPr>
          </a:p>
          <a:p>
            <a:pPr algn="ctr" defTabSz="609630"/>
            <a:endParaRPr lang="en-US" sz="3200" dirty="0">
              <a:solidFill>
                <a:srgbClr val="FFFF00"/>
              </a:solidFill>
              <a:latin typeface="Calibri"/>
            </a:endParaRPr>
          </a:p>
          <a:p>
            <a:pPr algn="ctr" defTabSz="609630"/>
            <a:endParaRPr lang="vi-VN" sz="32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4" name="Bảng 53">
            <a:extLst>
              <a:ext uri="{FF2B5EF4-FFF2-40B4-BE49-F238E27FC236}">
                <a16:creationId xmlns:a16="http://schemas.microsoft.com/office/drawing/2014/main" id="{97F126F8-5AC6-2D54-5234-E17106D19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864309"/>
              </p:ext>
            </p:extLst>
          </p:nvPr>
        </p:nvGraphicFramePr>
        <p:xfrm>
          <a:off x="5493969" y="2674055"/>
          <a:ext cx="6051732" cy="3294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51732">
                  <a:extLst>
                    <a:ext uri="{9D8B030D-6E8A-4147-A177-3AD203B41FA5}">
                      <a16:colId xmlns:a16="http://schemas.microsoft.com/office/drawing/2014/main" val="4002320980"/>
                    </a:ext>
                  </a:extLst>
                </a:gridCol>
              </a:tblGrid>
              <a:tr h="751332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>
                          <a:effectLst/>
                        </a:rPr>
                        <a:t>Nhiệm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vụ</a:t>
                      </a:r>
                      <a:r>
                        <a:rPr lang="en-US" sz="2000" dirty="0">
                          <a:effectLst/>
                        </a:rPr>
                        <a:t>  1: Em </a:t>
                      </a:r>
                      <a:r>
                        <a:rPr lang="en-US" sz="2000" dirty="0" err="1">
                          <a:effectLst/>
                        </a:rPr>
                        <a:t>hãy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quan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sát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hình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ảnh</a:t>
                      </a:r>
                      <a:r>
                        <a:rPr lang="en-US" sz="2000" dirty="0">
                          <a:effectLst/>
                        </a:rPr>
                        <a:t> SGK-Tr16, </a:t>
                      </a:r>
                      <a:r>
                        <a:rPr lang="en-US" sz="2000" dirty="0" err="1">
                          <a:effectLst/>
                        </a:rPr>
                        <a:t>cho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biết</a:t>
                      </a:r>
                      <a:r>
                        <a:rPr lang="en-US" sz="2000" dirty="0">
                          <a:effectLst/>
                        </a:rPr>
                        <a:t>: </a:t>
                      </a:r>
                      <a:r>
                        <a:rPr lang="en-US" sz="2000" dirty="0" err="1">
                          <a:effectLst/>
                        </a:rPr>
                        <a:t>hình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ảnh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gợi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em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liên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tưởng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đến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 Việt Nam </a:t>
                      </a:r>
                      <a:r>
                        <a:rPr lang="en-US" sz="2000" dirty="0" err="1">
                          <a:effectLst/>
                        </a:rPr>
                        <a:t>gia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nhập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tổ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chức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tế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quốc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tế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nào</a:t>
                      </a:r>
                      <a:r>
                        <a:rPr lang="en-US" sz="2000" dirty="0">
                          <a:effectLst/>
                        </a:rPr>
                        <a:t>?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gia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nhập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tổ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chức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đó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có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động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gì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tới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hoạt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động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tế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nước</a:t>
                      </a:r>
                      <a:r>
                        <a:rPr lang="en-US" sz="2000" dirty="0">
                          <a:effectLst/>
                        </a:rPr>
                        <a:t> ta?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005E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150360"/>
                  </a:ext>
                </a:extLst>
              </a:tr>
              <a:tr h="7513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</a:rPr>
                        <a:t>Nhiệm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vụ</a:t>
                      </a:r>
                      <a:r>
                        <a:rPr lang="en-US" sz="2000">
                          <a:effectLst/>
                        </a:rPr>
                        <a:t> 2: 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Việt Nam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000" i="1" kern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i="1" kern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nay.</a:t>
                      </a:r>
                      <a:endParaRPr lang="en-US" sz="2000" kern="1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005E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512091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557050" y="1860617"/>
            <a:ext cx="283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32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" grpId="0" animBg="1"/>
      <p:bldP spid="52" grpId="0" animBg="1"/>
      <p:bldP spid="52" grpId="1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38" y="685800"/>
            <a:ext cx="783212" cy="955689"/>
            <a:chOff x="0" y="0"/>
            <a:chExt cx="406400" cy="495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45715" y="410475"/>
            <a:ext cx="2841137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  <a:spcBef>
                <a:spcPct val="0"/>
              </a:spcBef>
            </a:pPr>
            <a:r>
              <a:rPr lang="en-US" sz="3334" b="1" spc="-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5715" y="920077"/>
            <a:ext cx="4225258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  <a:spcBef>
                <a:spcPct val="0"/>
              </a:spcBef>
            </a:pPr>
            <a:r>
              <a:rPr lang="en-US" sz="3334" b="1" spc="-200" dirty="0">
                <a:solidFill>
                  <a:srgbClr val="005E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AutoShape 7"/>
          <p:cNvSpPr/>
          <p:nvPr/>
        </p:nvSpPr>
        <p:spPr>
          <a:xfrm>
            <a:off x="1345716" y="1645523"/>
            <a:ext cx="1566494" cy="0"/>
          </a:xfrm>
          <a:prstGeom prst="line">
            <a:avLst/>
          </a:prstGeom>
          <a:ln w="47625" cap="flat">
            <a:solidFill>
              <a:srgbClr val="014B5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374206" y="6172200"/>
            <a:ext cx="2209401" cy="685800"/>
            <a:chOff x="0" y="0"/>
            <a:chExt cx="1597601" cy="495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97589" y="6515100"/>
            <a:ext cx="1423656" cy="342900"/>
            <a:chOff x="0" y="0"/>
            <a:chExt cx="2058870" cy="495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695997" y="339876"/>
            <a:ext cx="1453734" cy="451241"/>
            <a:chOff x="0" y="0"/>
            <a:chExt cx="1597601" cy="4958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7E86"/>
              </a:solidFill>
            </a:ln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22864" y="-144990"/>
            <a:ext cx="2288929" cy="710485"/>
            <a:chOff x="0" y="0"/>
            <a:chExt cx="1597601" cy="4958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5E64"/>
              </a:solidFill>
            </a:ln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9791" b="52732"/>
          <a:stretch>
            <a:fillRect/>
          </a:stretch>
        </p:blipFill>
        <p:spPr>
          <a:xfrm>
            <a:off x="1200150" y="6172200"/>
            <a:ext cx="743275" cy="266501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992683" y="4999264"/>
            <a:ext cx="347219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29"/>
              </a:lnSpc>
            </a:pPr>
            <a:r>
              <a:rPr lang="en-US" sz="2333" b="1" spc="-8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MÀU</a:t>
            </a:r>
          </a:p>
        </p:txBody>
      </p:sp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8602EA52-AE72-4108-1622-5582C1CD7674}"/>
              </a:ext>
            </a:extLst>
          </p:cNvPr>
          <p:cNvSpPr/>
          <p:nvPr/>
        </p:nvSpPr>
        <p:spPr>
          <a:xfrm>
            <a:off x="4653492" y="678807"/>
            <a:ext cx="5328377" cy="913087"/>
          </a:xfrm>
          <a:prstGeom prst="roundRect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MẢNH GHÉP</a:t>
            </a:r>
            <a:endParaRPr lang="vi-VN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793CBA27-3DED-68E7-37FD-A681044DF573}"/>
              </a:ext>
            </a:extLst>
          </p:cNvPr>
          <p:cNvSpPr/>
          <p:nvPr/>
        </p:nvSpPr>
        <p:spPr>
          <a:xfrm>
            <a:off x="5570974" y="1842100"/>
            <a:ext cx="5997455" cy="4303755"/>
          </a:xfrm>
          <a:prstGeom prst="roundRect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VÒNG</a:t>
            </a:r>
          </a:p>
          <a:p>
            <a:pPr marL="381019" indent="-381019" algn="just" defTabSz="609630"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19" indent="-381019" algn="just" defTabSz="609630">
              <a:spcBef>
                <a:spcPts val="133"/>
              </a:spcBef>
              <a:spcAft>
                <a:spcPts val="133"/>
              </a:spcAft>
              <a:buFontTx/>
              <a:buChar char="-"/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D4EAF55F-DA90-B938-18BF-743936EEC234}"/>
              </a:ext>
            </a:extLst>
          </p:cNvPr>
          <p:cNvSpPr/>
          <p:nvPr/>
        </p:nvSpPr>
        <p:spPr>
          <a:xfrm>
            <a:off x="2106850" y="5547811"/>
            <a:ext cx="600041" cy="350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C5343D20-1F36-4426-7FAA-B0DBEBDDD965}"/>
              </a:ext>
            </a:extLst>
          </p:cNvPr>
          <p:cNvSpPr/>
          <p:nvPr/>
        </p:nvSpPr>
        <p:spPr>
          <a:xfrm>
            <a:off x="2818167" y="5547811"/>
            <a:ext cx="600041" cy="35052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8" name="Hình ảnh 87">
            <a:extLst>
              <a:ext uri="{FF2B5EF4-FFF2-40B4-BE49-F238E27FC236}">
                <a16:creationId xmlns:a16="http://schemas.microsoft.com/office/drawing/2014/main" id="{F178CE17-CFA2-D568-7C79-B85FC48D6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374" y="2266841"/>
            <a:ext cx="1012994" cy="599863"/>
          </a:xfrm>
          <a:prstGeom prst="rect">
            <a:avLst/>
          </a:prstGeom>
        </p:spPr>
      </p:pic>
      <p:pic>
        <p:nvPicPr>
          <p:cNvPr id="92" name="Hình ảnh 91">
            <a:extLst>
              <a:ext uri="{FF2B5EF4-FFF2-40B4-BE49-F238E27FC236}">
                <a16:creationId xmlns:a16="http://schemas.microsoft.com/office/drawing/2014/main" id="{2A964452-AEA5-9A7A-064D-F7D0E2DE2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393" y="2280807"/>
            <a:ext cx="1012994" cy="599863"/>
          </a:xfrm>
          <a:prstGeom prst="rect">
            <a:avLst/>
          </a:prstGeom>
        </p:spPr>
      </p:pic>
      <p:pic>
        <p:nvPicPr>
          <p:cNvPr id="93" name="Hình ảnh 92">
            <a:extLst>
              <a:ext uri="{FF2B5EF4-FFF2-40B4-BE49-F238E27FC236}">
                <a16:creationId xmlns:a16="http://schemas.microsoft.com/office/drawing/2014/main" id="{520B0082-EE7C-F74C-C68B-82EDA3F27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393" y="2930862"/>
            <a:ext cx="1012994" cy="599863"/>
          </a:xfrm>
          <a:prstGeom prst="rect">
            <a:avLst/>
          </a:prstGeom>
        </p:spPr>
      </p:pic>
      <p:pic>
        <p:nvPicPr>
          <p:cNvPr id="94" name="Hình ảnh 93">
            <a:extLst>
              <a:ext uri="{FF2B5EF4-FFF2-40B4-BE49-F238E27FC236}">
                <a16:creationId xmlns:a16="http://schemas.microsoft.com/office/drawing/2014/main" id="{1D9630A7-7B38-5900-3D74-31BC60E91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577" y="3540462"/>
            <a:ext cx="1012994" cy="599863"/>
          </a:xfrm>
          <a:prstGeom prst="rect">
            <a:avLst/>
          </a:prstGeom>
        </p:spPr>
      </p:pic>
      <p:pic>
        <p:nvPicPr>
          <p:cNvPr id="95" name="Hình ảnh 94">
            <a:extLst>
              <a:ext uri="{FF2B5EF4-FFF2-40B4-BE49-F238E27FC236}">
                <a16:creationId xmlns:a16="http://schemas.microsoft.com/office/drawing/2014/main" id="{8D790268-5F9E-A494-AED3-3EB38557D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577" y="4150062"/>
            <a:ext cx="1012994" cy="599863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D4BB4478-F23B-3769-430A-13FCB9269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731" y="2910522"/>
            <a:ext cx="1012994" cy="599863"/>
          </a:xfrm>
          <a:prstGeom prst="rect">
            <a:avLst/>
          </a:prstGeom>
        </p:spPr>
      </p:pic>
      <p:pic>
        <p:nvPicPr>
          <p:cNvPr id="97" name="Hình ảnh 96">
            <a:extLst>
              <a:ext uri="{FF2B5EF4-FFF2-40B4-BE49-F238E27FC236}">
                <a16:creationId xmlns:a16="http://schemas.microsoft.com/office/drawing/2014/main" id="{30D35187-0191-147C-A9ED-E2A59C2AC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731" y="3580659"/>
            <a:ext cx="1012994" cy="599863"/>
          </a:xfrm>
          <a:prstGeom prst="rect">
            <a:avLst/>
          </a:prstGeom>
        </p:spPr>
      </p:pic>
      <p:pic>
        <p:nvPicPr>
          <p:cNvPr id="98" name="Hình ảnh 97">
            <a:extLst>
              <a:ext uri="{FF2B5EF4-FFF2-40B4-BE49-F238E27FC236}">
                <a16:creationId xmlns:a16="http://schemas.microsoft.com/office/drawing/2014/main" id="{B866011C-0EF9-1523-0B47-E142789D0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731" y="4180522"/>
            <a:ext cx="1012994" cy="599863"/>
          </a:xfrm>
          <a:prstGeom prst="rect">
            <a:avLst/>
          </a:prstGeom>
        </p:spPr>
      </p:pic>
      <p:sp>
        <p:nvSpPr>
          <p:cNvPr id="99" name="Hộp Văn bản 98">
            <a:extLst>
              <a:ext uri="{FF2B5EF4-FFF2-40B4-BE49-F238E27FC236}">
                <a16:creationId xmlns:a16="http://schemas.microsoft.com/office/drawing/2014/main" id="{2B2ABB65-1878-EB97-A50A-A5EAFB907802}"/>
              </a:ext>
            </a:extLst>
          </p:cNvPr>
          <p:cNvSpPr txBox="1"/>
          <p:nvPr/>
        </p:nvSpPr>
        <p:spPr>
          <a:xfrm>
            <a:off x="566302" y="3099316"/>
            <a:ext cx="42638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5334" dirty="0">
                <a:solidFill>
                  <a:prstClr val="black"/>
                </a:solidFill>
                <a:latin typeface="Calibri"/>
              </a:rPr>
              <a:t>A</a:t>
            </a:r>
            <a:endParaRPr lang="vi-VN" sz="5334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5DD0D5F4-6762-D941-47F9-77DBDA7B6082}"/>
              </a:ext>
            </a:extLst>
          </p:cNvPr>
          <p:cNvSpPr txBox="1"/>
          <p:nvPr/>
        </p:nvSpPr>
        <p:spPr>
          <a:xfrm>
            <a:off x="4442386" y="3084402"/>
            <a:ext cx="42638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5334" dirty="0">
                <a:solidFill>
                  <a:prstClr val="black"/>
                </a:solidFill>
                <a:latin typeface="Calibri"/>
              </a:rPr>
              <a:t>B</a:t>
            </a:r>
            <a:endParaRPr lang="vi-VN" sz="5334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1" name="Hình chữ nhật: Góc Tròn 100">
            <a:extLst>
              <a:ext uri="{FF2B5EF4-FFF2-40B4-BE49-F238E27FC236}">
                <a16:creationId xmlns:a16="http://schemas.microsoft.com/office/drawing/2014/main" id="{8389F808-B3D9-CAB9-00A8-A252813E8E36}"/>
              </a:ext>
            </a:extLst>
          </p:cNvPr>
          <p:cNvSpPr/>
          <p:nvPr/>
        </p:nvSpPr>
        <p:spPr>
          <a:xfrm>
            <a:off x="5216901" y="1829731"/>
            <a:ext cx="6705600" cy="4303755"/>
          </a:xfrm>
          <a:prstGeom prst="roundRect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</a:t>
            </a:r>
          </a:p>
          <a:p>
            <a:pPr algn="just" defTabSz="609630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A1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8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" grpId="0" animBg="1"/>
      <p:bldP spid="52" grpId="0" animBg="1"/>
      <p:bldP spid="52" grpId="1" animBg="1"/>
      <p:bldP spid="25" grpId="0" animBg="1"/>
      <p:bldP spid="26" grpId="0" animBg="1"/>
      <p:bldP spid="99" grpId="0"/>
      <p:bldP spid="100" grpId="0"/>
      <p:bldP spid="1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AE28C-F188-264C-550A-9AFCFF5D2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59" y="3644678"/>
            <a:ext cx="5120641" cy="3120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A95E99-97C9-752E-8B6E-D0ED431B6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141" y="3644678"/>
            <a:ext cx="4762500" cy="3135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08FB0B-45C5-A55E-B8CC-42816B67D0DF}"/>
              </a:ext>
            </a:extLst>
          </p:cNvPr>
          <p:cNvSpPr/>
          <p:nvPr/>
        </p:nvSpPr>
        <p:spPr>
          <a:xfrm>
            <a:off x="731520" y="241521"/>
            <a:ext cx="10036865" cy="27113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HỘI NHẬP KINH TẾ QUỐC TẾ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HỘI NHẬP KINH TẾ QUỐC TẾ</a:t>
            </a:r>
          </a:p>
        </p:txBody>
      </p:sp>
    </p:spTree>
    <p:extLst>
      <p:ext uri="{BB962C8B-B14F-4D97-AF65-F5344CB8AC3E}">
        <p14:creationId xmlns:p14="http://schemas.microsoft.com/office/powerpoint/2010/main" val="3010545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5444" r="-154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96985" y="0"/>
            <a:ext cx="3611132" cy="7197773"/>
            <a:chOff x="0" y="0"/>
            <a:chExt cx="1426620" cy="28435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6620" cy="2843565"/>
            </a:xfrm>
            <a:custGeom>
              <a:avLst/>
              <a:gdLst/>
              <a:ahLst/>
              <a:cxnLst/>
              <a:rect l="l" t="t" r="r" b="b"/>
              <a:pathLst>
                <a:path w="1426620" h="2843565">
                  <a:moveTo>
                    <a:pt x="85756" y="0"/>
                  </a:moveTo>
                  <a:lnTo>
                    <a:pt x="1340864" y="0"/>
                  </a:lnTo>
                  <a:cubicBezTo>
                    <a:pt x="1363608" y="0"/>
                    <a:pt x="1385420" y="9035"/>
                    <a:pt x="1401503" y="25117"/>
                  </a:cubicBezTo>
                  <a:cubicBezTo>
                    <a:pt x="1417585" y="41200"/>
                    <a:pt x="1426620" y="63012"/>
                    <a:pt x="1426620" y="85756"/>
                  </a:cubicBezTo>
                  <a:lnTo>
                    <a:pt x="1426620" y="2757809"/>
                  </a:lnTo>
                  <a:cubicBezTo>
                    <a:pt x="1426620" y="2780553"/>
                    <a:pt x="1417585" y="2802365"/>
                    <a:pt x="1401503" y="2818447"/>
                  </a:cubicBezTo>
                  <a:cubicBezTo>
                    <a:pt x="1385420" y="2834530"/>
                    <a:pt x="1363608" y="2843565"/>
                    <a:pt x="1340864" y="2843565"/>
                  </a:cubicBezTo>
                  <a:lnTo>
                    <a:pt x="85756" y="2843565"/>
                  </a:lnTo>
                  <a:cubicBezTo>
                    <a:pt x="63012" y="2843565"/>
                    <a:pt x="41200" y="2834530"/>
                    <a:pt x="25117" y="2818447"/>
                  </a:cubicBezTo>
                  <a:cubicBezTo>
                    <a:pt x="9035" y="2802365"/>
                    <a:pt x="0" y="2780553"/>
                    <a:pt x="0" y="2757809"/>
                  </a:cubicBezTo>
                  <a:lnTo>
                    <a:pt x="0" y="85756"/>
                  </a:lnTo>
                  <a:cubicBezTo>
                    <a:pt x="0" y="63012"/>
                    <a:pt x="9035" y="41200"/>
                    <a:pt x="25117" y="25117"/>
                  </a:cubicBezTo>
                  <a:cubicBezTo>
                    <a:pt x="41200" y="9035"/>
                    <a:pt x="63012" y="0"/>
                    <a:pt x="85756" y="0"/>
                  </a:cubicBezTo>
                  <a:close/>
                </a:path>
              </a:pathLst>
            </a:custGeom>
            <a:solidFill>
              <a:srgbClr val="9EA788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890681" y="492533"/>
            <a:ext cx="8338625" cy="1028700"/>
            <a:chOff x="0" y="0"/>
            <a:chExt cx="2567282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67282" cy="406400"/>
            </a:xfrm>
            <a:custGeom>
              <a:avLst/>
              <a:gdLst/>
              <a:ahLst/>
              <a:cxnLst/>
              <a:rect l="l" t="t" r="r" b="b"/>
              <a:pathLst>
                <a:path w="2567282" h="406400">
                  <a:moveTo>
                    <a:pt x="47654" y="0"/>
                  </a:moveTo>
                  <a:lnTo>
                    <a:pt x="2519628" y="0"/>
                  </a:lnTo>
                  <a:cubicBezTo>
                    <a:pt x="2545947" y="0"/>
                    <a:pt x="2567282" y="21335"/>
                    <a:pt x="2567282" y="47654"/>
                  </a:cubicBezTo>
                  <a:lnTo>
                    <a:pt x="2567282" y="358746"/>
                  </a:lnTo>
                  <a:cubicBezTo>
                    <a:pt x="2567282" y="385065"/>
                    <a:pt x="2545947" y="406400"/>
                    <a:pt x="2519628" y="406400"/>
                  </a:cubicBezTo>
                  <a:lnTo>
                    <a:pt x="47654" y="406400"/>
                  </a:lnTo>
                  <a:cubicBezTo>
                    <a:pt x="21335" y="406400"/>
                    <a:pt x="0" y="385065"/>
                    <a:pt x="0" y="358746"/>
                  </a:cubicBezTo>
                  <a:lnTo>
                    <a:pt x="0" y="47654"/>
                  </a:lnTo>
                  <a:cubicBezTo>
                    <a:pt x="0" y="21335"/>
                    <a:pt x="21335" y="0"/>
                    <a:pt x="47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075613" y="6172200"/>
            <a:ext cx="2142239" cy="1028700"/>
            <a:chOff x="0" y="0"/>
            <a:chExt cx="846317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6317" cy="406400"/>
            </a:xfrm>
            <a:custGeom>
              <a:avLst/>
              <a:gdLst/>
              <a:ahLst/>
              <a:cxnLst/>
              <a:rect l="l" t="t" r="r" b="b"/>
              <a:pathLst>
                <a:path w="846317" h="406400">
                  <a:moveTo>
                    <a:pt x="144558" y="0"/>
                  </a:moveTo>
                  <a:lnTo>
                    <a:pt x="701759" y="0"/>
                  </a:lnTo>
                  <a:cubicBezTo>
                    <a:pt x="781596" y="0"/>
                    <a:pt x="846317" y="64721"/>
                    <a:pt x="846317" y="144558"/>
                  </a:cubicBezTo>
                  <a:lnTo>
                    <a:pt x="846317" y="261842"/>
                  </a:lnTo>
                  <a:cubicBezTo>
                    <a:pt x="846317" y="341679"/>
                    <a:pt x="781596" y="406400"/>
                    <a:pt x="701759" y="406400"/>
                  </a:cubicBezTo>
                  <a:lnTo>
                    <a:pt x="144558" y="406400"/>
                  </a:lnTo>
                  <a:cubicBezTo>
                    <a:pt x="64721" y="406400"/>
                    <a:pt x="0" y="341679"/>
                    <a:pt x="0" y="261842"/>
                  </a:cubicBezTo>
                  <a:lnTo>
                    <a:pt x="0" y="144558"/>
                  </a:lnTo>
                  <a:cubicBezTo>
                    <a:pt x="0" y="64721"/>
                    <a:pt x="64721" y="0"/>
                    <a:pt x="144558" y="0"/>
                  </a:cubicBezTo>
                  <a:close/>
                </a:path>
              </a:pathLst>
            </a:custGeom>
            <a:solidFill>
              <a:srgbClr val="CDBE8C"/>
            </a:solidFill>
            <a:ln>
              <a:noFill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46441" y="586669"/>
            <a:ext cx="5498304" cy="77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600"/>
              </a:lnSpc>
            </a:pPr>
            <a:r>
              <a:rPr lang="en-US" sz="4400" b="1" dirty="0">
                <a:solidFill>
                  <a:srgbClr val="626953"/>
                </a:solidFill>
                <a:latin typeface="Arial" panose="020B0604020202020204" pitchFamily="34" charset="0"/>
              </a:rPr>
              <a:t>YÊU CẦU CẦN ĐẠT</a:t>
            </a:r>
            <a:endParaRPr lang="en-US" sz="4400" b="1" dirty="0">
              <a:solidFill>
                <a:srgbClr val="626953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26297" y="5562600"/>
            <a:ext cx="1403777" cy="768249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7" y="0"/>
                </a:lnTo>
                <a:lnTo>
                  <a:pt x="2105667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0845239" y="621725"/>
            <a:ext cx="867859" cy="768249"/>
          </a:xfrm>
          <a:custGeom>
            <a:avLst/>
            <a:gdLst/>
            <a:ahLst/>
            <a:cxnLst/>
            <a:rect l="l" t="t" r="r" b="b"/>
            <a:pathLst>
              <a:path w="1301788" h="1152374">
                <a:moveTo>
                  <a:pt x="0" y="0"/>
                </a:moveTo>
                <a:lnTo>
                  <a:pt x="1301788" y="0"/>
                </a:lnTo>
                <a:lnTo>
                  <a:pt x="1301788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 r="-61751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559431" y="5725739"/>
            <a:ext cx="1921623" cy="192162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D9D9D9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231189" y="-271271"/>
            <a:ext cx="1921623" cy="192162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D9D9D9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9" name="Oval 38"/>
          <p:cNvSpPr/>
          <p:nvPr/>
        </p:nvSpPr>
        <p:spPr>
          <a:xfrm>
            <a:off x="2768615" y="1827717"/>
            <a:ext cx="988738" cy="8916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32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05626" y="2067189"/>
            <a:ext cx="726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được khái niệm hội nhập kinh tế quốc tế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68615" y="3010661"/>
            <a:ext cx="988738" cy="891679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32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05627" y="3254384"/>
            <a:ext cx="7329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 thích được hội nhập kinh tế quốc tế là cần thiết đối với mọi quốc gia</a:t>
            </a:r>
            <a:endParaRPr lang="en-US" sz="2667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68615" y="4171771"/>
            <a:ext cx="1092185" cy="89167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32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05627" y="4267592"/>
            <a:ext cx="7505714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 kê được các hình thức hội nhập kinh tế quốc tế</a:t>
            </a:r>
            <a:endParaRPr lang="en-US" sz="2667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68307" y="5361280"/>
            <a:ext cx="988738" cy="89167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en-US" sz="32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60800" y="5571158"/>
            <a:ext cx="7802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định được trách nhiệm của bản thân trong hội nhập kinh tế quốc tế</a:t>
            </a:r>
            <a:endParaRPr lang="en-US" sz="2667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2" grpId="0"/>
      <p:bldP spid="44" grpId="0" animBg="1"/>
      <p:bldP spid="45" grpId="0"/>
      <p:bldP spid="46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38" y="685800"/>
            <a:ext cx="783212" cy="955689"/>
            <a:chOff x="0" y="0"/>
            <a:chExt cx="406400" cy="495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45715" y="417090"/>
            <a:ext cx="2841137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4" b="1" i="0" u="none" strike="noStrike" kern="1200" cap="none" spc="-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23003" y="961804"/>
            <a:ext cx="5043669" cy="54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34" b="1" spc="-2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THÀNH KIẾN THỨC</a:t>
            </a:r>
            <a:endParaRPr kumimoji="0" lang="en-US" sz="3334" b="1" i="0" u="none" strike="noStrike" kern="1200" cap="none" spc="-200" normalizeH="0" baseline="0" noProof="0" dirty="0">
              <a:ln>
                <a:noFill/>
              </a:ln>
              <a:solidFill>
                <a:srgbClr val="005E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345716" y="1645523"/>
            <a:ext cx="1566494" cy="0"/>
          </a:xfrm>
          <a:prstGeom prst="line">
            <a:avLst/>
          </a:prstGeom>
          <a:ln w="47625" cap="flat">
            <a:solidFill>
              <a:srgbClr val="014B5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374206" y="6172200"/>
            <a:ext cx="2209401" cy="685800"/>
            <a:chOff x="0" y="0"/>
            <a:chExt cx="1597601" cy="495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97589" y="6515100"/>
            <a:ext cx="1423656" cy="342900"/>
            <a:chOff x="0" y="0"/>
            <a:chExt cx="2058870" cy="495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695997" y="339876"/>
            <a:ext cx="1453734" cy="451241"/>
            <a:chOff x="0" y="0"/>
            <a:chExt cx="1597601" cy="4958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7E86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22864" y="-144990"/>
            <a:ext cx="2288929" cy="710485"/>
            <a:chOff x="0" y="0"/>
            <a:chExt cx="1597601" cy="4958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5E64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9791" b="52732"/>
          <a:stretch>
            <a:fillRect/>
          </a:stretch>
        </p:blipFill>
        <p:spPr>
          <a:xfrm>
            <a:off x="1200150" y="6172200"/>
            <a:ext cx="743275" cy="2665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3342" y="2367640"/>
            <a:ext cx="2457857" cy="2452922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850876" y="1976249"/>
            <a:ext cx="1698476" cy="1546035"/>
            <a:chOff x="0" y="0"/>
            <a:chExt cx="812800" cy="812800"/>
          </a:xfrm>
          <a:solidFill>
            <a:srgbClr val="FF0000"/>
          </a:solidFill>
        </p:grpSpPr>
        <p:sp>
          <p:nvSpPr>
            <p:cNvPr id="23" name="Freeform 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39122" y="5069931"/>
            <a:ext cx="347219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1" i="0" u="none" strike="noStrike" kern="1200" cap="none" spc="-8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 CẶP</a:t>
            </a: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E3A5438F-0C71-0936-6131-E036CF3C5E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r="8975" b="7260"/>
          <a:stretch/>
        </p:blipFill>
        <p:spPr>
          <a:xfrm>
            <a:off x="873612" y="1890858"/>
            <a:ext cx="1527199" cy="1546035"/>
          </a:xfrm>
          <a:prstGeom prst="flowChartConnector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76096" y="2399835"/>
            <a:ext cx="2457857" cy="2452922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768975" y="1951556"/>
            <a:ext cx="1574266" cy="167232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8" name="Hình ảnh 47">
            <a:extLst>
              <a:ext uri="{FF2B5EF4-FFF2-40B4-BE49-F238E27FC236}">
                <a16:creationId xmlns:a16="http://schemas.microsoft.com/office/drawing/2014/main" id="{9BA460C6-F003-CF0E-8B2C-3D2929CDA7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1595FF"/>
              </a:clrFrom>
              <a:clrTo>
                <a:srgbClr val="1595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38" y="2024329"/>
            <a:ext cx="1279092" cy="1279092"/>
          </a:xfrm>
          <a:prstGeom prst="rect">
            <a:avLst/>
          </a:prstGeom>
        </p:spPr>
      </p:pic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8602EA52-AE72-4108-1622-5582C1CD7674}"/>
              </a:ext>
            </a:extLst>
          </p:cNvPr>
          <p:cNvSpPr/>
          <p:nvPr/>
        </p:nvSpPr>
        <p:spPr>
          <a:xfrm>
            <a:off x="6096000" y="664001"/>
            <a:ext cx="5876117" cy="1173808"/>
          </a:xfrm>
          <a:prstGeom prst="roundRect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KHÁI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NIỆM HỘI NHẬP KINH TẾ QUỐC TẾ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793CBA27-3DED-68E7-37FD-A681044DF573}"/>
              </a:ext>
            </a:extLst>
          </p:cNvPr>
          <p:cNvSpPr/>
          <p:nvPr/>
        </p:nvSpPr>
        <p:spPr>
          <a:xfrm>
            <a:off x="5570974" y="2084347"/>
            <a:ext cx="5997455" cy="3657784"/>
          </a:xfrm>
          <a:prstGeom prst="roundRect">
            <a:avLst/>
          </a:prstGeom>
          <a:solidFill>
            <a:srgbClr val="005E64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14E21AE2-A890-F25D-9B9A-0157A4D2822A}"/>
              </a:ext>
            </a:extLst>
          </p:cNvPr>
          <p:cNvSpPr/>
          <p:nvPr/>
        </p:nvSpPr>
        <p:spPr>
          <a:xfrm>
            <a:off x="4776179" y="1888564"/>
            <a:ext cx="7447264" cy="4733750"/>
          </a:xfrm>
          <a:prstGeom prst="roundRect">
            <a:avLst/>
          </a:prstGeom>
          <a:solidFill>
            <a:srgbClr val="E1FE76"/>
          </a:solidFill>
          <a:ln>
            <a:solidFill>
              <a:srgbClr val="005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NHIỆM VỤ: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chia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tin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SGK tr.17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2: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Thái </a:t>
            </a:r>
            <a:r>
              <a:rPr lang="en-US" i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 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(CPTPP),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4: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(https://youtu.be/bIHQ4OyJZds?si=7jpvoip6BCi_t1hZ)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1- SGK – Tr17,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Việt Nam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i="1" kern="0" dirty="0" err="1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i="1" kern="0" dirty="0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i="1" kern="0" dirty="0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i="1" kern="0" dirty="0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kern="0" dirty="0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i="1" kern="0" dirty="0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i="1" kern="0" dirty="0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i="1" kern="0" dirty="0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i="1" kern="0" dirty="0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i="1" kern="0" dirty="0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i="1" kern="0" dirty="0">
                <a:solidFill>
                  <a:srgbClr val="1E1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kern="100" dirty="0">
              <a:solidFill>
                <a:srgbClr val="1E1E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Hình ảnh 45">
            <a:extLst>
              <a:ext uri="{FF2B5EF4-FFF2-40B4-BE49-F238E27FC236}">
                <a16:creationId xmlns:a16="http://schemas.microsoft.com/office/drawing/2014/main" id="{C380A5AB-050B-68DE-3E88-9DAFDB84D1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r="8975" b="7260"/>
          <a:stretch/>
        </p:blipFill>
        <p:spPr>
          <a:xfrm>
            <a:off x="924389" y="3390026"/>
            <a:ext cx="1527199" cy="1546035"/>
          </a:xfrm>
          <a:prstGeom prst="flowChartConnector">
            <a:avLst/>
          </a:prstGeom>
        </p:spPr>
      </p:pic>
      <p:pic>
        <p:nvPicPr>
          <p:cNvPr id="26" name="Hình ảnh 47">
            <a:extLst>
              <a:ext uri="{FF2B5EF4-FFF2-40B4-BE49-F238E27FC236}">
                <a16:creationId xmlns:a16="http://schemas.microsoft.com/office/drawing/2014/main" id="{0FF8E45F-2FC6-0773-E32F-6D34D2EEBF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1595FF"/>
              </a:clrFrom>
              <a:clrTo>
                <a:srgbClr val="1595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74" y="3491360"/>
            <a:ext cx="1279092" cy="12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19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" grpId="0" animBg="1"/>
      <p:bldP spid="52" grpId="0" animBg="1"/>
      <p:bldP spid="52" grpId="1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67C02A86-78E4-6260-075F-3BD65AAD35AD}"/>
              </a:ext>
            </a:extLst>
          </p:cNvPr>
          <p:cNvGrpSpPr/>
          <p:nvPr/>
        </p:nvGrpSpPr>
        <p:grpSpPr>
          <a:xfrm>
            <a:off x="416938" y="685800"/>
            <a:ext cx="783212" cy="955689"/>
            <a:chOff x="0" y="0"/>
            <a:chExt cx="406400" cy="49589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67ACC07-604C-BE53-91B2-4F3F04E7F1C0}"/>
                </a:ext>
              </a:extLst>
            </p:cNvPr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EA625C3-9D83-0CC2-C77D-5B8511D5F94E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D3577802-40A0-C36F-5365-3C70FBE6A339}"/>
              </a:ext>
            </a:extLst>
          </p:cNvPr>
          <p:cNvGrpSpPr/>
          <p:nvPr/>
        </p:nvGrpSpPr>
        <p:grpSpPr>
          <a:xfrm>
            <a:off x="10374206" y="6172200"/>
            <a:ext cx="2209401" cy="685800"/>
            <a:chOff x="0" y="0"/>
            <a:chExt cx="1597601" cy="495897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7348094-E578-E6DF-0B72-910569B0C84E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ADB59AE2-374A-F785-CE5F-01DFB492C245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01F5BD90-3EE5-A5BA-77AC-3629B2C5B70E}"/>
              </a:ext>
            </a:extLst>
          </p:cNvPr>
          <p:cNvGrpSpPr/>
          <p:nvPr/>
        </p:nvGrpSpPr>
        <p:grpSpPr>
          <a:xfrm>
            <a:off x="9397589" y="6515100"/>
            <a:ext cx="1423656" cy="342900"/>
            <a:chOff x="0" y="0"/>
            <a:chExt cx="2058870" cy="495897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02F6B04-7991-EE52-3DCC-DA281EA58F6C}"/>
                </a:ext>
              </a:extLst>
            </p:cNvPr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60C7B1A1-FD3B-C3C6-2977-C279CF0E26E0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C3C3B280-B2DD-CF26-C391-2137A392690C}"/>
              </a:ext>
            </a:extLst>
          </p:cNvPr>
          <p:cNvGrpSpPr/>
          <p:nvPr/>
        </p:nvGrpSpPr>
        <p:grpSpPr>
          <a:xfrm>
            <a:off x="10695997" y="339876"/>
            <a:ext cx="1453734" cy="451241"/>
            <a:chOff x="0" y="0"/>
            <a:chExt cx="1597601" cy="495897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7DC118E-F7A4-56F9-3A23-762D9A65C8C7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7E86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48E683FA-BB04-8CBA-9477-F6D6CB2E22F5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6939C023-28B4-CD3C-92DE-F4113A719B0E}"/>
              </a:ext>
            </a:extLst>
          </p:cNvPr>
          <p:cNvGrpSpPr/>
          <p:nvPr/>
        </p:nvGrpSpPr>
        <p:grpSpPr>
          <a:xfrm>
            <a:off x="11422864" y="-144990"/>
            <a:ext cx="2288929" cy="710485"/>
            <a:chOff x="0" y="0"/>
            <a:chExt cx="1597601" cy="495897"/>
          </a:xfrm>
        </p:grpSpPr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6F2164E-9330-5FDB-58A1-10F635573D97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5E64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3A8B390C-2B77-3792-9082-D1F03DD7777B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0">
            <a:extLst>
              <a:ext uri="{FF2B5EF4-FFF2-40B4-BE49-F238E27FC236}">
                <a16:creationId xmlns:a16="http://schemas.microsoft.com/office/drawing/2014/main" id="{E38B39B1-8553-F43F-85D8-263886D62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9791" b="52732"/>
          <a:stretch>
            <a:fillRect/>
          </a:stretch>
        </p:blipFill>
        <p:spPr>
          <a:xfrm>
            <a:off x="1200150" y="6172200"/>
            <a:ext cx="743275" cy="2665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707F1E-7329-2E5E-77CC-500697E833DC}"/>
              </a:ext>
            </a:extLst>
          </p:cNvPr>
          <p:cNvSpPr/>
          <p:nvPr/>
        </p:nvSpPr>
        <p:spPr>
          <a:xfrm>
            <a:off x="1395953" y="444456"/>
            <a:ext cx="9300044" cy="1197033"/>
          </a:xfrm>
          <a:prstGeom prst="rect">
            <a:avLst/>
          </a:prstGeom>
          <a:solidFill>
            <a:srgbClr val="CFE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B1F08-4E4D-2C6C-A2F6-973B5A46E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435" y="2460149"/>
            <a:ext cx="4960805" cy="4273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C79F9-4889-A56C-98E0-59EE2483A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0" y="2460149"/>
            <a:ext cx="3760225" cy="42731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CA8BA6-AC48-967D-B6F8-F472D6F92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2240" y="2506533"/>
            <a:ext cx="3377492" cy="382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84025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67C02A86-78E4-6260-075F-3BD65AAD35AD}"/>
              </a:ext>
            </a:extLst>
          </p:cNvPr>
          <p:cNvGrpSpPr/>
          <p:nvPr/>
        </p:nvGrpSpPr>
        <p:grpSpPr>
          <a:xfrm>
            <a:off x="416938" y="685800"/>
            <a:ext cx="783212" cy="955689"/>
            <a:chOff x="0" y="0"/>
            <a:chExt cx="406400" cy="49589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67ACC07-604C-BE53-91B2-4F3F04E7F1C0}"/>
                </a:ext>
              </a:extLst>
            </p:cNvPr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EA625C3-9D83-0CC2-C77D-5B8511D5F94E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D3577802-40A0-C36F-5365-3C70FBE6A339}"/>
              </a:ext>
            </a:extLst>
          </p:cNvPr>
          <p:cNvGrpSpPr/>
          <p:nvPr/>
        </p:nvGrpSpPr>
        <p:grpSpPr>
          <a:xfrm>
            <a:off x="10374206" y="6172200"/>
            <a:ext cx="2209401" cy="685800"/>
            <a:chOff x="0" y="0"/>
            <a:chExt cx="1597601" cy="495897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7348094-E578-E6DF-0B72-910569B0C84E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ADB59AE2-374A-F785-CE5F-01DFB492C245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01F5BD90-3EE5-A5BA-77AC-3629B2C5B70E}"/>
              </a:ext>
            </a:extLst>
          </p:cNvPr>
          <p:cNvGrpSpPr/>
          <p:nvPr/>
        </p:nvGrpSpPr>
        <p:grpSpPr>
          <a:xfrm>
            <a:off x="9397589" y="6515100"/>
            <a:ext cx="1423656" cy="342900"/>
            <a:chOff x="0" y="0"/>
            <a:chExt cx="2058870" cy="495897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02F6B04-7991-EE52-3DCC-DA281EA58F6C}"/>
                </a:ext>
              </a:extLst>
            </p:cNvPr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60C7B1A1-FD3B-C3C6-2977-C279CF0E26E0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C3C3B280-B2DD-CF26-C391-2137A392690C}"/>
              </a:ext>
            </a:extLst>
          </p:cNvPr>
          <p:cNvGrpSpPr/>
          <p:nvPr/>
        </p:nvGrpSpPr>
        <p:grpSpPr>
          <a:xfrm>
            <a:off x="10695997" y="339876"/>
            <a:ext cx="1453734" cy="451241"/>
            <a:chOff x="0" y="0"/>
            <a:chExt cx="1597601" cy="495897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7DC118E-F7A4-56F9-3A23-762D9A65C8C7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7E86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48E683FA-BB04-8CBA-9477-F6D6CB2E22F5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6939C023-28B4-CD3C-92DE-F4113A719B0E}"/>
              </a:ext>
            </a:extLst>
          </p:cNvPr>
          <p:cNvGrpSpPr/>
          <p:nvPr/>
        </p:nvGrpSpPr>
        <p:grpSpPr>
          <a:xfrm>
            <a:off x="11422864" y="-144990"/>
            <a:ext cx="2288929" cy="710485"/>
            <a:chOff x="0" y="0"/>
            <a:chExt cx="1597601" cy="495897"/>
          </a:xfrm>
        </p:grpSpPr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6F2164E-9330-5FDB-58A1-10F635573D97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5E64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3A8B390C-2B77-3792-9082-D1F03DD7777B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0">
            <a:extLst>
              <a:ext uri="{FF2B5EF4-FFF2-40B4-BE49-F238E27FC236}">
                <a16:creationId xmlns:a16="http://schemas.microsoft.com/office/drawing/2014/main" id="{E38B39B1-8553-F43F-85D8-263886D62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9791" b="52732"/>
          <a:stretch>
            <a:fillRect/>
          </a:stretch>
        </p:blipFill>
        <p:spPr>
          <a:xfrm>
            <a:off x="1200150" y="6172200"/>
            <a:ext cx="743275" cy="266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770B79-A1C9-73A0-30FC-D59D70743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9" y="2640"/>
            <a:ext cx="5691544" cy="3471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C552AF-2227-3C3E-74AB-B946612CF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378" y="0"/>
            <a:ext cx="6186638" cy="5444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D1094E-5EA4-DF0A-1EE6-02DEFD471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08932"/>
            <a:ext cx="5733813" cy="33841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707F1E-7329-2E5E-77CC-500697E833DC}"/>
              </a:ext>
            </a:extLst>
          </p:cNvPr>
          <p:cNvSpPr/>
          <p:nvPr/>
        </p:nvSpPr>
        <p:spPr>
          <a:xfrm>
            <a:off x="5929616" y="5594465"/>
            <a:ext cx="6220115" cy="1197033"/>
          </a:xfrm>
          <a:prstGeom prst="rect">
            <a:avLst/>
          </a:prstGeom>
          <a:solidFill>
            <a:srgbClr val="CFE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 Nam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Liên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20/9/1977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https://vietnamhoinhap.vn)</a:t>
            </a:r>
          </a:p>
        </p:txBody>
      </p:sp>
    </p:spTree>
    <p:extLst>
      <p:ext uri="{BB962C8B-B14F-4D97-AF65-F5344CB8AC3E}">
        <p14:creationId xmlns:p14="http://schemas.microsoft.com/office/powerpoint/2010/main" val="296544668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67C02A86-78E4-6260-075F-3BD65AAD35AD}"/>
              </a:ext>
            </a:extLst>
          </p:cNvPr>
          <p:cNvGrpSpPr/>
          <p:nvPr/>
        </p:nvGrpSpPr>
        <p:grpSpPr>
          <a:xfrm>
            <a:off x="416938" y="685800"/>
            <a:ext cx="783212" cy="955689"/>
            <a:chOff x="0" y="0"/>
            <a:chExt cx="406400" cy="49589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67ACC07-604C-BE53-91B2-4F3F04E7F1C0}"/>
                </a:ext>
              </a:extLst>
            </p:cNvPr>
            <p:cNvSpPr/>
            <p:nvPr/>
          </p:nvSpPr>
          <p:spPr>
            <a:xfrm>
              <a:off x="0" y="0"/>
              <a:ext cx="406400" cy="495897"/>
            </a:xfrm>
            <a:custGeom>
              <a:avLst/>
              <a:gdLst/>
              <a:ahLst/>
              <a:cxnLst/>
              <a:rect l="l" t="t" r="r" b="b"/>
              <a:pathLst>
                <a:path w="406400" h="495897">
                  <a:moveTo>
                    <a:pt x="203200" y="0"/>
                  </a:moveTo>
                  <a:lnTo>
                    <a:pt x="406400" y="0"/>
                  </a:lnTo>
                  <a:lnTo>
                    <a:pt x="20320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EA625C3-9D83-0CC2-C77D-5B8511D5F94E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D3577802-40A0-C36F-5365-3C70FBE6A339}"/>
              </a:ext>
            </a:extLst>
          </p:cNvPr>
          <p:cNvGrpSpPr/>
          <p:nvPr/>
        </p:nvGrpSpPr>
        <p:grpSpPr>
          <a:xfrm>
            <a:off x="10374206" y="6172200"/>
            <a:ext cx="2209401" cy="685800"/>
            <a:chOff x="0" y="0"/>
            <a:chExt cx="1597601" cy="495897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7348094-E578-E6DF-0B72-910569B0C84E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E6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ADB59AE2-374A-F785-CE5F-01DFB492C245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01F5BD90-3EE5-A5BA-77AC-3629B2C5B70E}"/>
              </a:ext>
            </a:extLst>
          </p:cNvPr>
          <p:cNvGrpSpPr/>
          <p:nvPr/>
        </p:nvGrpSpPr>
        <p:grpSpPr>
          <a:xfrm>
            <a:off x="9397589" y="6515100"/>
            <a:ext cx="1423656" cy="342900"/>
            <a:chOff x="0" y="0"/>
            <a:chExt cx="2058870" cy="495897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02F6B04-7991-EE52-3DCC-DA281EA58F6C}"/>
                </a:ext>
              </a:extLst>
            </p:cNvPr>
            <p:cNvSpPr/>
            <p:nvPr/>
          </p:nvSpPr>
          <p:spPr>
            <a:xfrm>
              <a:off x="0" y="0"/>
              <a:ext cx="2058870" cy="495897"/>
            </a:xfrm>
            <a:custGeom>
              <a:avLst/>
              <a:gdLst/>
              <a:ahLst/>
              <a:cxnLst/>
              <a:rect l="l" t="t" r="r" b="b"/>
              <a:pathLst>
                <a:path w="2058870" h="495897">
                  <a:moveTo>
                    <a:pt x="203200" y="0"/>
                  </a:moveTo>
                  <a:lnTo>
                    <a:pt x="2058870" y="0"/>
                  </a:lnTo>
                  <a:lnTo>
                    <a:pt x="1855670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7E8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60C7B1A1-FD3B-C3C6-2977-C279CF0E26E0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C3C3B280-B2DD-CF26-C391-2137A392690C}"/>
              </a:ext>
            </a:extLst>
          </p:cNvPr>
          <p:cNvGrpSpPr/>
          <p:nvPr/>
        </p:nvGrpSpPr>
        <p:grpSpPr>
          <a:xfrm>
            <a:off x="10695997" y="339876"/>
            <a:ext cx="1453734" cy="451241"/>
            <a:chOff x="0" y="0"/>
            <a:chExt cx="1597601" cy="495897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7DC118E-F7A4-56F9-3A23-762D9A65C8C7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7E86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48E683FA-BB04-8CBA-9477-F6D6CB2E22F5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6939C023-28B4-CD3C-92DE-F4113A719B0E}"/>
              </a:ext>
            </a:extLst>
          </p:cNvPr>
          <p:cNvGrpSpPr/>
          <p:nvPr/>
        </p:nvGrpSpPr>
        <p:grpSpPr>
          <a:xfrm>
            <a:off x="11422864" y="-144990"/>
            <a:ext cx="2288929" cy="710485"/>
            <a:chOff x="0" y="0"/>
            <a:chExt cx="1597601" cy="495897"/>
          </a:xfrm>
        </p:grpSpPr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6F2164E-9330-5FDB-58A1-10F635573D97}"/>
                </a:ext>
              </a:extLst>
            </p:cNvPr>
            <p:cNvSpPr/>
            <p:nvPr/>
          </p:nvSpPr>
          <p:spPr>
            <a:xfrm>
              <a:off x="0" y="0"/>
              <a:ext cx="1597601" cy="495897"/>
            </a:xfrm>
            <a:custGeom>
              <a:avLst/>
              <a:gdLst/>
              <a:ahLst/>
              <a:cxnLst/>
              <a:rect l="l" t="t" r="r" b="b"/>
              <a:pathLst>
                <a:path w="1597601" h="495897">
                  <a:moveTo>
                    <a:pt x="203200" y="0"/>
                  </a:moveTo>
                  <a:lnTo>
                    <a:pt x="1597601" y="0"/>
                  </a:lnTo>
                  <a:lnTo>
                    <a:pt x="1394401" y="495897"/>
                  </a:lnTo>
                  <a:lnTo>
                    <a:pt x="0" y="4958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95250">
              <a:solidFill>
                <a:srgbClr val="005E64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3A8B390C-2B77-3792-9082-D1F03DD7777B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0">
            <a:extLst>
              <a:ext uri="{FF2B5EF4-FFF2-40B4-BE49-F238E27FC236}">
                <a16:creationId xmlns:a16="http://schemas.microsoft.com/office/drawing/2014/main" id="{E38B39B1-8553-F43F-85D8-263886D62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9791" b="52732"/>
          <a:stretch>
            <a:fillRect/>
          </a:stretch>
        </p:blipFill>
        <p:spPr>
          <a:xfrm>
            <a:off x="1200150" y="6172200"/>
            <a:ext cx="743275" cy="2665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707F1E-7329-2E5E-77CC-500697E833DC}"/>
              </a:ext>
            </a:extLst>
          </p:cNvPr>
          <p:cNvSpPr/>
          <p:nvPr/>
        </p:nvSpPr>
        <p:spPr>
          <a:xfrm>
            <a:off x="7755775" y="3270385"/>
            <a:ext cx="4393956" cy="3521114"/>
          </a:xfrm>
          <a:prstGeom prst="rect">
            <a:avLst/>
          </a:prstGeom>
          <a:solidFill>
            <a:srgbClr val="CFE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28/7/1995, tại Hội nghị Bộ trưởng Ngoại giao ASEAN lần thứ 28 (AMM-28) tại Bru-nây Đa-rút-xa-lam, Việt Nam chính thức gia nhập ASEAN và trở thành thành viên thứ 7 của tổ chức này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A76D7-84C6-D828-5060-5DB9D45D0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953" y="33896"/>
            <a:ext cx="4818199" cy="31900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839EC8-EE95-BD56-D169-247C9C303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0220" y="0"/>
            <a:ext cx="7858125" cy="683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90870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1448</Words>
  <Application>Microsoft Office PowerPoint</Application>
  <PresentationFormat>Widescreen</PresentationFormat>
  <Paragraphs>120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Arial</vt:lpstr>
      <vt:lpstr>Calibri</vt:lpstr>
      <vt:lpstr>Open Sans Bold Bold</vt:lpstr>
      <vt:lpstr>Open Sans Light Bold</vt:lpstr>
      <vt:lpstr>small arial</vt:lpstr>
      <vt:lpstr>Times New Roman</vt:lpstr>
      <vt:lpstr>Trebuchet MS</vt:lpstr>
      <vt:lpstr>Wingdings 3</vt:lpstr>
      <vt:lpstr>1_Office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legiang2088@gmail.com</cp:lastModifiedBy>
  <cp:revision>36</cp:revision>
  <dcterms:created xsi:type="dcterms:W3CDTF">2023-08-02T07:39:35Z</dcterms:created>
  <dcterms:modified xsi:type="dcterms:W3CDTF">2024-08-09T13:26:17Z</dcterms:modified>
</cp:coreProperties>
</file>