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2"/>
  </p:notesMasterIdLst>
  <p:sldIdLst>
    <p:sldId id="274" r:id="rId2"/>
    <p:sldId id="265" r:id="rId3"/>
    <p:sldId id="256" r:id="rId4"/>
    <p:sldId id="257" r:id="rId5"/>
    <p:sldId id="271" r:id="rId6"/>
    <p:sldId id="259" r:id="rId7"/>
    <p:sldId id="258" r:id="rId8"/>
    <p:sldId id="260" r:id="rId9"/>
    <p:sldId id="281" r:id="rId10"/>
    <p:sldId id="386" r:id="rId11"/>
    <p:sldId id="267" r:id="rId12"/>
    <p:sldId id="261" r:id="rId13"/>
    <p:sldId id="287" r:id="rId14"/>
    <p:sldId id="388" r:id="rId15"/>
    <p:sldId id="292" r:id="rId16"/>
    <p:sldId id="293" r:id="rId17"/>
    <p:sldId id="370" r:id="rId18"/>
    <p:sldId id="389" r:id="rId19"/>
    <p:sldId id="283" r:id="rId20"/>
    <p:sldId id="390" r:id="rId21"/>
    <p:sldId id="391" r:id="rId22"/>
    <p:sldId id="310" r:id="rId23"/>
    <p:sldId id="311" r:id="rId24"/>
    <p:sldId id="392" r:id="rId25"/>
    <p:sldId id="373" r:id="rId26"/>
    <p:sldId id="393" r:id="rId27"/>
    <p:sldId id="284" r:id="rId28"/>
    <p:sldId id="303" r:id="rId29"/>
    <p:sldId id="353" r:id="rId30"/>
    <p:sldId id="394" r:id="rId31"/>
    <p:sldId id="395" r:id="rId32"/>
    <p:sldId id="396" r:id="rId33"/>
    <p:sldId id="397" r:id="rId34"/>
    <p:sldId id="398" r:id="rId35"/>
    <p:sldId id="399" r:id="rId36"/>
    <p:sldId id="288" r:id="rId37"/>
    <p:sldId id="262" r:id="rId38"/>
    <p:sldId id="400" r:id="rId39"/>
    <p:sldId id="401" r:id="rId40"/>
    <p:sldId id="402" r:id="rId41"/>
    <p:sldId id="264" r:id="rId42"/>
    <p:sldId id="356" r:id="rId43"/>
    <p:sldId id="354" r:id="rId44"/>
    <p:sldId id="355" r:id="rId45"/>
    <p:sldId id="357" r:id="rId46"/>
    <p:sldId id="403" r:id="rId47"/>
    <p:sldId id="359" r:id="rId48"/>
    <p:sldId id="365" r:id="rId49"/>
    <p:sldId id="269" r:id="rId50"/>
    <p:sldId id="272" r:id="rId51"/>
  </p:sldIdLst>
  <p:sldSz cx="18288000" cy="10287000"/>
  <p:notesSz cx="6858000" cy="9144000"/>
  <p:embeddedFontLs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3DEFF"/>
    <a:srgbClr val="FBCFAB"/>
    <a:srgbClr val="B0DD7F"/>
    <a:srgbClr val="00C800"/>
    <a:srgbClr val="FFFFB7"/>
    <a:srgbClr val="FF3399"/>
    <a:srgbClr val="FFD9F2"/>
    <a:srgbClr val="D5EDFF"/>
    <a:srgbClr val="F68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94622" autoAdjust="0"/>
  </p:normalViewPr>
  <p:slideViewPr>
    <p:cSldViewPr>
      <p:cViewPr varScale="1">
        <p:scale>
          <a:sx n="43" d="100"/>
          <a:sy n="43" d="100"/>
        </p:scale>
        <p:origin x="76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A17B7-0C87-46F8-8241-88AF201C4D97}"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6D6A2-9D9B-41CC-A9D9-26676A8F7343}" type="slidenum">
              <a:rPr lang="en-US" smtClean="0"/>
              <a:t>‹#›</a:t>
            </a:fld>
            <a:endParaRPr lang="en-US"/>
          </a:p>
        </p:txBody>
      </p:sp>
    </p:spTree>
    <p:extLst>
      <p:ext uri="{BB962C8B-B14F-4D97-AF65-F5344CB8AC3E}">
        <p14:creationId xmlns:p14="http://schemas.microsoft.com/office/powerpoint/2010/main" val="295274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6D6A2-9D9B-41CC-A9D9-26676A8F7343}" type="slidenum">
              <a:rPr lang="en-US" smtClean="0"/>
              <a:t>28</a:t>
            </a:fld>
            <a:endParaRPr lang="en-US"/>
          </a:p>
        </p:txBody>
      </p:sp>
    </p:spTree>
    <p:extLst>
      <p:ext uri="{BB962C8B-B14F-4D97-AF65-F5344CB8AC3E}">
        <p14:creationId xmlns:p14="http://schemas.microsoft.com/office/powerpoint/2010/main" val="382266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6D6A2-9D9B-41CC-A9D9-26676A8F7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68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6D6A2-9D9B-41CC-A9D9-26676A8F7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90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10.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44.sv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44.sv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0.png"/><Relationship Id="rId7"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60.png"/><Relationship Id="rId4" Type="http://schemas.openxmlformats.org/officeDocument/2006/relationships/image" Target="../media/image13.pn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0.png"/><Relationship Id="rId7"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6.png"/><Relationship Id="rId10" Type="http://schemas.openxmlformats.org/officeDocument/2006/relationships/image" Target="../media/image61.png"/><Relationship Id="rId4" Type="http://schemas.openxmlformats.org/officeDocument/2006/relationships/image" Target="../media/image13.png"/><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2.png"/><Relationship Id="rId10" Type="http://schemas.openxmlformats.org/officeDocument/2006/relationships/image" Target="../media/image39.svg"/><Relationship Id="rId4" Type="http://schemas.openxmlformats.org/officeDocument/2006/relationships/image" Target="../media/image9.png"/><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13.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46.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0.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23.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46.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8.png"/><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73.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97.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4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866775" y="-3133725"/>
            <a:ext cx="16554450" cy="165544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F5FB"/>
            </a:solidFill>
          </p:spPr>
          <p:txBody>
            <a:bodyPr/>
            <a:lstStyle/>
            <a:p>
              <a:endParaRPr lang="en-US"/>
            </a:p>
          </p:txBody>
        </p:sp>
      </p:grpSp>
      <p:sp>
        <p:nvSpPr>
          <p:cNvPr id="4" name="Freeform 4"/>
          <p:cNvSpPr/>
          <p:nvPr/>
        </p:nvSpPr>
        <p:spPr>
          <a:xfrm rot="802546">
            <a:off x="424221" y="2854610"/>
            <a:ext cx="1208958" cy="1289555"/>
          </a:xfrm>
          <a:custGeom>
            <a:avLst/>
            <a:gdLst/>
            <a:ahLst/>
            <a:cxnLst/>
            <a:rect l="l" t="t" r="r" b="b"/>
            <a:pathLst>
              <a:path w="1208958" h="1289555">
                <a:moveTo>
                  <a:pt x="0" y="0"/>
                </a:moveTo>
                <a:lnTo>
                  <a:pt x="1208958" y="0"/>
                </a:lnTo>
                <a:lnTo>
                  <a:pt x="1208958" y="1289556"/>
                </a:lnTo>
                <a:lnTo>
                  <a:pt x="0" y="1289556"/>
                </a:lnTo>
                <a:lnTo>
                  <a:pt x="0" y="0"/>
                </a:lnTo>
                <a:close/>
              </a:path>
            </a:pathLst>
          </a:custGeom>
          <a:blipFill>
            <a:blip r:embed="rId2"/>
            <a:stretch>
              <a:fillRect/>
            </a:stretch>
          </a:blipFill>
        </p:spPr>
        <p:txBody>
          <a:bodyPr/>
          <a:lstStyle/>
          <a:p>
            <a:endParaRPr lang="en-US"/>
          </a:p>
        </p:txBody>
      </p:sp>
      <p:sp>
        <p:nvSpPr>
          <p:cNvPr id="5" name="Freeform 5"/>
          <p:cNvSpPr/>
          <p:nvPr/>
        </p:nvSpPr>
        <p:spPr>
          <a:xfrm rot="-1445491">
            <a:off x="1516509" y="-67644"/>
            <a:ext cx="1826839" cy="3573279"/>
          </a:xfrm>
          <a:custGeom>
            <a:avLst/>
            <a:gdLst/>
            <a:ahLst/>
            <a:cxnLst/>
            <a:rect l="l" t="t" r="r" b="b"/>
            <a:pathLst>
              <a:path w="1826839" h="3573279">
                <a:moveTo>
                  <a:pt x="0" y="0"/>
                </a:moveTo>
                <a:lnTo>
                  <a:pt x="1826839" y="0"/>
                </a:lnTo>
                <a:lnTo>
                  <a:pt x="1826839" y="3573279"/>
                </a:lnTo>
                <a:lnTo>
                  <a:pt x="0" y="3573279"/>
                </a:lnTo>
                <a:lnTo>
                  <a:pt x="0" y="0"/>
                </a:lnTo>
                <a:close/>
              </a:path>
            </a:pathLst>
          </a:custGeom>
          <a:blipFill>
            <a:blip r:embed="rId3"/>
            <a:stretch>
              <a:fillRect/>
            </a:stretch>
          </a:blipFill>
        </p:spPr>
        <p:txBody>
          <a:bodyPr/>
          <a:lstStyle/>
          <a:p>
            <a:endParaRPr lang="en-US"/>
          </a:p>
        </p:txBody>
      </p:sp>
      <p:sp>
        <p:nvSpPr>
          <p:cNvPr id="6" name="Freeform 6"/>
          <p:cNvSpPr/>
          <p:nvPr/>
        </p:nvSpPr>
        <p:spPr>
          <a:xfrm>
            <a:off x="2429929" y="1276891"/>
            <a:ext cx="1011971" cy="884209"/>
          </a:xfrm>
          <a:custGeom>
            <a:avLst/>
            <a:gdLst/>
            <a:ahLst/>
            <a:cxnLst/>
            <a:rect l="l" t="t" r="r" b="b"/>
            <a:pathLst>
              <a:path w="1011971" h="884209">
                <a:moveTo>
                  <a:pt x="0" y="0"/>
                </a:moveTo>
                <a:lnTo>
                  <a:pt x="1011970" y="0"/>
                </a:lnTo>
                <a:lnTo>
                  <a:pt x="1011970" y="884209"/>
                </a:lnTo>
                <a:lnTo>
                  <a:pt x="0" y="884209"/>
                </a:lnTo>
                <a:lnTo>
                  <a:pt x="0" y="0"/>
                </a:lnTo>
                <a:close/>
              </a:path>
            </a:pathLst>
          </a:custGeom>
          <a:blipFill>
            <a:blip r:embed="rId4"/>
            <a:stretch>
              <a:fillRect/>
            </a:stretch>
          </a:blipFill>
        </p:spPr>
        <p:txBody>
          <a:bodyPr/>
          <a:lstStyle/>
          <a:p>
            <a:endParaRPr lang="en-US"/>
          </a:p>
        </p:txBody>
      </p:sp>
      <p:sp>
        <p:nvSpPr>
          <p:cNvPr id="7" name="Freeform 7"/>
          <p:cNvSpPr/>
          <p:nvPr/>
        </p:nvSpPr>
        <p:spPr>
          <a:xfrm flipH="1">
            <a:off x="13655934" y="7089922"/>
            <a:ext cx="6306403" cy="6892244"/>
          </a:xfrm>
          <a:custGeom>
            <a:avLst/>
            <a:gdLst/>
            <a:ahLst/>
            <a:cxnLst/>
            <a:rect l="l" t="t" r="r" b="b"/>
            <a:pathLst>
              <a:path w="6306403" h="6892244">
                <a:moveTo>
                  <a:pt x="6306403" y="0"/>
                </a:moveTo>
                <a:lnTo>
                  <a:pt x="0" y="0"/>
                </a:lnTo>
                <a:lnTo>
                  <a:pt x="0" y="6892244"/>
                </a:lnTo>
                <a:lnTo>
                  <a:pt x="6306403" y="6892244"/>
                </a:lnTo>
                <a:lnTo>
                  <a:pt x="6306403" y="0"/>
                </a:lnTo>
                <a:close/>
              </a:path>
            </a:pathLst>
          </a:custGeom>
          <a:blipFill>
            <a:blip r:embed="rId5"/>
            <a:stretch>
              <a:fillRect/>
            </a:stretch>
          </a:blipFill>
        </p:spPr>
        <p:txBody>
          <a:bodyPr/>
          <a:lstStyle/>
          <a:p>
            <a:endParaRPr lang="en-US"/>
          </a:p>
        </p:txBody>
      </p:sp>
      <p:sp>
        <p:nvSpPr>
          <p:cNvPr id="8" name="Freeform 8"/>
          <p:cNvSpPr/>
          <p:nvPr/>
        </p:nvSpPr>
        <p:spPr>
          <a:xfrm>
            <a:off x="16913199" y="5463492"/>
            <a:ext cx="1120115" cy="1118715"/>
          </a:xfrm>
          <a:custGeom>
            <a:avLst/>
            <a:gdLst/>
            <a:ahLst/>
            <a:cxnLst/>
            <a:rect l="l" t="t" r="r" b="b"/>
            <a:pathLst>
              <a:path w="1120115" h="1118715">
                <a:moveTo>
                  <a:pt x="0" y="0"/>
                </a:moveTo>
                <a:lnTo>
                  <a:pt x="1120116" y="0"/>
                </a:lnTo>
                <a:lnTo>
                  <a:pt x="1120116" y="1118715"/>
                </a:lnTo>
                <a:lnTo>
                  <a:pt x="0" y="1118715"/>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1974242" y="3197078"/>
            <a:ext cx="14339511" cy="3136436"/>
          </a:xfrm>
          <a:prstGeom prst="rect">
            <a:avLst/>
          </a:prstGeom>
        </p:spPr>
        <p:txBody>
          <a:bodyPr wrap="square" lIns="0" tIns="0" rIns="0" bIns="0" rtlCol="0" anchor="t">
            <a:spAutoFit/>
          </a:bodyPr>
          <a:lstStyle/>
          <a:p>
            <a:pPr marL="0" lvl="0" indent="0" algn="ctr">
              <a:lnSpc>
                <a:spcPts val="12999"/>
              </a:lnSpc>
              <a:spcBef>
                <a:spcPct val="0"/>
              </a:spcBef>
            </a:pPr>
            <a:r>
              <a:rPr lang="en-US" sz="7500" b="1" dirty="0">
                <a:solidFill>
                  <a:srgbClr val="001A47"/>
                </a:solidFill>
                <a:latin typeface="Arial" panose="020B0604020202020204" pitchFamily="34" charset="0"/>
                <a:cs typeface="Arial" panose="020B0604020202020204" pitchFamily="34" charset="0"/>
              </a:rPr>
              <a:t>CHÀO MỪNG CÁC EM </a:t>
            </a:r>
          </a:p>
          <a:p>
            <a:pPr marL="0" lvl="0" indent="0" algn="ctr">
              <a:lnSpc>
                <a:spcPts val="12999"/>
              </a:lnSpc>
              <a:spcBef>
                <a:spcPct val="0"/>
              </a:spcBef>
            </a:pPr>
            <a:r>
              <a:rPr lang="en-US" sz="7500" b="1" dirty="0">
                <a:solidFill>
                  <a:srgbClr val="001A47"/>
                </a:solidFill>
                <a:latin typeface="Arial" panose="020B0604020202020204" pitchFamily="34" charset="0"/>
                <a:cs typeface="Arial" panose="020B0604020202020204" pitchFamily="34" charset="0"/>
              </a:rPr>
              <a:t>ĐẾN VỚI BÀI GIẢNG HÔM NAY</a:t>
            </a:r>
            <a:endParaRPr lang="en-US" sz="7500" b="1" u="none" dirty="0">
              <a:solidFill>
                <a:srgbClr val="001A4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283856"/>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sp>
        <p:nvSpPr>
          <p:cNvPr id="10" name="Freeform 10"/>
          <p:cNvSpPr/>
          <p:nvPr/>
        </p:nvSpPr>
        <p:spPr>
          <a:xfrm rot="4882300" flipH="1">
            <a:off x="16810507" y="8939158"/>
            <a:ext cx="2433979" cy="2340727"/>
          </a:xfrm>
          <a:custGeom>
            <a:avLst/>
            <a:gdLst/>
            <a:ahLst/>
            <a:cxnLst/>
            <a:rect l="l" t="t" r="r" b="b"/>
            <a:pathLst>
              <a:path w="3128843" h="3089733">
                <a:moveTo>
                  <a:pt x="3128843" y="0"/>
                </a:moveTo>
                <a:lnTo>
                  <a:pt x="0" y="0"/>
                </a:lnTo>
                <a:lnTo>
                  <a:pt x="0" y="3089733"/>
                </a:lnTo>
                <a:lnTo>
                  <a:pt x="3128843" y="3089733"/>
                </a:lnTo>
                <a:lnTo>
                  <a:pt x="3128843" y="0"/>
                </a:lnTo>
                <a:close/>
              </a:path>
            </a:pathLst>
          </a:custGeom>
          <a:blipFill>
            <a:blip r:embed="rId2"/>
            <a:stretch>
              <a:fillRect/>
            </a:stretch>
          </a:blipFill>
        </p:spPr>
        <p:txBody>
          <a:bodyPr/>
          <a:lstStyle/>
          <a:p>
            <a:endParaRPr lang="en-US"/>
          </a:p>
        </p:txBody>
      </p:sp>
      <p:sp>
        <p:nvSpPr>
          <p:cNvPr id="13" name="TextBox 12">
            <a:extLst>
              <a:ext uri="{FF2B5EF4-FFF2-40B4-BE49-F238E27FC236}">
                <a16:creationId xmlns:a16="http://schemas.microsoft.com/office/drawing/2014/main" id="{64DDADBA-A063-A836-5B3F-4F31D95344FC}"/>
              </a:ext>
            </a:extLst>
          </p:cNvPr>
          <p:cNvSpPr txBox="1"/>
          <p:nvPr/>
        </p:nvSpPr>
        <p:spPr>
          <a:xfrm>
            <a:off x="746667" y="1223491"/>
            <a:ext cx="7264218" cy="995422"/>
          </a:xfrm>
          <a:prstGeom prst="flowChartTerminator">
            <a:avLst/>
          </a:prstGeom>
          <a:ln w="38100"/>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nl-NL" sz="4000" b="1" dirty="0" err="1">
                <a:latin typeface="Arial" panose="020B0604020202020204" pitchFamily="34" charset="0"/>
                <a:cs typeface="Arial" panose="020B0604020202020204" pitchFamily="34" charset="0"/>
              </a:rPr>
              <a:t>Ví</a:t>
            </a:r>
            <a:r>
              <a:rPr lang="nl-NL" sz="4000" b="1" dirty="0">
                <a:latin typeface="Arial" panose="020B0604020202020204" pitchFamily="34" charset="0"/>
                <a:cs typeface="Arial" panose="020B0604020202020204" pitchFamily="34" charset="0"/>
              </a:rPr>
              <a:t> </a:t>
            </a:r>
            <a:r>
              <a:rPr lang="nl-NL" sz="4000" b="1" dirty="0" err="1">
                <a:latin typeface="Arial" panose="020B0604020202020204" pitchFamily="34" charset="0"/>
                <a:cs typeface="Arial" panose="020B0604020202020204" pitchFamily="34" charset="0"/>
              </a:rPr>
              <a:t>dụ</a:t>
            </a:r>
            <a:r>
              <a:rPr lang="nl-NL" sz="4000" b="1" dirty="0">
                <a:latin typeface="Arial" panose="020B0604020202020204" pitchFamily="34" charset="0"/>
                <a:cs typeface="Arial" panose="020B0604020202020204" pitchFamily="34" charset="0"/>
              </a:rPr>
              <a:t> 2: SGK – tr.58</a:t>
            </a:r>
            <a:endParaRPr lang="en-US" sz="40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343CE62B-8AAD-1B43-D7A8-DB81CE87BD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053" y="328203"/>
            <a:ext cx="1727617" cy="971784"/>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8FCAA8-9220-8595-2CBE-8FF82D2AC01E}"/>
                  </a:ext>
                </a:extLst>
              </p:cNvPr>
              <p:cNvSpPr txBox="1"/>
              <p:nvPr/>
            </p:nvSpPr>
            <p:spPr>
              <a:xfrm>
                <a:off x="746667" y="929379"/>
                <a:ext cx="16874307" cy="3594638"/>
              </a:xfrm>
              <a:prstGeom prst="rect">
                <a:avLst/>
              </a:prstGeom>
              <a:noFill/>
            </p:spPr>
            <p:txBody>
              <a:bodyPr wrap="square">
                <a:spAutoFit/>
              </a:bodyPr>
              <a:lstStyle/>
              <a:p>
                <a:pPr>
                  <a:lnSpc>
                    <a:spcPct val="200000"/>
                  </a:lnSpc>
                </a:pPr>
                <a:r>
                  <a:rPr lang="en-US" sz="4000" dirty="0">
                    <a:latin typeface="Arial" panose="020B0604020202020204" pitchFamily="34" charset="0"/>
                    <a:cs typeface="Arial" panose="020B0604020202020204" pitchFamily="34" charset="0"/>
                  </a:rPr>
                  <a:t>								Trong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a:p>
                <a:pPr>
                  <a:lnSpc>
                    <a:spcPct val="200000"/>
                  </a:lnSpc>
                </a:pPr>
                <a:r>
                  <a:rPr lang="en-US" sz="4000" dirty="0">
                    <a:latin typeface="Arial" panose="020B0604020202020204" pitchFamily="34" charset="0"/>
                    <a:cs typeface="Arial" panose="020B0604020202020204" pitchFamily="34" charset="0"/>
                  </a:rPr>
                  <a:t>a) </a:t>
                </a:r>
                <a14:m>
                  <m:oMath xmlns:m="http://schemas.openxmlformats.org/officeDocument/2006/math">
                    <m:r>
                      <a:rPr lang="en-US" sz="4000" b="0" i="1" smtClean="0">
                        <a:latin typeface="Cambria Math" panose="02040503050406030204" pitchFamily="18" charset="0"/>
                        <a:cs typeface="Arial" panose="020B0604020202020204" pitchFamily="34" charset="0"/>
                      </a:rPr>
                      <m:t>1;11;121;12321;1234321</m:t>
                    </m:r>
                  </m:oMath>
                </a14:m>
                <a:r>
                  <a:rPr lang="en-US" sz="4000" dirty="0">
                    <a:latin typeface="Arial" panose="020B0604020202020204" pitchFamily="34" charset="0"/>
                    <a:cs typeface="Arial" panose="020B0604020202020204" pitchFamily="34" charset="0"/>
                  </a:rPr>
                  <a:t>		b) </a:t>
                </a:r>
                <a14:m>
                  <m:oMath xmlns:m="http://schemas.openxmlformats.org/officeDocument/2006/math">
                    <m:r>
                      <a:rPr lang="en-US" sz="4000" b="0" i="1" smtClean="0">
                        <a:latin typeface="Cambria Math" panose="02040503050406030204" pitchFamily="18" charset="0"/>
                        <a:cs typeface="Arial" panose="020B0604020202020204" pitchFamily="34" charset="0"/>
                      </a:rPr>
                      <m:t>1;−1;1;−1;1 </m:t>
                    </m:r>
                  </m:oMath>
                </a14:m>
                <a:r>
                  <a:rPr lang="en-US" sz="4000" dirty="0">
                    <a:latin typeface="Arial" panose="020B0604020202020204" pitchFamily="34" charset="0"/>
                    <a:cs typeface="Arial" panose="020B0604020202020204" pitchFamily="34" charset="0"/>
                  </a:rPr>
                  <a:t>		c) </a:t>
                </a:r>
                <a14:m>
                  <m:oMath xmlns:m="http://schemas.openxmlformats.org/officeDocument/2006/math">
                    <m:r>
                      <a:rPr lang="en-US" sz="4000" b="0" i="1" smtClean="0">
                        <a:latin typeface="Cambria Math" panose="02040503050406030204" pitchFamily="18" charset="0"/>
                        <a:cs typeface="Arial" panose="020B0604020202020204" pitchFamily="34" charset="0"/>
                      </a:rPr>
                      <m:t>4;8;12;16</m:t>
                    </m:r>
                  </m:oMath>
                </a14:m>
                <a:endParaRPr lang="en-US" sz="40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F78FCAA8-9220-8595-2CBE-8FF82D2AC01E}"/>
                  </a:ext>
                </a:extLst>
              </p:cNvPr>
              <p:cNvSpPr txBox="1">
                <a:spLocks noRot="1" noChangeAspect="1" noMove="1" noResize="1" noEditPoints="1" noAdjustHandles="1" noChangeArrowheads="1" noChangeShapeType="1" noTextEdit="1"/>
              </p:cNvSpPr>
              <p:nvPr/>
            </p:nvSpPr>
            <p:spPr>
              <a:xfrm>
                <a:off x="746667" y="929379"/>
                <a:ext cx="16874307" cy="3594638"/>
              </a:xfrm>
              <a:prstGeom prst="rect">
                <a:avLst/>
              </a:prstGeom>
              <a:blipFill>
                <a:blip r:embed="rId4"/>
                <a:stretch>
                  <a:fillRect l="-1264" b="-6271"/>
                </a:stretch>
              </a:blipFill>
            </p:spPr>
            <p:txBody>
              <a:bodyPr/>
              <a:lstStyle/>
              <a:p>
                <a:r>
                  <a:rPr lang="en-US">
                    <a:noFill/>
                  </a:rPr>
                  <a:t> </a:t>
                </a:r>
              </a:p>
            </p:txBody>
          </p:sp>
        </mc:Fallback>
      </mc:AlternateContent>
      <p:sp>
        <p:nvSpPr>
          <p:cNvPr id="4" name="Oval Callout 21">
            <a:extLst>
              <a:ext uri="{FF2B5EF4-FFF2-40B4-BE49-F238E27FC236}">
                <a16:creationId xmlns:a16="http://schemas.microsoft.com/office/drawing/2014/main" id="{3F61BF2B-1BAE-3066-E468-C9A64F74BA0A}"/>
              </a:ext>
            </a:extLst>
          </p:cNvPr>
          <p:cNvSpPr/>
          <p:nvPr/>
        </p:nvSpPr>
        <p:spPr>
          <a:xfrm>
            <a:off x="8839200" y="5370537"/>
            <a:ext cx="1618997" cy="843953"/>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B9EEBB4-316A-EC88-AAF4-4CDD8997DCA9}"/>
                  </a:ext>
                </a:extLst>
              </p:cNvPr>
              <p:cNvSpPr/>
              <p:nvPr/>
            </p:nvSpPr>
            <p:spPr>
              <a:xfrm>
                <a:off x="746667" y="6706680"/>
                <a:ext cx="16477974" cy="901593"/>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cs typeface="Arial" panose="020B0604020202020204" pitchFamily="34" charset="0"/>
                      </a:rPr>
                      <m:t>1;−1;1;−1;1</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cấp</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và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𝑞</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oMath>
                </a14:m>
                <a:endParaRPr lang="en-US" sz="4000" dirty="0">
                  <a:latin typeface="Arial" panose="020B0604020202020204" pitchFamily="34" charset="0"/>
                  <a:cs typeface="Arial" panose="020B0604020202020204" pitchFamily="34" charset="0"/>
                </a:endParaRPr>
              </a:p>
            </p:txBody>
          </p:sp>
        </mc:Choice>
        <mc:Fallback xmlns="">
          <p:sp>
            <p:nvSpPr>
              <p:cNvPr id="6" name="Rectangle 5">
                <a:extLst>
                  <a:ext uri="{FF2B5EF4-FFF2-40B4-BE49-F238E27FC236}">
                    <a16:creationId xmlns:a16="http://schemas.microsoft.com/office/drawing/2014/main" id="{0B9EEBB4-316A-EC88-AAF4-4CDD8997DCA9}"/>
                  </a:ext>
                </a:extLst>
              </p:cNvPr>
              <p:cNvSpPr>
                <a:spLocks noRot="1" noChangeAspect="1" noMove="1" noResize="1" noEditPoints="1" noAdjustHandles="1" noChangeArrowheads="1" noChangeShapeType="1" noTextEdit="1"/>
              </p:cNvSpPr>
              <p:nvPr/>
            </p:nvSpPr>
            <p:spPr>
              <a:xfrm>
                <a:off x="746667" y="6706680"/>
                <a:ext cx="16477974" cy="901593"/>
              </a:xfrm>
              <a:prstGeom prst="rect">
                <a:avLst/>
              </a:prstGeom>
              <a:blipFill>
                <a:blip r:embed="rId5"/>
                <a:stretch>
                  <a:fillRect l="-1294"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A7C451F-D4E0-8798-7996-FA31B31F765C}"/>
                  </a:ext>
                </a:extLst>
              </p:cNvPr>
              <p:cNvSpPr/>
              <p:nvPr/>
            </p:nvSpPr>
            <p:spPr>
              <a:xfrm>
                <a:off x="1439458" y="8300686"/>
                <a:ext cx="14799483" cy="989117"/>
              </a:xfrm>
              <a:prstGeom prst="rect">
                <a:avLst/>
              </a:prstGeom>
            </p:spPr>
            <p:txBody>
              <a:bodyPr wrap="square">
                <a:spAutoFit/>
              </a:bodyPr>
              <a:lstStyle/>
              <a:p>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cs typeface="Arial" panose="020B0604020202020204" pitchFamily="34" charset="0"/>
                      </a:rPr>
                      <m:t>4;8;12;16</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b="0" i="1" smtClean="0">
                            <a:latin typeface="Cambria Math" panose="02040503050406030204" pitchFamily="18" charset="0"/>
                            <a:cs typeface="Arial" panose="020B0604020202020204" pitchFamily="34" charset="0"/>
                          </a:rPr>
                        </m:ctrlPr>
                      </m:fPr>
                      <m:num>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𝑢</m:t>
                            </m:r>
                          </m:e>
                          <m:sub>
                            <m:r>
                              <a:rPr lang="en-US" sz="4000" b="0" i="1" smtClean="0">
                                <a:latin typeface="Cambria Math" panose="02040503050406030204" pitchFamily="18" charset="0"/>
                                <a:cs typeface="Arial" panose="020B0604020202020204" pitchFamily="34" charset="0"/>
                              </a:rPr>
                              <m:t>2</m:t>
                            </m:r>
                          </m:sub>
                        </m:sSub>
                      </m:num>
                      <m:den>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𝑢</m:t>
                            </m:r>
                          </m:e>
                          <m:sub>
                            <m:r>
                              <a:rPr lang="en-US" sz="4000" b="0" i="1" smtClean="0">
                                <a:latin typeface="Cambria Math" panose="02040503050406030204" pitchFamily="18" charset="0"/>
                                <a:cs typeface="Arial" panose="020B0604020202020204" pitchFamily="34" charset="0"/>
                              </a:rPr>
                              <m:t>1</m:t>
                            </m:r>
                          </m:sub>
                        </m:sSub>
                      </m:den>
                    </m:f>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𝑢</m:t>
                            </m:r>
                          </m:e>
                          <m:sub>
                            <m:r>
                              <a:rPr lang="en-US" sz="4000" b="0" i="1" smtClean="0">
                                <a:latin typeface="Cambria Math" panose="02040503050406030204" pitchFamily="18" charset="0"/>
                                <a:cs typeface="Arial" panose="020B0604020202020204" pitchFamily="34" charset="0"/>
                              </a:rPr>
                              <m:t>3</m:t>
                            </m:r>
                          </m:sub>
                        </m:sSub>
                      </m:num>
                      <m:den>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𝑢</m:t>
                            </m:r>
                          </m:e>
                          <m:sub>
                            <m:r>
                              <a:rPr lang="en-US" sz="4000" b="0" i="1" smtClean="0">
                                <a:latin typeface="Cambria Math" panose="02040503050406030204" pitchFamily="18" charset="0"/>
                                <a:cs typeface="Arial" panose="020B0604020202020204" pitchFamily="34" charset="0"/>
                              </a:rPr>
                              <m:t>2</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endParaRPr lang="en-US" sz="4000" dirty="0">
                  <a:latin typeface="Arial" panose="020B060402020202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4A7C451F-D4E0-8798-7996-FA31B31F765C}"/>
                  </a:ext>
                </a:extLst>
              </p:cNvPr>
              <p:cNvSpPr>
                <a:spLocks noRot="1" noChangeAspect="1" noMove="1" noResize="1" noEditPoints="1" noAdjustHandles="1" noChangeArrowheads="1" noChangeShapeType="1" noTextEdit="1"/>
              </p:cNvSpPr>
              <p:nvPr/>
            </p:nvSpPr>
            <p:spPr>
              <a:xfrm>
                <a:off x="1439458" y="8300686"/>
                <a:ext cx="14799483" cy="989117"/>
              </a:xfrm>
              <a:prstGeom prst="rect">
                <a:avLst/>
              </a:prstGeom>
              <a:blipFill>
                <a:blip r:embed="rId6"/>
                <a:stretch>
                  <a:fillRect l="-1442" t="-4938" b="-3704"/>
                </a:stretch>
              </a:blipFill>
            </p:spPr>
            <p:txBody>
              <a:bodyPr/>
              <a:lstStyle/>
              <a:p>
                <a:r>
                  <a:rPr lang="en-US">
                    <a:noFill/>
                  </a:rPr>
                  <a:t> </a:t>
                </a:r>
              </a:p>
            </p:txBody>
          </p:sp>
        </mc:Fallback>
      </mc:AlternateContent>
    </p:spTree>
    <p:extLst>
      <p:ext uri="{BB962C8B-B14F-4D97-AF65-F5344CB8AC3E}">
        <p14:creationId xmlns:p14="http://schemas.microsoft.com/office/powerpoint/2010/main" val="17862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4" grpId="0" animBg="1"/>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A633E207-8E82-45A4-8B70-3F80D277B979}"/>
              </a:ext>
            </a:extLst>
          </p:cNvPr>
          <p:cNvSpPr/>
          <p:nvPr/>
        </p:nvSpPr>
        <p:spPr>
          <a:xfrm>
            <a:off x="812433" y="422500"/>
            <a:ext cx="16663125" cy="9442000"/>
          </a:xfrm>
          <a:prstGeom prst="rect">
            <a:avLst/>
          </a:prstGeom>
          <a:solidFill>
            <a:srgbClr val="D5EDFF"/>
          </a:solidFill>
        </p:spPr>
        <p:txBody>
          <a:bodyPr/>
          <a:lstStyle/>
          <a:p>
            <a:endParaRPr lang="en-US"/>
          </a:p>
        </p:txBody>
      </p:sp>
      <p:sp>
        <p:nvSpPr>
          <p:cNvPr id="6" name="Freeform 6"/>
          <p:cNvSpPr/>
          <p:nvPr/>
        </p:nvSpPr>
        <p:spPr>
          <a:xfrm rot="-1788174" flipH="1">
            <a:off x="17045669" y="9033108"/>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2"/>
            <a:stretch>
              <a:fillRect/>
            </a:stretch>
          </a:blipFill>
        </p:spPr>
        <p:txBody>
          <a:bodyPr/>
          <a:lstStyle/>
          <a:p>
            <a:endParaRPr lang="en-US"/>
          </a:p>
        </p:txBody>
      </p:sp>
      <p:sp>
        <p:nvSpPr>
          <p:cNvPr id="8" name="Freeform 8"/>
          <p:cNvSpPr/>
          <p:nvPr/>
        </p:nvSpPr>
        <p:spPr>
          <a:xfrm rot="-1324590">
            <a:off x="36426" y="230755"/>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3"/>
            <a:stretch>
              <a:fillRect/>
            </a:stretch>
          </a:blipFill>
        </p:spPr>
        <p:txBody>
          <a:bodyPr/>
          <a:lstStyle/>
          <a:p>
            <a:endParaRPr lang="en-US"/>
          </a:p>
        </p:txBody>
      </p:sp>
      <p:sp>
        <p:nvSpPr>
          <p:cNvPr id="18" name="TextBox 17">
            <a:extLst>
              <a:ext uri="{FF2B5EF4-FFF2-40B4-BE49-F238E27FC236}">
                <a16:creationId xmlns:a16="http://schemas.microsoft.com/office/drawing/2014/main" id="{865FE419-0833-6C0B-8A53-A04861B86447}"/>
              </a:ext>
            </a:extLst>
          </p:cNvPr>
          <p:cNvSpPr txBox="1"/>
          <p:nvPr/>
        </p:nvSpPr>
        <p:spPr>
          <a:xfrm>
            <a:off x="5511884" y="989863"/>
            <a:ext cx="7264218" cy="995422"/>
          </a:xfrm>
          <a:prstGeom prst="flowChartTerminator">
            <a:avLst/>
          </a:prstGeom>
          <a:solidFill>
            <a:srgbClr val="FDE6D3"/>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nl-NL" sz="4000" b="1" dirty="0" err="1">
                <a:latin typeface="Arial" panose="020B0604020202020204" pitchFamily="34" charset="0"/>
                <a:cs typeface="Arial" panose="020B0604020202020204" pitchFamily="34" charset="0"/>
              </a:rPr>
              <a:t>Ví</a:t>
            </a:r>
            <a:r>
              <a:rPr lang="nl-NL" sz="4000" b="1" dirty="0">
                <a:latin typeface="Arial" panose="020B0604020202020204" pitchFamily="34" charset="0"/>
                <a:cs typeface="Arial" panose="020B0604020202020204" pitchFamily="34" charset="0"/>
              </a:rPr>
              <a:t> </a:t>
            </a:r>
            <a:r>
              <a:rPr lang="nl-NL" sz="4000" b="1" dirty="0" err="1">
                <a:latin typeface="Arial" panose="020B0604020202020204" pitchFamily="34" charset="0"/>
                <a:cs typeface="Arial" panose="020B0604020202020204" pitchFamily="34" charset="0"/>
              </a:rPr>
              <a:t>dụ</a:t>
            </a:r>
            <a:r>
              <a:rPr lang="nl-NL" sz="4000" b="1" dirty="0">
                <a:latin typeface="Arial" panose="020B0604020202020204" pitchFamily="34" charset="0"/>
                <a:cs typeface="Arial" panose="020B0604020202020204" pitchFamily="34" charset="0"/>
              </a:rPr>
              <a:t> 3: SGK – tr.58</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E84EE80-58E2-4664-51B2-00FCE783627E}"/>
                  </a:ext>
                </a:extLst>
              </p:cNvPr>
              <p:cNvSpPr txBox="1"/>
              <p:nvPr/>
            </p:nvSpPr>
            <p:spPr>
              <a:xfrm>
                <a:off x="1447793" y="2136539"/>
                <a:ext cx="15427889" cy="1911549"/>
              </a:xfrm>
              <a:prstGeom prst="rect">
                <a:avLst/>
              </a:prstGeom>
              <a:noFill/>
            </p:spPr>
            <p:txBody>
              <a:bodyPr wrap="square">
                <a:spAutoFit/>
              </a:bodyPr>
              <a:lstStyle/>
              <a:p>
                <a:pPr>
                  <a:lnSpc>
                    <a:spcPct val="150000"/>
                  </a:lnSpc>
                </a:pPr>
                <a:r>
                  <a:rPr lang="en-US" sz="4200" dirty="0">
                    <a:latin typeface="Arial" panose="020B0604020202020204" pitchFamily="34" charset="0"/>
                    <a:cs typeface="Arial" panose="020B0604020202020204" pitchFamily="34" charset="0"/>
                  </a:rPr>
                  <a:t>Cho </a:t>
                </a:r>
                <a:r>
                  <a:rPr lang="en-US" sz="4200" dirty="0" err="1">
                    <a:latin typeface="Arial" panose="020B0604020202020204" pitchFamily="34" charset="0"/>
                    <a:cs typeface="Arial" panose="020B0604020202020204" pitchFamily="34" charset="0"/>
                  </a:rPr>
                  <a:t>cấp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14:m>
                  <m:oMath xmlns:m="http://schemas.openxmlformats.org/officeDocument/2006/math">
                    <m:r>
                      <a:rPr lang="en-US" sz="4200" b="0" i="1" smtClean="0">
                        <a:latin typeface="Cambria Math" panose="02040503050406030204" pitchFamily="18" charset="0"/>
                        <a:cs typeface="Arial" panose="020B0604020202020204" pitchFamily="34" charset="0"/>
                      </a:rPr>
                      <m:t>1;10;100;1000;10000</m:t>
                    </m:r>
                  </m:oMath>
                </a14:m>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diễn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hạng</a:t>
                </a:r>
                <a:r>
                  <a:rPr lang="en-US" sz="4200" dirty="0">
                    <a:latin typeface="Arial" panose="020B0604020202020204" pitchFamily="34" charset="0"/>
                    <a:cs typeface="Arial" panose="020B0604020202020204" pitchFamily="34" charset="0"/>
                  </a:rPr>
                  <a:t> 10 </a:t>
                </a:r>
                <a:r>
                  <a:rPr lang="en-US" sz="4200" dirty="0" err="1">
                    <a:latin typeface="Arial" panose="020B0604020202020204" pitchFamily="34" charset="0"/>
                    <a:cs typeface="Arial" panose="020B0604020202020204" pitchFamily="34" charset="0"/>
                  </a:rPr>
                  <a:t>và</a:t>
                </a:r>
                <a:r>
                  <a:rPr lang="en-US" sz="4200" dirty="0">
                    <a:latin typeface="Arial" panose="020B0604020202020204" pitchFamily="34" charset="0"/>
                    <a:cs typeface="Arial" panose="020B0604020202020204" pitchFamily="34" charset="0"/>
                  </a:rPr>
                  <a:t> 100 </a:t>
                </a:r>
                <a:r>
                  <a:rPr lang="en-US" sz="4200" dirty="0" err="1">
                    <a:latin typeface="Arial" panose="020B0604020202020204" pitchFamily="34" charset="0"/>
                    <a:cs typeface="Arial" panose="020B0604020202020204" pitchFamily="34" charset="0"/>
                  </a:rPr>
                  <a:t>theo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kề</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nó</a:t>
                </a:r>
                <a:endParaRPr lang="en-US" sz="4200"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5E84EE80-58E2-4664-51B2-00FCE783627E}"/>
                  </a:ext>
                </a:extLst>
              </p:cNvPr>
              <p:cNvSpPr txBox="1">
                <a:spLocks noRot="1" noChangeAspect="1" noMove="1" noResize="1" noEditPoints="1" noAdjustHandles="1" noChangeArrowheads="1" noChangeShapeType="1" noTextEdit="1"/>
              </p:cNvSpPr>
              <p:nvPr/>
            </p:nvSpPr>
            <p:spPr>
              <a:xfrm>
                <a:off x="1447793" y="2136539"/>
                <a:ext cx="15427889" cy="1911549"/>
              </a:xfrm>
              <a:prstGeom prst="rect">
                <a:avLst/>
              </a:prstGeom>
              <a:blipFill>
                <a:blip r:embed="rId4"/>
                <a:stretch>
                  <a:fillRect l="-1501" r="-830" b="-13694"/>
                </a:stretch>
              </a:blipFill>
            </p:spPr>
            <p:txBody>
              <a:bodyPr/>
              <a:lstStyle/>
              <a:p>
                <a:r>
                  <a:rPr lang="en-US">
                    <a:noFill/>
                  </a:rPr>
                  <a:t> </a:t>
                </a:r>
              </a:p>
            </p:txBody>
          </p:sp>
        </mc:Fallback>
      </mc:AlternateContent>
      <p:sp>
        <p:nvSpPr>
          <p:cNvPr id="20" name="Oval Callout 21">
            <a:extLst>
              <a:ext uri="{FF2B5EF4-FFF2-40B4-BE49-F238E27FC236}">
                <a16:creationId xmlns:a16="http://schemas.microsoft.com/office/drawing/2014/main" id="{FD8B624D-AEBB-9038-140E-642A19081C36}"/>
              </a:ext>
            </a:extLst>
          </p:cNvPr>
          <p:cNvSpPr/>
          <p:nvPr/>
        </p:nvSpPr>
        <p:spPr>
          <a:xfrm>
            <a:off x="8352238" y="4737911"/>
            <a:ext cx="1618997" cy="843953"/>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C9C7E0C-ECF6-51A6-587D-8E169004A243}"/>
                  </a:ext>
                </a:extLst>
              </p:cNvPr>
              <p:cNvSpPr txBox="1"/>
              <p:nvPr/>
            </p:nvSpPr>
            <p:spPr>
              <a:xfrm>
                <a:off x="4736506" y="6238913"/>
                <a:ext cx="8814988" cy="90140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000" noProof="0" dirty="0">
                    <a:solidFill>
                      <a:prstClr val="black"/>
                    </a:solidFill>
                    <a:latin typeface="Arial" panose="020B0604020202020204" pitchFamily="34" charset="0"/>
                    <a:cs typeface="Arial" panose="020B0604020202020204" pitchFamily="34" charset="0"/>
                  </a:rPr>
                  <a:t>Ta </a:t>
                </a:r>
                <a:r>
                  <a:rPr lang="en-US" sz="4000" noProof="0" dirty="0" err="1">
                    <a:solidFill>
                      <a:prstClr val="black"/>
                    </a:solidFill>
                    <a:latin typeface="Arial" panose="020B0604020202020204" pitchFamily="34" charset="0"/>
                    <a:cs typeface="Arial" panose="020B0604020202020204" pitchFamily="34" charset="0"/>
                  </a:rPr>
                  <a:t>có</a:t>
                </a:r>
                <a:r>
                  <a:rPr lang="en-US" sz="4000" noProof="0" dirty="0">
                    <a:solidFill>
                      <a:prstClr val="black"/>
                    </a:solidFill>
                    <a:latin typeface="Arial" panose="020B0604020202020204" pitchFamily="34" charset="0"/>
                    <a:cs typeface="Arial" panose="020B0604020202020204" pitchFamily="34" charset="0"/>
                  </a:rPr>
                  <a:t>: </a:t>
                </a:r>
                <a14:m>
                  <m:oMath xmlns:m="http://schemas.openxmlformats.org/officeDocument/2006/math">
                    <m:sSup>
                      <m:sSupPr>
                        <m:ctrlPr>
                          <a:rPr lang="en-US" sz="4000" b="0" i="1" noProof="0" smtClean="0">
                            <a:solidFill>
                              <a:prstClr val="black"/>
                            </a:solidFill>
                            <a:latin typeface="Cambria Math" panose="02040503050406030204" pitchFamily="18" charset="0"/>
                            <a:cs typeface="Arial" panose="020B0604020202020204" pitchFamily="34" charset="0"/>
                          </a:rPr>
                        </m:ctrlPr>
                      </m:sSupPr>
                      <m:e>
                        <m:r>
                          <a:rPr lang="en-US" sz="4000" b="0" i="1" noProof="0" smtClean="0">
                            <a:solidFill>
                              <a:prstClr val="black"/>
                            </a:solidFill>
                            <a:latin typeface="Cambria Math" panose="02040503050406030204" pitchFamily="18" charset="0"/>
                            <a:cs typeface="Arial" panose="020B0604020202020204" pitchFamily="34" charset="0"/>
                          </a:rPr>
                          <m:t>10</m:t>
                        </m:r>
                      </m:e>
                      <m:sup>
                        <m:r>
                          <a:rPr lang="en-US" sz="4000" b="0" i="1" noProof="0" smtClean="0">
                            <a:solidFill>
                              <a:prstClr val="black"/>
                            </a:solidFill>
                            <a:latin typeface="Cambria Math" panose="02040503050406030204" pitchFamily="18" charset="0"/>
                            <a:cs typeface="Arial" panose="020B0604020202020204" pitchFamily="34" charset="0"/>
                          </a:rPr>
                          <m:t>2</m:t>
                        </m:r>
                      </m:sup>
                    </m:sSup>
                    <m:r>
                      <a:rPr lang="en-US" sz="4000" b="0" i="1" noProof="0" smtClean="0">
                        <a:solidFill>
                          <a:prstClr val="black"/>
                        </a:solidFill>
                        <a:latin typeface="Cambria Math" panose="02040503050406030204" pitchFamily="18" charset="0"/>
                        <a:cs typeface="Arial" panose="020B0604020202020204" pitchFamily="34" charset="0"/>
                      </a:rPr>
                      <m:t>=1 . 100;</m:t>
                    </m:r>
                    <m:sSup>
                      <m:sSupPr>
                        <m:ctrlPr>
                          <a:rPr lang="en-US" sz="4000" b="0" i="1" noProof="0" smtClean="0">
                            <a:solidFill>
                              <a:prstClr val="black"/>
                            </a:solidFill>
                            <a:latin typeface="Cambria Math" panose="02040503050406030204" pitchFamily="18" charset="0"/>
                            <a:cs typeface="Arial" panose="020B0604020202020204" pitchFamily="34" charset="0"/>
                          </a:rPr>
                        </m:ctrlPr>
                      </m:sSupPr>
                      <m:e>
                        <m:r>
                          <a:rPr lang="en-US" sz="4000" b="0" i="1" noProof="0" smtClean="0">
                            <a:solidFill>
                              <a:prstClr val="black"/>
                            </a:solidFill>
                            <a:latin typeface="Cambria Math" panose="02040503050406030204" pitchFamily="18" charset="0"/>
                            <a:cs typeface="Arial" panose="020B0604020202020204" pitchFamily="34" charset="0"/>
                          </a:rPr>
                          <m:t>100</m:t>
                        </m:r>
                      </m:e>
                      <m:sup>
                        <m:r>
                          <a:rPr lang="en-US" sz="4000" b="0" i="1" noProof="0" smtClean="0">
                            <a:solidFill>
                              <a:prstClr val="black"/>
                            </a:solidFill>
                            <a:latin typeface="Cambria Math" panose="02040503050406030204" pitchFamily="18" charset="0"/>
                            <a:cs typeface="Arial" panose="020B0604020202020204" pitchFamily="34" charset="0"/>
                          </a:rPr>
                          <m:t>2</m:t>
                        </m:r>
                      </m:sup>
                    </m:sSup>
                    <m:r>
                      <a:rPr lang="en-US" sz="4000" b="0" i="1" noProof="0" smtClean="0">
                        <a:solidFill>
                          <a:prstClr val="black"/>
                        </a:solidFill>
                        <a:latin typeface="Cambria Math" panose="02040503050406030204" pitchFamily="18" charset="0"/>
                        <a:cs typeface="Arial" panose="020B0604020202020204" pitchFamily="34" charset="0"/>
                      </a:rPr>
                      <m:t>=10 . 1000</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a:extLst>
                  <a:ext uri="{FF2B5EF4-FFF2-40B4-BE49-F238E27FC236}">
                    <a16:creationId xmlns:a16="http://schemas.microsoft.com/office/drawing/2014/main" id="{5C9C7E0C-ECF6-51A6-587D-8E169004A243}"/>
                  </a:ext>
                </a:extLst>
              </p:cNvPr>
              <p:cNvSpPr txBox="1">
                <a:spLocks noRot="1" noChangeAspect="1" noMove="1" noResize="1" noEditPoints="1" noAdjustHandles="1" noChangeArrowheads="1" noChangeShapeType="1" noTextEdit="1"/>
              </p:cNvSpPr>
              <p:nvPr/>
            </p:nvSpPr>
            <p:spPr>
              <a:xfrm>
                <a:off x="4736506" y="6238913"/>
                <a:ext cx="8814988" cy="901401"/>
              </a:xfrm>
              <a:prstGeom prst="rect">
                <a:avLst/>
              </a:prstGeom>
              <a:blipFill>
                <a:blip r:embed="rId5"/>
                <a:stretch>
                  <a:fillRect l="-2490" b="-2837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8697CEE-8492-FBC3-AE06-51F5BD38C12F}"/>
              </a:ext>
            </a:extLst>
          </p:cNvPr>
          <p:cNvSpPr txBox="1"/>
          <p:nvPr/>
        </p:nvSpPr>
        <p:spPr>
          <a:xfrm>
            <a:off x="1569572" y="7292870"/>
            <a:ext cx="2469028" cy="901593"/>
          </a:xfrm>
          <a:prstGeom prst="rect">
            <a:avLst/>
          </a:prstGeom>
          <a:noFill/>
        </p:spPr>
        <p:txBody>
          <a:bodyPr wrap="square">
            <a:spAutoFit/>
          </a:bodyPr>
          <a:lstStyle/>
          <a:p>
            <a:pPr algn="just">
              <a:lnSpc>
                <a:spcPct val="150000"/>
              </a:lnSpc>
              <a:spcBef>
                <a:spcPts val="600"/>
              </a:spcBef>
              <a:spcAft>
                <a:spcPts val="800"/>
              </a:spcAft>
            </a:pPr>
            <a:r>
              <a:rPr lang="en-US" sz="4000" b="1" kern="100" dirty="0" err="1">
                <a:latin typeface="Arial" panose="020B0604020202020204" pitchFamily="34" charset="0"/>
                <a:ea typeface="Calibri" panose="020F0502020204030204" pitchFamily="34" charset="0"/>
                <a:cs typeface="Arial" panose="020B0604020202020204" pitchFamily="34" charset="0"/>
              </a:rPr>
              <a:t>Chú</a:t>
            </a:r>
            <a:r>
              <a:rPr lang="en-US" sz="4000" b="1" kern="100" dirty="0">
                <a:latin typeface="Arial" panose="020B0604020202020204" pitchFamily="34" charset="0"/>
                <a:ea typeface="Calibri" panose="020F0502020204030204" pitchFamily="34" charset="0"/>
                <a:cs typeface="Arial" panose="020B0604020202020204" pitchFamily="34" charset="0"/>
              </a:rPr>
              <a:t> ý     </a:t>
            </a:r>
            <a:r>
              <a:rPr lang="en-US" sz="4000" b="1" kern="100" dirty="0">
                <a:effectLst/>
                <a:latin typeface="Arial" panose="020B0604020202020204" pitchFamily="34" charset="0"/>
                <a:ea typeface="Calibri" panose="020F0502020204030204" pitchFamily="34" charset="0"/>
                <a:cs typeface="Arial" panose="020B0604020202020204" pitchFamily="34" charset="0"/>
              </a:rPr>
              <a:t>:</a:t>
            </a:r>
            <a:endParaRPr lang="en-US" sz="4000" kern="1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02B89B3-B680-2F1B-3303-30198B7A724C}"/>
                  </a:ext>
                </a:extLst>
              </p:cNvPr>
              <p:cNvSpPr txBox="1"/>
              <p:nvPr/>
            </p:nvSpPr>
            <p:spPr>
              <a:xfrm>
                <a:off x="4282655" y="7375949"/>
                <a:ext cx="9264316" cy="2004267"/>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Dãy </a:t>
                </a:r>
                <a:r>
                  <a:rPr kumimoji="0" lang="en-US" sz="40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sSub>
                          <m:sSubPr>
                            <m:ctrlP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𝑛</m:t>
                            </m:r>
                          </m:sub>
                        </m:sSub>
                      </m:e>
                    </m:d>
                  </m:oMath>
                </a14:m>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cấp</a:t>
                </a:r>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nhân</a:t>
                </a:r>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endPar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800"/>
                  </a:spcAft>
                  <a:buClrTx/>
                  <a:buSzTx/>
                  <a:buFontTx/>
                  <a:buNone/>
                  <a:tabLst/>
                  <a:defRPr/>
                </a:pPr>
                <a14:m>
                  <m:oMath xmlns:m="http://schemas.openxmlformats.org/officeDocument/2006/math">
                    <m:sSubSup>
                      <m:sSubSupPr>
                        <m:ctrlP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SupPr>
                      <m:e>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𝑛</m:t>
                        </m:r>
                      </m:sub>
                      <m:sup>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bSup>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b>
                      <m:sSubPr>
                        <m:ctrlP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𝑛</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b>
                      <m:sSubPr>
                        <m:ctrlP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𝑛</m:t>
                        </m:r>
                      </m:sub>
                    </m:sSub>
                  </m:oMath>
                </a14:m>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𝑛</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oMath>
                </a14:m>
                <a:endPar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002B89B3-B680-2F1B-3303-30198B7A724C}"/>
                  </a:ext>
                </a:extLst>
              </p:cNvPr>
              <p:cNvSpPr txBox="1">
                <a:spLocks noRot="1" noChangeAspect="1" noMove="1" noResize="1" noEditPoints="1" noAdjustHandles="1" noChangeArrowheads="1" noChangeShapeType="1" noTextEdit="1"/>
              </p:cNvSpPr>
              <p:nvPr/>
            </p:nvSpPr>
            <p:spPr>
              <a:xfrm>
                <a:off x="4282655" y="7375949"/>
                <a:ext cx="9264316" cy="2004267"/>
              </a:xfrm>
              <a:prstGeom prst="rect">
                <a:avLst/>
              </a:prstGeom>
              <a:blipFill>
                <a:blip r:embed="rId6"/>
                <a:stretch>
                  <a:fillRect l="-2370" b="-12158"/>
                </a:stretch>
              </a:blipFill>
            </p:spPr>
            <p:txBody>
              <a:bodyPr/>
              <a:lstStyle/>
              <a:p>
                <a:r>
                  <a:rPr lang="en-US">
                    <a:noFill/>
                  </a:rPr>
                  <a:t> </a:t>
                </a:r>
              </a:p>
            </p:txBody>
          </p:sp>
        </mc:Fallback>
      </mc:AlternateContent>
      <p:pic>
        <p:nvPicPr>
          <p:cNvPr id="11" name="Picture 25">
            <a:extLst>
              <a:ext uri="{FF2B5EF4-FFF2-40B4-BE49-F238E27FC236}">
                <a16:creationId xmlns:a16="http://schemas.microsoft.com/office/drawing/2014/main" id="{F4BB2870-EB3E-2CB2-7EA4-BA588AF43A2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089198" y="7445815"/>
            <a:ext cx="738912" cy="754128"/>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sp>
        <p:nvSpPr>
          <p:cNvPr id="2" name="AutoShape 2"/>
          <p:cNvSpPr/>
          <p:nvPr/>
        </p:nvSpPr>
        <p:spPr>
          <a:xfrm>
            <a:off x="342900" y="514350"/>
            <a:ext cx="17602200" cy="9258300"/>
          </a:xfrm>
          <a:prstGeom prst="rect">
            <a:avLst/>
          </a:prstGeom>
          <a:solidFill>
            <a:srgbClr val="EFF5FB"/>
          </a:solidFill>
        </p:spPr>
        <p:txBody>
          <a:bodyPr/>
          <a:lstStyle/>
          <a:p>
            <a:endParaRPr lang="en-US"/>
          </a:p>
        </p:txBody>
      </p:sp>
      <p:sp>
        <p:nvSpPr>
          <p:cNvPr id="6" name="Freeform 6"/>
          <p:cNvSpPr/>
          <p:nvPr/>
        </p:nvSpPr>
        <p:spPr>
          <a:xfrm rot="-213854">
            <a:off x="-645179" y="-800242"/>
            <a:ext cx="2984123" cy="2997386"/>
          </a:xfrm>
          <a:custGeom>
            <a:avLst/>
            <a:gdLst/>
            <a:ahLst/>
            <a:cxnLst/>
            <a:rect l="l" t="t" r="r" b="b"/>
            <a:pathLst>
              <a:path w="4727277" h="5035715">
                <a:moveTo>
                  <a:pt x="0" y="0"/>
                </a:moveTo>
                <a:lnTo>
                  <a:pt x="4727277" y="0"/>
                </a:lnTo>
                <a:lnTo>
                  <a:pt x="4727277" y="5035715"/>
                </a:lnTo>
                <a:lnTo>
                  <a:pt x="0" y="5035715"/>
                </a:lnTo>
                <a:lnTo>
                  <a:pt x="0" y="0"/>
                </a:lnTo>
                <a:close/>
              </a:path>
            </a:pathLst>
          </a:custGeom>
          <a:blipFill>
            <a:blip r:embed="rId2"/>
            <a:stretch>
              <a:fillRect/>
            </a:stretch>
          </a:blipFill>
        </p:spPr>
        <p:txBody>
          <a:bodyPr/>
          <a:lstStyle/>
          <a:p>
            <a:endParaRPr lang="en-US"/>
          </a:p>
        </p:txBody>
      </p:sp>
      <p:sp>
        <p:nvSpPr>
          <p:cNvPr id="8" name="Freeform 8"/>
          <p:cNvSpPr/>
          <p:nvPr/>
        </p:nvSpPr>
        <p:spPr>
          <a:xfrm>
            <a:off x="17438964" y="8756708"/>
            <a:ext cx="1251822" cy="1175148"/>
          </a:xfrm>
          <a:custGeom>
            <a:avLst/>
            <a:gdLst/>
            <a:ahLst/>
            <a:cxnLst/>
            <a:rect l="l" t="t" r="r" b="b"/>
            <a:pathLst>
              <a:path w="1251822" h="1175148">
                <a:moveTo>
                  <a:pt x="0" y="0"/>
                </a:moveTo>
                <a:lnTo>
                  <a:pt x="1251822" y="0"/>
                </a:lnTo>
                <a:lnTo>
                  <a:pt x="1251822" y="1175148"/>
                </a:lnTo>
                <a:lnTo>
                  <a:pt x="0" y="1175148"/>
                </a:lnTo>
                <a:lnTo>
                  <a:pt x="0" y="0"/>
                </a:lnTo>
                <a:close/>
              </a:path>
            </a:pathLst>
          </a:custGeom>
          <a:blipFill>
            <a:blip r:embed="rId3"/>
            <a:stretch>
              <a:fillRect/>
            </a:stretch>
          </a:blipFill>
        </p:spPr>
        <p:txBody>
          <a:bodyPr/>
          <a:lstStyle/>
          <a:p>
            <a:endParaRPr lang="en-US"/>
          </a:p>
        </p:txBody>
      </p:sp>
      <p:grpSp>
        <p:nvGrpSpPr>
          <p:cNvPr id="18" name="Group 17">
            <a:extLst>
              <a:ext uri="{FF2B5EF4-FFF2-40B4-BE49-F238E27FC236}">
                <a16:creationId xmlns:a16="http://schemas.microsoft.com/office/drawing/2014/main" id="{F3AF135B-1D02-27A9-AD74-87FBB30EC588}"/>
              </a:ext>
            </a:extLst>
          </p:cNvPr>
          <p:cNvGrpSpPr/>
          <p:nvPr/>
        </p:nvGrpSpPr>
        <p:grpSpPr>
          <a:xfrm>
            <a:off x="6248400" y="851795"/>
            <a:ext cx="5791200" cy="1331522"/>
            <a:chOff x="6365212" y="840178"/>
            <a:chExt cx="5791200" cy="1331522"/>
          </a:xfrm>
        </p:grpSpPr>
        <p:grpSp>
          <p:nvGrpSpPr>
            <p:cNvPr id="19" name="Group 18">
              <a:extLst>
                <a:ext uri="{FF2B5EF4-FFF2-40B4-BE49-F238E27FC236}">
                  <a16:creationId xmlns:a16="http://schemas.microsoft.com/office/drawing/2014/main" id="{BC5D7CA2-A165-C07A-1124-1A0C34EF1124}"/>
                </a:ext>
              </a:extLst>
            </p:cNvPr>
            <p:cNvGrpSpPr/>
            <p:nvPr/>
          </p:nvGrpSpPr>
          <p:grpSpPr>
            <a:xfrm>
              <a:off x="6477000" y="853965"/>
              <a:ext cx="5589586" cy="1317735"/>
              <a:chOff x="1028700" y="1820896"/>
              <a:chExt cx="16230600" cy="6645209"/>
            </a:xfrm>
          </p:grpSpPr>
          <p:grpSp>
            <p:nvGrpSpPr>
              <p:cNvPr id="21" name="Group 3">
                <a:extLst>
                  <a:ext uri="{FF2B5EF4-FFF2-40B4-BE49-F238E27FC236}">
                    <a16:creationId xmlns:a16="http://schemas.microsoft.com/office/drawing/2014/main" id="{6F9FCBE7-EE2B-0726-8FDF-C0381542807F}"/>
                  </a:ext>
                </a:extLst>
              </p:cNvPr>
              <p:cNvGrpSpPr/>
              <p:nvPr/>
            </p:nvGrpSpPr>
            <p:grpSpPr>
              <a:xfrm>
                <a:off x="1028700" y="1820896"/>
                <a:ext cx="16230600" cy="6645209"/>
                <a:chOff x="0" y="0"/>
                <a:chExt cx="4099121" cy="1678281"/>
              </a:xfrm>
            </p:grpSpPr>
            <p:sp>
              <p:nvSpPr>
                <p:cNvPr id="25" name="Freeform 4">
                  <a:extLst>
                    <a:ext uri="{FF2B5EF4-FFF2-40B4-BE49-F238E27FC236}">
                      <a16:creationId xmlns:a16="http://schemas.microsoft.com/office/drawing/2014/main" id="{A2EDD831-8573-381C-3509-F47984F25BAF}"/>
                    </a:ext>
                  </a:extLst>
                </p:cNvPr>
                <p:cNvSpPr/>
                <p:nvPr/>
              </p:nvSpPr>
              <p:spPr>
                <a:xfrm>
                  <a:off x="0" y="0"/>
                  <a:ext cx="4099121" cy="1678281"/>
                </a:xfrm>
                <a:custGeom>
                  <a:avLst/>
                  <a:gdLst/>
                  <a:ahLst/>
                  <a:cxnLst/>
                  <a:rect l="l" t="t" r="r" b="b"/>
                  <a:pathLst>
                    <a:path w="4099121" h="1678281">
                      <a:moveTo>
                        <a:pt x="0" y="0"/>
                      </a:moveTo>
                      <a:lnTo>
                        <a:pt x="4099121" y="0"/>
                      </a:lnTo>
                      <a:lnTo>
                        <a:pt x="4099121" y="1678281"/>
                      </a:lnTo>
                      <a:lnTo>
                        <a:pt x="0" y="1678281"/>
                      </a:lnTo>
                      <a:close/>
                    </a:path>
                  </a:pathLst>
                </a:custGeom>
                <a:solidFill>
                  <a:srgbClr val="FFFFFF">
                    <a:alpha val="19608"/>
                  </a:srgbClr>
                </a:solidFill>
              </p:spPr>
              <p:txBody>
                <a:bodyPr/>
                <a:lstStyle/>
                <a:p>
                  <a:endParaRPr lang="en-US"/>
                </a:p>
              </p:txBody>
            </p:sp>
            <p:sp>
              <p:nvSpPr>
                <p:cNvPr id="26" name="TextBox 5">
                  <a:extLst>
                    <a:ext uri="{FF2B5EF4-FFF2-40B4-BE49-F238E27FC236}">
                      <a16:creationId xmlns:a16="http://schemas.microsoft.com/office/drawing/2014/main" id="{F7EF336A-1228-0433-10C1-8BBF326B310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6">
                <a:extLst>
                  <a:ext uri="{FF2B5EF4-FFF2-40B4-BE49-F238E27FC236}">
                    <a16:creationId xmlns:a16="http://schemas.microsoft.com/office/drawing/2014/main" id="{F0D45F39-BDBC-3D4F-33C3-928866BAB9A1}"/>
                  </a:ext>
                </a:extLst>
              </p:cNvPr>
              <p:cNvGrpSpPr/>
              <p:nvPr/>
            </p:nvGrpSpPr>
            <p:grpSpPr>
              <a:xfrm>
                <a:off x="1322732" y="2156757"/>
                <a:ext cx="15638040" cy="5753101"/>
                <a:chOff x="-48664" y="-38100"/>
                <a:chExt cx="3949467" cy="1452975"/>
              </a:xfrm>
            </p:grpSpPr>
            <p:sp>
              <p:nvSpPr>
                <p:cNvPr id="23" name="Freeform 7">
                  <a:extLst>
                    <a:ext uri="{FF2B5EF4-FFF2-40B4-BE49-F238E27FC236}">
                      <a16:creationId xmlns:a16="http://schemas.microsoft.com/office/drawing/2014/main" id="{AC82199C-79C8-E789-26B1-85F09D38D406}"/>
                    </a:ext>
                  </a:extLst>
                </p:cNvPr>
                <p:cNvSpPr/>
                <p:nvPr/>
              </p:nvSpPr>
              <p:spPr>
                <a:xfrm>
                  <a:off x="-48664" y="0"/>
                  <a:ext cx="3949467" cy="1414875"/>
                </a:xfrm>
                <a:custGeom>
                  <a:avLst/>
                  <a:gdLst/>
                  <a:ahLst/>
                  <a:cxnLst/>
                  <a:rect l="l" t="t" r="r" b="b"/>
                  <a:pathLst>
                    <a:path w="3848257" h="1414874">
                      <a:moveTo>
                        <a:pt x="0" y="0"/>
                      </a:moveTo>
                      <a:lnTo>
                        <a:pt x="3848257" y="0"/>
                      </a:lnTo>
                      <a:lnTo>
                        <a:pt x="3848257" y="1414874"/>
                      </a:lnTo>
                      <a:lnTo>
                        <a:pt x="0" y="1414874"/>
                      </a:lnTo>
                      <a:close/>
                    </a:path>
                  </a:pathLst>
                </a:custGeom>
                <a:solidFill>
                  <a:schemeClr val="accent6">
                    <a:alpha val="28627"/>
                  </a:schemeClr>
                </a:solidFill>
              </p:spPr>
              <p:txBody>
                <a:bodyPr/>
                <a:lstStyle/>
                <a:p>
                  <a:endParaRPr lang="en-US"/>
                </a:p>
              </p:txBody>
            </p:sp>
            <p:sp>
              <p:nvSpPr>
                <p:cNvPr id="24" name="TextBox 8">
                  <a:extLst>
                    <a:ext uri="{FF2B5EF4-FFF2-40B4-BE49-F238E27FC236}">
                      <a16:creationId xmlns:a16="http://schemas.microsoft.com/office/drawing/2014/main" id="{ED67B213-5B4D-3894-F0F6-48DD6519BC5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20" name="TextBox 2">
              <a:extLst>
                <a:ext uri="{FF2B5EF4-FFF2-40B4-BE49-F238E27FC236}">
                  <a16:creationId xmlns:a16="http://schemas.microsoft.com/office/drawing/2014/main" id="{DE585006-C749-CEBC-0DFA-5AB4D237DDB7}"/>
                </a:ext>
              </a:extLst>
            </p:cNvPr>
            <p:cNvSpPr txBox="1"/>
            <p:nvPr/>
          </p:nvSpPr>
          <p:spPr>
            <a:xfrm>
              <a:off x="6365212" y="840178"/>
              <a:ext cx="5791200" cy="1205458"/>
            </a:xfrm>
            <a:prstGeom prst="rect">
              <a:avLst/>
            </a:prstGeom>
          </p:spPr>
          <p:txBody>
            <a:bodyPr wrap="square" lIns="0" tIns="0" rIns="0" bIns="0" rtlCol="0" anchor="t">
              <a:spAutoFit/>
            </a:bodyPr>
            <a:lstStyle/>
            <a:p>
              <a:pPr algn="ctr">
                <a:lnSpc>
                  <a:spcPts val="9379"/>
                </a:lnSpc>
              </a:pPr>
              <a:r>
                <a:rPr lang="en-US" sz="5000" b="1" spc="341" dirty="0" err="1">
                  <a:latin typeface="Arial" panose="020B0604020202020204" pitchFamily="34" charset="0"/>
                  <a:cs typeface="Arial" panose="020B0604020202020204" pitchFamily="34" charset="0"/>
                </a:rPr>
                <a:t>Thực</a:t>
              </a:r>
              <a:r>
                <a:rPr lang="en-US" sz="5000" b="1" spc="341" dirty="0">
                  <a:latin typeface="Arial" panose="020B0604020202020204" pitchFamily="34" charset="0"/>
                  <a:cs typeface="Arial" panose="020B0604020202020204" pitchFamily="34" charset="0"/>
                </a:rPr>
                <a:t> </a:t>
              </a:r>
              <a:r>
                <a:rPr lang="en-US" sz="5000" b="1" spc="341" dirty="0" err="1">
                  <a:latin typeface="Arial" panose="020B0604020202020204" pitchFamily="34" charset="0"/>
                  <a:cs typeface="Arial" panose="020B0604020202020204" pitchFamily="34" charset="0"/>
                </a:rPr>
                <a:t>hành</a:t>
              </a:r>
              <a:r>
                <a:rPr lang="en-US" sz="5000" b="1" spc="341" dirty="0">
                  <a:latin typeface="Arial" panose="020B0604020202020204" pitchFamily="34" charset="0"/>
                  <a:cs typeface="Arial" panose="020B0604020202020204" pitchFamily="34" charset="0"/>
                </a:rPr>
                <a:t> 1</a:t>
              </a:r>
            </a:p>
          </p:txBody>
        </p:sp>
      </p:grpSp>
      <p:sp>
        <p:nvSpPr>
          <p:cNvPr id="28" name="Oval Callout 21">
            <a:extLst>
              <a:ext uri="{FF2B5EF4-FFF2-40B4-BE49-F238E27FC236}">
                <a16:creationId xmlns:a16="http://schemas.microsoft.com/office/drawing/2014/main" id="{275916CC-C5AC-5ED3-BE9A-F0FB421D07ED}"/>
              </a:ext>
            </a:extLst>
          </p:cNvPr>
          <p:cNvSpPr/>
          <p:nvPr/>
        </p:nvSpPr>
        <p:spPr>
          <a:xfrm>
            <a:off x="846882" y="4780756"/>
            <a:ext cx="1618997" cy="843953"/>
          </a:xfrm>
          <a:prstGeom prst="wedgeEllipseCallout">
            <a:avLst>
              <a:gd name="adj1" fmla="val 29371"/>
              <a:gd name="adj2" fmla="val 86577"/>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AFE83E6-7AE7-7686-573C-869CD98E9857}"/>
                  </a:ext>
                </a:extLst>
              </p:cNvPr>
              <p:cNvSpPr txBox="1"/>
              <p:nvPr/>
            </p:nvSpPr>
            <p:spPr>
              <a:xfrm>
                <a:off x="1384123" y="2305009"/>
                <a:ext cx="15519754" cy="2000291"/>
              </a:xfrm>
              <a:prstGeom prst="rect">
                <a:avLst/>
              </a:prstGeom>
              <a:noFill/>
            </p:spPr>
            <p:txBody>
              <a:bodyPr wrap="square">
                <a:spAutoFit/>
              </a:bodyPr>
              <a:lstStyle/>
              <a:p>
                <a:pPr algn="just">
                  <a:lnSpc>
                    <a:spcPct val="150000"/>
                  </a:lnSpc>
                </a:pPr>
                <a:r>
                  <a:rPr lang="en-US" sz="4200" dirty="0">
                    <a:solidFill>
                      <a:srgbClr val="000000"/>
                    </a:solidFill>
                    <a:latin typeface="Arial" panose="020B0604020202020204" pitchFamily="34" charset="0"/>
                    <a:cs typeface="Arial" panose="020B0604020202020204" pitchFamily="34" charset="0"/>
                  </a:rPr>
                  <a:t>Cho </a:t>
                </a:r>
                <a:r>
                  <a:rPr lang="en-US" sz="4200" dirty="0" err="1">
                    <a:solidFill>
                      <a:srgbClr val="000000"/>
                    </a:solidFill>
                    <a:latin typeface="Arial" panose="020B0604020202020204" pitchFamily="34" charset="0"/>
                    <a:cs typeface="Arial" panose="020B0604020202020204" pitchFamily="34" charset="0"/>
                  </a:rPr>
                  <a:t>ba</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số</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tự</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nhiên</a:t>
                </a:r>
                <a:r>
                  <a:rPr lang="en-US" sz="4200" dirty="0">
                    <a:solidFill>
                      <a:srgbClr val="000000"/>
                    </a:solidFill>
                    <a:latin typeface="Arial" panose="020B0604020202020204" pitchFamily="34" charset="0"/>
                    <a:cs typeface="Arial" panose="020B0604020202020204" pitchFamily="34" charset="0"/>
                  </a:rPr>
                  <a:t> </a:t>
                </a:r>
                <a14:m>
                  <m:oMath xmlns:m="http://schemas.openxmlformats.org/officeDocument/2006/math">
                    <m:r>
                      <a:rPr lang="en-US" sz="4200" i="1" dirty="0" smtClean="0">
                        <a:solidFill>
                          <a:srgbClr val="000000"/>
                        </a:solidFill>
                        <a:latin typeface="Cambria Math" panose="02040503050406030204" pitchFamily="18" charset="0"/>
                        <a:cs typeface="Arial" panose="020B0604020202020204" pitchFamily="34" charset="0"/>
                      </a:rPr>
                      <m:t>𝑚</m:t>
                    </m:r>
                    <m:r>
                      <a:rPr lang="en-US" sz="4200" i="1" dirty="0" smtClean="0">
                        <a:solidFill>
                          <a:srgbClr val="000000"/>
                        </a:solidFill>
                        <a:latin typeface="Cambria Math" panose="02040503050406030204" pitchFamily="18" charset="0"/>
                        <a:cs typeface="Arial" panose="020B0604020202020204" pitchFamily="34" charset="0"/>
                      </a:rPr>
                      <m:t>, </m:t>
                    </m:r>
                    <m:r>
                      <a:rPr lang="en-US" sz="4200" i="1" dirty="0" smtClean="0">
                        <a:solidFill>
                          <a:srgbClr val="000000"/>
                        </a:solidFill>
                        <a:latin typeface="Cambria Math" panose="02040503050406030204" pitchFamily="18" charset="0"/>
                        <a:cs typeface="Arial" panose="020B0604020202020204" pitchFamily="34" charset="0"/>
                      </a:rPr>
                      <m:t>𝑛</m:t>
                    </m:r>
                    <m:r>
                      <a:rPr lang="en-US" sz="4200" i="1" dirty="0" smtClean="0">
                        <a:solidFill>
                          <a:srgbClr val="000000"/>
                        </a:solidFill>
                        <a:latin typeface="Cambria Math" panose="02040503050406030204" pitchFamily="18" charset="0"/>
                        <a:cs typeface="Arial" panose="020B0604020202020204" pitchFamily="34" charset="0"/>
                      </a:rPr>
                      <m:t>, </m:t>
                    </m:r>
                    <m:r>
                      <a:rPr lang="en-US" sz="4200" i="1" dirty="0" smtClean="0">
                        <a:solidFill>
                          <a:srgbClr val="000000"/>
                        </a:solidFill>
                        <a:latin typeface="Cambria Math" panose="02040503050406030204" pitchFamily="18" charset="0"/>
                        <a:cs typeface="Arial" panose="020B0604020202020204" pitchFamily="34" charset="0"/>
                      </a:rPr>
                      <m:t>𝑝</m:t>
                    </m:r>
                    <m:r>
                      <a:rPr lang="en-US" sz="4200" i="1" dirty="0" smtClean="0">
                        <a:solidFill>
                          <a:srgbClr val="000000"/>
                        </a:solidFill>
                        <a:latin typeface="Cambria Math" panose="02040503050406030204" pitchFamily="18" charset="0"/>
                        <a:cs typeface="Arial" panose="020B0604020202020204" pitchFamily="34" charset="0"/>
                      </a:rPr>
                      <m:t> </m:t>
                    </m:r>
                  </m:oMath>
                </a14:m>
                <a:r>
                  <a:rPr lang="en-US" sz="4200" dirty="0" err="1">
                    <a:solidFill>
                      <a:srgbClr val="000000"/>
                    </a:solidFill>
                    <a:latin typeface="Arial" panose="020B0604020202020204" pitchFamily="34" charset="0"/>
                    <a:cs typeface="Arial" panose="020B0604020202020204" pitchFamily="34" charset="0"/>
                  </a:rPr>
                  <a:t>theo</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thứ</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tự</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lập</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thành</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cấp</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số</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cộng</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Chứng</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minh</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ba</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số</a:t>
                </a:r>
                <a:r>
                  <a:rPr lang="en-US" sz="4200" dirty="0">
                    <a:solidFill>
                      <a:srgbClr val="000000"/>
                    </a:solidFill>
                    <a:latin typeface="Arial" panose="020B0604020202020204" pitchFamily="34" charset="0"/>
                    <a:cs typeface="Arial" panose="020B0604020202020204" pitchFamily="34" charset="0"/>
                  </a:rPr>
                  <a:t> </a:t>
                </a:r>
                <a14:m>
                  <m:oMath xmlns:m="http://schemas.openxmlformats.org/officeDocument/2006/math">
                    <m:r>
                      <a:rPr lang="en-US" sz="4200" i="1" dirty="0" smtClean="0">
                        <a:solidFill>
                          <a:srgbClr val="000000"/>
                        </a:solidFill>
                        <a:latin typeface="Cambria Math" panose="02040503050406030204" pitchFamily="18" charset="0"/>
                        <a:cs typeface="Arial" panose="020B0604020202020204" pitchFamily="34" charset="0"/>
                      </a:rPr>
                      <m:t>2</m:t>
                    </m:r>
                    <m:r>
                      <a:rPr lang="en-US" sz="4200" i="1" baseline="30000" dirty="0">
                        <a:solidFill>
                          <a:srgbClr val="000000"/>
                        </a:solidFill>
                        <a:latin typeface="Cambria Math" panose="02040503050406030204" pitchFamily="18" charset="0"/>
                        <a:cs typeface="Arial" panose="020B0604020202020204" pitchFamily="34" charset="0"/>
                      </a:rPr>
                      <m:t>𝑚</m:t>
                    </m:r>
                    <m:r>
                      <a:rPr lang="en-US" sz="4200" i="1" dirty="0">
                        <a:solidFill>
                          <a:srgbClr val="000000"/>
                        </a:solidFill>
                        <a:latin typeface="Cambria Math" panose="02040503050406030204" pitchFamily="18" charset="0"/>
                        <a:cs typeface="Arial" panose="020B0604020202020204" pitchFamily="34" charset="0"/>
                      </a:rPr>
                      <m:t>, 2</m:t>
                    </m:r>
                    <m:r>
                      <a:rPr lang="en-US" sz="4200" i="1" baseline="30000" dirty="0">
                        <a:solidFill>
                          <a:srgbClr val="000000"/>
                        </a:solidFill>
                        <a:latin typeface="Cambria Math" panose="02040503050406030204" pitchFamily="18" charset="0"/>
                        <a:cs typeface="Arial" panose="020B0604020202020204" pitchFamily="34" charset="0"/>
                      </a:rPr>
                      <m:t>𝑛</m:t>
                    </m:r>
                    <m:r>
                      <a:rPr lang="en-US" sz="4200" i="1" dirty="0">
                        <a:solidFill>
                          <a:srgbClr val="000000"/>
                        </a:solidFill>
                        <a:latin typeface="Cambria Math" panose="02040503050406030204" pitchFamily="18" charset="0"/>
                        <a:cs typeface="Arial" panose="020B0604020202020204" pitchFamily="34" charset="0"/>
                      </a:rPr>
                      <m:t>, 2</m:t>
                    </m:r>
                    <m:r>
                      <a:rPr lang="en-US" sz="4200" i="1" baseline="30000" dirty="0">
                        <a:solidFill>
                          <a:srgbClr val="000000"/>
                        </a:solidFill>
                        <a:latin typeface="Cambria Math" panose="02040503050406030204" pitchFamily="18" charset="0"/>
                        <a:cs typeface="Arial" panose="020B0604020202020204" pitchFamily="34" charset="0"/>
                      </a:rPr>
                      <m:t>𝑝</m:t>
                    </m:r>
                    <m:r>
                      <a:rPr lang="en-US" sz="4200" i="1" dirty="0">
                        <a:solidFill>
                          <a:srgbClr val="000000"/>
                        </a:solidFill>
                        <a:latin typeface="Cambria Math" panose="02040503050406030204" pitchFamily="18" charset="0"/>
                        <a:cs typeface="Arial" panose="020B0604020202020204" pitchFamily="34" charset="0"/>
                      </a:rPr>
                      <m:t> </m:t>
                    </m:r>
                  </m:oMath>
                </a14:m>
                <a:r>
                  <a:rPr lang="en-US" sz="4200" dirty="0" err="1">
                    <a:solidFill>
                      <a:srgbClr val="000000"/>
                    </a:solidFill>
                    <a:latin typeface="Arial" panose="020B0604020202020204" pitchFamily="34" charset="0"/>
                    <a:cs typeface="Arial" panose="020B0604020202020204" pitchFamily="34" charset="0"/>
                  </a:rPr>
                  <a:t>theo</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thứ</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tự</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lập</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thành</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cấp</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số</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nhân</a:t>
                </a:r>
                <a:r>
                  <a:rPr lang="en-US" sz="4200" dirty="0">
                    <a:solidFill>
                      <a:srgbClr val="000000"/>
                    </a:solidFill>
                    <a:latin typeface="Arial" panose="020B0604020202020204" pitchFamily="34"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6AFE83E6-7AE7-7686-573C-869CD98E9857}"/>
                  </a:ext>
                </a:extLst>
              </p:cNvPr>
              <p:cNvSpPr txBox="1">
                <a:spLocks noRot="1" noChangeAspect="1" noMove="1" noResize="1" noEditPoints="1" noAdjustHandles="1" noChangeArrowheads="1" noChangeShapeType="1" noTextEdit="1"/>
              </p:cNvSpPr>
              <p:nvPr/>
            </p:nvSpPr>
            <p:spPr>
              <a:xfrm>
                <a:off x="1384123" y="2305009"/>
                <a:ext cx="15519754" cy="2000291"/>
              </a:xfrm>
              <a:prstGeom prst="rect">
                <a:avLst/>
              </a:prstGeom>
              <a:blipFill>
                <a:blip r:embed="rId4"/>
                <a:stretch>
                  <a:fillRect l="-1493" r="-1532" b="-131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59794FC-4879-EF97-4945-F4167A7AEDEB}"/>
                  </a:ext>
                </a:extLst>
              </p:cNvPr>
              <p:cNvSpPr txBox="1"/>
              <p:nvPr/>
            </p:nvSpPr>
            <p:spPr>
              <a:xfrm>
                <a:off x="2270299" y="5654893"/>
                <a:ext cx="16753164" cy="3699924"/>
              </a:xfrm>
              <a:prstGeom prst="rect">
                <a:avLst/>
              </a:prstGeom>
              <a:noFill/>
            </p:spPr>
            <p:txBody>
              <a:bodyPr wrap="square">
                <a:spAutoFit/>
              </a:bodyPr>
              <a:lstStyle/>
              <a:p>
                <a:pPr>
                  <a:lnSpc>
                    <a:spcPct val="150000"/>
                  </a:lnSpc>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Vì 3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m, n, p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lập</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thành</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cộng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Gọi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d là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rPr>
                      <m:t>𝑛</m:t>
                    </m:r>
                    <m:r>
                      <a:rPr lang="pt-BR" sz="4000" i="1">
                        <a:solidFill>
                          <a:srgbClr val="000000"/>
                        </a:solidFill>
                        <a:latin typeface="Cambria Math" panose="02040503050406030204" pitchFamily="18" charset="0"/>
                        <a:ea typeface="Times New Roman" panose="02020603050405020304" pitchFamily="18" charset="0"/>
                      </a:rPr>
                      <m:t> = </m:t>
                    </m:r>
                    <m:r>
                      <a:rPr lang="en-US" sz="4000" i="1">
                        <a:solidFill>
                          <a:srgbClr val="000000"/>
                        </a:solidFill>
                        <a:latin typeface="Cambria Math" panose="02040503050406030204" pitchFamily="18" charset="0"/>
                        <a:ea typeface="Times New Roman" panose="02020603050405020304" pitchFamily="18" charset="0"/>
                      </a:rPr>
                      <m:t>𝑚</m:t>
                    </m:r>
                    <m:r>
                      <a:rPr lang="pt-BR" sz="4000" i="1">
                        <a:solidFill>
                          <a:srgbClr val="000000"/>
                        </a:solidFill>
                        <a:latin typeface="Cambria Math" panose="02040503050406030204" pitchFamily="18" charset="0"/>
                        <a:ea typeface="Times New Roman" panose="02020603050405020304" pitchFamily="18" charset="0"/>
                      </a:rPr>
                      <m:t> + </m:t>
                    </m:r>
                    <m:r>
                      <a:rPr lang="en-US" sz="4000" i="1">
                        <a:solidFill>
                          <a:srgbClr val="000000"/>
                        </a:solidFill>
                        <a:latin typeface="Cambria Math" panose="02040503050406030204" pitchFamily="18" charset="0"/>
                        <a:ea typeface="Times New Roman" panose="02020603050405020304" pitchFamily="18" charset="0"/>
                      </a:rPr>
                      <m:t>𝑑</m:t>
                    </m:r>
                    <m:r>
                      <a:rPr lang="pt-BR" sz="4000" i="1">
                        <a:solidFill>
                          <a:srgbClr val="000000"/>
                        </a:solidFill>
                        <a:latin typeface="Cambria Math" panose="02040503050406030204" pitchFamily="18" charset="0"/>
                        <a:ea typeface="Times New Roman" panose="02020603050405020304" pitchFamily="18" charset="0"/>
                      </a:rPr>
                      <m:t>, </m:t>
                    </m:r>
                    <m:r>
                      <a:rPr lang="en-US" sz="4000" i="1">
                        <a:solidFill>
                          <a:srgbClr val="000000"/>
                        </a:solidFill>
                        <a:latin typeface="Cambria Math" panose="02040503050406030204" pitchFamily="18" charset="0"/>
                        <a:ea typeface="Times New Roman" panose="02020603050405020304" pitchFamily="18" charset="0"/>
                      </a:rPr>
                      <m:t>𝑝</m:t>
                    </m:r>
                    <m:r>
                      <a:rPr lang="pt-BR" sz="4000" i="1">
                        <a:solidFill>
                          <a:srgbClr val="000000"/>
                        </a:solidFill>
                        <a:latin typeface="Cambria Math" panose="02040503050406030204" pitchFamily="18" charset="0"/>
                        <a:ea typeface="Times New Roman" panose="02020603050405020304" pitchFamily="18" charset="0"/>
                      </a:rPr>
                      <m:t> = </m:t>
                    </m:r>
                    <m:r>
                      <a:rPr lang="en-US" sz="4000" i="1">
                        <a:solidFill>
                          <a:srgbClr val="000000"/>
                        </a:solidFill>
                        <a:latin typeface="Cambria Math" panose="02040503050406030204" pitchFamily="18" charset="0"/>
                        <a:ea typeface="Times New Roman" panose="02020603050405020304" pitchFamily="18" charset="0"/>
                      </a:rPr>
                      <m:t>𝑛</m:t>
                    </m:r>
                    <m:r>
                      <a:rPr lang="pt-BR" sz="4000" i="1">
                        <a:solidFill>
                          <a:srgbClr val="000000"/>
                        </a:solidFill>
                        <a:latin typeface="Cambria Math" panose="02040503050406030204" pitchFamily="18" charset="0"/>
                        <a:ea typeface="Times New Roman" panose="02020603050405020304" pitchFamily="18" charset="0"/>
                      </a:rPr>
                      <m:t>+ </m:t>
                    </m:r>
                    <m:r>
                      <a:rPr lang="en-US" sz="4000" i="1">
                        <a:solidFill>
                          <a:srgbClr val="000000"/>
                        </a:solidFill>
                        <a:latin typeface="Cambria Math" panose="02040503050406030204" pitchFamily="18" charset="0"/>
                        <a:ea typeface="Times New Roman" panose="02020603050405020304" pitchFamily="18" charset="0"/>
                      </a:rPr>
                      <m:t>𝑑</m:t>
                    </m:r>
                  </m:oMath>
                </a14:m>
                <a:endPar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pt-B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𝑛</m:t>
                        </m:r>
                      </m:sup>
                    </m:sSup>
                    <m:r>
                      <a:rPr lang="pt-BR" sz="4000" i="1">
                        <a:solidFill>
                          <a:srgbClr val="000000"/>
                        </a:solidFill>
                        <a:latin typeface="Cambria Math" panose="02040503050406030204" pitchFamily="18" charset="0"/>
                        <a:ea typeface="Times New Roman" panose="02020603050405020304" pitchFamily="18" charset="0"/>
                      </a:rPr>
                      <m:t>=</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𝑚</m:t>
                        </m:r>
                        <m:r>
                          <a:rPr lang="pt-BR" sz="4000" i="1">
                            <a:solidFill>
                              <a:srgbClr val="000000"/>
                            </a:solidFill>
                            <a:latin typeface="Cambria Math" panose="02040503050406030204" pitchFamily="18" charset="0"/>
                            <a:ea typeface="Times New Roman" panose="02020603050405020304" pitchFamily="18" charset="0"/>
                          </a:rPr>
                          <m:t>+</m:t>
                        </m:r>
                        <m:r>
                          <a:rPr lang="en-US" sz="4000" i="1">
                            <a:solidFill>
                              <a:srgbClr val="000000"/>
                            </a:solidFill>
                            <a:latin typeface="Cambria Math" panose="02040503050406030204" pitchFamily="18" charset="0"/>
                            <a:ea typeface="Times New Roman" panose="02020603050405020304" pitchFamily="18" charset="0"/>
                          </a:rPr>
                          <m:t>𝑑</m:t>
                        </m:r>
                      </m:sup>
                    </m:sSup>
                    <m:r>
                      <a:rPr lang="pt-BR" sz="4000" i="1">
                        <a:solidFill>
                          <a:srgbClr val="000000"/>
                        </a:solidFill>
                        <a:latin typeface="Cambria Math" panose="02040503050406030204" pitchFamily="18" charset="0"/>
                        <a:ea typeface="Times New Roman" panose="02020603050405020304" pitchFamily="18" charset="0"/>
                      </a:rPr>
                      <m:t>=</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𝑚</m:t>
                        </m:r>
                      </m:sup>
                    </m:sSup>
                    <m:r>
                      <a:rPr lang="pt-BR" sz="4000" i="1">
                        <a:solidFill>
                          <a:srgbClr val="000000"/>
                        </a:solidFill>
                        <a:latin typeface="Cambria Math" panose="02040503050406030204" pitchFamily="18" charset="0"/>
                        <a:ea typeface="Times New Roman" panose="02020603050405020304" pitchFamily="18" charset="0"/>
                      </a:rPr>
                      <m:t>.</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𝑑</m:t>
                        </m:r>
                      </m:sup>
                    </m:sSup>
                  </m:oMath>
                </a14:m>
                <a:r>
                  <a:rPr lang="pt-B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và</a:t>
                </a:r>
                <a14:m>
                  <m:oMath xmlns:m="http://schemas.openxmlformats.org/officeDocument/2006/math">
                    <m:r>
                      <a:rPr lang="pt-BR" sz="4000" i="1">
                        <a:solidFill>
                          <a:srgbClr val="000000"/>
                        </a:solidFill>
                        <a:latin typeface="Cambria Math" panose="02040503050406030204" pitchFamily="18" charset="0"/>
                        <a:ea typeface="Times New Roman" panose="02020603050405020304" pitchFamily="18" charset="0"/>
                      </a:rPr>
                      <m:t> </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𝑝</m:t>
                        </m:r>
                      </m:sup>
                    </m:sSup>
                    <m:r>
                      <a:rPr lang="pt-BR" sz="4000" i="1">
                        <a:solidFill>
                          <a:srgbClr val="000000"/>
                        </a:solidFill>
                        <a:latin typeface="Cambria Math" panose="02040503050406030204" pitchFamily="18" charset="0"/>
                        <a:ea typeface="Times New Roman" panose="02020603050405020304" pitchFamily="18" charset="0"/>
                      </a:rPr>
                      <m:t>=</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𝑛</m:t>
                        </m:r>
                        <m:r>
                          <a:rPr lang="pt-BR" sz="4000" i="1">
                            <a:solidFill>
                              <a:srgbClr val="000000"/>
                            </a:solidFill>
                            <a:latin typeface="Cambria Math" panose="02040503050406030204" pitchFamily="18" charset="0"/>
                            <a:ea typeface="Times New Roman" panose="02020603050405020304" pitchFamily="18" charset="0"/>
                          </a:rPr>
                          <m:t>+</m:t>
                        </m:r>
                        <m:r>
                          <a:rPr lang="en-US" sz="4000" i="1">
                            <a:solidFill>
                              <a:srgbClr val="000000"/>
                            </a:solidFill>
                            <a:latin typeface="Cambria Math" panose="02040503050406030204" pitchFamily="18" charset="0"/>
                            <a:ea typeface="Times New Roman" panose="02020603050405020304" pitchFamily="18" charset="0"/>
                          </a:rPr>
                          <m:t>𝑑</m:t>
                        </m:r>
                      </m:sup>
                    </m:sSup>
                    <m:r>
                      <a:rPr lang="pt-BR" sz="4000" i="1">
                        <a:solidFill>
                          <a:srgbClr val="000000"/>
                        </a:solidFill>
                        <a:latin typeface="Cambria Math" panose="02040503050406030204" pitchFamily="18" charset="0"/>
                        <a:ea typeface="Times New Roman" panose="02020603050405020304" pitchFamily="18" charset="0"/>
                      </a:rPr>
                      <m:t>=</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𝑛</m:t>
                        </m:r>
                      </m:sup>
                    </m:sSup>
                    <m:r>
                      <a:rPr lang="pt-BR" sz="4000" i="1">
                        <a:solidFill>
                          <a:srgbClr val="000000"/>
                        </a:solidFill>
                        <a:latin typeface="Cambria Math" panose="02040503050406030204" pitchFamily="18" charset="0"/>
                        <a:ea typeface="Times New Roman" panose="02020603050405020304" pitchFamily="18" charset="0"/>
                      </a:rPr>
                      <m:t>.</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𝑑</m:t>
                        </m:r>
                      </m:sup>
                    </m:sSup>
                  </m:oMath>
                </a14:m>
                <a:endPar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pt-B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𝑚</m:t>
                        </m:r>
                      </m:sup>
                    </m:sSup>
                    <m:r>
                      <a:rPr lang="pt-BR" sz="4000" i="1">
                        <a:solidFill>
                          <a:srgbClr val="000000"/>
                        </a:solidFill>
                        <a:latin typeface="Cambria Math" panose="02040503050406030204" pitchFamily="18" charset="0"/>
                        <a:ea typeface="Times New Roman" panose="02020603050405020304" pitchFamily="18" charset="0"/>
                      </a:rPr>
                      <m:t>,</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𝑛</m:t>
                        </m:r>
                      </m:sup>
                    </m:sSup>
                    <m:r>
                      <a:rPr lang="pt-BR" sz="4000" i="1">
                        <a:solidFill>
                          <a:srgbClr val="000000"/>
                        </a:solidFill>
                        <a:latin typeface="Cambria Math" panose="02040503050406030204" pitchFamily="18" charset="0"/>
                        <a:ea typeface="Times New Roman" panose="02020603050405020304" pitchFamily="18" charset="0"/>
                      </a:rPr>
                      <m:t>,</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𝑝</m:t>
                        </m:r>
                      </m:sup>
                    </m:sSup>
                  </m:oMath>
                </a14:m>
                <a:r>
                  <a:rPr lang="pt-B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theo thứ tự lập thành cấp số nhân có công bội là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𝑑</m:t>
                        </m:r>
                      </m:sup>
                    </m:sSup>
                    <m:r>
                      <a:rPr lang="pt-BR" sz="4000" i="1">
                        <a:solidFill>
                          <a:srgbClr val="000000"/>
                        </a:solidFill>
                        <a:latin typeface="Cambria Math" panose="02040503050406030204" pitchFamily="18" charset="0"/>
                        <a:ea typeface="Times New Roman" panose="02020603050405020304" pitchFamily="18" charset="0"/>
                      </a:rPr>
                      <m:t>.</m:t>
                    </m:r>
                  </m:oMath>
                </a14:m>
                <a:endPar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C59794FC-4879-EF97-4945-F4167A7AEDEB}"/>
                  </a:ext>
                </a:extLst>
              </p:cNvPr>
              <p:cNvSpPr txBox="1">
                <a:spLocks noRot="1" noChangeAspect="1" noMove="1" noResize="1" noEditPoints="1" noAdjustHandles="1" noChangeArrowheads="1" noChangeShapeType="1" noTextEdit="1"/>
              </p:cNvSpPr>
              <p:nvPr/>
            </p:nvSpPr>
            <p:spPr>
              <a:xfrm>
                <a:off x="2270299" y="5654893"/>
                <a:ext cx="16753164" cy="3699924"/>
              </a:xfrm>
              <a:prstGeom prst="rect">
                <a:avLst/>
              </a:prstGeom>
              <a:blipFill>
                <a:blip r:embed="rId5"/>
                <a:stretch>
                  <a:fillRect l="-1273" b="-6096"/>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wheel(1)">
                                      <p:cBhvr>
                                        <p:cTn id="22" dur="500"/>
                                        <p:tgtEl>
                                          <p:spTgt spid="33">
                                            <p:txEl>
                                              <p:pRg st="0" end="0"/>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3">
                                            <p:txEl>
                                              <p:pRg st="1" end="1"/>
                                            </p:txEl>
                                          </p:spTgt>
                                        </p:tgtEl>
                                        <p:attrNameLst>
                                          <p:attrName>style.visibility</p:attrName>
                                        </p:attrNameLst>
                                      </p:cBhvr>
                                      <p:to>
                                        <p:strVal val="visible"/>
                                      </p:to>
                                    </p:set>
                                    <p:animEffect transition="in" filter="wheel(1)">
                                      <p:cBhvr>
                                        <p:cTn id="25" dur="500"/>
                                        <p:tgtEl>
                                          <p:spTgt spid="33">
                                            <p:txEl>
                                              <p:pRg st="1" end="1"/>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3">
                                            <p:txEl>
                                              <p:pRg st="2" end="2"/>
                                            </p:txEl>
                                          </p:spTgt>
                                        </p:tgtEl>
                                        <p:attrNameLst>
                                          <p:attrName>style.visibility</p:attrName>
                                        </p:attrNameLst>
                                      </p:cBhvr>
                                      <p:to>
                                        <p:strVal val="visible"/>
                                      </p:to>
                                    </p:set>
                                    <p:animEffect transition="in" filter="wheel(1)">
                                      <p:cBhvr>
                                        <p:cTn id="28" dur="500"/>
                                        <p:tgtEl>
                                          <p:spTgt spid="33">
                                            <p:txEl>
                                              <p:pRg st="2" end="2"/>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33">
                                            <p:txEl>
                                              <p:pRg st="3" end="3"/>
                                            </p:txEl>
                                          </p:spTgt>
                                        </p:tgtEl>
                                        <p:attrNameLst>
                                          <p:attrName>style.visibility</p:attrName>
                                        </p:attrNameLst>
                                      </p:cBhvr>
                                      <p:to>
                                        <p:strVal val="visible"/>
                                      </p:to>
                                    </p:set>
                                    <p:animEffect transition="in" filter="wheel(1)">
                                      <p:cBhvr>
                                        <p:cTn id="31" dur="5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0"/>
            <a:ext cx="7835891" cy="10287000"/>
          </a:xfrm>
          <a:prstGeom prst="rect">
            <a:avLst/>
          </a:prstGeom>
          <a:solidFill>
            <a:srgbClr val="B9E1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788174" flipH="1">
            <a:off x="16860364" y="594757"/>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324590">
            <a:off x="16268902" y="8636837"/>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5">
            <a:extLst>
              <a:ext uri="{FF2B5EF4-FFF2-40B4-BE49-F238E27FC236}">
                <a16:creationId xmlns:a16="http://schemas.microsoft.com/office/drawing/2014/main" id="{D8C33261-E13C-C853-463B-11AC253B75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135">
            <a:off x="664641" y="332762"/>
            <a:ext cx="1642268" cy="1519097"/>
          </a:xfrm>
          <a:prstGeom prst="rect">
            <a:avLst/>
          </a:prstGeom>
        </p:spPr>
      </p:pic>
      <p:sp>
        <p:nvSpPr>
          <p:cNvPr id="19" name="TextBox 18">
            <a:extLst>
              <a:ext uri="{FF2B5EF4-FFF2-40B4-BE49-F238E27FC236}">
                <a16:creationId xmlns:a16="http://schemas.microsoft.com/office/drawing/2014/main" id="{E7417691-0424-5E10-0A7F-FE886A23DB10}"/>
              </a:ext>
            </a:extLst>
          </p:cNvPr>
          <p:cNvSpPr txBox="1"/>
          <p:nvPr/>
        </p:nvSpPr>
        <p:spPr>
          <a:xfrm>
            <a:off x="291069" y="2143281"/>
            <a:ext cx="7245803" cy="7379584"/>
          </a:xfrm>
          <a:prstGeom prst="rect">
            <a:avLst/>
          </a:prstGeom>
          <a:noFill/>
        </p:spPr>
        <p:txBody>
          <a:bodyPr wrap="square">
            <a:spAutoFit/>
          </a:bodyPr>
          <a:lstStyle/>
          <a:p>
            <a:pPr lvl="0">
              <a:lnSpc>
                <a:spcPct val="150000"/>
              </a:lnSpc>
            </a:pPr>
            <a:r>
              <a:rPr lang="vi-VN" sz="4000" dirty="0">
                <a:solidFill>
                  <a:srgbClr val="000000"/>
                </a:solidFill>
              </a:rPr>
              <a:t>Một quốc gia có dân số năm 2011 là P triệu người. Trong 10 năm tiếp theo, mỗi năm dân số tăng a%. Chứng minh rằng dân số các năm từ năm 2011 đến năm 2021 của quốc gia đó tạp thành cấp số nhân. Tìm công bội của cấp số nhân này.</a:t>
            </a:r>
            <a:endParaRPr kumimoji="0" lang="en-US" sz="4000" b="0" i="0" u="none" strike="noStrike" kern="1200" cap="none" spc="0" normalizeH="0" baseline="0" noProof="0" dirty="0">
              <a:ln>
                <a:noFill/>
              </a:ln>
              <a:solidFill>
                <a:prstClr val="black"/>
              </a:solidFill>
              <a:effectLst/>
              <a:uLnTx/>
              <a:uFillTx/>
              <a:cs typeface="Arial" panose="020B0604020202020204" pitchFamily="34" charset="0"/>
            </a:endParaRPr>
          </a:p>
        </p:txBody>
      </p:sp>
      <p:grpSp>
        <p:nvGrpSpPr>
          <p:cNvPr id="20" name="Group 19">
            <a:extLst>
              <a:ext uri="{FF2B5EF4-FFF2-40B4-BE49-F238E27FC236}">
                <a16:creationId xmlns:a16="http://schemas.microsoft.com/office/drawing/2014/main" id="{C8CCDF43-1639-981B-8D91-81390BC1DADA}"/>
              </a:ext>
            </a:extLst>
          </p:cNvPr>
          <p:cNvGrpSpPr/>
          <p:nvPr/>
        </p:nvGrpSpPr>
        <p:grpSpPr>
          <a:xfrm>
            <a:off x="6773418" y="412852"/>
            <a:ext cx="4741161" cy="1301648"/>
            <a:chOff x="1852505" y="3331267"/>
            <a:chExt cx="4741161" cy="1301648"/>
          </a:xfrm>
        </p:grpSpPr>
        <p:sp>
          <p:nvSpPr>
            <p:cNvPr id="21" name="Freeform 29">
              <a:extLst>
                <a:ext uri="{FF2B5EF4-FFF2-40B4-BE49-F238E27FC236}">
                  <a16:creationId xmlns:a16="http://schemas.microsoft.com/office/drawing/2014/main" id="{0CC6BA89-2CC8-2D9B-1969-2837E58A5F5A}"/>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4C16ABDF-8512-7F4F-8701-B2D7DB81C808}"/>
                </a:ext>
              </a:extLst>
            </p:cNvPr>
            <p:cNvSpPr/>
            <p:nvPr/>
          </p:nvSpPr>
          <p:spPr>
            <a:xfrm>
              <a:off x="1852505" y="3331267"/>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1</a:t>
              </a:r>
              <a:endParaRPr kumimoji="0" lang="en-US" sz="5000" b="1" i="0" u="none" strike="noStrike" kern="12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3" name="Oval Callout 20">
            <a:extLst>
              <a:ext uri="{FF2B5EF4-FFF2-40B4-BE49-F238E27FC236}">
                <a16:creationId xmlns:a16="http://schemas.microsoft.com/office/drawing/2014/main" id="{5809C104-628A-E7A2-A092-A783CBD92582}"/>
              </a:ext>
            </a:extLst>
          </p:cNvPr>
          <p:cNvSpPr/>
          <p:nvPr/>
        </p:nvSpPr>
        <p:spPr>
          <a:xfrm>
            <a:off x="7055762" y="2054151"/>
            <a:ext cx="1560257" cy="843953"/>
          </a:xfrm>
          <a:prstGeom prst="wedgeEllipseCallout">
            <a:avLst>
              <a:gd name="adj1" fmla="val 32889"/>
              <a:gd name="adj2" fmla="val 80558"/>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DFFF58-C20D-4890-416D-C08DE2A7DB73}"/>
                  </a:ext>
                </a:extLst>
              </p:cNvPr>
              <p:cNvSpPr txBox="1"/>
              <p:nvPr/>
            </p:nvSpPr>
            <p:spPr>
              <a:xfrm>
                <a:off x="8106907" y="3309563"/>
                <a:ext cx="9986210" cy="5611088"/>
              </a:xfrm>
              <a:prstGeom prst="rect">
                <a:avLst/>
              </a:prstGeom>
              <a:noFill/>
            </p:spPr>
            <p:txBody>
              <a:bodyPr wrap="square">
                <a:spAutoFit/>
              </a:bodyPr>
              <a:lstStyle/>
              <a:p>
                <a:pPr>
                  <a:lnSpc>
                    <a:spcPct val="150000"/>
                  </a:lnSpc>
                </a:pPr>
                <a:r>
                  <a:rPr lang="fr-FR" sz="4000" dirty="0">
                    <a:solidFill>
                      <a:srgbClr val="333333"/>
                    </a:solidFill>
                    <a:latin typeface="Times New Roman" panose="02020603050405020304" pitchFamily="18" charset="0"/>
                    <a:ea typeface="Times New Roman" panose="02020603050405020304" pitchFamily="18" charset="0"/>
                  </a:rPr>
                  <a:t>Dân </a:t>
                </a:r>
                <a:r>
                  <a:rPr lang="fr-FR" sz="4000" dirty="0" err="1">
                    <a:solidFill>
                      <a:srgbClr val="333333"/>
                    </a:solidFill>
                    <a:latin typeface="Times New Roman" panose="02020603050405020304" pitchFamily="18" charset="0"/>
                    <a:ea typeface="Times New Roman" panose="02020603050405020304" pitchFamily="18" charset="0"/>
                  </a:rPr>
                  <a:t>số</a:t>
                </a:r>
                <a:r>
                  <a:rPr lang="fr-FR" sz="4000" dirty="0">
                    <a:solidFill>
                      <a:srgbClr val="333333"/>
                    </a:solidFill>
                    <a:latin typeface="Times New Roman" panose="02020603050405020304" pitchFamily="18" charset="0"/>
                    <a:ea typeface="Times New Roman" panose="02020603050405020304" pitchFamily="18" charset="0"/>
                  </a:rPr>
                  <a:t> qua </a:t>
                </a:r>
                <a:r>
                  <a:rPr lang="fr-FR" sz="4000" dirty="0" err="1">
                    <a:solidFill>
                      <a:srgbClr val="333333"/>
                    </a:solidFill>
                    <a:latin typeface="Times New Roman" panose="02020603050405020304" pitchFamily="18" charset="0"/>
                    <a:ea typeface="Times New Roman" panose="02020603050405020304" pitchFamily="18" charset="0"/>
                  </a:rPr>
                  <a:t>các</a:t>
                </a:r>
                <a:r>
                  <a:rPr lang="fr-FR" sz="4000" dirty="0">
                    <a:solidFill>
                      <a:srgbClr val="333333"/>
                    </a:solidFill>
                    <a:latin typeface="Times New Roman" panose="02020603050405020304" pitchFamily="18" charset="0"/>
                    <a:ea typeface="Times New Roman" panose="02020603050405020304" pitchFamily="18" charset="0"/>
                  </a:rPr>
                  <a:t> </a:t>
                </a:r>
                <a:r>
                  <a:rPr lang="fr-FR" sz="4000" dirty="0" err="1">
                    <a:solidFill>
                      <a:srgbClr val="333333"/>
                    </a:solidFill>
                    <a:latin typeface="Times New Roman" panose="02020603050405020304" pitchFamily="18" charset="0"/>
                    <a:ea typeface="Times New Roman" panose="02020603050405020304" pitchFamily="18" charset="0"/>
                  </a:rPr>
                  <a:t>năm</a:t>
                </a:r>
                <a:r>
                  <a:rPr lang="fr-FR" sz="4000" dirty="0">
                    <a:solidFill>
                      <a:srgbClr val="333333"/>
                    </a:solidFill>
                    <a:latin typeface="Times New Roman" panose="02020603050405020304" pitchFamily="18" charset="0"/>
                    <a:ea typeface="Times New Roman" panose="02020603050405020304" pitchFamily="18" charset="0"/>
                  </a:rPr>
                  <a:t> là:</a:t>
                </a:r>
                <a:r>
                  <a:rPr lang="en-US" sz="36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m:t>
                        </m:r>
                        <m:r>
                          <a:rPr lang="en-US" sz="4000" i="1">
                            <a:solidFill>
                              <a:srgbClr val="000000"/>
                            </a:solidFill>
                            <a:latin typeface="Cambria Math" panose="02040503050406030204" pitchFamily="18" charset="0"/>
                            <a:ea typeface="Times New Roman" panose="02020603050405020304" pitchFamily="18" charset="0"/>
                          </a:rPr>
                          <m:t>011</m:t>
                        </m:r>
                      </m:sub>
                    </m:sSub>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𝑃</m:t>
                    </m:r>
                  </m:oMath>
                </a14:m>
                <a:endParaRPr lang="en-US" sz="3600" dirty="0">
                  <a:latin typeface="Times New Roman" panose="02020603050405020304" pitchFamily="18" charset="0"/>
                  <a:ea typeface="Times New Roman" panose="02020603050405020304" pitchFamily="18" charset="0"/>
                </a:endParaRPr>
              </a:p>
              <a:p>
                <a:pPr>
                  <a:lnSpc>
                    <a:spcPct val="150000"/>
                  </a:lnSpc>
                </a:pP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m:t>
                        </m:r>
                        <m:r>
                          <a:rPr lang="en-US" sz="4000" i="1">
                            <a:solidFill>
                              <a:srgbClr val="000000"/>
                            </a:solidFill>
                            <a:latin typeface="Cambria Math" panose="02040503050406030204" pitchFamily="18" charset="0"/>
                            <a:ea typeface="Times New Roman" panose="02020603050405020304" pitchFamily="18" charset="0"/>
                          </a:rPr>
                          <m:t>012</m:t>
                        </m:r>
                      </m:sub>
                    </m:sSub>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𝑃</m:t>
                    </m:r>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𝑎𝑃</m:t>
                    </m:r>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𝑃</m:t>
                    </m:r>
                    <m:d>
                      <m:dPr>
                        <m:ctrlPr>
                          <a:rPr lang="en-US" sz="4000" i="1">
                            <a:solidFill>
                              <a:srgbClr val="333333"/>
                            </a:solidFill>
                            <a:latin typeface="Cambria Math" panose="02040503050406030204" pitchFamily="18" charset="0"/>
                            <a:ea typeface="Times New Roman" panose="02020603050405020304" pitchFamily="18" charset="0"/>
                          </a:rPr>
                        </m:ctrlPr>
                      </m:dPr>
                      <m:e>
                        <m:r>
                          <a:rPr lang="en-US" sz="4000" i="1">
                            <a:solidFill>
                              <a:srgbClr val="333333"/>
                            </a:solidFill>
                            <a:latin typeface="Cambria Math" panose="02040503050406030204" pitchFamily="18" charset="0"/>
                            <a:ea typeface="Times New Roman" panose="02020603050405020304" pitchFamily="18" charset="0"/>
                          </a:rPr>
                          <m:t>1+</m:t>
                        </m:r>
                        <m:r>
                          <a:rPr lang="en-US" sz="4000" i="1">
                            <a:solidFill>
                              <a:srgbClr val="333333"/>
                            </a:solidFill>
                            <a:latin typeface="Cambria Math" panose="02040503050406030204" pitchFamily="18" charset="0"/>
                            <a:ea typeface="Times New Roman" panose="02020603050405020304" pitchFamily="18" charset="0"/>
                          </a:rPr>
                          <m:t>𝑎</m:t>
                        </m:r>
                      </m:e>
                    </m:d>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2011</m:t>
                        </m:r>
                      </m:sub>
                    </m:sSub>
                    <m:r>
                      <a:rPr lang="en-US" sz="4000" i="1">
                        <a:solidFill>
                          <a:srgbClr val="333333"/>
                        </a:solidFill>
                        <a:latin typeface="Cambria Math" panose="02040503050406030204" pitchFamily="18" charset="0"/>
                        <a:ea typeface="Times New Roman" panose="02020603050405020304" pitchFamily="18" charset="0"/>
                      </a:rPr>
                      <m:t>.</m:t>
                    </m:r>
                    <m:d>
                      <m:dPr>
                        <m:ctrlPr>
                          <a:rPr lang="en-US" sz="4000" i="1">
                            <a:solidFill>
                              <a:srgbClr val="333333"/>
                            </a:solidFill>
                            <a:latin typeface="Cambria Math" panose="02040503050406030204" pitchFamily="18" charset="0"/>
                            <a:ea typeface="Times New Roman" panose="02020603050405020304" pitchFamily="18" charset="0"/>
                          </a:rPr>
                        </m:ctrlPr>
                      </m:dPr>
                      <m:e>
                        <m:r>
                          <a:rPr lang="en-US" sz="4000" i="1">
                            <a:solidFill>
                              <a:srgbClr val="333333"/>
                            </a:solidFill>
                            <a:latin typeface="Cambria Math" panose="02040503050406030204" pitchFamily="18" charset="0"/>
                            <a:ea typeface="Times New Roman" panose="02020603050405020304" pitchFamily="18" charset="0"/>
                          </a:rPr>
                          <m:t>1+</m:t>
                        </m:r>
                        <m:r>
                          <a:rPr lang="en-US" sz="4000" i="1">
                            <a:solidFill>
                              <a:srgbClr val="333333"/>
                            </a:solidFill>
                            <a:latin typeface="Cambria Math" panose="02040503050406030204" pitchFamily="18" charset="0"/>
                            <a:ea typeface="Times New Roman" panose="02020603050405020304" pitchFamily="18" charset="0"/>
                          </a:rPr>
                          <m:t>𝑎</m:t>
                        </m:r>
                      </m:e>
                    </m:d>
                  </m:oMath>
                </a14:m>
                <a:r>
                  <a:rPr lang="en-US" sz="3600" dirty="0">
                    <a:latin typeface="Times New Roman" panose="02020603050405020304" pitchFamily="18" charset="0"/>
                    <a:ea typeface="Times New Roman" panose="02020603050405020304" pitchFamily="18" charset="0"/>
                  </a:rPr>
                  <a:t> </a:t>
                </a:r>
              </a:p>
              <a:p>
                <a:pPr>
                  <a:lnSpc>
                    <a:spcPct val="150000"/>
                  </a:lnSpc>
                </a:pP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m:t>
                        </m:r>
                        <m:r>
                          <a:rPr lang="en-US" sz="4000" i="1">
                            <a:solidFill>
                              <a:srgbClr val="000000"/>
                            </a:solidFill>
                            <a:latin typeface="Cambria Math" panose="02040503050406030204" pitchFamily="18" charset="0"/>
                            <a:ea typeface="Times New Roman" panose="02020603050405020304" pitchFamily="18" charset="0"/>
                          </a:rPr>
                          <m:t>013</m:t>
                        </m:r>
                      </m:sub>
                    </m:sSub>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𝑃</m:t>
                    </m:r>
                    <m:d>
                      <m:dPr>
                        <m:ctrlPr>
                          <a:rPr lang="en-US" sz="4000" i="1">
                            <a:solidFill>
                              <a:srgbClr val="333333"/>
                            </a:solidFill>
                            <a:latin typeface="Cambria Math" panose="02040503050406030204" pitchFamily="18" charset="0"/>
                            <a:ea typeface="Times New Roman" panose="02020603050405020304" pitchFamily="18" charset="0"/>
                          </a:rPr>
                        </m:ctrlPr>
                      </m:dPr>
                      <m:e>
                        <m:r>
                          <a:rPr lang="en-US" sz="4000" i="1">
                            <a:solidFill>
                              <a:srgbClr val="333333"/>
                            </a:solidFill>
                            <a:latin typeface="Cambria Math" panose="02040503050406030204" pitchFamily="18" charset="0"/>
                            <a:ea typeface="Times New Roman" panose="02020603050405020304" pitchFamily="18" charset="0"/>
                          </a:rPr>
                          <m:t>1+</m:t>
                        </m:r>
                        <m:r>
                          <a:rPr lang="en-US" sz="4000" i="1">
                            <a:solidFill>
                              <a:srgbClr val="333333"/>
                            </a:solidFill>
                            <a:latin typeface="Cambria Math" panose="02040503050406030204" pitchFamily="18" charset="0"/>
                            <a:ea typeface="Times New Roman" panose="02020603050405020304" pitchFamily="18" charset="0"/>
                          </a:rPr>
                          <m:t>𝑎</m:t>
                        </m:r>
                      </m:e>
                    </m:d>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𝑎𝑃</m:t>
                    </m:r>
                    <m:d>
                      <m:dPr>
                        <m:ctrlPr>
                          <a:rPr lang="en-US" sz="4000" i="1">
                            <a:solidFill>
                              <a:srgbClr val="333333"/>
                            </a:solidFill>
                            <a:latin typeface="Cambria Math" panose="02040503050406030204" pitchFamily="18" charset="0"/>
                            <a:ea typeface="Times New Roman" panose="02020603050405020304" pitchFamily="18" charset="0"/>
                          </a:rPr>
                        </m:ctrlPr>
                      </m:dPr>
                      <m:e>
                        <m:r>
                          <a:rPr lang="en-US" sz="4000" i="1">
                            <a:solidFill>
                              <a:srgbClr val="333333"/>
                            </a:solidFill>
                            <a:latin typeface="Cambria Math" panose="02040503050406030204" pitchFamily="18" charset="0"/>
                            <a:ea typeface="Times New Roman" panose="02020603050405020304" pitchFamily="18" charset="0"/>
                          </a:rPr>
                          <m:t>1+</m:t>
                        </m:r>
                        <m:r>
                          <a:rPr lang="en-US" sz="4000" i="1">
                            <a:solidFill>
                              <a:srgbClr val="333333"/>
                            </a:solidFill>
                            <a:latin typeface="Cambria Math" panose="02040503050406030204" pitchFamily="18" charset="0"/>
                            <a:ea typeface="Times New Roman" panose="02020603050405020304" pitchFamily="18" charset="0"/>
                          </a:rPr>
                          <m:t>𝑎</m:t>
                        </m:r>
                      </m:e>
                    </m:d>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𝑃</m:t>
                    </m:r>
                    <m:d>
                      <m:dPr>
                        <m:ctrlPr>
                          <a:rPr lang="en-US" sz="4000" i="1">
                            <a:solidFill>
                              <a:srgbClr val="333333"/>
                            </a:solidFill>
                            <a:latin typeface="Cambria Math" panose="02040503050406030204" pitchFamily="18" charset="0"/>
                            <a:ea typeface="Times New Roman" panose="02020603050405020304" pitchFamily="18" charset="0"/>
                          </a:rPr>
                        </m:ctrlPr>
                      </m:dPr>
                      <m:e>
                        <m:r>
                          <a:rPr lang="en-US" sz="4000" i="1">
                            <a:solidFill>
                              <a:srgbClr val="333333"/>
                            </a:solidFill>
                            <a:latin typeface="Cambria Math" panose="02040503050406030204" pitchFamily="18" charset="0"/>
                            <a:ea typeface="Times New Roman" panose="02020603050405020304" pitchFamily="18" charset="0"/>
                          </a:rPr>
                          <m:t>1+</m:t>
                        </m:r>
                        <m:r>
                          <a:rPr lang="en-US" sz="4000" i="1">
                            <a:solidFill>
                              <a:srgbClr val="333333"/>
                            </a:solidFill>
                            <a:latin typeface="Cambria Math" panose="02040503050406030204" pitchFamily="18" charset="0"/>
                            <a:ea typeface="Times New Roman" panose="02020603050405020304" pitchFamily="18" charset="0"/>
                          </a:rPr>
                          <m:t>𝑎</m:t>
                        </m:r>
                      </m:e>
                    </m:d>
                    <m:r>
                      <a:rPr lang="en-US" sz="4000" i="1">
                        <a:solidFill>
                          <a:srgbClr val="333333"/>
                        </a:solidFill>
                        <a:latin typeface="Cambria Math" panose="02040503050406030204" pitchFamily="18" charset="0"/>
                        <a:ea typeface="Times New Roman" panose="02020603050405020304" pitchFamily="18" charset="0"/>
                      </a:rPr>
                      <m:t>2</m:t>
                    </m:r>
                  </m:oMath>
                </a14:m>
                <a:r>
                  <a:rPr lang="en-US" sz="4000" i="1" dirty="0">
                    <a:solidFill>
                      <a:srgbClr val="333333"/>
                    </a:solidFill>
                    <a:latin typeface="Cambria Math" panose="02040503050406030204" pitchFamily="18" charset="0"/>
                    <a:ea typeface="Times New Roman" panose="02020603050405020304" pitchFamily="18" charset="0"/>
                  </a:rPr>
                  <a:t> </a:t>
                </a:r>
              </a:p>
              <a:p>
                <a:pPr>
                  <a:lnSpc>
                    <a:spcPct val="150000"/>
                  </a:lnSpc>
                </a:pPr>
                <a:r>
                  <a:rPr lang="en-US" sz="4000" dirty="0">
                    <a:solidFill>
                      <a:srgbClr val="333333"/>
                    </a:solidFill>
                    <a:ea typeface="Times New Roman" panose="02020603050405020304" pitchFamily="18" charset="0"/>
                  </a:rPr>
                  <a:t>	</a:t>
                </a:r>
                <a14:m>
                  <m:oMath xmlns:m="http://schemas.openxmlformats.org/officeDocument/2006/math">
                    <m:r>
                      <a:rPr lang="en-US" sz="4000" b="0" i="0" smtClean="0">
                        <a:solidFill>
                          <a:srgbClr val="333333"/>
                        </a:solidFill>
                        <a:latin typeface="Cambria Math" panose="02040503050406030204" pitchFamily="18" charset="0"/>
                        <a:ea typeface="Times New Roman" panose="02020603050405020304" pitchFamily="18" charset="0"/>
                      </a:rPr>
                      <m:t>    </m:t>
                    </m:r>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m:t>
                        </m:r>
                        <m:r>
                          <a:rPr lang="en-US" sz="4000" i="1">
                            <a:solidFill>
                              <a:srgbClr val="000000"/>
                            </a:solidFill>
                            <a:latin typeface="Cambria Math" panose="02040503050406030204" pitchFamily="18" charset="0"/>
                            <a:ea typeface="Times New Roman" panose="02020603050405020304" pitchFamily="18" charset="0"/>
                          </a:rPr>
                          <m:t>012</m:t>
                        </m:r>
                      </m:sub>
                    </m:sSub>
                    <m:r>
                      <a:rPr lang="en-US" sz="4000" i="1">
                        <a:solidFill>
                          <a:srgbClr val="333333"/>
                        </a:solidFill>
                        <a:latin typeface="Cambria Math" panose="02040503050406030204" pitchFamily="18" charset="0"/>
                        <a:ea typeface="Times New Roman" panose="02020603050405020304" pitchFamily="18" charset="0"/>
                      </a:rPr>
                      <m:t>.(1+</m:t>
                    </m:r>
                    <m:r>
                      <a:rPr lang="en-US" sz="4000" i="1">
                        <a:solidFill>
                          <a:srgbClr val="333333"/>
                        </a:solidFill>
                        <a:latin typeface="Cambria Math" panose="02040503050406030204" pitchFamily="18" charset="0"/>
                        <a:ea typeface="Times New Roman" panose="02020603050405020304" pitchFamily="18" charset="0"/>
                      </a:rPr>
                      <m:t>𝑎</m:t>
                    </m:r>
                    <m:r>
                      <a:rPr lang="en-US" sz="4000" i="1">
                        <a:solidFill>
                          <a:srgbClr val="333333"/>
                        </a:solidFill>
                        <a:latin typeface="Cambria Math" panose="02040503050406030204" pitchFamily="18" charset="0"/>
                        <a:ea typeface="Times New Roman" panose="02020603050405020304" pitchFamily="18" charset="0"/>
                      </a:rPr>
                      <m:t>)</m:t>
                    </m:r>
                  </m:oMath>
                </a14:m>
                <a:r>
                  <a:rPr lang="en-US" sz="3600" dirty="0">
                    <a:latin typeface="Times New Roman" panose="02020603050405020304" pitchFamily="18" charset="0"/>
                    <a:ea typeface="Times New Roman" panose="02020603050405020304" pitchFamily="18" charset="0"/>
                  </a:rPr>
                  <a:t> </a:t>
                </a:r>
              </a:p>
              <a:p>
                <a:pPr>
                  <a:lnSpc>
                    <a:spcPct val="150000"/>
                  </a:lnSpc>
                </a:pPr>
                <a:r>
                  <a:rPr lang="en-US" sz="4000" dirty="0">
                    <a:solidFill>
                      <a:srgbClr val="333333"/>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nSpc>
                    <a:spcPct val="150000"/>
                  </a:lnSpc>
                </a:pP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sub>
                    </m:sSub>
                    <m:r>
                      <a:rPr lang="en-US" sz="4000" i="1">
                        <a:solidFill>
                          <a:srgbClr val="333333"/>
                        </a:solidFill>
                        <a:latin typeface="Cambria Math" panose="02040503050406030204" pitchFamily="18" charset="0"/>
                        <a:ea typeface="Times New Roman" panose="02020603050405020304" pitchFamily="18" charset="0"/>
                      </a:rPr>
                      <m:t>(1+</m:t>
                    </m:r>
                    <m:r>
                      <a:rPr lang="en-US" sz="4000" i="1">
                        <a:solidFill>
                          <a:srgbClr val="333333"/>
                        </a:solidFill>
                        <a:latin typeface="Cambria Math" panose="02040503050406030204" pitchFamily="18" charset="0"/>
                        <a:ea typeface="Times New Roman" panose="02020603050405020304" pitchFamily="18" charset="0"/>
                      </a:rPr>
                      <m:t>𝑎</m:t>
                    </m:r>
                    <m:r>
                      <a:rPr lang="en-US" sz="4000" i="1">
                        <a:solidFill>
                          <a:srgbClr val="333333"/>
                        </a:solidFill>
                        <a:latin typeface="Cambria Math" panose="02040503050406030204" pitchFamily="18" charset="0"/>
                        <a:ea typeface="Times New Roman" panose="02020603050405020304" pitchFamily="18" charset="0"/>
                      </a:rPr>
                      <m:t>)</m:t>
                    </m:r>
                  </m:oMath>
                </a14:m>
                <a:r>
                  <a:rPr lang="en-US" sz="3600" dirty="0">
                    <a:latin typeface="Times New Roman" panose="02020603050405020304" pitchFamily="18" charset="0"/>
                    <a:ea typeface="Times New Roman" panose="02020603050405020304" pitchFamily="18" charset="0"/>
                  </a:rPr>
                  <a:t> </a:t>
                </a:r>
              </a:p>
            </p:txBody>
          </p:sp>
        </mc:Choice>
        <mc:Fallback xmlns="">
          <p:sp>
            <p:nvSpPr>
              <p:cNvPr id="4" name="TextBox 3">
                <a:extLst>
                  <a:ext uri="{FF2B5EF4-FFF2-40B4-BE49-F238E27FC236}">
                    <a16:creationId xmlns:a16="http://schemas.microsoft.com/office/drawing/2014/main" id="{08DFFF58-C20D-4890-416D-C08DE2A7DB73}"/>
                  </a:ext>
                </a:extLst>
              </p:cNvPr>
              <p:cNvSpPr txBox="1">
                <a:spLocks noRot="1" noChangeAspect="1" noMove="1" noResize="1" noEditPoints="1" noAdjustHandles="1" noChangeArrowheads="1" noChangeShapeType="1" noTextEdit="1"/>
              </p:cNvSpPr>
              <p:nvPr/>
            </p:nvSpPr>
            <p:spPr>
              <a:xfrm>
                <a:off x="8106907" y="3309563"/>
                <a:ext cx="9986210" cy="5611088"/>
              </a:xfrm>
              <a:prstGeom prst="rect">
                <a:avLst/>
              </a:prstGeom>
              <a:blipFill>
                <a:blip r:embed="rId6"/>
                <a:stretch>
                  <a:fillRect l="-2198"/>
                </a:stretch>
              </a:blipFill>
            </p:spPr>
            <p:txBody>
              <a:bodyPr/>
              <a:lstStyle/>
              <a:p>
                <a:r>
                  <a:rPr 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16042" y="0"/>
            <a:ext cx="18288000" cy="5775809"/>
          </a:xfrm>
          <a:prstGeom prst="rect">
            <a:avLst/>
          </a:prstGeom>
          <a:solidFill>
            <a:srgbClr val="B9E1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5">
            <a:extLst>
              <a:ext uri="{FF2B5EF4-FFF2-40B4-BE49-F238E27FC236}">
                <a16:creationId xmlns:a16="http://schemas.microsoft.com/office/drawing/2014/main" id="{D8C33261-E13C-C853-463B-11AC253B75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92135">
            <a:off x="16487580" y="8428294"/>
            <a:ext cx="1642268" cy="1519097"/>
          </a:xfrm>
          <a:prstGeom prst="rect">
            <a:avLst/>
          </a:prstGeom>
        </p:spPr>
      </p:pic>
      <p:grpSp>
        <p:nvGrpSpPr>
          <p:cNvPr id="20" name="Group 19">
            <a:extLst>
              <a:ext uri="{FF2B5EF4-FFF2-40B4-BE49-F238E27FC236}">
                <a16:creationId xmlns:a16="http://schemas.microsoft.com/office/drawing/2014/main" id="{C8CCDF43-1639-981B-8D91-81390BC1DADA}"/>
              </a:ext>
            </a:extLst>
          </p:cNvPr>
          <p:cNvGrpSpPr/>
          <p:nvPr/>
        </p:nvGrpSpPr>
        <p:grpSpPr>
          <a:xfrm>
            <a:off x="242734" y="266700"/>
            <a:ext cx="4741161" cy="1301648"/>
            <a:chOff x="1852505" y="3331267"/>
            <a:chExt cx="4741161" cy="1301648"/>
          </a:xfrm>
        </p:grpSpPr>
        <p:sp>
          <p:nvSpPr>
            <p:cNvPr id="21" name="Freeform 29">
              <a:extLst>
                <a:ext uri="{FF2B5EF4-FFF2-40B4-BE49-F238E27FC236}">
                  <a16:creationId xmlns:a16="http://schemas.microsoft.com/office/drawing/2014/main" id="{0CC6BA89-2CC8-2D9B-1969-2837E58A5F5A}"/>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4C16ABDF-8512-7F4F-8701-B2D7DB81C808}"/>
                </a:ext>
              </a:extLst>
            </p:cNvPr>
            <p:cNvSpPr/>
            <p:nvPr/>
          </p:nvSpPr>
          <p:spPr>
            <a:xfrm>
              <a:off x="1852505" y="3331267"/>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a:t>
              </a:r>
              <a:endParaRPr kumimoji="0" lang="en-US" sz="5000" b="1" i="0" u="none" strike="noStrike" kern="12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87266D18-5E27-27A4-6890-4CE63FBD51E9}"/>
              </a:ext>
            </a:extLst>
          </p:cNvPr>
          <p:cNvSpPr txBox="1"/>
          <p:nvPr/>
        </p:nvSpPr>
        <p:spPr>
          <a:xfrm>
            <a:off x="450334" y="475564"/>
            <a:ext cx="17324225" cy="2762936"/>
          </a:xfrm>
          <a:prstGeom prst="rect">
            <a:avLst/>
          </a:prstGeom>
          <a:noFill/>
        </p:spPr>
        <p:txBody>
          <a:bodyPr wrap="square">
            <a:spAutoFit/>
          </a:bodyPr>
          <a:lstStyle/>
          <a:p>
            <a:pPr lvl="0">
              <a:lnSpc>
                <a:spcPct val="150000"/>
              </a:lnSpc>
            </a:pPr>
            <a:r>
              <a:rPr lang="en-US" sz="4000" dirty="0">
                <a:solidFill>
                  <a:srgbClr val="000000"/>
                </a:solidFill>
              </a:rPr>
              <a:t>				     </a:t>
            </a:r>
            <a:r>
              <a:rPr lang="vi-VN" sz="4000" dirty="0">
                <a:solidFill>
                  <a:srgbClr val="000000"/>
                </a:solidFill>
              </a:rPr>
              <a:t>Tần số của ba phím liên tiếp </a:t>
            </a:r>
            <a:r>
              <a:rPr lang="vi-VN" sz="4000" dirty="0" err="1">
                <a:solidFill>
                  <a:srgbClr val="000000"/>
                </a:solidFill>
              </a:rPr>
              <a:t>Sol</a:t>
            </a:r>
            <a:r>
              <a:rPr lang="vi-VN" sz="4000" dirty="0">
                <a:solidFill>
                  <a:srgbClr val="000000"/>
                </a:solidFill>
              </a:rPr>
              <a:t>, La, Si trên một cây đàn </a:t>
            </a:r>
            <a:r>
              <a:rPr lang="vi-VN" sz="4000" dirty="0" err="1">
                <a:solidFill>
                  <a:srgbClr val="000000"/>
                </a:solidFill>
              </a:rPr>
              <a:t>organ</a:t>
            </a:r>
            <a:r>
              <a:rPr lang="vi-VN" sz="4000" dirty="0">
                <a:solidFill>
                  <a:srgbClr val="000000"/>
                </a:solidFill>
              </a:rPr>
              <a:t> tạo thành cấp số nhân. Biết tần số của hai phím </a:t>
            </a:r>
            <a:r>
              <a:rPr lang="vi-VN" sz="4000" dirty="0" err="1">
                <a:solidFill>
                  <a:srgbClr val="000000"/>
                </a:solidFill>
              </a:rPr>
              <a:t>Sol</a:t>
            </a:r>
            <a:r>
              <a:rPr lang="vi-VN" sz="4000" dirty="0">
                <a:solidFill>
                  <a:srgbClr val="000000"/>
                </a:solidFill>
              </a:rPr>
              <a:t> và Si lần lượt là 415 </a:t>
            </a:r>
            <a:r>
              <a:rPr lang="vi-VN" sz="4000" dirty="0" err="1">
                <a:solidFill>
                  <a:srgbClr val="000000"/>
                </a:solidFill>
              </a:rPr>
              <a:t>Hz</a:t>
            </a:r>
            <a:r>
              <a:rPr lang="vi-VN" sz="4000" dirty="0">
                <a:solidFill>
                  <a:srgbClr val="000000"/>
                </a:solidFill>
              </a:rPr>
              <a:t> và 466 </a:t>
            </a:r>
            <a:r>
              <a:rPr lang="vi-VN" sz="4000" dirty="0" err="1">
                <a:solidFill>
                  <a:srgbClr val="000000"/>
                </a:solidFill>
              </a:rPr>
              <a:t>Hz</a:t>
            </a:r>
            <a:r>
              <a:rPr lang="en-US" sz="4000" dirty="0">
                <a:solidFill>
                  <a:srgbClr val="000000"/>
                </a:solidFill>
              </a:rPr>
              <a:t>. </a:t>
            </a:r>
            <a:r>
              <a:rPr lang="vi-VN" sz="4000" dirty="0">
                <a:solidFill>
                  <a:srgbClr val="000000"/>
                </a:solidFill>
              </a:rPr>
              <a:t>Tính tần số của phím La (làm tròn đến hàng đơn vị).</a:t>
            </a:r>
            <a:endParaRPr kumimoji="0" lang="en-US" sz="4000" b="0" i="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5" name="Oval Callout 20">
            <a:extLst>
              <a:ext uri="{FF2B5EF4-FFF2-40B4-BE49-F238E27FC236}">
                <a16:creationId xmlns:a16="http://schemas.microsoft.com/office/drawing/2014/main" id="{1F653993-DF7F-317F-10CF-BCBEC2935014}"/>
              </a:ext>
            </a:extLst>
          </p:cNvPr>
          <p:cNvSpPr/>
          <p:nvPr/>
        </p:nvSpPr>
        <p:spPr>
          <a:xfrm>
            <a:off x="775228" y="5109088"/>
            <a:ext cx="1560257" cy="843953"/>
          </a:xfrm>
          <a:prstGeom prst="wedgeEllipseCallout">
            <a:avLst>
              <a:gd name="adj1" fmla="val 32889"/>
              <a:gd name="adj2" fmla="val 80558"/>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6E30820B-3484-6B36-367C-A60A115E2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522544"/>
            <a:ext cx="5682916" cy="2100865"/>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C7C99EF-E66F-3756-01D6-5EA98B7F8B39}"/>
                  </a:ext>
                </a:extLst>
              </p:cNvPr>
              <p:cNvSpPr txBox="1"/>
              <p:nvPr/>
            </p:nvSpPr>
            <p:spPr>
              <a:xfrm>
                <a:off x="2613314" y="5707630"/>
                <a:ext cx="15161245" cy="4369786"/>
              </a:xfrm>
              <a:prstGeom prst="rect">
                <a:avLst/>
              </a:prstGeom>
              <a:noFill/>
            </p:spPr>
            <p:txBody>
              <a:bodyPr wrap="square">
                <a:spAutoFit/>
              </a:bodyPr>
              <a:lstStyle/>
              <a:p>
                <a:pPr>
                  <a:lnSpc>
                    <a:spcPct val="150000"/>
                  </a:lnSpc>
                </a:pP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Do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tần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ba</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phím</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Sol, La, Si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tạo</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thành</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cấp</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nhân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nên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gọi</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tần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3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phím</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lần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rPr>
                      <m:t>𝑎</m:t>
                    </m:r>
                    <m:r>
                      <a:rPr lang="en-US" sz="3800" i="1">
                        <a:solidFill>
                          <a:srgbClr val="333333"/>
                        </a:solidFill>
                        <a:effectLst/>
                        <a:latin typeface="Cambria Math" panose="02040503050406030204" pitchFamily="18" charset="0"/>
                        <a:ea typeface="Times New Roman" panose="02020603050405020304" pitchFamily="18" charset="0"/>
                      </a:rPr>
                      <m:t>,</m:t>
                    </m:r>
                    <m:r>
                      <a:rPr lang="en-US" sz="3800" i="1">
                        <a:solidFill>
                          <a:srgbClr val="333333"/>
                        </a:solidFill>
                        <a:effectLst/>
                        <a:latin typeface="Cambria Math" panose="02040503050406030204" pitchFamily="18" charset="0"/>
                        <a:ea typeface="Times New Roman" panose="02020603050405020304" pitchFamily="18" charset="0"/>
                      </a:rPr>
                      <m:t>𝑎𝑞</m:t>
                    </m:r>
                    <m:r>
                      <a:rPr lang="en-US" sz="3800" i="1">
                        <a:solidFill>
                          <a:srgbClr val="333333"/>
                        </a:solidFill>
                        <a:effectLst/>
                        <a:latin typeface="Cambria Math" panose="02040503050406030204" pitchFamily="18" charset="0"/>
                        <a:ea typeface="Times New Roman" panose="02020603050405020304" pitchFamily="18" charset="0"/>
                      </a:rPr>
                      <m:t>,</m:t>
                    </m:r>
                    <m:r>
                      <a:rPr lang="en-US" sz="3800" i="1">
                        <a:solidFill>
                          <a:srgbClr val="333333"/>
                        </a:solidFill>
                        <a:effectLst/>
                        <a:latin typeface="Cambria Math" panose="02040503050406030204" pitchFamily="18" charset="0"/>
                        <a:ea typeface="Times New Roman" panose="02020603050405020304" pitchFamily="18" charset="0"/>
                      </a:rPr>
                      <m:t>𝑎</m:t>
                    </m:r>
                    <m:sSup>
                      <m:sSupPr>
                        <m:ctrlPr>
                          <a:rPr lang="en-US" sz="3800" i="1">
                            <a:solidFill>
                              <a:srgbClr val="333333"/>
                            </a:solidFill>
                            <a:effectLst/>
                            <a:latin typeface="Cambria Math" panose="02040503050406030204" pitchFamily="18" charset="0"/>
                            <a:ea typeface="Times New Roman" panose="02020603050405020304" pitchFamily="18" charset="0"/>
                          </a:rPr>
                        </m:ctrlPr>
                      </m:sSupPr>
                      <m:e>
                        <m:r>
                          <a:rPr lang="en-US" sz="3800" i="1">
                            <a:solidFill>
                              <a:srgbClr val="333333"/>
                            </a:solidFill>
                            <a:effectLst/>
                            <a:latin typeface="Cambria Math" panose="02040503050406030204" pitchFamily="18" charset="0"/>
                            <a:ea typeface="Times New Roman" panose="02020603050405020304" pitchFamily="18" charset="0"/>
                          </a:rPr>
                          <m:t>𝑞</m:t>
                        </m:r>
                      </m:e>
                      <m:sup>
                        <m:r>
                          <a:rPr lang="en-US" sz="3800" i="1">
                            <a:solidFill>
                              <a:srgbClr val="333333"/>
                            </a:solidFill>
                            <a:effectLst/>
                            <a:latin typeface="Cambria Math" panose="02040503050406030204" pitchFamily="18" charset="0"/>
                            <a:ea typeface="Times New Roman" panose="02020603050405020304" pitchFamily="18" charset="0"/>
                          </a:rPr>
                          <m:t>2</m:t>
                        </m:r>
                      </m:sup>
                    </m:sSup>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pt-BR"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rPr>
                      <m:t>𝑎</m:t>
                    </m:r>
                    <m:r>
                      <a:rPr lang="pt-BR" sz="3800" i="1">
                        <a:solidFill>
                          <a:srgbClr val="333333"/>
                        </a:solidFill>
                        <a:effectLst/>
                        <a:latin typeface="Cambria Math" panose="02040503050406030204" pitchFamily="18" charset="0"/>
                        <a:ea typeface="Times New Roman" panose="02020603050405020304" pitchFamily="18" charset="0"/>
                      </a:rPr>
                      <m:t>=415</m:t>
                    </m:r>
                  </m:oMath>
                </a14:m>
                <a:r>
                  <a:rPr lang="pt-BR"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rPr>
                      <m:t>𝑎</m:t>
                    </m:r>
                    <m:sSup>
                      <m:sSupPr>
                        <m:ctrlPr>
                          <a:rPr lang="en-US" sz="3800" i="1">
                            <a:solidFill>
                              <a:srgbClr val="333333"/>
                            </a:solidFill>
                            <a:effectLst/>
                            <a:latin typeface="Cambria Math" panose="02040503050406030204" pitchFamily="18" charset="0"/>
                            <a:ea typeface="Times New Roman" panose="02020603050405020304" pitchFamily="18" charset="0"/>
                          </a:rPr>
                        </m:ctrlPr>
                      </m:sSupPr>
                      <m:e>
                        <m:r>
                          <a:rPr lang="en-US" sz="3800" i="1">
                            <a:solidFill>
                              <a:srgbClr val="333333"/>
                            </a:solidFill>
                            <a:effectLst/>
                            <a:latin typeface="Cambria Math" panose="02040503050406030204" pitchFamily="18" charset="0"/>
                            <a:ea typeface="Times New Roman" panose="02020603050405020304" pitchFamily="18" charset="0"/>
                          </a:rPr>
                          <m:t>𝑞</m:t>
                        </m:r>
                      </m:e>
                      <m:sup>
                        <m:r>
                          <a:rPr lang="pt-BR" sz="3800" i="1">
                            <a:solidFill>
                              <a:srgbClr val="333333"/>
                            </a:solidFill>
                            <a:effectLst/>
                            <a:latin typeface="Cambria Math" panose="02040503050406030204" pitchFamily="18" charset="0"/>
                            <a:ea typeface="Times New Roman" panose="02020603050405020304" pitchFamily="18" charset="0"/>
                          </a:rPr>
                          <m:t>2</m:t>
                        </m:r>
                      </m:sup>
                    </m:sSup>
                    <m:r>
                      <a:rPr lang="pt-BR" sz="3800" i="1">
                        <a:solidFill>
                          <a:srgbClr val="333333"/>
                        </a:solidFill>
                        <a:effectLst/>
                        <a:latin typeface="Cambria Math" panose="02040503050406030204" pitchFamily="18" charset="0"/>
                        <a:ea typeface="Times New Roman" panose="02020603050405020304" pitchFamily="18" charset="0"/>
                      </a:rPr>
                      <m:t>=466.</m:t>
                    </m:r>
                  </m:oMath>
                </a14:m>
                <a:r>
                  <a:rPr lang="pt-BR"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rPr>
                      <m:t>𝑞</m:t>
                    </m:r>
                    <m:r>
                      <a:rPr lang="pt-BR" sz="3800" i="1">
                        <a:solidFill>
                          <a:srgbClr val="333333"/>
                        </a:solidFill>
                        <a:effectLst/>
                        <a:latin typeface="Cambria Math" panose="02040503050406030204" pitchFamily="18" charset="0"/>
                        <a:ea typeface="Times New Roman" panose="02020603050405020304" pitchFamily="18" charset="0"/>
                      </a:rPr>
                      <m:t>=1,06</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pt-BR"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Suy ra: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rPr>
                      <m:t>𝑎𝑞</m:t>
                    </m:r>
                    <m:r>
                      <a:rPr lang="pt-BR" sz="3800" i="1">
                        <a:solidFill>
                          <a:srgbClr val="333333"/>
                        </a:solidFill>
                        <a:effectLst/>
                        <a:latin typeface="Cambria Math" panose="02040503050406030204" pitchFamily="18" charset="0"/>
                        <a:ea typeface="Times New Roman" panose="02020603050405020304" pitchFamily="18" charset="0"/>
                      </a:rPr>
                      <m:t>=440</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pt-BR"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Vậy tần số của phím La là 440 Hz.</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BC7C99EF-E66F-3756-01D6-5EA98B7F8B39}"/>
                  </a:ext>
                </a:extLst>
              </p:cNvPr>
              <p:cNvSpPr txBox="1">
                <a:spLocks noRot="1" noChangeAspect="1" noMove="1" noResize="1" noEditPoints="1" noAdjustHandles="1" noChangeArrowheads="1" noChangeShapeType="1" noTextEdit="1"/>
              </p:cNvSpPr>
              <p:nvPr/>
            </p:nvSpPr>
            <p:spPr>
              <a:xfrm>
                <a:off x="2613314" y="5707630"/>
                <a:ext cx="15161245" cy="4369786"/>
              </a:xfrm>
              <a:prstGeom prst="rect">
                <a:avLst/>
              </a:prstGeom>
              <a:blipFill>
                <a:blip r:embed="rId5"/>
                <a:stretch>
                  <a:fillRect l="-1327" b="-4742"/>
                </a:stretch>
              </a:blipFill>
            </p:spPr>
            <p:txBody>
              <a:bodyPr/>
              <a:lstStyle/>
              <a:p>
                <a:r>
                  <a:rPr lang="en-US">
                    <a:noFill/>
                  </a:rPr>
                  <a:t> </a:t>
                </a:r>
              </a:p>
            </p:txBody>
          </p:sp>
        </mc:Fallback>
      </mc:AlternateContent>
    </p:spTree>
    <p:extLst>
      <p:ext uri="{BB962C8B-B14F-4D97-AF65-F5344CB8AC3E}">
        <p14:creationId xmlns:p14="http://schemas.microsoft.com/office/powerpoint/2010/main" val="21882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140705"/>
            <a:ext cx="323850" cy="3238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4" name="Group 4"/>
          <p:cNvGrpSpPr/>
          <p:nvPr/>
        </p:nvGrpSpPr>
        <p:grpSpPr>
          <a:xfrm>
            <a:off x="5317258" y="6145468"/>
            <a:ext cx="323850" cy="32385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6" name="Group 6"/>
          <p:cNvGrpSpPr/>
          <p:nvPr/>
        </p:nvGrpSpPr>
        <p:grpSpPr>
          <a:xfrm>
            <a:off x="9605817" y="6525130"/>
            <a:ext cx="323850" cy="32385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9" name="Group 9"/>
          <p:cNvGrpSpPr/>
          <p:nvPr/>
        </p:nvGrpSpPr>
        <p:grpSpPr>
          <a:xfrm>
            <a:off x="13894375" y="6525130"/>
            <a:ext cx="323850" cy="32385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23" name="Group 22">
            <a:extLst>
              <a:ext uri="{FF2B5EF4-FFF2-40B4-BE49-F238E27FC236}">
                <a16:creationId xmlns:a16="http://schemas.microsoft.com/office/drawing/2014/main" id="{679BEC1C-86B4-A3DF-DB62-6859B5537134}"/>
              </a:ext>
            </a:extLst>
          </p:cNvPr>
          <p:cNvGrpSpPr/>
          <p:nvPr/>
        </p:nvGrpSpPr>
        <p:grpSpPr>
          <a:xfrm>
            <a:off x="1702071" y="3118385"/>
            <a:ext cx="14883858" cy="3549249"/>
            <a:chOff x="4069775" y="1102171"/>
            <a:chExt cx="10148451" cy="2050655"/>
          </a:xfrm>
        </p:grpSpPr>
        <p:grpSp>
          <p:nvGrpSpPr>
            <p:cNvPr id="11" name="Group 11"/>
            <p:cNvGrpSpPr/>
            <p:nvPr/>
          </p:nvGrpSpPr>
          <p:grpSpPr>
            <a:xfrm>
              <a:off x="4069775" y="1102171"/>
              <a:ext cx="10148451" cy="2050655"/>
              <a:chOff x="0" y="0"/>
              <a:chExt cx="9471615" cy="1913890"/>
            </a:xfrm>
          </p:grpSpPr>
          <p:sp>
            <p:nvSpPr>
              <p:cNvPr id="12" name="Freeform 12"/>
              <p:cNvSpPr/>
              <p:nvPr/>
            </p:nvSpPr>
            <p:spPr>
              <a:xfrm>
                <a:off x="0" y="0"/>
                <a:ext cx="9471615" cy="1913890"/>
              </a:xfrm>
              <a:custGeom>
                <a:avLst/>
                <a:gdLst/>
                <a:ahLst/>
                <a:cxnLst/>
                <a:rect l="l" t="t" r="r" b="b"/>
                <a:pathLst>
                  <a:path w="9471615" h="1913890">
                    <a:moveTo>
                      <a:pt x="9471615" y="956945"/>
                    </a:moveTo>
                    <a:lnTo>
                      <a:pt x="9471615" y="956945"/>
                    </a:lnTo>
                    <a:cubicBezTo>
                      <a:pt x="9471615" y="1485392"/>
                      <a:pt x="9043244" y="1913890"/>
                      <a:pt x="8514670" y="1913890"/>
                    </a:cubicBezTo>
                    <a:lnTo>
                      <a:pt x="956945" y="1913890"/>
                    </a:lnTo>
                    <a:cubicBezTo>
                      <a:pt x="428371" y="1913890"/>
                      <a:pt x="0" y="1485392"/>
                      <a:pt x="0" y="956945"/>
                    </a:cubicBezTo>
                    <a:lnTo>
                      <a:pt x="0" y="956945"/>
                    </a:lnTo>
                    <a:cubicBezTo>
                      <a:pt x="0" y="428371"/>
                      <a:pt x="428371" y="0"/>
                      <a:pt x="956945" y="0"/>
                    </a:cubicBezTo>
                    <a:lnTo>
                      <a:pt x="8514669" y="0"/>
                    </a:lnTo>
                    <a:cubicBezTo>
                      <a:pt x="9043117" y="0"/>
                      <a:pt x="9471615" y="428371"/>
                      <a:pt x="9471615" y="956945"/>
                    </a:cubicBezTo>
                    <a:close/>
                  </a:path>
                </a:pathLst>
              </a:custGeom>
              <a:solidFill>
                <a:srgbClr val="B9E1FF"/>
              </a:solidFill>
            </p:spPr>
            <p:txBody>
              <a:bodyPr/>
              <a:lstStyle/>
              <a:p>
                <a:endParaRPr lang="en-US"/>
              </a:p>
            </p:txBody>
          </p:sp>
        </p:grpSp>
        <p:sp>
          <p:nvSpPr>
            <p:cNvPr id="13" name="TextBox 13"/>
            <p:cNvSpPr txBox="1"/>
            <p:nvPr/>
          </p:nvSpPr>
          <p:spPr>
            <a:xfrm>
              <a:off x="4230034" y="1339028"/>
              <a:ext cx="9879331" cy="1626687"/>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n-US" sz="6500" b="1" dirty="0">
                  <a:solidFill>
                    <a:prstClr val="black"/>
                  </a:solidFill>
                  <a:latin typeface="Arial" panose="020B0604020202020204" pitchFamily="34" charset="0"/>
                  <a:cs typeface="Arial" panose="020B0604020202020204" pitchFamily="34" charset="0"/>
                </a:rPr>
                <a:t>2. SỐ HẠNG TÔNG QUÁT </a:t>
              </a:r>
            </a:p>
            <a:p>
              <a:pPr marL="0" marR="0" lvl="0" indent="0" algn="ctr" defTabSz="914400" rtl="0" eaLnBrk="1" fontAlgn="auto" latinLnBrk="0" hangingPunct="1">
                <a:lnSpc>
                  <a:spcPct val="150000"/>
                </a:lnSpc>
                <a:spcBef>
                  <a:spcPct val="0"/>
                </a:spcBef>
                <a:spcAft>
                  <a:spcPts val="0"/>
                </a:spcAft>
                <a:buClrTx/>
                <a:buSzTx/>
                <a:buFontTx/>
                <a:buNone/>
                <a:tabLst/>
                <a:defRPr/>
              </a:pPr>
              <a:r>
                <a:rPr lang="en-US" sz="6500" b="1" dirty="0">
                  <a:solidFill>
                    <a:prstClr val="black"/>
                  </a:solidFill>
                  <a:latin typeface="Arial" panose="020B0604020202020204" pitchFamily="34" charset="0"/>
                  <a:cs typeface="Arial" panose="020B0604020202020204" pitchFamily="34" charset="0"/>
                </a:rPr>
                <a:t>CỦA CẤP SỐ NHÂN</a:t>
              </a:r>
              <a:endParaRPr kumimoji="0" lang="en-US" sz="6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5" name="Freeform 15"/>
          <p:cNvSpPr/>
          <p:nvPr/>
        </p:nvSpPr>
        <p:spPr>
          <a:xfrm>
            <a:off x="1028700" y="1933603"/>
            <a:ext cx="1178075" cy="1219223"/>
          </a:xfrm>
          <a:custGeom>
            <a:avLst/>
            <a:gdLst/>
            <a:ahLst/>
            <a:cxnLst/>
            <a:rect l="l" t="t" r="r" b="b"/>
            <a:pathLst>
              <a:path w="1178075" h="1219223">
                <a:moveTo>
                  <a:pt x="0" y="0"/>
                </a:moveTo>
                <a:lnTo>
                  <a:pt x="1178075" y="0"/>
                </a:lnTo>
                <a:lnTo>
                  <a:pt x="1178075" y="1219224"/>
                </a:lnTo>
                <a:lnTo>
                  <a:pt x="0" y="1219224"/>
                </a:lnTo>
                <a:lnTo>
                  <a:pt x="0" y="0"/>
                </a:lnTo>
                <a:close/>
              </a:path>
            </a:pathLst>
          </a:custGeom>
          <a:blipFill>
            <a:blip r:embed="rId2"/>
            <a:stretch>
              <a:fillRect/>
            </a:stretch>
          </a:blipFill>
        </p:spPr>
        <p:txBody>
          <a:bodyPr/>
          <a:lstStyle/>
          <a:p>
            <a:endParaRPr lang="en-US"/>
          </a:p>
        </p:txBody>
      </p:sp>
      <p:sp>
        <p:nvSpPr>
          <p:cNvPr id="16" name="Freeform 16"/>
          <p:cNvSpPr/>
          <p:nvPr/>
        </p:nvSpPr>
        <p:spPr>
          <a:xfrm rot="413534" flipH="1">
            <a:off x="15332438" y="984564"/>
            <a:ext cx="1820340" cy="2406093"/>
          </a:xfrm>
          <a:custGeom>
            <a:avLst/>
            <a:gdLst/>
            <a:ahLst/>
            <a:cxnLst/>
            <a:rect l="l" t="t" r="r" b="b"/>
            <a:pathLst>
              <a:path w="1820340" h="2406093">
                <a:moveTo>
                  <a:pt x="1820339" y="0"/>
                </a:moveTo>
                <a:lnTo>
                  <a:pt x="0" y="0"/>
                </a:lnTo>
                <a:lnTo>
                  <a:pt x="0" y="2406093"/>
                </a:lnTo>
                <a:lnTo>
                  <a:pt x="1820339" y="2406093"/>
                </a:lnTo>
                <a:lnTo>
                  <a:pt x="1820339" y="0"/>
                </a:lnTo>
                <a:close/>
              </a:path>
            </a:pathLst>
          </a:custGeom>
          <a:blipFill>
            <a:blip r:embed="rId3"/>
            <a:stretch>
              <a:fillRect/>
            </a:stretch>
          </a:blipFill>
        </p:spPr>
        <p:txBody>
          <a:bodyPr/>
          <a:lstStyle/>
          <a:p>
            <a:endParaRPr lang="en-US"/>
          </a:p>
        </p:txBody>
      </p:sp>
      <p:sp>
        <p:nvSpPr>
          <p:cNvPr id="18" name="Freeform 18"/>
          <p:cNvSpPr/>
          <p:nvPr/>
        </p:nvSpPr>
        <p:spPr>
          <a:xfrm>
            <a:off x="15505798" y="7416931"/>
            <a:ext cx="1961512" cy="1841369"/>
          </a:xfrm>
          <a:custGeom>
            <a:avLst/>
            <a:gdLst/>
            <a:ahLst/>
            <a:cxnLst/>
            <a:rect l="l" t="t" r="r" b="b"/>
            <a:pathLst>
              <a:path w="1961512" h="1841369">
                <a:moveTo>
                  <a:pt x="0" y="0"/>
                </a:moveTo>
                <a:lnTo>
                  <a:pt x="1961512" y="0"/>
                </a:lnTo>
                <a:lnTo>
                  <a:pt x="1961512" y="1841369"/>
                </a:lnTo>
                <a:lnTo>
                  <a:pt x="0" y="1841369"/>
                </a:lnTo>
                <a:lnTo>
                  <a:pt x="0" y="0"/>
                </a:lnTo>
                <a:close/>
              </a:path>
            </a:pathLst>
          </a:custGeom>
          <a:blipFill>
            <a:blip r:embed="rId4"/>
            <a:stretch>
              <a:fillRect/>
            </a:stretch>
          </a:blipFill>
        </p:spPr>
        <p:txBody>
          <a:bodyPr/>
          <a:lstStyle/>
          <a:p>
            <a:endParaRPr lang="en-US"/>
          </a:p>
        </p:txBody>
      </p:sp>
      <p:sp>
        <p:nvSpPr>
          <p:cNvPr id="19" name="Freeform 19"/>
          <p:cNvSpPr/>
          <p:nvPr/>
        </p:nvSpPr>
        <p:spPr>
          <a:xfrm rot="938449" flipH="1">
            <a:off x="1959489" y="5893219"/>
            <a:ext cx="904929" cy="849502"/>
          </a:xfrm>
          <a:custGeom>
            <a:avLst/>
            <a:gdLst/>
            <a:ahLst/>
            <a:cxnLst/>
            <a:rect l="l" t="t" r="r" b="b"/>
            <a:pathLst>
              <a:path w="904929" h="849502">
                <a:moveTo>
                  <a:pt x="904928" y="0"/>
                </a:moveTo>
                <a:lnTo>
                  <a:pt x="0" y="0"/>
                </a:lnTo>
                <a:lnTo>
                  <a:pt x="0" y="849502"/>
                </a:lnTo>
                <a:lnTo>
                  <a:pt x="904928" y="849502"/>
                </a:lnTo>
                <a:lnTo>
                  <a:pt x="904928" y="0"/>
                </a:lnTo>
                <a:close/>
              </a:path>
            </a:pathLst>
          </a:custGeom>
          <a:blipFill>
            <a:blip r:embed="rId4"/>
            <a:stretch>
              <a:fillRect/>
            </a:stretch>
          </a:blipFill>
        </p:spPr>
        <p:txBody>
          <a:bodyPr/>
          <a:lstStyle/>
          <a:p>
            <a:endParaRPr lang="en-US"/>
          </a:p>
        </p:txBody>
      </p:sp>
      <p:sp>
        <p:nvSpPr>
          <p:cNvPr id="21" name="Freeform 21"/>
          <p:cNvSpPr/>
          <p:nvPr/>
        </p:nvSpPr>
        <p:spPr>
          <a:xfrm rot="2912490" flipH="1">
            <a:off x="15152474" y="6054762"/>
            <a:ext cx="962804" cy="819587"/>
          </a:xfrm>
          <a:custGeom>
            <a:avLst/>
            <a:gdLst/>
            <a:ahLst/>
            <a:cxnLst/>
            <a:rect l="l" t="t" r="r" b="b"/>
            <a:pathLst>
              <a:path w="962804" h="819587">
                <a:moveTo>
                  <a:pt x="962804" y="0"/>
                </a:moveTo>
                <a:lnTo>
                  <a:pt x="0" y="0"/>
                </a:lnTo>
                <a:lnTo>
                  <a:pt x="0" y="819587"/>
                </a:lnTo>
                <a:lnTo>
                  <a:pt x="962804" y="819587"/>
                </a:lnTo>
                <a:lnTo>
                  <a:pt x="962804" y="0"/>
                </a:lnTo>
                <a:close/>
              </a:path>
            </a:pathLst>
          </a:custGeom>
          <a:blipFill>
            <a:blip r:embed="rId5"/>
            <a:stretch>
              <a:fillRect/>
            </a:stretch>
          </a:blipFill>
        </p:spPr>
        <p:txBody>
          <a:bodyPr/>
          <a:lstStyle/>
          <a:p>
            <a:endParaRPr lang="en-US"/>
          </a:p>
        </p:txBody>
      </p:sp>
      <p:pic>
        <p:nvPicPr>
          <p:cNvPr id="14" name="Picture 13">
            <a:extLst>
              <a:ext uri="{FF2B5EF4-FFF2-40B4-BE49-F238E27FC236}">
                <a16:creationId xmlns:a16="http://schemas.microsoft.com/office/drawing/2014/main" id="{DABE7D73-06C2-D4BB-9BAA-4AACDE4D5D0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99122" y="5368835"/>
            <a:ext cx="7742089" cy="4354924"/>
          </a:xfrm>
          <a:prstGeom prst="rect">
            <a:avLst/>
          </a:prstGeom>
        </p:spPr>
      </p:pic>
    </p:spTree>
    <p:extLst>
      <p:ext uri="{BB962C8B-B14F-4D97-AF65-F5344CB8AC3E}">
        <p14:creationId xmlns:p14="http://schemas.microsoft.com/office/powerpoint/2010/main" val="2387558367"/>
      </p:ext>
    </p:extLst>
  </p:cSld>
  <p:clrMapOvr>
    <a:masterClrMapping/>
  </p:clrMapOvr>
  <p:transition spd="med">
    <p:circl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4B8A7836-666B-2D6E-3C53-EA90C85A9CA1}"/>
                  </a:ext>
                </a:extLst>
              </p:cNvPr>
              <p:cNvSpPr/>
              <p:nvPr/>
            </p:nvSpPr>
            <p:spPr>
              <a:xfrm>
                <a:off x="824296" y="1333824"/>
                <a:ext cx="16854104" cy="204145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rPr>
                  <a:t>			   Cho </a:t>
                </a:r>
                <a:r>
                  <a:rPr lang="en-US" sz="45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cấp</a:t>
                </a:r>
                <a:r>
                  <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nhân</a:t>
                </a:r>
                <a:r>
                  <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US" sz="45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45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5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e>
                          <m:sub>
                            <m:r>
                              <a:rPr lang="en-US" sz="45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b>
                        </m:sSub>
                      </m:e>
                    </m:d>
                  </m:oMath>
                </a14:m>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5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công</a:t>
                </a:r>
                <a:r>
                  <a:rPr kumimoji="0" lang="en-US" sz="45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bội</a:t>
                </a:r>
                <a:r>
                  <a:rPr kumimoji="0" lang="en-US" sz="45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oMath>
                </a14:m>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45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b>
                    </m:sSub>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sSub>
                      <m:sSubPr>
                        <m:ctrlP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sub>
                    </m:sSub>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sSub>
                      <m:sSubPr>
                        <m:ctrlP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4</m:t>
                        </m:r>
                      </m:sub>
                    </m:sSub>
                  </m:oMath>
                </a14:m>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5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10</m:t>
                        </m:r>
                      </m:sub>
                    </m:sSub>
                  </m:oMath>
                </a14:m>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theo</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5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5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5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oMath>
                </a14:m>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5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oMath>
                </a14:m>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8" name="Rectangle 27">
                <a:extLst>
                  <a:ext uri="{FF2B5EF4-FFF2-40B4-BE49-F238E27FC236}">
                    <a16:creationId xmlns:a16="http://schemas.microsoft.com/office/drawing/2014/main" id="{4B8A7836-666B-2D6E-3C53-EA90C85A9CA1}"/>
                  </a:ext>
                </a:extLst>
              </p:cNvPr>
              <p:cNvSpPr>
                <a:spLocks noRot="1" noChangeAspect="1" noMove="1" noResize="1" noEditPoints="1" noAdjustHandles="1" noChangeArrowheads="1" noChangeShapeType="1" noTextEdit="1"/>
              </p:cNvSpPr>
              <p:nvPr/>
            </p:nvSpPr>
            <p:spPr>
              <a:xfrm>
                <a:off x="824296" y="1333824"/>
                <a:ext cx="16854104" cy="2041456"/>
              </a:xfrm>
              <a:prstGeom prst="rect">
                <a:avLst/>
              </a:prstGeom>
              <a:blipFill>
                <a:blip r:embed="rId2"/>
                <a:stretch>
                  <a:fillRect l="-1519" b="-13731"/>
                </a:stretch>
              </a:blipFill>
            </p:spPr>
            <p:txBody>
              <a:bodyPr/>
              <a:lstStyle/>
              <a:p>
                <a:r>
                  <a:rPr lang="en-US">
                    <a:noFill/>
                  </a:rPr>
                  <a:t> </a:t>
                </a:r>
              </a:p>
            </p:txBody>
          </p:sp>
        </mc:Fallback>
      </mc:AlternateContent>
      <p:sp>
        <p:nvSpPr>
          <p:cNvPr id="6" name="Freeform 6"/>
          <p:cNvSpPr/>
          <p:nvPr/>
        </p:nvSpPr>
        <p:spPr>
          <a:xfrm>
            <a:off x="2213095" y="-574794"/>
            <a:ext cx="1351893" cy="1399113"/>
          </a:xfrm>
          <a:custGeom>
            <a:avLst/>
            <a:gdLst/>
            <a:ahLst/>
            <a:cxnLst/>
            <a:rect l="l" t="t" r="r" b="b"/>
            <a:pathLst>
              <a:path w="1351893" h="1399113">
                <a:moveTo>
                  <a:pt x="0" y="0"/>
                </a:moveTo>
                <a:lnTo>
                  <a:pt x="1351894" y="0"/>
                </a:lnTo>
                <a:lnTo>
                  <a:pt x="1351894" y="1399114"/>
                </a:lnTo>
                <a:lnTo>
                  <a:pt x="0" y="1399114"/>
                </a:lnTo>
                <a:lnTo>
                  <a:pt x="0" y="0"/>
                </a:lnTo>
                <a:close/>
              </a:path>
            </a:pathLst>
          </a:custGeom>
          <a:blipFill>
            <a:blip r:embed="rId3"/>
            <a:stretch>
              <a:fillRect/>
            </a:stretch>
          </a:blipFill>
        </p:spPr>
        <p:txBody>
          <a:bodyPr/>
          <a:lstStyle/>
          <a:p>
            <a:endParaRPr lang="en-US" sz="4500"/>
          </a:p>
        </p:txBody>
      </p:sp>
      <p:sp>
        <p:nvSpPr>
          <p:cNvPr id="7" name="Freeform 7"/>
          <p:cNvSpPr/>
          <p:nvPr/>
        </p:nvSpPr>
        <p:spPr>
          <a:xfrm flipH="1">
            <a:off x="-1544413" y="-1853414"/>
            <a:ext cx="3304247" cy="3101861"/>
          </a:xfrm>
          <a:custGeom>
            <a:avLst/>
            <a:gdLst/>
            <a:ahLst/>
            <a:cxnLst/>
            <a:rect l="l" t="t" r="r" b="b"/>
            <a:pathLst>
              <a:path w="3304247" h="3101861">
                <a:moveTo>
                  <a:pt x="3304246" y="0"/>
                </a:moveTo>
                <a:lnTo>
                  <a:pt x="0" y="0"/>
                </a:lnTo>
                <a:lnTo>
                  <a:pt x="0" y="3101861"/>
                </a:lnTo>
                <a:lnTo>
                  <a:pt x="3304246" y="3101861"/>
                </a:lnTo>
                <a:lnTo>
                  <a:pt x="3304246" y="0"/>
                </a:lnTo>
                <a:close/>
              </a:path>
            </a:pathLst>
          </a:custGeom>
          <a:blipFill>
            <a:blip r:embed="rId4"/>
            <a:stretch>
              <a:fillRect/>
            </a:stretch>
          </a:blipFill>
        </p:spPr>
        <p:txBody>
          <a:bodyPr/>
          <a:lstStyle/>
          <a:p>
            <a:endParaRPr lang="en-US" sz="4500"/>
          </a:p>
        </p:txBody>
      </p:sp>
      <p:sp>
        <p:nvSpPr>
          <p:cNvPr id="8" name="Freeform 8"/>
          <p:cNvSpPr/>
          <p:nvPr/>
        </p:nvSpPr>
        <p:spPr>
          <a:xfrm rot="894174">
            <a:off x="17381660" y="7615180"/>
            <a:ext cx="1320748" cy="1124287"/>
          </a:xfrm>
          <a:custGeom>
            <a:avLst/>
            <a:gdLst/>
            <a:ahLst/>
            <a:cxnLst/>
            <a:rect l="l" t="t" r="r" b="b"/>
            <a:pathLst>
              <a:path w="1320748" h="1124287">
                <a:moveTo>
                  <a:pt x="0" y="0"/>
                </a:moveTo>
                <a:lnTo>
                  <a:pt x="1320749" y="0"/>
                </a:lnTo>
                <a:lnTo>
                  <a:pt x="1320749" y="1124287"/>
                </a:lnTo>
                <a:lnTo>
                  <a:pt x="0" y="1124287"/>
                </a:lnTo>
                <a:lnTo>
                  <a:pt x="0" y="0"/>
                </a:lnTo>
                <a:close/>
              </a:path>
            </a:pathLst>
          </a:custGeom>
          <a:blipFill>
            <a:blip r:embed="rId5"/>
            <a:stretch>
              <a:fillRect/>
            </a:stretch>
          </a:blipFill>
        </p:spPr>
        <p:txBody>
          <a:bodyPr/>
          <a:lstStyle/>
          <a:p>
            <a:endParaRPr lang="en-US" sz="4500"/>
          </a:p>
        </p:txBody>
      </p:sp>
      <p:sp>
        <p:nvSpPr>
          <p:cNvPr id="9" name="Freeform 9"/>
          <p:cNvSpPr/>
          <p:nvPr/>
        </p:nvSpPr>
        <p:spPr>
          <a:xfrm rot="274299">
            <a:off x="15449853" y="9270055"/>
            <a:ext cx="1992555" cy="1957001"/>
          </a:xfrm>
          <a:custGeom>
            <a:avLst/>
            <a:gdLst/>
            <a:ahLst/>
            <a:cxnLst/>
            <a:rect l="l" t="t" r="r" b="b"/>
            <a:pathLst>
              <a:path w="3171620" h="3197724">
                <a:moveTo>
                  <a:pt x="0" y="0"/>
                </a:moveTo>
                <a:lnTo>
                  <a:pt x="3171620" y="0"/>
                </a:lnTo>
                <a:lnTo>
                  <a:pt x="3171620" y="3197723"/>
                </a:lnTo>
                <a:lnTo>
                  <a:pt x="0" y="3197723"/>
                </a:lnTo>
                <a:lnTo>
                  <a:pt x="0" y="0"/>
                </a:lnTo>
                <a:close/>
              </a:path>
            </a:pathLst>
          </a:custGeom>
          <a:blipFill>
            <a:blip r:embed="rId6"/>
            <a:stretch>
              <a:fillRect/>
            </a:stretch>
          </a:blipFill>
        </p:spPr>
        <p:txBody>
          <a:bodyPr/>
          <a:lstStyle/>
          <a:p>
            <a:endParaRPr lang="en-US" sz="4500"/>
          </a:p>
        </p:txBody>
      </p:sp>
      <p:grpSp>
        <p:nvGrpSpPr>
          <p:cNvPr id="25" name="Group 24">
            <a:extLst>
              <a:ext uri="{FF2B5EF4-FFF2-40B4-BE49-F238E27FC236}">
                <a16:creationId xmlns:a16="http://schemas.microsoft.com/office/drawing/2014/main" id="{659F8840-F5CA-F197-6424-FF2FD4C491AF}"/>
              </a:ext>
            </a:extLst>
          </p:cNvPr>
          <p:cNvGrpSpPr/>
          <p:nvPr/>
        </p:nvGrpSpPr>
        <p:grpSpPr>
          <a:xfrm>
            <a:off x="736071" y="1333824"/>
            <a:ext cx="3759728" cy="963915"/>
            <a:chOff x="2012116" y="2110922"/>
            <a:chExt cx="3759728" cy="963915"/>
          </a:xfrm>
        </p:grpSpPr>
        <p:pic>
          <p:nvPicPr>
            <p:cNvPr id="26" name="Picture 25">
              <a:extLst>
                <a:ext uri="{FF2B5EF4-FFF2-40B4-BE49-F238E27FC236}">
                  <a16:creationId xmlns:a16="http://schemas.microsoft.com/office/drawing/2014/main" id="{E3A09E38-C891-E1A3-CB03-736FAEEA2812}"/>
                </a:ext>
              </a:extLst>
            </p:cNvPr>
            <p:cNvPicPr>
              <a:picLocks noChangeAspect="1"/>
            </p:cNvPicPr>
            <p:nvPr/>
          </p:nvPicPr>
          <p:blipFill>
            <a:blip r:embed="rId7" cstate="print">
              <a:duotone>
                <a:prstClr val="black"/>
                <a:schemeClr val="tx1">
                  <a:tint val="45000"/>
                  <a:satMod val="400000"/>
                </a:schemeClr>
              </a:duotone>
              <a:extLst>
                <a:ext uri="{BEBA8EAE-BF5A-486C-A8C5-ECC9F3942E4B}">
                  <a14:imgProps xmlns:a14="http://schemas.microsoft.com/office/drawing/2010/main">
                    <a14:imgLayer r:embed="rId8">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7" name="TextBox 26">
              <a:extLst>
                <a:ext uri="{FF2B5EF4-FFF2-40B4-BE49-F238E27FC236}">
                  <a16:creationId xmlns:a16="http://schemas.microsoft.com/office/drawing/2014/main" id="{1F53FDCC-0CC1-3AD6-18F2-01604835828B}"/>
                </a:ext>
              </a:extLst>
            </p:cNvPr>
            <p:cNvSpPr txBox="1"/>
            <p:nvPr/>
          </p:nvSpPr>
          <p:spPr>
            <a:xfrm>
              <a:off x="3077981" y="2261132"/>
              <a:ext cx="269386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HĐKP2: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Oval Callout 21">
            <a:extLst>
              <a:ext uri="{FF2B5EF4-FFF2-40B4-BE49-F238E27FC236}">
                <a16:creationId xmlns:a16="http://schemas.microsoft.com/office/drawing/2014/main" id="{E071FE79-B258-F6F5-BFCB-26781B87CE1D}"/>
              </a:ext>
            </a:extLst>
          </p:cNvPr>
          <p:cNvSpPr/>
          <p:nvPr/>
        </p:nvSpPr>
        <p:spPr>
          <a:xfrm>
            <a:off x="2653324" y="4329857"/>
            <a:ext cx="2101943" cy="1233170"/>
          </a:xfrm>
          <a:prstGeom prst="wedgeEllipseCallout">
            <a:avLst>
              <a:gd name="adj1" fmla="val 46137"/>
              <a:gd name="adj2" fmla="val 69879"/>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4500" b="1" dirty="0">
                <a:solidFill>
                  <a:schemeClr val="bg1"/>
                </a:solidFill>
              </a:rPr>
              <a:t>Giải</a:t>
            </a:r>
            <a:endParaRPr lang="en-US" sz="4500" b="1" dirty="0">
              <a:solidFill>
                <a:schemeClr val="bg1"/>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CA240C2-8CDF-2FC8-0266-F6964F280D21}"/>
                  </a:ext>
                </a:extLst>
              </p:cNvPr>
              <p:cNvSpPr txBox="1"/>
              <p:nvPr/>
            </p:nvSpPr>
            <p:spPr>
              <a:xfrm>
                <a:off x="7239000" y="4946442"/>
                <a:ext cx="7536566" cy="4247317"/>
              </a:xfrm>
              <a:prstGeom prst="rect">
                <a:avLst/>
              </a:prstGeom>
              <a:noFill/>
            </p:spPr>
            <p:txBody>
              <a:bodyPr wrap="square">
                <a:spAutoFit/>
              </a:bodyPr>
              <a:lstStyle/>
              <a:p>
                <a:pPr>
                  <a:lnSpc>
                    <a:spcPct val="150000"/>
                  </a:lnSpc>
                </a:pPr>
                <a14:m>
                  <m:oMath xmlns:m="http://schemas.openxmlformats.org/officeDocument/2006/math">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2</m:t>
                        </m:r>
                      </m:sub>
                    </m:sSub>
                    <m:r>
                      <a:rPr lang="en-US" sz="4500" i="1">
                        <a:solidFill>
                          <a:srgbClr val="333333"/>
                        </a:solidFill>
                        <a:latin typeface="Cambria Math" panose="02040503050406030204" pitchFamily="18" charset="0"/>
                        <a:ea typeface="Times New Roman" panose="02020603050405020304" pitchFamily="18" charset="0"/>
                      </a:rPr>
                      <m:t>=</m:t>
                    </m:r>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1</m:t>
                        </m:r>
                      </m:sub>
                    </m:sSub>
                    <m:r>
                      <a:rPr lang="en-US" sz="4500" i="1">
                        <a:solidFill>
                          <a:srgbClr val="333333"/>
                        </a:solidFill>
                        <a:latin typeface="Cambria Math" panose="02040503050406030204" pitchFamily="18" charset="0"/>
                        <a:ea typeface="Times New Roman" panose="02020603050405020304" pitchFamily="18" charset="0"/>
                      </a:rPr>
                      <m:t>.</m:t>
                    </m:r>
                    <m:r>
                      <a:rPr lang="en-US" sz="4500" i="1">
                        <a:solidFill>
                          <a:srgbClr val="333333"/>
                        </a:solidFill>
                        <a:latin typeface="Cambria Math" panose="02040503050406030204" pitchFamily="18" charset="0"/>
                        <a:ea typeface="Times New Roman" panose="02020603050405020304" pitchFamily="18" charset="0"/>
                      </a:rPr>
                      <m:t>𝑞</m:t>
                    </m:r>
                  </m:oMath>
                </a14:m>
                <a:r>
                  <a:rPr lang="en-US" sz="4500" dirty="0">
                    <a:latin typeface="Times New Roman" panose="02020603050405020304" pitchFamily="18" charset="0"/>
                    <a:ea typeface="Times New Roman" panose="02020603050405020304" pitchFamily="18" charset="0"/>
                  </a:rPr>
                  <a:t> </a:t>
                </a:r>
              </a:p>
              <a:p>
                <a:pPr>
                  <a:lnSpc>
                    <a:spcPct val="150000"/>
                  </a:lnSpc>
                </a:pPr>
                <a14:m>
                  <m:oMath xmlns:m="http://schemas.openxmlformats.org/officeDocument/2006/math">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3</m:t>
                        </m:r>
                      </m:sub>
                    </m:sSub>
                    <m:r>
                      <a:rPr lang="en-US" sz="4500" i="1">
                        <a:solidFill>
                          <a:srgbClr val="333333"/>
                        </a:solidFill>
                        <a:latin typeface="Cambria Math" panose="02040503050406030204" pitchFamily="18" charset="0"/>
                        <a:ea typeface="Times New Roman" panose="02020603050405020304" pitchFamily="18" charset="0"/>
                      </a:rPr>
                      <m:t>=</m:t>
                    </m:r>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2</m:t>
                        </m:r>
                      </m:sub>
                    </m:sSub>
                    <m:r>
                      <a:rPr lang="en-US" sz="4500" i="1">
                        <a:solidFill>
                          <a:srgbClr val="333333"/>
                        </a:solidFill>
                        <a:latin typeface="Cambria Math" panose="02040503050406030204" pitchFamily="18" charset="0"/>
                        <a:ea typeface="Times New Roman" panose="02020603050405020304" pitchFamily="18" charset="0"/>
                      </a:rPr>
                      <m:t>.</m:t>
                    </m:r>
                    <m:r>
                      <a:rPr lang="en-US" sz="4500" i="1">
                        <a:solidFill>
                          <a:srgbClr val="333333"/>
                        </a:solidFill>
                        <a:latin typeface="Cambria Math" panose="02040503050406030204" pitchFamily="18" charset="0"/>
                        <a:ea typeface="Times New Roman" panose="02020603050405020304" pitchFamily="18" charset="0"/>
                      </a:rPr>
                      <m:t>𝑞</m:t>
                    </m:r>
                    <m:r>
                      <a:rPr lang="en-US" sz="4500" i="1">
                        <a:solidFill>
                          <a:srgbClr val="333333"/>
                        </a:solidFill>
                        <a:latin typeface="Cambria Math" panose="02040503050406030204" pitchFamily="18" charset="0"/>
                        <a:ea typeface="Times New Roman" panose="02020603050405020304" pitchFamily="18" charset="0"/>
                      </a:rPr>
                      <m:t>=</m:t>
                    </m:r>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1</m:t>
                        </m:r>
                      </m:sub>
                    </m:sSub>
                    <m:r>
                      <a:rPr lang="en-US" sz="4500" i="1">
                        <a:solidFill>
                          <a:srgbClr val="333333"/>
                        </a:solidFill>
                        <a:latin typeface="Cambria Math" panose="02040503050406030204" pitchFamily="18" charset="0"/>
                        <a:ea typeface="Times New Roman" panose="02020603050405020304" pitchFamily="18" charset="0"/>
                      </a:rPr>
                      <m:t>.</m:t>
                    </m:r>
                    <m:sSup>
                      <m:sSupPr>
                        <m:ctrlPr>
                          <a:rPr lang="en-US" sz="4500" i="1">
                            <a:solidFill>
                              <a:srgbClr val="333333"/>
                            </a:solidFill>
                            <a:latin typeface="Cambria Math" panose="02040503050406030204" pitchFamily="18" charset="0"/>
                            <a:ea typeface="Times New Roman" panose="02020603050405020304" pitchFamily="18" charset="0"/>
                          </a:rPr>
                        </m:ctrlPr>
                      </m:sSupPr>
                      <m:e>
                        <m:r>
                          <a:rPr lang="en-US" sz="4500" i="1">
                            <a:solidFill>
                              <a:srgbClr val="333333"/>
                            </a:solidFill>
                            <a:latin typeface="Cambria Math" panose="02040503050406030204" pitchFamily="18" charset="0"/>
                            <a:ea typeface="Times New Roman" panose="02020603050405020304" pitchFamily="18" charset="0"/>
                          </a:rPr>
                          <m:t>𝑞</m:t>
                        </m:r>
                      </m:e>
                      <m:sup>
                        <m:r>
                          <a:rPr lang="en-US" sz="4500" i="1">
                            <a:solidFill>
                              <a:srgbClr val="333333"/>
                            </a:solidFill>
                            <a:latin typeface="Cambria Math" panose="02040503050406030204" pitchFamily="18" charset="0"/>
                            <a:ea typeface="Times New Roman" panose="02020603050405020304" pitchFamily="18" charset="0"/>
                          </a:rPr>
                          <m:t>2</m:t>
                        </m:r>
                      </m:sup>
                    </m:sSup>
                  </m:oMath>
                </a14:m>
                <a:r>
                  <a:rPr lang="en-US" sz="4500" dirty="0">
                    <a:latin typeface="Times New Roman" panose="02020603050405020304" pitchFamily="18" charset="0"/>
                    <a:ea typeface="Times New Roman" panose="02020603050405020304" pitchFamily="18" charset="0"/>
                  </a:rPr>
                  <a:t> </a:t>
                </a:r>
              </a:p>
              <a:p>
                <a:pPr>
                  <a:lnSpc>
                    <a:spcPct val="150000"/>
                  </a:lnSpc>
                </a:pPr>
                <a14:m>
                  <m:oMath xmlns:m="http://schemas.openxmlformats.org/officeDocument/2006/math">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4</m:t>
                        </m:r>
                      </m:sub>
                    </m:sSub>
                    <m:r>
                      <a:rPr lang="en-US" sz="4500" i="1">
                        <a:solidFill>
                          <a:srgbClr val="333333"/>
                        </a:solidFill>
                        <a:latin typeface="Cambria Math" panose="02040503050406030204" pitchFamily="18" charset="0"/>
                        <a:ea typeface="Times New Roman" panose="02020603050405020304" pitchFamily="18" charset="0"/>
                      </a:rPr>
                      <m:t>=</m:t>
                    </m:r>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3</m:t>
                        </m:r>
                      </m:sub>
                    </m:sSub>
                    <m:r>
                      <a:rPr lang="en-US" sz="4500" i="1">
                        <a:solidFill>
                          <a:srgbClr val="333333"/>
                        </a:solidFill>
                        <a:latin typeface="Cambria Math" panose="02040503050406030204" pitchFamily="18" charset="0"/>
                        <a:ea typeface="Times New Roman" panose="02020603050405020304" pitchFamily="18" charset="0"/>
                      </a:rPr>
                      <m:t>.</m:t>
                    </m:r>
                    <m:r>
                      <a:rPr lang="en-US" sz="4500" i="1">
                        <a:solidFill>
                          <a:srgbClr val="333333"/>
                        </a:solidFill>
                        <a:latin typeface="Cambria Math" panose="02040503050406030204" pitchFamily="18" charset="0"/>
                        <a:ea typeface="Times New Roman" panose="02020603050405020304" pitchFamily="18" charset="0"/>
                      </a:rPr>
                      <m:t>𝑞</m:t>
                    </m:r>
                    <m:r>
                      <a:rPr lang="en-US" sz="4500" i="1">
                        <a:solidFill>
                          <a:srgbClr val="333333"/>
                        </a:solidFill>
                        <a:latin typeface="Cambria Math" panose="02040503050406030204" pitchFamily="18" charset="0"/>
                        <a:ea typeface="Times New Roman" panose="02020603050405020304" pitchFamily="18" charset="0"/>
                      </a:rPr>
                      <m:t>=</m:t>
                    </m:r>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1</m:t>
                        </m:r>
                      </m:sub>
                    </m:sSub>
                    <m:r>
                      <a:rPr lang="en-US" sz="4500" i="1">
                        <a:solidFill>
                          <a:srgbClr val="333333"/>
                        </a:solidFill>
                        <a:latin typeface="Cambria Math" panose="02040503050406030204" pitchFamily="18" charset="0"/>
                        <a:ea typeface="Times New Roman" panose="02020603050405020304" pitchFamily="18" charset="0"/>
                      </a:rPr>
                      <m:t>.</m:t>
                    </m:r>
                    <m:sSup>
                      <m:sSupPr>
                        <m:ctrlPr>
                          <a:rPr lang="en-US" sz="4500" i="1">
                            <a:solidFill>
                              <a:srgbClr val="333333"/>
                            </a:solidFill>
                            <a:latin typeface="Cambria Math" panose="02040503050406030204" pitchFamily="18" charset="0"/>
                            <a:ea typeface="Times New Roman" panose="02020603050405020304" pitchFamily="18" charset="0"/>
                          </a:rPr>
                        </m:ctrlPr>
                      </m:sSupPr>
                      <m:e>
                        <m:r>
                          <a:rPr lang="en-US" sz="4500" i="1">
                            <a:solidFill>
                              <a:srgbClr val="333333"/>
                            </a:solidFill>
                            <a:latin typeface="Cambria Math" panose="02040503050406030204" pitchFamily="18" charset="0"/>
                            <a:ea typeface="Times New Roman" panose="02020603050405020304" pitchFamily="18" charset="0"/>
                          </a:rPr>
                          <m:t>𝑞</m:t>
                        </m:r>
                      </m:e>
                      <m:sup>
                        <m:r>
                          <a:rPr lang="en-US" sz="4500" i="1">
                            <a:solidFill>
                              <a:srgbClr val="333333"/>
                            </a:solidFill>
                            <a:latin typeface="Cambria Math" panose="02040503050406030204" pitchFamily="18" charset="0"/>
                            <a:ea typeface="Times New Roman" panose="02020603050405020304" pitchFamily="18" charset="0"/>
                          </a:rPr>
                          <m:t>3</m:t>
                        </m:r>
                      </m:sup>
                    </m:sSup>
                  </m:oMath>
                </a14:m>
                <a:r>
                  <a:rPr lang="en-US" sz="4500" dirty="0">
                    <a:latin typeface="Times New Roman" panose="02020603050405020304" pitchFamily="18" charset="0"/>
                    <a:ea typeface="Times New Roman" panose="02020603050405020304" pitchFamily="18" charset="0"/>
                  </a:rPr>
                  <a:t> </a:t>
                </a:r>
              </a:p>
              <a:p>
                <a:pPr>
                  <a:lnSpc>
                    <a:spcPct val="150000"/>
                  </a:lnSpc>
                </a:pPr>
                <a14:m>
                  <m:oMath xmlns:m="http://schemas.openxmlformats.org/officeDocument/2006/math">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1</m:t>
                        </m:r>
                        <m:r>
                          <a:rPr lang="en-US" sz="4500" i="1">
                            <a:solidFill>
                              <a:srgbClr val="000000"/>
                            </a:solidFill>
                            <a:latin typeface="Cambria Math" panose="02040503050406030204" pitchFamily="18" charset="0"/>
                            <a:ea typeface="Times New Roman" panose="02020603050405020304" pitchFamily="18" charset="0"/>
                          </a:rPr>
                          <m:t>0</m:t>
                        </m:r>
                      </m:sub>
                    </m:sSub>
                    <m:r>
                      <a:rPr lang="en-US" sz="4500" i="1">
                        <a:solidFill>
                          <a:srgbClr val="333333"/>
                        </a:solidFill>
                        <a:latin typeface="Cambria Math" panose="02040503050406030204" pitchFamily="18" charset="0"/>
                        <a:ea typeface="Times New Roman" panose="02020603050405020304" pitchFamily="18" charset="0"/>
                      </a:rPr>
                      <m:t>=</m:t>
                    </m:r>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1</m:t>
                        </m:r>
                      </m:sub>
                    </m:sSub>
                    <m:r>
                      <a:rPr lang="en-US" sz="4500" i="1">
                        <a:solidFill>
                          <a:srgbClr val="333333"/>
                        </a:solidFill>
                        <a:latin typeface="Cambria Math" panose="02040503050406030204" pitchFamily="18" charset="0"/>
                        <a:ea typeface="Times New Roman" panose="02020603050405020304" pitchFamily="18" charset="0"/>
                      </a:rPr>
                      <m:t>.</m:t>
                    </m:r>
                    <m:sSup>
                      <m:sSupPr>
                        <m:ctrlPr>
                          <a:rPr lang="en-US" sz="4500" i="1">
                            <a:solidFill>
                              <a:srgbClr val="333333"/>
                            </a:solidFill>
                            <a:latin typeface="Cambria Math" panose="02040503050406030204" pitchFamily="18" charset="0"/>
                            <a:ea typeface="Times New Roman" panose="02020603050405020304" pitchFamily="18" charset="0"/>
                          </a:rPr>
                        </m:ctrlPr>
                      </m:sSupPr>
                      <m:e>
                        <m:r>
                          <a:rPr lang="en-US" sz="4500" i="1">
                            <a:solidFill>
                              <a:srgbClr val="333333"/>
                            </a:solidFill>
                            <a:latin typeface="Cambria Math" panose="02040503050406030204" pitchFamily="18" charset="0"/>
                            <a:ea typeface="Times New Roman" panose="02020603050405020304" pitchFamily="18" charset="0"/>
                          </a:rPr>
                          <m:t>𝑞</m:t>
                        </m:r>
                      </m:e>
                      <m:sup>
                        <m:r>
                          <a:rPr lang="en-US" sz="4500" i="1">
                            <a:solidFill>
                              <a:srgbClr val="333333"/>
                            </a:solidFill>
                            <a:latin typeface="Cambria Math" panose="02040503050406030204" pitchFamily="18" charset="0"/>
                            <a:ea typeface="Times New Roman" panose="02020603050405020304" pitchFamily="18" charset="0"/>
                          </a:rPr>
                          <m:t>9</m:t>
                        </m:r>
                      </m:sup>
                    </m:sSup>
                  </m:oMath>
                </a14:m>
                <a:r>
                  <a:rPr lang="en-US" sz="4500" dirty="0">
                    <a:latin typeface="Times New Roman" panose="02020603050405020304" pitchFamily="18" charset="0"/>
                    <a:ea typeface="Times New Roman" panose="02020603050405020304" pitchFamily="18" charset="0"/>
                  </a:rPr>
                  <a:t> </a:t>
                </a:r>
              </a:p>
            </p:txBody>
          </p:sp>
        </mc:Choice>
        <mc:Fallback xmlns="">
          <p:sp>
            <p:nvSpPr>
              <p:cNvPr id="5" name="TextBox 4">
                <a:extLst>
                  <a:ext uri="{FF2B5EF4-FFF2-40B4-BE49-F238E27FC236}">
                    <a16:creationId xmlns:a16="http://schemas.microsoft.com/office/drawing/2014/main" id="{0CA240C2-8CDF-2FC8-0266-F6964F280D21}"/>
                  </a:ext>
                </a:extLst>
              </p:cNvPr>
              <p:cNvSpPr txBox="1">
                <a:spLocks noRot="1" noChangeAspect="1" noMove="1" noResize="1" noEditPoints="1" noAdjustHandles="1" noChangeArrowheads="1" noChangeShapeType="1" noTextEdit="1"/>
              </p:cNvSpPr>
              <p:nvPr/>
            </p:nvSpPr>
            <p:spPr>
              <a:xfrm>
                <a:off x="7239000" y="4946442"/>
                <a:ext cx="7536566" cy="424731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34565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5C4FF"/>
        </a:solidFill>
        <a:effectLst/>
      </p:bgPr>
    </p:bg>
    <p:spTree>
      <p:nvGrpSpPr>
        <p:cNvPr id="1" name=""/>
        <p:cNvGrpSpPr/>
        <p:nvPr/>
      </p:nvGrpSpPr>
      <p:grpSpPr>
        <a:xfrm>
          <a:off x="0" y="0"/>
          <a:ext cx="0" cy="0"/>
          <a:chOff x="0" y="0"/>
          <a:chExt cx="0" cy="0"/>
        </a:xfrm>
      </p:grpSpPr>
      <p:sp>
        <p:nvSpPr>
          <p:cNvPr id="5" name="Freeform 5"/>
          <p:cNvSpPr/>
          <p:nvPr/>
        </p:nvSpPr>
        <p:spPr>
          <a:xfrm rot="775838">
            <a:off x="16577038" y="8975107"/>
            <a:ext cx="1959349" cy="2006650"/>
          </a:xfrm>
          <a:custGeom>
            <a:avLst/>
            <a:gdLst/>
            <a:ahLst/>
            <a:cxnLst/>
            <a:rect l="l" t="t" r="r" b="b"/>
            <a:pathLst>
              <a:path w="2045913" h="1866895">
                <a:moveTo>
                  <a:pt x="0" y="0"/>
                </a:moveTo>
                <a:lnTo>
                  <a:pt x="2045912" y="0"/>
                </a:lnTo>
                <a:lnTo>
                  <a:pt x="2045912" y="1866896"/>
                </a:lnTo>
                <a:lnTo>
                  <a:pt x="0" y="1866896"/>
                </a:lnTo>
                <a:lnTo>
                  <a:pt x="0" y="0"/>
                </a:lnTo>
                <a:close/>
              </a:path>
            </a:pathLst>
          </a:custGeom>
          <a:blipFill>
            <a:blip r:embed="rId2"/>
            <a:stretch>
              <a:fillRect/>
            </a:stretch>
          </a:blipFill>
        </p:spPr>
        <p:txBody>
          <a:bodyPr/>
          <a:lstStyle/>
          <a:p>
            <a:endParaRPr lang="en-US"/>
          </a:p>
        </p:txBody>
      </p:sp>
      <p:sp>
        <p:nvSpPr>
          <p:cNvPr id="7" name="Freeform 7"/>
          <p:cNvSpPr/>
          <p:nvPr/>
        </p:nvSpPr>
        <p:spPr>
          <a:xfrm>
            <a:off x="-253692" y="804733"/>
            <a:ext cx="885584" cy="884477"/>
          </a:xfrm>
          <a:custGeom>
            <a:avLst/>
            <a:gdLst/>
            <a:ahLst/>
            <a:cxnLst/>
            <a:rect l="l" t="t" r="r" b="b"/>
            <a:pathLst>
              <a:path w="885584" h="884477">
                <a:moveTo>
                  <a:pt x="0" y="0"/>
                </a:moveTo>
                <a:lnTo>
                  <a:pt x="885583" y="0"/>
                </a:lnTo>
                <a:lnTo>
                  <a:pt x="885583" y="884476"/>
                </a:lnTo>
                <a:lnTo>
                  <a:pt x="0" y="884476"/>
                </a:lnTo>
                <a:lnTo>
                  <a:pt x="0" y="0"/>
                </a:lnTo>
                <a:close/>
              </a:path>
            </a:pathLst>
          </a:custGeom>
          <a:blipFill>
            <a:blip r:embed="rId3"/>
            <a:stretch>
              <a:fillRect/>
            </a:stretch>
          </a:blipFill>
        </p:spPr>
        <p:txBody>
          <a:bodyPr/>
          <a:lstStyle/>
          <a:p>
            <a:endParaRPr lang="en-US"/>
          </a:p>
        </p:txBody>
      </p:sp>
      <p:sp>
        <p:nvSpPr>
          <p:cNvPr id="8" name="Freeform 8"/>
          <p:cNvSpPr/>
          <p:nvPr/>
        </p:nvSpPr>
        <p:spPr>
          <a:xfrm>
            <a:off x="442792" y="-521126"/>
            <a:ext cx="1163130" cy="1203757"/>
          </a:xfrm>
          <a:custGeom>
            <a:avLst/>
            <a:gdLst/>
            <a:ahLst/>
            <a:cxnLst/>
            <a:rect l="l" t="t" r="r" b="b"/>
            <a:pathLst>
              <a:path w="1163130" h="1203757">
                <a:moveTo>
                  <a:pt x="0" y="0"/>
                </a:moveTo>
                <a:lnTo>
                  <a:pt x="1163130" y="0"/>
                </a:lnTo>
                <a:lnTo>
                  <a:pt x="1163130" y="1203757"/>
                </a:lnTo>
                <a:lnTo>
                  <a:pt x="0" y="1203757"/>
                </a:lnTo>
                <a:lnTo>
                  <a:pt x="0" y="0"/>
                </a:lnTo>
                <a:close/>
              </a:path>
            </a:pathLst>
          </a:custGeom>
          <a:blipFill>
            <a:blip r:embed="rId4"/>
            <a:stretch>
              <a:fillRect/>
            </a:stretch>
          </a:blipFill>
        </p:spPr>
        <p:txBody>
          <a:bodyPr/>
          <a:lstStyle/>
          <a:p>
            <a:endParaRPr lang="en-US"/>
          </a:p>
        </p:txBody>
      </p:sp>
      <p:sp>
        <p:nvSpPr>
          <p:cNvPr id="19" name="Rectangle: Rounded Corners 18">
            <a:extLst>
              <a:ext uri="{FF2B5EF4-FFF2-40B4-BE49-F238E27FC236}">
                <a16:creationId xmlns:a16="http://schemas.microsoft.com/office/drawing/2014/main" id="{F1930A47-B457-C496-438A-8EE20FC2D021}"/>
              </a:ext>
            </a:extLst>
          </p:cNvPr>
          <p:cNvSpPr/>
          <p:nvPr/>
        </p:nvSpPr>
        <p:spPr>
          <a:xfrm>
            <a:off x="6553200" y="495300"/>
            <a:ext cx="5181600" cy="1665775"/>
          </a:xfrm>
          <a:prstGeom prst="roundRect">
            <a:avLst>
              <a:gd name="adj" fmla="val 40503"/>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6000" b="1" dirty="0">
                <a:latin typeface="Arial" panose="020B0604020202020204" pitchFamily="34" charset="0"/>
                <a:cs typeface="Arial" panose="020B0604020202020204" pitchFamily="34" charset="0"/>
              </a:rPr>
              <a:t>KẾT LUẬN</a:t>
            </a:r>
          </a:p>
        </p:txBody>
      </p:sp>
      <p:sp>
        <p:nvSpPr>
          <p:cNvPr id="27" name="Rectangle: Rounded Corners 26">
            <a:extLst>
              <a:ext uri="{FF2B5EF4-FFF2-40B4-BE49-F238E27FC236}">
                <a16:creationId xmlns:a16="http://schemas.microsoft.com/office/drawing/2014/main" id="{C5D08779-7CA6-B862-413B-3C5FA8266984}"/>
              </a:ext>
            </a:extLst>
          </p:cNvPr>
          <p:cNvSpPr/>
          <p:nvPr/>
        </p:nvSpPr>
        <p:spPr>
          <a:xfrm>
            <a:off x="1295400" y="3726013"/>
            <a:ext cx="15697200" cy="505531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0640629-6DCB-A60C-C697-4524AD2771FD}"/>
                  </a:ext>
                </a:extLst>
              </p:cNvPr>
              <p:cNvSpPr txBox="1"/>
              <p:nvPr/>
            </p:nvSpPr>
            <p:spPr>
              <a:xfrm>
                <a:off x="1605922" y="4492817"/>
                <a:ext cx="15030983" cy="3625351"/>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m:rPr>
                          <m:nor/>
                        </m:rPr>
                        <a:rPr lang="en-US" sz="4500" kern="100">
                          <a:latin typeface="Arial" panose="020B0604020202020204" pitchFamily="34" charset="0"/>
                          <a:ea typeface="Calibri" panose="020F0502020204030204" pitchFamily="34" charset="0"/>
                          <a:cs typeface="Arial" panose="020B0604020202020204" pitchFamily="34" charset="0"/>
                        </a:rPr>
                        <m:t>N</m:t>
                      </m:r>
                      <m:r>
                        <m:rPr>
                          <m:nor/>
                        </m:rPr>
                        <a:rPr lang="en-US" sz="4500" kern="100">
                          <a:latin typeface="Arial" panose="020B0604020202020204" pitchFamily="34" charset="0"/>
                          <a:ea typeface="Calibri" panose="020F0502020204030204" pitchFamily="34" charset="0"/>
                          <a:cs typeface="Arial" panose="020B0604020202020204" pitchFamily="34" charset="0"/>
                        </a:rPr>
                        <m:t>ế</m:t>
                      </m:r>
                      <m:r>
                        <m:rPr>
                          <m:nor/>
                        </m:rPr>
                        <a:rPr lang="en-US" sz="4500" kern="100">
                          <a:latin typeface="Arial" panose="020B0604020202020204" pitchFamily="34" charset="0"/>
                          <a:ea typeface="Calibri" panose="020F0502020204030204" pitchFamily="34" charset="0"/>
                          <a:cs typeface="Arial" panose="020B0604020202020204" pitchFamily="34" charset="0"/>
                        </a:rPr>
                        <m:t>u</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m</m:t>
                      </m:r>
                      <m:r>
                        <m:rPr>
                          <m:nor/>
                        </m:rPr>
                        <a:rPr lang="en-US" sz="4500" kern="100">
                          <a:latin typeface="Arial" panose="020B0604020202020204" pitchFamily="34" charset="0"/>
                          <a:ea typeface="Calibri" panose="020F0502020204030204" pitchFamily="34" charset="0"/>
                          <a:cs typeface="Arial" panose="020B0604020202020204" pitchFamily="34" charset="0"/>
                        </a:rPr>
                        <m:t>ộ</m:t>
                      </m:r>
                      <m:r>
                        <m:rPr>
                          <m:nor/>
                        </m:rPr>
                        <a:rPr lang="en-US" sz="4500" kern="100">
                          <a:latin typeface="Arial" panose="020B0604020202020204" pitchFamily="34" charset="0"/>
                          <a:ea typeface="Calibri" panose="020F0502020204030204" pitchFamily="34" charset="0"/>
                          <a:cs typeface="Arial" panose="020B0604020202020204" pitchFamily="34" charset="0"/>
                        </a:rPr>
                        <m:t>t</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c</m:t>
                      </m:r>
                      <m:r>
                        <m:rPr>
                          <m:nor/>
                        </m:rPr>
                        <a:rPr lang="en-US" sz="4500" kern="100">
                          <a:latin typeface="Arial" panose="020B0604020202020204" pitchFamily="34" charset="0"/>
                          <a:ea typeface="Calibri" panose="020F0502020204030204" pitchFamily="34" charset="0"/>
                          <a:cs typeface="Arial" panose="020B0604020202020204" pitchFamily="34" charset="0"/>
                        </a:rPr>
                        <m:t>ấ</m:t>
                      </m:r>
                      <m:r>
                        <m:rPr>
                          <m:nor/>
                        </m:rPr>
                        <a:rPr lang="en-US" sz="4500" kern="100">
                          <a:latin typeface="Arial" panose="020B0604020202020204" pitchFamily="34" charset="0"/>
                          <a:ea typeface="Calibri" panose="020F0502020204030204" pitchFamily="34" charset="0"/>
                          <a:cs typeface="Arial" panose="020B0604020202020204" pitchFamily="34" charset="0"/>
                        </a:rPr>
                        <m:t>p</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s</m:t>
                      </m:r>
                      <m:r>
                        <m:rPr>
                          <m:nor/>
                        </m:rPr>
                        <a:rPr lang="en-US" sz="4500" kern="100">
                          <a:latin typeface="Arial" panose="020B0604020202020204" pitchFamily="34" charset="0"/>
                          <a:ea typeface="Calibri" panose="020F0502020204030204" pitchFamily="34" charset="0"/>
                          <a:cs typeface="Arial" panose="020B0604020202020204" pitchFamily="34" charset="0"/>
                        </a:rPr>
                        <m:t>ố </m:t>
                      </m:r>
                      <m:r>
                        <m:rPr>
                          <m:nor/>
                        </m:rPr>
                        <a:rPr lang="en-US" sz="4500" kern="100">
                          <a:latin typeface="Arial" panose="020B0604020202020204" pitchFamily="34" charset="0"/>
                          <a:ea typeface="Calibri" panose="020F0502020204030204" pitchFamily="34" charset="0"/>
                          <a:cs typeface="Arial" panose="020B0604020202020204" pitchFamily="34" charset="0"/>
                        </a:rPr>
                        <m:t>nh</m:t>
                      </m:r>
                      <m:r>
                        <m:rPr>
                          <m:nor/>
                        </m:rPr>
                        <a:rPr lang="en-US" sz="4500" kern="100">
                          <a:latin typeface="Arial" panose="020B0604020202020204" pitchFamily="34" charset="0"/>
                          <a:ea typeface="Calibri" panose="020F0502020204030204" pitchFamily="34" charset="0"/>
                          <a:cs typeface="Arial" panose="020B0604020202020204" pitchFamily="34" charset="0"/>
                        </a:rPr>
                        <m:t>â</m:t>
                      </m:r>
                      <m:r>
                        <m:rPr>
                          <m:nor/>
                        </m:rPr>
                        <a:rPr lang="en-US" sz="4500" kern="100">
                          <a:latin typeface="Arial" panose="020B0604020202020204" pitchFamily="34" charset="0"/>
                          <a:ea typeface="Calibri" panose="020F0502020204030204" pitchFamily="34" charset="0"/>
                          <a:cs typeface="Arial" panose="020B0604020202020204" pitchFamily="34" charset="0"/>
                        </a:rPr>
                        <m:t>n</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c</m:t>
                      </m:r>
                      <m:r>
                        <m:rPr>
                          <m:nor/>
                        </m:rPr>
                        <a:rPr lang="en-US" sz="4500" kern="100">
                          <a:latin typeface="Arial" panose="020B0604020202020204" pitchFamily="34" charset="0"/>
                          <a:ea typeface="Calibri" panose="020F0502020204030204" pitchFamily="34" charset="0"/>
                          <a:cs typeface="Arial" panose="020B0604020202020204" pitchFamily="34" charset="0"/>
                        </a:rPr>
                        <m:t>ó </m:t>
                      </m:r>
                      <m:r>
                        <m:rPr>
                          <m:nor/>
                        </m:rPr>
                        <a:rPr lang="en-US" sz="4500" kern="100">
                          <a:latin typeface="Arial" panose="020B0604020202020204" pitchFamily="34" charset="0"/>
                          <a:ea typeface="Calibri" panose="020F0502020204030204" pitchFamily="34" charset="0"/>
                          <a:cs typeface="Arial" panose="020B0604020202020204" pitchFamily="34" charset="0"/>
                        </a:rPr>
                        <m:t>s</m:t>
                      </m:r>
                      <m:r>
                        <m:rPr>
                          <m:nor/>
                        </m:rPr>
                        <a:rPr lang="en-US" sz="4500" kern="100">
                          <a:latin typeface="Arial" panose="020B0604020202020204" pitchFamily="34" charset="0"/>
                          <a:ea typeface="Calibri" panose="020F0502020204030204" pitchFamily="34" charset="0"/>
                          <a:cs typeface="Arial" panose="020B0604020202020204" pitchFamily="34" charset="0"/>
                        </a:rPr>
                        <m:t>ố </m:t>
                      </m:r>
                      <m:r>
                        <m:rPr>
                          <m:nor/>
                        </m:rPr>
                        <a:rPr lang="en-US" sz="4500" kern="100">
                          <a:latin typeface="Arial" panose="020B0604020202020204" pitchFamily="34" charset="0"/>
                          <a:ea typeface="Calibri" panose="020F0502020204030204" pitchFamily="34" charset="0"/>
                          <a:cs typeface="Arial" panose="020B0604020202020204" pitchFamily="34" charset="0"/>
                        </a:rPr>
                        <m:t>h</m:t>
                      </m:r>
                      <m:r>
                        <m:rPr>
                          <m:nor/>
                        </m:rPr>
                        <a:rPr lang="en-US" sz="4500" kern="100">
                          <a:latin typeface="Arial" panose="020B0604020202020204" pitchFamily="34" charset="0"/>
                          <a:ea typeface="Calibri" panose="020F0502020204030204" pitchFamily="34" charset="0"/>
                          <a:cs typeface="Arial" panose="020B0604020202020204" pitchFamily="34" charset="0"/>
                        </a:rPr>
                        <m:t>ạ</m:t>
                      </m:r>
                      <m:r>
                        <m:rPr>
                          <m:nor/>
                        </m:rPr>
                        <a:rPr lang="en-US" sz="4500" kern="100">
                          <a:latin typeface="Arial" panose="020B0604020202020204" pitchFamily="34" charset="0"/>
                          <a:ea typeface="Calibri" panose="020F0502020204030204" pitchFamily="34" charset="0"/>
                          <a:cs typeface="Arial" panose="020B0604020202020204" pitchFamily="34" charset="0"/>
                        </a:rPr>
                        <m:t>ng</m:t>
                      </m:r>
                      <m:r>
                        <m:rPr>
                          <m:nor/>
                        </m:rPr>
                        <a:rPr lang="en-US" sz="4500" kern="100">
                          <a:latin typeface="Arial" panose="020B0604020202020204" pitchFamily="34" charset="0"/>
                          <a:ea typeface="Calibri" panose="020F0502020204030204" pitchFamily="34" charset="0"/>
                          <a:cs typeface="Arial" panose="020B0604020202020204" pitchFamily="34" charset="0"/>
                        </a:rPr>
                        <m:t> đầ</m:t>
                      </m:r>
                      <m:r>
                        <m:rPr>
                          <m:nor/>
                        </m:rPr>
                        <a:rPr lang="en-US" sz="4500" kern="100">
                          <a:latin typeface="Arial" panose="020B0604020202020204" pitchFamily="34" charset="0"/>
                          <a:ea typeface="Calibri" panose="020F0502020204030204" pitchFamily="34" charset="0"/>
                          <a:cs typeface="Arial" panose="020B0604020202020204" pitchFamily="34" charset="0"/>
                        </a:rPr>
                        <m:t>u</m:t>
                      </m:r>
                      <m:r>
                        <m:rPr>
                          <m:nor/>
                        </m:rPr>
                        <a:rPr lang="en-US" sz="4500" kern="100">
                          <a:latin typeface="Arial" panose="020B0604020202020204" pitchFamily="34" charset="0"/>
                          <a:ea typeface="Calibri" panose="020F0502020204030204" pitchFamily="34" charset="0"/>
                          <a:cs typeface="Arial" panose="020B0604020202020204" pitchFamily="34" charset="0"/>
                        </a:rPr>
                        <m:t> </m:t>
                      </m:r>
                      <m:sSub>
                        <m:sSub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5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500" kern="100">
                              <a:latin typeface="Cambria Math" panose="02040503050406030204" pitchFamily="18" charset="0"/>
                              <a:ea typeface="Calibri" panose="020F0502020204030204" pitchFamily="34" charset="0"/>
                              <a:cs typeface="Times New Roman" panose="02020603050405020304" pitchFamily="18" charset="0"/>
                            </a:rPr>
                            <m:t>1</m:t>
                          </m:r>
                        </m:sub>
                      </m:sSub>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v</m:t>
                      </m:r>
                      <m:r>
                        <m:rPr>
                          <m:nor/>
                        </m:rPr>
                        <a:rPr lang="en-US" sz="4500" kern="100">
                          <a:latin typeface="Arial" panose="020B0604020202020204" pitchFamily="34" charset="0"/>
                          <a:ea typeface="Calibri" panose="020F0502020204030204" pitchFamily="34" charset="0"/>
                          <a:cs typeface="Arial" panose="020B0604020202020204" pitchFamily="34" charset="0"/>
                        </a:rPr>
                        <m:t>à </m:t>
                      </m:r>
                      <m:r>
                        <m:rPr>
                          <m:nor/>
                        </m:rPr>
                        <a:rPr lang="en-US" sz="4500" kern="100">
                          <a:latin typeface="Arial" panose="020B0604020202020204" pitchFamily="34" charset="0"/>
                          <a:ea typeface="Calibri" panose="020F0502020204030204" pitchFamily="34" charset="0"/>
                          <a:cs typeface="Arial" panose="020B0604020202020204" pitchFamily="34" charset="0"/>
                        </a:rPr>
                        <m:t>c</m:t>
                      </m:r>
                      <m:r>
                        <m:rPr>
                          <m:nor/>
                        </m:rPr>
                        <a:rPr lang="en-US" sz="4500" kern="100">
                          <a:latin typeface="Arial" panose="020B0604020202020204" pitchFamily="34" charset="0"/>
                          <a:ea typeface="Calibri" panose="020F0502020204030204" pitchFamily="34" charset="0"/>
                          <a:cs typeface="Arial" panose="020B0604020202020204" pitchFamily="34" charset="0"/>
                        </a:rPr>
                        <m:t>ô</m:t>
                      </m:r>
                      <m:r>
                        <m:rPr>
                          <m:nor/>
                        </m:rPr>
                        <a:rPr lang="en-US" sz="4500" kern="100">
                          <a:latin typeface="Arial" panose="020B0604020202020204" pitchFamily="34" charset="0"/>
                          <a:ea typeface="Calibri" panose="020F0502020204030204" pitchFamily="34" charset="0"/>
                          <a:cs typeface="Arial" panose="020B0604020202020204" pitchFamily="34" charset="0"/>
                        </a:rPr>
                        <m:t>ng</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b</m:t>
                      </m:r>
                      <m:r>
                        <m:rPr>
                          <m:nor/>
                        </m:rPr>
                        <a:rPr lang="en-US" sz="4500" kern="100">
                          <a:latin typeface="Arial" panose="020B0604020202020204" pitchFamily="34" charset="0"/>
                          <a:ea typeface="Calibri" panose="020F0502020204030204" pitchFamily="34" charset="0"/>
                          <a:cs typeface="Arial" panose="020B0604020202020204" pitchFamily="34" charset="0"/>
                        </a:rPr>
                        <m:t>ộ</m:t>
                      </m:r>
                      <m:r>
                        <m:rPr>
                          <m:nor/>
                        </m:rPr>
                        <a:rPr lang="en-US" sz="4500" kern="100">
                          <a:latin typeface="Arial" panose="020B0604020202020204" pitchFamily="34" charset="0"/>
                          <a:ea typeface="Calibri" panose="020F0502020204030204" pitchFamily="34" charset="0"/>
                          <a:cs typeface="Arial" panose="020B0604020202020204" pitchFamily="34" charset="0"/>
                        </a:rPr>
                        <m:t>i</m:t>
                      </m:r>
                      <m:r>
                        <m:rPr>
                          <m:nor/>
                        </m:rPr>
                        <a:rPr lang="en-US" sz="4500" kern="100">
                          <a:latin typeface="Arial" panose="020B0604020202020204" pitchFamily="34" charset="0"/>
                          <a:ea typeface="Calibri" panose="020F0502020204030204" pitchFamily="34" charset="0"/>
                          <a:cs typeface="Arial" panose="020B0604020202020204" pitchFamily="34" charset="0"/>
                        </a:rPr>
                        <m:t> </m:t>
                      </m:r>
                      <m:r>
                        <a:rPr lang="en-US" sz="4500" i="1" kern="100">
                          <a:latin typeface="Cambria Math" panose="02040503050406030204" pitchFamily="18" charset="0"/>
                          <a:ea typeface="Calibri" panose="020F0502020204030204" pitchFamily="34" charset="0"/>
                          <a:cs typeface="Times New Roman" panose="02020603050405020304" pitchFamily="18" charset="0"/>
                        </a:rPr>
                        <m:t>𝑞</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th</m:t>
                      </m:r>
                      <m:r>
                        <m:rPr>
                          <m:nor/>
                        </m:rPr>
                        <a:rPr lang="en-US" sz="4500" kern="100">
                          <a:latin typeface="Arial" panose="020B0604020202020204" pitchFamily="34" charset="0"/>
                          <a:ea typeface="Calibri" panose="020F0502020204030204" pitchFamily="34" charset="0"/>
                          <a:cs typeface="Arial" panose="020B0604020202020204" pitchFamily="34" charset="0"/>
                        </a:rPr>
                        <m:t>ì </m:t>
                      </m:r>
                      <m:r>
                        <m:rPr>
                          <m:nor/>
                        </m:rPr>
                        <a:rPr lang="en-US" sz="4500" kern="100">
                          <a:latin typeface="Arial" panose="020B0604020202020204" pitchFamily="34" charset="0"/>
                          <a:ea typeface="Calibri" panose="020F0502020204030204" pitchFamily="34" charset="0"/>
                          <a:cs typeface="Arial" panose="020B0604020202020204" pitchFamily="34" charset="0"/>
                        </a:rPr>
                        <m:t>s</m:t>
                      </m:r>
                      <m:r>
                        <m:rPr>
                          <m:nor/>
                        </m:rPr>
                        <a:rPr lang="en-US" sz="4500" kern="100">
                          <a:latin typeface="Arial" panose="020B0604020202020204" pitchFamily="34" charset="0"/>
                          <a:ea typeface="Calibri" panose="020F0502020204030204" pitchFamily="34" charset="0"/>
                          <a:cs typeface="Arial" panose="020B0604020202020204" pitchFamily="34" charset="0"/>
                        </a:rPr>
                        <m:t>ố </m:t>
                      </m:r>
                      <m:r>
                        <m:rPr>
                          <m:nor/>
                        </m:rPr>
                        <a:rPr lang="en-US" sz="4500" kern="100">
                          <a:latin typeface="Arial" panose="020B0604020202020204" pitchFamily="34" charset="0"/>
                          <a:ea typeface="Calibri" panose="020F0502020204030204" pitchFamily="34" charset="0"/>
                          <a:cs typeface="Arial" panose="020B0604020202020204" pitchFamily="34" charset="0"/>
                        </a:rPr>
                        <m:t>h</m:t>
                      </m:r>
                      <m:r>
                        <m:rPr>
                          <m:nor/>
                        </m:rPr>
                        <a:rPr lang="en-US" sz="4500" kern="100">
                          <a:latin typeface="Arial" panose="020B0604020202020204" pitchFamily="34" charset="0"/>
                          <a:ea typeface="Calibri" panose="020F0502020204030204" pitchFamily="34" charset="0"/>
                          <a:cs typeface="Arial" panose="020B0604020202020204" pitchFamily="34" charset="0"/>
                        </a:rPr>
                        <m:t>ạ</m:t>
                      </m:r>
                      <m:r>
                        <m:rPr>
                          <m:nor/>
                        </m:rPr>
                        <a:rPr lang="en-US" sz="4500" kern="100">
                          <a:latin typeface="Arial" panose="020B0604020202020204" pitchFamily="34" charset="0"/>
                          <a:ea typeface="Calibri" panose="020F0502020204030204" pitchFamily="34" charset="0"/>
                          <a:cs typeface="Arial" panose="020B0604020202020204" pitchFamily="34" charset="0"/>
                        </a:rPr>
                        <m:t>ng</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t</m:t>
                      </m:r>
                      <m:r>
                        <m:rPr>
                          <m:nor/>
                        </m:rPr>
                        <a:rPr lang="en-US" sz="4500" kern="100">
                          <a:latin typeface="Arial" panose="020B0604020202020204" pitchFamily="34" charset="0"/>
                          <a:ea typeface="Calibri" panose="020F0502020204030204" pitchFamily="34" charset="0"/>
                          <a:cs typeface="Arial" panose="020B0604020202020204" pitchFamily="34" charset="0"/>
                        </a:rPr>
                        <m:t>ổ</m:t>
                      </m:r>
                      <m:r>
                        <m:rPr>
                          <m:nor/>
                        </m:rPr>
                        <a:rPr lang="en-US" sz="4500" kern="100">
                          <a:latin typeface="Arial" panose="020B0604020202020204" pitchFamily="34" charset="0"/>
                          <a:ea typeface="Calibri" panose="020F0502020204030204" pitchFamily="34" charset="0"/>
                          <a:cs typeface="Arial" panose="020B0604020202020204" pitchFamily="34" charset="0"/>
                        </a:rPr>
                        <m:t>ng</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qu</m:t>
                      </m:r>
                      <m:r>
                        <m:rPr>
                          <m:nor/>
                        </m:rPr>
                        <a:rPr lang="en-US" sz="4500" kern="100">
                          <a:latin typeface="Arial" panose="020B0604020202020204" pitchFamily="34" charset="0"/>
                          <a:ea typeface="Calibri" panose="020F0502020204030204" pitchFamily="34" charset="0"/>
                          <a:cs typeface="Arial" panose="020B0604020202020204" pitchFamily="34" charset="0"/>
                        </a:rPr>
                        <m:t>á</m:t>
                      </m:r>
                      <m:r>
                        <m:rPr>
                          <m:nor/>
                        </m:rPr>
                        <a:rPr lang="en-US" sz="4500" kern="100">
                          <a:latin typeface="Arial" panose="020B0604020202020204" pitchFamily="34" charset="0"/>
                          <a:ea typeface="Calibri" panose="020F0502020204030204" pitchFamily="34" charset="0"/>
                          <a:cs typeface="Arial" panose="020B0604020202020204" pitchFamily="34" charset="0"/>
                        </a:rPr>
                        <m:t>t</m:t>
                      </m:r>
                      <m:r>
                        <m:rPr>
                          <m:nor/>
                        </m:rPr>
                        <a:rPr lang="en-US" sz="4500" kern="100">
                          <a:latin typeface="Arial" panose="020B0604020202020204" pitchFamily="34" charset="0"/>
                          <a:ea typeface="Calibri" panose="020F0502020204030204" pitchFamily="34" charset="0"/>
                          <a:cs typeface="Arial" panose="020B0604020202020204" pitchFamily="34" charset="0"/>
                        </a:rPr>
                        <m:t> </m:t>
                      </m:r>
                      <m:sSub>
                        <m:sSub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5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500" i="1" kern="100">
                              <a:latin typeface="Cambria Math" panose="02040503050406030204" pitchFamily="18" charset="0"/>
                              <a:ea typeface="Calibri" panose="020F0502020204030204" pitchFamily="34" charset="0"/>
                              <a:cs typeface="Times New Roman" panose="02020603050405020304" pitchFamily="18" charset="0"/>
                            </a:rPr>
                            <m:t>𝑛</m:t>
                          </m:r>
                        </m:sub>
                      </m:sSub>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c</m:t>
                      </m:r>
                      <m:r>
                        <m:rPr>
                          <m:nor/>
                        </m:rPr>
                        <a:rPr lang="en-US" sz="4500" kern="100">
                          <a:latin typeface="Arial" panose="020B0604020202020204" pitchFamily="34" charset="0"/>
                          <a:ea typeface="Calibri" panose="020F0502020204030204" pitchFamily="34" charset="0"/>
                          <a:cs typeface="Arial" panose="020B0604020202020204" pitchFamily="34" charset="0"/>
                        </a:rPr>
                        <m:t>ủ</m:t>
                      </m:r>
                      <m:r>
                        <m:rPr>
                          <m:nor/>
                        </m:rPr>
                        <a:rPr lang="en-US" sz="4500" kern="100">
                          <a:latin typeface="Arial" panose="020B0604020202020204" pitchFamily="34" charset="0"/>
                          <a:ea typeface="Calibri" panose="020F0502020204030204" pitchFamily="34" charset="0"/>
                          <a:cs typeface="Arial" panose="020B0604020202020204" pitchFamily="34" charset="0"/>
                        </a:rPr>
                        <m:t>a</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n</m:t>
                      </m:r>
                      <m:r>
                        <m:rPr>
                          <m:nor/>
                        </m:rPr>
                        <a:rPr lang="en-US" sz="4500" kern="100">
                          <a:latin typeface="Arial" panose="020B0604020202020204" pitchFamily="34" charset="0"/>
                          <a:ea typeface="Calibri" panose="020F0502020204030204" pitchFamily="34" charset="0"/>
                          <a:cs typeface="Arial" panose="020B0604020202020204" pitchFamily="34" charset="0"/>
                        </a:rPr>
                        <m:t>ó đượ</m:t>
                      </m:r>
                      <m:r>
                        <m:rPr>
                          <m:nor/>
                        </m:rPr>
                        <a:rPr lang="en-US" sz="4500" kern="100">
                          <a:latin typeface="Arial" panose="020B0604020202020204" pitchFamily="34" charset="0"/>
                          <a:ea typeface="Calibri" panose="020F0502020204030204" pitchFamily="34" charset="0"/>
                          <a:cs typeface="Arial" panose="020B0604020202020204" pitchFamily="34" charset="0"/>
                        </a:rPr>
                        <m:t>c</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x</m:t>
                      </m:r>
                      <m:r>
                        <m:rPr>
                          <m:nor/>
                        </m:rPr>
                        <a:rPr lang="en-US" sz="4500" kern="100">
                          <a:latin typeface="Arial" panose="020B0604020202020204" pitchFamily="34" charset="0"/>
                          <a:ea typeface="Calibri" panose="020F0502020204030204" pitchFamily="34" charset="0"/>
                          <a:cs typeface="Arial" panose="020B0604020202020204" pitchFamily="34" charset="0"/>
                        </a:rPr>
                        <m:t>á</m:t>
                      </m:r>
                      <m:r>
                        <m:rPr>
                          <m:nor/>
                        </m:rPr>
                        <a:rPr lang="en-US" sz="4500" kern="100">
                          <a:latin typeface="Arial" panose="020B0604020202020204" pitchFamily="34" charset="0"/>
                          <a:ea typeface="Calibri" panose="020F0502020204030204" pitchFamily="34" charset="0"/>
                          <a:cs typeface="Arial" panose="020B0604020202020204" pitchFamily="34" charset="0"/>
                        </a:rPr>
                        <m:t>c</m:t>
                      </m:r>
                      <m:r>
                        <m:rPr>
                          <m:nor/>
                        </m:rPr>
                        <a:rPr lang="en-US" sz="4500" kern="100">
                          <a:latin typeface="Arial" panose="020B0604020202020204" pitchFamily="34" charset="0"/>
                          <a:ea typeface="Calibri" panose="020F0502020204030204" pitchFamily="34" charset="0"/>
                          <a:cs typeface="Arial" panose="020B0604020202020204" pitchFamily="34" charset="0"/>
                        </a:rPr>
                        <m:t> đị</m:t>
                      </m:r>
                      <m:r>
                        <m:rPr>
                          <m:nor/>
                        </m:rPr>
                        <a:rPr lang="en-US" sz="4500" kern="100">
                          <a:latin typeface="Arial" panose="020B0604020202020204" pitchFamily="34" charset="0"/>
                          <a:ea typeface="Calibri" panose="020F0502020204030204" pitchFamily="34" charset="0"/>
                          <a:cs typeface="Arial" panose="020B0604020202020204" pitchFamily="34" charset="0"/>
                        </a:rPr>
                        <m:t>nh</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b</m:t>
                      </m:r>
                      <m:r>
                        <m:rPr>
                          <m:nor/>
                        </m:rPr>
                        <a:rPr lang="en-US" sz="4500" kern="100">
                          <a:latin typeface="Arial" panose="020B0604020202020204" pitchFamily="34" charset="0"/>
                          <a:ea typeface="Calibri" panose="020F0502020204030204" pitchFamily="34" charset="0"/>
                          <a:cs typeface="Arial" panose="020B0604020202020204" pitchFamily="34" charset="0"/>
                        </a:rPr>
                        <m:t>ở</m:t>
                      </m:r>
                      <m:r>
                        <m:rPr>
                          <m:nor/>
                        </m:rPr>
                        <a:rPr lang="en-US" sz="4500" kern="100">
                          <a:latin typeface="Arial" panose="020B0604020202020204" pitchFamily="34" charset="0"/>
                          <a:ea typeface="Calibri" panose="020F0502020204030204" pitchFamily="34" charset="0"/>
                          <a:cs typeface="Arial" panose="020B0604020202020204" pitchFamily="34" charset="0"/>
                        </a:rPr>
                        <m:t>i</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c</m:t>
                      </m:r>
                      <m:r>
                        <m:rPr>
                          <m:nor/>
                        </m:rPr>
                        <a:rPr lang="en-US" sz="4500" kern="100">
                          <a:latin typeface="Arial" panose="020B0604020202020204" pitchFamily="34" charset="0"/>
                          <a:ea typeface="Calibri" panose="020F0502020204030204" pitchFamily="34" charset="0"/>
                          <a:cs typeface="Arial" panose="020B0604020202020204" pitchFamily="34" charset="0"/>
                        </a:rPr>
                        <m:t>ô</m:t>
                      </m:r>
                      <m:r>
                        <m:rPr>
                          <m:nor/>
                        </m:rPr>
                        <a:rPr lang="en-US" sz="4500" kern="100">
                          <a:latin typeface="Arial" panose="020B0604020202020204" pitchFamily="34" charset="0"/>
                          <a:ea typeface="Calibri" panose="020F0502020204030204" pitchFamily="34" charset="0"/>
                          <a:cs typeface="Arial" panose="020B0604020202020204" pitchFamily="34" charset="0"/>
                        </a:rPr>
                        <m:t>ng</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th</m:t>
                      </m:r>
                      <m:r>
                        <m:rPr>
                          <m:nor/>
                        </m:rPr>
                        <a:rPr lang="en-US" sz="4500" kern="100">
                          <a:latin typeface="Arial" panose="020B0604020202020204" pitchFamily="34" charset="0"/>
                          <a:ea typeface="Calibri" panose="020F0502020204030204" pitchFamily="34" charset="0"/>
                          <a:cs typeface="Arial" panose="020B0604020202020204" pitchFamily="34" charset="0"/>
                        </a:rPr>
                        <m:t>ứ</m:t>
                      </m:r>
                      <m:r>
                        <m:rPr>
                          <m:nor/>
                        </m:rPr>
                        <a:rPr lang="en-US" sz="4500" kern="100">
                          <a:latin typeface="Arial" panose="020B0604020202020204" pitchFamily="34" charset="0"/>
                          <a:ea typeface="Calibri" panose="020F0502020204030204" pitchFamily="34" charset="0"/>
                          <a:cs typeface="Arial" panose="020B0604020202020204" pitchFamily="34" charset="0"/>
                        </a:rPr>
                        <m:t>c</m:t>
                      </m:r>
                    </m:oMath>
                  </m:oMathPara>
                </a14:m>
                <a:endParaRPr lang="en-US" sz="4500" kern="1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sSub>
                        <m:sSub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5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500" i="1" kern="100">
                              <a:latin typeface="Cambria Math" panose="02040503050406030204" pitchFamily="18" charset="0"/>
                              <a:ea typeface="Calibri" panose="020F0502020204030204" pitchFamily="34" charset="0"/>
                              <a:cs typeface="Times New Roman" panose="02020603050405020304" pitchFamily="18" charset="0"/>
                            </a:rPr>
                            <m:t>𝑛</m:t>
                          </m:r>
                        </m:sub>
                      </m:sSub>
                      <m:r>
                        <a:rPr lang="en-US" sz="4500"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5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500" kern="100">
                              <a:latin typeface="Cambria Math" panose="02040503050406030204" pitchFamily="18" charset="0"/>
                              <a:ea typeface="Calibri" panose="020F0502020204030204" pitchFamily="34" charset="0"/>
                              <a:cs typeface="Times New Roman" panose="02020603050405020304" pitchFamily="18" charset="0"/>
                            </a:rPr>
                            <m:t>1</m:t>
                          </m:r>
                        </m:sub>
                      </m:sSub>
                      <m:r>
                        <a:rPr lang="en-US" sz="4500" kern="1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4500" i="1" kern="100">
                              <a:latin typeface="Cambria Math" panose="02040503050406030204" pitchFamily="18" charset="0"/>
                              <a:ea typeface="Calibri" panose="020F0502020204030204" pitchFamily="34" charset="0"/>
                              <a:cs typeface="Times New Roman" panose="02020603050405020304" pitchFamily="18" charset="0"/>
                            </a:rPr>
                            <m:t>𝑞</m:t>
                          </m:r>
                        </m:e>
                        <m:sup>
                          <m:r>
                            <a:rPr lang="en-US" sz="4500" i="1" kern="100">
                              <a:latin typeface="Cambria Math" panose="02040503050406030204" pitchFamily="18" charset="0"/>
                              <a:ea typeface="Calibri" panose="020F0502020204030204" pitchFamily="34" charset="0"/>
                              <a:cs typeface="Times New Roman" panose="02020603050405020304" pitchFamily="18" charset="0"/>
                            </a:rPr>
                            <m:t>𝑛</m:t>
                          </m:r>
                          <m:r>
                            <a:rPr lang="en-US" sz="4500" i="1" kern="100">
                              <a:latin typeface="Cambria Math" panose="02040503050406030204" pitchFamily="18" charset="0"/>
                              <a:ea typeface="Calibri" panose="020F0502020204030204" pitchFamily="34" charset="0"/>
                              <a:cs typeface="Times New Roman" panose="02020603050405020304" pitchFamily="18" charset="0"/>
                            </a:rPr>
                            <m:t>−</m:t>
                          </m:r>
                          <m:r>
                            <a:rPr lang="en-US" sz="4500" kern="100">
                              <a:latin typeface="Cambria Math" panose="02040503050406030204" pitchFamily="18" charset="0"/>
                              <a:ea typeface="Calibri" panose="020F0502020204030204" pitchFamily="34" charset="0"/>
                              <a:cs typeface="Times New Roman" panose="02020603050405020304" pitchFamily="18" charset="0"/>
                            </a:rPr>
                            <m:t>1</m:t>
                          </m:r>
                        </m:sup>
                      </m:sSup>
                      <m:r>
                        <m:rPr>
                          <m:nor/>
                        </m:rPr>
                        <a:rPr lang="en-US" sz="4500" i="1" kern="100">
                          <a:latin typeface="Arial" panose="020B0604020202020204" pitchFamily="34" charset="0"/>
                          <a:ea typeface="Calibri" panose="020F0502020204030204" pitchFamily="34" charset="0"/>
                          <a:cs typeface="Arial" panose="020B0604020202020204" pitchFamily="34" charset="0"/>
                        </a:rPr>
                        <m:t> </m:t>
                      </m:r>
                      <m:r>
                        <m:rPr>
                          <m:sty m:val="p"/>
                        </m:rPr>
                        <a:rPr lang="en-US" sz="4500" kern="100">
                          <a:latin typeface="Cambria Math" panose="02040503050406030204" pitchFamily="18" charset="0"/>
                          <a:ea typeface="Calibri" panose="020F0502020204030204" pitchFamily="34" charset="0"/>
                          <a:cs typeface="Times New Roman" panose="02020603050405020304" pitchFamily="18" charset="0"/>
                        </a:rPr>
                        <m:t>v</m:t>
                      </m:r>
                      <m:r>
                        <m:rPr>
                          <m:nor/>
                        </m:rPr>
                        <a:rPr lang="en-US" sz="4500" kern="100">
                          <a:latin typeface="Arial" panose="020B0604020202020204" pitchFamily="34" charset="0"/>
                          <a:ea typeface="Calibri" panose="020F0502020204030204" pitchFamily="34" charset="0"/>
                          <a:cs typeface="Arial" panose="020B0604020202020204" pitchFamily="34" charset="0"/>
                        </a:rPr>
                        <m:t>ớ</m:t>
                      </m:r>
                      <m:r>
                        <m:rPr>
                          <m:sty m:val="p"/>
                        </m:rPr>
                        <a:rPr lang="en-US" sz="4500" kern="100">
                          <a:latin typeface="Cambria Math" panose="02040503050406030204" pitchFamily="18" charset="0"/>
                          <a:ea typeface="Calibri" panose="020F0502020204030204" pitchFamily="34" charset="0"/>
                          <a:cs typeface="Times New Roman" panose="02020603050405020304" pitchFamily="18" charset="0"/>
                        </a:rPr>
                        <m:t>i</m:t>
                      </m:r>
                      <m:r>
                        <m:rPr>
                          <m:nor/>
                        </m:rPr>
                        <a:rPr lang="en-US" sz="4500" i="1" kern="100">
                          <a:latin typeface="Arial" panose="020B0604020202020204" pitchFamily="34" charset="0"/>
                          <a:ea typeface="Calibri" panose="020F0502020204030204" pitchFamily="34" charset="0"/>
                          <a:cs typeface="Arial" panose="020B0604020202020204" pitchFamily="34" charset="0"/>
                        </a:rPr>
                        <m:t> </m:t>
                      </m:r>
                      <m:r>
                        <a:rPr lang="en-US" sz="4500" i="1" kern="100">
                          <a:latin typeface="Cambria Math" panose="02040503050406030204" pitchFamily="18" charset="0"/>
                          <a:ea typeface="Calibri" panose="020F0502020204030204" pitchFamily="34" charset="0"/>
                          <a:cs typeface="Times New Roman" panose="02020603050405020304" pitchFamily="18" charset="0"/>
                        </a:rPr>
                        <m:t>𝑛</m:t>
                      </m:r>
                      <m:r>
                        <a:rPr lang="en-US" sz="4500" kern="100">
                          <a:latin typeface="Cambria Math" panose="02040503050406030204" pitchFamily="18" charset="0"/>
                          <a:ea typeface="Calibri" panose="020F0502020204030204" pitchFamily="34" charset="0"/>
                          <a:cs typeface="Times New Roman" panose="02020603050405020304" pitchFamily="18" charset="0"/>
                        </a:rPr>
                        <m:t>≥2.</m:t>
                      </m:r>
                      <m:r>
                        <m:rPr>
                          <m:nor/>
                        </m:rPr>
                        <a:rPr lang="en-US" sz="4500" i="1" kern="100">
                          <a:latin typeface="Arial" panose="020B0604020202020204" pitchFamily="34" charset="0"/>
                          <a:ea typeface="Calibri" panose="020F0502020204030204" pitchFamily="34" charset="0"/>
                          <a:cs typeface="Arial" panose="020B0604020202020204" pitchFamily="34" charset="0"/>
                        </a:rPr>
                        <m:t> </m:t>
                      </m:r>
                    </m:oMath>
                  </m:oMathPara>
                </a14:m>
                <a:endParaRPr lang="en-US" sz="4500" kern="1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TextBox 30">
                <a:extLst>
                  <a:ext uri="{FF2B5EF4-FFF2-40B4-BE49-F238E27FC236}">
                    <a16:creationId xmlns:a16="http://schemas.microsoft.com/office/drawing/2014/main" id="{B0640629-6DCB-A60C-C697-4524AD2771FD}"/>
                  </a:ext>
                </a:extLst>
              </p:cNvPr>
              <p:cNvSpPr txBox="1">
                <a:spLocks noRot="1" noChangeAspect="1" noMove="1" noResize="1" noEditPoints="1" noAdjustHandles="1" noChangeArrowheads="1" noChangeShapeType="1" noTextEdit="1"/>
              </p:cNvSpPr>
              <p:nvPr/>
            </p:nvSpPr>
            <p:spPr>
              <a:xfrm>
                <a:off x="1605922" y="4492817"/>
                <a:ext cx="15030983" cy="3625351"/>
              </a:xfrm>
              <a:prstGeom prst="rect">
                <a:avLst/>
              </a:prstGeom>
              <a:blipFill>
                <a:blip r:embed="rId5"/>
                <a:stretch>
                  <a:fillRect/>
                </a:stretch>
              </a:blipFill>
            </p:spPr>
            <p:txBody>
              <a:bodyPr/>
              <a:lstStyle/>
              <a:p>
                <a:r>
                  <a:rPr lang="en-US">
                    <a:noFill/>
                  </a:rPr>
                  <a:t> </a:t>
                </a:r>
              </a:p>
            </p:txBody>
          </p:sp>
        </mc:Fallback>
      </mc:AlternateContent>
      <p:pic>
        <p:nvPicPr>
          <p:cNvPr id="29" name="Picture 28">
            <a:extLst>
              <a:ext uri="{FF2B5EF4-FFF2-40B4-BE49-F238E27FC236}">
                <a16:creationId xmlns:a16="http://schemas.microsoft.com/office/drawing/2014/main" id="{420F4257-168A-0691-0770-651C8C6357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72380" y="3047697"/>
            <a:ext cx="2411791" cy="1356632"/>
          </a:xfrm>
          <a:prstGeom prst="rect">
            <a:avLst/>
          </a:prstGeom>
        </p:spPr>
      </p:pic>
      <p:sp>
        <p:nvSpPr>
          <p:cNvPr id="11" name="TextBox 10">
            <a:extLst>
              <a:ext uri="{FF2B5EF4-FFF2-40B4-BE49-F238E27FC236}">
                <a16:creationId xmlns:a16="http://schemas.microsoft.com/office/drawing/2014/main" id="{D946341D-59AB-2626-F674-8CA365AD1647}"/>
              </a:ext>
            </a:extLst>
          </p:cNvPr>
          <p:cNvSpPr txBox="1"/>
          <p:nvPr/>
        </p:nvSpPr>
        <p:spPr>
          <a:xfrm>
            <a:off x="1961617" y="2320058"/>
            <a:ext cx="8325383" cy="1002710"/>
          </a:xfrm>
          <a:prstGeom prst="rect">
            <a:avLst/>
          </a:prstGeom>
          <a:noFill/>
        </p:spPr>
        <p:txBody>
          <a:bodyPr wrap="square">
            <a:spAutoFit/>
          </a:bodyPr>
          <a:lstStyle/>
          <a:p>
            <a:pPr algn="just" fontAlgn="base">
              <a:lnSpc>
                <a:spcPct val="150000"/>
              </a:lnSpc>
              <a:spcBef>
                <a:spcPts val="1200"/>
              </a:spcBef>
              <a:spcAft>
                <a:spcPts val="600"/>
              </a:spcAft>
            </a:pPr>
            <a:r>
              <a:rPr lang="en-US" sz="4500" b="1" i="1" dirty="0" err="1">
                <a:solidFill>
                  <a:schemeClr val="bg1"/>
                </a:solidFill>
                <a:latin typeface="Arial" panose="020B0604020202020204" pitchFamily="34" charset="0"/>
                <a:ea typeface="Arial" panose="020B0604020202020204" pitchFamily="34" charset="0"/>
                <a:cs typeface="Arial" panose="020B0604020202020204" pitchFamily="34" charset="0"/>
              </a:rPr>
              <a:t>Định</a:t>
            </a:r>
            <a:r>
              <a:rPr lang="en-US" sz="4500" b="1" i="1" dirty="0">
                <a:solidFill>
                  <a:schemeClr val="bg1"/>
                </a:solidFill>
                <a:latin typeface="Arial" panose="020B0604020202020204" pitchFamily="34" charset="0"/>
                <a:ea typeface="Arial" panose="020B0604020202020204" pitchFamily="34" charset="0"/>
                <a:cs typeface="Arial" panose="020B0604020202020204" pitchFamily="34" charset="0"/>
              </a:rPr>
              <a:t> </a:t>
            </a:r>
            <a:r>
              <a:rPr lang="en-US" sz="4500" b="1" i="1" dirty="0" err="1">
                <a:solidFill>
                  <a:schemeClr val="bg1"/>
                </a:solidFill>
                <a:latin typeface="Arial" panose="020B0604020202020204" pitchFamily="34" charset="0"/>
                <a:ea typeface="Arial" panose="020B0604020202020204" pitchFamily="34" charset="0"/>
                <a:cs typeface="Arial" panose="020B0604020202020204" pitchFamily="34" charset="0"/>
              </a:rPr>
              <a:t>lí</a:t>
            </a:r>
            <a:r>
              <a:rPr lang="en-US" sz="4500" b="1" i="1" dirty="0">
                <a:solidFill>
                  <a:schemeClr val="bg1"/>
                </a:solidFill>
                <a:latin typeface="Arial" panose="020B0604020202020204" pitchFamily="34" charset="0"/>
                <a:ea typeface="Arial" panose="020B0604020202020204" pitchFamily="34" charset="0"/>
                <a:cs typeface="Arial" panose="020B0604020202020204" pitchFamily="34" charset="0"/>
              </a:rPr>
              <a:t> 1</a:t>
            </a:r>
            <a:endParaRPr lang="en-US" sz="4500" b="1" i="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6" name="Freeform 6"/>
          <p:cNvSpPr/>
          <p:nvPr/>
        </p:nvSpPr>
        <p:spPr>
          <a:xfrm rot="-10286959">
            <a:off x="15709687" y="7846214"/>
            <a:ext cx="2076453" cy="1870227"/>
          </a:xfrm>
          <a:custGeom>
            <a:avLst/>
            <a:gdLst/>
            <a:ahLst/>
            <a:cxnLst/>
            <a:rect l="l" t="t" r="r" b="b"/>
            <a:pathLst>
              <a:path w="2168191" h="1739973">
                <a:moveTo>
                  <a:pt x="0" y="0"/>
                </a:moveTo>
                <a:lnTo>
                  <a:pt x="2168191" y="0"/>
                </a:lnTo>
                <a:lnTo>
                  <a:pt x="2168191" y="1739973"/>
                </a:lnTo>
                <a:lnTo>
                  <a:pt x="0" y="1739973"/>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3989602576"/>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2548585">
            <a:off x="-923531" y="-36033"/>
            <a:ext cx="1847061" cy="2441412"/>
          </a:xfrm>
          <a:custGeom>
            <a:avLst/>
            <a:gdLst/>
            <a:ahLst/>
            <a:cxnLst/>
            <a:rect l="l" t="t" r="r" b="b"/>
            <a:pathLst>
              <a:path w="1847061" h="2441412">
                <a:moveTo>
                  <a:pt x="0" y="0"/>
                </a:moveTo>
                <a:lnTo>
                  <a:pt x="1847061" y="0"/>
                </a:lnTo>
                <a:lnTo>
                  <a:pt x="1847061" y="2441412"/>
                </a:lnTo>
                <a:lnTo>
                  <a:pt x="0" y="2441412"/>
                </a:lnTo>
                <a:lnTo>
                  <a:pt x="0" y="0"/>
                </a:lnTo>
                <a:close/>
              </a:path>
            </a:pathLst>
          </a:custGeom>
          <a:blipFill>
            <a:blip r:embed="rId2"/>
            <a:stretch>
              <a:fillRect/>
            </a:stretch>
          </a:blipFill>
        </p:spPr>
        <p:txBody>
          <a:bodyPr/>
          <a:lstStyle/>
          <a:p>
            <a:endParaRPr lang="en-US"/>
          </a:p>
        </p:txBody>
      </p:sp>
      <p:sp>
        <p:nvSpPr>
          <p:cNvPr id="6" name="Freeform 6"/>
          <p:cNvSpPr/>
          <p:nvPr/>
        </p:nvSpPr>
        <p:spPr>
          <a:xfrm>
            <a:off x="10515600" y="-173653"/>
            <a:ext cx="984967" cy="860615"/>
          </a:xfrm>
          <a:custGeom>
            <a:avLst/>
            <a:gdLst/>
            <a:ahLst/>
            <a:cxnLst/>
            <a:rect l="l" t="t" r="r" b="b"/>
            <a:pathLst>
              <a:path w="984967" h="860615">
                <a:moveTo>
                  <a:pt x="0" y="0"/>
                </a:moveTo>
                <a:lnTo>
                  <a:pt x="984967" y="0"/>
                </a:lnTo>
                <a:lnTo>
                  <a:pt x="984967" y="860616"/>
                </a:lnTo>
                <a:lnTo>
                  <a:pt x="0" y="860616"/>
                </a:lnTo>
                <a:lnTo>
                  <a:pt x="0" y="0"/>
                </a:lnTo>
                <a:close/>
              </a:path>
            </a:pathLst>
          </a:custGeom>
          <a:blipFill>
            <a:blip r:embed="rId3"/>
            <a:stretch>
              <a:fillRect/>
            </a:stretch>
          </a:blipFill>
        </p:spPr>
        <p:txBody>
          <a:bodyPr/>
          <a:lstStyle/>
          <a:p>
            <a:endParaRPr lang="en-US"/>
          </a:p>
        </p:txBody>
      </p:sp>
      <p:sp>
        <p:nvSpPr>
          <p:cNvPr id="11" name="Freeform 11"/>
          <p:cNvSpPr/>
          <p:nvPr/>
        </p:nvSpPr>
        <p:spPr>
          <a:xfrm rot="-671308">
            <a:off x="15724119" y="9329110"/>
            <a:ext cx="1884790" cy="1307573"/>
          </a:xfrm>
          <a:custGeom>
            <a:avLst/>
            <a:gdLst/>
            <a:ahLst/>
            <a:cxnLst/>
            <a:rect l="l" t="t" r="r" b="b"/>
            <a:pathLst>
              <a:path w="1884790" h="1307573">
                <a:moveTo>
                  <a:pt x="0" y="0"/>
                </a:moveTo>
                <a:lnTo>
                  <a:pt x="1884791" y="0"/>
                </a:lnTo>
                <a:lnTo>
                  <a:pt x="1884791" y="1307574"/>
                </a:lnTo>
                <a:lnTo>
                  <a:pt x="0" y="1307574"/>
                </a:lnTo>
                <a:lnTo>
                  <a:pt x="0" y="0"/>
                </a:lnTo>
                <a:close/>
              </a:path>
            </a:pathLst>
          </a:custGeom>
          <a:blipFill>
            <a:blip r:embed="rId4"/>
            <a:stretch>
              <a:fillRect/>
            </a:stretch>
          </a:blipFill>
        </p:spPr>
        <p:txBody>
          <a:bodyPr/>
          <a:lstStyle/>
          <a:p>
            <a:endParaRPr lang="en-US"/>
          </a:p>
        </p:txBody>
      </p:sp>
      <p:sp>
        <p:nvSpPr>
          <p:cNvPr id="12" name="TextBox 11">
            <a:extLst>
              <a:ext uri="{FF2B5EF4-FFF2-40B4-BE49-F238E27FC236}">
                <a16:creationId xmlns:a16="http://schemas.microsoft.com/office/drawing/2014/main" id="{95CC88D9-A0D5-502F-582C-E5129F67EDD7}"/>
              </a:ext>
            </a:extLst>
          </p:cNvPr>
          <p:cNvSpPr txBox="1"/>
          <p:nvPr/>
        </p:nvSpPr>
        <p:spPr>
          <a:xfrm>
            <a:off x="1122948" y="686962"/>
            <a:ext cx="5988676" cy="995422"/>
          </a:xfrm>
          <a:prstGeom prst="flowChartTerminator">
            <a:avLst/>
          </a:prstGeom>
          <a:solidFill>
            <a:srgbClr val="FFFFB7"/>
          </a:solidFill>
          <a:ln w="38100">
            <a:solidFill>
              <a:schemeClr val="accent6">
                <a:lumMod val="75000"/>
              </a:schemeClr>
            </a:solidFill>
            <a:prstDash val="solid"/>
          </a:ln>
        </p:spPr>
        <p:txBody>
          <a:bodyPr wrap="square" rtlCol="0" anchor="ctr">
            <a:spAutoFit/>
          </a:bodyPr>
          <a:lstStyle/>
          <a:p>
            <a:pPr algn="ctr"/>
            <a:r>
              <a:rPr lang="nl-NL" sz="4000" b="1" dirty="0" err="1">
                <a:latin typeface="Arial" panose="020B0604020202020204" pitchFamily="34" charset="0"/>
                <a:cs typeface="Arial" panose="020B0604020202020204" pitchFamily="34" charset="0"/>
              </a:rPr>
              <a:t>Ví</a:t>
            </a:r>
            <a:r>
              <a:rPr lang="nl-NL" sz="4000" b="1" dirty="0">
                <a:latin typeface="Arial" panose="020B0604020202020204" pitchFamily="34" charset="0"/>
                <a:cs typeface="Arial" panose="020B0604020202020204" pitchFamily="34" charset="0"/>
              </a:rPr>
              <a:t> </a:t>
            </a:r>
            <a:r>
              <a:rPr lang="nl-NL" sz="4000" b="1" dirty="0" err="1">
                <a:latin typeface="Arial" panose="020B0604020202020204" pitchFamily="34" charset="0"/>
                <a:cs typeface="Arial" panose="020B0604020202020204" pitchFamily="34" charset="0"/>
              </a:rPr>
              <a:t>dụ</a:t>
            </a:r>
            <a:r>
              <a:rPr lang="nl-NL" sz="4000" b="1" dirty="0">
                <a:latin typeface="Arial" panose="020B0604020202020204" pitchFamily="34" charset="0"/>
                <a:cs typeface="Arial" panose="020B0604020202020204" pitchFamily="34" charset="0"/>
              </a:rPr>
              <a:t> 4: SGK – tr.59</a:t>
            </a:r>
            <a:endParaRPr lang="en-US" sz="4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CFA7E2D-A35B-F3E3-BF8A-0E0DA2EF869C}"/>
              </a:ext>
            </a:extLst>
          </p:cNvPr>
          <p:cNvSpPr txBox="1"/>
          <p:nvPr/>
        </p:nvSpPr>
        <p:spPr>
          <a:xfrm>
            <a:off x="1179096" y="2204568"/>
            <a:ext cx="16574856" cy="1824923"/>
          </a:xfrm>
          <a:prstGeom prst="rect">
            <a:avLst/>
          </a:prstGeom>
          <a:noFill/>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8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4374,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endParaRPr lang="en-US" sz="4000" dirty="0">
              <a:latin typeface="Arial" panose="020B0604020202020204" pitchFamily="34" charset="0"/>
              <a:cs typeface="Arial" panose="020B0604020202020204" pitchFamily="34" charset="0"/>
            </a:endParaRPr>
          </a:p>
        </p:txBody>
      </p:sp>
      <p:sp>
        <p:nvSpPr>
          <p:cNvPr id="14" name="Oval Callout 21">
            <a:extLst>
              <a:ext uri="{FF2B5EF4-FFF2-40B4-BE49-F238E27FC236}">
                <a16:creationId xmlns:a16="http://schemas.microsoft.com/office/drawing/2014/main" id="{2D893094-ED65-3CD1-E753-18D13487C327}"/>
              </a:ext>
            </a:extLst>
          </p:cNvPr>
          <p:cNvSpPr/>
          <p:nvPr/>
        </p:nvSpPr>
        <p:spPr>
          <a:xfrm>
            <a:off x="8657025" y="4616816"/>
            <a:ext cx="1618997" cy="843953"/>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3B8F832-6AFC-A15D-A295-DFE60558F51C}"/>
                  </a:ext>
                </a:extLst>
              </p:cNvPr>
              <p:cNvSpPr/>
              <p:nvPr/>
            </p:nvSpPr>
            <p:spPr>
              <a:xfrm>
                <a:off x="706846" y="6309788"/>
                <a:ext cx="16874307" cy="2537105"/>
              </a:xfrm>
              <a:prstGeom prst="rect">
                <a:avLst/>
              </a:prstGeom>
            </p:spPr>
            <p:txBody>
              <a:bodyPr wrap="square">
                <a:spAutoFit/>
              </a:bodyPr>
              <a:lstStyle/>
              <a:p>
                <a:pPr lvl="0">
                  <a:lnSpc>
                    <a:spcPct val="150000"/>
                  </a:lnSpc>
                  <a:spcBef>
                    <a:spcPts val="100"/>
                  </a:spcBef>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=4374</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8</m:t>
                        </m:r>
                      </m:sub>
                    </m:s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𝑞</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cấp</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này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nSpc>
                    <a:spcPct val="150000"/>
                  </a:lnSpc>
                  <a:spcBef>
                    <a:spcPts val="100"/>
                  </a:spcBef>
                </a:pPr>
                <a14:m>
                  <m:oMath xmlns:m="http://schemas.openxmlformats.org/officeDocument/2006/math">
                    <m:sSub>
                      <m:sSub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8</m:t>
                        </m:r>
                      </m:sub>
                    </m:s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𝑞</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𝑞</m:t>
                        </m:r>
                      </m:e>
                      <m:sup>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7</m:t>
                        </m:r>
                      </m:sup>
                    </m:sSup>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b>
                          <m:sSub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8</m:t>
                            </m:r>
                          </m:sub>
                        </m:sSub>
                      </m:num>
                      <m:den>
                        <m:sSub>
                          <m:sSub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den>
                    </m:f>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4374</m:t>
                        </m:r>
                      </m:den>
                    </m:f>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2187</m:t>
                        </m:r>
                      </m:den>
                    </m:f>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dPr>
                          <m:e>
                            <m:f>
                              <m:f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e>
                        </m:d>
                      </m:e>
                      <m:sup>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7</m:t>
                        </m:r>
                      </m:sup>
                    </m:sSup>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𝑞</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63B8F832-6AFC-A15D-A295-DFE60558F51C}"/>
                  </a:ext>
                </a:extLst>
              </p:cNvPr>
              <p:cNvSpPr>
                <a:spLocks noRot="1" noChangeAspect="1" noMove="1" noResize="1" noEditPoints="1" noAdjustHandles="1" noChangeArrowheads="1" noChangeShapeType="1" noTextEdit="1"/>
              </p:cNvSpPr>
              <p:nvPr/>
            </p:nvSpPr>
            <p:spPr>
              <a:xfrm>
                <a:off x="706846" y="6309788"/>
                <a:ext cx="16874307" cy="2537105"/>
              </a:xfrm>
              <a:prstGeom prst="rect">
                <a:avLst/>
              </a:prstGeom>
              <a:blipFill>
                <a:blip r:embed="rId5"/>
                <a:stretch>
                  <a:fillRect l="-1301" b="-962"/>
                </a:stretch>
              </a:blipFill>
            </p:spPr>
            <p:txBody>
              <a:bodyPr/>
              <a:lstStyle/>
              <a:p>
                <a:r>
                  <a:rPr lang="en-US">
                    <a:noFill/>
                  </a:rPr>
                  <a:t> </a:t>
                </a:r>
              </a:p>
            </p:txBody>
          </p:sp>
        </mc:Fallback>
      </mc:AlternateContent>
    </p:spTree>
    <p:extLst>
      <p:ext uri="{BB962C8B-B14F-4D97-AF65-F5344CB8AC3E}">
        <p14:creationId xmlns:p14="http://schemas.microsoft.com/office/powerpoint/2010/main" val="14634064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6" name="Freeform 6"/>
          <p:cNvSpPr/>
          <p:nvPr/>
        </p:nvSpPr>
        <p:spPr>
          <a:xfrm rot="-1788174" flipH="1">
            <a:off x="-349178" y="9183365"/>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2"/>
            <a:stretch>
              <a:fillRect/>
            </a:stretch>
          </a:blipFill>
        </p:spPr>
        <p:txBody>
          <a:bodyPr/>
          <a:lstStyle/>
          <a:p>
            <a:endParaRPr lang="en-US"/>
          </a:p>
        </p:txBody>
      </p:sp>
      <p:sp>
        <p:nvSpPr>
          <p:cNvPr id="7" name="Freeform 7"/>
          <p:cNvSpPr/>
          <p:nvPr/>
        </p:nvSpPr>
        <p:spPr>
          <a:xfrm rot="1192626">
            <a:off x="17071223" y="9112721"/>
            <a:ext cx="1625291" cy="1372429"/>
          </a:xfrm>
          <a:custGeom>
            <a:avLst/>
            <a:gdLst/>
            <a:ahLst/>
            <a:cxnLst/>
            <a:rect l="l" t="t" r="r" b="b"/>
            <a:pathLst>
              <a:path w="3639423" h="4705794">
                <a:moveTo>
                  <a:pt x="0" y="0"/>
                </a:moveTo>
                <a:lnTo>
                  <a:pt x="3639423" y="0"/>
                </a:lnTo>
                <a:lnTo>
                  <a:pt x="3639423" y="4705795"/>
                </a:lnTo>
                <a:lnTo>
                  <a:pt x="0" y="4705795"/>
                </a:lnTo>
                <a:lnTo>
                  <a:pt x="0" y="0"/>
                </a:lnTo>
                <a:close/>
              </a:path>
            </a:pathLst>
          </a:custGeom>
          <a:blipFill>
            <a:blip r:embed="rId3"/>
            <a:stretch>
              <a:fillRect/>
            </a:stretch>
          </a:blipFill>
        </p:spPr>
        <p:txBody>
          <a:bodyPr/>
          <a:lstStyle/>
          <a:p>
            <a:endParaRPr lang="en-US"/>
          </a:p>
        </p:txBody>
      </p:sp>
      <p:sp>
        <p:nvSpPr>
          <p:cNvPr id="8" name="Freeform 8"/>
          <p:cNvSpPr/>
          <p:nvPr/>
        </p:nvSpPr>
        <p:spPr>
          <a:xfrm rot="-1324590">
            <a:off x="822233" y="-380874"/>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4"/>
            <a:stretch>
              <a:fillRect/>
            </a:stretch>
          </a:blipFill>
        </p:spPr>
        <p:txBody>
          <a:bodyPr/>
          <a:lstStyle/>
          <a:p>
            <a:endParaRPr lang="en-US"/>
          </a:p>
        </p:txBody>
      </p:sp>
      <p:sp>
        <p:nvSpPr>
          <p:cNvPr id="20" name="Oval Callout 21">
            <a:extLst>
              <a:ext uri="{FF2B5EF4-FFF2-40B4-BE49-F238E27FC236}">
                <a16:creationId xmlns:a16="http://schemas.microsoft.com/office/drawing/2014/main" id="{FD8B624D-AEBB-9038-140E-642A19081C36}"/>
              </a:ext>
            </a:extLst>
          </p:cNvPr>
          <p:cNvSpPr/>
          <p:nvPr/>
        </p:nvSpPr>
        <p:spPr>
          <a:xfrm>
            <a:off x="1532291" y="5143500"/>
            <a:ext cx="1618997" cy="843953"/>
          </a:xfrm>
          <a:prstGeom prst="wedgeEllipseCallout">
            <a:avLst>
              <a:gd name="adj1" fmla="val 47950"/>
              <a:gd name="adj2" fmla="val 71529"/>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6FF8BCB2-DB4A-C03B-1CF4-E10BFD7EB3D7}"/>
              </a:ext>
            </a:extLst>
          </p:cNvPr>
          <p:cNvGrpSpPr/>
          <p:nvPr/>
        </p:nvGrpSpPr>
        <p:grpSpPr>
          <a:xfrm>
            <a:off x="1385343" y="715135"/>
            <a:ext cx="5791200" cy="1331522"/>
            <a:chOff x="6365212" y="840178"/>
            <a:chExt cx="5791200" cy="1331522"/>
          </a:xfrm>
        </p:grpSpPr>
        <p:grpSp>
          <p:nvGrpSpPr>
            <p:cNvPr id="4" name="Group 3">
              <a:extLst>
                <a:ext uri="{FF2B5EF4-FFF2-40B4-BE49-F238E27FC236}">
                  <a16:creationId xmlns:a16="http://schemas.microsoft.com/office/drawing/2014/main" id="{01AAF7EE-9237-5943-8598-CFA525476E8A}"/>
                </a:ext>
              </a:extLst>
            </p:cNvPr>
            <p:cNvGrpSpPr/>
            <p:nvPr/>
          </p:nvGrpSpPr>
          <p:grpSpPr>
            <a:xfrm>
              <a:off x="6477000" y="853965"/>
              <a:ext cx="5589586" cy="1317735"/>
              <a:chOff x="1028700" y="1820896"/>
              <a:chExt cx="16230600" cy="6645209"/>
            </a:xfrm>
          </p:grpSpPr>
          <p:grpSp>
            <p:nvGrpSpPr>
              <p:cNvPr id="9" name="Group 3">
                <a:extLst>
                  <a:ext uri="{FF2B5EF4-FFF2-40B4-BE49-F238E27FC236}">
                    <a16:creationId xmlns:a16="http://schemas.microsoft.com/office/drawing/2014/main" id="{B0492067-D348-3AC4-6D82-87AB925769A6}"/>
                  </a:ext>
                </a:extLst>
              </p:cNvPr>
              <p:cNvGrpSpPr/>
              <p:nvPr/>
            </p:nvGrpSpPr>
            <p:grpSpPr>
              <a:xfrm>
                <a:off x="1028700" y="1820896"/>
                <a:ext cx="16230600" cy="6645209"/>
                <a:chOff x="0" y="0"/>
                <a:chExt cx="4099121" cy="1678281"/>
              </a:xfrm>
            </p:grpSpPr>
            <p:sp>
              <p:nvSpPr>
                <p:cNvPr id="13" name="Freeform 4">
                  <a:extLst>
                    <a:ext uri="{FF2B5EF4-FFF2-40B4-BE49-F238E27FC236}">
                      <a16:creationId xmlns:a16="http://schemas.microsoft.com/office/drawing/2014/main" id="{C60D2B09-8675-54FC-5C27-568923DDB006}"/>
                    </a:ext>
                  </a:extLst>
                </p:cNvPr>
                <p:cNvSpPr/>
                <p:nvPr/>
              </p:nvSpPr>
              <p:spPr>
                <a:xfrm>
                  <a:off x="0" y="0"/>
                  <a:ext cx="4099121" cy="1678281"/>
                </a:xfrm>
                <a:custGeom>
                  <a:avLst/>
                  <a:gdLst/>
                  <a:ahLst/>
                  <a:cxnLst/>
                  <a:rect l="l" t="t" r="r" b="b"/>
                  <a:pathLst>
                    <a:path w="4099121" h="1678281">
                      <a:moveTo>
                        <a:pt x="0" y="0"/>
                      </a:moveTo>
                      <a:lnTo>
                        <a:pt x="4099121" y="0"/>
                      </a:lnTo>
                      <a:lnTo>
                        <a:pt x="4099121" y="1678281"/>
                      </a:lnTo>
                      <a:lnTo>
                        <a:pt x="0" y="1678281"/>
                      </a:lnTo>
                      <a:close/>
                    </a:path>
                  </a:pathLst>
                </a:custGeom>
                <a:solidFill>
                  <a:srgbClr val="FFFFFF">
                    <a:alpha val="19608"/>
                  </a:srgbClr>
                </a:solidFill>
              </p:spPr>
              <p:txBody>
                <a:bodyPr/>
                <a:lstStyle/>
                <a:p>
                  <a:endParaRPr lang="en-US"/>
                </a:p>
              </p:txBody>
            </p:sp>
            <p:sp>
              <p:nvSpPr>
                <p:cNvPr id="14" name="TextBox 5">
                  <a:extLst>
                    <a:ext uri="{FF2B5EF4-FFF2-40B4-BE49-F238E27FC236}">
                      <a16:creationId xmlns:a16="http://schemas.microsoft.com/office/drawing/2014/main" id="{670D19A9-AE07-DB93-999C-91A980AC402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6">
                <a:extLst>
                  <a:ext uri="{FF2B5EF4-FFF2-40B4-BE49-F238E27FC236}">
                    <a16:creationId xmlns:a16="http://schemas.microsoft.com/office/drawing/2014/main" id="{AE01F606-6DD6-EAC1-FD84-E1CB349F36F5}"/>
                  </a:ext>
                </a:extLst>
              </p:cNvPr>
              <p:cNvGrpSpPr/>
              <p:nvPr/>
            </p:nvGrpSpPr>
            <p:grpSpPr>
              <a:xfrm>
                <a:off x="1293095" y="2156757"/>
                <a:ext cx="15638040" cy="5846182"/>
                <a:chOff x="-56149" y="-38100"/>
                <a:chExt cx="3949467" cy="1476483"/>
              </a:xfrm>
            </p:grpSpPr>
            <p:sp>
              <p:nvSpPr>
                <p:cNvPr id="12" name="TextBox 8">
                  <a:extLst>
                    <a:ext uri="{FF2B5EF4-FFF2-40B4-BE49-F238E27FC236}">
                      <a16:creationId xmlns:a16="http://schemas.microsoft.com/office/drawing/2014/main" id="{2E5314CE-90C3-D0FD-976A-9903E3CEBE7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sp>
              <p:nvSpPr>
                <p:cNvPr id="11" name="Freeform 7">
                  <a:extLst>
                    <a:ext uri="{FF2B5EF4-FFF2-40B4-BE49-F238E27FC236}">
                      <a16:creationId xmlns:a16="http://schemas.microsoft.com/office/drawing/2014/main" id="{45F56438-2413-423A-CA20-3D1CA7552147}"/>
                    </a:ext>
                  </a:extLst>
                </p:cNvPr>
                <p:cNvSpPr/>
                <p:nvPr/>
              </p:nvSpPr>
              <p:spPr>
                <a:xfrm>
                  <a:off x="-56149" y="23508"/>
                  <a:ext cx="3949467" cy="1414875"/>
                </a:xfrm>
                <a:custGeom>
                  <a:avLst/>
                  <a:gdLst/>
                  <a:ahLst/>
                  <a:cxnLst/>
                  <a:rect l="l" t="t" r="r" b="b"/>
                  <a:pathLst>
                    <a:path w="3848257" h="1414874">
                      <a:moveTo>
                        <a:pt x="0" y="0"/>
                      </a:moveTo>
                      <a:lnTo>
                        <a:pt x="3848257" y="0"/>
                      </a:lnTo>
                      <a:lnTo>
                        <a:pt x="3848257" y="1414874"/>
                      </a:lnTo>
                      <a:lnTo>
                        <a:pt x="0" y="1414874"/>
                      </a:lnTo>
                      <a:close/>
                    </a:path>
                  </a:pathLst>
                </a:custGeom>
                <a:solidFill>
                  <a:srgbClr val="FFFFB7">
                    <a:alpha val="69000"/>
                  </a:srgbClr>
                </a:solidFill>
                <a:ln>
                  <a:noFill/>
                </a:ln>
              </p:spPr>
              <p:txBody>
                <a:bodyPr/>
                <a:lstStyle/>
                <a:p>
                  <a:endParaRPr lang="en-US"/>
                </a:p>
              </p:txBody>
            </p:sp>
          </p:grpSp>
        </p:grpSp>
        <p:sp>
          <p:nvSpPr>
            <p:cNvPr id="5" name="TextBox 2">
              <a:extLst>
                <a:ext uri="{FF2B5EF4-FFF2-40B4-BE49-F238E27FC236}">
                  <a16:creationId xmlns:a16="http://schemas.microsoft.com/office/drawing/2014/main" id="{4584A34B-DCBF-7F9E-207A-F476219E27E6}"/>
                </a:ext>
              </a:extLst>
            </p:cNvPr>
            <p:cNvSpPr txBox="1"/>
            <p:nvPr/>
          </p:nvSpPr>
          <p:spPr>
            <a:xfrm>
              <a:off x="6365212" y="840178"/>
              <a:ext cx="5791200" cy="1050031"/>
            </a:xfrm>
            <a:prstGeom prst="rect">
              <a:avLst/>
            </a:prstGeom>
          </p:spPr>
          <p:txBody>
            <a:bodyPr wrap="square" lIns="0" tIns="0" rIns="0" bIns="0" rtlCol="0" anchor="t">
              <a:spAutoFit/>
            </a:bodyPr>
            <a:lstStyle/>
            <a:p>
              <a:pPr algn="ctr">
                <a:lnSpc>
                  <a:spcPts val="9379"/>
                </a:lnSpc>
              </a:pPr>
              <a:r>
                <a:rPr lang="en-US" sz="5000" b="1" spc="341" dirty="0" err="1">
                  <a:latin typeface="Arial" panose="020B0604020202020204" pitchFamily="34" charset="0"/>
                  <a:cs typeface="Arial" panose="020B0604020202020204" pitchFamily="34" charset="0"/>
                </a:rPr>
                <a:t>Thực</a:t>
              </a:r>
              <a:r>
                <a:rPr lang="en-US" sz="5000" b="1" spc="341" dirty="0">
                  <a:latin typeface="Arial" panose="020B0604020202020204" pitchFamily="34" charset="0"/>
                  <a:cs typeface="Arial" panose="020B0604020202020204" pitchFamily="34" charset="0"/>
                </a:rPr>
                <a:t> </a:t>
              </a:r>
              <a:r>
                <a:rPr lang="en-US" sz="5000" b="1" spc="341" dirty="0" err="1">
                  <a:latin typeface="Arial" panose="020B0604020202020204" pitchFamily="34" charset="0"/>
                  <a:cs typeface="Arial" panose="020B0604020202020204" pitchFamily="34" charset="0"/>
                </a:rPr>
                <a:t>hành</a:t>
              </a:r>
              <a:r>
                <a:rPr lang="en-US" sz="5000" b="1" spc="341" dirty="0">
                  <a:latin typeface="Arial" panose="020B0604020202020204" pitchFamily="34" charset="0"/>
                  <a:cs typeface="Arial" panose="020B0604020202020204" pitchFamily="34" charset="0"/>
                </a:rPr>
                <a:t> 2</a:t>
              </a: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B55DA75-B24C-0202-597B-F4ECC1FFD966}"/>
                  </a:ext>
                </a:extLst>
              </p:cNvPr>
              <p:cNvSpPr txBox="1"/>
              <p:nvPr/>
            </p:nvSpPr>
            <p:spPr>
              <a:xfrm>
                <a:off x="4800600" y="6187579"/>
                <a:ext cx="6445342" cy="2565446"/>
              </a:xfrm>
              <a:prstGeom prst="rect">
                <a:avLst/>
              </a:prstGeom>
              <a:noFill/>
            </p:spPr>
            <p:txBody>
              <a:bodyPr wrap="square">
                <a:spAutoFit/>
              </a:bodyPr>
              <a:lstStyle/>
              <a:p>
                <a:pPr>
                  <a:lnSpc>
                    <a:spcPct val="150000"/>
                  </a:lnSpc>
                </a:pP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lang="en-US" sz="4200" i="1">
                            <a:solidFill>
                              <a:srgbClr val="333333"/>
                            </a:solidFill>
                            <a:latin typeface="Cambria Math" panose="02040503050406030204" pitchFamily="18" charset="0"/>
                            <a:ea typeface="Times New Roman" panose="02020603050405020304" pitchFamily="18" charset="0"/>
                          </a:rPr>
                        </m:ctrlPr>
                      </m:sSubPr>
                      <m:e>
                        <m:r>
                          <a:rPr lang="en-US" sz="4200" i="1">
                            <a:solidFill>
                              <a:srgbClr val="333333"/>
                            </a:solidFill>
                            <a:latin typeface="Cambria Math" panose="02040503050406030204" pitchFamily="18" charset="0"/>
                            <a:ea typeface="Times New Roman" panose="02020603050405020304" pitchFamily="18" charset="0"/>
                          </a:rPr>
                          <m:t>𝑢</m:t>
                        </m:r>
                      </m:e>
                      <m:sub>
                        <m:r>
                          <a:rPr lang="en-US" sz="4200" i="1">
                            <a:solidFill>
                              <a:srgbClr val="333333"/>
                            </a:solidFill>
                            <a:latin typeface="Cambria Math" panose="02040503050406030204" pitchFamily="18" charset="0"/>
                            <a:ea typeface="Times New Roman" panose="02020603050405020304" pitchFamily="18" charset="0"/>
                          </a:rPr>
                          <m:t>𝑛</m:t>
                        </m:r>
                      </m:sub>
                    </m:sSub>
                    <m:r>
                      <a:rPr lang="en-US" sz="4200" i="1">
                        <a:solidFill>
                          <a:srgbClr val="333333"/>
                        </a:solidFill>
                        <a:latin typeface="Cambria Math" panose="02040503050406030204" pitchFamily="18" charset="0"/>
                        <a:ea typeface="Times New Roman" panose="02020603050405020304" pitchFamily="18" charset="0"/>
                      </a:rPr>
                      <m:t>=</m:t>
                    </m:r>
                    <m:sSup>
                      <m:sSupPr>
                        <m:ctrlPr>
                          <a:rPr lang="en-US" sz="4200" i="1">
                            <a:solidFill>
                              <a:srgbClr val="333333"/>
                            </a:solidFill>
                            <a:latin typeface="Cambria Math" panose="02040503050406030204" pitchFamily="18" charset="0"/>
                            <a:ea typeface="Times New Roman" panose="02020603050405020304" pitchFamily="18" charset="0"/>
                          </a:rPr>
                        </m:ctrlPr>
                      </m:sSupPr>
                      <m:e>
                        <m:r>
                          <a:rPr lang="en-US" sz="4200" i="1">
                            <a:solidFill>
                              <a:srgbClr val="333333"/>
                            </a:solidFill>
                            <a:latin typeface="Cambria Math" panose="02040503050406030204" pitchFamily="18" charset="0"/>
                            <a:ea typeface="Times New Roman" panose="02020603050405020304" pitchFamily="18" charset="0"/>
                          </a:rPr>
                          <m:t>5.2</m:t>
                        </m:r>
                      </m:e>
                      <m:sup>
                        <m:r>
                          <a:rPr lang="en-US" sz="4200" i="1">
                            <a:solidFill>
                              <a:srgbClr val="333333"/>
                            </a:solidFill>
                            <a:latin typeface="Cambria Math" panose="02040503050406030204" pitchFamily="18" charset="0"/>
                            <a:ea typeface="Times New Roman" panose="02020603050405020304" pitchFamily="18" charset="0"/>
                          </a:rPr>
                          <m:t>𝑛</m:t>
                        </m:r>
                        <m:r>
                          <a:rPr lang="en-US" sz="4200" i="1">
                            <a:solidFill>
                              <a:srgbClr val="333333"/>
                            </a:solidFill>
                            <a:latin typeface="Cambria Math" panose="02040503050406030204" pitchFamily="18" charset="0"/>
                            <a:ea typeface="Times New Roman" panose="02020603050405020304" pitchFamily="18" charset="0"/>
                          </a:rPr>
                          <m:t>−1</m:t>
                        </m:r>
                      </m:sup>
                    </m:sSup>
                  </m:oMath>
                </a14:m>
                <a:endParaRPr lang="en-US" sz="4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b>
                      <m:sSubPr>
                        <m:ctrlPr>
                          <a:rPr lang="en-US" sz="4200" i="1">
                            <a:solidFill>
                              <a:srgbClr val="333333"/>
                            </a:solidFill>
                            <a:latin typeface="Cambria Math" panose="02040503050406030204" pitchFamily="18" charset="0"/>
                            <a:ea typeface="Times New Roman" panose="02020603050405020304" pitchFamily="18" charset="0"/>
                          </a:rPr>
                        </m:ctrlPr>
                      </m:sSubPr>
                      <m:e>
                        <m:r>
                          <a:rPr lang="en-US" sz="4200" i="1">
                            <a:solidFill>
                              <a:srgbClr val="333333"/>
                            </a:solidFill>
                            <a:latin typeface="Cambria Math" panose="02040503050406030204" pitchFamily="18" charset="0"/>
                            <a:ea typeface="Times New Roman" panose="02020603050405020304" pitchFamily="18" charset="0"/>
                          </a:rPr>
                          <m:t>𝑢</m:t>
                        </m:r>
                      </m:e>
                      <m:sub>
                        <m:r>
                          <a:rPr lang="en-US" sz="4200" i="1">
                            <a:solidFill>
                              <a:srgbClr val="333333"/>
                            </a:solidFill>
                            <a:latin typeface="Cambria Math" panose="02040503050406030204" pitchFamily="18" charset="0"/>
                            <a:ea typeface="Times New Roman" panose="02020603050405020304" pitchFamily="18" charset="0"/>
                          </a:rPr>
                          <m:t>𝑛</m:t>
                        </m:r>
                      </m:sub>
                    </m:sSub>
                    <m:r>
                      <a:rPr lang="en-US" sz="4200" i="1">
                        <a:solidFill>
                          <a:srgbClr val="333333"/>
                        </a:solidFill>
                        <a:latin typeface="Cambria Math" panose="02040503050406030204" pitchFamily="18" charset="0"/>
                        <a:ea typeface="Times New Roman" panose="02020603050405020304" pitchFamily="18" charset="0"/>
                      </a:rPr>
                      <m:t>=</m:t>
                    </m:r>
                    <m:r>
                      <a:rPr lang="en-US" sz="4200" i="1">
                        <a:solidFill>
                          <a:srgbClr val="000000"/>
                        </a:solidFill>
                        <a:latin typeface="Cambria Math" panose="02040503050406030204" pitchFamily="18" charset="0"/>
                        <a:ea typeface="Times New Roman" panose="02020603050405020304" pitchFamily="18" charset="0"/>
                      </a:rPr>
                      <m:t>1.</m:t>
                    </m:r>
                    <m:sSup>
                      <m:sSupPr>
                        <m:ctrlPr>
                          <a:rPr lang="en-US" sz="4200" i="1">
                            <a:latin typeface="Cambria Math" panose="02040503050406030204" pitchFamily="18" charset="0"/>
                            <a:ea typeface="Times New Roman" panose="02020603050405020304" pitchFamily="18" charset="0"/>
                          </a:rPr>
                        </m:ctrlPr>
                      </m:sSupPr>
                      <m:e>
                        <m:d>
                          <m:dPr>
                            <m:ctrlPr>
                              <a:rPr lang="en-US" sz="4200" i="1">
                                <a:latin typeface="Cambria Math" panose="02040503050406030204" pitchFamily="18" charset="0"/>
                                <a:ea typeface="Times New Roman" panose="02020603050405020304" pitchFamily="18" charset="0"/>
                              </a:rPr>
                            </m:ctrlPr>
                          </m:dPr>
                          <m:e>
                            <m:f>
                              <m:fPr>
                                <m:ctrlPr>
                                  <a:rPr lang="en-US" sz="4200" i="1">
                                    <a:latin typeface="Cambria Math" panose="02040503050406030204" pitchFamily="18" charset="0"/>
                                    <a:ea typeface="Times New Roman" panose="02020603050405020304" pitchFamily="18" charset="0"/>
                                  </a:rPr>
                                </m:ctrlPr>
                              </m:fPr>
                              <m:num>
                                <m:r>
                                  <a:rPr lang="en-US" sz="4200" i="1">
                                    <a:solidFill>
                                      <a:srgbClr val="000000"/>
                                    </a:solidFill>
                                    <a:latin typeface="Cambria Math" panose="02040503050406030204" pitchFamily="18" charset="0"/>
                                    <a:ea typeface="Times New Roman" panose="02020603050405020304" pitchFamily="18" charset="0"/>
                                  </a:rPr>
                                  <m:t>1</m:t>
                                </m:r>
                              </m:num>
                              <m:den>
                                <m:r>
                                  <a:rPr lang="en-US" sz="4200" i="1">
                                    <a:solidFill>
                                      <a:srgbClr val="000000"/>
                                    </a:solidFill>
                                    <a:latin typeface="Cambria Math" panose="02040503050406030204" pitchFamily="18" charset="0"/>
                                    <a:ea typeface="Times New Roman" panose="02020603050405020304" pitchFamily="18" charset="0"/>
                                  </a:rPr>
                                  <m:t>10</m:t>
                                </m:r>
                              </m:den>
                            </m:f>
                          </m:e>
                        </m:d>
                      </m:e>
                      <m:sup>
                        <m:r>
                          <a:rPr lang="en-US" sz="4200" i="1">
                            <a:solidFill>
                              <a:srgbClr val="000000"/>
                            </a:solidFill>
                            <a:latin typeface="Cambria Math" panose="02040503050406030204" pitchFamily="18" charset="0"/>
                            <a:ea typeface="Times New Roman" panose="02020603050405020304" pitchFamily="18" charset="0"/>
                          </a:rPr>
                          <m:t>𝑛</m:t>
                        </m:r>
                        <m:r>
                          <a:rPr lang="en-US" sz="4200" i="1">
                            <a:solidFill>
                              <a:srgbClr val="000000"/>
                            </a:solidFill>
                            <a:latin typeface="Cambria Math" panose="02040503050406030204" pitchFamily="18" charset="0"/>
                            <a:ea typeface="Times New Roman" panose="02020603050405020304" pitchFamily="18" charset="0"/>
                          </a:rPr>
                          <m:t>−1</m:t>
                        </m:r>
                      </m:sup>
                    </m:sSup>
                  </m:oMath>
                </a14:m>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EB55DA75-B24C-0202-597B-F4ECC1FFD966}"/>
                  </a:ext>
                </a:extLst>
              </p:cNvPr>
              <p:cNvSpPr txBox="1">
                <a:spLocks noRot="1" noChangeAspect="1" noMove="1" noResize="1" noEditPoints="1" noAdjustHandles="1" noChangeArrowheads="1" noChangeShapeType="1" noTextEdit="1"/>
              </p:cNvSpPr>
              <p:nvPr/>
            </p:nvSpPr>
            <p:spPr>
              <a:xfrm>
                <a:off x="4800600" y="6187579"/>
                <a:ext cx="6445342" cy="2565446"/>
              </a:xfrm>
              <a:prstGeom prst="rect">
                <a:avLst/>
              </a:prstGeom>
              <a:blipFill>
                <a:blip r:embed="rId5"/>
                <a:stretch>
                  <a:fillRect l="-3690" b="-3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E84EE80-58E2-4664-51B2-00FCE783627E}"/>
                  </a:ext>
                </a:extLst>
              </p:cNvPr>
              <p:cNvSpPr txBox="1"/>
              <p:nvPr/>
            </p:nvSpPr>
            <p:spPr>
              <a:xfrm>
                <a:off x="1725999" y="950061"/>
                <a:ext cx="15571401" cy="3291735"/>
              </a:xfrm>
              <a:prstGeom prst="rect">
                <a:avLst/>
              </a:prstGeom>
              <a:noFill/>
            </p:spPr>
            <p:txBody>
              <a:bodyPr wrap="square">
                <a:spAutoFit/>
              </a:bodyPr>
              <a:lstStyle/>
              <a:p>
                <a:pPr>
                  <a:lnSpc>
                    <a:spcPct val="150000"/>
                  </a:lnSpc>
                </a:pP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Viết</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công</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thức</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số</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hạng</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tổng</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quát</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14:m>
                  <m:oMath xmlns:m="http://schemas.openxmlformats.org/officeDocument/2006/math">
                    <m:r>
                      <a:rPr lang="en-US" sz="4200" i="1" dirty="0" smtClean="0">
                        <a:solidFill>
                          <a:srgbClr val="000000"/>
                        </a:solidFill>
                        <a:latin typeface="Cambria Math" panose="02040503050406030204" pitchFamily="18" charset="0"/>
                        <a:ea typeface="Open Sans" panose="020B0606030504020204" pitchFamily="34" charset="0"/>
                        <a:cs typeface="Arial" panose="020B0604020202020204" pitchFamily="34" charset="0"/>
                      </a:rPr>
                      <m:t>𝑢</m:t>
                    </m:r>
                    <m:r>
                      <a:rPr lang="en-US" sz="4200" i="1" baseline="-25000" dirty="0">
                        <a:solidFill>
                          <a:srgbClr val="000000"/>
                        </a:solidFill>
                        <a:latin typeface="Cambria Math" panose="02040503050406030204" pitchFamily="18" charset="0"/>
                        <a:ea typeface="Open Sans" panose="020B0606030504020204" pitchFamily="34" charset="0"/>
                        <a:cs typeface="Arial" panose="020B0604020202020204" pitchFamily="34" charset="0"/>
                      </a:rPr>
                      <m:t>𝑛</m:t>
                    </m:r>
                  </m:oMath>
                </a14:m>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theo</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số</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hạng</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đầu</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14:m>
                  <m:oMath xmlns:m="http://schemas.openxmlformats.org/officeDocument/2006/math">
                    <m:r>
                      <a:rPr lang="en-US" sz="4200" i="1" dirty="0" smtClean="0">
                        <a:solidFill>
                          <a:srgbClr val="000000"/>
                        </a:solidFill>
                        <a:latin typeface="Cambria Math" panose="02040503050406030204" pitchFamily="18" charset="0"/>
                        <a:ea typeface="Open Sans" panose="020B0606030504020204" pitchFamily="34" charset="0"/>
                        <a:cs typeface="Arial" panose="020B0604020202020204" pitchFamily="34" charset="0"/>
                      </a:rPr>
                      <m:t>𝑢</m:t>
                    </m:r>
                    <m:r>
                      <a:rPr lang="en-US" sz="4200" i="1" baseline="-25000" dirty="0">
                        <a:solidFill>
                          <a:srgbClr val="000000"/>
                        </a:solidFill>
                        <a:latin typeface="Cambria Math" panose="02040503050406030204" pitchFamily="18" charset="0"/>
                        <a:ea typeface="Open Sans" panose="020B0606030504020204" pitchFamily="34" charset="0"/>
                        <a:cs typeface="Arial" panose="020B0604020202020204" pitchFamily="34" charset="0"/>
                      </a:rPr>
                      <m:t>1</m:t>
                    </m:r>
                  </m:oMath>
                </a14:m>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và</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công</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bội</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14:m>
                  <m:oMath xmlns:m="http://schemas.openxmlformats.org/officeDocument/2006/math">
                    <m:r>
                      <a:rPr lang="en-US" sz="4200" i="1" dirty="0" smtClean="0">
                        <a:solidFill>
                          <a:srgbClr val="000000"/>
                        </a:solidFill>
                        <a:latin typeface="Cambria Math" panose="02040503050406030204" pitchFamily="18" charset="0"/>
                        <a:ea typeface="Open Sans" panose="020B0606030504020204" pitchFamily="34" charset="0"/>
                        <a:cs typeface="Arial" panose="020B0604020202020204" pitchFamily="34" charset="0"/>
                      </a:rPr>
                      <m:t>𝑞</m:t>
                    </m:r>
                  </m:oMath>
                </a14:m>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của</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các</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cấp</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số</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nhân</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sau</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a:t>
                </a:r>
              </a:p>
              <a:p>
                <a:pPr>
                  <a:lnSpc>
                    <a:spcPct val="150000"/>
                  </a:lnSpc>
                </a:pP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a) </a:t>
                </a:r>
                <a14:m>
                  <m:oMath xmlns:m="http://schemas.openxmlformats.org/officeDocument/2006/math">
                    <m:r>
                      <a:rPr lang="en-US" sz="4200" b="0" i="1" smtClean="0">
                        <a:solidFill>
                          <a:srgbClr val="000000"/>
                        </a:solidFill>
                        <a:latin typeface="Cambria Math" panose="02040503050406030204" pitchFamily="18" charset="0"/>
                        <a:ea typeface="Open Sans" panose="020B0606030504020204" pitchFamily="34" charset="0"/>
                        <a:cs typeface="Arial" panose="020B0604020202020204" pitchFamily="34" charset="0"/>
                      </a:rPr>
                      <m:t>5;10;20;40;80;…</m:t>
                    </m:r>
                  </m:oMath>
                </a14:m>
                <a:r>
                  <a:rPr lang="en-US" sz="4200" dirty="0">
                    <a:latin typeface="Arial" panose="020B0604020202020204" pitchFamily="34" charset="0"/>
                    <a:ea typeface="Open Sans" panose="020B0606030504020204" pitchFamily="34" charset="0"/>
                    <a:cs typeface="Arial" panose="020B0604020202020204" pitchFamily="34" charset="0"/>
                  </a:rPr>
                  <a:t>			b) </a:t>
                </a:r>
                <a14:m>
                  <m:oMath xmlns:m="http://schemas.openxmlformats.org/officeDocument/2006/math">
                    <m:r>
                      <a:rPr lang="en-US" sz="4200" b="0" i="1" smtClean="0">
                        <a:latin typeface="Cambria Math" panose="02040503050406030204" pitchFamily="18" charset="0"/>
                        <a:ea typeface="Open Sans" panose="020B0606030504020204" pitchFamily="34" charset="0"/>
                        <a:cs typeface="Arial" panose="020B0604020202020204" pitchFamily="34" charset="0"/>
                      </a:rPr>
                      <m:t>1;</m:t>
                    </m:r>
                    <m:f>
                      <m:fPr>
                        <m:ctrlPr>
                          <a:rPr lang="en-US" sz="4200" b="0" i="1" smtClean="0">
                            <a:latin typeface="Cambria Math" panose="02040503050406030204" pitchFamily="18" charset="0"/>
                            <a:ea typeface="Open Sans" panose="020B0606030504020204" pitchFamily="34" charset="0"/>
                            <a:cs typeface="Arial" panose="020B0604020202020204" pitchFamily="34" charset="0"/>
                          </a:rPr>
                        </m:ctrlPr>
                      </m:fPr>
                      <m:num>
                        <m:r>
                          <a:rPr lang="en-US" sz="4200" b="0" i="1" smtClean="0">
                            <a:latin typeface="Cambria Math" panose="02040503050406030204" pitchFamily="18" charset="0"/>
                            <a:ea typeface="Open Sans" panose="020B0606030504020204" pitchFamily="34" charset="0"/>
                            <a:cs typeface="Arial" panose="020B0604020202020204" pitchFamily="34" charset="0"/>
                          </a:rPr>
                          <m:t>1</m:t>
                        </m:r>
                      </m:num>
                      <m:den>
                        <m:r>
                          <a:rPr lang="en-US" sz="4200" b="0" i="1" smtClean="0">
                            <a:latin typeface="Cambria Math" panose="02040503050406030204" pitchFamily="18" charset="0"/>
                            <a:ea typeface="Open Sans" panose="020B0606030504020204" pitchFamily="34" charset="0"/>
                            <a:cs typeface="Arial" panose="020B0604020202020204" pitchFamily="34" charset="0"/>
                          </a:rPr>
                          <m:t>10</m:t>
                        </m:r>
                      </m:den>
                    </m:f>
                    <m:r>
                      <a:rPr lang="en-US" sz="4200" b="0" i="1" smtClean="0">
                        <a:latin typeface="Cambria Math" panose="02040503050406030204" pitchFamily="18" charset="0"/>
                        <a:ea typeface="Open Sans" panose="020B0606030504020204" pitchFamily="34" charset="0"/>
                        <a:cs typeface="Arial" panose="020B0604020202020204" pitchFamily="34" charset="0"/>
                      </a:rPr>
                      <m:t>;</m:t>
                    </m:r>
                    <m:f>
                      <m:fPr>
                        <m:ctrlPr>
                          <a:rPr lang="en-US" sz="4200" b="0" i="1" smtClean="0">
                            <a:latin typeface="Cambria Math" panose="02040503050406030204" pitchFamily="18" charset="0"/>
                            <a:ea typeface="Open Sans" panose="020B0606030504020204" pitchFamily="34" charset="0"/>
                            <a:cs typeface="Arial" panose="020B0604020202020204" pitchFamily="34" charset="0"/>
                          </a:rPr>
                        </m:ctrlPr>
                      </m:fPr>
                      <m:num>
                        <m:r>
                          <a:rPr lang="en-US" sz="4200" b="0" i="1" smtClean="0">
                            <a:latin typeface="Cambria Math" panose="02040503050406030204" pitchFamily="18" charset="0"/>
                            <a:ea typeface="Open Sans" panose="020B0606030504020204" pitchFamily="34" charset="0"/>
                            <a:cs typeface="Arial" panose="020B0604020202020204" pitchFamily="34" charset="0"/>
                          </a:rPr>
                          <m:t>1</m:t>
                        </m:r>
                      </m:num>
                      <m:den>
                        <m:r>
                          <a:rPr lang="en-US" sz="4200" b="0" i="1" smtClean="0">
                            <a:latin typeface="Cambria Math" panose="02040503050406030204" pitchFamily="18" charset="0"/>
                            <a:ea typeface="Open Sans" panose="020B0606030504020204" pitchFamily="34" charset="0"/>
                            <a:cs typeface="Arial" panose="020B0604020202020204" pitchFamily="34" charset="0"/>
                          </a:rPr>
                          <m:t>100</m:t>
                        </m:r>
                      </m:den>
                    </m:f>
                    <m:r>
                      <a:rPr lang="en-US" sz="4200" b="0" i="1" smtClean="0">
                        <a:latin typeface="Cambria Math" panose="02040503050406030204" pitchFamily="18" charset="0"/>
                        <a:ea typeface="Open Sans" panose="020B0606030504020204" pitchFamily="34" charset="0"/>
                        <a:cs typeface="Arial" panose="020B0604020202020204" pitchFamily="34" charset="0"/>
                      </a:rPr>
                      <m:t>;</m:t>
                    </m:r>
                    <m:f>
                      <m:fPr>
                        <m:ctrlPr>
                          <a:rPr lang="en-US" sz="4200" b="0" i="1" smtClean="0">
                            <a:latin typeface="Cambria Math" panose="02040503050406030204" pitchFamily="18" charset="0"/>
                            <a:ea typeface="Open Sans" panose="020B0606030504020204" pitchFamily="34" charset="0"/>
                            <a:cs typeface="Arial" panose="020B0604020202020204" pitchFamily="34" charset="0"/>
                          </a:rPr>
                        </m:ctrlPr>
                      </m:fPr>
                      <m:num>
                        <m:r>
                          <a:rPr lang="en-US" sz="4200" b="0" i="1" smtClean="0">
                            <a:latin typeface="Cambria Math" panose="02040503050406030204" pitchFamily="18" charset="0"/>
                            <a:ea typeface="Open Sans" panose="020B0606030504020204" pitchFamily="34" charset="0"/>
                            <a:cs typeface="Arial" panose="020B0604020202020204" pitchFamily="34" charset="0"/>
                          </a:rPr>
                          <m:t>1</m:t>
                        </m:r>
                      </m:num>
                      <m:den>
                        <m:r>
                          <a:rPr lang="en-US" sz="4200" b="0" i="1" smtClean="0">
                            <a:latin typeface="Cambria Math" panose="02040503050406030204" pitchFamily="18" charset="0"/>
                            <a:ea typeface="Open Sans" panose="020B0606030504020204" pitchFamily="34" charset="0"/>
                            <a:cs typeface="Arial" panose="020B0604020202020204" pitchFamily="34" charset="0"/>
                          </a:rPr>
                          <m:t>1000</m:t>
                        </m:r>
                      </m:den>
                    </m:f>
                    <m:r>
                      <a:rPr lang="en-US" sz="4200" b="0" i="1" smtClean="0">
                        <a:latin typeface="Cambria Math" panose="02040503050406030204" pitchFamily="18" charset="0"/>
                        <a:ea typeface="Open Sans" panose="020B0606030504020204" pitchFamily="34" charset="0"/>
                        <a:cs typeface="Arial" panose="020B0604020202020204" pitchFamily="34" charset="0"/>
                      </a:rPr>
                      <m:t>;</m:t>
                    </m:r>
                    <m:f>
                      <m:fPr>
                        <m:ctrlPr>
                          <a:rPr lang="en-US" sz="4200" b="0" i="1" smtClean="0">
                            <a:latin typeface="Cambria Math" panose="02040503050406030204" pitchFamily="18" charset="0"/>
                            <a:ea typeface="Open Sans" panose="020B0606030504020204" pitchFamily="34" charset="0"/>
                            <a:cs typeface="Arial" panose="020B0604020202020204" pitchFamily="34" charset="0"/>
                          </a:rPr>
                        </m:ctrlPr>
                      </m:fPr>
                      <m:num>
                        <m:r>
                          <a:rPr lang="en-US" sz="4200" b="0" i="1" smtClean="0">
                            <a:latin typeface="Cambria Math" panose="02040503050406030204" pitchFamily="18" charset="0"/>
                            <a:ea typeface="Open Sans" panose="020B0606030504020204" pitchFamily="34" charset="0"/>
                            <a:cs typeface="Arial" panose="020B0604020202020204" pitchFamily="34" charset="0"/>
                          </a:rPr>
                          <m:t>1</m:t>
                        </m:r>
                      </m:num>
                      <m:den>
                        <m:r>
                          <a:rPr lang="en-US" sz="4200" b="0" i="1" smtClean="0">
                            <a:latin typeface="Cambria Math" panose="02040503050406030204" pitchFamily="18" charset="0"/>
                            <a:ea typeface="Open Sans" panose="020B0606030504020204" pitchFamily="34" charset="0"/>
                            <a:cs typeface="Arial" panose="020B0604020202020204" pitchFamily="34" charset="0"/>
                          </a:rPr>
                          <m:t>10000</m:t>
                        </m:r>
                      </m:den>
                    </m:f>
                    <m:r>
                      <a:rPr lang="en-US" sz="4200" b="0" i="1" smtClean="0">
                        <a:latin typeface="Cambria Math" panose="02040503050406030204" pitchFamily="18" charset="0"/>
                        <a:ea typeface="Open Sans" panose="020B0606030504020204" pitchFamily="34" charset="0"/>
                        <a:cs typeface="Arial" panose="020B0604020202020204" pitchFamily="34" charset="0"/>
                      </a:rPr>
                      <m:t>;…</m:t>
                    </m:r>
                  </m:oMath>
                </a14:m>
                <a:endParaRPr lang="en-US" sz="4200" dirty="0">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5E84EE80-58E2-4664-51B2-00FCE783627E}"/>
                  </a:ext>
                </a:extLst>
              </p:cNvPr>
              <p:cNvSpPr txBox="1">
                <a:spLocks noRot="1" noChangeAspect="1" noMove="1" noResize="1" noEditPoints="1" noAdjustHandles="1" noChangeArrowheads="1" noChangeShapeType="1" noTextEdit="1"/>
              </p:cNvSpPr>
              <p:nvPr/>
            </p:nvSpPr>
            <p:spPr>
              <a:xfrm>
                <a:off x="1725999" y="950061"/>
                <a:ext cx="15571401" cy="3291735"/>
              </a:xfrm>
              <a:prstGeom prst="rect">
                <a:avLst/>
              </a:prstGeom>
              <a:blipFill>
                <a:blip r:embed="rId6"/>
                <a:stretch>
                  <a:fillRect l="-1487" r="-235" b="-2963"/>
                </a:stretch>
              </a:blipFill>
            </p:spPr>
            <p:txBody>
              <a:bodyPr/>
              <a:lstStyle/>
              <a:p>
                <a:r>
                  <a:rPr lang="en-US">
                    <a:noFill/>
                  </a:rPr>
                  <a:t> </a:t>
                </a:r>
              </a:p>
            </p:txBody>
          </p:sp>
        </mc:Fallback>
      </mc:AlternateContent>
    </p:spTree>
    <p:extLst>
      <p:ext uri="{BB962C8B-B14F-4D97-AF65-F5344CB8AC3E}">
        <p14:creationId xmlns:p14="http://schemas.microsoft.com/office/powerpoint/2010/main" val="289833892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17">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6" name="Freeform 6"/>
          <p:cNvSpPr/>
          <p:nvPr/>
        </p:nvSpPr>
        <p:spPr>
          <a:xfrm rot="1092066" flipH="1">
            <a:off x="5815250" y="9645580"/>
            <a:ext cx="1863734" cy="1881765"/>
          </a:xfrm>
          <a:custGeom>
            <a:avLst/>
            <a:gdLst/>
            <a:ahLst/>
            <a:cxnLst/>
            <a:rect l="l" t="t" r="r" b="b"/>
            <a:pathLst>
              <a:path w="1863734" h="1881765">
                <a:moveTo>
                  <a:pt x="1863733" y="0"/>
                </a:moveTo>
                <a:lnTo>
                  <a:pt x="0" y="0"/>
                </a:lnTo>
                <a:lnTo>
                  <a:pt x="0" y="1881766"/>
                </a:lnTo>
                <a:lnTo>
                  <a:pt x="1863733" y="1881766"/>
                </a:lnTo>
                <a:lnTo>
                  <a:pt x="1863733" y="0"/>
                </a:lnTo>
                <a:close/>
              </a:path>
            </a:pathLst>
          </a:custGeom>
          <a:blipFill>
            <a:blip r:embed="rId2"/>
            <a:stretch>
              <a:fillRect l="-262329" t="-283702" r="-65837" b="-63268"/>
            </a:stretch>
          </a:blipFill>
        </p:spPr>
        <p:txBody>
          <a:bodyPr/>
          <a:lstStyle/>
          <a:p>
            <a:endParaRPr lang="en-US"/>
          </a:p>
        </p:txBody>
      </p:sp>
      <p:sp>
        <p:nvSpPr>
          <p:cNvPr id="7" name="Freeform 7"/>
          <p:cNvSpPr/>
          <p:nvPr/>
        </p:nvSpPr>
        <p:spPr>
          <a:xfrm rot="-498393" flipH="1">
            <a:off x="14912475" y="51275"/>
            <a:ext cx="779055" cy="953132"/>
          </a:xfrm>
          <a:custGeom>
            <a:avLst/>
            <a:gdLst/>
            <a:ahLst/>
            <a:cxnLst/>
            <a:rect l="l" t="t" r="r" b="b"/>
            <a:pathLst>
              <a:path w="779055" h="953132">
                <a:moveTo>
                  <a:pt x="779055" y="0"/>
                </a:moveTo>
                <a:lnTo>
                  <a:pt x="0" y="0"/>
                </a:lnTo>
                <a:lnTo>
                  <a:pt x="0" y="953132"/>
                </a:lnTo>
                <a:lnTo>
                  <a:pt x="779055" y="953132"/>
                </a:lnTo>
                <a:lnTo>
                  <a:pt x="779055" y="0"/>
                </a:lnTo>
                <a:close/>
              </a:path>
            </a:pathLst>
          </a:custGeom>
          <a:blipFill>
            <a:blip r:embed="rId2"/>
            <a:stretch>
              <a:fillRect l="-483338" t="-402555"/>
            </a:stretch>
          </a:blipFill>
        </p:spPr>
        <p:txBody>
          <a:bodyPr/>
          <a:lstStyle/>
          <a:p>
            <a:endParaRPr lang="en-US"/>
          </a:p>
        </p:txBody>
      </p:sp>
      <p:sp>
        <p:nvSpPr>
          <p:cNvPr id="8" name="Freeform 8"/>
          <p:cNvSpPr/>
          <p:nvPr/>
        </p:nvSpPr>
        <p:spPr>
          <a:xfrm>
            <a:off x="14422743" y="1715219"/>
            <a:ext cx="747411" cy="653051"/>
          </a:xfrm>
          <a:custGeom>
            <a:avLst/>
            <a:gdLst/>
            <a:ahLst/>
            <a:cxnLst/>
            <a:rect l="l" t="t" r="r" b="b"/>
            <a:pathLst>
              <a:path w="747411" h="653051">
                <a:moveTo>
                  <a:pt x="0" y="0"/>
                </a:moveTo>
                <a:lnTo>
                  <a:pt x="747411" y="0"/>
                </a:lnTo>
                <a:lnTo>
                  <a:pt x="747411" y="653050"/>
                </a:lnTo>
                <a:lnTo>
                  <a:pt x="0" y="653050"/>
                </a:lnTo>
                <a:lnTo>
                  <a:pt x="0" y="0"/>
                </a:lnTo>
                <a:close/>
              </a:path>
            </a:pathLst>
          </a:custGeom>
          <a:blipFill>
            <a:blip r:embed="rId3"/>
            <a:stretch>
              <a:fillRect/>
            </a:stretch>
          </a:blipFill>
        </p:spPr>
        <p:txBody>
          <a:bodyPr/>
          <a:lstStyle/>
          <a:p>
            <a:endParaRPr lang="en-US"/>
          </a:p>
        </p:txBody>
      </p:sp>
      <p:sp>
        <p:nvSpPr>
          <p:cNvPr id="9" name="Freeform 9"/>
          <p:cNvSpPr/>
          <p:nvPr/>
        </p:nvSpPr>
        <p:spPr>
          <a:xfrm rot="-1716020">
            <a:off x="16418868" y="9424682"/>
            <a:ext cx="2214264" cy="1934714"/>
          </a:xfrm>
          <a:custGeom>
            <a:avLst/>
            <a:gdLst/>
            <a:ahLst/>
            <a:cxnLst/>
            <a:rect l="l" t="t" r="r" b="b"/>
            <a:pathLst>
              <a:path w="2214264" h="1934714">
                <a:moveTo>
                  <a:pt x="0" y="0"/>
                </a:moveTo>
                <a:lnTo>
                  <a:pt x="2214264" y="0"/>
                </a:lnTo>
                <a:lnTo>
                  <a:pt x="2214264" y="1934714"/>
                </a:lnTo>
                <a:lnTo>
                  <a:pt x="0" y="1934714"/>
                </a:lnTo>
                <a:lnTo>
                  <a:pt x="0" y="0"/>
                </a:lnTo>
                <a:close/>
              </a:path>
            </a:pathLst>
          </a:custGeom>
          <a:blipFill>
            <a:blip r:embed="rId3"/>
            <a:stretch>
              <a:fillRect/>
            </a:stretch>
          </a:blipFill>
        </p:spPr>
        <p:txBody>
          <a:bodyPr/>
          <a:lstStyle/>
          <a:p>
            <a:endParaRPr lang="en-US"/>
          </a:p>
        </p:txBody>
      </p:sp>
      <p:grpSp>
        <p:nvGrpSpPr>
          <p:cNvPr id="15" name="Group 14">
            <a:extLst>
              <a:ext uri="{FF2B5EF4-FFF2-40B4-BE49-F238E27FC236}">
                <a16:creationId xmlns:a16="http://schemas.microsoft.com/office/drawing/2014/main" id="{374A0A47-DD45-5D39-CAFC-DD5CF5BDF463}"/>
              </a:ext>
            </a:extLst>
          </p:cNvPr>
          <p:cNvGrpSpPr/>
          <p:nvPr/>
        </p:nvGrpSpPr>
        <p:grpSpPr>
          <a:xfrm>
            <a:off x="4388575" y="479430"/>
            <a:ext cx="9510845" cy="1800889"/>
            <a:chOff x="-1211466" y="974922"/>
            <a:chExt cx="9510845" cy="2050655"/>
          </a:xfrm>
        </p:grpSpPr>
        <p:grpSp>
          <p:nvGrpSpPr>
            <p:cNvPr id="2" name="Group 2"/>
            <p:cNvGrpSpPr/>
            <p:nvPr/>
          </p:nvGrpSpPr>
          <p:grpSpPr>
            <a:xfrm>
              <a:off x="-1211466" y="974922"/>
              <a:ext cx="9510845" cy="2050655"/>
              <a:chOff x="0" y="0"/>
              <a:chExt cx="11546552" cy="1913890"/>
            </a:xfrm>
          </p:grpSpPr>
          <p:sp>
            <p:nvSpPr>
              <p:cNvPr id="3" name="Freeform 3"/>
              <p:cNvSpPr/>
              <p:nvPr/>
            </p:nvSpPr>
            <p:spPr>
              <a:xfrm>
                <a:off x="0" y="0"/>
                <a:ext cx="11546552" cy="1913890"/>
              </a:xfrm>
              <a:custGeom>
                <a:avLst/>
                <a:gdLst/>
                <a:ahLst/>
                <a:cxnLst/>
                <a:rect l="l" t="t" r="r" b="b"/>
                <a:pathLst>
                  <a:path w="11546552" h="1913890">
                    <a:moveTo>
                      <a:pt x="11546552" y="956945"/>
                    </a:moveTo>
                    <a:lnTo>
                      <a:pt x="11546552" y="956945"/>
                    </a:lnTo>
                    <a:cubicBezTo>
                      <a:pt x="11546552" y="1485392"/>
                      <a:pt x="11118181" y="1913890"/>
                      <a:pt x="10589607" y="1913890"/>
                    </a:cubicBezTo>
                    <a:lnTo>
                      <a:pt x="956945" y="1913890"/>
                    </a:lnTo>
                    <a:cubicBezTo>
                      <a:pt x="428371" y="1913890"/>
                      <a:pt x="0" y="1485392"/>
                      <a:pt x="0" y="956945"/>
                    </a:cubicBezTo>
                    <a:lnTo>
                      <a:pt x="0" y="956945"/>
                    </a:lnTo>
                    <a:cubicBezTo>
                      <a:pt x="0" y="428371"/>
                      <a:pt x="428371" y="0"/>
                      <a:pt x="956945" y="0"/>
                    </a:cubicBezTo>
                    <a:lnTo>
                      <a:pt x="10589607" y="0"/>
                    </a:lnTo>
                    <a:cubicBezTo>
                      <a:pt x="11118054" y="0"/>
                      <a:pt x="11546552" y="428371"/>
                      <a:pt x="11546552" y="956945"/>
                    </a:cubicBezTo>
                    <a:close/>
                  </a:path>
                </a:pathLst>
              </a:custGeom>
              <a:solidFill>
                <a:srgbClr val="75C4FF"/>
              </a:solidFill>
            </p:spPr>
            <p:txBody>
              <a:bodyPr/>
              <a:lstStyle/>
              <a:p>
                <a:endParaRPr lang="en-US"/>
              </a:p>
            </p:txBody>
          </p:sp>
        </p:grpSp>
        <p:sp>
          <p:nvSpPr>
            <p:cNvPr id="10" name="TextBox 10"/>
            <p:cNvSpPr txBox="1"/>
            <p:nvPr/>
          </p:nvSpPr>
          <p:spPr>
            <a:xfrm>
              <a:off x="1428750" y="1562100"/>
              <a:ext cx="5581650" cy="897682"/>
            </a:xfrm>
            <a:prstGeom prst="rect">
              <a:avLst/>
            </a:prstGeom>
          </p:spPr>
          <p:txBody>
            <a:bodyPr wrap="square" lIns="0" tIns="0" rIns="0" bIns="0" rtlCol="0" anchor="t">
              <a:spAutoFit/>
            </a:bodyPr>
            <a:lstStyle/>
            <a:p>
              <a:pPr marL="0" lvl="0" indent="0">
                <a:lnSpc>
                  <a:spcPts val="6999"/>
                </a:lnSpc>
                <a:spcBef>
                  <a:spcPct val="0"/>
                </a:spcBef>
              </a:pPr>
              <a:r>
                <a:rPr lang="en-US" sz="6999" b="1" dirty="0">
                  <a:latin typeface="Arial" panose="020B0604020202020204" pitchFamily="34" charset="0"/>
                  <a:cs typeface="Arial" panose="020B0604020202020204" pitchFamily="34" charset="0"/>
                </a:rPr>
                <a:t>KHỞI ĐỘNG</a:t>
              </a:r>
            </a:p>
          </p:txBody>
        </p:sp>
      </p:grpSp>
      <p:pic>
        <p:nvPicPr>
          <p:cNvPr id="13" name="Picture 12">
            <a:extLst>
              <a:ext uri="{FF2B5EF4-FFF2-40B4-BE49-F238E27FC236}">
                <a16:creationId xmlns:a16="http://schemas.microsoft.com/office/drawing/2014/main" id="{A72F377E-4258-8202-9498-24FCB76EA47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65044" y="4782120"/>
            <a:ext cx="7027808" cy="3436675"/>
          </a:xfrm>
          <a:prstGeom prst="rect">
            <a:avLst/>
          </a:prstGeom>
        </p:spPr>
      </p:pic>
      <p:sp>
        <p:nvSpPr>
          <p:cNvPr id="14" name="TextBox 10">
            <a:extLst>
              <a:ext uri="{FF2B5EF4-FFF2-40B4-BE49-F238E27FC236}">
                <a16:creationId xmlns:a16="http://schemas.microsoft.com/office/drawing/2014/main" id="{B350DC43-C7C8-55D1-D3B8-3DF44EAC9A5F}"/>
              </a:ext>
            </a:extLst>
          </p:cNvPr>
          <p:cNvSpPr txBox="1"/>
          <p:nvPr/>
        </p:nvSpPr>
        <p:spPr>
          <a:xfrm>
            <a:off x="798095" y="2476500"/>
            <a:ext cx="15773401" cy="1819216"/>
          </a:xfrm>
          <a:prstGeom prst="rect">
            <a:avLst/>
          </a:prstGeom>
        </p:spPr>
        <p:txBody>
          <a:bodyPr wrap="square" lIns="0" tIns="0" rIns="0" bIns="0" rtlCol="0" anchor="t">
            <a:spAutoFit/>
          </a:bodyPr>
          <a:lstStyle/>
          <a:p>
            <a:pPr>
              <a:lnSpc>
                <a:spcPct val="150000"/>
              </a:lnSpc>
            </a:pP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quả</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bóng</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rơi</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từ</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vị</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trí có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cao 120 cm.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chạm</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đất</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nó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luôn</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nảy</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lên</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cao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nửa</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cao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rơi</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trước</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đó</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EC8C49D-2158-7940-B708-0800E0B7EEAE}"/>
                  </a:ext>
                </a:extLst>
              </p:cNvPr>
              <p:cNvSpPr txBox="1"/>
              <p:nvPr/>
            </p:nvSpPr>
            <p:spPr>
              <a:xfrm>
                <a:off x="762000" y="4346452"/>
                <a:ext cx="9753601" cy="4820037"/>
              </a:xfrm>
              <a:prstGeom prst="rect">
                <a:avLst/>
              </a:prstGeom>
              <a:noFill/>
            </p:spPr>
            <p:txBody>
              <a:bodyPr wrap="square">
                <a:spAutoFit/>
              </a:bodyPr>
              <a:lstStyle/>
              <a:p>
                <a:pPr>
                  <a:lnSpc>
                    <a:spcPct val="150000"/>
                  </a:lnSpc>
                </a:pP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Gọi</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200" i="1">
                            <a:solidFill>
                              <a:srgbClr val="333333"/>
                            </a:solidFill>
                            <a:effectLst/>
                            <a:latin typeface="Cambria Math" panose="02040503050406030204" pitchFamily="18" charset="0"/>
                            <a:ea typeface="Times New Roman" panose="02020603050405020304" pitchFamily="18" charset="0"/>
                          </a:rPr>
                        </m:ctrlPr>
                      </m:sSubPr>
                      <m:e>
                        <m:r>
                          <a:rPr lang="en-US" sz="4200" i="1">
                            <a:solidFill>
                              <a:srgbClr val="333333"/>
                            </a:solidFill>
                            <a:effectLst/>
                            <a:latin typeface="Cambria Math" panose="02040503050406030204" pitchFamily="18" charset="0"/>
                            <a:ea typeface="Times New Roman" panose="02020603050405020304" pitchFamily="18" charset="0"/>
                          </a:rPr>
                          <m:t>𝑢</m:t>
                        </m:r>
                      </m:e>
                      <m:sub>
                        <m:r>
                          <a:rPr lang="nl-NL" sz="4200" i="1">
                            <a:solidFill>
                              <a:srgbClr val="333333"/>
                            </a:solidFill>
                            <a:effectLst/>
                            <a:latin typeface="Cambria Math" panose="02040503050406030204" pitchFamily="18" charset="0"/>
                            <a:ea typeface="Times New Roman" panose="02020603050405020304" pitchFamily="18" charset="0"/>
                          </a:rPr>
                          <m:t>1</m:t>
                        </m:r>
                      </m:sub>
                    </m:sSub>
                    <m:r>
                      <a:rPr lang="nl-NL" sz="4200" i="1">
                        <a:solidFill>
                          <a:srgbClr val="333333"/>
                        </a:solidFill>
                        <a:effectLst/>
                        <a:latin typeface="Cambria Math" panose="02040503050406030204" pitchFamily="18" charset="0"/>
                        <a:ea typeface="Times New Roman" panose="02020603050405020304" pitchFamily="18" charset="0"/>
                      </a:rPr>
                      <m:t>=120</m:t>
                    </m:r>
                  </m:oMath>
                </a14:m>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độ</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cao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lần</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rơi</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đầu</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tiên</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200" i="1">
                            <a:solidFill>
                              <a:srgbClr val="333333"/>
                            </a:solidFill>
                            <a:effectLst/>
                            <a:latin typeface="Cambria Math" panose="02040503050406030204" pitchFamily="18" charset="0"/>
                            <a:ea typeface="Times New Roman" panose="02020603050405020304" pitchFamily="18" charset="0"/>
                          </a:rPr>
                        </m:ctrlPr>
                      </m:sSubPr>
                      <m:e>
                        <m:r>
                          <a:rPr lang="en-US" sz="4200" i="1">
                            <a:solidFill>
                              <a:srgbClr val="333333"/>
                            </a:solidFill>
                            <a:effectLst/>
                            <a:latin typeface="Cambria Math" panose="02040503050406030204" pitchFamily="18" charset="0"/>
                            <a:ea typeface="Times New Roman" panose="02020603050405020304" pitchFamily="18" charset="0"/>
                          </a:rPr>
                          <m:t>𝑢</m:t>
                        </m:r>
                      </m:e>
                      <m:sub>
                        <m:r>
                          <a:rPr lang="nl-NL" sz="4200" i="1">
                            <a:solidFill>
                              <a:srgbClr val="333333"/>
                            </a:solidFill>
                            <a:effectLst/>
                            <a:latin typeface="Cambria Math" panose="02040503050406030204" pitchFamily="18" charset="0"/>
                            <a:ea typeface="Times New Roman" panose="02020603050405020304" pitchFamily="18" charset="0"/>
                          </a:rPr>
                          <m:t>2</m:t>
                        </m:r>
                      </m:sub>
                    </m:sSub>
                    <m:r>
                      <a:rPr lang="nl-NL" sz="4200" i="1">
                        <a:solidFill>
                          <a:srgbClr val="333333"/>
                        </a:solidFill>
                        <a:effectLst/>
                        <a:latin typeface="Cambria Math" panose="02040503050406030204" pitchFamily="18" charset="0"/>
                        <a:ea typeface="Times New Roman" panose="02020603050405020304" pitchFamily="18" charset="0"/>
                      </a:rPr>
                      <m:t>;</m:t>
                    </m:r>
                    <m:sSub>
                      <m:sSubPr>
                        <m:ctrlPr>
                          <a:rPr lang="en-US" sz="4200" i="1">
                            <a:solidFill>
                              <a:srgbClr val="333333"/>
                            </a:solidFill>
                            <a:effectLst/>
                            <a:latin typeface="Cambria Math" panose="02040503050406030204" pitchFamily="18" charset="0"/>
                            <a:ea typeface="Times New Roman" panose="02020603050405020304" pitchFamily="18" charset="0"/>
                          </a:rPr>
                        </m:ctrlPr>
                      </m:sSubPr>
                      <m:e>
                        <m:r>
                          <a:rPr lang="en-US" sz="4200" i="1">
                            <a:solidFill>
                              <a:srgbClr val="333333"/>
                            </a:solidFill>
                            <a:effectLst/>
                            <a:latin typeface="Cambria Math" panose="02040503050406030204" pitchFamily="18" charset="0"/>
                            <a:ea typeface="Times New Roman" panose="02020603050405020304" pitchFamily="18" charset="0"/>
                          </a:rPr>
                          <m:t>𝑢</m:t>
                        </m:r>
                      </m:e>
                      <m:sub>
                        <m:r>
                          <a:rPr lang="nl-NL" sz="4200" i="1">
                            <a:solidFill>
                              <a:srgbClr val="333333"/>
                            </a:solidFill>
                            <a:effectLst/>
                            <a:latin typeface="Cambria Math" panose="02040503050406030204" pitchFamily="18" charset="0"/>
                            <a:ea typeface="Times New Roman" panose="02020603050405020304" pitchFamily="18" charset="0"/>
                          </a:rPr>
                          <m:t>3</m:t>
                        </m:r>
                      </m:sub>
                    </m:sSub>
                    <m:r>
                      <a:rPr lang="nl-NL" sz="4200" i="1">
                        <a:solidFill>
                          <a:srgbClr val="333333"/>
                        </a:solidFill>
                        <a:effectLst/>
                        <a:latin typeface="Cambria Math" panose="02040503050406030204" pitchFamily="18" charset="0"/>
                        <a:ea typeface="Times New Roman" panose="02020603050405020304" pitchFamily="18" charset="0"/>
                      </a:rPr>
                      <m:t>;...;</m:t>
                    </m:r>
                    <m:sSub>
                      <m:sSubPr>
                        <m:ctrlPr>
                          <a:rPr lang="en-US" sz="4200" i="1">
                            <a:solidFill>
                              <a:srgbClr val="333333"/>
                            </a:solidFill>
                            <a:effectLst/>
                            <a:latin typeface="Cambria Math" panose="02040503050406030204" pitchFamily="18" charset="0"/>
                            <a:ea typeface="Times New Roman" panose="02020603050405020304" pitchFamily="18" charset="0"/>
                          </a:rPr>
                        </m:ctrlPr>
                      </m:sSubPr>
                      <m:e>
                        <m:r>
                          <a:rPr lang="en-US" sz="4200" i="1">
                            <a:solidFill>
                              <a:srgbClr val="333333"/>
                            </a:solidFill>
                            <a:effectLst/>
                            <a:latin typeface="Cambria Math" panose="02040503050406030204" pitchFamily="18" charset="0"/>
                            <a:ea typeface="Times New Roman" panose="02020603050405020304" pitchFamily="18" charset="0"/>
                          </a:rPr>
                          <m:t>𝑢</m:t>
                        </m:r>
                      </m:e>
                      <m:sub>
                        <m:r>
                          <a:rPr lang="en-US" sz="4200" i="1">
                            <a:solidFill>
                              <a:srgbClr val="333333"/>
                            </a:solidFill>
                            <a:effectLst/>
                            <a:latin typeface="Cambria Math" panose="02040503050406030204" pitchFamily="18" charset="0"/>
                            <a:ea typeface="Times New Roman" panose="02020603050405020304" pitchFamily="18" charset="0"/>
                          </a:rPr>
                          <m:t>𝑛</m:t>
                        </m:r>
                      </m:sub>
                    </m:sSub>
                    <m:r>
                      <a:rPr lang="nl-NL" sz="4200" i="1">
                        <a:solidFill>
                          <a:srgbClr val="333333"/>
                        </a:solidFill>
                        <a:effectLst/>
                        <a:latin typeface="Cambria Math" panose="02040503050406030204" pitchFamily="18" charset="0"/>
                        <a:ea typeface="Times New Roman" panose="02020603050405020304" pitchFamily="18" charset="0"/>
                      </a:rPr>
                      <m:t>;...</m:t>
                    </m:r>
                  </m:oMath>
                </a14:m>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độ</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cao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lần</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rơi</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kế</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tiếp</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Tìm</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5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hạng</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đầu</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tiên</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dãy</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un</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tìm</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điểm</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đặc</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biệt</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dãy</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đó</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EC8C49D-2158-7940-B708-0800E0B7EEAE}"/>
                  </a:ext>
                </a:extLst>
              </p:cNvPr>
              <p:cNvSpPr txBox="1">
                <a:spLocks noRot="1" noChangeAspect="1" noMove="1" noResize="1" noEditPoints="1" noAdjustHandles="1" noChangeArrowheads="1" noChangeShapeType="1" noTextEdit="1"/>
              </p:cNvSpPr>
              <p:nvPr/>
            </p:nvSpPr>
            <p:spPr>
              <a:xfrm>
                <a:off x="762000" y="4346452"/>
                <a:ext cx="9753601" cy="4820037"/>
              </a:xfrm>
              <a:prstGeom prst="rect">
                <a:avLst/>
              </a:prstGeom>
              <a:blipFill>
                <a:blip r:embed="rId5"/>
                <a:stretch>
                  <a:fillRect l="-2375" b="-4804"/>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1"/>
            <a:ext cx="18288000" cy="6896099"/>
          </a:xfrm>
          <a:prstGeom prst="rect">
            <a:avLst/>
          </a:prstGeom>
          <a:solidFill>
            <a:srgbClr val="B9E1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788174" flipH="1">
            <a:off x="17156596" y="806517"/>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324590">
            <a:off x="16861105" y="9283193"/>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5">
            <a:extLst>
              <a:ext uri="{FF2B5EF4-FFF2-40B4-BE49-F238E27FC236}">
                <a16:creationId xmlns:a16="http://schemas.microsoft.com/office/drawing/2014/main" id="{D8C33261-E13C-C853-463B-11AC253B75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135">
            <a:off x="664641" y="332762"/>
            <a:ext cx="1642268" cy="1519097"/>
          </a:xfrm>
          <a:prstGeom prst="rect">
            <a:avLst/>
          </a:prstGeom>
        </p:spPr>
      </p:pic>
      <p:grpSp>
        <p:nvGrpSpPr>
          <p:cNvPr id="20" name="Group 19">
            <a:extLst>
              <a:ext uri="{FF2B5EF4-FFF2-40B4-BE49-F238E27FC236}">
                <a16:creationId xmlns:a16="http://schemas.microsoft.com/office/drawing/2014/main" id="{C8CCDF43-1639-981B-8D91-81390BC1DADA}"/>
              </a:ext>
            </a:extLst>
          </p:cNvPr>
          <p:cNvGrpSpPr/>
          <p:nvPr/>
        </p:nvGrpSpPr>
        <p:grpSpPr>
          <a:xfrm>
            <a:off x="6773418" y="412852"/>
            <a:ext cx="4741161" cy="1301648"/>
            <a:chOff x="1852505" y="3331267"/>
            <a:chExt cx="4741161" cy="1301648"/>
          </a:xfrm>
        </p:grpSpPr>
        <p:sp>
          <p:nvSpPr>
            <p:cNvPr id="21" name="Freeform 29">
              <a:extLst>
                <a:ext uri="{FF2B5EF4-FFF2-40B4-BE49-F238E27FC236}">
                  <a16:creationId xmlns:a16="http://schemas.microsoft.com/office/drawing/2014/main" id="{0CC6BA89-2CC8-2D9B-1969-2837E58A5F5A}"/>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BCFA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4C16ABDF-8512-7F4F-8701-B2D7DB81C808}"/>
                </a:ext>
              </a:extLst>
            </p:cNvPr>
            <p:cNvSpPr/>
            <p:nvPr/>
          </p:nvSpPr>
          <p:spPr>
            <a:xfrm>
              <a:off x="1852505" y="3331267"/>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3</a:t>
              </a:r>
              <a:endParaRPr kumimoji="0" lang="en-US" sz="5000" b="1" i="0" u="none" strike="noStrike" kern="12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7F5B4842-A29D-C61C-81E0-EEFA0688A2F7}"/>
              </a:ext>
            </a:extLst>
          </p:cNvPr>
          <p:cNvSpPr txBox="1"/>
          <p:nvPr/>
        </p:nvSpPr>
        <p:spPr>
          <a:xfrm>
            <a:off x="892825" y="1929595"/>
            <a:ext cx="16438175" cy="4594912"/>
          </a:xfrm>
          <a:prstGeom prst="rect">
            <a:avLst/>
          </a:prstGeom>
          <a:noFill/>
        </p:spPr>
        <p:txBody>
          <a:bodyPr wrap="square">
            <a:spAutoFit/>
          </a:bodyPr>
          <a:lstStyle/>
          <a:p>
            <a:pPr algn="just">
              <a:lnSpc>
                <a:spcPct val="150000"/>
              </a:lnSpc>
            </a:pPr>
            <a:r>
              <a:rPr lang="vi-VN" sz="4000" dirty="0">
                <a:solidFill>
                  <a:srgbClr val="000000"/>
                </a:solidFill>
              </a:rPr>
              <a:t>Chu kì bán rã của nguyên tố phóng xạ </a:t>
            </a:r>
            <a:r>
              <a:rPr lang="vi-VN" sz="4000" dirty="0" err="1">
                <a:solidFill>
                  <a:srgbClr val="000000"/>
                </a:solidFill>
              </a:rPr>
              <a:t>poloni</a:t>
            </a:r>
            <a:r>
              <a:rPr lang="vi-VN" sz="4000" dirty="0">
                <a:solidFill>
                  <a:srgbClr val="000000"/>
                </a:solidFill>
              </a:rPr>
              <a:t> 210 là 138 ngày, nghĩa là sau 138 ngày, khối lượng của nguyên tố đó chỉ còn một nửa</a:t>
            </a:r>
            <a:r>
              <a:rPr lang="en-US" sz="4000" dirty="0">
                <a:solidFill>
                  <a:srgbClr val="000000"/>
                </a:solidFill>
              </a:rPr>
              <a:t>. </a:t>
            </a:r>
            <a:r>
              <a:rPr lang="vi-VN" sz="4000" dirty="0">
                <a:solidFill>
                  <a:srgbClr val="000000"/>
                </a:solidFill>
              </a:rPr>
              <a:t>Tính khối lượng còn lại của 20 </a:t>
            </a:r>
            <a:r>
              <a:rPr lang="vi-VN" sz="4000" dirty="0" err="1">
                <a:solidFill>
                  <a:srgbClr val="000000"/>
                </a:solidFill>
              </a:rPr>
              <a:t>gam</a:t>
            </a:r>
            <a:r>
              <a:rPr lang="vi-VN" sz="4000" dirty="0">
                <a:solidFill>
                  <a:srgbClr val="000000"/>
                </a:solidFill>
              </a:rPr>
              <a:t> </a:t>
            </a:r>
            <a:r>
              <a:rPr lang="vi-VN" sz="4000" dirty="0" err="1">
                <a:solidFill>
                  <a:srgbClr val="000000"/>
                </a:solidFill>
              </a:rPr>
              <a:t>poloni</a:t>
            </a:r>
            <a:r>
              <a:rPr lang="vi-VN" sz="4000" dirty="0">
                <a:solidFill>
                  <a:srgbClr val="000000"/>
                </a:solidFill>
              </a:rPr>
              <a:t> 210 sau:</a:t>
            </a:r>
          </a:p>
          <a:p>
            <a:pPr algn="just">
              <a:lnSpc>
                <a:spcPct val="150000"/>
              </a:lnSpc>
            </a:pPr>
            <a:r>
              <a:rPr lang="vi-VN" sz="4000" dirty="0">
                <a:solidFill>
                  <a:srgbClr val="000000"/>
                </a:solidFill>
              </a:rPr>
              <a:t>a) 690 ngày;</a:t>
            </a:r>
          </a:p>
          <a:p>
            <a:pPr algn="just">
              <a:lnSpc>
                <a:spcPct val="150000"/>
              </a:lnSpc>
            </a:pPr>
            <a:r>
              <a:rPr lang="vi-VN" sz="4000" dirty="0">
                <a:solidFill>
                  <a:srgbClr val="000000"/>
                </a:solidFill>
              </a:rPr>
              <a:t>b) 7 314 ngày (khoảng 20 năm).</a:t>
            </a:r>
          </a:p>
        </p:txBody>
      </p:sp>
      <p:sp>
        <p:nvSpPr>
          <p:cNvPr id="7" name="Oval Callout 20">
            <a:extLst>
              <a:ext uri="{FF2B5EF4-FFF2-40B4-BE49-F238E27FC236}">
                <a16:creationId xmlns:a16="http://schemas.microsoft.com/office/drawing/2014/main" id="{6CCDE461-119E-D577-2225-658D06E88818}"/>
              </a:ext>
            </a:extLst>
          </p:cNvPr>
          <p:cNvSpPr/>
          <p:nvPr/>
        </p:nvSpPr>
        <p:spPr>
          <a:xfrm>
            <a:off x="14173200" y="6317625"/>
            <a:ext cx="1560257" cy="843953"/>
          </a:xfrm>
          <a:prstGeom prst="wedgeEllipseCallout">
            <a:avLst>
              <a:gd name="adj1" fmla="val -30344"/>
              <a:gd name="adj2" fmla="val 77707"/>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EAB2D5-BE3D-B154-F604-3172F7FB6B6A}"/>
                  </a:ext>
                </a:extLst>
              </p:cNvPr>
              <p:cNvSpPr txBox="1"/>
              <p:nvPr/>
            </p:nvSpPr>
            <p:spPr>
              <a:xfrm>
                <a:off x="586694" y="7517622"/>
                <a:ext cx="16736285" cy="2445991"/>
              </a:xfrm>
              <a:prstGeom prst="rect">
                <a:avLst/>
              </a:prstGeom>
              <a:noFill/>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Sau 690 = 138.5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5 chu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nguyên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Poloni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còn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a:solidFill>
                          <a:srgbClr val="000000"/>
                        </a:solidFill>
                        <a:latin typeface="Cambria Math" panose="02040503050406030204" pitchFamily="18" charset="0"/>
                        <a:ea typeface="Times New Roman" panose="02020603050405020304" pitchFamily="18" charset="0"/>
                      </a:rPr>
                      <m:t>20⋅</m:t>
                    </m:r>
                    <m:sSup>
                      <m:sSupPr>
                        <m:ctrlPr>
                          <a:rPr lang="en-US" sz="4000" i="1">
                            <a:latin typeface="Cambria Math" panose="02040503050406030204" pitchFamily="18" charset="0"/>
                            <a:ea typeface="Times New Roman" panose="02020603050405020304" pitchFamily="18" charset="0"/>
                          </a:rPr>
                        </m:ctrlPr>
                      </m:sSupPr>
                      <m:e>
                        <m:d>
                          <m:dPr>
                            <m:ctrlPr>
                              <a:rPr lang="en-US" sz="4000" i="1">
                                <a:latin typeface="Cambria Math" panose="02040503050406030204" pitchFamily="18" charset="0"/>
                                <a:ea typeface="Times New Roman" panose="02020603050405020304" pitchFamily="18" charset="0"/>
                              </a:rPr>
                            </m:ctrlPr>
                          </m:dPr>
                          <m:e>
                            <m:f>
                              <m:fPr>
                                <m:ctrlPr>
                                  <a:rPr lang="en-US" sz="4000" i="1">
                                    <a:latin typeface="Cambria Math" panose="02040503050406030204" pitchFamily="18" charset="0"/>
                                    <a:ea typeface="Times New Roman" panose="02020603050405020304" pitchFamily="18" charset="0"/>
                                  </a:rPr>
                                </m:ctrlPr>
                              </m:fPr>
                              <m:num>
                                <m:r>
                                  <a:rPr lang="en-US" sz="4000">
                                    <a:solidFill>
                                      <a:srgbClr val="000000"/>
                                    </a:solidFill>
                                    <a:latin typeface="Cambria Math" panose="02040503050406030204" pitchFamily="18" charset="0"/>
                                    <a:ea typeface="Times New Roman" panose="02020603050405020304" pitchFamily="18" charset="0"/>
                                  </a:rPr>
                                  <m:t>1</m:t>
                                </m:r>
                              </m:num>
                              <m:den>
                                <m:r>
                                  <a:rPr lang="en-US" sz="4000">
                                    <a:solidFill>
                                      <a:srgbClr val="000000"/>
                                    </a:solidFill>
                                    <a:latin typeface="Cambria Math" panose="02040503050406030204" pitchFamily="18" charset="0"/>
                                    <a:ea typeface="Times New Roman" panose="02020603050405020304" pitchFamily="18" charset="0"/>
                                  </a:rPr>
                                  <m:t>2</m:t>
                                </m:r>
                              </m:den>
                            </m:f>
                          </m:e>
                        </m:d>
                      </m:e>
                      <m:sup>
                        <m:r>
                          <a:rPr lang="en-US" sz="4000">
                            <a:solidFill>
                              <a:srgbClr val="000000"/>
                            </a:solidFill>
                            <a:latin typeface="Cambria Math" panose="02040503050406030204" pitchFamily="18" charset="0"/>
                            <a:ea typeface="Times New Roman" panose="02020603050405020304" pitchFamily="18" charset="0"/>
                          </a:rPr>
                          <m:t>4</m:t>
                        </m:r>
                      </m:sup>
                    </m:sSup>
                    <m:r>
                      <a:rPr lang="en-US" sz="4000">
                        <a:solidFill>
                          <a:srgbClr val="000000"/>
                        </a:solidFill>
                        <a:latin typeface="Cambria Math" panose="02040503050406030204" pitchFamily="18" charset="0"/>
                        <a:ea typeface="Times New Roman" panose="02020603050405020304" pitchFamily="18" charset="0"/>
                      </a:rPr>
                      <m:t>=1,25(</m:t>
                    </m:r>
                    <m:r>
                      <m:rPr>
                        <m:nor/>
                      </m:rP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sty m:val="p"/>
                      </m:rPr>
                      <a:rPr lang="en-US" sz="4000">
                        <a:solidFill>
                          <a:srgbClr val="000000"/>
                        </a:solidFill>
                        <a:latin typeface="Cambria Math" panose="02040503050406030204" pitchFamily="18" charset="0"/>
                        <a:ea typeface="Times New Roman" panose="02020603050405020304" pitchFamily="18" charset="0"/>
                      </a:rPr>
                      <m:t>g</m:t>
                    </m:r>
                    <m:r>
                      <a:rPr lang="en-US" sz="4000">
                        <a:solidFill>
                          <a:srgbClr val="000000"/>
                        </a:solidFill>
                        <a:latin typeface="Cambria Math" panose="02040503050406030204" pitchFamily="18" charset="0"/>
                        <a:ea typeface="Times New Roman" panose="02020603050405020304" pitchFamily="18"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56EAB2D5-BE3D-B154-F604-3172F7FB6B6A}"/>
                  </a:ext>
                </a:extLst>
              </p:cNvPr>
              <p:cNvSpPr txBox="1">
                <a:spLocks noRot="1" noChangeAspect="1" noMove="1" noResize="1" noEditPoints="1" noAdjustHandles="1" noChangeArrowheads="1" noChangeShapeType="1" noTextEdit="1"/>
              </p:cNvSpPr>
              <p:nvPr/>
            </p:nvSpPr>
            <p:spPr>
              <a:xfrm>
                <a:off x="586694" y="7517622"/>
                <a:ext cx="16736285" cy="2445991"/>
              </a:xfrm>
              <a:prstGeom prst="rect">
                <a:avLst/>
              </a:prstGeom>
              <a:blipFill>
                <a:blip r:embed="rId6"/>
                <a:stretch>
                  <a:fillRect l="-1275" b="-3242"/>
                </a:stretch>
              </a:blipFill>
            </p:spPr>
            <p:txBody>
              <a:bodyPr/>
              <a:lstStyle/>
              <a:p>
                <a:r>
                  <a:rPr lang="en-US">
                    <a:noFill/>
                  </a:rPr>
                  <a:t> </a:t>
                </a:r>
              </a:p>
            </p:txBody>
          </p:sp>
        </mc:Fallback>
      </mc:AlternateContent>
    </p:spTree>
    <p:extLst>
      <p:ext uri="{BB962C8B-B14F-4D97-AF65-F5344CB8AC3E}">
        <p14:creationId xmlns:p14="http://schemas.microsoft.com/office/powerpoint/2010/main" val="13606774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1"/>
            <a:ext cx="18288000" cy="6896099"/>
          </a:xfrm>
          <a:prstGeom prst="rect">
            <a:avLst/>
          </a:prstGeom>
          <a:solidFill>
            <a:srgbClr val="B9E1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788174" flipH="1">
            <a:off x="17156596" y="806517"/>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324590">
            <a:off x="16861105" y="9283193"/>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5">
            <a:extLst>
              <a:ext uri="{FF2B5EF4-FFF2-40B4-BE49-F238E27FC236}">
                <a16:creationId xmlns:a16="http://schemas.microsoft.com/office/drawing/2014/main" id="{D8C33261-E13C-C853-463B-11AC253B75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135">
            <a:off x="664641" y="332762"/>
            <a:ext cx="1642268" cy="1519097"/>
          </a:xfrm>
          <a:prstGeom prst="rect">
            <a:avLst/>
          </a:prstGeom>
        </p:spPr>
      </p:pic>
      <p:grpSp>
        <p:nvGrpSpPr>
          <p:cNvPr id="20" name="Group 19">
            <a:extLst>
              <a:ext uri="{FF2B5EF4-FFF2-40B4-BE49-F238E27FC236}">
                <a16:creationId xmlns:a16="http://schemas.microsoft.com/office/drawing/2014/main" id="{C8CCDF43-1639-981B-8D91-81390BC1DADA}"/>
              </a:ext>
            </a:extLst>
          </p:cNvPr>
          <p:cNvGrpSpPr/>
          <p:nvPr/>
        </p:nvGrpSpPr>
        <p:grpSpPr>
          <a:xfrm>
            <a:off x="6773418" y="412852"/>
            <a:ext cx="4741161" cy="1301648"/>
            <a:chOff x="1852505" y="3331267"/>
            <a:chExt cx="4741161" cy="1301648"/>
          </a:xfrm>
        </p:grpSpPr>
        <p:sp>
          <p:nvSpPr>
            <p:cNvPr id="21" name="Freeform 29">
              <a:extLst>
                <a:ext uri="{FF2B5EF4-FFF2-40B4-BE49-F238E27FC236}">
                  <a16:creationId xmlns:a16="http://schemas.microsoft.com/office/drawing/2014/main" id="{0CC6BA89-2CC8-2D9B-1969-2837E58A5F5A}"/>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BCFA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4C16ABDF-8512-7F4F-8701-B2D7DB81C808}"/>
                </a:ext>
              </a:extLst>
            </p:cNvPr>
            <p:cNvSpPr/>
            <p:nvPr/>
          </p:nvSpPr>
          <p:spPr>
            <a:xfrm>
              <a:off x="1852505" y="3331267"/>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3</a:t>
              </a:r>
              <a:endParaRPr kumimoji="0" lang="en-US" sz="5000" b="1" i="0" u="none" strike="noStrike" kern="12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7F5B4842-A29D-C61C-81E0-EEFA0688A2F7}"/>
              </a:ext>
            </a:extLst>
          </p:cNvPr>
          <p:cNvSpPr txBox="1"/>
          <p:nvPr/>
        </p:nvSpPr>
        <p:spPr>
          <a:xfrm>
            <a:off x="892825" y="1929595"/>
            <a:ext cx="16438175" cy="4594912"/>
          </a:xfrm>
          <a:prstGeom prst="rect">
            <a:avLst/>
          </a:prstGeom>
          <a:noFill/>
        </p:spPr>
        <p:txBody>
          <a:bodyPr wrap="square">
            <a:spAutoFit/>
          </a:bodyPr>
          <a:lstStyle/>
          <a:p>
            <a:pPr algn="just">
              <a:lnSpc>
                <a:spcPct val="150000"/>
              </a:lnSpc>
            </a:pPr>
            <a:r>
              <a:rPr lang="vi-VN" sz="4000" dirty="0">
                <a:solidFill>
                  <a:srgbClr val="000000"/>
                </a:solidFill>
              </a:rPr>
              <a:t>Chu kì bán rã của nguyên tố phóng xạ </a:t>
            </a:r>
            <a:r>
              <a:rPr lang="vi-VN" sz="4000" dirty="0" err="1">
                <a:solidFill>
                  <a:srgbClr val="000000"/>
                </a:solidFill>
              </a:rPr>
              <a:t>poloni</a:t>
            </a:r>
            <a:r>
              <a:rPr lang="vi-VN" sz="4000" dirty="0">
                <a:solidFill>
                  <a:srgbClr val="000000"/>
                </a:solidFill>
              </a:rPr>
              <a:t> 210 là 138 ngày, nghĩa là sau 138 ngày, khối lượng của nguyên tố đó chỉ còn một nửa</a:t>
            </a:r>
            <a:r>
              <a:rPr lang="en-US" sz="4000" dirty="0">
                <a:solidFill>
                  <a:srgbClr val="000000"/>
                </a:solidFill>
              </a:rPr>
              <a:t>. </a:t>
            </a:r>
            <a:r>
              <a:rPr lang="vi-VN" sz="4000" dirty="0">
                <a:solidFill>
                  <a:srgbClr val="000000"/>
                </a:solidFill>
              </a:rPr>
              <a:t>Tính khối lượng còn lại của 20 </a:t>
            </a:r>
            <a:r>
              <a:rPr lang="vi-VN" sz="4000" dirty="0" err="1">
                <a:solidFill>
                  <a:srgbClr val="000000"/>
                </a:solidFill>
              </a:rPr>
              <a:t>gam</a:t>
            </a:r>
            <a:r>
              <a:rPr lang="vi-VN" sz="4000" dirty="0">
                <a:solidFill>
                  <a:srgbClr val="000000"/>
                </a:solidFill>
              </a:rPr>
              <a:t> </a:t>
            </a:r>
            <a:r>
              <a:rPr lang="vi-VN" sz="4000" dirty="0" err="1">
                <a:solidFill>
                  <a:srgbClr val="000000"/>
                </a:solidFill>
              </a:rPr>
              <a:t>poloni</a:t>
            </a:r>
            <a:r>
              <a:rPr lang="vi-VN" sz="4000" dirty="0">
                <a:solidFill>
                  <a:srgbClr val="000000"/>
                </a:solidFill>
              </a:rPr>
              <a:t> 210 sau:</a:t>
            </a:r>
          </a:p>
          <a:p>
            <a:pPr algn="just">
              <a:lnSpc>
                <a:spcPct val="150000"/>
              </a:lnSpc>
            </a:pPr>
            <a:r>
              <a:rPr lang="vi-VN" sz="4000" dirty="0">
                <a:solidFill>
                  <a:srgbClr val="000000"/>
                </a:solidFill>
              </a:rPr>
              <a:t>a) 690 ngày;</a:t>
            </a:r>
          </a:p>
          <a:p>
            <a:pPr algn="just">
              <a:lnSpc>
                <a:spcPct val="150000"/>
              </a:lnSpc>
            </a:pPr>
            <a:r>
              <a:rPr lang="vi-VN" sz="4000" dirty="0">
                <a:solidFill>
                  <a:srgbClr val="000000"/>
                </a:solidFill>
              </a:rPr>
              <a:t>b) 7 314 ngày (khoảng 20 năm).</a:t>
            </a:r>
          </a:p>
        </p:txBody>
      </p:sp>
      <p:sp>
        <p:nvSpPr>
          <p:cNvPr id="7" name="Oval Callout 20">
            <a:extLst>
              <a:ext uri="{FF2B5EF4-FFF2-40B4-BE49-F238E27FC236}">
                <a16:creationId xmlns:a16="http://schemas.microsoft.com/office/drawing/2014/main" id="{6CCDE461-119E-D577-2225-658D06E88818}"/>
              </a:ext>
            </a:extLst>
          </p:cNvPr>
          <p:cNvSpPr/>
          <p:nvPr/>
        </p:nvSpPr>
        <p:spPr>
          <a:xfrm>
            <a:off x="14173200" y="6317625"/>
            <a:ext cx="1560257" cy="843953"/>
          </a:xfrm>
          <a:prstGeom prst="wedgeEllipseCallout">
            <a:avLst>
              <a:gd name="adj1" fmla="val -30344"/>
              <a:gd name="adj2" fmla="val 77707"/>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EAB2D5-BE3D-B154-F604-3172F7FB6B6A}"/>
                  </a:ext>
                </a:extLst>
              </p:cNvPr>
              <p:cNvSpPr txBox="1"/>
              <p:nvPr/>
            </p:nvSpPr>
            <p:spPr>
              <a:xfrm>
                <a:off x="738625" y="7406329"/>
                <a:ext cx="16736285" cy="2461571"/>
              </a:xfrm>
              <a:prstGeom prst="rect">
                <a:avLst/>
              </a:prstGeom>
              <a:noFill/>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Sau 7314 = 138.53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53 chu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nguyên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Poloni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còn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a:solidFill>
                          <a:srgbClr val="000000"/>
                        </a:solidFill>
                        <a:latin typeface="Cambria Math" panose="02040503050406030204" pitchFamily="18" charset="0"/>
                        <a:ea typeface="Times New Roman" panose="02020603050405020304" pitchFamily="18" charset="0"/>
                      </a:rPr>
                      <m:t>20⋅</m:t>
                    </m:r>
                    <m:sSup>
                      <m:sSupPr>
                        <m:ctrlPr>
                          <a:rPr lang="en-US" sz="4000" i="1">
                            <a:latin typeface="Cambria Math" panose="02040503050406030204" pitchFamily="18" charset="0"/>
                            <a:ea typeface="Times New Roman" panose="02020603050405020304" pitchFamily="18" charset="0"/>
                          </a:rPr>
                        </m:ctrlPr>
                      </m:sSupPr>
                      <m:e>
                        <m:d>
                          <m:dPr>
                            <m:ctrlPr>
                              <a:rPr lang="en-US" sz="4000" i="1">
                                <a:latin typeface="Cambria Math" panose="02040503050406030204" pitchFamily="18" charset="0"/>
                                <a:ea typeface="Times New Roman" panose="02020603050405020304" pitchFamily="18" charset="0"/>
                              </a:rPr>
                            </m:ctrlPr>
                          </m:dPr>
                          <m:e>
                            <m:f>
                              <m:fPr>
                                <m:ctrlPr>
                                  <a:rPr lang="en-US" sz="4000" i="1">
                                    <a:latin typeface="Cambria Math" panose="02040503050406030204" pitchFamily="18" charset="0"/>
                                    <a:ea typeface="Times New Roman" panose="02020603050405020304" pitchFamily="18" charset="0"/>
                                  </a:rPr>
                                </m:ctrlPr>
                              </m:fPr>
                              <m:num>
                                <m:r>
                                  <a:rPr lang="en-US" sz="4000">
                                    <a:solidFill>
                                      <a:srgbClr val="000000"/>
                                    </a:solidFill>
                                    <a:latin typeface="Cambria Math" panose="02040503050406030204" pitchFamily="18" charset="0"/>
                                    <a:ea typeface="Times New Roman" panose="02020603050405020304" pitchFamily="18" charset="0"/>
                                  </a:rPr>
                                  <m:t>1</m:t>
                                </m:r>
                              </m:num>
                              <m:den>
                                <m:r>
                                  <a:rPr lang="en-US" sz="4000">
                                    <a:solidFill>
                                      <a:srgbClr val="000000"/>
                                    </a:solidFill>
                                    <a:latin typeface="Cambria Math" panose="02040503050406030204" pitchFamily="18" charset="0"/>
                                    <a:ea typeface="Times New Roman" panose="02020603050405020304" pitchFamily="18" charset="0"/>
                                  </a:rPr>
                                  <m:t>2</m:t>
                                </m:r>
                              </m:den>
                            </m:f>
                          </m:e>
                        </m:d>
                      </m:e>
                      <m:sup>
                        <m:r>
                          <a:rPr lang="en-US" sz="4000">
                            <a:solidFill>
                              <a:srgbClr val="000000"/>
                            </a:solidFill>
                            <a:latin typeface="Cambria Math" panose="02040503050406030204" pitchFamily="18" charset="0"/>
                            <a:ea typeface="Times New Roman" panose="02020603050405020304" pitchFamily="18" charset="0"/>
                          </a:rPr>
                          <m:t>52</m:t>
                        </m:r>
                      </m:sup>
                    </m:sSup>
                    <m:r>
                      <a:rPr lang="en-US" sz="4000">
                        <a:solidFill>
                          <a:srgbClr val="000000"/>
                        </a:solidFill>
                        <a:latin typeface="Cambria Math" panose="02040503050406030204" pitchFamily="18" charset="0"/>
                        <a:ea typeface="Times New Roman" panose="02020603050405020304" pitchFamily="18" charset="0"/>
                      </a:rPr>
                      <m:t>≈4,44⋅</m:t>
                    </m:r>
                    <m:sSup>
                      <m:sSupPr>
                        <m:ctrlPr>
                          <a:rPr lang="en-US" sz="4000" i="1">
                            <a:latin typeface="Cambria Math" panose="02040503050406030204" pitchFamily="18" charset="0"/>
                            <a:ea typeface="Times New Roman" panose="02020603050405020304" pitchFamily="18" charset="0"/>
                          </a:rPr>
                        </m:ctrlPr>
                      </m:sSupPr>
                      <m:e>
                        <m:r>
                          <a:rPr lang="en-US" sz="4000">
                            <a:solidFill>
                              <a:srgbClr val="000000"/>
                            </a:solidFill>
                            <a:latin typeface="Cambria Math" panose="02040503050406030204" pitchFamily="18" charset="0"/>
                            <a:ea typeface="Times New Roman" panose="02020603050405020304" pitchFamily="18" charset="0"/>
                          </a:rPr>
                          <m:t>10</m:t>
                        </m:r>
                      </m:e>
                      <m:sup>
                        <m:r>
                          <a:rPr lang="en-US" sz="4000" i="1">
                            <a:solidFill>
                              <a:srgbClr val="000000"/>
                            </a:solidFill>
                            <a:latin typeface="Cambria Math" panose="02040503050406030204" pitchFamily="18" charset="0"/>
                            <a:ea typeface="Times New Roman" panose="02020603050405020304" pitchFamily="18" charset="0"/>
                          </a:rPr>
                          <m:t>−</m:t>
                        </m:r>
                        <m:r>
                          <a:rPr lang="en-US" sz="4000">
                            <a:solidFill>
                              <a:srgbClr val="000000"/>
                            </a:solidFill>
                            <a:latin typeface="Cambria Math" panose="02040503050406030204" pitchFamily="18" charset="0"/>
                            <a:ea typeface="Times New Roman" panose="02020603050405020304" pitchFamily="18" charset="0"/>
                          </a:rPr>
                          <m:t>15</m:t>
                        </m:r>
                      </m:sup>
                    </m:sSup>
                    <m:r>
                      <a:rPr lang="en-US" sz="4000">
                        <a:solidFill>
                          <a:srgbClr val="000000"/>
                        </a:solidFill>
                        <a:latin typeface="Cambria Math" panose="02040503050406030204" pitchFamily="18" charset="0"/>
                        <a:ea typeface="Times New Roman" panose="02020603050405020304" pitchFamily="18" charset="0"/>
                      </a:rPr>
                      <m:t>(</m:t>
                    </m:r>
                    <m:r>
                      <m:rPr>
                        <m:nor/>
                      </m:rP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sty m:val="p"/>
                      </m:rPr>
                      <a:rPr lang="en-US" sz="4000">
                        <a:solidFill>
                          <a:srgbClr val="000000"/>
                        </a:solidFill>
                        <a:latin typeface="Cambria Math" panose="02040503050406030204" pitchFamily="18" charset="0"/>
                        <a:ea typeface="Times New Roman" panose="02020603050405020304" pitchFamily="18" charset="0"/>
                      </a:rPr>
                      <m:t>g</m:t>
                    </m:r>
                    <m:r>
                      <a:rPr lang="en-US" sz="4000">
                        <a:solidFill>
                          <a:srgbClr val="000000"/>
                        </a:solidFill>
                        <a:latin typeface="Cambria Math" panose="02040503050406030204" pitchFamily="18" charset="0"/>
                        <a:ea typeface="Times New Roman" panose="02020603050405020304" pitchFamily="18"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56EAB2D5-BE3D-B154-F604-3172F7FB6B6A}"/>
                  </a:ext>
                </a:extLst>
              </p:cNvPr>
              <p:cNvSpPr txBox="1">
                <a:spLocks noRot="1" noChangeAspect="1" noMove="1" noResize="1" noEditPoints="1" noAdjustHandles="1" noChangeArrowheads="1" noChangeShapeType="1" noTextEdit="1"/>
              </p:cNvSpPr>
              <p:nvPr/>
            </p:nvSpPr>
            <p:spPr>
              <a:xfrm>
                <a:off x="738625" y="7406329"/>
                <a:ext cx="16736285" cy="2461571"/>
              </a:xfrm>
              <a:prstGeom prst="rect">
                <a:avLst/>
              </a:prstGeom>
              <a:blipFill>
                <a:blip r:embed="rId6"/>
                <a:stretch>
                  <a:fillRect l="-1275" b="-3218"/>
                </a:stretch>
              </a:blipFill>
            </p:spPr>
            <p:txBody>
              <a:bodyPr/>
              <a:lstStyle/>
              <a:p>
                <a:r>
                  <a:rPr lang="en-US">
                    <a:noFill/>
                  </a:rPr>
                  <a:t> </a:t>
                </a:r>
              </a:p>
            </p:txBody>
          </p:sp>
        </mc:Fallback>
      </mc:AlternateContent>
    </p:spTree>
    <p:extLst>
      <p:ext uri="{BB962C8B-B14F-4D97-AF65-F5344CB8AC3E}">
        <p14:creationId xmlns:p14="http://schemas.microsoft.com/office/powerpoint/2010/main" val="15745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140705"/>
            <a:ext cx="323850" cy="3238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4" name="Group 4"/>
          <p:cNvGrpSpPr/>
          <p:nvPr/>
        </p:nvGrpSpPr>
        <p:grpSpPr>
          <a:xfrm>
            <a:off x="5317258" y="6145468"/>
            <a:ext cx="323850" cy="32385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6" name="Group 6"/>
          <p:cNvGrpSpPr/>
          <p:nvPr/>
        </p:nvGrpSpPr>
        <p:grpSpPr>
          <a:xfrm>
            <a:off x="9605817" y="6525130"/>
            <a:ext cx="323850" cy="32385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9" name="Group 9"/>
          <p:cNvGrpSpPr/>
          <p:nvPr/>
        </p:nvGrpSpPr>
        <p:grpSpPr>
          <a:xfrm>
            <a:off x="13894375" y="6525130"/>
            <a:ext cx="323850" cy="32385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23" name="Group 22">
            <a:extLst>
              <a:ext uri="{FF2B5EF4-FFF2-40B4-BE49-F238E27FC236}">
                <a16:creationId xmlns:a16="http://schemas.microsoft.com/office/drawing/2014/main" id="{679BEC1C-86B4-A3DF-DB62-6859B5537134}"/>
              </a:ext>
            </a:extLst>
          </p:cNvPr>
          <p:cNvGrpSpPr/>
          <p:nvPr/>
        </p:nvGrpSpPr>
        <p:grpSpPr>
          <a:xfrm>
            <a:off x="1702071" y="3118385"/>
            <a:ext cx="14883858" cy="3549249"/>
            <a:chOff x="4069775" y="1102171"/>
            <a:chExt cx="10148451" cy="2050655"/>
          </a:xfrm>
        </p:grpSpPr>
        <p:grpSp>
          <p:nvGrpSpPr>
            <p:cNvPr id="11" name="Group 11"/>
            <p:cNvGrpSpPr/>
            <p:nvPr/>
          </p:nvGrpSpPr>
          <p:grpSpPr>
            <a:xfrm>
              <a:off x="4069775" y="1102171"/>
              <a:ext cx="10148451" cy="2050655"/>
              <a:chOff x="0" y="0"/>
              <a:chExt cx="9471615" cy="1913890"/>
            </a:xfrm>
          </p:grpSpPr>
          <p:sp>
            <p:nvSpPr>
              <p:cNvPr id="12" name="Freeform 12"/>
              <p:cNvSpPr/>
              <p:nvPr/>
            </p:nvSpPr>
            <p:spPr>
              <a:xfrm>
                <a:off x="0" y="0"/>
                <a:ext cx="9471615" cy="1913890"/>
              </a:xfrm>
              <a:custGeom>
                <a:avLst/>
                <a:gdLst/>
                <a:ahLst/>
                <a:cxnLst/>
                <a:rect l="l" t="t" r="r" b="b"/>
                <a:pathLst>
                  <a:path w="9471615" h="1913890">
                    <a:moveTo>
                      <a:pt x="9471615" y="956945"/>
                    </a:moveTo>
                    <a:lnTo>
                      <a:pt x="9471615" y="956945"/>
                    </a:lnTo>
                    <a:cubicBezTo>
                      <a:pt x="9471615" y="1485392"/>
                      <a:pt x="9043244" y="1913890"/>
                      <a:pt x="8514670" y="1913890"/>
                    </a:cubicBezTo>
                    <a:lnTo>
                      <a:pt x="956945" y="1913890"/>
                    </a:lnTo>
                    <a:cubicBezTo>
                      <a:pt x="428371" y="1913890"/>
                      <a:pt x="0" y="1485392"/>
                      <a:pt x="0" y="956945"/>
                    </a:cubicBezTo>
                    <a:lnTo>
                      <a:pt x="0" y="956945"/>
                    </a:lnTo>
                    <a:cubicBezTo>
                      <a:pt x="0" y="428371"/>
                      <a:pt x="428371" y="0"/>
                      <a:pt x="956945" y="0"/>
                    </a:cubicBezTo>
                    <a:lnTo>
                      <a:pt x="8514669" y="0"/>
                    </a:lnTo>
                    <a:cubicBezTo>
                      <a:pt x="9043117" y="0"/>
                      <a:pt x="9471615" y="428371"/>
                      <a:pt x="9471615" y="956945"/>
                    </a:cubicBezTo>
                    <a:close/>
                  </a:path>
                </a:pathLst>
              </a:custGeom>
              <a:solidFill>
                <a:srgbClr val="B9E1FF"/>
              </a:solidFill>
            </p:spPr>
            <p:txBody>
              <a:bodyPr/>
              <a:lstStyle/>
              <a:p>
                <a:endParaRPr lang="en-US"/>
              </a:p>
            </p:txBody>
          </p:sp>
        </p:grpSp>
        <mc:AlternateContent xmlns:mc="http://schemas.openxmlformats.org/markup-compatibility/2006" xmlns:a14="http://schemas.microsoft.com/office/drawing/2010/main">
          <mc:Choice Requires="a14">
            <p:sp>
              <p:nvSpPr>
                <p:cNvPr id="13" name="TextBox 13"/>
                <p:cNvSpPr txBox="1"/>
                <p:nvPr/>
              </p:nvSpPr>
              <p:spPr>
                <a:xfrm>
                  <a:off x="4178636" y="1559146"/>
                  <a:ext cx="9879331" cy="125129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n-US" sz="5000" b="1" dirty="0">
                      <a:solidFill>
                        <a:prstClr val="black"/>
                      </a:solidFill>
                      <a:latin typeface="Arial" panose="020B0604020202020204" pitchFamily="34" charset="0"/>
                      <a:cs typeface="Arial" panose="020B0604020202020204" pitchFamily="34" charset="0"/>
                    </a:rPr>
                    <a:t>3</a:t>
                  </a:r>
                  <a:r>
                    <a:rPr kumimoji="0" lang="en-US" sz="5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5000" b="1" dirty="0">
                      <a:solidFill>
                        <a:prstClr val="black"/>
                      </a:solidFill>
                      <a:latin typeface="Arial" panose="020B0604020202020204" pitchFamily="34" charset="0"/>
                      <a:cs typeface="Arial" panose="020B0604020202020204" pitchFamily="34" charset="0"/>
                    </a:rPr>
                    <a:t>TỔNG CỦA </a:t>
                  </a:r>
                  <a14:m>
                    <m:oMath xmlns:m="http://schemas.openxmlformats.org/officeDocument/2006/math">
                      <m:r>
                        <a:rPr lang="en-US" sz="5000" b="1" i="1" smtClean="0">
                          <a:solidFill>
                            <a:prstClr val="black"/>
                          </a:solidFill>
                          <a:latin typeface="Cambria Math" panose="02040503050406030204" pitchFamily="18" charset="0"/>
                          <a:cs typeface="Arial" panose="020B0604020202020204" pitchFamily="34" charset="0"/>
                        </a:rPr>
                        <m:t>𝒏</m:t>
                      </m:r>
                    </m:oMath>
                  </a14:m>
                  <a:r>
                    <a:rPr kumimoji="0" lang="en-US" sz="5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SỐ</a:t>
                  </a:r>
                  <a:r>
                    <a:rPr kumimoji="0" lang="en-US" sz="50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HẠNG ĐẦU TIÊN </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50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CỦA CẤP SỐ NHÂN</a:t>
                  </a:r>
                  <a:endParaRPr kumimoji="0" lang="en-US" sz="5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3" name="TextBox 13"/>
                <p:cNvSpPr txBox="1">
                  <a:spLocks noRot="1" noChangeAspect="1" noMove="1" noResize="1" noEditPoints="1" noAdjustHandles="1" noChangeArrowheads="1" noChangeShapeType="1" noTextEdit="1"/>
                </p:cNvSpPr>
                <p:nvPr/>
              </p:nvSpPr>
              <p:spPr>
                <a:xfrm>
                  <a:off x="4178636" y="1559146"/>
                  <a:ext cx="9879331" cy="1251292"/>
                </a:xfrm>
                <a:prstGeom prst="rect">
                  <a:avLst/>
                </a:prstGeom>
                <a:blipFill>
                  <a:blip r:embed="rId2"/>
                  <a:stretch>
                    <a:fillRect b="-16573"/>
                  </a:stretch>
                </a:blipFill>
              </p:spPr>
              <p:txBody>
                <a:bodyPr/>
                <a:lstStyle/>
                <a:p>
                  <a:r>
                    <a:rPr lang="en-US">
                      <a:noFill/>
                    </a:rPr>
                    <a:t> </a:t>
                  </a:r>
                </a:p>
              </p:txBody>
            </p:sp>
          </mc:Fallback>
        </mc:AlternateContent>
      </p:grpSp>
      <p:sp>
        <p:nvSpPr>
          <p:cNvPr id="15" name="Freeform 15"/>
          <p:cNvSpPr/>
          <p:nvPr/>
        </p:nvSpPr>
        <p:spPr>
          <a:xfrm>
            <a:off x="1028700" y="1933603"/>
            <a:ext cx="1178075" cy="1219223"/>
          </a:xfrm>
          <a:custGeom>
            <a:avLst/>
            <a:gdLst/>
            <a:ahLst/>
            <a:cxnLst/>
            <a:rect l="l" t="t" r="r" b="b"/>
            <a:pathLst>
              <a:path w="1178075" h="1219223">
                <a:moveTo>
                  <a:pt x="0" y="0"/>
                </a:moveTo>
                <a:lnTo>
                  <a:pt x="1178075" y="0"/>
                </a:lnTo>
                <a:lnTo>
                  <a:pt x="1178075" y="1219224"/>
                </a:lnTo>
                <a:lnTo>
                  <a:pt x="0" y="1219224"/>
                </a:lnTo>
                <a:lnTo>
                  <a:pt x="0" y="0"/>
                </a:lnTo>
                <a:close/>
              </a:path>
            </a:pathLst>
          </a:custGeom>
          <a:blipFill>
            <a:blip r:embed="rId3"/>
            <a:stretch>
              <a:fillRect/>
            </a:stretch>
          </a:blipFill>
        </p:spPr>
        <p:txBody>
          <a:bodyPr/>
          <a:lstStyle/>
          <a:p>
            <a:endParaRPr lang="en-US"/>
          </a:p>
        </p:txBody>
      </p:sp>
      <p:sp>
        <p:nvSpPr>
          <p:cNvPr id="16" name="Freeform 16"/>
          <p:cNvSpPr/>
          <p:nvPr/>
        </p:nvSpPr>
        <p:spPr>
          <a:xfrm rot="413534" flipH="1">
            <a:off x="15332438" y="984564"/>
            <a:ext cx="1820340" cy="2406093"/>
          </a:xfrm>
          <a:custGeom>
            <a:avLst/>
            <a:gdLst/>
            <a:ahLst/>
            <a:cxnLst/>
            <a:rect l="l" t="t" r="r" b="b"/>
            <a:pathLst>
              <a:path w="1820340" h="2406093">
                <a:moveTo>
                  <a:pt x="1820339" y="0"/>
                </a:moveTo>
                <a:lnTo>
                  <a:pt x="0" y="0"/>
                </a:lnTo>
                <a:lnTo>
                  <a:pt x="0" y="2406093"/>
                </a:lnTo>
                <a:lnTo>
                  <a:pt x="1820339" y="2406093"/>
                </a:lnTo>
                <a:lnTo>
                  <a:pt x="1820339" y="0"/>
                </a:lnTo>
                <a:close/>
              </a:path>
            </a:pathLst>
          </a:custGeom>
          <a:blipFill>
            <a:blip r:embed="rId4"/>
            <a:stretch>
              <a:fillRect/>
            </a:stretch>
          </a:blipFill>
        </p:spPr>
        <p:txBody>
          <a:bodyPr/>
          <a:lstStyle/>
          <a:p>
            <a:endParaRPr lang="en-US"/>
          </a:p>
        </p:txBody>
      </p:sp>
      <p:sp>
        <p:nvSpPr>
          <p:cNvPr id="18" name="Freeform 18"/>
          <p:cNvSpPr/>
          <p:nvPr/>
        </p:nvSpPr>
        <p:spPr>
          <a:xfrm>
            <a:off x="15505798" y="7416931"/>
            <a:ext cx="1961512" cy="1841369"/>
          </a:xfrm>
          <a:custGeom>
            <a:avLst/>
            <a:gdLst/>
            <a:ahLst/>
            <a:cxnLst/>
            <a:rect l="l" t="t" r="r" b="b"/>
            <a:pathLst>
              <a:path w="1961512" h="1841369">
                <a:moveTo>
                  <a:pt x="0" y="0"/>
                </a:moveTo>
                <a:lnTo>
                  <a:pt x="1961512" y="0"/>
                </a:lnTo>
                <a:lnTo>
                  <a:pt x="1961512" y="1841369"/>
                </a:lnTo>
                <a:lnTo>
                  <a:pt x="0" y="1841369"/>
                </a:lnTo>
                <a:lnTo>
                  <a:pt x="0" y="0"/>
                </a:lnTo>
                <a:close/>
              </a:path>
            </a:pathLst>
          </a:custGeom>
          <a:blipFill>
            <a:blip r:embed="rId5"/>
            <a:stretch>
              <a:fillRect/>
            </a:stretch>
          </a:blipFill>
        </p:spPr>
        <p:txBody>
          <a:bodyPr/>
          <a:lstStyle/>
          <a:p>
            <a:endParaRPr lang="en-US"/>
          </a:p>
        </p:txBody>
      </p:sp>
      <p:sp>
        <p:nvSpPr>
          <p:cNvPr id="19" name="Freeform 19"/>
          <p:cNvSpPr/>
          <p:nvPr/>
        </p:nvSpPr>
        <p:spPr>
          <a:xfrm rot="938449" flipH="1">
            <a:off x="1959489" y="5893219"/>
            <a:ext cx="904929" cy="849502"/>
          </a:xfrm>
          <a:custGeom>
            <a:avLst/>
            <a:gdLst/>
            <a:ahLst/>
            <a:cxnLst/>
            <a:rect l="l" t="t" r="r" b="b"/>
            <a:pathLst>
              <a:path w="904929" h="849502">
                <a:moveTo>
                  <a:pt x="904928" y="0"/>
                </a:moveTo>
                <a:lnTo>
                  <a:pt x="0" y="0"/>
                </a:lnTo>
                <a:lnTo>
                  <a:pt x="0" y="849502"/>
                </a:lnTo>
                <a:lnTo>
                  <a:pt x="904928" y="849502"/>
                </a:lnTo>
                <a:lnTo>
                  <a:pt x="904928" y="0"/>
                </a:lnTo>
                <a:close/>
              </a:path>
            </a:pathLst>
          </a:custGeom>
          <a:blipFill>
            <a:blip r:embed="rId5"/>
            <a:stretch>
              <a:fillRect/>
            </a:stretch>
          </a:blipFill>
        </p:spPr>
        <p:txBody>
          <a:bodyPr/>
          <a:lstStyle/>
          <a:p>
            <a:endParaRPr lang="en-US"/>
          </a:p>
        </p:txBody>
      </p:sp>
      <p:sp>
        <p:nvSpPr>
          <p:cNvPr id="21" name="Freeform 21"/>
          <p:cNvSpPr/>
          <p:nvPr/>
        </p:nvSpPr>
        <p:spPr>
          <a:xfrm rot="2912490" flipH="1">
            <a:off x="15152474" y="6054762"/>
            <a:ext cx="962804" cy="819587"/>
          </a:xfrm>
          <a:custGeom>
            <a:avLst/>
            <a:gdLst/>
            <a:ahLst/>
            <a:cxnLst/>
            <a:rect l="l" t="t" r="r" b="b"/>
            <a:pathLst>
              <a:path w="962804" h="819587">
                <a:moveTo>
                  <a:pt x="962804" y="0"/>
                </a:moveTo>
                <a:lnTo>
                  <a:pt x="0" y="0"/>
                </a:lnTo>
                <a:lnTo>
                  <a:pt x="0" y="819587"/>
                </a:lnTo>
                <a:lnTo>
                  <a:pt x="962804" y="819587"/>
                </a:lnTo>
                <a:lnTo>
                  <a:pt x="962804" y="0"/>
                </a:lnTo>
                <a:close/>
              </a:path>
            </a:pathLst>
          </a:custGeom>
          <a:blipFill>
            <a:blip r:embed="rId6"/>
            <a:stretch>
              <a:fillRect/>
            </a:stretch>
          </a:blipFill>
        </p:spPr>
        <p:txBody>
          <a:bodyPr/>
          <a:lstStyle/>
          <a:p>
            <a:endParaRPr lang="en-US"/>
          </a:p>
        </p:txBody>
      </p:sp>
      <p:pic>
        <p:nvPicPr>
          <p:cNvPr id="14" name="Picture 13">
            <a:extLst>
              <a:ext uri="{FF2B5EF4-FFF2-40B4-BE49-F238E27FC236}">
                <a16:creationId xmlns:a16="http://schemas.microsoft.com/office/drawing/2014/main" id="{DABE7D73-06C2-D4BB-9BAA-4AACDE4D5D0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599122" y="5368835"/>
            <a:ext cx="7742089" cy="4354924"/>
          </a:xfrm>
          <a:prstGeom prst="rect">
            <a:avLst/>
          </a:prstGeom>
        </p:spPr>
      </p:pic>
    </p:spTree>
    <p:extLst>
      <p:ext uri="{BB962C8B-B14F-4D97-AF65-F5344CB8AC3E}">
        <p14:creationId xmlns:p14="http://schemas.microsoft.com/office/powerpoint/2010/main" val="4052774219"/>
      </p:ext>
    </p:extLst>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6" name="Freeform 6"/>
          <p:cNvSpPr/>
          <p:nvPr/>
        </p:nvSpPr>
        <p:spPr>
          <a:xfrm>
            <a:off x="2561643" y="-150666"/>
            <a:ext cx="1351893" cy="1399113"/>
          </a:xfrm>
          <a:custGeom>
            <a:avLst/>
            <a:gdLst/>
            <a:ahLst/>
            <a:cxnLst/>
            <a:rect l="l" t="t" r="r" b="b"/>
            <a:pathLst>
              <a:path w="1351893" h="1399113">
                <a:moveTo>
                  <a:pt x="0" y="0"/>
                </a:moveTo>
                <a:lnTo>
                  <a:pt x="1351894" y="0"/>
                </a:lnTo>
                <a:lnTo>
                  <a:pt x="1351894" y="1399114"/>
                </a:lnTo>
                <a:lnTo>
                  <a:pt x="0" y="1399114"/>
                </a:lnTo>
                <a:lnTo>
                  <a:pt x="0" y="0"/>
                </a:lnTo>
                <a:close/>
              </a:path>
            </a:pathLst>
          </a:custGeom>
          <a:blipFill>
            <a:blip r:embed="rId2"/>
            <a:stretch>
              <a:fillRect/>
            </a:stretch>
          </a:blipFill>
        </p:spPr>
        <p:txBody>
          <a:bodyPr/>
          <a:lstStyle/>
          <a:p>
            <a:endParaRPr lang="en-US"/>
          </a:p>
        </p:txBody>
      </p:sp>
      <p:sp>
        <p:nvSpPr>
          <p:cNvPr id="7" name="Freeform 7"/>
          <p:cNvSpPr/>
          <p:nvPr/>
        </p:nvSpPr>
        <p:spPr>
          <a:xfrm flipH="1">
            <a:off x="-948138" y="-1701596"/>
            <a:ext cx="3304247" cy="3101861"/>
          </a:xfrm>
          <a:custGeom>
            <a:avLst/>
            <a:gdLst/>
            <a:ahLst/>
            <a:cxnLst/>
            <a:rect l="l" t="t" r="r" b="b"/>
            <a:pathLst>
              <a:path w="3304247" h="3101861">
                <a:moveTo>
                  <a:pt x="3304246" y="0"/>
                </a:moveTo>
                <a:lnTo>
                  <a:pt x="0" y="0"/>
                </a:lnTo>
                <a:lnTo>
                  <a:pt x="0" y="3101861"/>
                </a:lnTo>
                <a:lnTo>
                  <a:pt x="3304246" y="3101861"/>
                </a:lnTo>
                <a:lnTo>
                  <a:pt x="3304246" y="0"/>
                </a:lnTo>
                <a:close/>
              </a:path>
            </a:pathLst>
          </a:custGeom>
          <a:blipFill>
            <a:blip r:embed="rId3"/>
            <a:stretch>
              <a:fillRect/>
            </a:stretch>
          </a:blipFill>
        </p:spPr>
        <p:txBody>
          <a:bodyPr/>
          <a:lstStyle/>
          <a:p>
            <a:endParaRPr lang="en-US"/>
          </a:p>
        </p:txBody>
      </p:sp>
      <p:sp>
        <p:nvSpPr>
          <p:cNvPr id="8" name="Freeform 8"/>
          <p:cNvSpPr/>
          <p:nvPr/>
        </p:nvSpPr>
        <p:spPr>
          <a:xfrm rot="894174">
            <a:off x="-739123" y="8446350"/>
            <a:ext cx="1320748" cy="1124287"/>
          </a:xfrm>
          <a:custGeom>
            <a:avLst/>
            <a:gdLst/>
            <a:ahLst/>
            <a:cxnLst/>
            <a:rect l="l" t="t" r="r" b="b"/>
            <a:pathLst>
              <a:path w="1320748" h="1124287">
                <a:moveTo>
                  <a:pt x="0" y="0"/>
                </a:moveTo>
                <a:lnTo>
                  <a:pt x="1320749" y="0"/>
                </a:lnTo>
                <a:lnTo>
                  <a:pt x="1320749" y="1124287"/>
                </a:lnTo>
                <a:lnTo>
                  <a:pt x="0" y="1124287"/>
                </a:lnTo>
                <a:lnTo>
                  <a:pt x="0" y="0"/>
                </a:lnTo>
                <a:close/>
              </a:path>
            </a:pathLst>
          </a:custGeom>
          <a:blipFill>
            <a:blip r:embed="rId4"/>
            <a:stretch>
              <a:fillRect/>
            </a:stretch>
          </a:blipFill>
        </p:spPr>
        <p:txBody>
          <a:bodyPr/>
          <a:lstStyle/>
          <a:p>
            <a:endParaRPr lang="en-US"/>
          </a:p>
        </p:txBody>
      </p:sp>
      <p:grpSp>
        <p:nvGrpSpPr>
          <p:cNvPr id="25" name="Group 24">
            <a:extLst>
              <a:ext uri="{FF2B5EF4-FFF2-40B4-BE49-F238E27FC236}">
                <a16:creationId xmlns:a16="http://schemas.microsoft.com/office/drawing/2014/main" id="{659F8840-F5CA-F197-6424-FF2FD4C491AF}"/>
              </a:ext>
            </a:extLst>
          </p:cNvPr>
          <p:cNvGrpSpPr/>
          <p:nvPr/>
        </p:nvGrpSpPr>
        <p:grpSpPr>
          <a:xfrm>
            <a:off x="1223675" y="1458432"/>
            <a:ext cx="4647266" cy="963915"/>
            <a:chOff x="2012116" y="2110922"/>
            <a:chExt cx="4647266" cy="963915"/>
          </a:xfrm>
        </p:grpSpPr>
        <p:pic>
          <p:nvPicPr>
            <p:cNvPr id="26" name="Picture 25">
              <a:extLst>
                <a:ext uri="{FF2B5EF4-FFF2-40B4-BE49-F238E27FC236}">
                  <a16:creationId xmlns:a16="http://schemas.microsoft.com/office/drawing/2014/main" id="{E3A09E38-C891-E1A3-CB03-736FAEEA2812}"/>
                </a:ext>
              </a:extLst>
            </p:cNvPr>
            <p:cNvPicPr>
              <a:picLocks noChangeAspect="1"/>
            </p:cNvPicPr>
            <p:nvPr/>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7" name="TextBox 26">
              <a:extLst>
                <a:ext uri="{FF2B5EF4-FFF2-40B4-BE49-F238E27FC236}">
                  <a16:creationId xmlns:a16="http://schemas.microsoft.com/office/drawing/2014/main" id="{1F53FDCC-0CC1-3AD6-18F2-01604835828B}"/>
                </a:ext>
              </a:extLst>
            </p:cNvPr>
            <p:cNvSpPr txBox="1"/>
            <p:nvPr/>
          </p:nvSpPr>
          <p:spPr>
            <a:xfrm>
              <a:off x="3077982" y="2261133"/>
              <a:ext cx="35814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HĐKP3:</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4B8A7836-666B-2D6E-3C53-EA90C85A9CA1}"/>
                  </a:ext>
                </a:extLst>
              </p:cNvPr>
              <p:cNvSpPr/>
              <p:nvPr/>
            </p:nvSpPr>
            <p:spPr>
              <a:xfrm>
                <a:off x="2289541" y="2563964"/>
                <a:ext cx="15432505" cy="9015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Cho </a:t>
                </a:r>
                <a:r>
                  <a:rPr lang="en-US" sz="4000" noProof="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cấp</a:t>
                </a: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noProof="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noProof="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nhân</a:t>
                </a: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US" sz="4000" b="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4000" b="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000" b="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e>
                          <m:sub>
                            <m:r>
                              <a:rPr lang="en-US" sz="4000" b="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b>
                        </m:sSub>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công</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bội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Đặt</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8" name="Rectangle 27">
                <a:extLst>
                  <a:ext uri="{FF2B5EF4-FFF2-40B4-BE49-F238E27FC236}">
                    <a16:creationId xmlns:a16="http://schemas.microsoft.com/office/drawing/2014/main" id="{4B8A7836-666B-2D6E-3C53-EA90C85A9CA1}"/>
                  </a:ext>
                </a:extLst>
              </p:cNvPr>
              <p:cNvSpPr>
                <a:spLocks noRot="1" noChangeAspect="1" noMove="1" noResize="1" noEditPoints="1" noAdjustHandles="1" noChangeArrowheads="1" noChangeShapeType="1" noTextEdit="1"/>
              </p:cNvSpPr>
              <p:nvPr/>
            </p:nvSpPr>
            <p:spPr>
              <a:xfrm>
                <a:off x="2289541" y="2563964"/>
                <a:ext cx="15432505" cy="901593"/>
              </a:xfrm>
              <a:prstGeom prst="rect">
                <a:avLst/>
              </a:prstGeom>
              <a:blipFill>
                <a:blip r:embed="rId7"/>
                <a:stretch>
                  <a:fillRect l="-1422" b="-292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355CB11-D0E9-AEF7-1279-55A144494A40}"/>
                  </a:ext>
                </a:extLst>
              </p:cNvPr>
              <p:cNvSpPr/>
              <p:nvPr/>
            </p:nvSpPr>
            <p:spPr>
              <a:xfrm>
                <a:off x="1223676" y="3555787"/>
                <a:ext cx="15840648" cy="2363532"/>
              </a:xfrm>
              <a:prstGeom prst="rect">
                <a:avLst/>
              </a:prstGeom>
            </p:spPr>
            <p:txBody>
              <a:bodyPr wrap="square">
                <a:spAutoFit/>
              </a:bodyPr>
              <a:lstStyle/>
              <a:p>
                <a:pPr lvl="0">
                  <a:lnSpc>
                    <a:spcPct val="200000"/>
                  </a:lnSpc>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So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e>
                    </m:d>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nSpc>
                    <a:spcPct val="200000"/>
                  </a:lnSpc>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p>
                      <m:sSup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e>
                      <m:sup>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p>
                    </m:sSup>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0355CB11-D0E9-AEF7-1279-55A144494A40}"/>
                  </a:ext>
                </a:extLst>
              </p:cNvPr>
              <p:cNvSpPr>
                <a:spLocks noRot="1" noChangeAspect="1" noMove="1" noResize="1" noEditPoints="1" noAdjustHandles="1" noChangeArrowheads="1" noChangeShapeType="1" noTextEdit="1"/>
              </p:cNvSpPr>
              <p:nvPr/>
            </p:nvSpPr>
            <p:spPr>
              <a:xfrm>
                <a:off x="1223676" y="3555787"/>
                <a:ext cx="15840648" cy="2363532"/>
              </a:xfrm>
              <a:prstGeom prst="rect">
                <a:avLst/>
              </a:prstGeom>
              <a:blipFill>
                <a:blip r:embed="rId8"/>
                <a:stretch>
                  <a:fillRect l="-1386" b="-1005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C98CD0F-3CAD-D55B-DB1F-B0E4E8609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989413" y="193650"/>
            <a:ext cx="3750387" cy="2109593"/>
          </a:xfrm>
          <a:prstGeom prst="rect">
            <a:avLst/>
          </a:prstGeom>
        </p:spPr>
      </p:pic>
      <p:sp>
        <p:nvSpPr>
          <p:cNvPr id="4" name="Oval Callout 21">
            <a:extLst>
              <a:ext uri="{FF2B5EF4-FFF2-40B4-BE49-F238E27FC236}">
                <a16:creationId xmlns:a16="http://schemas.microsoft.com/office/drawing/2014/main" id="{20A9D92F-0E30-1BD4-8233-C43E71844745}"/>
              </a:ext>
            </a:extLst>
          </p:cNvPr>
          <p:cNvSpPr/>
          <p:nvPr/>
        </p:nvSpPr>
        <p:spPr>
          <a:xfrm>
            <a:off x="15445327" y="5587572"/>
            <a:ext cx="1618997" cy="843953"/>
          </a:xfrm>
          <a:prstGeom prst="wedgeEllipseCallout">
            <a:avLst>
              <a:gd name="adj1" fmla="val -42013"/>
              <a:gd name="adj2" fmla="val 7183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a:solidFill>
                  <a:schemeClr val="bg1"/>
                </a:solidFill>
              </a:rPr>
              <a:t>Giải</a:t>
            </a:r>
            <a:endParaRPr lang="en-US" sz="3800" b="1" dirty="0">
              <a:solidFill>
                <a:schemeClr val="bg1"/>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FBBBAA8-2E53-B9FF-A676-E337D9ACC101}"/>
                  </a:ext>
                </a:extLst>
              </p:cNvPr>
              <p:cNvSpPr txBox="1"/>
              <p:nvPr/>
            </p:nvSpPr>
            <p:spPr>
              <a:xfrm>
                <a:off x="1524000" y="6921295"/>
                <a:ext cx="15840648" cy="2748253"/>
              </a:xfrm>
              <a:prstGeom prst="rect">
                <a:avLst/>
              </a:prstGeom>
              <a:noFill/>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𝑆</m:t>
                        </m:r>
                      </m:e>
                      <m:sub>
                        <m:r>
                          <a:rPr lang="en-US" sz="4000" i="1">
                            <a:solidFill>
                              <a:srgbClr val="333333"/>
                            </a:solidFill>
                            <a:latin typeface="Cambria Math" panose="02040503050406030204" pitchFamily="18" charset="0"/>
                            <a:ea typeface="Times New Roman" panose="02020603050405020304" pitchFamily="18" charset="0"/>
                          </a:rPr>
                          <m:t>𝑛</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sSup>
                      <m:sSupPr>
                        <m:ctrlPr>
                          <a:rPr lang="en-US" sz="4000" i="1">
                            <a:solidFill>
                              <a:srgbClr val="333333"/>
                            </a:solidFill>
                            <a:latin typeface="Cambria Math" panose="02040503050406030204" pitchFamily="18" charset="0"/>
                            <a:ea typeface="Times New Roman" panose="02020603050405020304" pitchFamily="18" charset="0"/>
                          </a:rPr>
                        </m:ctrlPr>
                      </m:sSupPr>
                      <m:e>
                        <m:r>
                          <a:rPr lang="en-US" sz="4000" i="1">
                            <a:solidFill>
                              <a:srgbClr val="333333"/>
                            </a:solidFill>
                            <a:latin typeface="Cambria Math" panose="02040503050406030204" pitchFamily="18" charset="0"/>
                            <a:ea typeface="Times New Roman" panose="02020603050405020304" pitchFamily="18" charset="0"/>
                          </a:rPr>
                          <m:t>𝑞</m:t>
                        </m:r>
                      </m:e>
                      <m:sup>
                        <m:r>
                          <a:rPr lang="en-US" sz="4000" i="1">
                            <a:solidFill>
                              <a:srgbClr val="333333"/>
                            </a:solidFill>
                            <a:latin typeface="Cambria Math" panose="02040503050406030204" pitchFamily="18" charset="0"/>
                            <a:ea typeface="Times New Roman" panose="02020603050405020304" pitchFamily="18" charset="0"/>
                          </a:rPr>
                          <m:t>2</m:t>
                        </m:r>
                      </m:sup>
                    </m:sSup>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sSup>
                      <m:sSupPr>
                        <m:ctrlPr>
                          <a:rPr lang="en-US" sz="4000" i="1">
                            <a:solidFill>
                              <a:srgbClr val="333333"/>
                            </a:solidFill>
                            <a:latin typeface="Cambria Math" panose="02040503050406030204" pitchFamily="18" charset="0"/>
                            <a:ea typeface="Times New Roman" panose="02020603050405020304" pitchFamily="18" charset="0"/>
                          </a:rPr>
                        </m:ctrlPr>
                      </m:sSupPr>
                      <m:e>
                        <m:r>
                          <a:rPr lang="en-US" sz="4000" i="1">
                            <a:solidFill>
                              <a:srgbClr val="333333"/>
                            </a:solidFill>
                            <a:latin typeface="Cambria Math" panose="02040503050406030204" pitchFamily="18" charset="0"/>
                            <a:ea typeface="Times New Roman" panose="02020603050405020304" pitchFamily="18" charset="0"/>
                          </a:rPr>
                          <m:t>𝑞</m:t>
                        </m:r>
                      </m:e>
                      <m:sup>
                        <m:r>
                          <a:rPr lang="en-US" sz="4000" i="1">
                            <a:solidFill>
                              <a:srgbClr val="333333"/>
                            </a:solidFill>
                            <a:latin typeface="Cambria Math" panose="02040503050406030204" pitchFamily="18" charset="0"/>
                            <a:ea typeface="Times New Roman" panose="02020603050405020304" pitchFamily="18" charset="0"/>
                          </a:rPr>
                          <m:t>𝑛</m:t>
                        </m:r>
                      </m:sup>
                    </m:sSup>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a:solidFill>
                      <a:srgbClr val="333333"/>
                    </a:solidFill>
                    <a:ea typeface="Times New Roman" panose="02020603050405020304" pitchFamily="18" charset="0"/>
                  </a:rPr>
                  <a:t> 		</a:t>
                </a:r>
                <a14:m>
                  <m:oMath xmlns:m="http://schemas.openxmlformats.org/officeDocument/2006/math">
                    <m:d>
                      <m:dPr>
                        <m:ctrlPr>
                          <a:rPr lang="en-US" sz="4000" i="1">
                            <a:solidFill>
                              <a:srgbClr val="333333"/>
                            </a:solidFill>
                            <a:latin typeface="Cambria Math" panose="02040503050406030204" pitchFamily="18" charset="0"/>
                            <a:ea typeface="Times New Roman" panose="02020603050405020304" pitchFamily="18" charset="0"/>
                          </a:rPr>
                        </m:ctrlPr>
                      </m:dPr>
                      <m:e>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sub>
                        </m:sSub>
                      </m:e>
                    </m:d>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sSup>
                      <m:sSupPr>
                        <m:ctrlPr>
                          <a:rPr lang="en-US" sz="4000" i="1">
                            <a:solidFill>
                              <a:srgbClr val="333333"/>
                            </a:solidFill>
                            <a:latin typeface="Cambria Math" panose="02040503050406030204" pitchFamily="18" charset="0"/>
                            <a:ea typeface="Times New Roman" panose="02020603050405020304" pitchFamily="18" charset="0"/>
                          </a:rPr>
                        </m:ctrlPr>
                      </m:sSupPr>
                      <m:e>
                        <m:r>
                          <a:rPr lang="en-US" sz="4000" i="1">
                            <a:solidFill>
                              <a:srgbClr val="333333"/>
                            </a:solidFill>
                            <a:latin typeface="Cambria Math" panose="02040503050406030204" pitchFamily="18" charset="0"/>
                            <a:ea typeface="Times New Roman" panose="02020603050405020304" pitchFamily="18" charset="0"/>
                          </a:rPr>
                          <m:t>𝑞</m:t>
                        </m:r>
                      </m:e>
                      <m:sup>
                        <m:r>
                          <a:rPr lang="en-US" sz="4000" i="1">
                            <a:solidFill>
                              <a:srgbClr val="333333"/>
                            </a:solidFill>
                            <a:latin typeface="Cambria Math" panose="02040503050406030204" pitchFamily="18" charset="0"/>
                            <a:ea typeface="Times New Roman" panose="02020603050405020304" pitchFamily="18" charset="0"/>
                          </a:rPr>
                          <m:t>2</m:t>
                        </m:r>
                      </m:sup>
                    </m:sSup>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sSup>
                      <m:sSupPr>
                        <m:ctrlPr>
                          <a:rPr lang="en-US" sz="4000" i="1">
                            <a:latin typeface="Cambria Math" panose="02040503050406030204" pitchFamily="18" charset="0"/>
                            <a:ea typeface="Times New Roman" panose="02020603050405020304" pitchFamily="18" charset="0"/>
                          </a:rPr>
                        </m:ctrlPr>
                      </m:sSupPr>
                      <m:e>
                        <m:r>
                          <a:rPr lang="en-US" sz="4000" i="1">
                            <a:solidFill>
                              <a:srgbClr val="333333"/>
                            </a:solidFill>
                            <a:latin typeface="Cambria Math" panose="02040503050406030204" pitchFamily="18" charset="0"/>
                            <a:ea typeface="Times New Roman" panose="02020603050405020304" pitchFamily="18" charset="0"/>
                          </a:rPr>
                          <m:t>𝑞</m:t>
                        </m:r>
                      </m:e>
                      <m:sup>
                        <m:r>
                          <a:rPr lang="en-US" sz="4000" i="1">
                            <a:solidFill>
                              <a:srgbClr val="000000"/>
                            </a:solidFill>
                            <a:latin typeface="Cambria Math" panose="02040503050406030204" pitchFamily="18" charset="0"/>
                            <a:ea typeface="Times New Roman" panose="02020603050405020304" pitchFamily="18" charset="0"/>
                          </a:rPr>
                          <m:t>𝑛</m:t>
                        </m:r>
                        <m:r>
                          <a:rPr lang="en-US" sz="4000" i="1">
                            <a:solidFill>
                              <a:srgbClr val="000000"/>
                            </a:solidFill>
                            <a:latin typeface="Cambria Math" panose="02040503050406030204" pitchFamily="18" charset="0"/>
                            <a:ea typeface="Times New Roman" panose="02020603050405020304" pitchFamily="18" charset="0"/>
                          </a:rPr>
                          <m:t>−1</m:t>
                        </m:r>
                      </m:sup>
                    </m:sSup>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000000"/>
                            </a:solidFill>
                            <a:latin typeface="Cambria Math" panose="02040503050406030204" pitchFamily="18" charset="0"/>
                            <a:ea typeface="Times New Roman" panose="02020603050405020304" pitchFamily="18" charset="0"/>
                          </a:rPr>
                          <m:t>1</m:t>
                        </m:r>
                      </m:sub>
                    </m:sSub>
                    <m:r>
                      <a:rPr lang="en-US" sz="4000" i="1">
                        <a:solidFill>
                          <a:srgbClr val="000000"/>
                        </a:solidFill>
                        <a:latin typeface="Cambria Math" panose="02040503050406030204" pitchFamily="18" charset="0"/>
                        <a:ea typeface="Times New Roman" panose="02020603050405020304" pitchFamily="18" charset="0"/>
                      </a:rPr>
                      <m:t>.</m:t>
                    </m:r>
                    <m:sSup>
                      <m:sSupPr>
                        <m:ctrlPr>
                          <a:rPr lang="en-US" sz="4000" i="1">
                            <a:latin typeface="Cambria Math" panose="02040503050406030204" pitchFamily="18" charset="0"/>
                            <a:ea typeface="Times New Roman" panose="02020603050405020304" pitchFamily="18" charset="0"/>
                          </a:rPr>
                        </m:ctrlPr>
                      </m:sSupPr>
                      <m:e>
                        <m:r>
                          <a:rPr lang="en-US" sz="4000" i="1">
                            <a:solidFill>
                              <a:srgbClr val="000000"/>
                            </a:solidFill>
                            <a:latin typeface="Cambria Math" panose="02040503050406030204" pitchFamily="18" charset="0"/>
                            <a:ea typeface="Times New Roman" panose="02020603050405020304" pitchFamily="18" charset="0"/>
                          </a:rPr>
                          <m:t>𝑞</m:t>
                        </m:r>
                      </m:e>
                      <m:sup>
                        <m:r>
                          <a:rPr lang="en-US" sz="4000" i="1">
                            <a:solidFill>
                              <a:srgbClr val="000000"/>
                            </a:solidFill>
                            <a:latin typeface="Cambria Math" panose="02040503050406030204" pitchFamily="18" charset="0"/>
                            <a:ea typeface="Times New Roman" panose="02020603050405020304" pitchFamily="18" charset="0"/>
                          </a:rPr>
                          <m:t>𝑛</m:t>
                        </m:r>
                      </m:sup>
                    </m:sSup>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𝑆</m:t>
                        </m:r>
                      </m:e>
                      <m:sub>
                        <m:r>
                          <a:rPr lang="en-US" sz="4000" i="1">
                            <a:solidFill>
                              <a:srgbClr val="333333"/>
                            </a:solidFill>
                            <a:latin typeface="Cambria Math" panose="02040503050406030204" pitchFamily="18" charset="0"/>
                            <a:ea typeface="Times New Roman" panose="02020603050405020304" pitchFamily="18" charset="0"/>
                          </a:rPr>
                          <m:t>𝑛</m:t>
                        </m:r>
                      </m:sub>
                    </m:sSub>
                    <m:r>
                      <a:rPr lang="en-US" sz="4000" i="1">
                        <a:solidFill>
                          <a:srgbClr val="333333"/>
                        </a:solidFill>
                        <a:latin typeface="Cambria Math" panose="02040503050406030204" pitchFamily="18" charset="0"/>
                        <a:ea typeface="Times New Roman" panose="02020603050405020304" pitchFamily="18" charset="0"/>
                      </a:rPr>
                      <m:t>=</m:t>
                    </m:r>
                    <m:d>
                      <m:dPr>
                        <m:ctrlPr>
                          <a:rPr lang="en-US" sz="4000" i="1">
                            <a:solidFill>
                              <a:srgbClr val="333333"/>
                            </a:solidFill>
                            <a:latin typeface="Cambria Math" panose="02040503050406030204" pitchFamily="18" charset="0"/>
                            <a:ea typeface="Times New Roman" panose="02020603050405020304" pitchFamily="18" charset="0"/>
                          </a:rPr>
                        </m:ctrlPr>
                      </m:dPr>
                      <m:e>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sub>
                        </m:sSub>
                      </m:e>
                    </m:d>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sub>
                    </m:sSub>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AFBBBAA8-2E53-B9FF-A676-E337D9ACC101}"/>
                  </a:ext>
                </a:extLst>
              </p:cNvPr>
              <p:cNvSpPr txBox="1">
                <a:spLocks noRot="1" noChangeAspect="1" noMove="1" noResize="1" noEditPoints="1" noAdjustHandles="1" noChangeArrowheads="1" noChangeShapeType="1" noTextEdit="1"/>
              </p:cNvSpPr>
              <p:nvPr/>
            </p:nvSpPr>
            <p:spPr>
              <a:xfrm>
                <a:off x="1524000" y="6921295"/>
                <a:ext cx="15840648" cy="2748253"/>
              </a:xfrm>
              <a:prstGeom prst="rect">
                <a:avLst/>
              </a:prstGeom>
              <a:blipFill>
                <a:blip r:embed="rId10"/>
                <a:stretch>
                  <a:fillRect l="-1347" b="-864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1E6C13B5-288B-AA93-061F-4D1BC3CCBA1F}"/>
              </a:ext>
            </a:extLst>
          </p:cNvPr>
          <p:cNvGrpSpPr/>
          <p:nvPr/>
        </p:nvGrpSpPr>
        <p:grpSpPr>
          <a:xfrm>
            <a:off x="5229527" y="594259"/>
            <a:ext cx="10401300" cy="1049227"/>
            <a:chOff x="4076700" y="1958580"/>
            <a:chExt cx="10401300" cy="1049227"/>
          </a:xfrm>
        </p:grpSpPr>
        <p:sp>
          <p:nvSpPr>
            <p:cNvPr id="10" name="Google Shape;166;p5">
              <a:extLst>
                <a:ext uri="{FF2B5EF4-FFF2-40B4-BE49-F238E27FC236}">
                  <a16:creationId xmlns:a16="http://schemas.microsoft.com/office/drawing/2014/main" id="{E92F1987-C39C-FB59-354C-F008ADB8BB1B}"/>
                </a:ext>
              </a:extLst>
            </p:cNvPr>
            <p:cNvSpPr/>
            <p:nvPr/>
          </p:nvSpPr>
          <p:spPr>
            <a:xfrm>
              <a:off x="5358196" y="2330699"/>
              <a:ext cx="9119804"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i="1" dirty="0" err="1">
                  <a:solidFill>
                    <a:schemeClr val="dk1"/>
                  </a:solidFill>
                  <a:latin typeface="Arial"/>
                  <a:ea typeface="Arial"/>
                  <a:cs typeface="Arial"/>
                  <a:sym typeface="Arial"/>
                </a:rPr>
                <a:t>Thảo</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luận</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nhóm</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đôi</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hoàn</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thành</a:t>
              </a:r>
              <a:r>
                <a:rPr lang="en-US" sz="3800" i="1" dirty="0">
                  <a:solidFill>
                    <a:schemeClr val="dk1"/>
                  </a:solidFill>
                  <a:latin typeface="Arial"/>
                  <a:ea typeface="Arial"/>
                  <a:cs typeface="Arial"/>
                  <a:sym typeface="Arial"/>
                </a:rPr>
                <a:t> </a:t>
              </a:r>
              <a:r>
                <a:rPr lang="en-US" sz="3800" b="1" i="1" dirty="0">
                  <a:solidFill>
                    <a:schemeClr val="dk1"/>
                  </a:solidFill>
                  <a:latin typeface="Arial"/>
                  <a:ea typeface="Arial"/>
                  <a:cs typeface="Arial"/>
                  <a:sym typeface="Arial"/>
                </a:rPr>
                <a:t>HĐKP3.</a:t>
              </a:r>
              <a:endParaRPr sz="3800" b="1" i="1" dirty="0">
                <a:solidFill>
                  <a:schemeClr val="dk1"/>
                </a:solidFill>
                <a:latin typeface="Arial"/>
                <a:ea typeface="Arial"/>
                <a:cs typeface="Arial"/>
                <a:sym typeface="Arial"/>
              </a:endParaRPr>
            </a:p>
          </p:txBody>
        </p:sp>
        <p:pic>
          <p:nvPicPr>
            <p:cNvPr id="11" name="Google Shape;167;p5">
              <a:extLst>
                <a:ext uri="{FF2B5EF4-FFF2-40B4-BE49-F238E27FC236}">
                  <a16:creationId xmlns:a16="http://schemas.microsoft.com/office/drawing/2014/main" id="{B49D0A39-D3F4-505D-833C-036F5851B698}"/>
                </a:ext>
              </a:extLst>
            </p:cNvPr>
            <p:cNvPicPr preferRelativeResize="0"/>
            <p:nvPr/>
          </p:nvPicPr>
          <p:blipFill rotWithShape="1">
            <a:blip r:embed="rId11">
              <a:alphaModFix/>
            </a:blip>
            <a:srcRect/>
            <a:stretch/>
          </p:blipFill>
          <p:spPr>
            <a:xfrm>
              <a:off x="4076700" y="1958580"/>
              <a:ext cx="1281496" cy="900308"/>
            </a:xfrm>
            <a:prstGeom prst="rect">
              <a:avLst/>
            </a:prstGeom>
            <a:noFill/>
            <a:ln>
              <a:noFill/>
            </a:ln>
          </p:spPr>
        </p:pic>
      </p:grpSp>
    </p:spTree>
    <p:extLst>
      <p:ext uri="{BB962C8B-B14F-4D97-AF65-F5344CB8AC3E}">
        <p14:creationId xmlns:p14="http://schemas.microsoft.com/office/powerpoint/2010/main" val="339700442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anim calcmode="lin" valueType="num">
                                      <p:cBhvr>
                                        <p:cTn id="18" dur="500" fill="hold"/>
                                        <p:tgtEl>
                                          <p:spTgt spid="28"/>
                                        </p:tgtEl>
                                        <p:attrNameLst>
                                          <p:attrName>ppt_x</p:attrName>
                                        </p:attrNameLst>
                                      </p:cBhvr>
                                      <p:tavLst>
                                        <p:tav tm="0">
                                          <p:val>
                                            <p:strVal val="#ppt_x"/>
                                          </p:val>
                                        </p:tav>
                                        <p:tav tm="100000">
                                          <p:val>
                                            <p:strVal val="#ppt_x"/>
                                          </p:val>
                                        </p:tav>
                                      </p:tavLst>
                                    </p:anim>
                                    <p:anim calcmode="lin" valueType="num">
                                      <p:cBhvr>
                                        <p:cTn id="1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barn(inVertical)">
                                      <p:cBhvr>
                                        <p:cTn id="33" dur="500"/>
                                        <p:tgtEl>
                                          <p:spTgt spid="12">
                                            <p:txEl>
                                              <p:pRg st="0" end="0"/>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barn(inVertical)">
                                      <p:cBhvr>
                                        <p:cTn id="36" dur="500"/>
                                        <p:tgtEl>
                                          <p:spTgt spid="12">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Effect transition="in" filter="barn(inVertical)">
                                      <p:cBhvr>
                                        <p:cTn id="3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6" name="Freeform 6"/>
          <p:cNvSpPr/>
          <p:nvPr/>
        </p:nvSpPr>
        <p:spPr>
          <a:xfrm>
            <a:off x="2561643" y="-150666"/>
            <a:ext cx="1351893" cy="1399113"/>
          </a:xfrm>
          <a:custGeom>
            <a:avLst/>
            <a:gdLst/>
            <a:ahLst/>
            <a:cxnLst/>
            <a:rect l="l" t="t" r="r" b="b"/>
            <a:pathLst>
              <a:path w="1351893" h="1399113">
                <a:moveTo>
                  <a:pt x="0" y="0"/>
                </a:moveTo>
                <a:lnTo>
                  <a:pt x="1351894" y="0"/>
                </a:lnTo>
                <a:lnTo>
                  <a:pt x="1351894" y="1399114"/>
                </a:lnTo>
                <a:lnTo>
                  <a:pt x="0" y="1399114"/>
                </a:lnTo>
                <a:lnTo>
                  <a:pt x="0" y="0"/>
                </a:lnTo>
                <a:close/>
              </a:path>
            </a:pathLst>
          </a:custGeom>
          <a:blipFill>
            <a:blip r:embed="rId2"/>
            <a:stretch>
              <a:fillRect/>
            </a:stretch>
          </a:blipFill>
        </p:spPr>
        <p:txBody>
          <a:bodyPr/>
          <a:lstStyle/>
          <a:p>
            <a:endParaRPr lang="en-US"/>
          </a:p>
        </p:txBody>
      </p:sp>
      <p:sp>
        <p:nvSpPr>
          <p:cNvPr id="7" name="Freeform 7"/>
          <p:cNvSpPr/>
          <p:nvPr/>
        </p:nvSpPr>
        <p:spPr>
          <a:xfrm flipH="1">
            <a:off x="-948138" y="-1701596"/>
            <a:ext cx="3304247" cy="3101861"/>
          </a:xfrm>
          <a:custGeom>
            <a:avLst/>
            <a:gdLst/>
            <a:ahLst/>
            <a:cxnLst/>
            <a:rect l="l" t="t" r="r" b="b"/>
            <a:pathLst>
              <a:path w="3304247" h="3101861">
                <a:moveTo>
                  <a:pt x="3304246" y="0"/>
                </a:moveTo>
                <a:lnTo>
                  <a:pt x="0" y="0"/>
                </a:lnTo>
                <a:lnTo>
                  <a:pt x="0" y="3101861"/>
                </a:lnTo>
                <a:lnTo>
                  <a:pt x="3304246" y="3101861"/>
                </a:lnTo>
                <a:lnTo>
                  <a:pt x="3304246" y="0"/>
                </a:lnTo>
                <a:close/>
              </a:path>
            </a:pathLst>
          </a:custGeom>
          <a:blipFill>
            <a:blip r:embed="rId3"/>
            <a:stretch>
              <a:fillRect/>
            </a:stretch>
          </a:blipFill>
        </p:spPr>
        <p:txBody>
          <a:bodyPr/>
          <a:lstStyle/>
          <a:p>
            <a:endParaRPr lang="en-US"/>
          </a:p>
        </p:txBody>
      </p:sp>
      <p:sp>
        <p:nvSpPr>
          <p:cNvPr id="8" name="Freeform 8"/>
          <p:cNvSpPr/>
          <p:nvPr/>
        </p:nvSpPr>
        <p:spPr>
          <a:xfrm rot="894174">
            <a:off x="-739123" y="8446350"/>
            <a:ext cx="1320748" cy="1124287"/>
          </a:xfrm>
          <a:custGeom>
            <a:avLst/>
            <a:gdLst/>
            <a:ahLst/>
            <a:cxnLst/>
            <a:rect l="l" t="t" r="r" b="b"/>
            <a:pathLst>
              <a:path w="1320748" h="1124287">
                <a:moveTo>
                  <a:pt x="0" y="0"/>
                </a:moveTo>
                <a:lnTo>
                  <a:pt x="1320749" y="0"/>
                </a:lnTo>
                <a:lnTo>
                  <a:pt x="1320749" y="1124287"/>
                </a:lnTo>
                <a:lnTo>
                  <a:pt x="0" y="1124287"/>
                </a:lnTo>
                <a:lnTo>
                  <a:pt x="0" y="0"/>
                </a:lnTo>
                <a:close/>
              </a:path>
            </a:pathLst>
          </a:custGeom>
          <a:blipFill>
            <a:blip r:embed="rId4"/>
            <a:stretch>
              <a:fillRect/>
            </a:stretch>
          </a:blipFill>
        </p:spPr>
        <p:txBody>
          <a:bodyPr/>
          <a:lstStyle/>
          <a:p>
            <a:endParaRPr lang="en-US"/>
          </a:p>
        </p:txBody>
      </p:sp>
      <p:grpSp>
        <p:nvGrpSpPr>
          <p:cNvPr id="25" name="Group 24">
            <a:extLst>
              <a:ext uri="{FF2B5EF4-FFF2-40B4-BE49-F238E27FC236}">
                <a16:creationId xmlns:a16="http://schemas.microsoft.com/office/drawing/2014/main" id="{659F8840-F5CA-F197-6424-FF2FD4C491AF}"/>
              </a:ext>
            </a:extLst>
          </p:cNvPr>
          <p:cNvGrpSpPr/>
          <p:nvPr/>
        </p:nvGrpSpPr>
        <p:grpSpPr>
          <a:xfrm>
            <a:off x="1223675" y="1458432"/>
            <a:ext cx="4647266" cy="963915"/>
            <a:chOff x="2012116" y="2110922"/>
            <a:chExt cx="4647266" cy="963915"/>
          </a:xfrm>
        </p:grpSpPr>
        <p:pic>
          <p:nvPicPr>
            <p:cNvPr id="26" name="Picture 25">
              <a:extLst>
                <a:ext uri="{FF2B5EF4-FFF2-40B4-BE49-F238E27FC236}">
                  <a16:creationId xmlns:a16="http://schemas.microsoft.com/office/drawing/2014/main" id="{E3A09E38-C891-E1A3-CB03-736FAEEA2812}"/>
                </a:ext>
              </a:extLst>
            </p:cNvPr>
            <p:cNvPicPr>
              <a:picLocks noChangeAspect="1"/>
            </p:cNvPicPr>
            <p:nvPr/>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7" name="TextBox 26">
              <a:extLst>
                <a:ext uri="{FF2B5EF4-FFF2-40B4-BE49-F238E27FC236}">
                  <a16:creationId xmlns:a16="http://schemas.microsoft.com/office/drawing/2014/main" id="{1F53FDCC-0CC1-3AD6-18F2-01604835828B}"/>
                </a:ext>
              </a:extLst>
            </p:cNvPr>
            <p:cNvSpPr txBox="1"/>
            <p:nvPr/>
          </p:nvSpPr>
          <p:spPr>
            <a:xfrm>
              <a:off x="3077982" y="2261133"/>
              <a:ext cx="35814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HĐKP3:</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4B8A7836-666B-2D6E-3C53-EA90C85A9CA1}"/>
                  </a:ext>
                </a:extLst>
              </p:cNvPr>
              <p:cNvSpPr/>
              <p:nvPr/>
            </p:nvSpPr>
            <p:spPr>
              <a:xfrm>
                <a:off x="2289541" y="2563964"/>
                <a:ext cx="15432505" cy="9015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Cho </a:t>
                </a:r>
                <a:r>
                  <a:rPr lang="en-US" sz="4000" noProof="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cấp</a:t>
                </a: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noProof="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noProof="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nhân</a:t>
                </a: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US" sz="4000" b="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4000" b="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000" b="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e>
                          <m:sub>
                            <m:r>
                              <a:rPr lang="en-US" sz="4000" b="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b>
                        </m:sSub>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công</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bội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Đặt</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8" name="Rectangle 27">
                <a:extLst>
                  <a:ext uri="{FF2B5EF4-FFF2-40B4-BE49-F238E27FC236}">
                    <a16:creationId xmlns:a16="http://schemas.microsoft.com/office/drawing/2014/main" id="{4B8A7836-666B-2D6E-3C53-EA90C85A9CA1}"/>
                  </a:ext>
                </a:extLst>
              </p:cNvPr>
              <p:cNvSpPr>
                <a:spLocks noRot="1" noChangeAspect="1" noMove="1" noResize="1" noEditPoints="1" noAdjustHandles="1" noChangeArrowheads="1" noChangeShapeType="1" noTextEdit="1"/>
              </p:cNvSpPr>
              <p:nvPr/>
            </p:nvSpPr>
            <p:spPr>
              <a:xfrm>
                <a:off x="2289541" y="2563964"/>
                <a:ext cx="15432505" cy="901593"/>
              </a:xfrm>
              <a:prstGeom prst="rect">
                <a:avLst/>
              </a:prstGeom>
              <a:blipFill>
                <a:blip r:embed="rId7"/>
                <a:stretch>
                  <a:fillRect l="-1422" b="-292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355CB11-D0E9-AEF7-1279-55A144494A40}"/>
                  </a:ext>
                </a:extLst>
              </p:cNvPr>
              <p:cNvSpPr/>
              <p:nvPr/>
            </p:nvSpPr>
            <p:spPr>
              <a:xfrm>
                <a:off x="1223676" y="3555787"/>
                <a:ext cx="15840648" cy="2363532"/>
              </a:xfrm>
              <a:prstGeom prst="rect">
                <a:avLst/>
              </a:prstGeom>
            </p:spPr>
            <p:txBody>
              <a:bodyPr wrap="square">
                <a:spAutoFit/>
              </a:bodyPr>
              <a:lstStyle/>
              <a:p>
                <a:pPr lvl="0">
                  <a:lnSpc>
                    <a:spcPct val="200000"/>
                  </a:lnSpc>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So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e>
                    </m:d>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nSpc>
                    <a:spcPct val="200000"/>
                  </a:lnSpc>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p>
                      <m:sSup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e>
                      <m:sup>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p>
                    </m:sSup>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0355CB11-D0E9-AEF7-1279-55A144494A40}"/>
                  </a:ext>
                </a:extLst>
              </p:cNvPr>
              <p:cNvSpPr>
                <a:spLocks noRot="1" noChangeAspect="1" noMove="1" noResize="1" noEditPoints="1" noAdjustHandles="1" noChangeArrowheads="1" noChangeShapeType="1" noTextEdit="1"/>
              </p:cNvSpPr>
              <p:nvPr/>
            </p:nvSpPr>
            <p:spPr>
              <a:xfrm>
                <a:off x="1223676" y="3555787"/>
                <a:ext cx="15840648" cy="2363532"/>
              </a:xfrm>
              <a:prstGeom prst="rect">
                <a:avLst/>
              </a:prstGeom>
              <a:blipFill>
                <a:blip r:embed="rId8"/>
                <a:stretch>
                  <a:fillRect l="-1386" b="-1005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C98CD0F-3CAD-D55B-DB1F-B0E4E8609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989413" y="193650"/>
            <a:ext cx="3750387" cy="2109593"/>
          </a:xfrm>
          <a:prstGeom prst="rect">
            <a:avLst/>
          </a:prstGeom>
        </p:spPr>
      </p:pic>
      <p:sp>
        <p:nvSpPr>
          <p:cNvPr id="4" name="Oval Callout 21">
            <a:extLst>
              <a:ext uri="{FF2B5EF4-FFF2-40B4-BE49-F238E27FC236}">
                <a16:creationId xmlns:a16="http://schemas.microsoft.com/office/drawing/2014/main" id="{20A9D92F-0E30-1BD4-8233-C43E71844745}"/>
              </a:ext>
            </a:extLst>
          </p:cNvPr>
          <p:cNvSpPr/>
          <p:nvPr/>
        </p:nvSpPr>
        <p:spPr>
          <a:xfrm>
            <a:off x="15445327" y="5587572"/>
            <a:ext cx="1618997" cy="843953"/>
          </a:xfrm>
          <a:prstGeom prst="wedgeEllipseCallout">
            <a:avLst>
              <a:gd name="adj1" fmla="val -42013"/>
              <a:gd name="adj2" fmla="val 7183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a:solidFill>
                  <a:schemeClr val="bg1"/>
                </a:solidFill>
              </a:rPr>
              <a:t>Giải</a:t>
            </a:r>
            <a:endParaRPr lang="en-US" sz="3800" b="1" dirty="0">
              <a:solidFill>
                <a:schemeClr val="bg1"/>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FBBBAA8-2E53-B9FF-A676-E337D9ACC101}"/>
                  </a:ext>
                </a:extLst>
              </p:cNvPr>
              <p:cNvSpPr txBox="1"/>
              <p:nvPr/>
            </p:nvSpPr>
            <p:spPr>
              <a:xfrm>
                <a:off x="1740098" y="7052759"/>
                <a:ext cx="15840648" cy="2751715"/>
              </a:xfrm>
              <a:prstGeom prst="rect">
                <a:avLst/>
              </a:prstGeom>
              <a:noFill/>
            </p:spPr>
            <p:txBody>
              <a:bodyPr wrap="square">
                <a:spAutoFit/>
              </a:bodyPr>
              <a:lstStyle/>
              <a:p>
                <a:pPr>
                  <a:lnSpc>
                    <a:spcPct val="150000"/>
                  </a:lnSpc>
                </a:pPr>
                <a:r>
                  <a:rPr lang="pt-BR"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pt-BR" sz="4000" i="1">
                            <a:solidFill>
                              <a:srgbClr val="333333"/>
                            </a:solidFill>
                            <a:latin typeface="Cambria Math" panose="02040503050406030204" pitchFamily="18" charset="0"/>
                            <a:ea typeface="Times New Roman" panose="02020603050405020304" pitchFamily="18" charset="0"/>
                          </a:rPr>
                          <m:t>1</m:t>
                        </m:r>
                      </m:sub>
                    </m:sSub>
                    <m:r>
                      <a:rPr lang="pt-BR"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𝑞</m:t>
                    </m:r>
                    <m:r>
                      <a:rPr lang="pt-BR"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𝑆</m:t>
                        </m:r>
                      </m:e>
                      <m:sub>
                        <m:r>
                          <a:rPr lang="en-US" sz="4000" i="1">
                            <a:solidFill>
                              <a:srgbClr val="333333"/>
                            </a:solidFill>
                            <a:latin typeface="Cambria Math" panose="02040503050406030204" pitchFamily="18" charset="0"/>
                            <a:ea typeface="Times New Roman" panose="02020603050405020304" pitchFamily="18" charset="0"/>
                          </a:rPr>
                          <m:t>𝑛</m:t>
                        </m:r>
                      </m:sub>
                    </m:sSub>
                    <m:r>
                      <a:rPr lang="pt-BR"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pt-BR" sz="4000" i="1">
                            <a:solidFill>
                              <a:srgbClr val="333333"/>
                            </a:solidFill>
                            <a:latin typeface="Cambria Math" panose="02040503050406030204" pitchFamily="18" charset="0"/>
                            <a:ea typeface="Times New Roman" panose="02020603050405020304" pitchFamily="18" charset="0"/>
                          </a:rPr>
                          <m:t>1</m:t>
                        </m:r>
                      </m:sub>
                    </m:sSub>
                    <m:r>
                      <a:rPr lang="pt-BR" sz="4000" i="1">
                        <a:solidFill>
                          <a:srgbClr val="333333"/>
                        </a:solidFill>
                        <a:latin typeface="Cambria Math" panose="02040503050406030204" pitchFamily="18" charset="0"/>
                        <a:ea typeface="Times New Roman" panose="02020603050405020304" pitchFamily="18" charset="0"/>
                      </a:rPr>
                      <m:t>+</m:t>
                    </m:r>
                    <m:d>
                      <m:dPr>
                        <m:ctrlPr>
                          <a:rPr lang="en-US" sz="4000" i="1">
                            <a:solidFill>
                              <a:srgbClr val="333333"/>
                            </a:solidFill>
                            <a:latin typeface="Cambria Math" panose="02040503050406030204" pitchFamily="18" charset="0"/>
                            <a:ea typeface="Times New Roman" panose="02020603050405020304" pitchFamily="18" charset="0"/>
                          </a:rPr>
                        </m:ctrlPr>
                      </m:dPr>
                      <m:e>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pt-BR" sz="4000" i="1">
                                <a:solidFill>
                                  <a:srgbClr val="333333"/>
                                </a:solidFill>
                                <a:latin typeface="Cambria Math" panose="02040503050406030204" pitchFamily="18" charset="0"/>
                                <a:ea typeface="Times New Roman" panose="02020603050405020304" pitchFamily="18" charset="0"/>
                              </a:rPr>
                              <m:t>2</m:t>
                            </m:r>
                          </m:sub>
                        </m:sSub>
                        <m:r>
                          <a:rPr lang="pt-BR"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sub>
                        </m:sSub>
                      </m:e>
                    </m:d>
                    <m:r>
                      <a:rPr lang="pt-BR"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𝑞</m:t>
                    </m:r>
                    <m:r>
                      <a:rPr lang="pt-BR"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sub>
                    </m:sSub>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rPr>
                        <m:t>=</m:t>
                      </m:r>
                      <m:d>
                        <m:dPr>
                          <m:ctrlPr>
                            <a:rPr lang="en-US" sz="4000" i="1">
                              <a:solidFill>
                                <a:srgbClr val="333333"/>
                              </a:solidFill>
                              <a:latin typeface="Cambria Math" panose="02040503050406030204" pitchFamily="18" charset="0"/>
                              <a:ea typeface="Times New Roman" panose="02020603050405020304" pitchFamily="18" charset="0"/>
                            </a:rPr>
                          </m:ctrlPr>
                        </m:dPr>
                        <m:e>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000000"/>
                                  </a:solidFill>
                                  <a:latin typeface="Cambria Math" panose="02040503050406030204" pitchFamily="18" charset="0"/>
                                  <a:ea typeface="Times New Roman" panose="02020603050405020304" pitchFamily="18" charset="0"/>
                                </a:rPr>
                                <m:t>2</m:t>
                              </m:r>
                            </m:sub>
                          </m:sSub>
                          <m:r>
                            <a:rPr lang="en-US" sz="4000" i="1">
                              <a:solidFill>
                                <a:srgbClr val="000000"/>
                              </a:solidFill>
                              <a:latin typeface="Cambria Math" panose="02040503050406030204" pitchFamily="18" charset="0"/>
                              <a:ea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rPr>
                              </m:ctrlPr>
                            </m:sSubPr>
                            <m:e>
                              <m:r>
                                <a:rPr lang="en-US" sz="4000" i="1">
                                  <a:solidFill>
                                    <a:srgbClr val="000000"/>
                                  </a:solidFill>
                                  <a:latin typeface="Cambria Math" panose="02040503050406030204" pitchFamily="18" charset="0"/>
                                  <a:ea typeface="Times New Roman" panose="02020603050405020304" pitchFamily="18" charset="0"/>
                                </a:rPr>
                                <m:t>𝑢</m:t>
                              </m:r>
                            </m:e>
                            <m:sub>
                              <m:r>
                                <a:rPr lang="en-US" sz="4000" i="1">
                                  <a:solidFill>
                                    <a:srgbClr val="000000"/>
                                  </a:solidFill>
                                  <a:latin typeface="Cambria Math" panose="02040503050406030204" pitchFamily="18" charset="0"/>
                                  <a:ea typeface="Times New Roman" panose="02020603050405020304" pitchFamily="18" charset="0"/>
                                </a:rPr>
                                <m:t>𝑛</m:t>
                              </m:r>
                            </m:sub>
                          </m:sSub>
                        </m:e>
                      </m:d>
                      <m:r>
                        <a:rPr lang="en-US" sz="4000" i="1">
                          <a:solidFill>
                            <a:srgbClr val="000000"/>
                          </a:solidFill>
                          <a:latin typeface="Cambria Math" panose="02040503050406030204" pitchFamily="18" charset="0"/>
                          <a:ea typeface="Times New Roman" panose="02020603050405020304" pitchFamily="18" charset="0"/>
                        </a:rPr>
                        <m:t>+</m:t>
                      </m:r>
                      <m:r>
                        <a:rPr lang="en-US" sz="4000" i="1">
                          <a:solidFill>
                            <a:srgbClr val="000000"/>
                          </a:solidFill>
                          <a:latin typeface="Cambria Math" panose="02040503050406030204" pitchFamily="18" charset="0"/>
                          <a:ea typeface="Times New Roman" panose="02020603050405020304" pitchFamily="18" charset="0"/>
                        </a:rPr>
                        <m:t>𝑞</m:t>
                      </m:r>
                      <m:r>
                        <a:rPr lang="en-US" sz="4000" i="1">
                          <a:solidFill>
                            <a:srgbClr val="000000"/>
                          </a:solidFill>
                          <a:latin typeface="Cambria Math" panose="02040503050406030204" pitchFamily="18" charset="0"/>
                          <a:ea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rPr>
                          </m:ctrlPr>
                        </m:sSubPr>
                        <m:e>
                          <m:r>
                            <a:rPr lang="en-US" sz="4000" i="1">
                              <a:solidFill>
                                <a:srgbClr val="000000"/>
                              </a:solidFill>
                              <a:latin typeface="Cambria Math" panose="02040503050406030204" pitchFamily="18" charset="0"/>
                              <a:ea typeface="Times New Roman" panose="02020603050405020304" pitchFamily="18" charset="0"/>
                            </a:rPr>
                            <m:t>𝑢</m:t>
                          </m:r>
                        </m:e>
                        <m:sub>
                          <m:r>
                            <a:rPr lang="en-US" sz="4000" i="1">
                              <a:solidFill>
                                <a:srgbClr val="000000"/>
                              </a:solidFill>
                              <a:latin typeface="Cambria Math" panose="02040503050406030204" pitchFamily="18" charset="0"/>
                              <a:ea typeface="Times New Roman" panose="02020603050405020304" pitchFamily="18" charset="0"/>
                            </a:rPr>
                            <m:t>𝑛</m:t>
                          </m:r>
                        </m:sub>
                      </m:sSub>
                      <m:r>
                        <a:rPr lang="en-US" sz="4000" i="1">
                          <a:solidFill>
                            <a:srgbClr val="000000"/>
                          </a:solidFill>
                          <a:latin typeface="Cambria Math" panose="02040503050406030204" pitchFamily="18" charset="0"/>
                          <a:ea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rPr>
                          </m:ctrlPr>
                        </m:sSubPr>
                        <m:e>
                          <m:r>
                            <a:rPr lang="en-US" sz="4000" i="1">
                              <a:solidFill>
                                <a:srgbClr val="000000"/>
                              </a:solidFill>
                              <a:latin typeface="Cambria Math" panose="02040503050406030204" pitchFamily="18" charset="0"/>
                              <a:ea typeface="Times New Roman" panose="02020603050405020304" pitchFamily="18" charset="0"/>
                            </a:rPr>
                            <m:t>𝑆</m:t>
                          </m:r>
                        </m:e>
                        <m:sub>
                          <m:r>
                            <a:rPr lang="en-US" sz="4000" i="1">
                              <a:solidFill>
                                <a:srgbClr val="000000"/>
                              </a:solidFill>
                              <a:latin typeface="Cambria Math" panose="02040503050406030204" pitchFamily="18" charset="0"/>
                              <a:ea typeface="Times New Roman" panose="02020603050405020304" pitchFamily="18" charset="0"/>
                            </a:rPr>
                            <m:t>𝑛</m:t>
                          </m:r>
                        </m:sub>
                      </m:sSub>
                      <m:r>
                        <a:rPr lang="en-US" sz="4000" i="1">
                          <a:solidFill>
                            <a:srgbClr val="000000"/>
                          </a:solidFill>
                          <a:latin typeface="Cambria Math" panose="02040503050406030204" pitchFamily="18" charset="0"/>
                          <a:ea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rPr>
                          </m:ctrlPr>
                        </m:sSubPr>
                        <m:e>
                          <m:r>
                            <a:rPr lang="en-US" sz="4000" i="1">
                              <a:solidFill>
                                <a:srgbClr val="000000"/>
                              </a:solidFill>
                              <a:latin typeface="Cambria Math" panose="02040503050406030204" pitchFamily="18" charset="0"/>
                              <a:ea typeface="Times New Roman" panose="02020603050405020304" pitchFamily="18" charset="0"/>
                            </a:rPr>
                            <m:t>𝑢</m:t>
                          </m:r>
                        </m:e>
                        <m:sub>
                          <m:r>
                            <a:rPr lang="en-US" sz="4000" i="1">
                              <a:solidFill>
                                <a:srgbClr val="000000"/>
                              </a:solidFill>
                              <a:latin typeface="Cambria Math" panose="02040503050406030204" pitchFamily="18" charset="0"/>
                              <a:ea typeface="Times New Roman" panose="02020603050405020304" pitchFamily="18" charset="0"/>
                            </a:rPr>
                            <m:t>1</m:t>
                          </m:r>
                        </m:sub>
                      </m:sSub>
                      <m:r>
                        <a:rPr lang="en-US" sz="4000" i="1">
                          <a:solidFill>
                            <a:srgbClr val="000000"/>
                          </a:solidFill>
                          <a:latin typeface="Cambria Math" panose="02040503050406030204" pitchFamily="18" charset="0"/>
                          <a:ea typeface="Times New Roman" panose="02020603050405020304" pitchFamily="18" charset="0"/>
                        </a:rPr>
                        <m:t>.</m:t>
                      </m:r>
                      <m:sSup>
                        <m:sSupPr>
                          <m:ctrlPr>
                            <a:rPr lang="en-US" sz="4000" i="1">
                              <a:latin typeface="Cambria Math" panose="02040503050406030204" pitchFamily="18" charset="0"/>
                              <a:ea typeface="Times New Roman" panose="02020603050405020304" pitchFamily="18" charset="0"/>
                            </a:rPr>
                          </m:ctrlPr>
                        </m:sSupPr>
                        <m:e>
                          <m:r>
                            <a:rPr lang="en-US" sz="4000" i="1">
                              <a:solidFill>
                                <a:srgbClr val="000000"/>
                              </a:solidFill>
                              <a:latin typeface="Cambria Math" panose="02040503050406030204" pitchFamily="18" charset="0"/>
                              <a:ea typeface="Times New Roman" panose="02020603050405020304" pitchFamily="18" charset="0"/>
                            </a:rPr>
                            <m:t>𝑞</m:t>
                          </m:r>
                        </m:e>
                        <m:sup>
                          <m:r>
                            <a:rPr lang="en-US" sz="4000" i="1">
                              <a:solidFill>
                                <a:srgbClr val="000000"/>
                              </a:solidFill>
                              <a:latin typeface="Cambria Math" panose="02040503050406030204" pitchFamily="18" charset="0"/>
                              <a:ea typeface="Times New Roman" panose="02020603050405020304" pitchFamily="18" charset="0"/>
                            </a:rPr>
                            <m:t>𝑛</m:t>
                          </m:r>
                        </m:sup>
                      </m:sSup>
                    </m:oMath>
                  </m:oMathPara>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𝑆</m:t>
                        </m:r>
                      </m:e>
                      <m:sub>
                        <m:r>
                          <a:rPr lang="en-US" sz="4000" i="1">
                            <a:solidFill>
                              <a:srgbClr val="333333"/>
                            </a:solidFill>
                            <a:latin typeface="Cambria Math" panose="02040503050406030204" pitchFamily="18" charset="0"/>
                            <a:ea typeface="Times New Roman" panose="02020603050405020304" pitchFamily="18" charset="0"/>
                          </a:rPr>
                          <m:t>𝑛</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𝑆</m:t>
                        </m:r>
                      </m:e>
                      <m:sub>
                        <m:r>
                          <a:rPr lang="en-US" sz="4000" i="1">
                            <a:solidFill>
                              <a:srgbClr val="333333"/>
                            </a:solidFill>
                            <a:latin typeface="Cambria Math" panose="02040503050406030204" pitchFamily="18" charset="0"/>
                            <a:ea typeface="Times New Roman" panose="02020603050405020304" pitchFamily="18" charset="0"/>
                          </a:rPr>
                          <m:t>𝑛</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𝑞</m:t>
                        </m:r>
                      </m:e>
                      <m:sub>
                        <m:r>
                          <a:rPr lang="en-US" sz="4000" i="1">
                            <a:solidFill>
                              <a:srgbClr val="333333"/>
                            </a:solidFill>
                            <a:latin typeface="Cambria Math" panose="02040503050406030204" pitchFamily="18" charset="0"/>
                            <a:ea typeface="Times New Roman" panose="02020603050405020304" pitchFamily="18" charset="0"/>
                          </a:rPr>
                          <m:t>𝑛</m:t>
                        </m:r>
                      </m:sub>
                    </m:sSub>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AFBBBAA8-2E53-B9FF-A676-E337D9ACC101}"/>
                  </a:ext>
                </a:extLst>
              </p:cNvPr>
              <p:cNvSpPr txBox="1">
                <a:spLocks noRot="1" noChangeAspect="1" noMove="1" noResize="1" noEditPoints="1" noAdjustHandles="1" noChangeArrowheads="1" noChangeShapeType="1" noTextEdit="1"/>
              </p:cNvSpPr>
              <p:nvPr/>
            </p:nvSpPr>
            <p:spPr>
              <a:xfrm>
                <a:off x="1740098" y="7052759"/>
                <a:ext cx="15840648" cy="2751715"/>
              </a:xfrm>
              <a:prstGeom prst="rect">
                <a:avLst/>
              </a:prstGeom>
              <a:blipFill>
                <a:blip r:embed="rId10"/>
                <a:stretch>
                  <a:fillRect l="-1347" b="-8647"/>
                </a:stretch>
              </a:blipFill>
            </p:spPr>
            <p:txBody>
              <a:bodyPr/>
              <a:lstStyle/>
              <a:p>
                <a:r>
                  <a:rPr lang="en-US">
                    <a:noFill/>
                  </a:rPr>
                  <a:t> </a:t>
                </a:r>
              </a:p>
            </p:txBody>
          </p:sp>
        </mc:Fallback>
      </mc:AlternateContent>
    </p:spTree>
    <p:extLst>
      <p:ext uri="{BB962C8B-B14F-4D97-AF65-F5344CB8AC3E}">
        <p14:creationId xmlns:p14="http://schemas.microsoft.com/office/powerpoint/2010/main" val="191870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5C4FF"/>
        </a:solidFill>
        <a:effectLst/>
      </p:bgPr>
    </p:bg>
    <p:spTree>
      <p:nvGrpSpPr>
        <p:cNvPr id="1" name=""/>
        <p:cNvGrpSpPr/>
        <p:nvPr/>
      </p:nvGrpSpPr>
      <p:grpSpPr>
        <a:xfrm>
          <a:off x="0" y="0"/>
          <a:ext cx="0" cy="0"/>
          <a:chOff x="0" y="0"/>
          <a:chExt cx="0" cy="0"/>
        </a:xfrm>
      </p:grpSpPr>
      <p:sp>
        <p:nvSpPr>
          <p:cNvPr id="5" name="Freeform 5"/>
          <p:cNvSpPr/>
          <p:nvPr/>
        </p:nvSpPr>
        <p:spPr>
          <a:xfrm rot="775838">
            <a:off x="16577038" y="8975107"/>
            <a:ext cx="1959349" cy="2006650"/>
          </a:xfrm>
          <a:custGeom>
            <a:avLst/>
            <a:gdLst/>
            <a:ahLst/>
            <a:cxnLst/>
            <a:rect l="l" t="t" r="r" b="b"/>
            <a:pathLst>
              <a:path w="2045913" h="1866895">
                <a:moveTo>
                  <a:pt x="0" y="0"/>
                </a:moveTo>
                <a:lnTo>
                  <a:pt x="2045912" y="0"/>
                </a:lnTo>
                <a:lnTo>
                  <a:pt x="2045912" y="1866896"/>
                </a:lnTo>
                <a:lnTo>
                  <a:pt x="0" y="1866896"/>
                </a:lnTo>
                <a:lnTo>
                  <a:pt x="0" y="0"/>
                </a:lnTo>
                <a:close/>
              </a:path>
            </a:pathLst>
          </a:custGeom>
          <a:blipFill>
            <a:blip r:embed="rId2"/>
            <a:stretch>
              <a:fillRect/>
            </a:stretch>
          </a:blipFill>
        </p:spPr>
        <p:txBody>
          <a:bodyPr/>
          <a:lstStyle/>
          <a:p>
            <a:endParaRPr lang="en-US"/>
          </a:p>
        </p:txBody>
      </p:sp>
      <p:sp>
        <p:nvSpPr>
          <p:cNvPr id="7" name="Freeform 7"/>
          <p:cNvSpPr/>
          <p:nvPr/>
        </p:nvSpPr>
        <p:spPr>
          <a:xfrm>
            <a:off x="-253692" y="804733"/>
            <a:ext cx="885584" cy="884477"/>
          </a:xfrm>
          <a:custGeom>
            <a:avLst/>
            <a:gdLst/>
            <a:ahLst/>
            <a:cxnLst/>
            <a:rect l="l" t="t" r="r" b="b"/>
            <a:pathLst>
              <a:path w="885584" h="884477">
                <a:moveTo>
                  <a:pt x="0" y="0"/>
                </a:moveTo>
                <a:lnTo>
                  <a:pt x="885583" y="0"/>
                </a:lnTo>
                <a:lnTo>
                  <a:pt x="885583" y="884476"/>
                </a:lnTo>
                <a:lnTo>
                  <a:pt x="0" y="884476"/>
                </a:lnTo>
                <a:lnTo>
                  <a:pt x="0" y="0"/>
                </a:lnTo>
                <a:close/>
              </a:path>
            </a:pathLst>
          </a:custGeom>
          <a:blipFill>
            <a:blip r:embed="rId3"/>
            <a:stretch>
              <a:fillRect/>
            </a:stretch>
          </a:blipFill>
        </p:spPr>
        <p:txBody>
          <a:bodyPr/>
          <a:lstStyle/>
          <a:p>
            <a:endParaRPr lang="en-US"/>
          </a:p>
        </p:txBody>
      </p:sp>
      <p:sp>
        <p:nvSpPr>
          <p:cNvPr id="8" name="Freeform 8"/>
          <p:cNvSpPr/>
          <p:nvPr/>
        </p:nvSpPr>
        <p:spPr>
          <a:xfrm>
            <a:off x="442792" y="-521126"/>
            <a:ext cx="1163130" cy="1203757"/>
          </a:xfrm>
          <a:custGeom>
            <a:avLst/>
            <a:gdLst/>
            <a:ahLst/>
            <a:cxnLst/>
            <a:rect l="l" t="t" r="r" b="b"/>
            <a:pathLst>
              <a:path w="1163130" h="1203757">
                <a:moveTo>
                  <a:pt x="0" y="0"/>
                </a:moveTo>
                <a:lnTo>
                  <a:pt x="1163130" y="0"/>
                </a:lnTo>
                <a:lnTo>
                  <a:pt x="1163130" y="1203757"/>
                </a:lnTo>
                <a:lnTo>
                  <a:pt x="0" y="1203757"/>
                </a:lnTo>
                <a:lnTo>
                  <a:pt x="0" y="0"/>
                </a:lnTo>
                <a:close/>
              </a:path>
            </a:pathLst>
          </a:custGeom>
          <a:blipFill>
            <a:blip r:embed="rId4"/>
            <a:stretch>
              <a:fillRect/>
            </a:stretch>
          </a:blipFill>
        </p:spPr>
        <p:txBody>
          <a:bodyPr/>
          <a:lstStyle/>
          <a:p>
            <a:endParaRPr lang="en-US"/>
          </a:p>
        </p:txBody>
      </p:sp>
      <p:sp>
        <p:nvSpPr>
          <p:cNvPr id="19" name="Rectangle: Rounded Corners 18">
            <a:extLst>
              <a:ext uri="{FF2B5EF4-FFF2-40B4-BE49-F238E27FC236}">
                <a16:creationId xmlns:a16="http://schemas.microsoft.com/office/drawing/2014/main" id="{F1930A47-B457-C496-438A-8EE20FC2D021}"/>
              </a:ext>
            </a:extLst>
          </p:cNvPr>
          <p:cNvSpPr/>
          <p:nvPr/>
        </p:nvSpPr>
        <p:spPr>
          <a:xfrm>
            <a:off x="6553200" y="495300"/>
            <a:ext cx="5181600" cy="1665775"/>
          </a:xfrm>
          <a:prstGeom prst="roundRect">
            <a:avLst>
              <a:gd name="adj" fmla="val 40503"/>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6000" b="1" dirty="0">
                <a:latin typeface="Arial" panose="020B0604020202020204" pitchFamily="34" charset="0"/>
                <a:cs typeface="Arial" panose="020B0604020202020204" pitchFamily="34" charset="0"/>
              </a:rPr>
              <a:t>KẾT LUẬN</a:t>
            </a:r>
          </a:p>
        </p:txBody>
      </p:sp>
      <p:sp>
        <p:nvSpPr>
          <p:cNvPr id="27" name="Rectangle: Rounded Corners 26">
            <a:extLst>
              <a:ext uri="{FF2B5EF4-FFF2-40B4-BE49-F238E27FC236}">
                <a16:creationId xmlns:a16="http://schemas.microsoft.com/office/drawing/2014/main" id="{C5D08779-7CA6-B862-413B-3C5FA8266984}"/>
              </a:ext>
            </a:extLst>
          </p:cNvPr>
          <p:cNvSpPr/>
          <p:nvPr/>
        </p:nvSpPr>
        <p:spPr>
          <a:xfrm>
            <a:off x="1295400" y="3349055"/>
            <a:ext cx="15697200" cy="505531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0640629-6DCB-A60C-C697-4524AD2771FD}"/>
                  </a:ext>
                </a:extLst>
              </p:cNvPr>
              <p:cNvSpPr txBox="1"/>
              <p:nvPr/>
            </p:nvSpPr>
            <p:spPr>
              <a:xfrm>
                <a:off x="2155510" y="3770700"/>
                <a:ext cx="13976980" cy="4478918"/>
              </a:xfrm>
              <a:prstGeom prst="rect">
                <a:avLst/>
              </a:prstGeom>
              <a:noFill/>
            </p:spPr>
            <p:txBody>
              <a:bodyPr wrap="square">
                <a:spAutoFit/>
              </a:bodyPr>
              <a:lstStyle/>
              <a:p>
                <a:pPr>
                  <a:lnSpc>
                    <a:spcPct val="150000"/>
                  </a:lnSpc>
                  <a:spcAft>
                    <a:spcPts val="1200"/>
                  </a:spcAft>
                </a:pPr>
                <a:r>
                  <a:rPr lang="en-US" sz="4300" kern="100">
                    <a:latin typeface="Arial" panose="020B0604020202020204" pitchFamily="34" charset="0"/>
                    <a:ea typeface="Calibri" panose="020F0502020204030204" pitchFamily="34" charset="0"/>
                    <a:cs typeface="Arial" panose="020B0604020202020204" pitchFamily="34" charset="0"/>
                  </a:rPr>
                  <a:t>Giả sử </a:t>
                </a:r>
                <a14:m>
                  <m:oMath xmlns:m="http://schemas.openxmlformats.org/officeDocument/2006/math">
                    <m:d>
                      <m:d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3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300" i="1" kern="100">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4300" kern="100">
                    <a:latin typeface="Arial" panose="020B0604020202020204" pitchFamily="34" charset="0"/>
                    <a:ea typeface="Times New Roman" panose="02020603050405020304" pitchFamily="18" charset="0"/>
                    <a:cs typeface="Arial" panose="020B0604020202020204" pitchFamily="34" charset="0"/>
                  </a:rPr>
                  <a:t> là một cấp số nhân</a:t>
                </a:r>
                <a:r>
                  <a:rPr lang="en-US" sz="4300" kern="100">
                    <a:latin typeface="Arial" panose="020B0604020202020204" pitchFamily="34" charset="0"/>
                    <a:ea typeface="Calibri" panose="020F0502020204030204" pitchFamily="34" charset="0"/>
                    <a:cs typeface="Arial" panose="020B0604020202020204" pitchFamily="34" charset="0"/>
                  </a:rPr>
                  <a:t> với công bội </a:t>
                </a:r>
                <a14:m>
                  <m:oMath xmlns:m="http://schemas.openxmlformats.org/officeDocument/2006/math">
                    <m:r>
                      <a:rPr lang="en-US" sz="4300" i="1" kern="100">
                        <a:latin typeface="Cambria Math" panose="02040503050406030204" pitchFamily="18" charset="0"/>
                        <a:ea typeface="Calibri" panose="020F0502020204030204" pitchFamily="34" charset="0"/>
                        <a:cs typeface="Times New Roman" panose="02020603050405020304" pitchFamily="18" charset="0"/>
                      </a:rPr>
                      <m:t>𝑞</m:t>
                    </m:r>
                    <m:r>
                      <a:rPr lang="en-US" sz="4300" kern="100">
                        <a:latin typeface="Cambria Math" panose="02040503050406030204" pitchFamily="18" charset="0"/>
                        <a:ea typeface="Calibri" panose="020F0502020204030204" pitchFamily="34" charset="0"/>
                        <a:cs typeface="Times New Roman" panose="02020603050405020304" pitchFamily="18" charset="0"/>
                      </a:rPr>
                      <m:t>≠1</m:t>
                    </m:r>
                  </m:oMath>
                </a14:m>
                <a:r>
                  <a:rPr lang="en-US" sz="4300" kern="100">
                    <a:latin typeface="Arial" panose="020B0604020202020204" pitchFamily="34" charset="0"/>
                    <a:ea typeface="Calibri" panose="020F0502020204030204" pitchFamily="34" charset="0"/>
                    <a:cs typeface="Arial" panose="020B0604020202020204" pitchFamily="34" charset="0"/>
                  </a:rPr>
                  <a:t>. Đặt </a:t>
                </a:r>
                <a14:m>
                  <m:oMath xmlns:m="http://schemas.openxmlformats.org/officeDocument/2006/math">
                    <m:sSub>
                      <m:sSub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300" i="1" kern="100">
                            <a:latin typeface="Cambria Math" panose="02040503050406030204" pitchFamily="18" charset="0"/>
                            <a:ea typeface="Calibri" panose="020F0502020204030204" pitchFamily="34" charset="0"/>
                            <a:cs typeface="Times New Roman" panose="02020603050405020304" pitchFamily="18" charset="0"/>
                          </a:rPr>
                          <m:t>𝑆</m:t>
                        </m:r>
                      </m:e>
                      <m:sub>
                        <m:r>
                          <a:rPr lang="en-US" sz="4300" i="1" kern="100">
                            <a:latin typeface="Cambria Math" panose="02040503050406030204" pitchFamily="18" charset="0"/>
                            <a:ea typeface="Calibri" panose="020F0502020204030204" pitchFamily="34" charset="0"/>
                            <a:cs typeface="Times New Roman" panose="02020603050405020304" pitchFamily="18" charset="0"/>
                          </a:rPr>
                          <m:t>𝑛</m:t>
                        </m:r>
                      </m:sub>
                    </m:sSub>
                    <m:r>
                      <a:rPr lang="en-US" sz="4300"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3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300" kern="100">
                            <a:latin typeface="Cambria Math" panose="02040503050406030204" pitchFamily="18" charset="0"/>
                            <a:ea typeface="Calibri" panose="020F0502020204030204" pitchFamily="34" charset="0"/>
                            <a:cs typeface="Times New Roman" panose="02020603050405020304" pitchFamily="18" charset="0"/>
                          </a:rPr>
                          <m:t>1</m:t>
                        </m:r>
                      </m:sub>
                    </m:sSub>
                    <m:r>
                      <a:rPr lang="en-US" sz="4300"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3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300" kern="100">
                            <a:latin typeface="Cambria Math" panose="02040503050406030204" pitchFamily="18" charset="0"/>
                            <a:ea typeface="Calibri" panose="020F0502020204030204" pitchFamily="34" charset="0"/>
                            <a:cs typeface="Times New Roman" panose="02020603050405020304" pitchFamily="18" charset="0"/>
                          </a:rPr>
                          <m:t>2</m:t>
                        </m:r>
                      </m:sub>
                    </m:sSub>
                    <m:r>
                      <a:rPr lang="en-US" sz="4300"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3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300" i="1" kern="100">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4300" kern="100">
                    <a:latin typeface="Arial" panose="020B0604020202020204" pitchFamily="34" charset="0"/>
                    <a:ea typeface="Calibri" panose="020F0502020204030204" pitchFamily="34" charset="0"/>
                    <a:cs typeface="Arial" panose="020B0604020202020204" pitchFamily="34" charset="0"/>
                  </a:rPr>
                  <a:t>. Khi đó</a:t>
                </a:r>
              </a:p>
              <a:p>
                <a:pPr>
                  <a:lnSpc>
                    <a:spcPct val="150000"/>
                  </a:lnSpc>
                  <a:spcAft>
                    <a:spcPts val="1200"/>
                  </a:spcAft>
                </a:pPr>
                <a14:m>
                  <m:oMathPara xmlns:m="http://schemas.openxmlformats.org/officeDocument/2006/math">
                    <m:oMathParaPr>
                      <m:jc m:val="centerGroup"/>
                    </m:oMathParaPr>
                    <m:oMath xmlns:m="http://schemas.openxmlformats.org/officeDocument/2006/math">
                      <m:sSub>
                        <m:sSub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300" i="1" kern="100">
                              <a:latin typeface="Cambria Math" panose="02040503050406030204" pitchFamily="18" charset="0"/>
                              <a:ea typeface="Calibri" panose="020F0502020204030204" pitchFamily="34" charset="0"/>
                              <a:cs typeface="Times New Roman" panose="02020603050405020304" pitchFamily="18" charset="0"/>
                            </a:rPr>
                            <m:t>𝑆</m:t>
                          </m:r>
                        </m:e>
                        <m:sub>
                          <m:r>
                            <a:rPr lang="en-US" sz="4300" i="1" kern="100">
                              <a:latin typeface="Cambria Math" panose="02040503050406030204" pitchFamily="18" charset="0"/>
                              <a:ea typeface="Calibri" panose="020F0502020204030204" pitchFamily="34" charset="0"/>
                              <a:cs typeface="Times New Roman" panose="02020603050405020304" pitchFamily="18" charset="0"/>
                            </a:rPr>
                            <m:t>𝑛</m:t>
                          </m:r>
                        </m:sub>
                      </m:sSub>
                      <m:r>
                        <a:rPr lang="en-US" sz="43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3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300" kern="100">
                                  <a:latin typeface="Cambria Math" panose="02040503050406030204" pitchFamily="18" charset="0"/>
                                  <a:ea typeface="Calibri" panose="020F0502020204030204" pitchFamily="34" charset="0"/>
                                  <a:cs typeface="Times New Roman" panose="02020603050405020304" pitchFamily="18" charset="0"/>
                                </a:rPr>
                                <m:t>1</m:t>
                              </m:r>
                            </m:sub>
                          </m:sSub>
                          <m:d>
                            <m:d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4300" kern="100">
                                  <a:latin typeface="Cambria Math" panose="02040503050406030204" pitchFamily="18" charset="0"/>
                                  <a:ea typeface="Calibri" panose="020F0502020204030204" pitchFamily="34" charset="0"/>
                                  <a:cs typeface="Times New Roman" panose="02020603050405020304" pitchFamily="18" charset="0"/>
                                </a:rPr>
                                <m:t>1</m:t>
                              </m:r>
                              <m:r>
                                <a:rPr lang="en-US" sz="4300" i="1" kern="1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4300" i="1" kern="100">
                                      <a:latin typeface="Cambria Math" panose="02040503050406030204" pitchFamily="18" charset="0"/>
                                      <a:ea typeface="Calibri" panose="020F0502020204030204" pitchFamily="34" charset="0"/>
                                      <a:cs typeface="Times New Roman" panose="02020603050405020304" pitchFamily="18" charset="0"/>
                                    </a:rPr>
                                    <m:t>𝑞</m:t>
                                  </m:r>
                                </m:e>
                                <m:sup>
                                  <m:r>
                                    <a:rPr lang="en-US" sz="4300" i="1" kern="100">
                                      <a:latin typeface="Cambria Math" panose="02040503050406030204" pitchFamily="18" charset="0"/>
                                      <a:ea typeface="Calibri" panose="020F0502020204030204" pitchFamily="34" charset="0"/>
                                      <a:cs typeface="Times New Roman" panose="02020603050405020304" pitchFamily="18" charset="0"/>
                                    </a:rPr>
                                    <m:t>𝑛</m:t>
                                  </m:r>
                                </m:sup>
                              </m:sSup>
                            </m:e>
                          </m:d>
                        </m:num>
                        <m:den>
                          <m:r>
                            <a:rPr lang="en-US" sz="4300" kern="100">
                              <a:latin typeface="Cambria Math" panose="02040503050406030204" pitchFamily="18" charset="0"/>
                              <a:ea typeface="Calibri" panose="020F0502020204030204" pitchFamily="34" charset="0"/>
                              <a:cs typeface="Times New Roman" panose="02020603050405020304" pitchFamily="18" charset="0"/>
                            </a:rPr>
                            <m:t>1</m:t>
                          </m:r>
                          <m:r>
                            <a:rPr lang="en-US" sz="4300" i="1" kern="100">
                              <a:latin typeface="Cambria Math" panose="02040503050406030204" pitchFamily="18" charset="0"/>
                              <a:ea typeface="Calibri" panose="020F0502020204030204" pitchFamily="34" charset="0"/>
                              <a:cs typeface="Times New Roman" panose="02020603050405020304" pitchFamily="18" charset="0"/>
                            </a:rPr>
                            <m:t>−</m:t>
                          </m:r>
                          <m:r>
                            <a:rPr lang="en-US" sz="4300" i="1" kern="100">
                              <a:latin typeface="Cambria Math" panose="02040503050406030204" pitchFamily="18" charset="0"/>
                              <a:ea typeface="Calibri" panose="020F0502020204030204" pitchFamily="34" charset="0"/>
                              <a:cs typeface="Times New Roman" panose="02020603050405020304" pitchFamily="18" charset="0"/>
                            </a:rPr>
                            <m:t>𝑞</m:t>
                          </m:r>
                        </m:den>
                      </m:f>
                      <m:r>
                        <a:rPr lang="en-US" sz="4300" kern="1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300" kern="10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TextBox 30">
                <a:extLst>
                  <a:ext uri="{FF2B5EF4-FFF2-40B4-BE49-F238E27FC236}">
                    <a16:creationId xmlns:a16="http://schemas.microsoft.com/office/drawing/2014/main" id="{B0640629-6DCB-A60C-C697-4524AD2771FD}"/>
                  </a:ext>
                </a:extLst>
              </p:cNvPr>
              <p:cNvSpPr txBox="1">
                <a:spLocks noRot="1" noChangeAspect="1" noMove="1" noResize="1" noEditPoints="1" noAdjustHandles="1" noChangeArrowheads="1" noChangeShapeType="1" noTextEdit="1"/>
              </p:cNvSpPr>
              <p:nvPr/>
            </p:nvSpPr>
            <p:spPr>
              <a:xfrm>
                <a:off x="2155510" y="3770700"/>
                <a:ext cx="13976980" cy="4478918"/>
              </a:xfrm>
              <a:prstGeom prst="rect">
                <a:avLst/>
              </a:prstGeom>
              <a:blipFill>
                <a:blip r:embed="rId5"/>
                <a:stretch>
                  <a:fillRect l="-1745"/>
                </a:stretch>
              </a:blipFill>
            </p:spPr>
            <p:txBody>
              <a:bodyPr/>
              <a:lstStyle/>
              <a:p>
                <a:r>
                  <a:rPr lang="en-US">
                    <a:noFill/>
                  </a:rPr>
                  <a:t> </a:t>
                </a:r>
              </a:p>
            </p:txBody>
          </p:sp>
        </mc:Fallback>
      </mc:AlternateContent>
      <p:pic>
        <p:nvPicPr>
          <p:cNvPr id="29" name="Picture 28">
            <a:extLst>
              <a:ext uri="{FF2B5EF4-FFF2-40B4-BE49-F238E27FC236}">
                <a16:creationId xmlns:a16="http://schemas.microsoft.com/office/drawing/2014/main" id="{420F4257-168A-0691-0770-651C8C6357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72380" y="2670739"/>
            <a:ext cx="2411791" cy="1356632"/>
          </a:xfrm>
          <a:prstGeom prst="rect">
            <a:avLst/>
          </a:prstGeom>
        </p:spPr>
      </p:pic>
      <p:sp>
        <p:nvSpPr>
          <p:cNvPr id="11" name="TextBox 10">
            <a:extLst>
              <a:ext uri="{FF2B5EF4-FFF2-40B4-BE49-F238E27FC236}">
                <a16:creationId xmlns:a16="http://schemas.microsoft.com/office/drawing/2014/main" id="{D946341D-59AB-2626-F674-8CA365AD1647}"/>
              </a:ext>
            </a:extLst>
          </p:cNvPr>
          <p:cNvSpPr txBox="1"/>
          <p:nvPr/>
        </p:nvSpPr>
        <p:spPr>
          <a:xfrm>
            <a:off x="1961617" y="1943100"/>
            <a:ext cx="9392183" cy="1002710"/>
          </a:xfrm>
          <a:prstGeom prst="rect">
            <a:avLst/>
          </a:prstGeom>
          <a:noFill/>
        </p:spPr>
        <p:txBody>
          <a:bodyPr wrap="square">
            <a:spAutoFit/>
          </a:bodyPr>
          <a:lstStyle/>
          <a:p>
            <a:pPr algn="just" fontAlgn="base">
              <a:lnSpc>
                <a:spcPct val="150000"/>
              </a:lnSpc>
              <a:spcBef>
                <a:spcPts val="1200"/>
              </a:spcBef>
              <a:spcAft>
                <a:spcPts val="600"/>
              </a:spcAft>
            </a:pPr>
            <a:r>
              <a:rPr lang="en-US" sz="4500" b="1" i="1" dirty="0" err="1">
                <a:solidFill>
                  <a:schemeClr val="bg1"/>
                </a:solidFill>
                <a:latin typeface="Arial" panose="020B0604020202020204" pitchFamily="34" charset="0"/>
                <a:ea typeface="Arial" panose="020B0604020202020204" pitchFamily="34" charset="0"/>
                <a:cs typeface="Arial" panose="020B0604020202020204" pitchFamily="34" charset="0"/>
              </a:rPr>
              <a:t>Định</a:t>
            </a:r>
            <a:r>
              <a:rPr lang="en-US" sz="4500" b="1" i="1" dirty="0">
                <a:solidFill>
                  <a:schemeClr val="bg1"/>
                </a:solidFill>
                <a:latin typeface="Arial" panose="020B0604020202020204" pitchFamily="34" charset="0"/>
                <a:ea typeface="Arial" panose="020B0604020202020204" pitchFamily="34" charset="0"/>
                <a:cs typeface="Arial" panose="020B0604020202020204" pitchFamily="34" charset="0"/>
              </a:rPr>
              <a:t> </a:t>
            </a:r>
            <a:r>
              <a:rPr lang="en-US" sz="4500" b="1" i="1" dirty="0" err="1">
                <a:solidFill>
                  <a:schemeClr val="bg1"/>
                </a:solidFill>
                <a:latin typeface="Arial" panose="020B0604020202020204" pitchFamily="34" charset="0"/>
                <a:ea typeface="Arial" panose="020B0604020202020204" pitchFamily="34" charset="0"/>
                <a:cs typeface="Arial" panose="020B0604020202020204" pitchFamily="34" charset="0"/>
              </a:rPr>
              <a:t>lí</a:t>
            </a:r>
            <a:r>
              <a:rPr lang="en-US" sz="4500" b="1" i="1" dirty="0">
                <a:solidFill>
                  <a:schemeClr val="bg1"/>
                </a:solidFill>
                <a:latin typeface="Arial" panose="020B0604020202020204" pitchFamily="34" charset="0"/>
                <a:ea typeface="Arial" panose="020B0604020202020204" pitchFamily="34" charset="0"/>
                <a:cs typeface="Arial" panose="020B0604020202020204" pitchFamily="34" charset="0"/>
              </a:rPr>
              <a:t> 2</a:t>
            </a:r>
            <a:endParaRPr lang="en-US" sz="4500" b="1" i="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6" name="Freeform 6"/>
          <p:cNvSpPr/>
          <p:nvPr/>
        </p:nvSpPr>
        <p:spPr>
          <a:xfrm rot="-10286959">
            <a:off x="15709687" y="7846214"/>
            <a:ext cx="2076453" cy="1870227"/>
          </a:xfrm>
          <a:custGeom>
            <a:avLst/>
            <a:gdLst/>
            <a:ahLst/>
            <a:cxnLst/>
            <a:rect l="l" t="t" r="r" b="b"/>
            <a:pathLst>
              <a:path w="2168191" h="1739973">
                <a:moveTo>
                  <a:pt x="0" y="0"/>
                </a:moveTo>
                <a:lnTo>
                  <a:pt x="2168191" y="0"/>
                </a:lnTo>
                <a:lnTo>
                  <a:pt x="2168191" y="1739973"/>
                </a:lnTo>
                <a:lnTo>
                  <a:pt x="0" y="1739973"/>
                </a:lnTo>
                <a:lnTo>
                  <a:pt x="0" y="0"/>
                </a:lnTo>
                <a:close/>
              </a:path>
            </a:pathLst>
          </a:custGeom>
          <a:blipFill>
            <a:blip r:embed="rId7"/>
            <a:stretch>
              <a:fillRect/>
            </a:stretch>
          </a:blipFill>
        </p:spPr>
        <p:txBody>
          <a:bodyPr/>
          <a:lstStyle/>
          <a:p>
            <a:endParaRPr lang="en-US"/>
          </a:p>
        </p:txBody>
      </p:sp>
      <p:sp>
        <p:nvSpPr>
          <p:cNvPr id="10" name="TextBox 9">
            <a:extLst>
              <a:ext uri="{FF2B5EF4-FFF2-40B4-BE49-F238E27FC236}">
                <a16:creationId xmlns:a16="http://schemas.microsoft.com/office/drawing/2014/main" id="{B1608F9F-FD3C-6D35-BCC1-2CF83179D1E6}"/>
              </a:ext>
            </a:extLst>
          </p:cNvPr>
          <p:cNvSpPr txBox="1"/>
          <p:nvPr/>
        </p:nvSpPr>
        <p:spPr>
          <a:xfrm>
            <a:off x="944516" y="8588184"/>
            <a:ext cx="2513919" cy="901593"/>
          </a:xfrm>
          <a:prstGeom prst="rect">
            <a:avLst/>
          </a:prstGeom>
          <a:noFill/>
        </p:spPr>
        <p:txBody>
          <a:bodyPr wrap="square">
            <a:spAutoFit/>
          </a:bodyPr>
          <a:lstStyle/>
          <a:p>
            <a:pPr algn="just">
              <a:lnSpc>
                <a:spcPct val="150000"/>
              </a:lnSpc>
              <a:spcBef>
                <a:spcPts val="600"/>
              </a:spcBef>
              <a:spcAft>
                <a:spcPts val="800"/>
              </a:spcAft>
            </a:pPr>
            <a:r>
              <a:rPr lang="en-US" sz="4000" b="1" kern="100" dirty="0" err="1">
                <a:latin typeface="Arial" panose="020B0604020202020204" pitchFamily="34" charset="0"/>
                <a:ea typeface="Calibri" panose="020F0502020204030204" pitchFamily="34" charset="0"/>
                <a:cs typeface="Arial" panose="020B0604020202020204" pitchFamily="34" charset="0"/>
              </a:rPr>
              <a:t>Chú</a:t>
            </a:r>
            <a:r>
              <a:rPr lang="en-US" sz="4000" b="1" kern="100" dirty="0">
                <a:latin typeface="Arial" panose="020B0604020202020204" pitchFamily="34" charset="0"/>
                <a:ea typeface="Calibri" panose="020F0502020204030204" pitchFamily="34" charset="0"/>
                <a:cs typeface="Arial" panose="020B0604020202020204" pitchFamily="34" charset="0"/>
              </a:rPr>
              <a:t> ý     </a:t>
            </a:r>
            <a:r>
              <a:rPr lang="en-US" sz="4000" b="1" kern="100" dirty="0">
                <a:effectLst/>
                <a:latin typeface="Arial" panose="020B0604020202020204" pitchFamily="34" charset="0"/>
                <a:ea typeface="Calibri" panose="020F0502020204030204" pitchFamily="34" charset="0"/>
                <a:cs typeface="Arial" panose="020B0604020202020204" pitchFamily="34" charset="0"/>
              </a:rPr>
              <a:t>:</a:t>
            </a:r>
            <a:endParaRPr lang="en-US" sz="4000" kern="1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40200EE-ACFB-41C3-84B0-A51502F20EFD}"/>
                  </a:ext>
                </a:extLst>
              </p:cNvPr>
              <p:cNvSpPr txBox="1"/>
              <p:nvPr/>
            </p:nvSpPr>
            <p:spPr>
              <a:xfrm>
                <a:off x="3657600" y="8671263"/>
                <a:ext cx="10287000" cy="901593"/>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a:t>
                </a:r>
                <a14:m>
                  <m:oMath xmlns:m="http://schemas.openxmlformats.org/officeDocument/2006/math">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𝑞</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oMath>
                </a14:m>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𝑆</m:t>
                        </m:r>
                      </m:e>
                      <m:sub>
                        <m: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𝑛</m:t>
                        </m:r>
                      </m:sub>
                    </m:sSub>
                    <m: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𝑛</m:t>
                    </m:r>
                    <m: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b>
                      <m:sSubPr>
                        <m:ctrlP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oMath>
                </a14:m>
                <a:endPar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C40200EE-ACFB-41C3-84B0-A51502F20EFD}"/>
                  </a:ext>
                </a:extLst>
              </p:cNvPr>
              <p:cNvSpPr txBox="1">
                <a:spLocks noRot="1" noChangeAspect="1" noMove="1" noResize="1" noEditPoints="1" noAdjustHandles="1" noChangeArrowheads="1" noChangeShapeType="1" noTextEdit="1"/>
              </p:cNvSpPr>
              <p:nvPr/>
            </p:nvSpPr>
            <p:spPr>
              <a:xfrm>
                <a:off x="3657600" y="8671263"/>
                <a:ext cx="10287000" cy="901593"/>
              </a:xfrm>
              <a:prstGeom prst="rect">
                <a:avLst/>
              </a:prstGeom>
              <a:blipFill>
                <a:blip r:embed="rId8"/>
                <a:stretch>
                  <a:fillRect l="-2073" b="-28378"/>
                </a:stretch>
              </a:blipFill>
            </p:spPr>
            <p:txBody>
              <a:bodyPr/>
              <a:lstStyle/>
              <a:p>
                <a:r>
                  <a:rPr lang="en-US">
                    <a:noFill/>
                  </a:rPr>
                  <a:t> </a:t>
                </a:r>
              </a:p>
            </p:txBody>
          </p:sp>
        </mc:Fallback>
      </mc:AlternateContent>
      <p:pic>
        <p:nvPicPr>
          <p:cNvPr id="13" name="Picture 25">
            <a:extLst>
              <a:ext uri="{FF2B5EF4-FFF2-40B4-BE49-F238E27FC236}">
                <a16:creationId xmlns:a16="http://schemas.microsoft.com/office/drawing/2014/main" id="{EC5B881B-7C5A-8961-24D9-CA4E5083416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464142" y="8741129"/>
            <a:ext cx="752347" cy="754128"/>
          </a:xfrm>
          <a:prstGeom prst="rect">
            <a:avLst/>
          </a:prstGeom>
        </p:spPr>
      </p:pic>
    </p:spTree>
    <p:extLst>
      <p:ext uri="{BB962C8B-B14F-4D97-AF65-F5344CB8AC3E}">
        <p14:creationId xmlns:p14="http://schemas.microsoft.com/office/powerpoint/2010/main" val="3495268580"/>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p:bldP spid="11"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A633E207-8E82-45A4-8B70-3F80D277B979}"/>
              </a:ext>
            </a:extLst>
          </p:cNvPr>
          <p:cNvSpPr/>
          <p:nvPr/>
        </p:nvSpPr>
        <p:spPr>
          <a:xfrm>
            <a:off x="812433" y="422500"/>
            <a:ext cx="16663125" cy="9442000"/>
          </a:xfrm>
          <a:prstGeom prst="rect">
            <a:avLst/>
          </a:prstGeom>
          <a:solidFill>
            <a:srgbClr val="D5ED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788174" flipH="1">
            <a:off x="17045669" y="9033108"/>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324590">
            <a:off x="36426" y="230755"/>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865FE419-0833-6C0B-8A53-A04861B86447}"/>
              </a:ext>
            </a:extLst>
          </p:cNvPr>
          <p:cNvSpPr txBox="1"/>
          <p:nvPr/>
        </p:nvSpPr>
        <p:spPr>
          <a:xfrm>
            <a:off x="5511884" y="989863"/>
            <a:ext cx="7264218" cy="995422"/>
          </a:xfrm>
          <a:prstGeom prst="flowChartTerminator">
            <a:avLst/>
          </a:prstGeom>
          <a:solidFill>
            <a:srgbClr val="FDE6D3"/>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Ví</a:t>
            </a:r>
            <a:r>
              <a:rPr kumimoji="0" lang="nl-NL"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nl-NL"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dụ</a:t>
            </a:r>
            <a:r>
              <a:rPr kumimoji="0" lang="nl-NL"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 SGK – tr.60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E84EE80-58E2-4664-51B2-00FCE783627E}"/>
                  </a:ext>
                </a:extLst>
              </p:cNvPr>
              <p:cNvSpPr txBox="1"/>
              <p:nvPr/>
            </p:nvSpPr>
            <p:spPr>
              <a:xfrm>
                <a:off x="1447793" y="2136539"/>
                <a:ext cx="15427889" cy="191154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10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hạng</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đầu</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tiên</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cấp</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a:t>
                </a:r>
                <a:r>
                  <a:rPr lang="en-US" sz="4200" noProof="0" dirty="0" err="1">
                    <a:solidFill>
                      <a:prstClr val="black"/>
                    </a:solidFill>
                    <a:latin typeface="Arial" panose="020B0604020202020204" pitchFamily="34" charset="0"/>
                    <a:cs typeface="Arial" panose="020B0604020202020204" pitchFamily="34" charset="0"/>
                  </a:rPr>
                  <a:t>ân</a:t>
                </a:r>
                <a:r>
                  <a:rPr lang="en-US" sz="4200" noProof="0"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4200" b="0" i="1" noProof="0" smtClean="0">
                        <a:solidFill>
                          <a:prstClr val="black"/>
                        </a:solidFill>
                        <a:latin typeface="Cambria Math" panose="02040503050406030204" pitchFamily="18" charset="0"/>
                        <a:cs typeface="Arial" panose="020B0604020202020204" pitchFamily="34" charset="0"/>
                      </a:rPr>
                      <m:t>(</m:t>
                    </m:r>
                    <m:sSub>
                      <m:sSubPr>
                        <m:ctrlPr>
                          <a:rPr lang="en-US" sz="4200" b="0" i="1" noProof="0" smtClean="0">
                            <a:solidFill>
                              <a:prstClr val="black"/>
                            </a:solidFill>
                            <a:latin typeface="Cambria Math" panose="02040503050406030204" pitchFamily="18" charset="0"/>
                            <a:cs typeface="Arial" panose="020B0604020202020204" pitchFamily="34" charset="0"/>
                          </a:rPr>
                        </m:ctrlPr>
                      </m:sSubPr>
                      <m:e>
                        <m:r>
                          <a:rPr lang="en-US" sz="4200" b="0" i="1" noProof="0" smtClean="0">
                            <a:solidFill>
                              <a:prstClr val="black"/>
                            </a:solidFill>
                            <a:latin typeface="Cambria Math" panose="02040503050406030204" pitchFamily="18" charset="0"/>
                            <a:cs typeface="Arial" panose="020B0604020202020204" pitchFamily="34" charset="0"/>
                          </a:rPr>
                          <m:t>𝑢</m:t>
                        </m:r>
                      </m:e>
                      <m:sub>
                        <m:r>
                          <a:rPr lang="en-US" sz="4200" b="0" i="1" noProof="0" smtClean="0">
                            <a:solidFill>
                              <a:prstClr val="black"/>
                            </a:solidFill>
                            <a:latin typeface="Cambria Math" panose="02040503050406030204" pitchFamily="18" charset="0"/>
                            <a:cs typeface="Arial" panose="020B0604020202020204" pitchFamily="34" charset="0"/>
                          </a:rPr>
                          <m:t>𝑛</m:t>
                        </m:r>
                      </m:sub>
                    </m:sSub>
                    <m:r>
                      <a:rPr lang="en-US" sz="4200" b="0" i="1" noProof="0" smtClean="0">
                        <a:solidFill>
                          <a:prstClr val="black"/>
                        </a:solidFill>
                        <a:latin typeface="Cambria Math" panose="02040503050406030204" pitchFamily="18" charset="0"/>
                        <a:cs typeface="Arial" panose="020B0604020202020204" pitchFamily="34" charset="0"/>
                      </a:rPr>
                      <m:t>)</m:t>
                    </m:r>
                  </m:oMath>
                </a14:m>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hạng</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đầu</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sSub>
                      <m:sSubPr>
                        <m:ctrlPr>
                          <a:rPr kumimoji="0" lang="en-US" sz="42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42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e>
                      <m:sub>
                        <m:r>
                          <a:rPr kumimoji="0" lang="en-US" sz="42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42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công</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2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𝑞</m:t>
                    </m:r>
                    <m:r>
                      <a:rPr kumimoji="0" lang="en-US" sz="42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oMath>
                </a14:m>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9" name="TextBox 18">
                <a:extLst>
                  <a:ext uri="{FF2B5EF4-FFF2-40B4-BE49-F238E27FC236}">
                    <a16:creationId xmlns:a16="http://schemas.microsoft.com/office/drawing/2014/main" id="{5E84EE80-58E2-4664-51B2-00FCE783627E}"/>
                  </a:ext>
                </a:extLst>
              </p:cNvPr>
              <p:cNvSpPr txBox="1">
                <a:spLocks noRot="1" noChangeAspect="1" noMove="1" noResize="1" noEditPoints="1" noAdjustHandles="1" noChangeArrowheads="1" noChangeShapeType="1" noTextEdit="1"/>
              </p:cNvSpPr>
              <p:nvPr/>
            </p:nvSpPr>
            <p:spPr>
              <a:xfrm>
                <a:off x="1447793" y="2136539"/>
                <a:ext cx="15427889" cy="1911549"/>
              </a:xfrm>
              <a:prstGeom prst="rect">
                <a:avLst/>
              </a:prstGeom>
              <a:blipFill>
                <a:blip r:embed="rId4"/>
                <a:stretch>
                  <a:fillRect l="-1501" r="-553" b="-13694"/>
                </a:stretch>
              </a:blipFill>
            </p:spPr>
            <p:txBody>
              <a:bodyPr/>
              <a:lstStyle/>
              <a:p>
                <a:r>
                  <a:rPr lang="en-US">
                    <a:noFill/>
                  </a:rPr>
                  <a:t> </a:t>
                </a:r>
              </a:p>
            </p:txBody>
          </p:sp>
        </mc:Fallback>
      </mc:AlternateContent>
      <p:sp>
        <p:nvSpPr>
          <p:cNvPr id="20" name="Oval Callout 21">
            <a:extLst>
              <a:ext uri="{FF2B5EF4-FFF2-40B4-BE49-F238E27FC236}">
                <a16:creationId xmlns:a16="http://schemas.microsoft.com/office/drawing/2014/main" id="{FD8B624D-AEBB-9038-140E-642A19081C36}"/>
              </a:ext>
            </a:extLst>
          </p:cNvPr>
          <p:cNvSpPr/>
          <p:nvPr/>
        </p:nvSpPr>
        <p:spPr>
          <a:xfrm>
            <a:off x="8352238" y="4737911"/>
            <a:ext cx="1618997" cy="843953"/>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C9C7E0C-ECF6-51A6-587D-8E169004A243}"/>
                  </a:ext>
                </a:extLst>
              </p:cNvPr>
              <p:cNvSpPr txBox="1"/>
              <p:nvPr/>
            </p:nvSpPr>
            <p:spPr>
              <a:xfrm>
                <a:off x="2270665" y="6004364"/>
                <a:ext cx="13679885" cy="3378297"/>
              </a:xfrm>
              <a:prstGeom prst="rect">
                <a:avLst/>
              </a:prstGeom>
              <a:noFill/>
            </p:spPr>
            <p:txBody>
              <a:bodyPr wrap="square">
                <a:spAutoFit/>
              </a:bodyPr>
              <a:lstStyle/>
              <a:p>
                <a:pPr lvl="0">
                  <a:lnSpc>
                    <a:spcPct val="150000"/>
                  </a:lnSpc>
                  <a:defRPr/>
                </a:pPr>
                <a:r>
                  <a:rPr lang="en-US" sz="4000" dirty="0">
                    <a:solidFill>
                      <a:prstClr val="black"/>
                    </a:solidFill>
                    <a:latin typeface="Arial" panose="020B0604020202020204" pitchFamily="34" charset="0"/>
                    <a:cs typeface="Arial" panose="020B0604020202020204" pitchFamily="34" charset="0"/>
                  </a:rPr>
                  <a:t>Áp </a:t>
                </a:r>
                <a:r>
                  <a:rPr lang="en-US" sz="4000" dirty="0" err="1">
                    <a:solidFill>
                      <a:prstClr val="black"/>
                    </a:solidFill>
                    <a:latin typeface="Arial" panose="020B0604020202020204" pitchFamily="34" charset="0"/>
                    <a:cs typeface="Arial" panose="020B0604020202020204" pitchFamily="34" charset="0"/>
                  </a:rPr>
                  <a:t>dụng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công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4000" b="0" i="1" smtClean="0">
                            <a:solidFill>
                              <a:prstClr val="black"/>
                            </a:solidFill>
                            <a:latin typeface="Cambria Math" panose="02040503050406030204" pitchFamily="18" charset="0"/>
                            <a:cs typeface="Arial" panose="020B0604020202020204" pitchFamily="34" charset="0"/>
                          </a:rPr>
                        </m:ctrlPr>
                      </m:sSubPr>
                      <m:e>
                        <m:r>
                          <a:rPr lang="en-US" sz="4000" b="0" i="1" smtClean="0">
                            <a:solidFill>
                              <a:prstClr val="black"/>
                            </a:solidFill>
                            <a:latin typeface="Cambria Math" panose="02040503050406030204" pitchFamily="18" charset="0"/>
                            <a:cs typeface="Arial" panose="020B0604020202020204" pitchFamily="34" charset="0"/>
                          </a:rPr>
                          <m:t>𝑆</m:t>
                        </m:r>
                      </m:e>
                      <m:sub>
                        <m:r>
                          <a:rPr lang="en-US" sz="4000" b="0" i="1" smtClean="0">
                            <a:solidFill>
                              <a:prstClr val="black"/>
                            </a:solidFill>
                            <a:latin typeface="Cambria Math" panose="02040503050406030204" pitchFamily="18" charset="0"/>
                            <a:cs typeface="Arial" panose="020B0604020202020204" pitchFamily="34" charset="0"/>
                          </a:rPr>
                          <m:t>𝑛</m:t>
                        </m:r>
                      </m:sub>
                    </m:sSub>
                    <m:r>
                      <a:rPr lang="en-US" sz="4000" b="0" i="1" smtClean="0">
                        <a:solidFill>
                          <a:prstClr val="black"/>
                        </a:solidFill>
                        <a:latin typeface="Cambria Math" panose="02040503050406030204" pitchFamily="18" charset="0"/>
                        <a:cs typeface="Arial" panose="020B0604020202020204" pitchFamily="34" charset="0"/>
                      </a:rPr>
                      <m:t>=</m:t>
                    </m:r>
                    <m:f>
                      <m:fPr>
                        <m:ctrlPr>
                          <a:rPr lang="en-US" sz="4000" b="0" i="1" smtClean="0">
                            <a:solidFill>
                              <a:prstClr val="black"/>
                            </a:solidFill>
                            <a:latin typeface="Cambria Math" panose="02040503050406030204" pitchFamily="18" charset="0"/>
                            <a:cs typeface="Arial" panose="020B0604020202020204" pitchFamily="34" charset="0"/>
                          </a:rPr>
                        </m:ctrlPr>
                      </m:fPr>
                      <m:num>
                        <m:sSub>
                          <m:sSubPr>
                            <m:ctrlPr>
                              <a:rPr lang="en-US" sz="4000" b="0" i="1" smtClean="0">
                                <a:solidFill>
                                  <a:prstClr val="black"/>
                                </a:solidFill>
                                <a:latin typeface="Cambria Math" panose="02040503050406030204" pitchFamily="18" charset="0"/>
                                <a:cs typeface="Arial" panose="020B0604020202020204" pitchFamily="34" charset="0"/>
                              </a:rPr>
                            </m:ctrlPr>
                          </m:sSubPr>
                          <m:e>
                            <m:r>
                              <a:rPr lang="en-US" sz="4000" b="0" i="1" smtClean="0">
                                <a:solidFill>
                                  <a:prstClr val="black"/>
                                </a:solidFill>
                                <a:latin typeface="Cambria Math" panose="02040503050406030204" pitchFamily="18" charset="0"/>
                                <a:cs typeface="Arial" panose="020B0604020202020204" pitchFamily="34" charset="0"/>
                              </a:rPr>
                              <m:t>𝑢</m:t>
                            </m:r>
                          </m:e>
                          <m:sub>
                            <m:r>
                              <a:rPr lang="en-US" sz="4000" b="0" i="1" smtClean="0">
                                <a:solidFill>
                                  <a:prstClr val="black"/>
                                </a:solidFill>
                                <a:latin typeface="Cambria Math" panose="02040503050406030204" pitchFamily="18" charset="0"/>
                                <a:cs typeface="Arial" panose="020B0604020202020204" pitchFamily="34" charset="0"/>
                              </a:rPr>
                              <m:t>1</m:t>
                            </m:r>
                          </m:sub>
                        </m:sSub>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b="0" i="1" smtClean="0">
                                <a:solidFill>
                                  <a:prstClr val="black"/>
                                </a:solidFill>
                                <a:latin typeface="Cambria Math" panose="02040503050406030204" pitchFamily="18" charset="0"/>
                                <a:cs typeface="Arial" panose="020B0604020202020204" pitchFamily="34" charset="0"/>
                              </a:rPr>
                              <m:t>1−</m:t>
                            </m:r>
                            <m:sSup>
                              <m:sSupPr>
                                <m:ctrlPr>
                                  <a:rPr lang="en-US" sz="4000" b="0" i="1" smtClean="0">
                                    <a:solidFill>
                                      <a:prstClr val="black"/>
                                    </a:solidFill>
                                    <a:latin typeface="Cambria Math" panose="02040503050406030204" pitchFamily="18" charset="0"/>
                                    <a:cs typeface="Arial" panose="020B0604020202020204" pitchFamily="34" charset="0"/>
                                  </a:rPr>
                                </m:ctrlPr>
                              </m:sSupPr>
                              <m:e>
                                <m:r>
                                  <a:rPr lang="en-US" sz="4000" b="0" i="1" smtClean="0">
                                    <a:solidFill>
                                      <a:prstClr val="black"/>
                                    </a:solidFill>
                                    <a:latin typeface="Cambria Math" panose="02040503050406030204" pitchFamily="18" charset="0"/>
                                    <a:cs typeface="Arial" panose="020B0604020202020204" pitchFamily="34" charset="0"/>
                                  </a:rPr>
                                  <m:t>𝑞</m:t>
                                </m:r>
                              </m:e>
                              <m:sup>
                                <m:r>
                                  <a:rPr lang="en-US" sz="4000" b="0" i="1" smtClean="0">
                                    <a:solidFill>
                                      <a:prstClr val="black"/>
                                    </a:solidFill>
                                    <a:latin typeface="Cambria Math" panose="02040503050406030204" pitchFamily="18" charset="0"/>
                                    <a:cs typeface="Arial" panose="020B0604020202020204" pitchFamily="34" charset="0"/>
                                  </a:rPr>
                                  <m:t>𝑛</m:t>
                                </m:r>
                              </m:sup>
                            </m:sSup>
                          </m:e>
                        </m:d>
                      </m:num>
                      <m:den>
                        <m:r>
                          <a:rPr lang="en-US" sz="4000" b="0" i="1" smtClean="0">
                            <a:solidFill>
                              <a:prstClr val="black"/>
                            </a:solidFill>
                            <a:latin typeface="Cambria Math" panose="02040503050406030204" pitchFamily="18" charset="0"/>
                            <a:cs typeface="Arial" panose="020B0604020202020204" pitchFamily="34" charset="0"/>
                          </a:rPr>
                          <m:t>1−</m:t>
                        </m:r>
                        <m:r>
                          <a:rPr lang="en-US" sz="4000" b="0" i="1" smtClean="0">
                            <a:solidFill>
                              <a:prstClr val="black"/>
                            </a:solidFill>
                            <a:latin typeface="Cambria Math" panose="02040503050406030204" pitchFamily="18" charset="0"/>
                            <a:cs typeface="Arial" panose="020B0604020202020204" pitchFamily="34" charset="0"/>
                          </a:rPr>
                          <m:t>𝑞</m:t>
                        </m:r>
                      </m:den>
                    </m:f>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lnSpc>
                    <a:spcPct val="150000"/>
                  </a:lnSpc>
                  <a:defRPr/>
                </a:pPr>
                <a14:m>
                  <m:oMathPara xmlns:m="http://schemas.openxmlformats.org/officeDocument/2006/math">
                    <m:oMathParaPr>
                      <m:jc m:val="centerGroup"/>
                    </m:oMathParaPr>
                    <m:oMath xmlns:m="http://schemas.openxmlformats.org/officeDocument/2006/math">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f>
                        <m:fPr>
                          <m:ctrlPr>
                            <a:rPr lang="en-US" sz="4000" i="1">
                              <a:solidFill>
                                <a:prstClr val="black"/>
                              </a:solidFill>
                              <a:latin typeface="Cambria Math" panose="02040503050406030204" pitchFamily="18" charset="0"/>
                              <a:cs typeface="Arial" panose="020B0604020202020204" pitchFamily="34" charset="0"/>
                            </a:rPr>
                          </m:ctrlPr>
                        </m:fPr>
                        <m:num>
                          <m:r>
                            <a:rPr lang="en-US" sz="4000" b="0" i="1" smtClean="0">
                              <a:solidFill>
                                <a:prstClr val="black"/>
                              </a:solidFill>
                              <a:latin typeface="Cambria Math" panose="02040503050406030204" pitchFamily="18" charset="0"/>
                              <a:cs typeface="Arial" panose="020B0604020202020204" pitchFamily="34" charset="0"/>
                            </a:rPr>
                            <m:t>1</m:t>
                          </m:r>
                          <m:d>
                            <m:dPr>
                              <m:ctrlPr>
                                <a:rPr lang="en-US" sz="4000" i="1">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1−</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b="0" i="1" smtClean="0">
                                      <a:solidFill>
                                        <a:prstClr val="black"/>
                                      </a:solidFill>
                                      <a:latin typeface="Cambria Math" panose="02040503050406030204" pitchFamily="18" charset="0"/>
                                      <a:cs typeface="Arial" panose="020B0604020202020204" pitchFamily="34" charset="0"/>
                                    </a:rPr>
                                    <m:t>2</m:t>
                                  </m:r>
                                </m:e>
                                <m:sup>
                                  <m:r>
                                    <a:rPr lang="en-US" sz="4000" i="1">
                                      <a:solidFill>
                                        <a:prstClr val="black"/>
                                      </a:solidFill>
                                      <a:latin typeface="Cambria Math" panose="02040503050406030204" pitchFamily="18" charset="0"/>
                                      <a:cs typeface="Arial" panose="020B0604020202020204" pitchFamily="34" charset="0"/>
                                    </a:rPr>
                                    <m:t>𝑛</m:t>
                                  </m:r>
                                </m:sup>
                              </m:sSup>
                            </m:e>
                          </m:d>
                        </m:num>
                        <m:den>
                          <m:r>
                            <a:rPr lang="en-US" sz="4000" i="1">
                              <a:solidFill>
                                <a:prstClr val="black"/>
                              </a:solidFill>
                              <a:latin typeface="Cambria Math" panose="02040503050406030204" pitchFamily="18" charset="0"/>
                              <a:cs typeface="Arial" panose="020B0604020202020204" pitchFamily="34" charset="0"/>
                            </a:rPr>
                            <m:t>1−</m:t>
                          </m:r>
                          <m:r>
                            <a:rPr lang="en-US" sz="4000" b="0" i="1" smtClean="0">
                              <a:solidFill>
                                <a:prstClr val="black"/>
                              </a:solidFill>
                              <a:latin typeface="Cambria Math" panose="02040503050406030204" pitchFamily="18" charset="0"/>
                              <a:cs typeface="Arial" panose="020B0604020202020204" pitchFamily="34" charset="0"/>
                            </a:rPr>
                            <m:t>2</m:t>
                          </m:r>
                        </m:den>
                      </m:f>
                      <m:r>
                        <a:rPr lang="en-US" sz="4000" b="0" i="1" smtClean="0">
                          <a:solidFill>
                            <a:prstClr val="black"/>
                          </a:solidFill>
                          <a:latin typeface="Cambria Math" panose="02040503050406030204" pitchFamily="18" charset="0"/>
                          <a:cs typeface="Arial" panose="020B0604020202020204" pitchFamily="34" charset="0"/>
                        </a:rPr>
                        <m:t>=</m:t>
                      </m:r>
                      <m:sSup>
                        <m:sSupPr>
                          <m:ctrlPr>
                            <a:rPr lang="en-US" sz="4000" b="0" i="1" smtClean="0">
                              <a:solidFill>
                                <a:prstClr val="black"/>
                              </a:solidFill>
                              <a:latin typeface="Cambria Math" panose="02040503050406030204" pitchFamily="18" charset="0"/>
                              <a:cs typeface="Arial" panose="020B0604020202020204" pitchFamily="34" charset="0"/>
                            </a:rPr>
                          </m:ctrlPr>
                        </m:sSupPr>
                        <m:e>
                          <m:r>
                            <a:rPr lang="en-US" sz="4000" b="0" i="1" smtClean="0">
                              <a:solidFill>
                                <a:prstClr val="black"/>
                              </a:solidFill>
                              <a:latin typeface="Cambria Math" panose="02040503050406030204" pitchFamily="18" charset="0"/>
                              <a:cs typeface="Arial" panose="020B0604020202020204" pitchFamily="34" charset="0"/>
                            </a:rPr>
                            <m:t>2</m:t>
                          </m:r>
                        </m:e>
                        <m:sup>
                          <m:r>
                            <a:rPr lang="en-US" sz="4000" b="0" i="1" smtClean="0">
                              <a:solidFill>
                                <a:prstClr val="black"/>
                              </a:solidFill>
                              <a:latin typeface="Cambria Math" panose="02040503050406030204" pitchFamily="18" charset="0"/>
                              <a:cs typeface="Arial" panose="020B0604020202020204" pitchFamily="34" charset="0"/>
                            </a:rPr>
                            <m:t>10</m:t>
                          </m:r>
                        </m:sup>
                      </m:sSup>
                      <m:r>
                        <a:rPr lang="en-US" sz="4000" b="0" i="1" smtClean="0">
                          <a:solidFill>
                            <a:prstClr val="black"/>
                          </a:solidFill>
                          <a:latin typeface="Cambria Math" panose="02040503050406030204" pitchFamily="18" charset="0"/>
                          <a:cs typeface="Arial" panose="020B0604020202020204" pitchFamily="34" charset="0"/>
                        </a:rPr>
                        <m:t>−1=1023</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a:extLst>
                  <a:ext uri="{FF2B5EF4-FFF2-40B4-BE49-F238E27FC236}">
                    <a16:creationId xmlns:a16="http://schemas.microsoft.com/office/drawing/2014/main" id="{5C9C7E0C-ECF6-51A6-587D-8E169004A243}"/>
                  </a:ext>
                </a:extLst>
              </p:cNvPr>
              <p:cNvSpPr txBox="1">
                <a:spLocks noRot="1" noChangeAspect="1" noMove="1" noResize="1" noEditPoints="1" noAdjustHandles="1" noChangeArrowheads="1" noChangeShapeType="1" noTextEdit="1"/>
              </p:cNvSpPr>
              <p:nvPr/>
            </p:nvSpPr>
            <p:spPr>
              <a:xfrm>
                <a:off x="2270665" y="6004364"/>
                <a:ext cx="13679885" cy="3378297"/>
              </a:xfrm>
              <a:prstGeom prst="rect">
                <a:avLst/>
              </a:prstGeom>
              <a:blipFill>
                <a:blip r:embed="rId5"/>
                <a:stretch>
                  <a:fillRect l="-1559"/>
                </a:stretch>
              </a:blipFill>
            </p:spPr>
            <p:txBody>
              <a:bodyPr/>
              <a:lstStyle/>
              <a:p>
                <a:r>
                  <a:rPr lang="en-US">
                    <a:noFill/>
                  </a:rPr>
                  <a:t> </a:t>
                </a:r>
              </a:p>
            </p:txBody>
          </p:sp>
        </mc:Fallback>
      </mc:AlternateContent>
    </p:spTree>
    <p:extLst>
      <p:ext uri="{BB962C8B-B14F-4D97-AF65-F5344CB8AC3E}">
        <p14:creationId xmlns:p14="http://schemas.microsoft.com/office/powerpoint/2010/main" val="11057504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500"/>
                                        <p:tgtEl>
                                          <p:spTgt spid="4">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0" name="Oval Callout 21">
            <a:extLst>
              <a:ext uri="{FF2B5EF4-FFF2-40B4-BE49-F238E27FC236}">
                <a16:creationId xmlns:a16="http://schemas.microsoft.com/office/drawing/2014/main" id="{FD8B624D-AEBB-9038-140E-642A19081C36}"/>
              </a:ext>
            </a:extLst>
          </p:cNvPr>
          <p:cNvSpPr/>
          <p:nvPr/>
        </p:nvSpPr>
        <p:spPr>
          <a:xfrm>
            <a:off x="14226896" y="4575995"/>
            <a:ext cx="1736353" cy="1135010"/>
          </a:xfrm>
          <a:prstGeom prst="wedgeEllipseCallout">
            <a:avLst>
              <a:gd name="adj1" fmla="val -33541"/>
              <a:gd name="adj2" fmla="val 65209"/>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chemeClr val="bg1"/>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AE65CB3-7040-9240-FE47-5C652991D434}"/>
                  </a:ext>
                </a:extLst>
              </p:cNvPr>
              <p:cNvSpPr txBox="1"/>
              <p:nvPr/>
            </p:nvSpPr>
            <p:spPr>
              <a:xfrm>
                <a:off x="2293344" y="5111895"/>
                <a:ext cx="13804407" cy="4898842"/>
              </a:xfrm>
              <a:prstGeom prst="rect">
                <a:avLst/>
              </a:prstGeom>
              <a:noFill/>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𝑆</m:t>
                        </m:r>
                      </m:e>
                      <m:sub>
                        <m:r>
                          <a:rPr lang="en-US" sz="4000" i="1">
                            <a:solidFill>
                              <a:srgbClr val="333333"/>
                            </a:solidFill>
                            <a:latin typeface="Cambria Math" panose="02040503050406030204" pitchFamily="18" charset="0"/>
                            <a:ea typeface="Times New Roman" panose="02020603050405020304" pitchFamily="18" charset="0"/>
                          </a:rPr>
                          <m:t>5</m:t>
                        </m:r>
                      </m:sub>
                    </m:sSub>
                    <m:r>
                      <a:rPr lang="en-US" sz="4000" i="1">
                        <a:solidFill>
                          <a:srgbClr val="333333"/>
                        </a:solidFill>
                        <a:latin typeface="Cambria Math" panose="02040503050406030204" pitchFamily="18" charset="0"/>
                        <a:ea typeface="Times New Roman" panose="02020603050405020304" pitchFamily="18" charset="0"/>
                      </a:rPr>
                      <m:t>=</m:t>
                    </m:r>
                    <m:f>
                      <m:fPr>
                        <m:ctrlPr>
                          <a:rPr lang="en-US" sz="4000" i="1">
                            <a:solidFill>
                              <a:srgbClr val="333333"/>
                            </a:solidFill>
                            <a:latin typeface="Cambria Math" panose="02040503050406030204" pitchFamily="18" charset="0"/>
                            <a:ea typeface="Times New Roman" panose="02020603050405020304" pitchFamily="18" charset="0"/>
                          </a:rPr>
                        </m:ctrlPr>
                      </m:fPr>
                      <m:num>
                        <m:sSup>
                          <m:sSupPr>
                            <m:ctrlPr>
                              <a:rPr lang="en-US" sz="4000" i="1">
                                <a:latin typeface="Cambria Math" panose="02040503050406030204" pitchFamily="18" charset="0"/>
                                <a:ea typeface="Times New Roman" panose="02020603050405020304" pitchFamily="18" charset="0"/>
                              </a:rPr>
                            </m:ctrlPr>
                          </m:sSupPr>
                          <m:e>
                            <m:r>
                              <a:rPr lang="en-US" sz="4000" i="1">
                                <a:solidFill>
                                  <a:srgbClr val="333333"/>
                                </a:solidFill>
                                <a:latin typeface="Cambria Math" panose="02040503050406030204" pitchFamily="18" charset="0"/>
                                <a:ea typeface="Times New Roman" panose="02020603050405020304" pitchFamily="18" charset="0"/>
                              </a:rPr>
                              <m:t>1</m:t>
                            </m:r>
                            <m:r>
                              <a:rPr lang="en-US" sz="4000" i="1">
                                <a:solidFill>
                                  <a:srgbClr val="000000"/>
                                </a:solidFill>
                                <a:latin typeface="Cambria Math" panose="02040503050406030204" pitchFamily="18" charset="0"/>
                                <a:ea typeface="Times New Roman" panose="02020603050405020304" pitchFamily="18" charset="0"/>
                              </a:rPr>
                              <m:t>0</m:t>
                            </m:r>
                          </m:e>
                          <m:sup>
                            <m:r>
                              <a:rPr lang="en-US" sz="4000" i="1">
                                <a:solidFill>
                                  <a:srgbClr val="000000"/>
                                </a:solidFill>
                                <a:latin typeface="Cambria Math" panose="02040503050406030204" pitchFamily="18" charset="0"/>
                                <a:ea typeface="Times New Roman" panose="02020603050405020304" pitchFamily="18" charset="0"/>
                              </a:rPr>
                              <m:t>5</m:t>
                            </m:r>
                          </m:sup>
                        </m:sSup>
                        <m:r>
                          <a:rPr lang="en-US" sz="4000" i="1">
                            <a:solidFill>
                              <a:srgbClr val="000000"/>
                            </a:solidFill>
                            <a:latin typeface="Cambria Math" panose="02040503050406030204" pitchFamily="18" charset="0"/>
                            <a:ea typeface="Times New Roman" panose="02020603050405020304" pitchFamily="18" charset="0"/>
                          </a:rPr>
                          <m:t>(1−</m:t>
                        </m:r>
                        <m:sSup>
                          <m:sSupPr>
                            <m:ctrlPr>
                              <a:rPr lang="en-US" sz="4000" i="1">
                                <a:latin typeface="Cambria Math" panose="02040503050406030204" pitchFamily="18" charset="0"/>
                                <a:ea typeface="Times New Roman" panose="02020603050405020304" pitchFamily="18" charset="0"/>
                              </a:rPr>
                            </m:ctrlPr>
                          </m:sSupPr>
                          <m:e>
                            <m:r>
                              <a:rPr lang="en-US" sz="4000" i="1">
                                <a:solidFill>
                                  <a:srgbClr val="000000"/>
                                </a:solidFill>
                                <a:latin typeface="Cambria Math" panose="02040503050406030204" pitchFamily="18" charset="0"/>
                                <a:ea typeface="Times New Roman" panose="02020603050405020304" pitchFamily="18" charset="0"/>
                              </a:rPr>
                              <m:t>0,1</m:t>
                            </m:r>
                          </m:e>
                          <m:sup>
                            <m:r>
                              <a:rPr lang="en-US" sz="4000" i="1">
                                <a:solidFill>
                                  <a:srgbClr val="000000"/>
                                </a:solidFill>
                                <a:latin typeface="Cambria Math" panose="02040503050406030204" pitchFamily="18" charset="0"/>
                                <a:ea typeface="Times New Roman" panose="02020603050405020304" pitchFamily="18" charset="0"/>
                              </a:rPr>
                              <m:t>5</m:t>
                            </m:r>
                          </m:sup>
                        </m:sSup>
                        <m:r>
                          <a:rPr lang="en-US" sz="4000" i="1">
                            <a:solidFill>
                              <a:srgbClr val="000000"/>
                            </a:solidFill>
                            <a:latin typeface="Cambria Math" panose="02040503050406030204" pitchFamily="18" charset="0"/>
                            <a:ea typeface="Times New Roman" panose="02020603050405020304" pitchFamily="18" charset="0"/>
                          </a:rPr>
                          <m:t>)</m:t>
                        </m:r>
                      </m:num>
                      <m:den>
                        <m:r>
                          <a:rPr lang="en-US" sz="4000" i="1">
                            <a:solidFill>
                              <a:srgbClr val="333333"/>
                            </a:solidFill>
                            <a:latin typeface="Cambria Math" panose="02040503050406030204" pitchFamily="18" charset="0"/>
                            <a:ea typeface="Times New Roman" panose="02020603050405020304" pitchFamily="18" charset="0"/>
                          </a:rPr>
                          <m:t>1−0,1</m:t>
                        </m:r>
                      </m:den>
                    </m:f>
                    <m:r>
                      <a:rPr lang="en-US" sz="4000" i="1">
                        <a:solidFill>
                          <a:srgbClr val="333333"/>
                        </a:solidFill>
                        <a:latin typeface="Cambria Math" panose="02040503050406030204" pitchFamily="18" charset="0"/>
                        <a:ea typeface="Times New Roman" panose="02020603050405020304" pitchFamily="18" charset="0"/>
                      </a:rPr>
                      <m:t>=11110</m:t>
                    </m:r>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m:t>
                        </m:r>
                      </m:sub>
                    </m:sSub>
                    <m:r>
                      <a:rPr lang="en-US" sz="4000" i="1">
                        <a:solidFill>
                          <a:srgbClr val="333333"/>
                        </a:solidFill>
                        <a:latin typeface="Cambria Math" panose="02040503050406030204" pitchFamily="18" charset="0"/>
                        <a:ea typeface="Times New Roman" panose="02020603050405020304" pitchFamily="18" charset="0"/>
                      </a:rPr>
                      <m:t>=−20=</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 </m:t>
                    </m:r>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=−2</m:t>
                    </m:r>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𝑆</m:t>
                        </m:r>
                      </m:e>
                      <m:sub>
                        <m:r>
                          <a:rPr lang="en-US" sz="4000" i="1">
                            <a:solidFill>
                              <a:srgbClr val="333333"/>
                            </a:solidFill>
                            <a:latin typeface="Cambria Math" panose="02040503050406030204" pitchFamily="18" charset="0"/>
                            <a:ea typeface="Times New Roman" panose="02020603050405020304" pitchFamily="18" charset="0"/>
                          </a:rPr>
                          <m:t>5</m:t>
                        </m:r>
                      </m:sub>
                    </m:sSub>
                    <m:r>
                      <a:rPr lang="en-US" sz="4000" i="1">
                        <a:solidFill>
                          <a:srgbClr val="333333"/>
                        </a:solidFill>
                        <a:latin typeface="Cambria Math" panose="02040503050406030204" pitchFamily="18" charset="0"/>
                        <a:ea typeface="Times New Roman" panose="02020603050405020304" pitchFamily="18" charset="0"/>
                      </a:rPr>
                      <m:t>=</m:t>
                    </m:r>
                    <m:f>
                      <m:fPr>
                        <m:ctrlPr>
                          <a:rPr lang="en-US" sz="4000" i="1">
                            <a:latin typeface="Cambria Math" panose="02040503050406030204" pitchFamily="18" charset="0"/>
                            <a:ea typeface="Times New Roman" panose="02020603050405020304" pitchFamily="18" charset="0"/>
                          </a:rPr>
                        </m:ctrlPr>
                      </m:fPr>
                      <m:num>
                        <m:r>
                          <a:rPr lang="en-US" sz="4000" i="1">
                            <a:solidFill>
                              <a:srgbClr val="000000"/>
                            </a:solidFill>
                            <a:latin typeface="Cambria Math" panose="02040503050406030204" pitchFamily="18" charset="0"/>
                            <a:ea typeface="Times New Roman" panose="02020603050405020304" pitchFamily="18" charset="0"/>
                          </a:rPr>
                          <m:t>10.(1−</m:t>
                        </m:r>
                        <m:sSup>
                          <m:sSupPr>
                            <m:ctrlPr>
                              <a:rPr lang="en-US" sz="4000" i="1">
                                <a:latin typeface="Cambria Math" panose="02040503050406030204" pitchFamily="18" charset="0"/>
                                <a:ea typeface="Times New Roman" panose="02020603050405020304" pitchFamily="18" charset="0"/>
                              </a:rPr>
                            </m:ctrlPr>
                          </m:sSupPr>
                          <m:e>
                            <m:d>
                              <m:dPr>
                                <m:ctrlPr>
                                  <a:rPr lang="en-US" sz="4000" i="1">
                                    <a:latin typeface="Cambria Math" panose="02040503050406030204" pitchFamily="18" charset="0"/>
                                    <a:ea typeface="Times New Roman" panose="02020603050405020304" pitchFamily="18" charset="0"/>
                                  </a:rPr>
                                </m:ctrlPr>
                              </m:dPr>
                              <m:e>
                                <m:r>
                                  <a:rPr lang="en-US" sz="4000" i="1">
                                    <a:solidFill>
                                      <a:srgbClr val="000000"/>
                                    </a:solidFill>
                                    <a:latin typeface="Cambria Math" panose="02040503050406030204" pitchFamily="18" charset="0"/>
                                    <a:ea typeface="Times New Roman" panose="02020603050405020304" pitchFamily="18" charset="0"/>
                                  </a:rPr>
                                  <m:t>−2</m:t>
                                </m:r>
                              </m:e>
                            </m:d>
                          </m:e>
                          <m:sup>
                            <m:r>
                              <a:rPr lang="en-US" sz="4000" i="1">
                                <a:solidFill>
                                  <a:srgbClr val="000000"/>
                                </a:solidFill>
                                <a:latin typeface="Cambria Math" panose="02040503050406030204" pitchFamily="18" charset="0"/>
                                <a:ea typeface="Times New Roman" panose="02020603050405020304" pitchFamily="18" charset="0"/>
                              </a:rPr>
                              <m:t>5</m:t>
                            </m:r>
                          </m:sup>
                        </m:sSup>
                        <m:r>
                          <a:rPr lang="en-US" sz="4000" i="1">
                            <a:solidFill>
                              <a:srgbClr val="000000"/>
                            </a:solidFill>
                            <a:latin typeface="Cambria Math" panose="02040503050406030204" pitchFamily="18" charset="0"/>
                            <a:ea typeface="Times New Roman" panose="02020603050405020304" pitchFamily="18" charset="0"/>
                          </a:rPr>
                          <m:t>)</m:t>
                        </m:r>
                      </m:num>
                      <m:den>
                        <m:r>
                          <a:rPr lang="en-US" sz="4000" i="1">
                            <a:solidFill>
                              <a:srgbClr val="000000"/>
                            </a:solidFill>
                            <a:latin typeface="Cambria Math" panose="02040503050406030204" pitchFamily="18" charset="0"/>
                            <a:ea typeface="Times New Roman" panose="02020603050405020304" pitchFamily="18" charset="0"/>
                          </a:rPr>
                          <m:t>1−(−2)</m:t>
                        </m:r>
                      </m:den>
                    </m:f>
                    <m:r>
                      <a:rPr lang="en-US" sz="4000" i="1">
                        <a:solidFill>
                          <a:srgbClr val="333333"/>
                        </a:solidFill>
                        <a:latin typeface="Cambria Math" panose="02040503050406030204" pitchFamily="18" charset="0"/>
                        <a:ea typeface="Times New Roman" panose="02020603050405020304" pitchFamily="18" charset="0"/>
                      </a:rPr>
                      <m:t> =110</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p>
            </p:txBody>
          </p:sp>
        </mc:Choice>
        <mc:Fallback xmlns="">
          <p:sp>
            <p:nvSpPr>
              <p:cNvPr id="21" name="TextBox 20">
                <a:extLst>
                  <a:ext uri="{FF2B5EF4-FFF2-40B4-BE49-F238E27FC236}">
                    <a16:creationId xmlns:a16="http://schemas.microsoft.com/office/drawing/2014/main" id="{9AE65CB3-7040-9240-FE47-5C652991D434}"/>
                  </a:ext>
                </a:extLst>
              </p:cNvPr>
              <p:cNvSpPr txBox="1">
                <a:spLocks noRot="1" noChangeAspect="1" noMove="1" noResize="1" noEditPoints="1" noAdjustHandles="1" noChangeArrowheads="1" noChangeShapeType="1" noTextEdit="1"/>
              </p:cNvSpPr>
              <p:nvPr/>
            </p:nvSpPr>
            <p:spPr>
              <a:xfrm>
                <a:off x="2293344" y="5111895"/>
                <a:ext cx="13804407" cy="4898842"/>
              </a:xfrm>
              <a:prstGeom prst="rect">
                <a:avLst/>
              </a:prstGeom>
              <a:blipFill>
                <a:blip r:embed="rId2"/>
                <a:stretch>
                  <a:fillRect l="-1545"/>
                </a:stretch>
              </a:blipFill>
            </p:spPr>
            <p:txBody>
              <a:bodyPr/>
              <a:lstStyle/>
              <a:p>
                <a:r>
                  <a:rPr lang="en-US">
                    <a:noFill/>
                  </a:rPr>
                  <a:t> </a:t>
                </a:r>
              </a:p>
            </p:txBody>
          </p:sp>
        </mc:Fallback>
      </mc:AlternateContent>
      <p:sp>
        <p:nvSpPr>
          <p:cNvPr id="2" name="Freeform 10">
            <a:extLst>
              <a:ext uri="{FF2B5EF4-FFF2-40B4-BE49-F238E27FC236}">
                <a16:creationId xmlns:a16="http://schemas.microsoft.com/office/drawing/2014/main" id="{02189230-AA9B-1A3B-378C-4D58E6555D6D}"/>
              </a:ext>
            </a:extLst>
          </p:cNvPr>
          <p:cNvSpPr/>
          <p:nvPr/>
        </p:nvSpPr>
        <p:spPr>
          <a:xfrm>
            <a:off x="16097751" y="-763738"/>
            <a:ext cx="1529387" cy="1527475"/>
          </a:xfrm>
          <a:custGeom>
            <a:avLst/>
            <a:gdLst/>
            <a:ahLst/>
            <a:cxnLst/>
            <a:rect l="l" t="t" r="r" b="b"/>
            <a:pathLst>
              <a:path w="1529387" h="1527475">
                <a:moveTo>
                  <a:pt x="0" y="0"/>
                </a:moveTo>
                <a:lnTo>
                  <a:pt x="1529387" y="0"/>
                </a:lnTo>
                <a:lnTo>
                  <a:pt x="1529387" y="1527476"/>
                </a:lnTo>
                <a:lnTo>
                  <a:pt x="0" y="1527476"/>
                </a:lnTo>
                <a:lnTo>
                  <a:pt x="0" y="0"/>
                </a:lnTo>
                <a:close/>
              </a:path>
            </a:pathLst>
          </a:custGeom>
          <a:blipFill>
            <a:blip r:embed="rId3"/>
            <a:stretch>
              <a:fillRect/>
            </a:stretch>
          </a:blipFill>
        </p:spPr>
        <p:txBody>
          <a:bodyPr/>
          <a:lstStyle/>
          <a:p>
            <a:endParaRPr lang="en-US"/>
          </a:p>
        </p:txBody>
      </p:sp>
      <p:sp>
        <p:nvSpPr>
          <p:cNvPr id="3" name="Freeform 11">
            <a:extLst>
              <a:ext uri="{FF2B5EF4-FFF2-40B4-BE49-F238E27FC236}">
                <a16:creationId xmlns:a16="http://schemas.microsoft.com/office/drawing/2014/main" id="{D3E15D91-C403-1838-25AA-B7FE8E0FAFA6}"/>
              </a:ext>
            </a:extLst>
          </p:cNvPr>
          <p:cNvSpPr/>
          <p:nvPr/>
        </p:nvSpPr>
        <p:spPr>
          <a:xfrm flipH="1">
            <a:off x="-907593" y="7477442"/>
            <a:ext cx="2548804" cy="2637831"/>
          </a:xfrm>
          <a:custGeom>
            <a:avLst/>
            <a:gdLst/>
            <a:ahLst/>
            <a:cxnLst/>
            <a:rect l="l" t="t" r="r" b="b"/>
            <a:pathLst>
              <a:path w="2548804" h="2637831">
                <a:moveTo>
                  <a:pt x="2548804" y="0"/>
                </a:moveTo>
                <a:lnTo>
                  <a:pt x="0" y="0"/>
                </a:lnTo>
                <a:lnTo>
                  <a:pt x="0" y="2637831"/>
                </a:lnTo>
                <a:lnTo>
                  <a:pt x="2548804" y="2637831"/>
                </a:lnTo>
                <a:lnTo>
                  <a:pt x="2548804" y="0"/>
                </a:lnTo>
                <a:close/>
              </a:path>
            </a:pathLst>
          </a:custGeom>
          <a:blipFill>
            <a:blip r:embed="rId4"/>
            <a:stretch>
              <a:fillRect/>
            </a:stretch>
          </a:blipFill>
        </p:spPr>
        <p:txBody>
          <a:bodyPr/>
          <a:lstStyle/>
          <a:p>
            <a:endParaRPr lang="en-US"/>
          </a:p>
        </p:txBody>
      </p:sp>
      <p:grpSp>
        <p:nvGrpSpPr>
          <p:cNvPr id="10" name="Group 9">
            <a:extLst>
              <a:ext uri="{FF2B5EF4-FFF2-40B4-BE49-F238E27FC236}">
                <a16:creationId xmlns:a16="http://schemas.microsoft.com/office/drawing/2014/main" id="{4097D80F-D753-A506-6BEF-AC0A958FF21C}"/>
              </a:ext>
            </a:extLst>
          </p:cNvPr>
          <p:cNvGrpSpPr/>
          <p:nvPr/>
        </p:nvGrpSpPr>
        <p:grpSpPr>
          <a:xfrm>
            <a:off x="939295" y="742210"/>
            <a:ext cx="5589586" cy="1317735"/>
            <a:chOff x="6477000" y="853965"/>
            <a:chExt cx="5589586" cy="1317735"/>
          </a:xfrm>
          <a:solidFill>
            <a:schemeClr val="bg1"/>
          </a:solidFill>
        </p:grpSpPr>
        <p:grpSp>
          <p:nvGrpSpPr>
            <p:cNvPr id="11" name="Group 10">
              <a:extLst>
                <a:ext uri="{FF2B5EF4-FFF2-40B4-BE49-F238E27FC236}">
                  <a16:creationId xmlns:a16="http://schemas.microsoft.com/office/drawing/2014/main" id="{D83E97E3-7B4A-1DFD-5777-F32542BE199B}"/>
                </a:ext>
              </a:extLst>
            </p:cNvPr>
            <p:cNvGrpSpPr/>
            <p:nvPr/>
          </p:nvGrpSpPr>
          <p:grpSpPr>
            <a:xfrm>
              <a:off x="6477000" y="853965"/>
              <a:ext cx="5589586" cy="1317735"/>
              <a:chOff x="1028700" y="1820896"/>
              <a:chExt cx="16230600" cy="6645209"/>
            </a:xfrm>
            <a:grpFill/>
          </p:grpSpPr>
          <p:grpSp>
            <p:nvGrpSpPr>
              <p:cNvPr id="13" name="Group 3">
                <a:extLst>
                  <a:ext uri="{FF2B5EF4-FFF2-40B4-BE49-F238E27FC236}">
                    <a16:creationId xmlns:a16="http://schemas.microsoft.com/office/drawing/2014/main" id="{21C85C1E-2256-726B-A813-C38AD2664BBA}"/>
                  </a:ext>
                </a:extLst>
              </p:cNvPr>
              <p:cNvGrpSpPr/>
              <p:nvPr/>
            </p:nvGrpSpPr>
            <p:grpSpPr>
              <a:xfrm>
                <a:off x="1028700" y="1820896"/>
                <a:ext cx="16230600" cy="6645209"/>
                <a:chOff x="0" y="0"/>
                <a:chExt cx="4099121" cy="1678281"/>
              </a:xfrm>
              <a:grpFill/>
            </p:grpSpPr>
            <p:sp>
              <p:nvSpPr>
                <p:cNvPr id="17" name="Freeform 4">
                  <a:extLst>
                    <a:ext uri="{FF2B5EF4-FFF2-40B4-BE49-F238E27FC236}">
                      <a16:creationId xmlns:a16="http://schemas.microsoft.com/office/drawing/2014/main" id="{CD95D5A6-AB22-A8D0-C282-1BAAAF6A4549}"/>
                    </a:ext>
                  </a:extLst>
                </p:cNvPr>
                <p:cNvSpPr/>
                <p:nvPr/>
              </p:nvSpPr>
              <p:spPr>
                <a:xfrm>
                  <a:off x="0" y="0"/>
                  <a:ext cx="4099121" cy="1678281"/>
                </a:xfrm>
                <a:custGeom>
                  <a:avLst/>
                  <a:gdLst/>
                  <a:ahLst/>
                  <a:cxnLst/>
                  <a:rect l="l" t="t" r="r" b="b"/>
                  <a:pathLst>
                    <a:path w="4099121" h="1678281">
                      <a:moveTo>
                        <a:pt x="0" y="0"/>
                      </a:moveTo>
                      <a:lnTo>
                        <a:pt x="4099121" y="0"/>
                      </a:lnTo>
                      <a:lnTo>
                        <a:pt x="4099121" y="1678281"/>
                      </a:lnTo>
                      <a:lnTo>
                        <a:pt x="0" y="1678281"/>
                      </a:lnTo>
                      <a:close/>
                    </a:path>
                  </a:pathLst>
                </a:custGeom>
                <a:grpFill/>
              </p:spPr>
              <p:txBody>
                <a:bodyPr/>
                <a:lstStyle/>
                <a:p>
                  <a:endParaRPr lang="en-US"/>
                </a:p>
              </p:txBody>
            </p:sp>
            <p:sp>
              <p:nvSpPr>
                <p:cNvPr id="22" name="TextBox 5">
                  <a:extLst>
                    <a:ext uri="{FF2B5EF4-FFF2-40B4-BE49-F238E27FC236}">
                      <a16:creationId xmlns:a16="http://schemas.microsoft.com/office/drawing/2014/main" id="{15782633-9C00-F975-A33F-7FDDBC286F68}"/>
                    </a:ext>
                  </a:extLst>
                </p:cNvPr>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14" name="Group 6">
                <a:extLst>
                  <a:ext uri="{FF2B5EF4-FFF2-40B4-BE49-F238E27FC236}">
                    <a16:creationId xmlns:a16="http://schemas.microsoft.com/office/drawing/2014/main" id="{7780D4EB-A346-AA13-4EA2-A72C61B0E1AD}"/>
                  </a:ext>
                </a:extLst>
              </p:cNvPr>
              <p:cNvGrpSpPr/>
              <p:nvPr/>
            </p:nvGrpSpPr>
            <p:grpSpPr>
              <a:xfrm>
                <a:off x="1293095" y="2156757"/>
                <a:ext cx="15638040" cy="5846182"/>
                <a:chOff x="-56149" y="-38100"/>
                <a:chExt cx="3949467" cy="1476483"/>
              </a:xfrm>
              <a:grpFill/>
            </p:grpSpPr>
            <p:sp>
              <p:nvSpPr>
                <p:cNvPr id="15" name="TextBox 8">
                  <a:extLst>
                    <a:ext uri="{FF2B5EF4-FFF2-40B4-BE49-F238E27FC236}">
                      <a16:creationId xmlns:a16="http://schemas.microsoft.com/office/drawing/2014/main" id="{D83B6BEB-CB1F-CD25-4CC5-9E06C89816B5}"/>
                    </a:ext>
                  </a:extLst>
                </p:cNvPr>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sp>
              <p:nvSpPr>
                <p:cNvPr id="16" name="Freeform 7">
                  <a:extLst>
                    <a:ext uri="{FF2B5EF4-FFF2-40B4-BE49-F238E27FC236}">
                      <a16:creationId xmlns:a16="http://schemas.microsoft.com/office/drawing/2014/main" id="{5822F895-2229-B265-2BB7-084FD457328B}"/>
                    </a:ext>
                  </a:extLst>
                </p:cNvPr>
                <p:cNvSpPr/>
                <p:nvPr/>
              </p:nvSpPr>
              <p:spPr>
                <a:xfrm>
                  <a:off x="-56149" y="23508"/>
                  <a:ext cx="3949467" cy="1414875"/>
                </a:xfrm>
                <a:custGeom>
                  <a:avLst/>
                  <a:gdLst/>
                  <a:ahLst/>
                  <a:cxnLst/>
                  <a:rect l="l" t="t" r="r" b="b"/>
                  <a:pathLst>
                    <a:path w="3848257" h="1414874">
                      <a:moveTo>
                        <a:pt x="0" y="0"/>
                      </a:moveTo>
                      <a:lnTo>
                        <a:pt x="3848257" y="0"/>
                      </a:lnTo>
                      <a:lnTo>
                        <a:pt x="3848257" y="1414874"/>
                      </a:lnTo>
                      <a:lnTo>
                        <a:pt x="0" y="1414874"/>
                      </a:lnTo>
                      <a:close/>
                    </a:path>
                  </a:pathLst>
                </a:custGeom>
                <a:grpFill/>
                <a:ln>
                  <a:noFill/>
                </a:ln>
              </p:spPr>
              <p:txBody>
                <a:bodyPr/>
                <a:lstStyle/>
                <a:p>
                  <a:endParaRPr lang="en-US"/>
                </a:p>
              </p:txBody>
            </p:sp>
          </p:grpSp>
        </p:grpSp>
        <p:sp>
          <p:nvSpPr>
            <p:cNvPr id="12" name="TextBox 2">
              <a:extLst>
                <a:ext uri="{FF2B5EF4-FFF2-40B4-BE49-F238E27FC236}">
                  <a16:creationId xmlns:a16="http://schemas.microsoft.com/office/drawing/2014/main" id="{D09D4BF3-08A3-29C0-D883-3EC574606AC9}"/>
                </a:ext>
              </a:extLst>
            </p:cNvPr>
            <p:cNvSpPr txBox="1"/>
            <p:nvPr/>
          </p:nvSpPr>
          <p:spPr>
            <a:xfrm>
              <a:off x="6687864" y="1015508"/>
              <a:ext cx="5167857" cy="1050031"/>
            </a:xfrm>
            <a:prstGeom prst="rect">
              <a:avLst/>
            </a:prstGeom>
            <a:solidFill>
              <a:srgbClr val="FFC000"/>
            </a:solidFill>
          </p:spPr>
          <p:txBody>
            <a:bodyPr wrap="square" lIns="0" tIns="0" rIns="0" bIns="0" rtlCol="0" anchor="t">
              <a:spAutoFit/>
            </a:bodyPr>
            <a:lstStyle/>
            <a:p>
              <a:pPr algn="ctr">
                <a:lnSpc>
                  <a:spcPts val="9379"/>
                </a:lnSpc>
              </a:pPr>
              <a:r>
                <a:rPr lang="en-US" sz="5000" b="1" spc="341" dirty="0" err="1">
                  <a:latin typeface="Arial" panose="020B0604020202020204" pitchFamily="34" charset="0"/>
                  <a:cs typeface="Arial" panose="020B0604020202020204" pitchFamily="34" charset="0"/>
                </a:rPr>
                <a:t>Thực</a:t>
              </a:r>
              <a:r>
                <a:rPr lang="en-US" sz="5000" b="1" spc="341" dirty="0">
                  <a:latin typeface="Arial" panose="020B0604020202020204" pitchFamily="34" charset="0"/>
                  <a:cs typeface="Arial" panose="020B0604020202020204" pitchFamily="34" charset="0"/>
                </a:rPr>
                <a:t> </a:t>
              </a:r>
              <a:r>
                <a:rPr lang="en-US" sz="5000" b="1" spc="341" dirty="0" err="1">
                  <a:latin typeface="Arial" panose="020B0604020202020204" pitchFamily="34" charset="0"/>
                  <a:cs typeface="Arial" panose="020B0604020202020204" pitchFamily="34" charset="0"/>
                </a:rPr>
                <a:t>hành</a:t>
              </a:r>
              <a:r>
                <a:rPr lang="en-US" sz="5000" b="1" spc="341" dirty="0">
                  <a:latin typeface="Arial" panose="020B0604020202020204" pitchFamily="34" charset="0"/>
                  <a:cs typeface="Arial" panose="020B0604020202020204" pitchFamily="34" charset="0"/>
                </a:rPr>
                <a:t> 3</a:t>
              </a:r>
            </a:p>
          </p:txBody>
        </p:sp>
      </p:grpSp>
      <p:sp>
        <p:nvSpPr>
          <p:cNvPr id="4" name="Freeform 6">
            <a:extLst>
              <a:ext uri="{FF2B5EF4-FFF2-40B4-BE49-F238E27FC236}">
                <a16:creationId xmlns:a16="http://schemas.microsoft.com/office/drawing/2014/main" id="{DC6CF318-F9E0-1BCA-708F-687AF5E1CE73}"/>
              </a:ext>
            </a:extLst>
          </p:cNvPr>
          <p:cNvSpPr/>
          <p:nvPr/>
        </p:nvSpPr>
        <p:spPr>
          <a:xfrm rot="-1788174" flipH="1">
            <a:off x="16859673" y="6511199"/>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5"/>
            <a:stretch>
              <a:fillRect/>
            </a:stretch>
          </a:blipFill>
        </p:spPr>
        <p:txBody>
          <a:bodyPr/>
          <a:lstStyle/>
          <a:p>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E84EE80-58E2-4664-51B2-00FCE783627E}"/>
                  </a:ext>
                </a:extLst>
              </p:cNvPr>
              <p:cNvSpPr txBox="1"/>
              <p:nvPr/>
            </p:nvSpPr>
            <p:spPr>
              <a:xfrm>
                <a:off x="1058423" y="938517"/>
                <a:ext cx="16199228" cy="3868880"/>
              </a:xfrm>
              <a:prstGeom prst="rect">
                <a:avLst/>
              </a:prstGeom>
              <a:noFill/>
            </p:spPr>
            <p:txBody>
              <a:bodyPr wrap="square">
                <a:spAutoFit/>
              </a:bodyPr>
              <a:lstStyle/>
              <a:p>
                <a:pPr algn="just">
                  <a:lnSpc>
                    <a:spcPct val="150000"/>
                  </a:lnSpc>
                </a:pPr>
                <a:r>
                  <a:rPr lang="en-US" sz="4000" dirty="0">
                    <a:solidFill>
                      <a:srgbClr val="000000"/>
                    </a:solidFill>
                    <a:latin typeface="Arial" panose="020B0604020202020204" pitchFamily="34" charset="0"/>
                    <a:cs typeface="Arial" panose="020B0604020202020204" pitchFamily="34" charset="0"/>
                  </a:rPr>
                  <a:t>						</a:t>
                </a:r>
                <a:r>
                  <a:rPr lang="vi-VN" sz="4000" dirty="0">
                    <a:solidFill>
                      <a:srgbClr val="000000"/>
                    </a:solidFill>
                    <a:latin typeface="Arial" panose="020B0604020202020204" pitchFamily="34" charset="0"/>
                    <a:cs typeface="Arial" panose="020B0604020202020204" pitchFamily="34" charset="0"/>
                  </a:rPr>
                  <a:t>Tính tổng n số hạng đầu tiên của cấp số nhân </a:t>
                </a:r>
                <a14:m>
                  <m:oMath xmlns:m="http://schemas.openxmlformats.org/officeDocument/2006/math">
                    <m:r>
                      <a:rPr lang="vi-VN" sz="4000" i="1" dirty="0" smtClean="0">
                        <a:solidFill>
                          <a:srgbClr val="000000"/>
                        </a:solidFill>
                        <a:latin typeface="Cambria Math" panose="02040503050406030204" pitchFamily="18" charset="0"/>
                        <a:cs typeface="Arial" panose="020B0604020202020204" pitchFamily="34" charset="0"/>
                      </a:rPr>
                      <m:t>(</m:t>
                    </m:r>
                    <m:r>
                      <a:rPr lang="vi-VN" sz="4000" i="1" dirty="0" smtClean="0">
                        <a:solidFill>
                          <a:srgbClr val="000000"/>
                        </a:solidFill>
                        <a:latin typeface="Cambria Math" panose="02040503050406030204" pitchFamily="18" charset="0"/>
                        <a:cs typeface="Arial" panose="020B0604020202020204" pitchFamily="34" charset="0"/>
                      </a:rPr>
                      <m:t>𝑢𝑛</m:t>
                    </m:r>
                    <m:r>
                      <a:rPr lang="vi-VN" sz="4000" i="1" dirty="0">
                        <a:solidFill>
                          <a:srgbClr val="000000"/>
                        </a:solidFill>
                        <a:latin typeface="Cambria Math" panose="02040503050406030204" pitchFamily="18" charset="0"/>
                        <a:cs typeface="Arial" panose="020B0604020202020204" pitchFamily="34" charset="0"/>
                      </a:rPr>
                      <m:t>) </m:t>
                    </m:r>
                  </m:oMath>
                </a14:m>
                <a:r>
                  <a:rPr lang="vi-VN" sz="4000" dirty="0">
                    <a:solidFill>
                      <a:srgbClr val="000000"/>
                    </a:solidFill>
                    <a:latin typeface="Arial" panose="020B0604020202020204" pitchFamily="34" charset="0"/>
                    <a:cs typeface="Arial" panose="020B0604020202020204" pitchFamily="34" charset="0"/>
                  </a:rPr>
                  <a:t>trong các trường hợp sau:</a:t>
                </a:r>
              </a:p>
              <a:p>
                <a:pPr algn="just">
                  <a:lnSpc>
                    <a:spcPct val="150000"/>
                  </a:lnSpc>
                </a:pPr>
                <a:r>
                  <a:rPr lang="vi-VN" sz="4000" dirty="0">
                    <a:solidFill>
                      <a:srgbClr val="000000"/>
                    </a:solidFill>
                    <a:latin typeface="Arial" panose="020B0604020202020204" pitchFamily="34" charset="0"/>
                    <a:cs typeface="Arial" panose="020B0604020202020204" pitchFamily="34" charset="0"/>
                  </a:rPr>
                  <a:t>a) </a:t>
                </a:r>
                <a14:m>
                  <m:oMath xmlns:m="http://schemas.openxmlformats.org/officeDocument/2006/math">
                    <m:r>
                      <a:rPr lang="vi-VN" sz="4000" i="1" dirty="0" smtClean="0">
                        <a:solidFill>
                          <a:srgbClr val="000000"/>
                        </a:solidFill>
                        <a:latin typeface="Cambria Math" panose="02040503050406030204" pitchFamily="18" charset="0"/>
                        <a:cs typeface="Arial" panose="020B0604020202020204" pitchFamily="34" charset="0"/>
                      </a:rPr>
                      <m:t>𝑢</m:t>
                    </m:r>
                    <m:r>
                      <a:rPr lang="vi-VN" sz="4000" i="1" baseline="-25000" dirty="0">
                        <a:solidFill>
                          <a:srgbClr val="000000"/>
                        </a:solidFill>
                        <a:latin typeface="Cambria Math" panose="02040503050406030204" pitchFamily="18" charset="0"/>
                        <a:cs typeface="Arial" panose="020B0604020202020204" pitchFamily="34" charset="0"/>
                      </a:rPr>
                      <m:t>1</m:t>
                    </m:r>
                    <m:r>
                      <a:rPr lang="vi-VN" sz="4000" i="1" dirty="0">
                        <a:solidFill>
                          <a:srgbClr val="000000"/>
                        </a:solidFill>
                        <a:latin typeface="Cambria Math" panose="02040503050406030204" pitchFamily="18" charset="0"/>
                        <a:cs typeface="Arial" panose="020B0604020202020204" pitchFamily="34" charset="0"/>
                      </a:rPr>
                      <m:t> = 10</m:t>
                    </m:r>
                    <m:r>
                      <a:rPr lang="vi-VN" sz="4000" i="1" baseline="30000" dirty="0">
                        <a:solidFill>
                          <a:srgbClr val="000000"/>
                        </a:solidFill>
                        <a:latin typeface="Cambria Math" panose="02040503050406030204" pitchFamily="18" charset="0"/>
                        <a:cs typeface="Arial" panose="020B0604020202020204" pitchFamily="34" charset="0"/>
                      </a:rPr>
                      <m:t>5</m:t>
                    </m:r>
                    <m:r>
                      <a:rPr lang="vi-VN" sz="4000" i="1" dirty="0">
                        <a:solidFill>
                          <a:srgbClr val="000000"/>
                        </a:solidFill>
                        <a:latin typeface="Cambria Math" panose="02040503050406030204" pitchFamily="18" charset="0"/>
                        <a:cs typeface="Arial" panose="020B0604020202020204" pitchFamily="34" charset="0"/>
                      </a:rPr>
                      <m:t>; </m:t>
                    </m:r>
                    <m:r>
                      <a:rPr lang="vi-VN" sz="4000" i="1" dirty="0">
                        <a:solidFill>
                          <a:srgbClr val="000000"/>
                        </a:solidFill>
                        <a:latin typeface="Cambria Math" panose="02040503050406030204" pitchFamily="18" charset="0"/>
                        <a:cs typeface="Arial" panose="020B0604020202020204" pitchFamily="34" charset="0"/>
                      </a:rPr>
                      <m:t>𝑞</m:t>
                    </m:r>
                    <m:r>
                      <a:rPr lang="vi-VN" sz="4000" i="1" dirty="0">
                        <a:solidFill>
                          <a:srgbClr val="000000"/>
                        </a:solidFill>
                        <a:latin typeface="Cambria Math" panose="02040503050406030204" pitchFamily="18" charset="0"/>
                        <a:cs typeface="Arial" panose="020B0604020202020204" pitchFamily="34" charset="0"/>
                      </a:rPr>
                      <m:t> = 0,1; </m:t>
                    </m:r>
                    <m:r>
                      <a:rPr lang="vi-VN" sz="4000" i="1" dirty="0" smtClean="0">
                        <a:solidFill>
                          <a:srgbClr val="000000"/>
                        </a:solidFill>
                        <a:latin typeface="Cambria Math" panose="02040503050406030204" pitchFamily="18" charset="0"/>
                        <a:cs typeface="Arial" panose="020B0604020202020204" pitchFamily="34" charset="0"/>
                      </a:rPr>
                      <m:t>𝑛</m:t>
                    </m:r>
                    <m:r>
                      <a:rPr lang="vi-VN" sz="4000" i="1" dirty="0" smtClean="0">
                        <a:solidFill>
                          <a:srgbClr val="000000"/>
                        </a:solidFill>
                        <a:latin typeface="Cambria Math" panose="02040503050406030204" pitchFamily="18" charset="0"/>
                        <a:cs typeface="Arial" panose="020B0604020202020204" pitchFamily="34" charset="0"/>
                      </a:rPr>
                      <m:t> = 5;</m:t>
                    </m:r>
                  </m:oMath>
                </a14:m>
                <a:endParaRPr lang="vi-VN" sz="4000" dirty="0">
                  <a:solidFill>
                    <a:srgbClr val="000000"/>
                  </a:solidFill>
                  <a:latin typeface="Arial" panose="020B0604020202020204" pitchFamily="34" charset="0"/>
                  <a:cs typeface="Arial" panose="020B0604020202020204" pitchFamily="34" charset="0"/>
                </a:endParaRPr>
              </a:p>
              <a:p>
                <a:pPr algn="just">
                  <a:lnSpc>
                    <a:spcPct val="150000"/>
                  </a:lnSpc>
                </a:pPr>
                <a:r>
                  <a:rPr lang="vi-VN" sz="4000" dirty="0">
                    <a:solidFill>
                      <a:srgbClr val="000000"/>
                    </a:solidFill>
                    <a:latin typeface="Arial" panose="020B0604020202020204" pitchFamily="34" charset="0"/>
                    <a:cs typeface="Arial" panose="020B0604020202020204" pitchFamily="34" charset="0"/>
                  </a:rPr>
                  <a:t>b) </a:t>
                </a:r>
                <a14:m>
                  <m:oMath xmlns:m="http://schemas.openxmlformats.org/officeDocument/2006/math">
                    <m:r>
                      <a:rPr lang="vi-VN" sz="4000" i="1" dirty="0" smtClean="0">
                        <a:solidFill>
                          <a:srgbClr val="000000"/>
                        </a:solidFill>
                        <a:latin typeface="Cambria Math" panose="02040503050406030204" pitchFamily="18" charset="0"/>
                        <a:cs typeface="Arial" panose="020B0604020202020204" pitchFamily="34" charset="0"/>
                      </a:rPr>
                      <m:t>𝑢</m:t>
                    </m:r>
                    <m:r>
                      <a:rPr lang="vi-VN" sz="4000" i="1" baseline="-25000" dirty="0">
                        <a:solidFill>
                          <a:srgbClr val="000000"/>
                        </a:solidFill>
                        <a:latin typeface="Cambria Math" panose="02040503050406030204" pitchFamily="18" charset="0"/>
                        <a:cs typeface="Arial" panose="020B0604020202020204" pitchFamily="34" charset="0"/>
                      </a:rPr>
                      <m:t>1</m:t>
                    </m:r>
                    <m:r>
                      <a:rPr lang="vi-VN" sz="4000" i="1" dirty="0">
                        <a:solidFill>
                          <a:srgbClr val="000000"/>
                        </a:solidFill>
                        <a:latin typeface="Cambria Math" panose="02040503050406030204" pitchFamily="18" charset="0"/>
                        <a:cs typeface="Arial" panose="020B0604020202020204" pitchFamily="34" charset="0"/>
                      </a:rPr>
                      <m:t> = 10; </m:t>
                    </m:r>
                    <m:r>
                      <a:rPr lang="vi-VN" sz="4000" i="1" dirty="0">
                        <a:solidFill>
                          <a:srgbClr val="000000"/>
                        </a:solidFill>
                        <a:latin typeface="Cambria Math" panose="02040503050406030204" pitchFamily="18" charset="0"/>
                        <a:cs typeface="Arial" panose="020B0604020202020204" pitchFamily="34" charset="0"/>
                      </a:rPr>
                      <m:t>𝑢</m:t>
                    </m:r>
                    <m:r>
                      <a:rPr lang="vi-VN" sz="4000" i="1" baseline="-25000" dirty="0">
                        <a:solidFill>
                          <a:srgbClr val="000000"/>
                        </a:solidFill>
                        <a:latin typeface="Cambria Math" panose="02040503050406030204" pitchFamily="18" charset="0"/>
                        <a:cs typeface="Arial" panose="020B0604020202020204" pitchFamily="34" charset="0"/>
                      </a:rPr>
                      <m:t>2</m:t>
                    </m:r>
                    <m:r>
                      <a:rPr lang="vi-VN" sz="4000" i="1" dirty="0">
                        <a:solidFill>
                          <a:srgbClr val="000000"/>
                        </a:solidFill>
                        <a:latin typeface="Cambria Math" panose="02040503050406030204" pitchFamily="18" charset="0"/>
                        <a:cs typeface="Arial" panose="020B0604020202020204" pitchFamily="34" charset="0"/>
                      </a:rPr>
                      <m:t> = – 20; </m:t>
                    </m:r>
                    <m:r>
                      <a:rPr lang="vi-VN" sz="4000" i="1" dirty="0">
                        <a:solidFill>
                          <a:srgbClr val="000000"/>
                        </a:solidFill>
                        <a:latin typeface="Cambria Math" panose="02040503050406030204" pitchFamily="18" charset="0"/>
                        <a:cs typeface="Arial" panose="020B0604020202020204" pitchFamily="34" charset="0"/>
                      </a:rPr>
                      <m:t>𝑛</m:t>
                    </m:r>
                    <m:r>
                      <a:rPr lang="vi-VN" sz="4000" i="1" dirty="0">
                        <a:solidFill>
                          <a:srgbClr val="000000"/>
                        </a:solidFill>
                        <a:latin typeface="Cambria Math" panose="02040503050406030204" pitchFamily="18" charset="0"/>
                        <a:cs typeface="Arial" panose="020B0604020202020204" pitchFamily="34" charset="0"/>
                      </a:rPr>
                      <m:t> = 5.</m:t>
                    </m:r>
                  </m:oMath>
                </a14:m>
                <a:endParaRPr lang="vi-VN" sz="4000" dirty="0">
                  <a:solidFill>
                    <a:srgbClr val="000000"/>
                  </a:solidFill>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5E84EE80-58E2-4664-51B2-00FCE783627E}"/>
                  </a:ext>
                </a:extLst>
              </p:cNvPr>
              <p:cNvSpPr txBox="1">
                <a:spLocks noRot="1" noChangeAspect="1" noMove="1" noResize="1" noEditPoints="1" noAdjustHandles="1" noChangeArrowheads="1" noChangeShapeType="1" noTextEdit="1"/>
              </p:cNvSpPr>
              <p:nvPr/>
            </p:nvSpPr>
            <p:spPr>
              <a:xfrm>
                <a:off x="1058423" y="938517"/>
                <a:ext cx="16199228" cy="3868880"/>
              </a:xfrm>
              <a:prstGeom prst="rect">
                <a:avLst/>
              </a:prstGeom>
              <a:blipFill>
                <a:blip r:embed="rId6"/>
                <a:stretch>
                  <a:fillRect l="-1355" r="-1317" b="-5827"/>
                </a:stretch>
              </a:blipFill>
            </p:spPr>
            <p:txBody>
              <a:bodyPr/>
              <a:lstStyle/>
              <a:p>
                <a:r>
                  <a:rPr lang="en-US">
                    <a:noFill/>
                  </a:rPr>
                  <a:t> </a:t>
                </a:r>
              </a:p>
            </p:txBody>
          </p:sp>
        </mc:Fallback>
      </mc:AlternateContent>
    </p:spTree>
    <p:extLst>
      <p:ext uri="{BB962C8B-B14F-4D97-AF65-F5344CB8AC3E}">
        <p14:creationId xmlns:p14="http://schemas.microsoft.com/office/powerpoint/2010/main" val="1690415874"/>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wipe(left)">
                                      <p:cBhvr>
                                        <p:cTn id="21" dur="500"/>
                                        <p:tgtEl>
                                          <p:spTgt spid="2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xEl>
                                              <p:pRg st="1" end="1"/>
                                            </p:txEl>
                                          </p:spTgt>
                                        </p:tgtEl>
                                        <p:attrNameLst>
                                          <p:attrName>style.visibility</p:attrName>
                                        </p:attrNameLst>
                                      </p:cBhvr>
                                      <p:to>
                                        <p:strVal val="visible"/>
                                      </p:to>
                                    </p:set>
                                    <p:animEffect transition="in" filter="fade">
                                      <p:cBhvr>
                                        <p:cTn id="26" dur="500"/>
                                        <p:tgtEl>
                                          <p:spTgt spid="21">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F4E997B3-DBE3-6B41-A7E4-02647D2BE711}"/>
              </a:ext>
            </a:extLst>
          </p:cNvPr>
          <p:cNvSpPr/>
          <p:nvPr/>
        </p:nvSpPr>
        <p:spPr>
          <a:xfrm>
            <a:off x="812433" y="422500"/>
            <a:ext cx="16663125" cy="9442000"/>
          </a:xfrm>
          <a:prstGeom prst="rect">
            <a:avLst/>
          </a:prstGeom>
          <a:solidFill>
            <a:srgbClr val="D5EDFF"/>
          </a:solidFill>
        </p:spPr>
        <p:txBody>
          <a:bodyPr/>
          <a:lstStyle/>
          <a:p>
            <a:endParaRPr lang="en-US"/>
          </a:p>
        </p:txBody>
      </p:sp>
      <p:sp>
        <p:nvSpPr>
          <p:cNvPr id="6" name="Freeform 6"/>
          <p:cNvSpPr/>
          <p:nvPr/>
        </p:nvSpPr>
        <p:spPr>
          <a:xfrm rot="-1788174" flipH="1">
            <a:off x="169987" y="9003811"/>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3"/>
            <a:stretch>
              <a:fillRect/>
            </a:stretch>
          </a:blipFill>
        </p:spPr>
        <p:txBody>
          <a:bodyPr/>
          <a:lstStyle/>
          <a:p>
            <a:endParaRPr lang="en-US"/>
          </a:p>
        </p:txBody>
      </p:sp>
      <p:sp>
        <p:nvSpPr>
          <p:cNvPr id="8" name="Freeform 8"/>
          <p:cNvSpPr/>
          <p:nvPr/>
        </p:nvSpPr>
        <p:spPr>
          <a:xfrm rot="-1324590">
            <a:off x="211677" y="351294"/>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4"/>
            <a:stretch>
              <a:fillRect/>
            </a:stretch>
          </a:blipFill>
        </p:spPr>
        <p:txBody>
          <a:bodyPr/>
          <a:lstStyle/>
          <a:p>
            <a:endParaRPr lang="en-US"/>
          </a:p>
        </p:txBody>
      </p:sp>
      <p:pic>
        <p:nvPicPr>
          <p:cNvPr id="27" name="Picture 26">
            <a:extLst>
              <a:ext uri="{FF2B5EF4-FFF2-40B4-BE49-F238E27FC236}">
                <a16:creationId xmlns:a16="http://schemas.microsoft.com/office/drawing/2014/main" id="{6FC2811D-7578-70C4-6FAF-6DBD4A1C9D7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590990" y="415165"/>
            <a:ext cx="1968378" cy="1968378"/>
          </a:xfrm>
          <a:prstGeom prst="rect">
            <a:avLst/>
          </a:prstGeom>
        </p:spPr>
      </p:pic>
      <p:grpSp>
        <p:nvGrpSpPr>
          <p:cNvPr id="16" name="Group 15">
            <a:extLst>
              <a:ext uri="{FF2B5EF4-FFF2-40B4-BE49-F238E27FC236}">
                <a16:creationId xmlns:a16="http://schemas.microsoft.com/office/drawing/2014/main" id="{1B441099-E204-70DE-D277-1AC363C4BCFC}"/>
              </a:ext>
            </a:extLst>
          </p:cNvPr>
          <p:cNvGrpSpPr/>
          <p:nvPr/>
        </p:nvGrpSpPr>
        <p:grpSpPr>
          <a:xfrm>
            <a:off x="6773418" y="412852"/>
            <a:ext cx="4741161" cy="1301648"/>
            <a:chOff x="1852505" y="3331267"/>
            <a:chExt cx="4741161" cy="1301648"/>
          </a:xfrm>
        </p:grpSpPr>
        <p:sp>
          <p:nvSpPr>
            <p:cNvPr id="19" name="Freeform 29">
              <a:extLst>
                <a:ext uri="{FF2B5EF4-FFF2-40B4-BE49-F238E27FC236}">
                  <a16:creationId xmlns:a16="http://schemas.microsoft.com/office/drawing/2014/main" id="{4BA79028-A50A-264F-F921-C9CEE8A8E434}"/>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BCFA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690222F6-C7E6-70ED-97D1-0B43AD5D9D72}"/>
                </a:ext>
              </a:extLst>
            </p:cNvPr>
            <p:cNvSpPr/>
            <p:nvPr/>
          </p:nvSpPr>
          <p:spPr>
            <a:xfrm>
              <a:off x="1852505" y="3331267"/>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4</a:t>
              </a:r>
              <a:endParaRPr kumimoji="0" lang="en-US" sz="5000" b="1" i="0" u="none" strike="noStrike" kern="12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id="{5FE7B6EE-7486-DAEC-35AD-488652B90D5B}"/>
              </a:ext>
            </a:extLst>
          </p:cNvPr>
          <p:cNvSpPr txBox="1"/>
          <p:nvPr/>
        </p:nvSpPr>
        <p:spPr>
          <a:xfrm>
            <a:off x="1895079" y="2297211"/>
            <a:ext cx="14423375" cy="1954831"/>
          </a:xfrm>
          <a:prstGeom prst="rect">
            <a:avLst/>
          </a:prstGeom>
          <a:noFill/>
        </p:spPr>
        <p:txBody>
          <a:bodyPr wrap="square">
            <a:spAutoFit/>
          </a:bodyPr>
          <a:lstStyle/>
          <a:p>
            <a:pPr algn="just">
              <a:lnSpc>
                <a:spcPct val="150000"/>
              </a:lnSpc>
            </a:pPr>
            <a:r>
              <a:rPr lang="vi-VN" sz="4300" dirty="0">
                <a:solidFill>
                  <a:srgbClr val="000000"/>
                </a:solidFill>
              </a:rPr>
              <a:t>Trong bài toán ở hoạt động khởi động đầu bài học, tính tổng các độ cao của quả bóng sau 10 lần rơi đầu tiên.</a:t>
            </a:r>
          </a:p>
        </p:txBody>
      </p:sp>
      <p:sp>
        <p:nvSpPr>
          <p:cNvPr id="24" name="Oval Callout 20">
            <a:extLst>
              <a:ext uri="{FF2B5EF4-FFF2-40B4-BE49-F238E27FC236}">
                <a16:creationId xmlns:a16="http://schemas.microsoft.com/office/drawing/2014/main" id="{C3C41DBB-3003-07BA-EF04-035A32A5B30E}"/>
              </a:ext>
            </a:extLst>
          </p:cNvPr>
          <p:cNvSpPr/>
          <p:nvPr/>
        </p:nvSpPr>
        <p:spPr>
          <a:xfrm>
            <a:off x="1114950" y="4834753"/>
            <a:ext cx="1560257" cy="843953"/>
          </a:xfrm>
          <a:prstGeom prst="wedgeEllipseCallout">
            <a:avLst>
              <a:gd name="adj1" fmla="val 42142"/>
              <a:gd name="adj2" fmla="val 91963"/>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962F4A8-72A6-EAC7-BB50-4991FA752631}"/>
                  </a:ext>
                </a:extLst>
              </p:cNvPr>
              <p:cNvSpPr txBox="1"/>
              <p:nvPr/>
            </p:nvSpPr>
            <p:spPr>
              <a:xfrm>
                <a:off x="2353483" y="5906939"/>
                <a:ext cx="9973993" cy="3086807"/>
              </a:xfrm>
              <a:prstGeom prst="rect">
                <a:avLst/>
              </a:prstGeom>
              <a:noFill/>
            </p:spPr>
            <p:txBody>
              <a:bodyPr wrap="square">
                <a:spAutoFit/>
              </a:bodyPr>
              <a:lstStyle/>
              <a:p>
                <a:pPr>
                  <a:lnSpc>
                    <a:spcPct val="150000"/>
                  </a:lnSpc>
                </a:pP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Ta </a:t>
                </a:r>
                <a:r>
                  <a:rPr lang="en-US"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200" i="1">
                            <a:solidFill>
                              <a:srgbClr val="333333"/>
                            </a:solidFill>
                            <a:latin typeface="Cambria Math" panose="02040503050406030204" pitchFamily="18" charset="0"/>
                            <a:ea typeface="Times New Roman" panose="02020603050405020304" pitchFamily="18" charset="0"/>
                          </a:rPr>
                        </m:ctrlPr>
                      </m:sSubPr>
                      <m:e>
                        <m:r>
                          <a:rPr lang="en-US" sz="4200" i="1">
                            <a:solidFill>
                              <a:srgbClr val="333333"/>
                            </a:solidFill>
                            <a:latin typeface="Cambria Math" panose="02040503050406030204" pitchFamily="18" charset="0"/>
                            <a:ea typeface="Times New Roman" panose="02020603050405020304" pitchFamily="18" charset="0"/>
                          </a:rPr>
                          <m:t>𝑢</m:t>
                        </m:r>
                      </m:e>
                      <m:sub>
                        <m:r>
                          <a:rPr lang="en-US" sz="4200" i="1">
                            <a:solidFill>
                              <a:srgbClr val="333333"/>
                            </a:solidFill>
                            <a:latin typeface="Cambria Math" panose="02040503050406030204" pitchFamily="18" charset="0"/>
                            <a:ea typeface="Times New Roman" panose="02020603050405020304" pitchFamily="18" charset="0"/>
                          </a:rPr>
                          <m:t>1</m:t>
                        </m:r>
                      </m:sub>
                    </m:sSub>
                    <m:r>
                      <a:rPr lang="en-US" sz="4200" i="1">
                        <a:solidFill>
                          <a:srgbClr val="333333"/>
                        </a:solidFill>
                        <a:latin typeface="Cambria Math" panose="02040503050406030204" pitchFamily="18" charset="0"/>
                        <a:ea typeface="Times New Roman" panose="02020603050405020304" pitchFamily="18" charset="0"/>
                      </a:rPr>
                      <m:t>=120;</m:t>
                    </m:r>
                    <m:r>
                      <a:rPr lang="en-US" sz="4200" i="1">
                        <a:solidFill>
                          <a:srgbClr val="333333"/>
                        </a:solidFill>
                        <a:latin typeface="Cambria Math" panose="02040503050406030204" pitchFamily="18" charset="0"/>
                        <a:ea typeface="Times New Roman" panose="02020603050405020304" pitchFamily="18" charset="0"/>
                      </a:rPr>
                      <m:t>𝑞</m:t>
                    </m:r>
                    <m:r>
                      <a:rPr lang="en-US" sz="4200" i="1">
                        <a:solidFill>
                          <a:srgbClr val="333333"/>
                        </a:solidFill>
                        <a:latin typeface="Cambria Math" panose="02040503050406030204" pitchFamily="18" charset="0"/>
                        <a:ea typeface="Times New Roman" panose="02020603050405020304" pitchFamily="18" charset="0"/>
                      </a:rPr>
                      <m:t>=</m:t>
                    </m:r>
                    <m:f>
                      <m:fPr>
                        <m:ctrlPr>
                          <a:rPr lang="en-US" sz="4200" i="1">
                            <a:latin typeface="Cambria Math" panose="02040503050406030204" pitchFamily="18" charset="0"/>
                            <a:ea typeface="Times New Roman" panose="02020603050405020304" pitchFamily="18" charset="0"/>
                          </a:rPr>
                        </m:ctrlPr>
                      </m:fPr>
                      <m:num>
                        <m:r>
                          <a:rPr lang="en-US" sz="4200" i="1">
                            <a:solidFill>
                              <a:srgbClr val="333333"/>
                            </a:solidFill>
                            <a:latin typeface="Cambria Math" panose="02040503050406030204" pitchFamily="18" charset="0"/>
                            <a:ea typeface="Times New Roman" panose="02020603050405020304" pitchFamily="18" charset="0"/>
                          </a:rPr>
                          <m:t>1</m:t>
                        </m:r>
                      </m:num>
                      <m:den>
                        <m:r>
                          <a:rPr lang="en-US" sz="4200" i="1">
                            <a:solidFill>
                              <a:srgbClr val="000000"/>
                            </a:solidFill>
                            <a:latin typeface="Cambria Math" panose="02040503050406030204" pitchFamily="18" charset="0"/>
                            <a:ea typeface="Times New Roman" panose="02020603050405020304" pitchFamily="18" charset="0"/>
                          </a:rPr>
                          <m:t>2</m:t>
                        </m:r>
                      </m:den>
                    </m:f>
                  </m:oMath>
                </a14:m>
                <a:endParaRPr lang="en-US" sz="4200" dirty="0">
                  <a:latin typeface="Arial" panose="020B0604020202020204" pitchFamily="34" charset="0"/>
                  <a:ea typeface="Times New Roman" panose="02020603050405020304" pitchFamily="18" charset="0"/>
                  <a:cs typeface="Arial" panose="020B0604020202020204" pitchFamily="34" charset="0"/>
                </a:endParaRPr>
              </a:p>
              <a:p>
                <a:pPr algn="ctr"/>
                <a14:m>
                  <m:oMath xmlns:m="http://schemas.openxmlformats.org/officeDocument/2006/math">
                    <m:sSub>
                      <m:sSubPr>
                        <m:ctrlPr>
                          <a:rPr lang="en-US" sz="4200" i="1">
                            <a:solidFill>
                              <a:srgbClr val="333333"/>
                            </a:solidFill>
                            <a:latin typeface="Cambria Math" panose="02040503050406030204" pitchFamily="18" charset="0"/>
                          </a:rPr>
                        </m:ctrlPr>
                      </m:sSubPr>
                      <m:e>
                        <m:r>
                          <a:rPr lang="en-US" sz="4200" i="1">
                            <a:solidFill>
                              <a:srgbClr val="333333"/>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200" i="1">
                            <a:solidFill>
                              <a:srgbClr val="333333"/>
                            </a:solidFill>
                            <a:latin typeface="Cambria Math" panose="02040503050406030204" pitchFamily="18" charset="0"/>
                            <a:ea typeface="Calibri" panose="020F0502020204030204" pitchFamily="34" charset="0"/>
                            <a:cs typeface="Times New Roman" panose="02020603050405020304" pitchFamily="18" charset="0"/>
                          </a:rPr>
                          <m:t>1</m:t>
                        </m:r>
                        <m:r>
                          <a:rPr lang="en-US" sz="4200" i="1">
                            <a:latin typeface="Cambria Math" panose="02040503050406030204" pitchFamily="18" charset="0"/>
                            <a:ea typeface="Calibri" panose="020F0502020204030204" pitchFamily="34" charset="0"/>
                            <a:cs typeface="Times New Roman" panose="02020603050405020304" pitchFamily="18" charset="0"/>
                          </a:rPr>
                          <m:t>0</m:t>
                        </m:r>
                      </m:sub>
                    </m:sSub>
                    <m:r>
                      <a:rPr lang="en-US" sz="4200" i="1">
                        <a:solidFill>
                          <a:srgbClr val="333333"/>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a:latin typeface="Cambria Math" panose="02040503050406030204" pitchFamily="18" charset="0"/>
                          </a:rPr>
                        </m:ctrlPr>
                      </m:fPr>
                      <m:num>
                        <m:r>
                          <a:rPr lang="en-US" sz="4200" i="1">
                            <a:solidFill>
                              <a:srgbClr val="333333"/>
                            </a:solidFill>
                            <a:latin typeface="Cambria Math" panose="02040503050406030204" pitchFamily="18" charset="0"/>
                            <a:ea typeface="Calibri" panose="020F0502020204030204" pitchFamily="34" charset="0"/>
                            <a:cs typeface="Times New Roman" panose="02020603050405020304" pitchFamily="18" charset="0"/>
                          </a:rPr>
                          <m:t>1</m:t>
                        </m:r>
                        <m:r>
                          <a:rPr lang="en-US" sz="4200" i="1">
                            <a:latin typeface="Cambria Math" panose="02040503050406030204" pitchFamily="18" charset="0"/>
                            <a:ea typeface="Calibri" panose="020F0502020204030204" pitchFamily="34" charset="0"/>
                            <a:cs typeface="Times New Roman" panose="02020603050405020304" pitchFamily="18" charset="0"/>
                          </a:rPr>
                          <m:t>20.</m:t>
                        </m:r>
                        <m:d>
                          <m:dPr>
                            <m:ctrlPr>
                              <a:rPr lang="en-US" sz="4200" i="1">
                                <a:latin typeface="Cambria Math" panose="02040503050406030204" pitchFamily="18" charset="0"/>
                              </a:rPr>
                            </m:ctrlPr>
                          </m:dPr>
                          <m:e>
                            <m:r>
                              <a:rPr lang="en-US" sz="4200" i="1">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200" i="1">
                                    <a:latin typeface="Cambria Math" panose="02040503050406030204" pitchFamily="18" charset="0"/>
                                  </a:rPr>
                                </m:ctrlPr>
                              </m:sSupPr>
                              <m:e>
                                <m:d>
                                  <m:dPr>
                                    <m:ctrlPr>
                                      <a:rPr lang="en-US" sz="4200" i="1">
                                        <a:latin typeface="Cambria Math" panose="02040503050406030204" pitchFamily="18" charset="0"/>
                                      </a:rPr>
                                    </m:ctrlPr>
                                  </m:dPr>
                                  <m:e>
                                    <m:f>
                                      <m:fPr>
                                        <m:ctrlPr>
                                          <a:rPr lang="en-US" sz="4200" i="1">
                                            <a:latin typeface="Cambria Math" panose="02040503050406030204" pitchFamily="18" charset="0"/>
                                          </a:rPr>
                                        </m:ctrlPr>
                                      </m:fPr>
                                      <m:num>
                                        <m:r>
                                          <a:rPr lang="en-US" sz="4200" i="1">
                                            <a:latin typeface="Cambria Math" panose="02040503050406030204" pitchFamily="18" charset="0"/>
                                            <a:ea typeface="Calibri" panose="020F0502020204030204" pitchFamily="34" charset="0"/>
                                            <a:cs typeface="Times New Roman" panose="02020603050405020304" pitchFamily="18" charset="0"/>
                                          </a:rPr>
                                          <m:t>1</m:t>
                                        </m:r>
                                      </m:num>
                                      <m:den>
                                        <m:r>
                                          <a:rPr lang="en-US" sz="4200" i="1">
                                            <a:latin typeface="Cambria Math" panose="02040503050406030204" pitchFamily="18" charset="0"/>
                                            <a:ea typeface="Calibri" panose="020F0502020204030204" pitchFamily="34" charset="0"/>
                                            <a:cs typeface="Times New Roman" panose="02020603050405020304" pitchFamily="18" charset="0"/>
                                          </a:rPr>
                                          <m:t>2</m:t>
                                        </m:r>
                                      </m:den>
                                    </m:f>
                                  </m:e>
                                </m:d>
                              </m:e>
                              <m:sup>
                                <m:r>
                                  <a:rPr lang="en-US" sz="4200" i="1">
                                    <a:latin typeface="Cambria Math" panose="02040503050406030204" pitchFamily="18" charset="0"/>
                                    <a:ea typeface="Calibri" panose="020F0502020204030204" pitchFamily="34" charset="0"/>
                                    <a:cs typeface="Times New Roman" panose="02020603050405020304" pitchFamily="18" charset="0"/>
                                  </a:rPr>
                                  <m:t>10</m:t>
                                </m:r>
                              </m:sup>
                            </m:sSup>
                          </m:e>
                        </m:d>
                      </m:num>
                      <m:den>
                        <m:r>
                          <a:rPr lang="en-US" sz="4200" i="1">
                            <a:latin typeface="Cambria Math" panose="02040503050406030204" pitchFamily="18" charset="0"/>
                            <a:ea typeface="Calibri" panose="020F0502020204030204" pitchFamily="34" charset="0"/>
                            <a:cs typeface="Times New Roman" panose="02020603050405020304" pitchFamily="18" charset="0"/>
                          </a:rPr>
                          <m:t>1−</m:t>
                        </m:r>
                        <m:f>
                          <m:fPr>
                            <m:ctrlPr>
                              <a:rPr lang="en-US" sz="4200" i="1">
                                <a:latin typeface="Cambria Math" panose="02040503050406030204" pitchFamily="18" charset="0"/>
                              </a:rPr>
                            </m:ctrlPr>
                          </m:fPr>
                          <m:num>
                            <m:r>
                              <a:rPr lang="en-US" sz="4200" i="1">
                                <a:latin typeface="Cambria Math" panose="02040503050406030204" pitchFamily="18" charset="0"/>
                                <a:ea typeface="Calibri" panose="020F0502020204030204" pitchFamily="34" charset="0"/>
                                <a:cs typeface="Times New Roman" panose="02020603050405020304" pitchFamily="18" charset="0"/>
                              </a:rPr>
                              <m:t>1</m:t>
                            </m:r>
                          </m:num>
                          <m:den>
                            <m:r>
                              <a:rPr lang="en-US" sz="4200" i="1">
                                <a:latin typeface="Cambria Math" panose="02040503050406030204" pitchFamily="18" charset="0"/>
                                <a:ea typeface="Calibri" panose="020F0502020204030204" pitchFamily="34" charset="0"/>
                                <a:cs typeface="Times New Roman" panose="02020603050405020304" pitchFamily="18" charset="0"/>
                              </a:rPr>
                              <m:t>2</m:t>
                            </m:r>
                          </m:den>
                        </m:f>
                      </m:den>
                    </m:f>
                    <m:r>
                      <a:rPr lang="en-US" sz="4200" i="1">
                        <a:solidFill>
                          <a:srgbClr val="333333"/>
                        </a:solidFill>
                        <a:latin typeface="Cambria Math" panose="02040503050406030204" pitchFamily="18" charset="0"/>
                        <a:ea typeface="Calibri" panose="020F0502020204030204" pitchFamily="34" charset="0"/>
                        <a:cs typeface="Times New Roman" panose="02020603050405020304" pitchFamily="18" charset="0"/>
                      </a:rPr>
                      <m:t>=</m:t>
                    </m:r>
                    <m:r>
                      <a:rPr lang="en-US" sz="4200" i="1">
                        <a:solidFill>
                          <a:srgbClr val="333333"/>
                        </a:solidFill>
                        <a:latin typeface="Cambria Math" panose="02040503050406030204" pitchFamily="18" charset="0"/>
                        <a:ea typeface="Times New Roman" panose="02020603050405020304" pitchFamily="18" charset="0"/>
                        <a:cs typeface="Times New Roman" panose="02020603050405020304" pitchFamily="18" charset="0"/>
                      </a:rPr>
                      <m:t>239</m:t>
                    </m:r>
                    <m:r>
                      <a:rPr lang="en-US" sz="4200" i="1">
                        <a:solidFill>
                          <a:srgbClr val="333333"/>
                        </a:solidFill>
                        <a:latin typeface="Cambria Math" panose="02040503050406030204" pitchFamily="18" charset="0"/>
                        <a:ea typeface="Calibri" panose="020F0502020204030204" pitchFamily="34" charset="0"/>
                        <a:cs typeface="Times New Roman" panose="02020603050405020304" pitchFamily="18" charset="0"/>
                      </a:rPr>
                      <m:t>,</m:t>
                    </m:r>
                    <m:r>
                      <a:rPr lang="en-US" sz="4200" i="1">
                        <a:solidFill>
                          <a:srgbClr val="333333"/>
                        </a:solidFill>
                        <a:latin typeface="Cambria Math" panose="02040503050406030204" pitchFamily="18" charset="0"/>
                        <a:ea typeface="Times New Roman" panose="02020603050405020304" pitchFamily="18" charset="0"/>
                        <a:cs typeface="Times New Roman" panose="02020603050405020304" pitchFamily="18" charset="0"/>
                      </a:rPr>
                      <m:t>8</m:t>
                    </m:r>
                  </m:oMath>
                </a14:m>
                <a:r>
                  <a:rPr lang="en-US" sz="4200" dirty="0">
                    <a:latin typeface="Arial" panose="020B0604020202020204" pitchFamily="34" charset="0"/>
                    <a:ea typeface="Times New Roman" panose="02020603050405020304" pitchFamily="18" charset="0"/>
                    <a:cs typeface="Arial" panose="020B0604020202020204" pitchFamily="34" charset="0"/>
                  </a:rPr>
                  <a:t> </a:t>
                </a:r>
              </a:p>
            </p:txBody>
          </p:sp>
        </mc:Choice>
        <mc:Fallback xmlns="">
          <p:sp>
            <p:nvSpPr>
              <p:cNvPr id="25" name="TextBox 24">
                <a:extLst>
                  <a:ext uri="{FF2B5EF4-FFF2-40B4-BE49-F238E27FC236}">
                    <a16:creationId xmlns:a16="http://schemas.microsoft.com/office/drawing/2014/main" id="{F962F4A8-72A6-EAC7-BB50-4991FA752631}"/>
                  </a:ext>
                </a:extLst>
              </p:cNvPr>
              <p:cNvSpPr txBox="1">
                <a:spLocks noRot="1" noChangeAspect="1" noMove="1" noResize="1" noEditPoints="1" noAdjustHandles="1" noChangeArrowheads="1" noChangeShapeType="1" noTextEdit="1"/>
              </p:cNvSpPr>
              <p:nvPr/>
            </p:nvSpPr>
            <p:spPr>
              <a:xfrm>
                <a:off x="2353483" y="5906939"/>
                <a:ext cx="9973993" cy="3086807"/>
              </a:xfrm>
              <a:prstGeom prst="rect">
                <a:avLst/>
              </a:prstGeom>
              <a:blipFill>
                <a:blip r:embed="rId6"/>
                <a:stretch>
                  <a:fillRect l="-2323"/>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50F7701F-8CE6-B645-031D-1F7D31BF8E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29169" y="4697147"/>
            <a:ext cx="6478713" cy="3661547"/>
          </a:xfrm>
          <a:prstGeom prst="rect">
            <a:avLst/>
          </a:prstGeom>
        </p:spPr>
      </p:pic>
    </p:spTree>
    <p:extLst>
      <p:ext uri="{BB962C8B-B14F-4D97-AF65-F5344CB8AC3E}">
        <p14:creationId xmlns:p14="http://schemas.microsoft.com/office/powerpoint/2010/main" val="419793994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328939"/>
          </a:xfrm>
          <a:prstGeom prst="rect">
            <a:avLst/>
          </a:prstGeom>
          <a:solidFill>
            <a:srgbClr val="B9E1FF"/>
          </a:solidFill>
        </p:spPr>
        <p:txBody>
          <a:bodyPr/>
          <a:lstStyle/>
          <a:p>
            <a:endParaRPr lang="en-US"/>
          </a:p>
        </p:txBody>
      </p:sp>
      <p:sp>
        <p:nvSpPr>
          <p:cNvPr id="5" name="Freeform 5"/>
          <p:cNvSpPr/>
          <p:nvPr/>
        </p:nvSpPr>
        <p:spPr>
          <a:xfrm flipH="1">
            <a:off x="-1245375" y="5143500"/>
            <a:ext cx="2885327" cy="3730744"/>
          </a:xfrm>
          <a:custGeom>
            <a:avLst/>
            <a:gdLst/>
            <a:ahLst/>
            <a:cxnLst/>
            <a:rect l="l" t="t" r="r" b="b"/>
            <a:pathLst>
              <a:path w="2885327" h="3730744">
                <a:moveTo>
                  <a:pt x="2885327" y="0"/>
                </a:moveTo>
                <a:lnTo>
                  <a:pt x="0" y="0"/>
                </a:lnTo>
                <a:lnTo>
                  <a:pt x="0" y="3730744"/>
                </a:lnTo>
                <a:lnTo>
                  <a:pt x="2885327" y="3730744"/>
                </a:lnTo>
                <a:lnTo>
                  <a:pt x="2885327" y="0"/>
                </a:lnTo>
                <a:close/>
              </a:path>
            </a:pathLst>
          </a:custGeom>
          <a:blipFill>
            <a:blip r:embed="rId2"/>
            <a:stretch>
              <a:fillRect/>
            </a:stretch>
          </a:blipFill>
        </p:spPr>
        <p:txBody>
          <a:bodyPr/>
          <a:lstStyle/>
          <a:p>
            <a:endParaRPr lang="en-US"/>
          </a:p>
        </p:txBody>
      </p:sp>
      <p:sp>
        <p:nvSpPr>
          <p:cNvPr id="6" name="Freeform 6"/>
          <p:cNvSpPr/>
          <p:nvPr/>
        </p:nvSpPr>
        <p:spPr>
          <a:xfrm rot="10081898">
            <a:off x="1919791" y="8426107"/>
            <a:ext cx="1777174" cy="1426182"/>
          </a:xfrm>
          <a:custGeom>
            <a:avLst/>
            <a:gdLst/>
            <a:ahLst/>
            <a:cxnLst/>
            <a:rect l="l" t="t" r="r" b="b"/>
            <a:pathLst>
              <a:path w="1777174" h="1426182">
                <a:moveTo>
                  <a:pt x="0" y="0"/>
                </a:moveTo>
                <a:lnTo>
                  <a:pt x="1777174" y="0"/>
                </a:lnTo>
                <a:lnTo>
                  <a:pt x="1777174" y="1426182"/>
                </a:lnTo>
                <a:lnTo>
                  <a:pt x="0" y="1426182"/>
                </a:lnTo>
                <a:lnTo>
                  <a:pt x="0" y="0"/>
                </a:lnTo>
                <a:close/>
              </a:path>
            </a:pathLst>
          </a:custGeom>
          <a:blipFill>
            <a:blip r:embed="rId3"/>
            <a:stretch>
              <a:fillRect/>
            </a:stretch>
          </a:blipFill>
        </p:spPr>
        <p:txBody>
          <a:bodyPr/>
          <a:lstStyle/>
          <a:p>
            <a:endParaRPr lang="en-US"/>
          </a:p>
        </p:txBody>
      </p:sp>
      <p:sp>
        <p:nvSpPr>
          <p:cNvPr id="7" name="Freeform 7"/>
          <p:cNvSpPr/>
          <p:nvPr/>
        </p:nvSpPr>
        <p:spPr>
          <a:xfrm>
            <a:off x="15332720" y="1450510"/>
            <a:ext cx="1522477" cy="1520574"/>
          </a:xfrm>
          <a:custGeom>
            <a:avLst/>
            <a:gdLst/>
            <a:ahLst/>
            <a:cxnLst/>
            <a:rect l="l" t="t" r="r" b="b"/>
            <a:pathLst>
              <a:path w="1522477" h="1520574">
                <a:moveTo>
                  <a:pt x="0" y="0"/>
                </a:moveTo>
                <a:lnTo>
                  <a:pt x="1522477" y="0"/>
                </a:lnTo>
                <a:lnTo>
                  <a:pt x="1522477" y="1520574"/>
                </a:lnTo>
                <a:lnTo>
                  <a:pt x="0" y="1520574"/>
                </a:lnTo>
                <a:lnTo>
                  <a:pt x="0" y="0"/>
                </a:lnTo>
                <a:close/>
              </a:path>
            </a:pathLst>
          </a:custGeom>
          <a:blipFill>
            <a:blip r:embed="rId4"/>
            <a:stretch>
              <a:fillRect/>
            </a:stretch>
          </a:blipFill>
        </p:spPr>
        <p:txBody>
          <a:bodyPr/>
          <a:lstStyle/>
          <a:p>
            <a:endParaRPr lang="en-US"/>
          </a:p>
        </p:txBody>
      </p:sp>
      <p:sp>
        <p:nvSpPr>
          <p:cNvPr id="8" name="Freeform 8"/>
          <p:cNvSpPr/>
          <p:nvPr/>
        </p:nvSpPr>
        <p:spPr>
          <a:xfrm>
            <a:off x="17221200" y="706832"/>
            <a:ext cx="1325394" cy="1244214"/>
          </a:xfrm>
          <a:custGeom>
            <a:avLst/>
            <a:gdLst/>
            <a:ahLst/>
            <a:cxnLst/>
            <a:rect l="l" t="t" r="r" b="b"/>
            <a:pathLst>
              <a:path w="1325394" h="1244214">
                <a:moveTo>
                  <a:pt x="0" y="0"/>
                </a:moveTo>
                <a:lnTo>
                  <a:pt x="1325394" y="0"/>
                </a:lnTo>
                <a:lnTo>
                  <a:pt x="1325394" y="1244214"/>
                </a:lnTo>
                <a:lnTo>
                  <a:pt x="0" y="1244214"/>
                </a:lnTo>
                <a:lnTo>
                  <a:pt x="0" y="0"/>
                </a:lnTo>
                <a:close/>
              </a:path>
            </a:pathLst>
          </a:custGeom>
          <a:blipFill>
            <a:blip r:embed="rId5"/>
            <a:stretch>
              <a:fillRect/>
            </a:stretch>
          </a:blipFill>
        </p:spPr>
        <p:txBody>
          <a:bodyPr/>
          <a:lstStyle/>
          <a:p>
            <a:endParaRPr lang="en-US"/>
          </a:p>
        </p:txBody>
      </p:sp>
      <p:sp>
        <p:nvSpPr>
          <p:cNvPr id="9" name="Freeform 9"/>
          <p:cNvSpPr/>
          <p:nvPr/>
        </p:nvSpPr>
        <p:spPr>
          <a:xfrm>
            <a:off x="15983826" y="-801387"/>
            <a:ext cx="1474549" cy="1526053"/>
          </a:xfrm>
          <a:custGeom>
            <a:avLst/>
            <a:gdLst/>
            <a:ahLst/>
            <a:cxnLst/>
            <a:rect l="l" t="t" r="r" b="b"/>
            <a:pathLst>
              <a:path w="1474549" h="1526053">
                <a:moveTo>
                  <a:pt x="0" y="0"/>
                </a:moveTo>
                <a:lnTo>
                  <a:pt x="1474549" y="0"/>
                </a:lnTo>
                <a:lnTo>
                  <a:pt x="1474549" y="1526053"/>
                </a:lnTo>
                <a:lnTo>
                  <a:pt x="0" y="1526053"/>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3274027" y="4676775"/>
            <a:ext cx="11739946" cy="933450"/>
          </a:xfrm>
          <a:prstGeom prst="rect">
            <a:avLst/>
          </a:prstGeom>
        </p:spPr>
        <p:txBody>
          <a:bodyPr wrap="square" lIns="0" tIns="0" rIns="0" bIns="0" rtlCol="0" anchor="t">
            <a:spAutoFit/>
          </a:bodyPr>
          <a:lstStyle/>
          <a:p>
            <a:pPr marL="0" lvl="0" indent="0" algn="ctr">
              <a:lnSpc>
                <a:spcPts val="6999"/>
              </a:lnSpc>
              <a:spcBef>
                <a:spcPct val="0"/>
              </a:spcBef>
            </a:pPr>
            <a:r>
              <a:rPr lang="en-US" sz="6999" b="1" u="none" dirty="0">
                <a:solidFill>
                  <a:srgbClr val="001A47"/>
                </a:solidFill>
                <a:latin typeface="Arial" panose="020B0604020202020204" pitchFamily="34" charset="0"/>
                <a:cs typeface="Arial" panose="020B0604020202020204" pitchFamily="34" charset="0"/>
              </a:rPr>
              <a:t>LUYỆN TẬP</a:t>
            </a:r>
          </a:p>
        </p:txBody>
      </p:sp>
      <p:sp>
        <p:nvSpPr>
          <p:cNvPr id="38" name="TextBox 21">
            <a:extLst>
              <a:ext uri="{FF2B5EF4-FFF2-40B4-BE49-F238E27FC236}">
                <a16:creationId xmlns:a16="http://schemas.microsoft.com/office/drawing/2014/main" id="{DD8C1882-87AB-E6B7-B314-A819133083B5}"/>
              </a:ext>
            </a:extLst>
          </p:cNvPr>
          <p:cNvSpPr txBox="1"/>
          <p:nvPr/>
        </p:nvSpPr>
        <p:spPr>
          <a:xfrm>
            <a:off x="4631257" y="3070667"/>
            <a:ext cx="951405" cy="926285"/>
          </a:xfrm>
          <a:prstGeom prst="rect">
            <a:avLst/>
          </a:prstGeom>
        </p:spPr>
        <p:txBody>
          <a:bodyPr wrap="square" lIns="0" tIns="0" rIns="0" bIns="0" rtlCol="0" anchor="t">
            <a:spAutoFit/>
          </a:bodyPr>
          <a:lstStyle/>
          <a:p>
            <a:pPr algn="ctr">
              <a:lnSpc>
                <a:spcPts val="5652"/>
              </a:lnSpc>
            </a:pPr>
            <a:r>
              <a:rPr lang="en-US" sz="6000" spc="-154" dirty="0">
                <a:solidFill>
                  <a:srgbClr val="EDE8EA"/>
                </a:solidFill>
                <a:latin typeface="Arial" panose="020B0604020202020204" pitchFamily="34" charset="0"/>
                <a:cs typeface="Arial" panose="020B0604020202020204" pitchFamily="34" charset="0"/>
              </a:rPr>
              <a:t>1</a:t>
            </a:r>
          </a:p>
        </p:txBody>
      </p:sp>
      <p:pic>
        <p:nvPicPr>
          <p:cNvPr id="14" name="Picture 13">
            <a:extLst>
              <a:ext uri="{FF2B5EF4-FFF2-40B4-BE49-F238E27FC236}">
                <a16:creationId xmlns:a16="http://schemas.microsoft.com/office/drawing/2014/main" id="{D42787BA-AB6F-43AB-BC06-5484D6F88F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94691" y="5478274"/>
            <a:ext cx="8076057" cy="4542782"/>
          </a:xfrm>
          <a:prstGeom prst="rect">
            <a:avLst/>
          </a:prstGeom>
        </p:spPr>
      </p:pic>
    </p:spTree>
    <p:extLst>
      <p:ext uri="{BB962C8B-B14F-4D97-AF65-F5344CB8AC3E}">
        <p14:creationId xmlns:p14="http://schemas.microsoft.com/office/powerpoint/2010/main" val="3991394097"/>
      </p:ext>
    </p:extLst>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647317" y="1621575"/>
            <a:ext cx="19582634" cy="7077778"/>
            <a:chOff x="0" y="0"/>
            <a:chExt cx="5295307" cy="1913890"/>
          </a:xfrm>
        </p:grpSpPr>
        <p:sp>
          <p:nvSpPr>
            <p:cNvPr id="3" name="Freeform 3"/>
            <p:cNvSpPr/>
            <p:nvPr/>
          </p:nvSpPr>
          <p:spPr>
            <a:xfrm>
              <a:off x="0" y="0"/>
              <a:ext cx="5295307" cy="1913890"/>
            </a:xfrm>
            <a:custGeom>
              <a:avLst/>
              <a:gdLst/>
              <a:ahLst/>
              <a:cxnLst/>
              <a:rect l="l" t="t" r="r" b="b"/>
              <a:pathLst>
                <a:path w="5295307" h="1913890">
                  <a:moveTo>
                    <a:pt x="5295307" y="956945"/>
                  </a:moveTo>
                  <a:lnTo>
                    <a:pt x="5295307" y="956945"/>
                  </a:lnTo>
                  <a:cubicBezTo>
                    <a:pt x="5295307" y="1485392"/>
                    <a:pt x="4866936" y="1913890"/>
                    <a:pt x="4338362" y="1913890"/>
                  </a:cubicBezTo>
                  <a:lnTo>
                    <a:pt x="956945" y="1913890"/>
                  </a:lnTo>
                  <a:cubicBezTo>
                    <a:pt x="428371" y="1913890"/>
                    <a:pt x="0" y="1485392"/>
                    <a:pt x="0" y="956945"/>
                  </a:cubicBezTo>
                  <a:lnTo>
                    <a:pt x="0" y="956945"/>
                  </a:lnTo>
                  <a:cubicBezTo>
                    <a:pt x="0" y="428371"/>
                    <a:pt x="428371" y="0"/>
                    <a:pt x="956945" y="0"/>
                  </a:cubicBezTo>
                  <a:lnTo>
                    <a:pt x="4338362" y="0"/>
                  </a:lnTo>
                  <a:cubicBezTo>
                    <a:pt x="4866809" y="0"/>
                    <a:pt x="5295307" y="428371"/>
                    <a:pt x="5295307" y="956945"/>
                  </a:cubicBezTo>
                  <a:close/>
                </a:path>
              </a:pathLst>
            </a:custGeom>
            <a:solidFill>
              <a:srgbClr val="EFF5FB"/>
            </a:solidFill>
          </p:spPr>
          <p:txBody>
            <a:bodyPr/>
            <a:lstStyle/>
            <a:p>
              <a:endParaRPr lang="en-US"/>
            </a:p>
          </p:txBody>
        </p:sp>
      </p:grpSp>
      <p:sp>
        <p:nvSpPr>
          <p:cNvPr id="4" name="Freeform 4"/>
          <p:cNvSpPr/>
          <p:nvPr/>
        </p:nvSpPr>
        <p:spPr>
          <a:xfrm rot="1315084">
            <a:off x="3585018" y="8106030"/>
            <a:ext cx="1522050" cy="1968020"/>
          </a:xfrm>
          <a:custGeom>
            <a:avLst/>
            <a:gdLst/>
            <a:ahLst/>
            <a:cxnLst/>
            <a:rect l="l" t="t" r="r" b="b"/>
            <a:pathLst>
              <a:path w="1522050" h="1968020">
                <a:moveTo>
                  <a:pt x="0" y="0"/>
                </a:moveTo>
                <a:lnTo>
                  <a:pt x="1522051" y="0"/>
                </a:lnTo>
                <a:lnTo>
                  <a:pt x="1522051" y="1968020"/>
                </a:lnTo>
                <a:lnTo>
                  <a:pt x="0" y="1968020"/>
                </a:lnTo>
                <a:lnTo>
                  <a:pt x="0" y="0"/>
                </a:lnTo>
                <a:close/>
              </a:path>
            </a:pathLst>
          </a:custGeom>
          <a:blipFill>
            <a:blip r:embed="rId2"/>
            <a:stretch>
              <a:fillRect/>
            </a:stretch>
          </a:blipFill>
        </p:spPr>
        <p:txBody>
          <a:bodyPr/>
          <a:lstStyle/>
          <a:p>
            <a:endParaRPr lang="en-US"/>
          </a:p>
        </p:txBody>
      </p:sp>
      <p:sp>
        <p:nvSpPr>
          <p:cNvPr id="5" name="Freeform 5"/>
          <p:cNvSpPr/>
          <p:nvPr/>
        </p:nvSpPr>
        <p:spPr>
          <a:xfrm rot="661843">
            <a:off x="-2023581" y="4073948"/>
            <a:ext cx="4047162" cy="4980170"/>
          </a:xfrm>
          <a:custGeom>
            <a:avLst/>
            <a:gdLst/>
            <a:ahLst/>
            <a:cxnLst/>
            <a:rect l="l" t="t" r="r" b="b"/>
            <a:pathLst>
              <a:path w="4047162" h="4980170">
                <a:moveTo>
                  <a:pt x="0" y="0"/>
                </a:moveTo>
                <a:lnTo>
                  <a:pt x="4047162" y="0"/>
                </a:lnTo>
                <a:lnTo>
                  <a:pt x="4047162" y="4980169"/>
                </a:lnTo>
                <a:lnTo>
                  <a:pt x="0" y="4980169"/>
                </a:lnTo>
                <a:lnTo>
                  <a:pt x="0" y="0"/>
                </a:lnTo>
                <a:close/>
              </a:path>
            </a:pathLst>
          </a:custGeom>
          <a:blipFill>
            <a:blip r:embed="rId3"/>
            <a:stretch>
              <a:fillRect l="-64238" t="-40678"/>
            </a:stretch>
          </a:blipFill>
        </p:spPr>
        <p:txBody>
          <a:bodyPr/>
          <a:lstStyle/>
          <a:p>
            <a:endParaRPr lang="en-US"/>
          </a:p>
        </p:txBody>
      </p:sp>
      <p:sp>
        <p:nvSpPr>
          <p:cNvPr id="7" name="Freeform 7"/>
          <p:cNvSpPr/>
          <p:nvPr/>
        </p:nvSpPr>
        <p:spPr>
          <a:xfrm rot="-1130426">
            <a:off x="16403372" y="556963"/>
            <a:ext cx="1088566" cy="2129225"/>
          </a:xfrm>
          <a:custGeom>
            <a:avLst/>
            <a:gdLst/>
            <a:ahLst/>
            <a:cxnLst/>
            <a:rect l="l" t="t" r="r" b="b"/>
            <a:pathLst>
              <a:path w="1088566" h="2129225">
                <a:moveTo>
                  <a:pt x="0" y="0"/>
                </a:moveTo>
                <a:lnTo>
                  <a:pt x="1088567" y="0"/>
                </a:lnTo>
                <a:lnTo>
                  <a:pt x="1088567" y="2129225"/>
                </a:lnTo>
                <a:lnTo>
                  <a:pt x="0" y="2129225"/>
                </a:lnTo>
                <a:lnTo>
                  <a:pt x="0" y="0"/>
                </a:lnTo>
                <a:close/>
              </a:path>
            </a:pathLst>
          </a:custGeom>
          <a:blipFill>
            <a:blip r:embed="rId4"/>
            <a:stretch>
              <a:fillRect/>
            </a:stretch>
          </a:blipFill>
        </p:spPr>
        <p:txBody>
          <a:bodyPr/>
          <a:lstStyle/>
          <a:p>
            <a:endParaRPr lang="en-US"/>
          </a:p>
        </p:txBody>
      </p:sp>
      <p:sp>
        <p:nvSpPr>
          <p:cNvPr id="9" name="Freeform 9"/>
          <p:cNvSpPr/>
          <p:nvPr/>
        </p:nvSpPr>
        <p:spPr>
          <a:xfrm>
            <a:off x="4169344" y="436493"/>
            <a:ext cx="592948" cy="592207"/>
          </a:xfrm>
          <a:custGeom>
            <a:avLst/>
            <a:gdLst/>
            <a:ahLst/>
            <a:cxnLst/>
            <a:rect l="l" t="t" r="r" b="b"/>
            <a:pathLst>
              <a:path w="592948" h="592207">
                <a:moveTo>
                  <a:pt x="0" y="0"/>
                </a:moveTo>
                <a:lnTo>
                  <a:pt x="592948" y="0"/>
                </a:lnTo>
                <a:lnTo>
                  <a:pt x="592948" y="592207"/>
                </a:lnTo>
                <a:lnTo>
                  <a:pt x="0" y="592207"/>
                </a:lnTo>
                <a:lnTo>
                  <a:pt x="0" y="0"/>
                </a:lnTo>
                <a:close/>
              </a:path>
            </a:pathLst>
          </a:custGeom>
          <a:blipFill>
            <a:blip r:embed="rId5"/>
            <a:stretch>
              <a:fillRect/>
            </a:stretch>
          </a:blipFill>
        </p:spPr>
        <p:txBody>
          <a:bodyPr/>
          <a:lstStyle/>
          <a:p>
            <a:endParaRPr lang="en-US"/>
          </a:p>
        </p:txBody>
      </p:sp>
      <p:sp>
        <p:nvSpPr>
          <p:cNvPr id="11" name="Freeform 11"/>
          <p:cNvSpPr/>
          <p:nvPr/>
        </p:nvSpPr>
        <p:spPr>
          <a:xfrm>
            <a:off x="14769622" y="2639317"/>
            <a:ext cx="885613" cy="884506"/>
          </a:xfrm>
          <a:custGeom>
            <a:avLst/>
            <a:gdLst/>
            <a:ahLst/>
            <a:cxnLst/>
            <a:rect l="l" t="t" r="r" b="b"/>
            <a:pathLst>
              <a:path w="885613" h="884506">
                <a:moveTo>
                  <a:pt x="0" y="0"/>
                </a:moveTo>
                <a:lnTo>
                  <a:pt x="885614" y="0"/>
                </a:lnTo>
                <a:lnTo>
                  <a:pt x="885614" y="884507"/>
                </a:lnTo>
                <a:lnTo>
                  <a:pt x="0" y="884507"/>
                </a:lnTo>
                <a:lnTo>
                  <a:pt x="0" y="0"/>
                </a:lnTo>
                <a:close/>
              </a:path>
            </a:pathLst>
          </a:custGeom>
          <a:blipFill>
            <a:blip r:embed="rId5"/>
            <a:stretch>
              <a:fillRect/>
            </a:stretch>
          </a:blipFill>
        </p:spPr>
        <p:txBody>
          <a:bodyPr/>
          <a:lstStyle/>
          <a:p>
            <a:endParaRPr lang="en-US"/>
          </a:p>
        </p:txBody>
      </p:sp>
      <p:sp>
        <p:nvSpPr>
          <p:cNvPr id="16" name="Freeform 16"/>
          <p:cNvSpPr/>
          <p:nvPr/>
        </p:nvSpPr>
        <p:spPr>
          <a:xfrm>
            <a:off x="8834309" y="-67324"/>
            <a:ext cx="876990" cy="907622"/>
          </a:xfrm>
          <a:custGeom>
            <a:avLst/>
            <a:gdLst/>
            <a:ahLst/>
            <a:cxnLst/>
            <a:rect l="l" t="t" r="r" b="b"/>
            <a:pathLst>
              <a:path w="876990" h="907622">
                <a:moveTo>
                  <a:pt x="0" y="0"/>
                </a:moveTo>
                <a:lnTo>
                  <a:pt x="876990" y="0"/>
                </a:lnTo>
                <a:lnTo>
                  <a:pt x="876990" y="907622"/>
                </a:lnTo>
                <a:lnTo>
                  <a:pt x="0" y="907622"/>
                </a:lnTo>
                <a:lnTo>
                  <a:pt x="0" y="0"/>
                </a:lnTo>
                <a:close/>
              </a:path>
            </a:pathLst>
          </a:custGeom>
          <a:blipFill>
            <a:blip r:embed="rId6"/>
            <a:stretch>
              <a:fillRect/>
            </a:stretch>
          </a:blipFill>
        </p:spPr>
        <p:txBody>
          <a:bodyPr/>
          <a:lstStyle/>
          <a:p>
            <a:endParaRPr lang="en-US"/>
          </a:p>
        </p:txBody>
      </p:sp>
      <p:sp>
        <p:nvSpPr>
          <p:cNvPr id="17" name="Freeform 17"/>
          <p:cNvSpPr/>
          <p:nvPr/>
        </p:nvSpPr>
        <p:spPr>
          <a:xfrm rot="-4375006">
            <a:off x="12804440" y="9020961"/>
            <a:ext cx="876990" cy="907622"/>
          </a:xfrm>
          <a:custGeom>
            <a:avLst/>
            <a:gdLst/>
            <a:ahLst/>
            <a:cxnLst/>
            <a:rect l="l" t="t" r="r" b="b"/>
            <a:pathLst>
              <a:path w="876990" h="907622">
                <a:moveTo>
                  <a:pt x="0" y="0"/>
                </a:moveTo>
                <a:lnTo>
                  <a:pt x="876990" y="0"/>
                </a:lnTo>
                <a:lnTo>
                  <a:pt x="876990" y="907622"/>
                </a:lnTo>
                <a:lnTo>
                  <a:pt x="0" y="907622"/>
                </a:lnTo>
                <a:lnTo>
                  <a:pt x="0" y="0"/>
                </a:lnTo>
                <a:close/>
              </a:path>
            </a:pathLst>
          </a:custGeom>
          <a:blipFill>
            <a:blip r:embed="rId6"/>
            <a:stretch>
              <a:fillRect/>
            </a:stretch>
          </a:blipFill>
        </p:spPr>
        <p:txBody>
          <a:bodyPr/>
          <a:lstStyle/>
          <a:p>
            <a:endParaRPr lang="en-US"/>
          </a:p>
        </p:txBody>
      </p:sp>
      <p:sp>
        <p:nvSpPr>
          <p:cNvPr id="21" name="TextBox 21"/>
          <p:cNvSpPr txBox="1"/>
          <p:nvPr/>
        </p:nvSpPr>
        <p:spPr>
          <a:xfrm>
            <a:off x="1238276" y="3413042"/>
            <a:ext cx="16069055" cy="3150991"/>
          </a:xfrm>
          <a:prstGeom prst="rect">
            <a:avLst/>
          </a:prstGeom>
        </p:spPr>
        <p:txBody>
          <a:bodyPr wrap="square" lIns="0" tIns="0" rIns="0" bIns="0" rtlCol="0" anchor="t">
            <a:spAutoFit/>
          </a:bodyPr>
          <a:lstStyle/>
          <a:p>
            <a:pPr marL="0" lvl="0" indent="0" algn="ctr">
              <a:lnSpc>
                <a:spcPts val="12999"/>
              </a:lnSpc>
              <a:spcBef>
                <a:spcPct val="0"/>
              </a:spcBef>
            </a:pPr>
            <a:r>
              <a:rPr lang="en-US" sz="8000" b="1" dirty="0">
                <a:solidFill>
                  <a:srgbClr val="001A47"/>
                </a:solidFill>
                <a:latin typeface="Arial" panose="020B0604020202020204" pitchFamily="34" charset="0"/>
                <a:cs typeface="Arial" panose="020B0604020202020204" pitchFamily="34" charset="0"/>
              </a:rPr>
              <a:t>BÀI 3:</a:t>
            </a:r>
          </a:p>
          <a:p>
            <a:pPr marL="0" lvl="0" indent="0" algn="ctr">
              <a:lnSpc>
                <a:spcPts val="12999"/>
              </a:lnSpc>
              <a:spcBef>
                <a:spcPct val="0"/>
              </a:spcBef>
            </a:pPr>
            <a:r>
              <a:rPr lang="en-US" sz="8000" b="1" u="none" dirty="0">
                <a:solidFill>
                  <a:srgbClr val="001A47"/>
                </a:solidFill>
                <a:latin typeface="Arial" panose="020B0604020202020204" pitchFamily="34" charset="0"/>
                <a:cs typeface="Arial" panose="020B0604020202020204" pitchFamily="34" charset="0"/>
              </a:rPr>
              <a:t>CẤP SỐ NHÂN</a:t>
            </a:r>
          </a:p>
        </p:txBody>
      </p:sp>
    </p:spTree>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328939"/>
          </a:xfrm>
          <a:prstGeom prst="rect">
            <a:avLst/>
          </a:prstGeom>
          <a:solidFill>
            <a:srgbClr val="B9E1FF"/>
          </a:solidFill>
        </p:spPr>
        <p:txBody>
          <a:bodyPr/>
          <a:lstStyle/>
          <a:p>
            <a:endParaRPr lang="en-US"/>
          </a:p>
        </p:txBody>
      </p:sp>
      <p:sp>
        <p:nvSpPr>
          <p:cNvPr id="5" name="Freeform 5"/>
          <p:cNvSpPr/>
          <p:nvPr/>
        </p:nvSpPr>
        <p:spPr>
          <a:xfrm flipH="1">
            <a:off x="-1245375" y="5143500"/>
            <a:ext cx="2885327" cy="3730744"/>
          </a:xfrm>
          <a:custGeom>
            <a:avLst/>
            <a:gdLst/>
            <a:ahLst/>
            <a:cxnLst/>
            <a:rect l="l" t="t" r="r" b="b"/>
            <a:pathLst>
              <a:path w="2885327" h="3730744">
                <a:moveTo>
                  <a:pt x="2885327" y="0"/>
                </a:moveTo>
                <a:lnTo>
                  <a:pt x="0" y="0"/>
                </a:lnTo>
                <a:lnTo>
                  <a:pt x="0" y="3730744"/>
                </a:lnTo>
                <a:lnTo>
                  <a:pt x="2885327" y="3730744"/>
                </a:lnTo>
                <a:lnTo>
                  <a:pt x="2885327" y="0"/>
                </a:lnTo>
                <a:close/>
              </a:path>
            </a:pathLst>
          </a:custGeom>
          <a:blipFill>
            <a:blip r:embed="rId2"/>
            <a:stretch>
              <a:fillRect/>
            </a:stretch>
          </a:blipFill>
        </p:spPr>
        <p:txBody>
          <a:bodyPr/>
          <a:lstStyle/>
          <a:p>
            <a:endParaRPr lang="en-US"/>
          </a:p>
        </p:txBody>
      </p:sp>
      <p:sp>
        <p:nvSpPr>
          <p:cNvPr id="6" name="Freeform 6"/>
          <p:cNvSpPr/>
          <p:nvPr/>
        </p:nvSpPr>
        <p:spPr>
          <a:xfrm rot="10081898">
            <a:off x="1919791" y="8426107"/>
            <a:ext cx="1777174" cy="1426182"/>
          </a:xfrm>
          <a:custGeom>
            <a:avLst/>
            <a:gdLst/>
            <a:ahLst/>
            <a:cxnLst/>
            <a:rect l="l" t="t" r="r" b="b"/>
            <a:pathLst>
              <a:path w="1777174" h="1426182">
                <a:moveTo>
                  <a:pt x="0" y="0"/>
                </a:moveTo>
                <a:lnTo>
                  <a:pt x="1777174" y="0"/>
                </a:lnTo>
                <a:lnTo>
                  <a:pt x="1777174" y="1426182"/>
                </a:lnTo>
                <a:lnTo>
                  <a:pt x="0" y="1426182"/>
                </a:lnTo>
                <a:lnTo>
                  <a:pt x="0" y="0"/>
                </a:lnTo>
                <a:close/>
              </a:path>
            </a:pathLst>
          </a:custGeom>
          <a:blipFill>
            <a:blip r:embed="rId3"/>
            <a:stretch>
              <a:fillRect/>
            </a:stretch>
          </a:blipFill>
        </p:spPr>
        <p:txBody>
          <a:bodyPr/>
          <a:lstStyle/>
          <a:p>
            <a:endParaRPr lang="en-US"/>
          </a:p>
        </p:txBody>
      </p:sp>
      <p:sp>
        <p:nvSpPr>
          <p:cNvPr id="7" name="Freeform 7"/>
          <p:cNvSpPr/>
          <p:nvPr/>
        </p:nvSpPr>
        <p:spPr>
          <a:xfrm>
            <a:off x="15332720" y="1450510"/>
            <a:ext cx="1522477" cy="1520574"/>
          </a:xfrm>
          <a:custGeom>
            <a:avLst/>
            <a:gdLst/>
            <a:ahLst/>
            <a:cxnLst/>
            <a:rect l="l" t="t" r="r" b="b"/>
            <a:pathLst>
              <a:path w="1522477" h="1520574">
                <a:moveTo>
                  <a:pt x="0" y="0"/>
                </a:moveTo>
                <a:lnTo>
                  <a:pt x="1522477" y="0"/>
                </a:lnTo>
                <a:lnTo>
                  <a:pt x="1522477" y="1520574"/>
                </a:lnTo>
                <a:lnTo>
                  <a:pt x="0" y="1520574"/>
                </a:lnTo>
                <a:lnTo>
                  <a:pt x="0" y="0"/>
                </a:lnTo>
                <a:close/>
              </a:path>
            </a:pathLst>
          </a:custGeom>
          <a:blipFill>
            <a:blip r:embed="rId4"/>
            <a:stretch>
              <a:fillRect/>
            </a:stretch>
          </a:blipFill>
        </p:spPr>
        <p:txBody>
          <a:bodyPr/>
          <a:lstStyle/>
          <a:p>
            <a:endParaRPr lang="en-US"/>
          </a:p>
        </p:txBody>
      </p:sp>
      <p:sp>
        <p:nvSpPr>
          <p:cNvPr id="8" name="Freeform 8"/>
          <p:cNvSpPr/>
          <p:nvPr/>
        </p:nvSpPr>
        <p:spPr>
          <a:xfrm>
            <a:off x="17221200" y="706832"/>
            <a:ext cx="1325394" cy="1244214"/>
          </a:xfrm>
          <a:custGeom>
            <a:avLst/>
            <a:gdLst/>
            <a:ahLst/>
            <a:cxnLst/>
            <a:rect l="l" t="t" r="r" b="b"/>
            <a:pathLst>
              <a:path w="1325394" h="1244214">
                <a:moveTo>
                  <a:pt x="0" y="0"/>
                </a:moveTo>
                <a:lnTo>
                  <a:pt x="1325394" y="0"/>
                </a:lnTo>
                <a:lnTo>
                  <a:pt x="1325394" y="1244214"/>
                </a:lnTo>
                <a:lnTo>
                  <a:pt x="0" y="1244214"/>
                </a:lnTo>
                <a:lnTo>
                  <a:pt x="0" y="0"/>
                </a:lnTo>
                <a:close/>
              </a:path>
            </a:pathLst>
          </a:custGeom>
          <a:blipFill>
            <a:blip r:embed="rId5"/>
            <a:stretch>
              <a:fillRect/>
            </a:stretch>
          </a:blipFill>
        </p:spPr>
        <p:txBody>
          <a:bodyPr/>
          <a:lstStyle/>
          <a:p>
            <a:endParaRPr lang="en-US"/>
          </a:p>
        </p:txBody>
      </p:sp>
      <p:sp>
        <p:nvSpPr>
          <p:cNvPr id="9" name="Freeform 9"/>
          <p:cNvSpPr/>
          <p:nvPr/>
        </p:nvSpPr>
        <p:spPr>
          <a:xfrm>
            <a:off x="15983826" y="-801387"/>
            <a:ext cx="1474549" cy="1526053"/>
          </a:xfrm>
          <a:custGeom>
            <a:avLst/>
            <a:gdLst/>
            <a:ahLst/>
            <a:cxnLst/>
            <a:rect l="l" t="t" r="r" b="b"/>
            <a:pathLst>
              <a:path w="1474549" h="1526053">
                <a:moveTo>
                  <a:pt x="0" y="0"/>
                </a:moveTo>
                <a:lnTo>
                  <a:pt x="1474549" y="0"/>
                </a:lnTo>
                <a:lnTo>
                  <a:pt x="1474549" y="1526053"/>
                </a:lnTo>
                <a:lnTo>
                  <a:pt x="0" y="1526053"/>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3274027" y="4676775"/>
            <a:ext cx="11739946" cy="933450"/>
          </a:xfrm>
          <a:prstGeom prst="rect">
            <a:avLst/>
          </a:prstGeom>
        </p:spPr>
        <p:txBody>
          <a:bodyPr wrap="square" lIns="0" tIns="0" rIns="0" bIns="0" rtlCol="0" anchor="t">
            <a:spAutoFit/>
          </a:bodyPr>
          <a:lstStyle/>
          <a:p>
            <a:pPr marL="0" lvl="0" indent="0" algn="ctr">
              <a:lnSpc>
                <a:spcPts val="6999"/>
              </a:lnSpc>
              <a:spcBef>
                <a:spcPct val="0"/>
              </a:spcBef>
            </a:pPr>
            <a:r>
              <a:rPr lang="en-US" sz="6999" b="1" u="none" dirty="0">
                <a:solidFill>
                  <a:srgbClr val="001A47"/>
                </a:solidFill>
                <a:latin typeface="Arial" panose="020B0604020202020204" pitchFamily="34" charset="0"/>
                <a:cs typeface="Arial" panose="020B0604020202020204" pitchFamily="34" charset="0"/>
              </a:rPr>
              <a:t>CÂU HỎI TRẮC NGHIỆM</a:t>
            </a:r>
          </a:p>
        </p:txBody>
      </p:sp>
      <p:sp>
        <p:nvSpPr>
          <p:cNvPr id="38" name="TextBox 21">
            <a:extLst>
              <a:ext uri="{FF2B5EF4-FFF2-40B4-BE49-F238E27FC236}">
                <a16:creationId xmlns:a16="http://schemas.microsoft.com/office/drawing/2014/main" id="{DD8C1882-87AB-E6B7-B314-A819133083B5}"/>
              </a:ext>
            </a:extLst>
          </p:cNvPr>
          <p:cNvSpPr txBox="1"/>
          <p:nvPr/>
        </p:nvSpPr>
        <p:spPr>
          <a:xfrm>
            <a:off x="4631257" y="3070667"/>
            <a:ext cx="951405" cy="926285"/>
          </a:xfrm>
          <a:prstGeom prst="rect">
            <a:avLst/>
          </a:prstGeom>
        </p:spPr>
        <p:txBody>
          <a:bodyPr wrap="square" lIns="0" tIns="0" rIns="0" bIns="0" rtlCol="0" anchor="t">
            <a:spAutoFit/>
          </a:bodyPr>
          <a:lstStyle/>
          <a:p>
            <a:pPr algn="ctr">
              <a:lnSpc>
                <a:spcPts val="5652"/>
              </a:lnSpc>
            </a:pPr>
            <a:r>
              <a:rPr lang="en-US" sz="6000" spc="-154" dirty="0">
                <a:solidFill>
                  <a:srgbClr val="EDE8EA"/>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097647578"/>
      </p:ext>
    </p:extLst>
  </p:cSld>
  <p:clrMapOvr>
    <a:masterClrMapping/>
  </p:clrMapOvr>
  <p:transition spd="med">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3695700"/>
            <a:ext cx="18288000" cy="6591301"/>
          </a:xfrm>
          <a:prstGeom prst="rect">
            <a:avLst/>
          </a:prstGeom>
          <a:solidFill>
            <a:srgbClr val="B9E1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E2FA16D-D57D-A3DC-0334-FAC8B5E15B44}"/>
              </a:ext>
            </a:extLst>
          </p:cNvPr>
          <p:cNvSpPr/>
          <p:nvPr/>
        </p:nvSpPr>
        <p:spPr>
          <a:xfrm>
            <a:off x="1536486" y="1181100"/>
            <a:ext cx="15205674" cy="2041456"/>
          </a:xfrm>
          <a:prstGeom prst="rect">
            <a:avLst/>
          </a:prstGeom>
        </p:spPr>
        <p:txBody>
          <a:bodyPr wrap="square">
            <a:spAutoFit/>
          </a:bodyPr>
          <a:lstStyle/>
          <a:p>
            <a:pPr algn="just">
              <a:lnSpc>
                <a:spcPct val="150000"/>
              </a:lnSpc>
              <a:spcBef>
                <a:spcPts val="600"/>
              </a:spcBef>
              <a:spcAft>
                <a:spcPts val="800"/>
              </a:spcAft>
            </a:pPr>
            <a:r>
              <a:rPr lang="fr-FR" sz="4500" b="1" kern="1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500" b="1" kern="100" dirty="0">
                <a:solidFill>
                  <a:srgbClr val="000000"/>
                </a:solidFill>
                <a:latin typeface="Arial" panose="020B0604020202020204" pitchFamily="34" charset="0"/>
                <a:ea typeface="Calibri" panose="020F0502020204030204" pitchFamily="34" charset="0"/>
                <a:cs typeface="Arial" panose="020B0604020202020204" pitchFamily="34" charset="0"/>
              </a:rPr>
              <a:t> 1.</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Trong</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các</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dãy</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số</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được</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cho</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dưới</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đây</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dãy</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số</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nào</a:t>
            </a:r>
            <a:r>
              <a:rPr lang="fr-FR" sz="4500" kern="100" dirty="0">
                <a:latin typeface="Arial" panose="020B0604020202020204" pitchFamily="34" charset="0"/>
                <a:ea typeface="Calibri" panose="020F0502020204030204" pitchFamily="34" charset="0"/>
                <a:cs typeface="Arial" panose="020B0604020202020204" pitchFamily="34" charset="0"/>
              </a:rPr>
              <a:t> là </a:t>
            </a:r>
            <a:r>
              <a:rPr lang="fr-FR" sz="4500" kern="100" dirty="0" err="1">
                <a:latin typeface="Arial" panose="020B0604020202020204" pitchFamily="34" charset="0"/>
                <a:ea typeface="Calibri" panose="020F0502020204030204" pitchFamily="34" charset="0"/>
                <a:cs typeface="Arial" panose="020B0604020202020204" pitchFamily="34" charset="0"/>
              </a:rPr>
              <a:t>cấp</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số</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nhân</a:t>
            </a:r>
            <a:r>
              <a:rPr lang="fr-FR" sz="4500" kern="100" dirty="0">
                <a:latin typeface="Arial" panose="020B0604020202020204" pitchFamily="34" charset="0"/>
                <a:ea typeface="Calibri" panose="020F0502020204030204" pitchFamily="34" charset="0"/>
                <a:cs typeface="Arial" panose="020B0604020202020204" pitchFamily="34" charset="0"/>
              </a:rPr>
              <a:t>?</a:t>
            </a:r>
            <a:endParaRPr lang="en-US" sz="4500" kern="1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9F7C590-0308-54B1-0789-1150269E2718}"/>
                  </a:ext>
                </a:extLst>
              </p:cNvPr>
              <p:cNvSpPr txBox="1"/>
              <p:nvPr/>
            </p:nvSpPr>
            <p:spPr>
              <a:xfrm>
                <a:off x="3886199" y="3673549"/>
                <a:ext cx="12407987" cy="6499151"/>
              </a:xfrm>
              <a:prstGeom prst="rect">
                <a:avLst/>
              </a:prstGeom>
              <a:noFill/>
            </p:spPr>
            <p:txBody>
              <a:bodyPr wrap="square">
                <a:spAutoFit/>
              </a:bodyPr>
              <a:lstStyle/>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A. </a:t>
                </a:r>
                <a:r>
                  <a:rPr lang="fr-FR" sz="4500" dirty="0" err="1">
                    <a:latin typeface="Arial" panose="020B0604020202020204" pitchFamily="34" charset="0"/>
                    <a:ea typeface="Calibri" panose="020F0502020204030204" pitchFamily="34" charset="0"/>
                    <a:cs typeface="Arial" panose="020B0604020202020204" pitchFamily="34" charset="0"/>
                  </a:rPr>
                  <a:t>Dãy</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số</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500" i="1">
                            <a:latin typeface="Cambria Math" panose="02040503050406030204" pitchFamily="18" charset="0"/>
                            <a:cs typeface="Times New Roman" panose="02020603050405020304" pitchFamily="18" charset="0"/>
                          </a:rPr>
                        </m:ctrlPr>
                      </m:dPr>
                      <m:e>
                        <m:sSub>
                          <m:sSubPr>
                            <m:ctrlPr>
                              <a:rPr lang="en-US" sz="4500" i="1">
                                <a:latin typeface="Cambria Math" panose="02040503050406030204" pitchFamily="18"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𝑢</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e>
                    </m:d>
                    <m:r>
                      <a:rPr lang="fr-FR" sz="4500" i="1">
                        <a:latin typeface="Cambria Math" panose="02040503050406030204" pitchFamily="18" charset="0"/>
                        <a:ea typeface="Calibri" panose="020F0502020204030204" pitchFamily="34" charset="0"/>
                        <a:cs typeface="Times New Roman" panose="02020603050405020304" pitchFamily="18" charset="0"/>
                      </a:rPr>
                      <m:t>,</m:t>
                    </m:r>
                  </m:oMath>
                </a14:m>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với</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𝑢</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r>
                      <a:rPr lang="fr-FR" sz="4500" i="1">
                        <a:latin typeface="Cambria Math" panose="02040503050406030204" pitchFamily="18" charset="0"/>
                        <a:ea typeface="Calibri" panose="020F0502020204030204" pitchFamily="34" charset="0"/>
                        <a:cs typeface="Times New Roman" panose="02020603050405020304" pitchFamily="18" charset="0"/>
                      </a:rPr>
                      <m:t>=7−3</m:t>
                    </m:r>
                    <m:r>
                      <a:rPr lang="en-US" sz="4500" i="1">
                        <a:latin typeface="Cambria Math" panose="02040503050406030204" pitchFamily="18" charset="0"/>
                        <a:ea typeface="Calibri" panose="020F0502020204030204" pitchFamily="34" charset="0"/>
                        <a:cs typeface="Times New Roman" panose="02020603050405020304" pitchFamily="18" charset="0"/>
                      </a:rPr>
                      <m:t>𝑛</m:t>
                    </m:r>
                    <m:r>
                      <a:rPr lang="fr-FR" sz="4500" i="1">
                        <a:latin typeface="Cambria Math" panose="02040503050406030204" pitchFamily="18" charset="0"/>
                        <a:ea typeface="Calibri" panose="020F0502020204030204" pitchFamily="34" charset="0"/>
                        <a:cs typeface="Times New Roman" panose="02020603050405020304" pitchFamily="18" charset="0"/>
                      </a:rPr>
                      <m:t>.</m:t>
                    </m:r>
                  </m:oMath>
                </a14:m>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p>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B. </a:t>
                </a:r>
                <a:r>
                  <a:rPr lang="fr-FR" sz="4500" dirty="0" err="1">
                    <a:latin typeface="Arial" panose="020B0604020202020204" pitchFamily="34" charset="0"/>
                    <a:ea typeface="Calibri" panose="020F0502020204030204" pitchFamily="34" charset="0"/>
                    <a:cs typeface="Arial" panose="020B0604020202020204" pitchFamily="34" charset="0"/>
                  </a:rPr>
                  <a:t>Dãy</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số</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500" i="1">
                            <a:latin typeface="Cambria Math" panose="02040503050406030204" pitchFamily="18" charset="0"/>
                            <a:cs typeface="Times New Roman" panose="02020603050405020304" pitchFamily="18" charset="0"/>
                          </a:rPr>
                        </m:ctrlPr>
                      </m:dPr>
                      <m:e>
                        <m:sSub>
                          <m:sSubPr>
                            <m:ctrlPr>
                              <a:rPr lang="en-US" sz="4500" i="1">
                                <a:latin typeface="Cambria Math" panose="02040503050406030204" pitchFamily="18"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𝑣</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e>
                    </m:d>
                    <m:r>
                      <a:rPr lang="fr-FR" sz="4500" i="1">
                        <a:latin typeface="Cambria Math" panose="02040503050406030204" pitchFamily="18" charset="0"/>
                        <a:ea typeface="Calibri" panose="020F0502020204030204" pitchFamily="34" charset="0"/>
                        <a:cs typeface="Times New Roman" panose="02020603050405020304" pitchFamily="18" charset="0"/>
                      </a:rPr>
                      <m:t>,</m:t>
                    </m:r>
                  </m:oMath>
                </a14:m>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với</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𝑣</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r>
                      <a:rPr lang="fr-FR" sz="4500" i="1">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500" i="1">
                            <a:latin typeface="Cambria Math" panose="02040503050406030204" pitchFamily="18" charset="0"/>
                            <a:cs typeface="Times New Roman" panose="02020603050405020304" pitchFamily="18" charset="0"/>
                          </a:rPr>
                        </m:ctrlPr>
                      </m:sSupPr>
                      <m:e>
                        <m:r>
                          <a:rPr lang="fr-FR" sz="4500" i="1">
                            <a:latin typeface="Cambria Math" panose="02040503050406030204" pitchFamily="18" charset="0"/>
                            <a:ea typeface="Calibri" panose="020F0502020204030204" pitchFamily="34" charset="0"/>
                            <a:cs typeface="Times New Roman" panose="02020603050405020304" pitchFamily="18" charset="0"/>
                          </a:rPr>
                          <m:t>3</m:t>
                        </m:r>
                      </m:e>
                      <m:sup>
                        <m:r>
                          <a:rPr lang="en-US" sz="4500" i="1">
                            <a:latin typeface="Cambria Math" panose="02040503050406030204" pitchFamily="18" charset="0"/>
                            <a:ea typeface="Calibri" panose="020F0502020204030204" pitchFamily="34" charset="0"/>
                            <a:cs typeface="Times New Roman" panose="02020603050405020304" pitchFamily="18" charset="0"/>
                          </a:rPr>
                          <m:t>𝑛</m:t>
                        </m:r>
                      </m:sup>
                    </m:sSup>
                    <m:r>
                      <a:rPr lang="fr-FR" sz="45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lvl="0" algn="just">
                  <a:lnSpc>
                    <a:spcPct val="200000"/>
                  </a:lnSpc>
                  <a:spcBef>
                    <a:spcPts val="600"/>
                  </a:spcBef>
                  <a:spcAft>
                    <a:spcPts val="800"/>
                  </a:spcAft>
                  <a:buClr>
                    <a:srgbClr val="000000"/>
                  </a:buClr>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 </a:t>
                </a:r>
                <a:r>
                  <a:rPr lang="fr-FR" sz="45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fr-FR" sz="45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5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500" i="1">
                            <a:solidFill>
                              <a:prstClr val="black"/>
                            </a:solidFill>
                            <a:latin typeface="Cambria Math" panose="02040503050406030204" pitchFamily="18" charset="0"/>
                            <a:cs typeface="Times New Roman" panose="02020603050405020304" pitchFamily="18" charset="0"/>
                          </a:rPr>
                        </m:ctrlPr>
                      </m:dPr>
                      <m:e>
                        <m:sSub>
                          <m:sSubPr>
                            <m:ctrlPr>
                              <a:rPr lang="en-US" sz="4500" i="1">
                                <a:solidFill>
                                  <a:prstClr val="black"/>
                                </a:solidFill>
                                <a:latin typeface="Cambria Math" panose="02040503050406030204" pitchFamily="18" charset="0"/>
                                <a:cs typeface="Times New Roman" panose="02020603050405020304" pitchFamily="18" charset="0"/>
                              </a:rPr>
                            </m:ctrlPr>
                          </m:sSubPr>
                          <m:e>
                            <m:r>
                              <a:rPr lang="en-US" sz="45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45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e>
                    </m:d>
                    <m:r>
                      <a:rPr lang="fr-FR" sz="45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45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45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solidFill>
                              <a:prstClr val="black"/>
                            </a:solidFill>
                            <a:latin typeface="Cambria Math" panose="02040503050406030204" pitchFamily="18" charset="0"/>
                            <a:cs typeface="Times New Roman" panose="02020603050405020304" pitchFamily="18" charset="0"/>
                          </a:rPr>
                        </m:ctrlPr>
                      </m:sSubPr>
                      <m:e>
                        <m:r>
                          <a:rPr lang="en-US" sz="4500" b="0" i="1" smtClean="0">
                            <a:solidFill>
                              <a:prstClr val="black"/>
                            </a:solidFill>
                            <a:latin typeface="Cambria Math" panose="02040503050406030204" pitchFamily="18" charset="0"/>
                            <a:cs typeface="Times New Roman" panose="02020603050405020304" pitchFamily="18" charset="0"/>
                          </a:rPr>
                          <m:t>𝜔</m:t>
                        </m:r>
                      </m:e>
                      <m:sub>
                        <m:r>
                          <a:rPr lang="en-US" sz="45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fr-FR" sz="45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500" i="1">
                            <a:solidFill>
                              <a:prstClr val="black"/>
                            </a:solidFill>
                            <a:latin typeface="Cambria Math" panose="02040503050406030204" pitchFamily="18" charset="0"/>
                            <a:cs typeface="Times New Roman" panose="02020603050405020304" pitchFamily="18" charset="0"/>
                          </a:rPr>
                        </m:ctrlPr>
                      </m:sSupPr>
                      <m:e>
                        <m:r>
                          <a:rPr lang="fr-FR" sz="45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a:rPr lang="en-US" sz="45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p>
                    </m:sSup>
                    <m:r>
                      <a:rPr lang="fr-FR" sz="45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p>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D. </a:t>
                </a:r>
                <a:r>
                  <a:rPr lang="fr-FR" sz="4500" dirty="0" err="1">
                    <a:latin typeface="Arial" panose="020B0604020202020204" pitchFamily="34" charset="0"/>
                    <a:ea typeface="Calibri" panose="020F0502020204030204" pitchFamily="34" charset="0"/>
                    <a:cs typeface="Arial" panose="020B0604020202020204" pitchFamily="34" charset="0"/>
                  </a:rPr>
                  <a:t>Dãy</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số</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500" i="1">
                            <a:latin typeface="Cambria Math" panose="02040503050406030204" pitchFamily="18" charset="0"/>
                            <a:cs typeface="Times New Roman" panose="02020603050405020304" pitchFamily="18" charset="0"/>
                          </a:rPr>
                        </m:ctrlPr>
                      </m:dPr>
                      <m:e>
                        <m:sSub>
                          <m:sSubPr>
                            <m:ctrlPr>
                              <a:rPr lang="en-US" sz="4500" i="1">
                                <a:latin typeface="Cambria Math" panose="02040503050406030204" pitchFamily="18"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𝑡</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e>
                    </m:d>
                    <m:r>
                      <a:rPr lang="fr-FR" sz="4500" i="1">
                        <a:latin typeface="Cambria Math" panose="02040503050406030204" pitchFamily="18" charset="0"/>
                        <a:ea typeface="Calibri" panose="020F0502020204030204" pitchFamily="34" charset="0"/>
                        <a:cs typeface="Times New Roman" panose="02020603050405020304" pitchFamily="18" charset="0"/>
                      </a:rPr>
                      <m:t>,</m:t>
                    </m:r>
                  </m:oMath>
                </a14:m>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với</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𝑡</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r>
                      <a:rPr lang="fr-FR" sz="4500" i="1">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a:latin typeface="Cambria Math" panose="02040503050406030204" pitchFamily="18" charset="0"/>
                            <a:cs typeface="Times New Roman" panose="02020603050405020304" pitchFamily="18" charset="0"/>
                          </a:rPr>
                        </m:ctrlPr>
                      </m:fPr>
                      <m:num>
                        <m:r>
                          <a:rPr lang="fr-FR" sz="4500" i="1">
                            <a:latin typeface="Cambria Math" panose="02040503050406030204" pitchFamily="18" charset="0"/>
                            <a:ea typeface="Calibri" panose="020F0502020204030204" pitchFamily="34" charset="0"/>
                            <a:cs typeface="Times New Roman" panose="02020603050405020304" pitchFamily="18" charset="0"/>
                          </a:rPr>
                          <m:t>7</m:t>
                        </m:r>
                      </m:num>
                      <m:den>
                        <m:r>
                          <a:rPr lang="fr-FR" sz="4500" i="1">
                            <a:latin typeface="Cambria Math" panose="02040503050406030204" pitchFamily="18" charset="0"/>
                            <a:ea typeface="Calibri" panose="020F0502020204030204" pitchFamily="34" charset="0"/>
                            <a:cs typeface="Times New Roman" panose="02020603050405020304" pitchFamily="18" charset="0"/>
                          </a:rPr>
                          <m:t>3</m:t>
                        </m:r>
                        <m:r>
                          <a:rPr lang="en-US" sz="4500" i="1">
                            <a:latin typeface="Cambria Math" panose="02040503050406030204" pitchFamily="18" charset="0"/>
                            <a:ea typeface="Calibri" panose="020F0502020204030204" pitchFamily="34" charset="0"/>
                            <a:cs typeface="Times New Roman" panose="02020603050405020304" pitchFamily="18" charset="0"/>
                          </a:rPr>
                          <m:t>𝑛</m:t>
                        </m:r>
                      </m:den>
                    </m:f>
                    <m:r>
                      <a:rPr lang="fr-FR" sz="45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3" name="TextBox 12">
                <a:extLst>
                  <a:ext uri="{FF2B5EF4-FFF2-40B4-BE49-F238E27FC236}">
                    <a16:creationId xmlns:a16="http://schemas.microsoft.com/office/drawing/2014/main" id="{A9F7C590-0308-54B1-0789-1150269E2718}"/>
                  </a:ext>
                </a:extLst>
              </p:cNvPr>
              <p:cNvSpPr txBox="1">
                <a:spLocks noRot="1" noChangeAspect="1" noMove="1" noResize="1" noEditPoints="1" noAdjustHandles="1" noChangeArrowheads="1" noChangeShapeType="1" noTextEdit="1"/>
              </p:cNvSpPr>
              <p:nvPr/>
            </p:nvSpPr>
            <p:spPr>
              <a:xfrm>
                <a:off x="3886199" y="3673549"/>
                <a:ext cx="12407987" cy="6499151"/>
              </a:xfrm>
              <a:prstGeom prst="rect">
                <a:avLst/>
              </a:prstGeom>
              <a:blipFill>
                <a:blip r:embed="rId2"/>
                <a:stretch>
                  <a:fillRect l="-2014" b="-1220"/>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F0C78251-8C77-FCFE-235C-30C63C1A3934}"/>
              </a:ext>
            </a:extLst>
          </p:cNvPr>
          <p:cNvSpPr/>
          <p:nvPr/>
        </p:nvSpPr>
        <p:spPr>
          <a:xfrm>
            <a:off x="3398019" y="6991350"/>
            <a:ext cx="1250181" cy="1224062"/>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200000"/>
              </a:lnSpc>
              <a:spcBef>
                <a:spcPts val="0"/>
              </a:spcBef>
              <a:spcAft>
                <a:spcPts val="0"/>
              </a:spcAft>
              <a:buClr>
                <a:srgbClr val="000000"/>
              </a:buClr>
              <a:buSzTx/>
              <a:buFont typeface="Arial"/>
              <a:buNone/>
              <a:tabLst/>
              <a:defRPr/>
            </a:pPr>
            <a:endParaRPr kumimoji="0" lang="en-US" sz="4500" b="0" i="0" u="none" strike="noStrike" kern="0" cap="none" spc="0" normalizeH="0" baseline="0" noProof="0">
              <a:ln>
                <a:noFill/>
              </a:ln>
              <a:solidFill>
                <a:srgbClr val="FFF4E1"/>
              </a:solidFill>
              <a:effectLst/>
              <a:uLnTx/>
              <a:uFillTx/>
              <a:latin typeface="Arial" panose="020B0604020202020204" pitchFamily="34" charset="0"/>
              <a:cs typeface="Arial" panose="020B0604020202020204" pitchFamily="34" charset="0"/>
              <a:sym typeface="Arial"/>
            </a:endParaRPr>
          </a:p>
        </p:txBody>
      </p:sp>
      <p:sp>
        <p:nvSpPr>
          <p:cNvPr id="15" name="Freeform 6">
            <a:extLst>
              <a:ext uri="{FF2B5EF4-FFF2-40B4-BE49-F238E27FC236}">
                <a16:creationId xmlns:a16="http://schemas.microsoft.com/office/drawing/2014/main" id="{ACCEF1DB-C441-AB48-0AA9-AB64ACABF8CA}"/>
              </a:ext>
            </a:extLst>
          </p:cNvPr>
          <p:cNvSpPr/>
          <p:nvPr/>
        </p:nvSpPr>
        <p:spPr>
          <a:xfrm rot="-1788174" flipH="1">
            <a:off x="17045669" y="9033108"/>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8">
            <a:extLst>
              <a:ext uri="{FF2B5EF4-FFF2-40B4-BE49-F238E27FC236}">
                <a16:creationId xmlns:a16="http://schemas.microsoft.com/office/drawing/2014/main" id="{1AD50C04-CF1C-CBD9-CA65-F854AF7E4B23}"/>
              </a:ext>
            </a:extLst>
          </p:cNvPr>
          <p:cNvSpPr/>
          <p:nvPr/>
        </p:nvSpPr>
        <p:spPr>
          <a:xfrm rot="-1324590">
            <a:off x="36426" y="230755"/>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C24AC432-E3C3-C0AD-D038-93235837948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4420066" y="2322369"/>
            <a:ext cx="4449430" cy="2502804"/>
          </a:xfrm>
          <a:prstGeom prst="rect">
            <a:avLst/>
          </a:prstGeom>
        </p:spPr>
      </p:pic>
    </p:spTree>
    <p:extLst>
      <p:ext uri="{BB962C8B-B14F-4D97-AF65-F5344CB8AC3E}">
        <p14:creationId xmlns:p14="http://schemas.microsoft.com/office/powerpoint/2010/main" val="79611378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F4E997B3-DBE3-6B41-A7E4-02647D2BE711}"/>
              </a:ext>
            </a:extLst>
          </p:cNvPr>
          <p:cNvSpPr/>
          <p:nvPr/>
        </p:nvSpPr>
        <p:spPr>
          <a:xfrm>
            <a:off x="784359" y="467259"/>
            <a:ext cx="16663125" cy="9442000"/>
          </a:xfrm>
          <a:prstGeom prst="rect">
            <a:avLst/>
          </a:prstGeom>
          <a:solidFill>
            <a:srgbClr val="D5ED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788174" flipH="1">
            <a:off x="169987" y="9003811"/>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324590">
            <a:off x="211677" y="351294"/>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Picture 26">
            <a:extLst>
              <a:ext uri="{FF2B5EF4-FFF2-40B4-BE49-F238E27FC236}">
                <a16:creationId xmlns:a16="http://schemas.microsoft.com/office/drawing/2014/main" id="{6FC2811D-7578-70C4-6FAF-6DBD4A1C9D7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590990" y="415165"/>
            <a:ext cx="1597009" cy="159700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2A56165-4C05-B640-2561-06FC80E32B90}"/>
                  </a:ext>
                </a:extLst>
              </p:cNvPr>
              <p:cNvSpPr/>
              <p:nvPr/>
            </p:nvSpPr>
            <p:spPr>
              <a:xfrm>
                <a:off x="648858" y="2006604"/>
                <a:ext cx="16990284" cy="2399952"/>
              </a:xfrm>
              <a:prstGeom prst="rect">
                <a:avLst/>
              </a:prstGeom>
            </p:spPr>
            <p:txBody>
              <a:bodyPr wrap="square">
                <a:spAutoFit/>
              </a:bodyPr>
              <a:lstStyle/>
              <a:p>
                <a:pPr algn="just">
                  <a:lnSpc>
                    <a:spcPct val="150000"/>
                  </a:lnSpc>
                  <a:spcBef>
                    <a:spcPts val="600"/>
                  </a:spcBef>
                  <a:spcAft>
                    <a:spcPts val="800"/>
                  </a:spcAft>
                </a:pPr>
                <a:r>
                  <a:rPr lang="fr-FR" sz="4500" b="1" kern="100" dirty="0">
                    <a:solidFill>
                      <a:srgbClr val="000000"/>
                    </a:solidFill>
                    <a:latin typeface="Arial" panose="020B0604020202020204" pitchFamily="34" charset="0"/>
                    <a:ea typeface="Calibri" panose="020F0502020204030204" pitchFamily="34" charset="0"/>
                    <a:cs typeface="Arial" panose="020B0604020202020204" pitchFamily="34" charset="0"/>
                  </a:rPr>
                  <a:t>Câu 2.</a:t>
                </a:r>
                <a:r>
                  <a:rPr lang="fr-FR" sz="4500" kern="100" dirty="0">
                    <a:latin typeface="Arial" panose="020B0604020202020204" pitchFamily="34" charset="0"/>
                    <a:ea typeface="Calibri" panose="020F0502020204030204" pitchFamily="34" charset="0"/>
                    <a:cs typeface="Arial" panose="020B0604020202020204" pitchFamily="34" charset="0"/>
                  </a:rPr>
                  <a:t> Cho </a:t>
                </a:r>
                <a:r>
                  <a:rPr lang="fr-FR" sz="4500" kern="100" dirty="0" err="1">
                    <a:latin typeface="Arial" panose="020B0604020202020204" pitchFamily="34" charset="0"/>
                    <a:ea typeface="Calibri" panose="020F0502020204030204" pitchFamily="34" charset="0"/>
                    <a:cs typeface="Arial" panose="020B0604020202020204" pitchFamily="34" charset="0"/>
                  </a:rPr>
                  <a:t>dãy</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số</a:t>
                </a:r>
                <a:r>
                  <a:rPr lang="fr-FR" sz="45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500" b="0" i="1" kern="100" smtClean="0">
                        <a:latin typeface="Cambria Math" panose="02040503050406030204" pitchFamily="18" charset="0"/>
                        <a:ea typeface="Calibri" panose="020F0502020204030204" pitchFamily="34" charset="0"/>
                        <a:cs typeface="Arial" panose="020B0604020202020204" pitchFamily="34" charset="0"/>
                      </a:rPr>
                      <m:t>(</m:t>
                    </m:r>
                    <m:sSub>
                      <m:sSubPr>
                        <m:ctrlPr>
                          <a:rPr lang="en-US" sz="4500" b="0" i="1" kern="100" smtClean="0">
                            <a:latin typeface="Cambria Math" panose="02040503050406030204" pitchFamily="18" charset="0"/>
                            <a:ea typeface="Calibri" panose="020F0502020204030204" pitchFamily="34" charset="0"/>
                            <a:cs typeface="Arial" panose="020B0604020202020204" pitchFamily="34" charset="0"/>
                          </a:rPr>
                        </m:ctrlPr>
                      </m:sSubPr>
                      <m:e>
                        <m:r>
                          <a:rPr lang="en-US" sz="4500" b="0" i="1" kern="100" smtClean="0">
                            <a:latin typeface="Cambria Math" panose="02040503050406030204" pitchFamily="18" charset="0"/>
                            <a:ea typeface="Calibri" panose="020F0502020204030204" pitchFamily="34" charset="0"/>
                            <a:cs typeface="Arial" panose="020B0604020202020204" pitchFamily="34" charset="0"/>
                          </a:rPr>
                          <m:t>𝑢</m:t>
                        </m:r>
                      </m:e>
                      <m:sub>
                        <m:r>
                          <a:rPr lang="en-US" sz="4500" b="0" i="1" kern="100" smtClean="0">
                            <a:latin typeface="Cambria Math" panose="02040503050406030204" pitchFamily="18" charset="0"/>
                            <a:ea typeface="Calibri" panose="020F0502020204030204" pitchFamily="34" charset="0"/>
                            <a:cs typeface="Arial" panose="020B0604020202020204" pitchFamily="34" charset="0"/>
                          </a:rPr>
                          <m:t>𝑛</m:t>
                        </m:r>
                      </m:sub>
                    </m:sSub>
                    <m:r>
                      <a:rPr lang="en-US" sz="4500" b="0" i="1" kern="100" smtClean="0">
                        <a:latin typeface="Cambria Math" panose="02040503050406030204" pitchFamily="18" charset="0"/>
                        <a:ea typeface="Calibri" panose="020F0502020204030204" pitchFamily="34" charset="0"/>
                        <a:cs typeface="Arial" panose="020B0604020202020204" pitchFamily="34" charset="0"/>
                      </a:rPr>
                      <m:t>)</m:t>
                    </m:r>
                  </m:oMath>
                </a14:m>
                <a:r>
                  <a:rPr lang="en-US" sz="4500" kern="100" dirty="0">
                    <a:latin typeface="Arial" panose="020B0604020202020204" pitchFamily="34" charset="0"/>
                    <a:ea typeface="Calibri" panose="020F0502020204030204" pitchFamily="34" charset="0"/>
                    <a:cs typeface="Arial" panose="020B0604020202020204" pitchFamily="34" charset="0"/>
                  </a:rPr>
                  <a:t> xác</a:t>
                </a:r>
                <a:r>
                  <a:rPr lang="fr-FR" sz="4500" kern="100" dirty="0">
                    <a:latin typeface="Arial" panose="020B0604020202020204" pitchFamily="34" charset="0"/>
                    <a:ea typeface="Calibri" panose="020F0502020204030204" pitchFamily="34" charset="0"/>
                    <a:cs typeface="Arial" panose="020B0604020202020204" pitchFamily="34" charset="0"/>
                  </a:rPr>
                  <a:t>định </a:t>
                </a:r>
                <a:r>
                  <a:rPr lang="fr-FR" sz="4500" kern="100" dirty="0" err="1">
                    <a:latin typeface="Arial" panose="020B0604020202020204" pitchFamily="34" charset="0"/>
                    <a:ea typeface="Calibri" panose="020F0502020204030204" pitchFamily="34" charset="0"/>
                    <a:cs typeface="Arial" panose="020B0604020202020204" pitchFamily="34" charset="0"/>
                  </a:rPr>
                  <a:t>bởi</a:t>
                </a:r>
                <a:r>
                  <a:rPr lang="fr-FR" sz="45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5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500" i="1" kern="100">
                            <a:latin typeface="Cambria Math" panose="02040503050406030204" pitchFamily="18" charset="0"/>
                            <a:ea typeface="Calibri" panose="020F0502020204030204" pitchFamily="34" charset="0"/>
                            <a:cs typeface="Times New Roman" panose="02020603050405020304" pitchFamily="18" charset="0"/>
                          </a:rPr>
                          <m:t>1</m:t>
                        </m:r>
                      </m:sub>
                    </m:sSub>
                    <m:r>
                      <a:rPr lang="fr-FR" sz="4500" i="1" kern="100">
                        <a:latin typeface="Cambria Math" panose="02040503050406030204" pitchFamily="18" charset="0"/>
                        <a:ea typeface="Calibri" panose="020F0502020204030204" pitchFamily="34" charset="0"/>
                        <a:cs typeface="Times New Roman" panose="02020603050405020304" pitchFamily="18" charset="0"/>
                      </a:rPr>
                      <m:t>=3</m:t>
                    </m:r>
                  </m:oMath>
                </a14:m>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và</a:t>
                </a:r>
                <a:r>
                  <a:rPr lang="fr-FR" sz="45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5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500" i="1" kern="100">
                            <a:latin typeface="Cambria Math" panose="02040503050406030204" pitchFamily="18" charset="0"/>
                            <a:ea typeface="Calibri" panose="020F0502020204030204" pitchFamily="34" charset="0"/>
                            <a:cs typeface="Times New Roman" panose="02020603050405020304" pitchFamily="18" charset="0"/>
                          </a:rPr>
                          <m:t>𝑛</m:t>
                        </m:r>
                        <m:r>
                          <a:rPr lang="fr-FR" sz="4500" i="1" kern="100">
                            <a:latin typeface="Cambria Math" panose="02040503050406030204" pitchFamily="18" charset="0"/>
                            <a:ea typeface="Calibri" panose="020F0502020204030204" pitchFamily="34" charset="0"/>
                            <a:cs typeface="Times New Roman" panose="02020603050405020304" pitchFamily="18" charset="0"/>
                          </a:rPr>
                          <m:t>+1</m:t>
                        </m:r>
                      </m:sub>
                    </m:sSub>
                    <m:r>
                      <a:rPr lang="fr-FR" sz="4500" i="1"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5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500" i="1" kern="100">
                                <a:latin typeface="Cambria Math" panose="02040503050406030204" pitchFamily="18" charset="0"/>
                                <a:ea typeface="Calibri" panose="020F0502020204030204" pitchFamily="34" charset="0"/>
                                <a:cs typeface="Times New Roman" panose="02020603050405020304" pitchFamily="18" charset="0"/>
                              </a:rPr>
                              <m:t>𝑛</m:t>
                            </m:r>
                          </m:sub>
                        </m:sSub>
                      </m:num>
                      <m:den>
                        <m:r>
                          <a:rPr lang="fr-FR" sz="4500" i="1" kern="100">
                            <a:latin typeface="Cambria Math" panose="02040503050406030204" pitchFamily="18" charset="0"/>
                            <a:ea typeface="Calibri" panose="020F0502020204030204" pitchFamily="34" charset="0"/>
                            <a:cs typeface="Times New Roman" panose="02020603050405020304" pitchFamily="18" charset="0"/>
                          </a:rPr>
                          <m:t>4</m:t>
                        </m:r>
                      </m:den>
                    </m:f>
                    <m:r>
                      <a:rPr lang="fr-FR" sz="4500" i="1" kern="100">
                        <a:latin typeface="Cambria Math" panose="02040503050406030204" pitchFamily="18" charset="0"/>
                        <a:ea typeface="Calibri" panose="020F0502020204030204" pitchFamily="34" charset="0"/>
                        <a:cs typeface="Times New Roman" panose="02020603050405020304" pitchFamily="18" charset="0"/>
                      </a:rPr>
                      <m:t>,∀</m:t>
                    </m:r>
                    <m:r>
                      <a:rPr lang="en-US" sz="4500" i="1" kern="100">
                        <a:latin typeface="Cambria Math" panose="02040503050406030204" pitchFamily="18" charset="0"/>
                        <a:ea typeface="Calibri" panose="020F0502020204030204" pitchFamily="34" charset="0"/>
                        <a:cs typeface="Times New Roman" panose="02020603050405020304" pitchFamily="18" charset="0"/>
                      </a:rPr>
                      <m:t>𝑛</m:t>
                    </m:r>
                    <m:r>
                      <a:rPr lang="fr-FR" sz="4500" i="1" kern="100">
                        <a:latin typeface="Cambria Math" panose="02040503050406030204" pitchFamily="18" charset="0"/>
                        <a:ea typeface="Calibri" panose="020F0502020204030204" pitchFamily="34" charset="0"/>
                        <a:cs typeface="Times New Roman" panose="02020603050405020304" pitchFamily="18" charset="0"/>
                      </a:rPr>
                      <m:t>≥1.</m:t>
                    </m:r>
                  </m:oMath>
                </a14:m>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Tìm</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số</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hạng</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tổng</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quát</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của</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dãy</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số</a:t>
                </a:r>
                <a:r>
                  <a:rPr lang="fr-FR" sz="4500" kern="100" dirty="0">
                    <a:latin typeface="Arial" panose="020B0604020202020204" pitchFamily="34" charset="0"/>
                    <a:ea typeface="Calibri" panose="020F0502020204030204" pitchFamily="34" charset="0"/>
                    <a:cs typeface="Arial" panose="020B0604020202020204" pitchFamily="34" charset="0"/>
                  </a:rPr>
                  <a:t>.</a:t>
                </a:r>
                <a:endParaRPr lang="en-US" sz="4500" kern="1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12A56165-4C05-B640-2561-06FC80E32B90}"/>
                  </a:ext>
                </a:extLst>
              </p:cNvPr>
              <p:cNvSpPr>
                <a:spLocks noRot="1" noChangeAspect="1" noMove="1" noResize="1" noEditPoints="1" noAdjustHandles="1" noChangeArrowheads="1" noChangeShapeType="1" noTextEdit="1"/>
              </p:cNvSpPr>
              <p:nvPr/>
            </p:nvSpPr>
            <p:spPr>
              <a:xfrm>
                <a:off x="648858" y="2006604"/>
                <a:ext cx="16990284" cy="2399952"/>
              </a:xfrm>
              <a:prstGeom prst="rect">
                <a:avLst/>
              </a:prstGeom>
              <a:blipFill>
                <a:blip r:embed="rId6"/>
                <a:stretch>
                  <a:fillRect l="-1506" b="-1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4F19122-A66D-9F54-DAB4-845C1BB025F0}"/>
                  </a:ext>
                </a:extLst>
              </p:cNvPr>
              <p:cNvSpPr txBox="1"/>
              <p:nvPr/>
            </p:nvSpPr>
            <p:spPr>
              <a:xfrm>
                <a:off x="3347460" y="4845905"/>
                <a:ext cx="11593080" cy="2843471"/>
              </a:xfrm>
              <a:prstGeom prst="rect">
                <a:avLst/>
              </a:prstGeom>
              <a:noFill/>
            </p:spPr>
            <p:txBody>
              <a:bodyPr wrap="square">
                <a:spAutoFit/>
              </a:bodyPr>
              <a:lstStyle/>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A. </a:t>
                </a:r>
                <a14:m>
                  <m:oMath xmlns:m="http://schemas.openxmlformats.org/officeDocument/2006/math">
                    <m:sSub>
                      <m:sSubPr>
                        <m:ctrlP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bPr>
                      <m:e>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𝑢</m:t>
                        </m:r>
                      </m:e>
                      <m:sub>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𝑛</m:t>
                        </m:r>
                      </m:sub>
                    </m:sSub>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sSup>
                      <m:sSupPr>
                        <m:ctrlP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pPr>
                      <m:e>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3.4</m:t>
                        </m:r>
                      </m:e>
                      <m:sup>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𝑛</m:t>
                        </m:r>
                      </m:sup>
                    </m:sSup>
                  </m:oMath>
                </a14:m>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B. </a:t>
                </a:r>
                <a14:m>
                  <m:oMath xmlns:m="http://schemas.openxmlformats.org/officeDocument/2006/math">
                    <m:sSub>
                      <m:sSubPr>
                        <m:ctrlP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bPr>
                      <m:e>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𝑢</m:t>
                        </m:r>
                      </m:e>
                      <m:sub>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𝑛</m:t>
                        </m:r>
                      </m:sub>
                    </m:sSub>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sSup>
                      <m:sSupPr>
                        <m:ctrlP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pPr>
                      <m:e>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3.4</m:t>
                        </m:r>
                      </m:e>
                      <m:sup>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m:t>
                        </m:r>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𝑛</m:t>
                        </m:r>
                      </m:sup>
                    </m:sSup>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 </m:t>
                    </m:r>
                  </m:oMath>
                </a14:m>
                <a:endPar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 </a:t>
                </a:r>
                <a14:m>
                  <m:oMath xmlns:m="http://schemas.openxmlformats.org/officeDocument/2006/math">
                    <m:sSub>
                      <m:sSubPr>
                        <m:ctrlP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bPr>
                      <m:e>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𝑢</m:t>
                        </m:r>
                      </m:e>
                      <m:sub>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𝑛</m:t>
                        </m:r>
                      </m:sub>
                    </m:sSub>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sSup>
                      <m:sSupPr>
                        <m:ctrlP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pPr>
                      <m:e>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3.4</m:t>
                        </m:r>
                      </m:e>
                      <m:sup>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𝑛</m:t>
                        </m:r>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m:t>
                        </m:r>
                      </m:sup>
                    </m:sSup>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 </m:t>
                    </m:r>
                  </m:oMath>
                </a14:m>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D.</a:t>
                </a:r>
                <a:r>
                  <a:rPr lang="en-US" sz="4500" kern="100" dirty="0">
                    <a:solidFill>
                      <a:srgbClr val="000000"/>
                    </a:solidFill>
                    <a:ea typeface="Calibri" panose="020F0502020204030204" pitchFamily="34" charset="0"/>
                    <a:cs typeface="Arial" panose="020B0604020202020204" pitchFamily="34" charset="0"/>
                    <a:sym typeface="Arial"/>
                  </a:rPr>
                  <a:t> </a:t>
                </a:r>
                <a14:m>
                  <m:oMath xmlns:m="http://schemas.openxmlformats.org/officeDocument/2006/math">
                    <m:sSub>
                      <m:sSubPr>
                        <m:ctrlP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bPr>
                      <m:e>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𝑢</m:t>
                        </m:r>
                      </m:e>
                      <m:sub>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𝑛</m:t>
                        </m:r>
                      </m:sub>
                    </m:sSub>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sSup>
                      <m:sSupPr>
                        <m:ctrlP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pPr>
                      <m:e>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3.4</m:t>
                        </m:r>
                      </m:e>
                      <m:sup>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𝑛</m:t>
                        </m:r>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m:t>
                        </m:r>
                      </m:sup>
                    </m:sSup>
                    <m:r>
                      <a:rPr lang="fr-FR" sz="45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4" name="TextBox 3">
                <a:extLst>
                  <a:ext uri="{FF2B5EF4-FFF2-40B4-BE49-F238E27FC236}">
                    <a16:creationId xmlns:a16="http://schemas.microsoft.com/office/drawing/2014/main" id="{A4F19122-A66D-9F54-DAB4-845C1BB025F0}"/>
                  </a:ext>
                </a:extLst>
              </p:cNvPr>
              <p:cNvSpPr txBox="1">
                <a:spLocks noRot="1" noChangeAspect="1" noMove="1" noResize="1" noEditPoints="1" noAdjustHandles="1" noChangeArrowheads="1" noChangeShapeType="1" noTextEdit="1"/>
              </p:cNvSpPr>
              <p:nvPr/>
            </p:nvSpPr>
            <p:spPr>
              <a:xfrm>
                <a:off x="3347460" y="4845905"/>
                <a:ext cx="11593080" cy="2843471"/>
              </a:xfrm>
              <a:prstGeom prst="rect">
                <a:avLst/>
              </a:prstGeom>
              <a:blipFill>
                <a:blip r:embed="rId7"/>
                <a:stretch>
                  <a:fillRect l="-2208" b="-9227"/>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426AF058-0994-1F2D-ACF5-B1E4094E341E}"/>
              </a:ext>
            </a:extLst>
          </p:cNvPr>
          <p:cNvSpPr/>
          <p:nvPr/>
        </p:nvSpPr>
        <p:spPr>
          <a:xfrm>
            <a:off x="10134600" y="5143500"/>
            <a:ext cx="1250181" cy="1224062"/>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200000"/>
              </a:lnSpc>
              <a:spcBef>
                <a:spcPts val="0"/>
              </a:spcBef>
              <a:spcAft>
                <a:spcPts val="0"/>
              </a:spcAft>
              <a:buClr>
                <a:srgbClr val="000000"/>
              </a:buClr>
              <a:buSzTx/>
              <a:buFont typeface="Arial"/>
              <a:buNone/>
              <a:tabLst/>
              <a:defRPr/>
            </a:pPr>
            <a:endParaRPr kumimoji="0" lang="en-US" sz="4500" b="0" i="0" u="none" strike="noStrike" kern="0" cap="none" spc="0" normalizeH="0" baseline="0" noProof="0">
              <a:ln>
                <a:noFill/>
              </a:ln>
              <a:solidFill>
                <a:srgbClr val="FFF4E1"/>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434901058"/>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1"/>
            <a:ext cx="18288000" cy="3086100"/>
          </a:xfrm>
          <a:prstGeom prst="rect">
            <a:avLst/>
          </a:prstGeom>
          <a:solidFill>
            <a:srgbClr val="B9E1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51EDDE3-E227-4BCD-33E7-6ACB465F373E}"/>
                  </a:ext>
                </a:extLst>
              </p:cNvPr>
              <p:cNvSpPr/>
              <p:nvPr/>
            </p:nvSpPr>
            <p:spPr>
              <a:xfrm>
                <a:off x="1589625" y="743668"/>
                <a:ext cx="15174607" cy="2041456"/>
              </a:xfrm>
              <a:prstGeom prst="rect">
                <a:avLst/>
              </a:prstGeom>
            </p:spPr>
            <p:txBody>
              <a:bodyPr wrap="square">
                <a:spAutoFit/>
              </a:bodyPr>
              <a:lstStyle/>
              <a:p>
                <a:pPr algn="just">
                  <a:lnSpc>
                    <a:spcPct val="150000"/>
                  </a:lnSpc>
                  <a:spcBef>
                    <a:spcPts val="600"/>
                  </a:spcBef>
                  <a:spcAft>
                    <a:spcPts val="800"/>
                  </a:spcAft>
                </a:pPr>
                <a:r>
                  <a:rPr lang="fr-FR" sz="4500" b="1" kern="1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500" b="1" kern="100" dirty="0">
                    <a:solidFill>
                      <a:srgbClr val="000000"/>
                    </a:solidFill>
                    <a:latin typeface="Arial" panose="020B0604020202020204" pitchFamily="34" charset="0"/>
                    <a:ea typeface="Calibri" panose="020F0502020204030204" pitchFamily="34" charset="0"/>
                    <a:cs typeface="Arial" panose="020B0604020202020204" pitchFamily="34" charset="0"/>
                  </a:rPr>
                  <a:t> 3.</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dirty="0">
                    <a:latin typeface="Arial" panose="020B0604020202020204" pitchFamily="34" charset="0"/>
                    <a:ea typeface="Calibri" panose="020F0502020204030204" pitchFamily="34" charset="0"/>
                    <a:cs typeface="Arial" panose="020B0604020202020204" pitchFamily="34" charset="0"/>
                  </a:rPr>
                  <a:t>Cho </a:t>
                </a:r>
                <a:r>
                  <a:rPr lang="fr-FR" sz="4500" dirty="0" err="1">
                    <a:latin typeface="Arial" panose="020B0604020202020204" pitchFamily="34" charset="0"/>
                    <a:ea typeface="Calibri" panose="020F0502020204030204" pitchFamily="34" charset="0"/>
                    <a:cs typeface="Arial" panose="020B0604020202020204" pitchFamily="34" charset="0"/>
                  </a:rPr>
                  <a:t>cấp</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số</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nhân</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5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có</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fr-FR" sz="4500" i="1">
                            <a:latin typeface="Cambria Math" panose="02040503050406030204" pitchFamily="18" charset="0"/>
                            <a:ea typeface="Calibri" panose="020F0502020204030204" pitchFamily="34" charset="0"/>
                            <a:cs typeface="Times New Roman" panose="02020603050405020304" pitchFamily="18" charset="0"/>
                          </a:rPr>
                          <m:t>2</m:t>
                        </m:r>
                      </m:sub>
                    </m:sSub>
                    <m:r>
                      <a:rPr lang="fr-FR" sz="4500" i="1">
                        <a:latin typeface="Cambria Math" panose="02040503050406030204" pitchFamily="18" charset="0"/>
                        <a:ea typeface="Calibri" panose="020F0502020204030204" pitchFamily="34" charset="0"/>
                        <a:cs typeface="Times New Roman" panose="02020603050405020304" pitchFamily="18" charset="0"/>
                      </a:rPr>
                      <m:t>=−3</m:t>
                    </m:r>
                  </m:oMath>
                </a14:m>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và</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fr-FR" sz="4500" i="1">
                            <a:latin typeface="Cambria Math" panose="02040503050406030204" pitchFamily="18" charset="0"/>
                            <a:ea typeface="Calibri" panose="020F0502020204030204" pitchFamily="34" charset="0"/>
                            <a:cs typeface="Times New Roman" panose="02020603050405020304" pitchFamily="18" charset="0"/>
                          </a:rPr>
                          <m:t>4</m:t>
                        </m:r>
                      </m:sub>
                    </m:sSub>
                    <m:r>
                      <a:rPr lang="fr-FR" sz="4500" i="1">
                        <a:latin typeface="Cambria Math" panose="02040503050406030204" pitchFamily="18" charset="0"/>
                        <a:ea typeface="Calibri" panose="020F0502020204030204" pitchFamily="34" charset="0"/>
                        <a:cs typeface="Times New Roman" panose="02020603050405020304" pitchFamily="18" charset="0"/>
                      </a:rPr>
                      <m:t>=−27.</m:t>
                    </m:r>
                  </m:oMath>
                </a14:m>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Tính</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số</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hạng</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đầu</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fr-FR" sz="45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và</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công</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bội</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500" i="1">
                        <a:latin typeface="Cambria Math" panose="02040503050406030204" pitchFamily="18" charset="0"/>
                        <a:ea typeface="Calibri" panose="020F0502020204030204" pitchFamily="34" charset="0"/>
                        <a:cs typeface="Times New Roman" panose="02020603050405020304" pitchFamily="18" charset="0"/>
                      </a:rPr>
                      <m:t>𝑞</m:t>
                    </m:r>
                  </m:oMath>
                </a14:m>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của</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cấp</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số</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nhân</a:t>
                </a:r>
                <a:r>
                  <a:rPr lang="fr-FR" sz="4500" dirty="0">
                    <a:latin typeface="Arial" panose="020B0604020202020204" pitchFamily="34" charset="0"/>
                    <a:ea typeface="Calibri" panose="020F0502020204030204" pitchFamily="34" charset="0"/>
                    <a:cs typeface="Arial" panose="020B0604020202020204" pitchFamily="34" charset="0"/>
                  </a:rPr>
                  <a:t>.</a:t>
                </a:r>
                <a:endParaRPr lang="en-US" sz="4500" kern="1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751EDDE3-E227-4BCD-33E7-6ACB465F373E}"/>
                  </a:ext>
                </a:extLst>
              </p:cNvPr>
              <p:cNvSpPr>
                <a:spLocks noRot="1" noChangeAspect="1" noMove="1" noResize="1" noEditPoints="1" noAdjustHandles="1" noChangeArrowheads="1" noChangeShapeType="1" noTextEdit="1"/>
              </p:cNvSpPr>
              <p:nvPr/>
            </p:nvSpPr>
            <p:spPr>
              <a:xfrm>
                <a:off x="1589625" y="743668"/>
                <a:ext cx="15174607" cy="2041456"/>
              </a:xfrm>
              <a:prstGeom prst="rect">
                <a:avLst/>
              </a:prstGeom>
              <a:blipFill>
                <a:blip r:embed="rId2"/>
                <a:stretch>
                  <a:fillRect l="-1687" b="-137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7206874-E029-3DCC-A3F6-A09E524848AE}"/>
                  </a:ext>
                </a:extLst>
              </p:cNvPr>
              <p:cNvSpPr txBox="1"/>
              <p:nvPr/>
            </p:nvSpPr>
            <p:spPr>
              <a:xfrm>
                <a:off x="3581400" y="3528791"/>
                <a:ext cx="12407987" cy="6129691"/>
              </a:xfrm>
              <a:prstGeom prst="rect">
                <a:avLst/>
              </a:prstGeom>
              <a:noFill/>
            </p:spPr>
            <p:txBody>
              <a:bodyPr wrap="square">
                <a:spAutoFit/>
              </a:bodyPr>
              <a:lstStyle/>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A.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b="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b="0" i="1">
                            <a:latin typeface="Cambria Math" panose="02040503050406030204" pitchFamily="18" charset="0"/>
                            <a:ea typeface="Calibri" panose="020F0502020204030204" pitchFamily="34" charset="0"/>
                            <a:cs typeface="Times New Roman" panose="02020603050405020304" pitchFamily="18" charset="0"/>
                          </a:rPr>
                          <m:t>1</m:t>
                        </m:r>
                      </m:sub>
                    </m:sSub>
                    <m:r>
                      <a:rPr lang="en-US" sz="4500" b="0" i="1">
                        <a:latin typeface="Cambria Math" panose="02040503050406030204" pitchFamily="18" charset="0"/>
                        <a:ea typeface="Calibri" panose="020F0502020204030204" pitchFamily="34" charset="0"/>
                        <a:cs typeface="Times New Roman" panose="02020603050405020304" pitchFamily="18" charset="0"/>
                      </a:rPr>
                      <m:t>=−1,</m:t>
                    </m:r>
                    <m:r>
                      <a:rPr lang="en-US" sz="4500" b="0" i="1">
                        <a:latin typeface="Cambria Math" panose="02040503050406030204" pitchFamily="18" charset="0"/>
                        <a:ea typeface="Calibri" panose="020F0502020204030204" pitchFamily="34" charset="0"/>
                        <a:cs typeface="Times New Roman" panose="02020603050405020304" pitchFamily="18" charset="0"/>
                      </a:rPr>
                      <m:t>𝑞</m:t>
                    </m:r>
                    <m:r>
                      <a:rPr lang="en-US" sz="4500" b="0" i="1">
                        <a:latin typeface="Cambria Math" panose="02040503050406030204" pitchFamily="18" charset="0"/>
                        <a:ea typeface="Calibri" panose="020F0502020204030204" pitchFamily="34" charset="0"/>
                        <a:cs typeface="Times New Roman" panose="02020603050405020304" pitchFamily="18" charset="0"/>
                      </a:rPr>
                      <m:t>=−3 </m:t>
                    </m:r>
                  </m:oMath>
                </a14:m>
                <a:r>
                  <a:rPr lang="en-US" sz="4500" dirty="0" err="1">
                    <a:latin typeface="Times New Roman" panose="02020603050405020304" pitchFamily="18" charset="0"/>
                    <a:ea typeface="Calibri" panose="020F0502020204030204" pitchFamily="34" charset="0"/>
                  </a:rPr>
                  <a:t>hoặc</a:t>
                </a:r>
                <a:r>
                  <a:rPr lang="en-US" sz="4500" dirty="0">
                    <a:latin typeface="Times New Roman" panose="02020603050405020304" pitchFamily="18" charset="0"/>
                    <a:ea typeface="Calibri" panose="020F050202020403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b="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b="0" i="1">
                            <a:latin typeface="Cambria Math" panose="02040503050406030204" pitchFamily="18" charset="0"/>
                            <a:ea typeface="Calibri" panose="020F0502020204030204" pitchFamily="34" charset="0"/>
                            <a:cs typeface="Times New Roman" panose="02020603050405020304" pitchFamily="18" charset="0"/>
                          </a:rPr>
                          <m:t>1</m:t>
                        </m:r>
                      </m:sub>
                    </m:sSub>
                    <m:r>
                      <a:rPr lang="en-US" sz="4500" b="0" i="1">
                        <a:latin typeface="Cambria Math" panose="02040503050406030204" pitchFamily="18" charset="0"/>
                        <a:ea typeface="Calibri" panose="020F0502020204030204" pitchFamily="34" charset="0"/>
                        <a:cs typeface="Times New Roman" panose="02020603050405020304" pitchFamily="18" charset="0"/>
                      </a:rPr>
                      <m:t>=1,</m:t>
                    </m:r>
                    <m:r>
                      <a:rPr lang="en-US" sz="4500" b="0" i="1">
                        <a:latin typeface="Cambria Math" panose="02040503050406030204" pitchFamily="18" charset="0"/>
                        <a:ea typeface="Calibri" panose="020F0502020204030204" pitchFamily="34" charset="0"/>
                        <a:cs typeface="Times New Roman" panose="02020603050405020304" pitchFamily="18" charset="0"/>
                      </a:rPr>
                      <m:t>𝑞</m:t>
                    </m:r>
                    <m:r>
                      <a:rPr lang="en-US" sz="4500" b="0" i="1">
                        <a:latin typeface="Cambria Math" panose="02040503050406030204" pitchFamily="18" charset="0"/>
                        <a:ea typeface="Calibri" panose="020F0502020204030204" pitchFamily="34" charset="0"/>
                        <a:cs typeface="Times New Roman" panose="02020603050405020304" pitchFamily="18" charset="0"/>
                      </a:rPr>
                      <m:t>=3.</m:t>
                    </m:r>
                  </m:oMath>
                </a14:m>
                <a:r>
                  <a:rPr lang="en-US" sz="4500" dirty="0">
                    <a:latin typeface="Times New Roman" panose="02020603050405020304" pitchFamily="18" charset="0"/>
                    <a:ea typeface="Calibri" panose="020F0502020204030204" pitchFamily="34" charset="0"/>
                  </a:rPr>
                  <a:t> 	</a:t>
                </a:r>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p>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B.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i="1">
                            <a:latin typeface="Cambria Math" panose="02040503050406030204" pitchFamily="18" charset="0"/>
                            <a:ea typeface="Calibri" panose="020F0502020204030204" pitchFamily="34" charset="0"/>
                            <a:cs typeface="Times New Roman" panose="02020603050405020304" pitchFamily="18" charset="0"/>
                          </a:rPr>
                          <m:t>1</m:t>
                        </m:r>
                      </m:sub>
                    </m:sSub>
                    <m:r>
                      <a:rPr lang="en-US" sz="4500" i="1">
                        <a:latin typeface="Cambria Math" panose="02040503050406030204" pitchFamily="18" charset="0"/>
                        <a:ea typeface="Calibri" panose="020F0502020204030204" pitchFamily="34" charset="0"/>
                        <a:cs typeface="Times New Roman" panose="02020603050405020304" pitchFamily="18" charset="0"/>
                      </a:rPr>
                      <m:t>=−1,</m:t>
                    </m:r>
                    <m:r>
                      <a:rPr lang="en-US" sz="4500" i="1">
                        <a:latin typeface="Cambria Math" panose="02040503050406030204" pitchFamily="18" charset="0"/>
                        <a:ea typeface="Calibri" panose="020F0502020204030204" pitchFamily="34" charset="0"/>
                        <a:cs typeface="Times New Roman" panose="02020603050405020304" pitchFamily="18" charset="0"/>
                      </a:rPr>
                      <m:t>𝑞</m:t>
                    </m:r>
                    <m:r>
                      <a:rPr lang="en-US" sz="4500" i="1">
                        <a:latin typeface="Cambria Math" panose="02040503050406030204" pitchFamily="18" charset="0"/>
                        <a:ea typeface="Calibri" panose="020F0502020204030204" pitchFamily="34" charset="0"/>
                        <a:cs typeface="Times New Roman" panose="02020603050405020304" pitchFamily="18" charset="0"/>
                      </a:rPr>
                      <m:t>=3 </m:t>
                    </m:r>
                  </m:oMath>
                </a14:m>
                <a:r>
                  <a:rPr lang="en-US" sz="4500" dirty="0" err="1">
                    <a:latin typeface="Times New Roman" panose="02020603050405020304" pitchFamily="18" charset="0"/>
                    <a:ea typeface="Calibri" panose="020F0502020204030204" pitchFamily="34" charset="0"/>
                  </a:rPr>
                  <a:t>hoặc</a:t>
                </a:r>
                <a:r>
                  <a:rPr lang="en-US" sz="4500" dirty="0">
                    <a:latin typeface="Times New Roman" panose="02020603050405020304" pitchFamily="18" charset="0"/>
                    <a:ea typeface="Calibri" panose="020F050202020403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i="1">
                            <a:latin typeface="Cambria Math" panose="02040503050406030204" pitchFamily="18" charset="0"/>
                            <a:ea typeface="Calibri" panose="020F0502020204030204" pitchFamily="34" charset="0"/>
                            <a:cs typeface="Times New Roman" panose="02020603050405020304" pitchFamily="18" charset="0"/>
                          </a:rPr>
                          <m:t>1</m:t>
                        </m:r>
                      </m:sub>
                    </m:sSub>
                    <m:r>
                      <a:rPr lang="en-US" sz="4500" i="1">
                        <a:latin typeface="Cambria Math" panose="02040503050406030204" pitchFamily="18" charset="0"/>
                        <a:ea typeface="Calibri" panose="020F0502020204030204" pitchFamily="34" charset="0"/>
                        <a:cs typeface="Times New Roman" panose="02020603050405020304" pitchFamily="18" charset="0"/>
                      </a:rPr>
                      <m:t>=1,</m:t>
                    </m:r>
                    <m:r>
                      <a:rPr lang="en-US" sz="4500" i="1">
                        <a:latin typeface="Cambria Math" panose="02040503050406030204" pitchFamily="18" charset="0"/>
                        <a:ea typeface="Calibri" panose="020F0502020204030204" pitchFamily="34" charset="0"/>
                        <a:cs typeface="Times New Roman" panose="02020603050405020304" pitchFamily="18" charset="0"/>
                      </a:rPr>
                      <m:t>𝑞</m:t>
                    </m:r>
                    <m:r>
                      <a:rPr lang="en-US" sz="4500" i="1">
                        <a:latin typeface="Cambria Math" panose="02040503050406030204" pitchFamily="18" charset="0"/>
                        <a:ea typeface="Calibri" panose="020F0502020204030204" pitchFamily="34" charset="0"/>
                        <a:cs typeface="Times New Roman" panose="02020603050405020304" pitchFamily="18" charset="0"/>
                      </a:rPr>
                      <m:t>=−3.</m:t>
                    </m:r>
                  </m:oMath>
                </a14:m>
                <a:r>
                  <a:rPr lang="en-US" sz="4500" dirty="0">
                    <a:latin typeface="Times New Roman" panose="02020603050405020304" pitchFamily="18" charset="0"/>
                    <a:ea typeface="Calibri" panose="020F0502020204030204" pitchFamily="34" charset="0"/>
                  </a:rPr>
                  <a:t> </a:t>
                </a:r>
              </a:p>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i="1">
                            <a:latin typeface="Cambria Math" panose="02040503050406030204" pitchFamily="18" charset="0"/>
                            <a:ea typeface="Calibri" panose="020F0502020204030204" pitchFamily="34" charset="0"/>
                            <a:cs typeface="Times New Roman" panose="02020603050405020304" pitchFamily="18" charset="0"/>
                          </a:rPr>
                          <m:t>1</m:t>
                        </m:r>
                      </m:sub>
                    </m:sSub>
                    <m:r>
                      <a:rPr lang="en-US" sz="4500" i="1">
                        <a:latin typeface="Cambria Math" panose="02040503050406030204" pitchFamily="18" charset="0"/>
                        <a:ea typeface="Calibri" panose="020F0502020204030204" pitchFamily="34" charset="0"/>
                        <a:cs typeface="Times New Roman" panose="02020603050405020304" pitchFamily="18" charset="0"/>
                      </a:rPr>
                      <m:t>=</m:t>
                    </m:r>
                    <m:r>
                      <a:rPr lang="en-US" sz="4500" b="0" i="1" smtClean="0">
                        <a:latin typeface="Cambria Math" panose="02040503050406030204" pitchFamily="18" charset="0"/>
                        <a:ea typeface="Calibri" panose="020F0502020204030204" pitchFamily="34" charset="0"/>
                        <a:cs typeface="Times New Roman" panose="02020603050405020304" pitchFamily="18" charset="0"/>
                      </a:rPr>
                      <m:t>3</m:t>
                    </m:r>
                    <m:r>
                      <a:rPr lang="en-US" sz="4500" i="1">
                        <a:latin typeface="Cambria Math" panose="02040503050406030204" pitchFamily="18" charset="0"/>
                        <a:ea typeface="Calibri" panose="020F0502020204030204" pitchFamily="34" charset="0"/>
                        <a:cs typeface="Times New Roman" panose="02020603050405020304" pitchFamily="18" charset="0"/>
                      </a:rPr>
                      <m:t>,</m:t>
                    </m:r>
                    <m:r>
                      <a:rPr lang="en-US" sz="4500" i="1">
                        <a:latin typeface="Cambria Math" panose="02040503050406030204" pitchFamily="18" charset="0"/>
                        <a:ea typeface="Calibri" panose="020F0502020204030204" pitchFamily="34" charset="0"/>
                        <a:cs typeface="Times New Roman" panose="02020603050405020304" pitchFamily="18" charset="0"/>
                      </a:rPr>
                      <m:t>𝑞</m:t>
                    </m:r>
                    <m:r>
                      <a:rPr lang="en-US" sz="4500" i="1">
                        <a:latin typeface="Cambria Math" panose="02040503050406030204" pitchFamily="18" charset="0"/>
                        <a:ea typeface="Calibri" panose="020F0502020204030204" pitchFamily="34" charset="0"/>
                        <a:cs typeface="Times New Roman" panose="02020603050405020304" pitchFamily="18" charset="0"/>
                      </a:rPr>
                      <m:t>=−1 </m:t>
                    </m:r>
                  </m:oMath>
                </a14:m>
                <a:r>
                  <a:rPr lang="en-US" sz="4500" dirty="0" err="1">
                    <a:latin typeface="Times New Roman" panose="02020603050405020304" pitchFamily="18" charset="0"/>
                    <a:ea typeface="Calibri" panose="020F0502020204030204" pitchFamily="34" charset="0"/>
                  </a:rPr>
                  <a:t>hoặc</a:t>
                </a:r>
                <a:r>
                  <a:rPr lang="en-US" sz="4500" dirty="0">
                    <a:latin typeface="Times New Roman" panose="02020603050405020304" pitchFamily="18" charset="0"/>
                    <a:ea typeface="Calibri" panose="020F050202020403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i="1">
                            <a:latin typeface="Cambria Math" panose="02040503050406030204" pitchFamily="18" charset="0"/>
                            <a:ea typeface="Calibri" panose="020F0502020204030204" pitchFamily="34" charset="0"/>
                            <a:cs typeface="Times New Roman" panose="02020603050405020304" pitchFamily="18" charset="0"/>
                          </a:rPr>
                          <m:t>1</m:t>
                        </m:r>
                      </m:sub>
                    </m:sSub>
                    <m:r>
                      <a:rPr lang="en-US" sz="4500" i="1">
                        <a:latin typeface="Cambria Math" panose="02040503050406030204" pitchFamily="18" charset="0"/>
                        <a:ea typeface="Calibri" panose="020F0502020204030204" pitchFamily="34" charset="0"/>
                        <a:cs typeface="Times New Roman" panose="02020603050405020304" pitchFamily="18" charset="0"/>
                      </a:rPr>
                      <m:t>=</m:t>
                    </m:r>
                    <m:r>
                      <a:rPr lang="en-US" sz="4500" b="0" i="1" smtClean="0">
                        <a:latin typeface="Cambria Math" panose="02040503050406030204" pitchFamily="18" charset="0"/>
                        <a:ea typeface="Calibri" panose="020F0502020204030204" pitchFamily="34" charset="0"/>
                        <a:cs typeface="Times New Roman" panose="02020603050405020304" pitchFamily="18" charset="0"/>
                      </a:rPr>
                      <m:t>−3</m:t>
                    </m:r>
                    <m:r>
                      <a:rPr lang="en-US" sz="4500" i="1">
                        <a:latin typeface="Cambria Math" panose="02040503050406030204" pitchFamily="18" charset="0"/>
                        <a:ea typeface="Calibri" panose="020F0502020204030204" pitchFamily="34" charset="0"/>
                        <a:cs typeface="Times New Roman" panose="02020603050405020304" pitchFamily="18" charset="0"/>
                      </a:rPr>
                      <m:t>,</m:t>
                    </m:r>
                    <m:r>
                      <a:rPr lang="en-US" sz="4500" i="1">
                        <a:latin typeface="Cambria Math" panose="02040503050406030204" pitchFamily="18" charset="0"/>
                        <a:ea typeface="Calibri" panose="020F0502020204030204" pitchFamily="34" charset="0"/>
                        <a:cs typeface="Times New Roman" panose="02020603050405020304" pitchFamily="18" charset="0"/>
                      </a:rPr>
                      <m:t>𝑞</m:t>
                    </m:r>
                    <m:r>
                      <a:rPr lang="en-US" sz="4500" i="1">
                        <a:latin typeface="Cambria Math" panose="02040503050406030204" pitchFamily="18" charset="0"/>
                        <a:ea typeface="Calibri" panose="020F0502020204030204" pitchFamily="34" charset="0"/>
                        <a:cs typeface="Times New Roman" panose="02020603050405020304" pitchFamily="18" charset="0"/>
                      </a:rPr>
                      <m:t>=1.</m:t>
                    </m:r>
                  </m:oMath>
                </a14:m>
                <a:r>
                  <a:rPr lang="en-US" sz="4500" dirty="0">
                    <a:latin typeface="Times New Roman" panose="02020603050405020304" pitchFamily="18" charset="0"/>
                    <a:ea typeface="Calibri" panose="020F0502020204030204" pitchFamily="34" charset="0"/>
                  </a:rPr>
                  <a:t> </a:t>
                </a:r>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p>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D.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i="1">
                            <a:latin typeface="Cambria Math" panose="02040503050406030204" pitchFamily="18" charset="0"/>
                            <a:ea typeface="Calibri" panose="020F0502020204030204" pitchFamily="34" charset="0"/>
                            <a:cs typeface="Times New Roman" panose="02020603050405020304" pitchFamily="18" charset="0"/>
                          </a:rPr>
                          <m:t>1</m:t>
                        </m:r>
                      </m:sub>
                    </m:sSub>
                    <m:r>
                      <a:rPr lang="en-US" sz="4500" i="1">
                        <a:latin typeface="Cambria Math" panose="02040503050406030204" pitchFamily="18" charset="0"/>
                        <a:ea typeface="Calibri" panose="020F0502020204030204" pitchFamily="34" charset="0"/>
                        <a:cs typeface="Times New Roman" panose="02020603050405020304" pitchFamily="18" charset="0"/>
                      </a:rPr>
                      <m:t>=</m:t>
                    </m:r>
                    <m:r>
                      <a:rPr lang="en-US" sz="4500" b="0" i="1" smtClean="0">
                        <a:latin typeface="Cambria Math" panose="02040503050406030204" pitchFamily="18" charset="0"/>
                        <a:ea typeface="Calibri" panose="020F0502020204030204" pitchFamily="34" charset="0"/>
                        <a:cs typeface="Times New Roman" panose="02020603050405020304" pitchFamily="18" charset="0"/>
                      </a:rPr>
                      <m:t>3</m:t>
                    </m:r>
                    <m:r>
                      <a:rPr lang="en-US" sz="4500" i="1">
                        <a:latin typeface="Cambria Math" panose="02040503050406030204" pitchFamily="18" charset="0"/>
                        <a:ea typeface="Calibri" panose="020F0502020204030204" pitchFamily="34" charset="0"/>
                        <a:cs typeface="Times New Roman" panose="02020603050405020304" pitchFamily="18" charset="0"/>
                      </a:rPr>
                      <m:t>,</m:t>
                    </m:r>
                    <m:r>
                      <a:rPr lang="en-US" sz="4500" i="1">
                        <a:latin typeface="Cambria Math" panose="02040503050406030204" pitchFamily="18" charset="0"/>
                        <a:ea typeface="Calibri" panose="020F0502020204030204" pitchFamily="34" charset="0"/>
                        <a:cs typeface="Times New Roman" panose="02020603050405020304" pitchFamily="18" charset="0"/>
                      </a:rPr>
                      <m:t>𝑞</m:t>
                    </m:r>
                    <m:r>
                      <a:rPr lang="en-US" sz="4500" i="1">
                        <a:latin typeface="Cambria Math" panose="02040503050406030204" pitchFamily="18" charset="0"/>
                        <a:ea typeface="Calibri" panose="020F0502020204030204" pitchFamily="34" charset="0"/>
                        <a:cs typeface="Times New Roman" panose="02020603050405020304" pitchFamily="18" charset="0"/>
                      </a:rPr>
                      <m:t>=1 </m:t>
                    </m:r>
                  </m:oMath>
                </a14:m>
                <a:r>
                  <a:rPr lang="en-US" sz="4500" dirty="0" err="1">
                    <a:latin typeface="Times New Roman" panose="02020603050405020304" pitchFamily="18" charset="0"/>
                    <a:ea typeface="Calibri" panose="020F0502020204030204" pitchFamily="34" charset="0"/>
                  </a:rPr>
                  <a:t>hoặc</a:t>
                </a:r>
                <a:r>
                  <a:rPr lang="en-US" sz="4500" dirty="0">
                    <a:latin typeface="Times New Roman" panose="02020603050405020304" pitchFamily="18" charset="0"/>
                    <a:ea typeface="Calibri" panose="020F050202020403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i="1">
                            <a:latin typeface="Cambria Math" panose="02040503050406030204" pitchFamily="18" charset="0"/>
                            <a:ea typeface="Calibri" panose="020F0502020204030204" pitchFamily="34" charset="0"/>
                            <a:cs typeface="Times New Roman" panose="02020603050405020304" pitchFamily="18" charset="0"/>
                          </a:rPr>
                          <m:t>1</m:t>
                        </m:r>
                      </m:sub>
                    </m:sSub>
                    <m:r>
                      <a:rPr lang="en-US" sz="4500" i="1">
                        <a:latin typeface="Cambria Math" panose="02040503050406030204" pitchFamily="18" charset="0"/>
                        <a:ea typeface="Calibri" panose="020F0502020204030204" pitchFamily="34" charset="0"/>
                        <a:cs typeface="Times New Roman" panose="02020603050405020304" pitchFamily="18" charset="0"/>
                      </a:rPr>
                      <m:t>=</m:t>
                    </m:r>
                    <m:r>
                      <a:rPr lang="en-US" sz="4500" b="0" i="1" smtClean="0">
                        <a:latin typeface="Cambria Math" panose="02040503050406030204" pitchFamily="18" charset="0"/>
                        <a:ea typeface="Calibri" panose="020F0502020204030204" pitchFamily="34" charset="0"/>
                        <a:cs typeface="Times New Roman" panose="02020603050405020304" pitchFamily="18" charset="0"/>
                      </a:rPr>
                      <m:t>−3</m:t>
                    </m:r>
                    <m:r>
                      <a:rPr lang="en-US" sz="4500" i="1">
                        <a:latin typeface="Cambria Math" panose="02040503050406030204" pitchFamily="18" charset="0"/>
                        <a:ea typeface="Calibri" panose="020F0502020204030204" pitchFamily="34" charset="0"/>
                        <a:cs typeface="Times New Roman" panose="02020603050405020304" pitchFamily="18" charset="0"/>
                      </a:rPr>
                      <m:t>,</m:t>
                    </m:r>
                    <m:r>
                      <a:rPr lang="en-US" sz="4500" i="1">
                        <a:latin typeface="Cambria Math" panose="02040503050406030204" pitchFamily="18" charset="0"/>
                        <a:ea typeface="Calibri" panose="020F0502020204030204" pitchFamily="34" charset="0"/>
                        <a:cs typeface="Times New Roman" panose="02020603050405020304" pitchFamily="18" charset="0"/>
                      </a:rPr>
                      <m:t>𝑞</m:t>
                    </m:r>
                    <m:r>
                      <a:rPr lang="en-US" sz="4500" i="1">
                        <a:latin typeface="Cambria Math" panose="02040503050406030204" pitchFamily="18" charset="0"/>
                        <a:ea typeface="Calibri" panose="020F0502020204030204" pitchFamily="34" charset="0"/>
                        <a:cs typeface="Times New Roman" panose="02020603050405020304" pitchFamily="18" charset="0"/>
                      </a:rPr>
                      <m:t>=−1.</m:t>
                    </m:r>
                  </m:oMath>
                </a14:m>
                <a:r>
                  <a:rPr lang="en-US" sz="4500" dirty="0">
                    <a:latin typeface="Times New Roman" panose="02020603050405020304" pitchFamily="18" charset="0"/>
                    <a:ea typeface="Calibri" panose="020F0502020204030204" pitchFamily="34" charset="0"/>
                  </a:rPr>
                  <a:t> </a:t>
                </a:r>
                <a:endPar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6" name="TextBox 5">
                <a:extLst>
                  <a:ext uri="{FF2B5EF4-FFF2-40B4-BE49-F238E27FC236}">
                    <a16:creationId xmlns:a16="http://schemas.microsoft.com/office/drawing/2014/main" id="{D7206874-E029-3DCC-A3F6-A09E524848AE}"/>
                  </a:ext>
                </a:extLst>
              </p:cNvPr>
              <p:cNvSpPr txBox="1">
                <a:spLocks noRot="1" noChangeAspect="1" noMove="1" noResize="1" noEditPoints="1" noAdjustHandles="1" noChangeArrowheads="1" noChangeShapeType="1" noTextEdit="1"/>
              </p:cNvSpPr>
              <p:nvPr/>
            </p:nvSpPr>
            <p:spPr>
              <a:xfrm>
                <a:off x="3581400" y="3528791"/>
                <a:ext cx="12407987" cy="6129691"/>
              </a:xfrm>
              <a:prstGeom prst="rect">
                <a:avLst/>
              </a:prstGeom>
              <a:blipFill>
                <a:blip r:embed="rId3"/>
                <a:stretch>
                  <a:fillRect l="-2064" b="-1194"/>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DD89ED5F-7A5C-4D1B-8FA3-0CCF5624DFBD}"/>
              </a:ext>
            </a:extLst>
          </p:cNvPr>
          <p:cNvSpPr/>
          <p:nvPr/>
        </p:nvSpPr>
        <p:spPr>
          <a:xfrm>
            <a:off x="3093219" y="5369574"/>
            <a:ext cx="1250181" cy="1224062"/>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200000"/>
              </a:lnSpc>
              <a:spcBef>
                <a:spcPts val="0"/>
              </a:spcBef>
              <a:spcAft>
                <a:spcPts val="0"/>
              </a:spcAft>
              <a:buClr>
                <a:srgbClr val="000000"/>
              </a:buClr>
              <a:buSzTx/>
              <a:buFont typeface="Arial"/>
              <a:buNone/>
              <a:tabLst/>
              <a:defRPr/>
            </a:pPr>
            <a:endParaRPr kumimoji="0" lang="en-US" sz="4500" b="0" i="0" u="none" strike="noStrike" kern="0" cap="none" spc="0" normalizeH="0" baseline="0" noProof="0">
              <a:ln>
                <a:noFill/>
              </a:ln>
              <a:solidFill>
                <a:srgbClr val="FFF4E1"/>
              </a:solidFill>
              <a:effectLst/>
              <a:uLnTx/>
              <a:uFillTx/>
              <a:latin typeface="Arial" panose="020B0604020202020204" pitchFamily="34" charset="0"/>
              <a:cs typeface="Arial" panose="020B0604020202020204" pitchFamily="34" charset="0"/>
              <a:sym typeface="Arial"/>
            </a:endParaRPr>
          </a:p>
        </p:txBody>
      </p:sp>
      <p:sp>
        <p:nvSpPr>
          <p:cNvPr id="10" name="Freeform 6">
            <a:extLst>
              <a:ext uri="{FF2B5EF4-FFF2-40B4-BE49-F238E27FC236}">
                <a16:creationId xmlns:a16="http://schemas.microsoft.com/office/drawing/2014/main" id="{5E0CE7B7-50DD-2108-C599-4266CC0707C2}"/>
              </a:ext>
            </a:extLst>
          </p:cNvPr>
          <p:cNvSpPr/>
          <p:nvPr/>
        </p:nvSpPr>
        <p:spPr>
          <a:xfrm rot="-1788174" flipH="1">
            <a:off x="17045669" y="9033108"/>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8">
            <a:extLst>
              <a:ext uri="{FF2B5EF4-FFF2-40B4-BE49-F238E27FC236}">
                <a16:creationId xmlns:a16="http://schemas.microsoft.com/office/drawing/2014/main" id="{15A060C3-E954-BDF3-7E56-BD2FD6647A51}"/>
              </a:ext>
            </a:extLst>
          </p:cNvPr>
          <p:cNvSpPr/>
          <p:nvPr/>
        </p:nvSpPr>
        <p:spPr>
          <a:xfrm rot="-1324590">
            <a:off x="36426" y="230755"/>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4F11FBA6-8094-790B-5CE4-86A7016FE0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14772098" y="1764396"/>
            <a:ext cx="4449430" cy="2502804"/>
          </a:xfrm>
          <a:prstGeom prst="rect">
            <a:avLst/>
          </a:prstGeom>
        </p:spPr>
      </p:pic>
    </p:spTree>
    <p:extLst>
      <p:ext uri="{BB962C8B-B14F-4D97-AF65-F5344CB8AC3E}">
        <p14:creationId xmlns:p14="http://schemas.microsoft.com/office/powerpoint/2010/main" val="32314576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sp>
        <p:nvSpPr>
          <p:cNvPr id="2" name="AutoShape 2"/>
          <p:cNvSpPr/>
          <p:nvPr/>
        </p:nvSpPr>
        <p:spPr>
          <a:xfrm>
            <a:off x="342900" y="514350"/>
            <a:ext cx="17602200" cy="9258300"/>
          </a:xfrm>
          <a:prstGeom prst="rect">
            <a:avLst/>
          </a:prstGeom>
          <a:solidFill>
            <a:srgbClr val="EFF5F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213854">
            <a:off x="-645179" y="-800242"/>
            <a:ext cx="2984123" cy="2997386"/>
          </a:xfrm>
          <a:custGeom>
            <a:avLst/>
            <a:gdLst/>
            <a:ahLst/>
            <a:cxnLst/>
            <a:rect l="l" t="t" r="r" b="b"/>
            <a:pathLst>
              <a:path w="4727277" h="5035715">
                <a:moveTo>
                  <a:pt x="0" y="0"/>
                </a:moveTo>
                <a:lnTo>
                  <a:pt x="4727277" y="0"/>
                </a:lnTo>
                <a:lnTo>
                  <a:pt x="4727277" y="5035715"/>
                </a:lnTo>
                <a:lnTo>
                  <a:pt x="0" y="503571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7438964" y="8756708"/>
            <a:ext cx="1251822" cy="1175148"/>
          </a:xfrm>
          <a:custGeom>
            <a:avLst/>
            <a:gdLst/>
            <a:ahLst/>
            <a:cxnLst/>
            <a:rect l="l" t="t" r="r" b="b"/>
            <a:pathLst>
              <a:path w="1251822" h="1175148">
                <a:moveTo>
                  <a:pt x="0" y="0"/>
                </a:moveTo>
                <a:lnTo>
                  <a:pt x="1251822" y="0"/>
                </a:lnTo>
                <a:lnTo>
                  <a:pt x="1251822" y="1175148"/>
                </a:lnTo>
                <a:lnTo>
                  <a:pt x="0" y="117514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875A897-E2A1-116E-203C-1036244CCB53}"/>
                  </a:ext>
                </a:extLst>
              </p:cNvPr>
              <p:cNvSpPr/>
              <p:nvPr/>
            </p:nvSpPr>
            <p:spPr>
              <a:xfrm>
                <a:off x="1276929" y="2083243"/>
                <a:ext cx="15734142" cy="1002710"/>
              </a:xfrm>
              <a:prstGeom prst="rect">
                <a:avLst/>
              </a:prstGeom>
            </p:spPr>
            <p:txBody>
              <a:bodyPr wrap="square">
                <a:spAutoFit/>
              </a:bodyPr>
              <a:lstStyle/>
              <a:p>
                <a:pPr algn="just">
                  <a:lnSpc>
                    <a:spcPct val="150000"/>
                  </a:lnSpc>
                  <a:spcBef>
                    <a:spcPts val="600"/>
                  </a:spcBef>
                  <a:spcAft>
                    <a:spcPts val="800"/>
                  </a:spcAft>
                </a:pPr>
                <a:r>
                  <a:rPr lang="fr-FR" sz="4500" b="1" kern="1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500" b="1" kern="100" dirty="0">
                    <a:solidFill>
                      <a:srgbClr val="000000"/>
                    </a:solidFill>
                    <a:latin typeface="Arial" panose="020B0604020202020204" pitchFamily="34" charset="0"/>
                    <a:ea typeface="Calibri" panose="020F0502020204030204" pitchFamily="34" charset="0"/>
                    <a:cs typeface="Arial" panose="020B0604020202020204" pitchFamily="34" charset="0"/>
                  </a:rPr>
                  <a:t> 4.</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en-US" sz="4500" dirty="0">
                    <a:latin typeface="Arial" panose="020B0604020202020204" pitchFamily="34" charset="0"/>
                    <a:ea typeface="Calibri" panose="020F0502020204030204" pitchFamily="34" charset="0"/>
                    <a:cs typeface="Arial" panose="020B0604020202020204" pitchFamily="34" charset="0"/>
                  </a:rPr>
                  <a:t>Cho </a:t>
                </a:r>
                <a:r>
                  <a:rPr lang="en-US" sz="4500" dirty="0" err="1">
                    <a:latin typeface="Arial" panose="020B0604020202020204" pitchFamily="34" charset="0"/>
                    <a:ea typeface="Calibri" panose="020F0502020204030204" pitchFamily="34" charset="0"/>
                    <a:cs typeface="Arial" panose="020B0604020202020204" pitchFamily="34" charset="0"/>
                  </a:rPr>
                  <a:t>cấp</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số</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nhân</a:t>
                </a:r>
                <a:r>
                  <a:rPr lang="en-US"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5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𝑢</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có</a:t>
                </a:r>
                <a:r>
                  <a:rPr lang="en-US"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latin typeface="Cambria Math" panose="02040503050406030204" pitchFamily="18" charset="0"/>
                            <a:ea typeface="Calibri" panose="020F0502020204030204" pitchFamily="34" charset="0"/>
                            <a:cs typeface="Times New Roman" panose="02020603050405020304" pitchFamily="18" charset="0"/>
                          </a:rPr>
                          <m:t>2</m:t>
                        </m:r>
                      </m:sub>
                    </m:sSub>
                    <m:r>
                      <a:rPr lang="en-US" sz="4500" i="1">
                        <a:latin typeface="Cambria Math" panose="02040503050406030204" pitchFamily="18" charset="0"/>
                        <a:ea typeface="Calibri" panose="020F0502020204030204" pitchFamily="34" charset="0"/>
                        <a:cs typeface="Times New Roman" panose="02020603050405020304" pitchFamily="18" charset="0"/>
                      </a:rPr>
                      <m:t>=4</m:t>
                    </m:r>
                  </m:oMath>
                </a14:m>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latin typeface="Cambria Math" panose="02040503050406030204" pitchFamily="18" charset="0"/>
                            <a:ea typeface="Calibri" panose="020F0502020204030204" pitchFamily="34" charset="0"/>
                            <a:cs typeface="Times New Roman" panose="02020603050405020304" pitchFamily="18" charset="0"/>
                          </a:rPr>
                          <m:t>3</m:t>
                        </m:r>
                      </m:sub>
                    </m:sSub>
                    <m:r>
                      <a:rPr lang="en-US" sz="4500" i="1">
                        <a:latin typeface="Cambria Math" panose="02040503050406030204" pitchFamily="18" charset="0"/>
                        <a:ea typeface="Calibri" panose="020F0502020204030204" pitchFamily="34" charset="0"/>
                        <a:cs typeface="Times New Roman" panose="02020603050405020304" pitchFamily="18" charset="0"/>
                      </a:rPr>
                      <m:t>=13.</m:t>
                    </m:r>
                  </m:oMath>
                </a14:m>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Tìm</a:t>
                </a:r>
                <a:r>
                  <a:rPr lang="en-US"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latin typeface="Cambria Math" panose="02040503050406030204" pitchFamily="18" charset="0"/>
                        <a:ea typeface="Calibri" panose="020F0502020204030204" pitchFamily="34" charset="0"/>
                        <a:cs typeface="Times New Roman" panose="02020603050405020304" pitchFamily="18" charset="0"/>
                      </a:rPr>
                      <m:t>.</m:t>
                    </m:r>
                  </m:oMath>
                </a14:m>
                <a:r>
                  <a:rPr lang="en-US" sz="4500" dirty="0">
                    <a:latin typeface="Arial" panose="020B0604020202020204" pitchFamily="34" charset="0"/>
                    <a:ea typeface="Calibri" panose="020F0502020204030204" pitchFamily="34" charset="0"/>
                    <a:cs typeface="Arial" panose="020B0604020202020204" pitchFamily="34" charset="0"/>
                  </a:rPr>
                  <a:t> </a:t>
                </a:r>
                <a:endParaRPr lang="en-US" sz="4500" kern="1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C875A897-E2A1-116E-203C-1036244CCB53}"/>
                  </a:ext>
                </a:extLst>
              </p:cNvPr>
              <p:cNvSpPr>
                <a:spLocks noRot="1" noChangeAspect="1" noMove="1" noResize="1" noEditPoints="1" noAdjustHandles="1" noChangeArrowheads="1" noChangeShapeType="1" noTextEdit="1"/>
              </p:cNvSpPr>
              <p:nvPr/>
            </p:nvSpPr>
            <p:spPr>
              <a:xfrm>
                <a:off x="1276929" y="2083243"/>
                <a:ext cx="15734142" cy="1002710"/>
              </a:xfrm>
              <a:prstGeom prst="rect">
                <a:avLst/>
              </a:prstGeom>
              <a:blipFill>
                <a:blip r:embed="rId4"/>
                <a:stretch>
                  <a:fillRect l="-1627" b="-29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FDD631-286D-2436-BA21-22D8B3E085ED}"/>
                  </a:ext>
                </a:extLst>
              </p:cNvPr>
              <p:cNvSpPr txBox="1"/>
              <p:nvPr/>
            </p:nvSpPr>
            <p:spPr>
              <a:xfrm>
                <a:off x="1276929" y="3373574"/>
                <a:ext cx="16249071" cy="3960187"/>
              </a:xfrm>
              <a:prstGeom prst="rect">
                <a:avLst/>
              </a:prstGeom>
              <a:noFill/>
            </p:spPr>
            <p:txBody>
              <a:bodyPr wrap="square">
                <a:spAutoFit/>
              </a:bodyPr>
              <a:lstStyle/>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A.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=121</m:t>
                    </m:r>
                  </m:oMath>
                </a14:m>
                <a:r>
                  <a:rPr lang="en-US" sz="4500" dirty="0">
                    <a:solidFill>
                      <a:srgbClr val="000000"/>
                    </a:solidFill>
                    <a:latin typeface="Times New Roman" panose="02020603050405020304" pitchFamily="18" charset="0"/>
                    <a:ea typeface="Calibri" panose="020F0502020204030204" pitchFamily="34" charset="0"/>
                  </a:rPr>
                  <a:t> </a:t>
                </a:r>
                <a:r>
                  <a:rPr lang="en-US" sz="4500" dirty="0" err="1">
                    <a:solidFill>
                      <a:srgbClr val="000000"/>
                    </a:solidFill>
                    <a:latin typeface="Times New Roman" panose="02020603050405020304" pitchFamily="18" charset="0"/>
                    <a:ea typeface="Calibri" panose="020F0502020204030204" pitchFamily="34" charset="0"/>
                  </a:rPr>
                  <a:t>hoặc</a:t>
                </a:r>
                <a:r>
                  <a:rPr lang="en-US" sz="45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181</m:t>
                        </m:r>
                      </m:num>
                      <m:den>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16</m:t>
                        </m:r>
                      </m:den>
                    </m:f>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B.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=121</m:t>
                    </m:r>
                  </m:oMath>
                </a14:m>
                <a:r>
                  <a:rPr lang="en-US" sz="4500" dirty="0">
                    <a:solidFill>
                      <a:srgbClr val="000000"/>
                    </a:solidFill>
                    <a:latin typeface="Times New Roman" panose="02020603050405020304" pitchFamily="18" charset="0"/>
                    <a:ea typeface="Calibri" panose="020F0502020204030204" pitchFamily="34" charset="0"/>
                  </a:rPr>
                  <a:t> </a:t>
                </a:r>
                <a:r>
                  <a:rPr lang="en-US" sz="4500" dirty="0" err="1">
                    <a:solidFill>
                      <a:srgbClr val="000000"/>
                    </a:solidFill>
                    <a:latin typeface="Times New Roman" panose="02020603050405020304" pitchFamily="18" charset="0"/>
                    <a:ea typeface="Calibri" panose="020F0502020204030204" pitchFamily="34" charset="0"/>
                  </a:rPr>
                  <a:t>hoặc</a:t>
                </a:r>
                <a:r>
                  <a:rPr lang="en-US" sz="45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35</m:t>
                        </m:r>
                      </m:num>
                      <m:den>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16</m:t>
                        </m:r>
                      </m:den>
                    </m:f>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14</m:t>
                    </m:r>
                  </m:oMath>
                </a14:m>
                <a:r>
                  <a:rPr lang="en-US" sz="4500" dirty="0">
                    <a:solidFill>
                      <a:srgbClr val="000000"/>
                    </a:solidFill>
                    <a:latin typeface="Times New Roman" panose="02020603050405020304" pitchFamily="18" charset="0"/>
                    <a:ea typeface="Calibri" panose="020F0502020204030204" pitchFamily="34" charset="0"/>
                  </a:rPr>
                  <a:t> </a:t>
                </a:r>
                <a:r>
                  <a:rPr lang="en-US" sz="4500" dirty="0" err="1">
                    <a:solidFill>
                      <a:srgbClr val="000000"/>
                    </a:solidFill>
                    <a:latin typeface="Times New Roman" panose="02020603050405020304" pitchFamily="18" charset="0"/>
                    <a:ea typeface="Calibri" panose="020F0502020204030204" pitchFamily="34" charset="0"/>
                  </a:rPr>
                  <a:t>hoặc</a:t>
                </a:r>
                <a:r>
                  <a:rPr lang="en-US" sz="45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18</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16</m:t>
                        </m:r>
                      </m:den>
                    </m:f>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D.</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oMath>
                </a14:m>
                <a:r>
                  <a:rPr lang="en-US" sz="4500" dirty="0">
                    <a:solidFill>
                      <a:srgbClr val="000000"/>
                    </a:solidFill>
                    <a:latin typeface="Times New Roman" panose="02020603050405020304" pitchFamily="18" charset="0"/>
                    <a:ea typeface="Calibri" panose="020F0502020204030204" pitchFamily="34" charset="0"/>
                  </a:rPr>
                  <a:t> </a:t>
                </a:r>
                <a:r>
                  <a:rPr lang="en-US" sz="4500" dirty="0" err="1">
                    <a:solidFill>
                      <a:srgbClr val="000000"/>
                    </a:solidFill>
                    <a:latin typeface="Times New Roman" panose="02020603050405020304" pitchFamily="18" charset="0"/>
                    <a:ea typeface="Calibri" panose="020F0502020204030204" pitchFamily="34" charset="0"/>
                  </a:rPr>
                  <a:t>hoặc</a:t>
                </a:r>
                <a:r>
                  <a:rPr lang="en-US" sz="45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18</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num>
                      <m:den>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16</m:t>
                        </m:r>
                      </m:den>
                    </m:f>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4" name="TextBox 3">
                <a:extLst>
                  <a:ext uri="{FF2B5EF4-FFF2-40B4-BE49-F238E27FC236}">
                    <a16:creationId xmlns:a16="http://schemas.microsoft.com/office/drawing/2014/main" id="{CDFDD631-286D-2436-BA21-22D8B3E085ED}"/>
                  </a:ext>
                </a:extLst>
              </p:cNvPr>
              <p:cNvSpPr txBox="1">
                <a:spLocks noRot="1" noChangeAspect="1" noMove="1" noResize="1" noEditPoints="1" noAdjustHandles="1" noChangeArrowheads="1" noChangeShapeType="1" noTextEdit="1"/>
              </p:cNvSpPr>
              <p:nvPr/>
            </p:nvSpPr>
            <p:spPr>
              <a:xfrm>
                <a:off x="1276929" y="3373574"/>
                <a:ext cx="16249071" cy="3960187"/>
              </a:xfrm>
              <a:prstGeom prst="rect">
                <a:avLst/>
              </a:prstGeom>
              <a:blipFill>
                <a:blip r:embed="rId5"/>
                <a:stretch>
                  <a:fillRect l="-1575" b="-3692"/>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52AA7492-F89B-5377-570D-63C44B7220C9}"/>
              </a:ext>
            </a:extLst>
          </p:cNvPr>
          <p:cNvSpPr/>
          <p:nvPr/>
        </p:nvSpPr>
        <p:spPr>
          <a:xfrm>
            <a:off x="762000" y="4042815"/>
            <a:ext cx="1341050" cy="1224062"/>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200000"/>
              </a:lnSpc>
              <a:spcBef>
                <a:spcPts val="0"/>
              </a:spcBef>
              <a:spcAft>
                <a:spcPts val="0"/>
              </a:spcAft>
              <a:buClr>
                <a:srgbClr val="000000"/>
              </a:buClr>
              <a:buSzTx/>
              <a:buFont typeface="Arial"/>
              <a:buNone/>
              <a:tabLst/>
              <a:defRPr/>
            </a:pPr>
            <a:endParaRPr kumimoji="0" lang="en-US" sz="4500" b="0" i="0" u="none" strike="noStrike" kern="0" cap="none" spc="0" normalizeH="0" baseline="0" noProof="0">
              <a:ln>
                <a:noFill/>
              </a:ln>
              <a:solidFill>
                <a:srgbClr val="FFF4E1"/>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9213403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F4E997B3-DBE3-6B41-A7E4-02647D2BE711}"/>
              </a:ext>
            </a:extLst>
          </p:cNvPr>
          <p:cNvSpPr/>
          <p:nvPr/>
        </p:nvSpPr>
        <p:spPr>
          <a:xfrm>
            <a:off x="812433" y="422500"/>
            <a:ext cx="16663125" cy="9442000"/>
          </a:xfrm>
          <a:prstGeom prst="rect">
            <a:avLst/>
          </a:prstGeom>
          <a:solidFill>
            <a:srgbClr val="D5ED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788174" flipH="1">
            <a:off x="169987" y="9003811"/>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324590">
            <a:off x="211677" y="351294"/>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Picture 26">
            <a:extLst>
              <a:ext uri="{FF2B5EF4-FFF2-40B4-BE49-F238E27FC236}">
                <a16:creationId xmlns:a16="http://schemas.microsoft.com/office/drawing/2014/main" id="{6FC2811D-7578-70C4-6FAF-6DBD4A1C9D7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590990" y="415165"/>
            <a:ext cx="1968378" cy="1968378"/>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97BEC9E-E0DD-C982-C26D-88A0F9183AF0}"/>
                  </a:ext>
                </a:extLst>
              </p:cNvPr>
              <p:cNvSpPr/>
              <p:nvPr/>
            </p:nvSpPr>
            <p:spPr>
              <a:xfrm>
                <a:off x="1276929" y="2083243"/>
                <a:ext cx="15734142" cy="2216248"/>
              </a:xfrm>
              <a:prstGeom prst="rect">
                <a:avLst/>
              </a:prstGeom>
            </p:spPr>
            <p:txBody>
              <a:bodyPr wrap="square">
                <a:spAutoFit/>
              </a:bodyPr>
              <a:lstStyle/>
              <a:p>
                <a:pPr algn="just">
                  <a:lnSpc>
                    <a:spcPct val="150000"/>
                  </a:lnSpc>
                  <a:spcBef>
                    <a:spcPts val="600"/>
                  </a:spcBef>
                  <a:spcAft>
                    <a:spcPts val="800"/>
                  </a:spcAft>
                </a:pPr>
                <a:r>
                  <a:rPr lang="fr-FR" sz="4500" b="1" kern="1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500" b="1" kern="100" dirty="0">
                    <a:solidFill>
                      <a:srgbClr val="000000"/>
                    </a:solidFill>
                    <a:latin typeface="Arial" panose="020B0604020202020204" pitchFamily="34" charset="0"/>
                    <a:ea typeface="Calibri" panose="020F0502020204030204" pitchFamily="34" charset="0"/>
                    <a:cs typeface="Arial" panose="020B0604020202020204" pitchFamily="34" charset="0"/>
                  </a:rPr>
                  <a:t> 5.</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pt-BR" sz="4500" dirty="0">
                    <a:latin typeface="Arial" panose="020B0604020202020204" pitchFamily="34" charset="0"/>
                    <a:ea typeface="Calibri" panose="020F0502020204030204" pitchFamily="34" charset="0"/>
                    <a:cs typeface="Arial" panose="020B0604020202020204" pitchFamily="34" charset="0"/>
                  </a:rPr>
                  <a:t>Cho cấp số nhân </a:t>
                </a:r>
                <a14:m>
                  <m:oMath xmlns:m="http://schemas.openxmlformats.org/officeDocument/2006/math">
                    <m:d>
                      <m:dPr>
                        <m:ctrlPr>
                          <a:rPr lang="en-US" sz="45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𝑢</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pt-BR" sz="4500" dirty="0">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d>
                      <m:dPr>
                        <m:begChr m:val="{"/>
                        <m:endChr m:val=""/>
                        <m:ctrlPr>
                          <a:rPr lang="en-US" sz="45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500" i="1">
                                <a:latin typeface="Cambria Math" panose="02040503050406030204" pitchFamily="18" charset="0"/>
                                <a:ea typeface="Calibri" panose="020F0502020204030204" pitchFamily="34" charset="0"/>
                                <a:cs typeface="Times New Roman" panose="02020603050405020304" pitchFamily="18" charset="0"/>
                              </a:rPr>
                            </m:ctrlPr>
                          </m:eqArrPr>
                          <m:e>
                            <m:r>
                              <a:rPr lang="pt-BR" sz="4500" i="1">
                                <a:latin typeface="Cambria Math" panose="02040503050406030204" pitchFamily="18" charset="0"/>
                                <a:ea typeface="Calibri" panose="020F0502020204030204" pitchFamily="34" charset="0"/>
                                <a:cs typeface="Times New Roman" panose="02020603050405020304" pitchFamily="18" charset="0"/>
                              </a:rPr>
                              <m:t>&amp;</m:t>
                            </m:r>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𝑢</m:t>
                                </m:r>
                              </m:e>
                              <m:sub>
                                <m:r>
                                  <a:rPr lang="pt-BR" sz="4500" i="1">
                                    <a:latin typeface="Cambria Math" panose="02040503050406030204" pitchFamily="18" charset="0"/>
                                    <a:ea typeface="Calibri" panose="020F0502020204030204" pitchFamily="34" charset="0"/>
                                    <a:cs typeface="Times New Roman" panose="02020603050405020304" pitchFamily="18" charset="0"/>
                                  </a:rPr>
                                  <m:t>4</m:t>
                                </m:r>
                              </m:sub>
                            </m:sSub>
                            <m:r>
                              <a:rPr lang="pt-BR" sz="45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𝑢</m:t>
                                </m:r>
                              </m:e>
                              <m:sub>
                                <m:r>
                                  <a:rPr lang="pt-BR" sz="4500" i="1">
                                    <a:latin typeface="Cambria Math" panose="02040503050406030204" pitchFamily="18" charset="0"/>
                                    <a:ea typeface="Calibri" panose="020F0502020204030204" pitchFamily="34" charset="0"/>
                                    <a:cs typeface="Times New Roman" panose="02020603050405020304" pitchFamily="18" charset="0"/>
                                  </a:rPr>
                                  <m:t>6</m:t>
                                </m:r>
                              </m:sub>
                            </m:sSub>
                            <m:r>
                              <a:rPr lang="pt-BR" sz="4500" i="1">
                                <a:latin typeface="Cambria Math" panose="02040503050406030204" pitchFamily="18" charset="0"/>
                                <a:ea typeface="Calibri" panose="020F0502020204030204" pitchFamily="34" charset="0"/>
                                <a:cs typeface="Times New Roman" panose="02020603050405020304" pitchFamily="18" charset="0"/>
                              </a:rPr>
                              <m:t>=−540</m:t>
                            </m:r>
                          </m:e>
                          <m:e>
                            <m:r>
                              <a:rPr lang="pt-BR" sz="4500" i="1">
                                <a:latin typeface="Cambria Math" panose="02040503050406030204" pitchFamily="18" charset="0"/>
                                <a:ea typeface="Calibri" panose="020F0502020204030204" pitchFamily="34" charset="0"/>
                                <a:cs typeface="Times New Roman" panose="02020603050405020304" pitchFamily="18" charset="0"/>
                              </a:rPr>
                              <m:t>&amp;</m:t>
                            </m:r>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𝑢</m:t>
                                </m:r>
                              </m:e>
                              <m:sub>
                                <m:r>
                                  <a:rPr lang="pt-BR" sz="4500" i="1">
                                    <a:latin typeface="Cambria Math" panose="02040503050406030204" pitchFamily="18" charset="0"/>
                                    <a:ea typeface="Calibri" panose="020F0502020204030204" pitchFamily="34" charset="0"/>
                                    <a:cs typeface="Times New Roman" panose="02020603050405020304" pitchFamily="18" charset="0"/>
                                  </a:rPr>
                                  <m:t>3</m:t>
                                </m:r>
                              </m:sub>
                            </m:sSub>
                            <m:r>
                              <a:rPr lang="pt-BR" sz="45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𝑢</m:t>
                                </m:r>
                              </m:e>
                              <m:sub>
                                <m:r>
                                  <a:rPr lang="pt-BR" sz="4500" i="1">
                                    <a:latin typeface="Cambria Math" panose="02040503050406030204" pitchFamily="18" charset="0"/>
                                    <a:ea typeface="Calibri" panose="020F0502020204030204" pitchFamily="34" charset="0"/>
                                    <a:cs typeface="Times New Roman" panose="02020603050405020304" pitchFamily="18" charset="0"/>
                                  </a:rPr>
                                  <m:t>5</m:t>
                                </m:r>
                              </m:sub>
                            </m:sSub>
                            <m:r>
                              <a:rPr lang="pt-BR" sz="4500" i="1">
                                <a:latin typeface="Cambria Math" panose="02040503050406030204" pitchFamily="18" charset="0"/>
                                <a:ea typeface="Calibri" panose="020F0502020204030204" pitchFamily="34" charset="0"/>
                                <a:cs typeface="Times New Roman" panose="02020603050405020304" pitchFamily="18" charset="0"/>
                              </a:rPr>
                              <m:t>=180</m:t>
                            </m:r>
                          </m:e>
                        </m:eqArr>
                      </m:e>
                    </m:d>
                  </m:oMath>
                </a14:m>
                <a:r>
                  <a:rPr lang="pt-BR" sz="4500" dirty="0">
                    <a:latin typeface="Arial" panose="020B0604020202020204" pitchFamily="34" charset="0"/>
                    <a:ea typeface="Calibri" panose="020F0502020204030204" pitchFamily="34" charset="0"/>
                    <a:cs typeface="Arial" panose="020B0604020202020204" pitchFamily="34" charset="0"/>
                  </a:rPr>
                  <a:t>. Tính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𝑆</m:t>
                        </m:r>
                      </m:e>
                      <m:sub>
                        <m:r>
                          <a:rPr lang="pt-BR" sz="4500" i="1">
                            <a:latin typeface="Cambria Math" panose="02040503050406030204" pitchFamily="18" charset="0"/>
                            <a:ea typeface="Calibri" panose="020F0502020204030204" pitchFamily="34" charset="0"/>
                            <a:cs typeface="Times New Roman" panose="02020603050405020304" pitchFamily="18" charset="0"/>
                          </a:rPr>
                          <m:t>21</m:t>
                        </m:r>
                      </m:sub>
                    </m:sSub>
                    <m:r>
                      <a:rPr lang="pt-BR" sz="4500" i="1">
                        <a:latin typeface="Cambria Math" panose="02040503050406030204" pitchFamily="18" charset="0"/>
                        <a:ea typeface="Calibri" panose="020F0502020204030204" pitchFamily="34" charset="0"/>
                        <a:cs typeface="Times New Roman" panose="02020603050405020304" pitchFamily="18" charset="0"/>
                      </a:rPr>
                      <m:t>.</m:t>
                    </m:r>
                  </m:oMath>
                </a14:m>
                <a:r>
                  <a:rPr lang="pt-BR" sz="4500" dirty="0">
                    <a:latin typeface="Times New Roman" panose="02020603050405020304" pitchFamily="18" charset="0"/>
                    <a:ea typeface="Calibri" panose="020F0502020204030204" pitchFamily="34" charset="0"/>
                  </a:rPr>
                  <a:t> </a:t>
                </a:r>
                <a:endParaRPr lang="en-US" sz="4500" kern="1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697BEC9E-E0DD-C982-C26D-88A0F9183AF0}"/>
                  </a:ext>
                </a:extLst>
              </p:cNvPr>
              <p:cNvSpPr>
                <a:spLocks noRot="1" noChangeAspect="1" noMove="1" noResize="1" noEditPoints="1" noAdjustHandles="1" noChangeArrowheads="1" noChangeShapeType="1" noTextEdit="1"/>
              </p:cNvSpPr>
              <p:nvPr/>
            </p:nvSpPr>
            <p:spPr>
              <a:xfrm>
                <a:off x="1276929" y="2083243"/>
                <a:ext cx="15734142" cy="2216248"/>
              </a:xfrm>
              <a:prstGeom prst="rect">
                <a:avLst/>
              </a:prstGeom>
              <a:blipFill>
                <a:blip r:embed="rId6"/>
                <a:stretch>
                  <a:fillRect l="-16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52B6566-5C15-37A3-1D65-003EE8393AB8}"/>
                  </a:ext>
                </a:extLst>
              </p:cNvPr>
              <p:cNvSpPr txBox="1"/>
              <p:nvPr/>
            </p:nvSpPr>
            <p:spPr>
              <a:xfrm>
                <a:off x="2392783" y="4306826"/>
                <a:ext cx="13502434" cy="3938514"/>
              </a:xfrm>
              <a:prstGeom prst="rect">
                <a:avLst/>
              </a:prstGeom>
              <a:noFill/>
            </p:spPr>
            <p:txBody>
              <a:bodyPr wrap="square">
                <a:spAutoFit/>
              </a:bodyPr>
              <a:lstStyle/>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A.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21</m:t>
                        </m:r>
                      </m:sub>
                    </m:sSub>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d>
                      <m:d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e>
                          <m:sup>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21</m:t>
                            </m:r>
                          </m:sup>
                        </m:sSup>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e>
                    </m:d>
                  </m:oMath>
                </a14:m>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B.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21</m:t>
                        </m:r>
                      </m:sub>
                    </m:sSub>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e>
                      <m:sup>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21</m:t>
                        </m:r>
                      </m:sup>
                    </m:sSup>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oMath>
                </a14:m>
                <a:r>
                  <a:rPr lang="pt-BR" sz="4500" dirty="0">
                    <a:solidFill>
                      <a:srgbClr val="000000"/>
                    </a:solidFill>
                    <a:latin typeface="Times New Roman" panose="02020603050405020304" pitchFamily="18" charset="0"/>
                    <a:ea typeface="Calibri" panose="020F0502020204030204" pitchFamily="34" charset="0"/>
                  </a:rPr>
                  <a:t> </a:t>
                </a:r>
              </a:p>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21</m:t>
                        </m:r>
                      </m:sub>
                    </m:sSub>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e>
                      <m:sup>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21</m:t>
                        </m:r>
                      </m:sup>
                    </m:sSup>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pt-BR" sz="4500" dirty="0">
                    <a:solidFill>
                      <a:srgbClr val="000000"/>
                    </a:solidFill>
                    <a:latin typeface="Times New Roman" panose="02020603050405020304" pitchFamily="18" charset="0"/>
                    <a:ea typeface="Calibri" panose="020F0502020204030204" pitchFamily="34" charset="0"/>
                  </a:rPr>
                  <a:t> </a:t>
                </a:r>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D.</a:t>
                </a:r>
                <a:r>
                  <a:rPr lang="en-US" sz="4500" dirty="0">
                    <a:solidFill>
                      <a:srgbClr val="000000"/>
                    </a:solidFill>
                    <a:ea typeface="Calibri" panose="020F0502020204030204" pitchFamily="34" charset="0"/>
                    <a:cs typeface="Times New Roman" panose="02020603050405020304" pitchFamily="18" charset="0"/>
                  </a:rPr>
                  <a:t>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21</m:t>
                        </m:r>
                      </m:sub>
                    </m:sSub>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d>
                      <m:d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e>
                          <m:sup>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21</m:t>
                            </m:r>
                          </m:sup>
                        </m:sSup>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e>
                    </m:d>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4" name="TextBox 3">
                <a:extLst>
                  <a:ext uri="{FF2B5EF4-FFF2-40B4-BE49-F238E27FC236}">
                    <a16:creationId xmlns:a16="http://schemas.microsoft.com/office/drawing/2014/main" id="{152B6566-5C15-37A3-1D65-003EE8393AB8}"/>
                  </a:ext>
                </a:extLst>
              </p:cNvPr>
              <p:cNvSpPr txBox="1">
                <a:spLocks noRot="1" noChangeAspect="1" noMove="1" noResize="1" noEditPoints="1" noAdjustHandles="1" noChangeArrowheads="1" noChangeShapeType="1" noTextEdit="1"/>
              </p:cNvSpPr>
              <p:nvPr/>
            </p:nvSpPr>
            <p:spPr>
              <a:xfrm>
                <a:off x="2392783" y="4306826"/>
                <a:ext cx="13502434" cy="3938514"/>
              </a:xfrm>
              <a:prstGeom prst="rect">
                <a:avLst/>
              </a:prstGeom>
              <a:blipFill>
                <a:blip r:embed="rId7"/>
                <a:stretch>
                  <a:fillRect l="-1897" b="-2786"/>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BEFB43BD-8ACF-C677-61C6-076EB538D802}"/>
              </a:ext>
            </a:extLst>
          </p:cNvPr>
          <p:cNvSpPr/>
          <p:nvPr/>
        </p:nvSpPr>
        <p:spPr>
          <a:xfrm>
            <a:off x="1877853" y="4976067"/>
            <a:ext cx="1341050" cy="1224062"/>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200000"/>
              </a:lnSpc>
              <a:spcBef>
                <a:spcPts val="0"/>
              </a:spcBef>
              <a:spcAft>
                <a:spcPts val="0"/>
              </a:spcAft>
              <a:buClr>
                <a:srgbClr val="000000"/>
              </a:buClr>
              <a:buSzTx/>
              <a:buFont typeface="Arial"/>
              <a:buNone/>
              <a:tabLst/>
              <a:defRPr/>
            </a:pPr>
            <a:endParaRPr kumimoji="0" lang="en-US" sz="4500" b="0" i="0" u="none" strike="noStrike" kern="0" cap="none" spc="0" normalizeH="0" baseline="0" noProof="0">
              <a:ln>
                <a:noFill/>
              </a:ln>
              <a:solidFill>
                <a:srgbClr val="FFF4E1"/>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51488192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4610101"/>
            <a:ext cx="18288000" cy="5676900"/>
          </a:xfrm>
          <a:prstGeom prst="rect">
            <a:avLst/>
          </a:prstGeom>
          <a:solidFill>
            <a:srgbClr val="B9E1FF"/>
          </a:solidFill>
        </p:spPr>
        <p:txBody>
          <a:bodyPr/>
          <a:lstStyle/>
          <a:p>
            <a:endParaRPr lang="en-US"/>
          </a:p>
        </p:txBody>
      </p:sp>
      <p:sp>
        <p:nvSpPr>
          <p:cNvPr id="8" name="Freeform 8"/>
          <p:cNvSpPr/>
          <p:nvPr/>
        </p:nvSpPr>
        <p:spPr>
          <a:xfrm rot="-1324590">
            <a:off x="15576187" y="-765053"/>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2"/>
            <a:stretch>
              <a:fillRect/>
            </a:stretch>
          </a:blipFill>
        </p:spPr>
        <p:txBody>
          <a:bodyPr/>
          <a:lstStyle/>
          <a:p>
            <a:endParaRPr lang="en-US"/>
          </a:p>
        </p:txBody>
      </p:sp>
      <p:sp>
        <p:nvSpPr>
          <p:cNvPr id="5" name="Rectangle 4">
            <a:extLst>
              <a:ext uri="{FF2B5EF4-FFF2-40B4-BE49-F238E27FC236}">
                <a16:creationId xmlns:a16="http://schemas.microsoft.com/office/drawing/2014/main" id="{3E2FA16D-D57D-A3DC-0334-FAC8B5E15B44}"/>
              </a:ext>
            </a:extLst>
          </p:cNvPr>
          <p:cNvSpPr/>
          <p:nvPr/>
        </p:nvSpPr>
        <p:spPr>
          <a:xfrm>
            <a:off x="1536486" y="1485900"/>
            <a:ext cx="15205674" cy="9015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Trong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các</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sau</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nào</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cấp</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nhân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9" name="Oval Callout 29">
            <a:extLst>
              <a:ext uri="{FF2B5EF4-FFF2-40B4-BE49-F238E27FC236}">
                <a16:creationId xmlns:a16="http://schemas.microsoft.com/office/drawing/2014/main" id="{AD1E0E38-D7FE-D2A0-3E5A-C5AF20010DE3}"/>
              </a:ext>
            </a:extLst>
          </p:cNvPr>
          <p:cNvSpPr/>
          <p:nvPr/>
        </p:nvSpPr>
        <p:spPr>
          <a:xfrm>
            <a:off x="8001000" y="4064957"/>
            <a:ext cx="1671964" cy="901593"/>
          </a:xfrm>
          <a:prstGeom prst="wedgeEllipseCallout">
            <a:avLst>
              <a:gd name="adj1" fmla="val 19519"/>
              <a:gd name="adj2" fmla="val 7059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57B1FB96-8377-DB81-04EC-E620143E03B5}"/>
              </a:ext>
            </a:extLst>
          </p:cNvPr>
          <p:cNvGrpSpPr/>
          <p:nvPr/>
        </p:nvGrpSpPr>
        <p:grpSpPr>
          <a:xfrm>
            <a:off x="6515100" y="342900"/>
            <a:ext cx="5257800" cy="1066800"/>
            <a:chOff x="214647" y="190500"/>
            <a:chExt cx="11478326" cy="1066800"/>
          </a:xfrm>
        </p:grpSpPr>
        <p:sp>
          <p:nvSpPr>
            <p:cNvPr id="18" name="Rectangle 17">
              <a:extLst>
                <a:ext uri="{FF2B5EF4-FFF2-40B4-BE49-F238E27FC236}">
                  <a16:creationId xmlns:a16="http://schemas.microsoft.com/office/drawing/2014/main" id="{90435D52-E5ED-FE35-FEE7-74B1FB47904C}"/>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Body)"/>
              </a:endParaRPr>
            </a:p>
          </p:txBody>
        </p:sp>
        <p:sp>
          <p:nvSpPr>
            <p:cNvPr id="19" name="Rectangle 18">
              <a:extLst>
                <a:ext uri="{FF2B5EF4-FFF2-40B4-BE49-F238E27FC236}">
                  <a16:creationId xmlns:a16="http://schemas.microsoft.com/office/drawing/2014/main" id="{E0A91CB9-41AF-D86D-CC53-8C4067A13323}"/>
                </a:ext>
              </a:extLst>
            </p:cNvPr>
            <p:cNvSpPr/>
            <p:nvPr/>
          </p:nvSpPr>
          <p:spPr>
            <a:xfrm>
              <a:off x="728331" y="220912"/>
              <a:ext cx="10430536" cy="90159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 (SGK – tr.60)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0164A147-2187-9F7A-0642-1F3D8ACBAFC0}"/>
                  </a:ext>
                </a:extLst>
              </p:cNvPr>
              <p:cNvSpPr/>
              <p:nvPr/>
            </p:nvSpPr>
            <p:spPr>
              <a:xfrm>
                <a:off x="1063672" y="2168643"/>
                <a:ext cx="16065714" cy="1980350"/>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e>
                      <m:sub>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b>
                    </m:sSub>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e>
                        </m:d>
                      </m:e>
                      <m:sup>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b) </a:t>
                </a:r>
                <a14:m>
                  <m:oMath xmlns:m="http://schemas.openxmlformats.org/officeDocument/2006/math">
                    <m:sSub>
                      <m:sSubPr>
                        <m:ctrlP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e>
                      <m:sub>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b>
                    </m:sSub>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e>
                        </m:d>
                      </m:e>
                      <m:sup>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p>
                    </m:sSup>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7</m:t>
                        </m:r>
                      </m:e>
                      <m:sup>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c) </a:t>
                </a:r>
                <a14:m>
                  <m:oMath xmlns:m="http://schemas.openxmlformats.org/officeDocument/2006/math">
                    <m:d>
                      <m:dPr>
                        <m:begChr m:val="{"/>
                        <m:endChr m:val=""/>
                        <m:ctrlPr>
                          <a:rPr lang="en-US" sz="4000" i="1" smtClean="0">
                            <a:solidFill>
                              <a:prstClr val="black"/>
                            </a:solidFill>
                            <a:latin typeface="Cambria Math" panose="02040503050406030204" pitchFamily="18" charset="0"/>
                            <a:cs typeface="Arial" panose="020B0604020202020204" pitchFamily="34" charset="0"/>
                          </a:rPr>
                        </m:ctrlPr>
                      </m:dPr>
                      <m:e>
                        <m:eqArr>
                          <m:eqArrPr>
                            <m:ctrlPr>
                              <a:rPr lang="en-US" sz="4000" i="1" smtClean="0">
                                <a:solidFill>
                                  <a:prstClr val="black"/>
                                </a:solidFill>
                                <a:latin typeface="Cambria Math" panose="02040503050406030204" pitchFamily="18" charset="0"/>
                                <a:cs typeface="Arial" panose="020B0604020202020204" pitchFamily="34" charset="0"/>
                              </a:rPr>
                            </m:ctrlPr>
                          </m:eqArrPr>
                          <m:e>
                            <m:sSub>
                              <m:sSubPr>
                                <m:ctrlPr>
                                  <a:rPr lang="en-US" sz="4000" b="0" i="1" smtClean="0">
                                    <a:solidFill>
                                      <a:prstClr val="black"/>
                                    </a:solidFill>
                                    <a:latin typeface="Cambria Math" panose="02040503050406030204" pitchFamily="18" charset="0"/>
                                    <a:cs typeface="Arial" panose="020B0604020202020204" pitchFamily="34" charset="0"/>
                                  </a:rPr>
                                </m:ctrlPr>
                              </m:sSubPr>
                              <m:e>
                                <m:r>
                                  <a:rPr lang="en-US" sz="4000" b="0" i="1" smtClean="0">
                                    <a:solidFill>
                                      <a:prstClr val="black"/>
                                    </a:solidFill>
                                    <a:latin typeface="Cambria Math" panose="02040503050406030204" pitchFamily="18" charset="0"/>
                                    <a:cs typeface="Arial" panose="020B0604020202020204" pitchFamily="34" charset="0"/>
                                  </a:rPr>
                                  <m:t>𝑢</m:t>
                                </m:r>
                              </m:e>
                              <m:sub>
                                <m:r>
                                  <a:rPr lang="en-US" sz="4000" b="0" i="1" smtClean="0">
                                    <a:solidFill>
                                      <a:prstClr val="black"/>
                                    </a:solidFill>
                                    <a:latin typeface="Cambria Math" panose="02040503050406030204" pitchFamily="18" charset="0"/>
                                    <a:cs typeface="Arial" panose="020B0604020202020204" pitchFamily="34" charset="0"/>
                                  </a:rPr>
                                  <m:t>𝑛</m:t>
                                </m:r>
                              </m:sub>
                            </m:sSub>
                            <m:r>
                              <a:rPr lang="en-US" sz="4000" b="0" i="1" smtClean="0">
                                <a:solidFill>
                                  <a:prstClr val="black"/>
                                </a:solidFill>
                                <a:latin typeface="Cambria Math" panose="02040503050406030204" pitchFamily="18" charset="0"/>
                                <a:cs typeface="Arial" panose="020B0604020202020204" pitchFamily="34" charset="0"/>
                              </a:rPr>
                              <m:t>=1</m:t>
                            </m:r>
                          </m:e>
                          <m:e>
                            <m:sSub>
                              <m:sSubPr>
                                <m:ctrlPr>
                                  <a:rPr lang="en-US" sz="4000" b="0" i="1" smtClean="0">
                                    <a:solidFill>
                                      <a:prstClr val="black"/>
                                    </a:solidFill>
                                    <a:latin typeface="Cambria Math" panose="02040503050406030204" pitchFamily="18" charset="0"/>
                                    <a:cs typeface="Arial" panose="020B0604020202020204" pitchFamily="34" charset="0"/>
                                  </a:rPr>
                                </m:ctrlPr>
                              </m:sSubPr>
                              <m:e>
                                <m:r>
                                  <a:rPr lang="en-US" sz="4000" b="0" i="1" smtClean="0">
                                    <a:solidFill>
                                      <a:prstClr val="black"/>
                                    </a:solidFill>
                                    <a:latin typeface="Cambria Math" panose="02040503050406030204" pitchFamily="18" charset="0"/>
                                    <a:cs typeface="Arial" panose="020B0604020202020204" pitchFamily="34" charset="0"/>
                                  </a:rPr>
                                  <m:t>𝑢</m:t>
                                </m:r>
                              </m:e>
                              <m:sub>
                                <m:r>
                                  <a:rPr lang="en-US" sz="4000" b="0" i="1" smtClean="0">
                                    <a:solidFill>
                                      <a:prstClr val="black"/>
                                    </a:solidFill>
                                    <a:latin typeface="Cambria Math" panose="02040503050406030204" pitchFamily="18" charset="0"/>
                                    <a:cs typeface="Arial" panose="020B0604020202020204" pitchFamily="34" charset="0"/>
                                  </a:rPr>
                                  <m:t>𝑛</m:t>
                                </m:r>
                                <m:r>
                                  <a:rPr lang="en-US" sz="4000" b="0" i="1" smtClean="0">
                                    <a:solidFill>
                                      <a:prstClr val="black"/>
                                    </a:solidFill>
                                    <a:latin typeface="Cambria Math" panose="02040503050406030204" pitchFamily="18" charset="0"/>
                                    <a:cs typeface="Arial" panose="020B0604020202020204" pitchFamily="34" charset="0"/>
                                  </a:rPr>
                                  <m:t>+1</m:t>
                                </m:r>
                              </m:sub>
                            </m:sSub>
                            <m:r>
                              <a:rPr lang="en-US" sz="4000" b="0" i="1" smtClean="0">
                                <a:solidFill>
                                  <a:prstClr val="black"/>
                                </a:solidFill>
                                <a:latin typeface="Cambria Math" panose="02040503050406030204" pitchFamily="18" charset="0"/>
                                <a:cs typeface="Arial" panose="020B0604020202020204" pitchFamily="34" charset="0"/>
                              </a:rPr>
                              <m:t>=2</m:t>
                            </m:r>
                            <m:sSub>
                              <m:sSubPr>
                                <m:ctrlPr>
                                  <a:rPr lang="en-US" sz="4000" b="0" i="1" smtClean="0">
                                    <a:solidFill>
                                      <a:prstClr val="black"/>
                                    </a:solidFill>
                                    <a:latin typeface="Cambria Math" panose="02040503050406030204" pitchFamily="18" charset="0"/>
                                    <a:cs typeface="Arial" panose="020B0604020202020204" pitchFamily="34" charset="0"/>
                                  </a:rPr>
                                </m:ctrlPr>
                              </m:sSubPr>
                              <m:e>
                                <m:r>
                                  <a:rPr lang="en-US" sz="4000" b="0" i="1" smtClean="0">
                                    <a:solidFill>
                                      <a:prstClr val="black"/>
                                    </a:solidFill>
                                    <a:latin typeface="Cambria Math" panose="02040503050406030204" pitchFamily="18" charset="0"/>
                                    <a:cs typeface="Arial" panose="020B0604020202020204" pitchFamily="34" charset="0"/>
                                  </a:rPr>
                                  <m:t>𝑢</m:t>
                                </m:r>
                              </m:e>
                              <m:sub>
                                <m:r>
                                  <a:rPr lang="en-US" sz="4000" b="0" i="1" smtClean="0">
                                    <a:solidFill>
                                      <a:prstClr val="black"/>
                                    </a:solidFill>
                                    <a:latin typeface="Cambria Math" panose="02040503050406030204" pitchFamily="18" charset="0"/>
                                    <a:cs typeface="Arial" panose="020B0604020202020204" pitchFamily="34" charset="0"/>
                                  </a:rPr>
                                  <m:t>𝑛</m:t>
                                </m:r>
                              </m:sub>
                            </m:sSub>
                            <m:r>
                              <a:rPr lang="en-US" sz="4000" b="0" i="1" smtClean="0">
                                <a:solidFill>
                                  <a:prstClr val="black"/>
                                </a:solidFill>
                                <a:latin typeface="Cambria Math" panose="02040503050406030204" pitchFamily="18" charset="0"/>
                                <a:cs typeface="Arial" panose="020B0604020202020204" pitchFamily="34" charset="0"/>
                              </a:rPr>
                              <m:t>+3</m:t>
                            </m:r>
                          </m:e>
                        </m:eqArr>
                      </m:e>
                    </m:d>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p>
            </p:txBody>
          </p:sp>
        </mc:Choice>
        <mc:Fallback xmlns="">
          <p:sp>
            <p:nvSpPr>
              <p:cNvPr id="20" name="Rectangle 19">
                <a:extLst>
                  <a:ext uri="{FF2B5EF4-FFF2-40B4-BE49-F238E27FC236}">
                    <a16:creationId xmlns:a16="http://schemas.microsoft.com/office/drawing/2014/main" id="{0164A147-2187-9F7A-0642-1F3D8ACBAFC0}"/>
                  </a:ext>
                </a:extLst>
              </p:cNvPr>
              <p:cNvSpPr>
                <a:spLocks noRot="1" noChangeAspect="1" noMove="1" noResize="1" noEditPoints="1" noAdjustHandles="1" noChangeArrowheads="1" noChangeShapeType="1" noTextEdit="1"/>
              </p:cNvSpPr>
              <p:nvPr/>
            </p:nvSpPr>
            <p:spPr>
              <a:xfrm>
                <a:off x="1063672" y="2168643"/>
                <a:ext cx="16065714" cy="1980350"/>
              </a:xfrm>
              <a:prstGeom prst="rect">
                <a:avLst/>
              </a:prstGeom>
              <a:blipFill>
                <a:blip r:embed="rId3"/>
                <a:stretch>
                  <a:fillRect l="-1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B99FEBF-3DF0-6FA3-C627-26E96E2960D8}"/>
                  </a:ext>
                </a:extLst>
              </p:cNvPr>
              <p:cNvSpPr txBox="1"/>
              <p:nvPr/>
            </p:nvSpPr>
            <p:spPr>
              <a:xfrm>
                <a:off x="528964" y="4686300"/>
                <a:ext cx="17073236" cy="5388206"/>
              </a:xfrm>
              <a:prstGeom prst="rect">
                <a:avLst/>
              </a:prstGeom>
              <a:noFill/>
            </p:spPr>
            <p:txBody>
              <a:bodyPr wrap="square">
                <a:spAutoFit/>
              </a:bodyPr>
              <a:lstStyle/>
              <a:p>
                <a:pPr>
                  <a:lnSpc>
                    <a:spcPct val="200000"/>
                  </a:lnSpc>
                  <a:spcBef>
                    <a:spcPts val="600"/>
                  </a:spcBef>
                  <a:spcAft>
                    <a:spcPts val="800"/>
                  </a:spcAft>
                </a:pPr>
                <a:r>
                  <a:rPr lang="fr-FR" sz="4000" kern="1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d>
                      <m:d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fr-FR" sz="4000" kern="100" dirty="0">
                    <a:latin typeface="Arial" panose="020B0604020202020204" pitchFamily="34" charset="0"/>
                    <a:ea typeface="Calibri" panose="020F0502020204030204" pitchFamily="34" charset="0"/>
                    <a:cs typeface="Arial" panose="020B0604020202020204" pitchFamily="34" charset="0"/>
                  </a:rPr>
                  <a:t> là </a:t>
                </a:r>
                <a:r>
                  <a:rPr lang="fr-FR" sz="4000" kern="100" dirty="0" err="1">
                    <a:latin typeface="Arial" panose="020B0604020202020204" pitchFamily="34" charset="0"/>
                    <a:ea typeface="Calibri" panose="020F0502020204030204" pitchFamily="34" charset="0"/>
                    <a:cs typeface="Arial" panose="020B0604020202020204" pitchFamily="34" charset="0"/>
                  </a:rPr>
                  <a:t>một</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cấp</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số</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nhân</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với</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số</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hạng</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đầu</a:t>
                </a:r>
                <a:r>
                  <a:rPr lang="fr-FR" sz="40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1</m:t>
                        </m:r>
                      </m:sub>
                    </m:sSub>
                    <m:r>
                      <a:rPr lang="fr-FR" sz="4000" kern="100">
                        <a:latin typeface="Cambria Math" panose="02040503050406030204" pitchFamily="18" charset="0"/>
                        <a:ea typeface="Calibri" panose="020F0502020204030204" pitchFamily="34" charset="0"/>
                        <a:cs typeface="Times New Roman" panose="02020603050405020304" pitchFamily="18" charset="0"/>
                      </a:rPr>
                      <m:t>=</m:t>
                    </m:r>
                    <m:r>
                      <a:rPr lang="fr-FR" sz="4000" i="1" kern="100">
                        <a:latin typeface="Cambria Math" panose="02040503050406030204" pitchFamily="18" charset="0"/>
                        <a:ea typeface="Calibri" panose="020F0502020204030204" pitchFamily="34" charset="0"/>
                        <a:cs typeface="Times New Roman" panose="02020603050405020304" pitchFamily="18" charset="0"/>
                      </a:rPr>
                      <m:t>−</m:t>
                    </m:r>
                    <m:r>
                      <a:rPr lang="fr-FR" sz="4000" kern="100">
                        <a:latin typeface="Cambria Math" panose="02040503050406030204" pitchFamily="18" charset="0"/>
                        <a:ea typeface="Calibri" panose="020F0502020204030204" pitchFamily="34" charset="0"/>
                        <a:cs typeface="Times New Roman" panose="02020603050405020304" pitchFamily="18" charset="0"/>
                      </a:rPr>
                      <m:t>6</m:t>
                    </m:r>
                  </m:oMath>
                </a14:m>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và</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công</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bội</a:t>
                </a:r>
                <a:r>
                  <a:rPr lang="fr-FR" sz="40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kern="100">
                        <a:latin typeface="Cambria Math" panose="02040503050406030204" pitchFamily="18" charset="0"/>
                        <a:ea typeface="Calibri" panose="020F0502020204030204" pitchFamily="34" charset="0"/>
                        <a:cs typeface="Times New Roman" panose="02020603050405020304" pitchFamily="18" charset="0"/>
                      </a:rPr>
                      <m:t>𝑞</m:t>
                    </m:r>
                    <m:r>
                      <a:rPr lang="fr-FR" sz="4000" kern="100">
                        <a:latin typeface="Cambria Math" panose="02040503050406030204" pitchFamily="18" charset="0"/>
                        <a:ea typeface="Calibri" panose="020F0502020204030204" pitchFamily="34" charset="0"/>
                        <a:cs typeface="Times New Roman" panose="02020603050405020304" pitchFamily="18" charset="0"/>
                      </a:rPr>
                      <m:t>=</m:t>
                    </m:r>
                    <m:r>
                      <a:rPr lang="fr-FR" sz="4000" i="1" kern="100">
                        <a:latin typeface="Cambria Math" panose="02040503050406030204" pitchFamily="18" charset="0"/>
                        <a:ea typeface="Calibri" panose="020F0502020204030204" pitchFamily="34" charset="0"/>
                        <a:cs typeface="Times New Roman" panose="02020603050405020304" pitchFamily="18" charset="0"/>
                      </a:rPr>
                      <m:t>−</m:t>
                    </m:r>
                    <m:r>
                      <a:rPr lang="fr-FR" sz="4000" kern="100">
                        <a:latin typeface="Cambria Math" panose="02040503050406030204" pitchFamily="18" charset="0"/>
                        <a:ea typeface="Calibri" panose="020F0502020204030204" pitchFamily="34" charset="0"/>
                        <a:cs typeface="Times New Roman" panose="02020603050405020304" pitchFamily="18" charset="0"/>
                      </a:rPr>
                      <m:t>2</m:t>
                    </m:r>
                  </m:oMath>
                </a14:m>
                <a:r>
                  <a:rPr lang="fr-FR" sz="4000" kern="100" dirty="0">
                    <a:latin typeface="Arial" panose="020B0604020202020204" pitchFamily="34" charset="0"/>
                    <a:ea typeface="Calibri" panose="020F0502020204030204" pitchFamily="34" charset="0"/>
                    <a:cs typeface="Arial" panose="020B0604020202020204" pitchFamily="34" charset="0"/>
                  </a:rPr>
                  <a:t>.</a:t>
                </a:r>
                <a:br>
                  <a:rPr lang="fr-FR" sz="4000" kern="100" dirty="0">
                    <a:latin typeface="Arial" panose="020B0604020202020204" pitchFamily="34" charset="0"/>
                    <a:ea typeface="Calibri" panose="020F0502020204030204" pitchFamily="34" charset="0"/>
                    <a:cs typeface="Arial" panose="020B0604020202020204" pitchFamily="34" charset="0"/>
                  </a:rPr>
                </a:br>
                <a:r>
                  <a:rPr lang="fr-FR" sz="4000" kern="1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d>
                      <m:d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fr-FR" sz="4000" kern="100" dirty="0">
                    <a:latin typeface="Arial" panose="020B0604020202020204" pitchFamily="34" charset="0"/>
                    <a:ea typeface="Calibri" panose="020F0502020204030204" pitchFamily="34" charset="0"/>
                    <a:cs typeface="Arial" panose="020B0604020202020204" pitchFamily="34" charset="0"/>
                  </a:rPr>
                  <a:t> là </a:t>
                </a:r>
                <a:r>
                  <a:rPr lang="fr-FR" sz="4000" kern="100" dirty="0" err="1">
                    <a:latin typeface="Arial" panose="020B0604020202020204" pitchFamily="34" charset="0"/>
                    <a:ea typeface="Calibri" panose="020F0502020204030204" pitchFamily="34" charset="0"/>
                    <a:cs typeface="Arial" panose="020B0604020202020204" pitchFamily="34" charset="0"/>
                  </a:rPr>
                  <a:t>một</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cấp</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số</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nhân</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với</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số</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hạng</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đầu</a:t>
                </a:r>
                <a:r>
                  <a:rPr lang="fr-FR" sz="40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1</m:t>
                        </m:r>
                      </m:sub>
                    </m:sSub>
                    <m:r>
                      <a:rPr lang="fr-FR" sz="4000" kern="100">
                        <a:latin typeface="Cambria Math" panose="02040503050406030204" pitchFamily="18" charset="0"/>
                        <a:ea typeface="Calibri" panose="020F0502020204030204" pitchFamily="34" charset="0"/>
                        <a:cs typeface="Times New Roman" panose="02020603050405020304" pitchFamily="18" charset="0"/>
                      </a:rPr>
                      <m:t>=7</m:t>
                    </m:r>
                  </m:oMath>
                </a14:m>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và</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công</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bội</a:t>
                </a:r>
                <a:r>
                  <a:rPr lang="fr-FR" sz="40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kern="100">
                        <a:latin typeface="Cambria Math" panose="02040503050406030204" pitchFamily="18" charset="0"/>
                        <a:ea typeface="Calibri" panose="020F0502020204030204" pitchFamily="34" charset="0"/>
                        <a:cs typeface="Times New Roman" panose="02020603050405020304" pitchFamily="18" charset="0"/>
                      </a:rPr>
                      <m:t>𝑞</m:t>
                    </m:r>
                    <m:r>
                      <a:rPr lang="fr-FR" sz="4000" kern="100">
                        <a:latin typeface="Cambria Math" panose="02040503050406030204" pitchFamily="18" charset="0"/>
                        <a:ea typeface="Calibri" panose="020F0502020204030204" pitchFamily="34" charset="0"/>
                        <a:cs typeface="Times New Roman" panose="02020603050405020304" pitchFamily="18" charset="0"/>
                      </a:rPr>
                      <m:t>=</m:t>
                    </m:r>
                    <m:r>
                      <a:rPr lang="fr-FR" sz="4000" i="1" kern="100">
                        <a:latin typeface="Cambria Math" panose="02040503050406030204" pitchFamily="18" charset="0"/>
                        <a:ea typeface="Calibri" panose="020F0502020204030204" pitchFamily="34" charset="0"/>
                        <a:cs typeface="Times New Roman" panose="02020603050405020304" pitchFamily="18" charset="0"/>
                      </a:rPr>
                      <m:t>−</m:t>
                    </m:r>
                    <m:r>
                      <a:rPr lang="fr-FR" sz="4000" kern="100">
                        <a:latin typeface="Cambria Math" panose="02040503050406030204" pitchFamily="18" charset="0"/>
                        <a:ea typeface="Calibri" panose="020F0502020204030204" pitchFamily="34" charset="0"/>
                        <a:cs typeface="Times New Roman" panose="02020603050405020304" pitchFamily="18" charset="0"/>
                      </a:rPr>
                      <m:t>7</m:t>
                    </m:r>
                  </m:oMath>
                </a14:m>
                <a:r>
                  <a:rPr lang="fr-FR" sz="4000" kern="100" dirty="0">
                    <a:latin typeface="Arial" panose="020B0604020202020204" pitchFamily="34" charset="0"/>
                    <a:ea typeface="Calibri" panose="020F0502020204030204" pitchFamily="34" charset="0"/>
                    <a:cs typeface="Arial" panose="020B0604020202020204" pitchFamily="34" charset="0"/>
                  </a:rPr>
                  <a:t>.</a:t>
                </a:r>
                <a:br>
                  <a:rPr lang="fr-FR" sz="4000" kern="100" dirty="0">
                    <a:latin typeface="Arial" panose="020B0604020202020204" pitchFamily="34" charset="0"/>
                    <a:ea typeface="Calibri" panose="020F0502020204030204" pitchFamily="34" charset="0"/>
                    <a:cs typeface="Arial" panose="020B0604020202020204" pitchFamily="34" charset="0"/>
                  </a:rPr>
                </a:br>
                <a:r>
                  <a:rPr lang="fr-FR" sz="4000" kern="100" dirty="0">
                    <a:latin typeface="Arial" panose="020B0604020202020204" pitchFamily="34" charset="0"/>
                    <a:ea typeface="Calibri" panose="020F0502020204030204" pitchFamily="34" charset="0"/>
                    <a:cs typeface="Arial" panose="020B0604020202020204" pitchFamily="34" charset="0"/>
                  </a:rPr>
                  <a:t>c)Ta </a:t>
                </a:r>
                <a:r>
                  <a:rPr lang="fr-FR" sz="4000" kern="100" dirty="0" err="1">
                    <a:latin typeface="Arial" panose="020B0604020202020204" pitchFamily="34" charset="0"/>
                    <a:ea typeface="Calibri" panose="020F0502020204030204" pitchFamily="34" charset="0"/>
                    <a:cs typeface="Arial" panose="020B0604020202020204" pitchFamily="34" charset="0"/>
                  </a:rPr>
                  <a:t>có</a:t>
                </a:r>
                <a:r>
                  <a:rPr lang="fr-FR" sz="40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1</m:t>
                        </m:r>
                      </m:sub>
                    </m:sSub>
                    <m:r>
                      <a:rPr lang="fr-FR" sz="4000" kern="100">
                        <a:latin typeface="Cambria Math" panose="02040503050406030204" pitchFamily="18" charset="0"/>
                        <a:ea typeface="Calibri" panose="020F0502020204030204" pitchFamily="34" charset="0"/>
                        <a:cs typeface="Times New Roman" panose="02020603050405020304" pitchFamily="18" charset="0"/>
                      </a:rPr>
                      <m:t>=1;</m:t>
                    </m:r>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2</m:t>
                        </m:r>
                      </m:sub>
                    </m:sSub>
                    <m:r>
                      <a:rPr lang="fr-FR" sz="4000" kern="100">
                        <a:latin typeface="Cambria Math" panose="02040503050406030204" pitchFamily="18" charset="0"/>
                        <a:ea typeface="Calibri" panose="020F0502020204030204" pitchFamily="34" charset="0"/>
                        <a:cs typeface="Times New Roman" panose="02020603050405020304" pitchFamily="18" charset="0"/>
                      </a:rPr>
                      <m:t>=5;</m:t>
                    </m:r>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3</m:t>
                        </m:r>
                      </m:sub>
                    </m:sSub>
                    <m:r>
                      <a:rPr lang="fr-FR" sz="4000" kern="100">
                        <a:latin typeface="Cambria Math" panose="02040503050406030204" pitchFamily="18" charset="0"/>
                        <a:ea typeface="Calibri" panose="020F0502020204030204" pitchFamily="34" charset="0"/>
                        <a:cs typeface="Times New Roman" panose="02020603050405020304" pitchFamily="18" charset="0"/>
                      </a:rPr>
                      <m:t>=13</m:t>
                    </m:r>
                  </m:oMath>
                </a14:m>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Vì</a:t>
                </a:r>
                <a:r>
                  <a:rPr lang="fr-FR" sz="40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1</m:t>
                            </m:r>
                          </m:sub>
                        </m:sSub>
                      </m:den>
                    </m:f>
                    <m:r>
                      <a:rPr lang="fr-FR" sz="40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2</m:t>
                            </m:r>
                          </m:sub>
                        </m:sSub>
                      </m:den>
                    </m:f>
                  </m:oMath>
                </a14:m>
                <a:r>
                  <a:rPr lang="fr-FR" sz="4000" kern="100" dirty="0">
                    <a:latin typeface="Arial" panose="020B0604020202020204" pitchFamily="34" charset="0"/>
                    <a:ea typeface="Calibri" panose="020F0502020204030204" pitchFamily="34" charset="0"/>
                    <a:cs typeface="Arial" panose="020B0604020202020204" pitchFamily="34" charset="0"/>
                  </a:rPr>
                  <a:t> </a:t>
                </a:r>
              </a:p>
              <a:p>
                <a:pPr>
                  <a:lnSpc>
                    <a:spcPct val="150000"/>
                  </a:lnSpc>
                  <a:spcBef>
                    <a:spcPts val="600"/>
                  </a:spcBef>
                  <a:spcAft>
                    <a:spcPts val="800"/>
                  </a:spcAft>
                </a:pPr>
                <a:r>
                  <a:rPr lang="fr-FR" sz="4000" kern="100" dirty="0">
                    <a:latin typeface="Arial" panose="020B0604020202020204" pitchFamily="34" charset="0"/>
                    <a:ea typeface="Calibri" panose="020F0502020204030204" pitchFamily="34" charset="0"/>
                    <a:cs typeface="Arial" panose="020B0604020202020204" pitchFamily="34" charset="0"/>
                  </a:rPr>
                  <a:t>nên </a:t>
                </a:r>
                <a14:m>
                  <m:oMath xmlns:m="http://schemas.openxmlformats.org/officeDocument/2006/math">
                    <m:d>
                      <m:d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không</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phải</a:t>
                </a:r>
                <a:r>
                  <a:rPr lang="fr-FR" sz="4000" kern="100" dirty="0">
                    <a:latin typeface="Arial" panose="020B0604020202020204" pitchFamily="34" charset="0"/>
                    <a:ea typeface="Calibri" panose="020F0502020204030204" pitchFamily="34" charset="0"/>
                    <a:cs typeface="Arial" panose="020B0604020202020204" pitchFamily="34" charset="0"/>
                  </a:rPr>
                  <a:t> là </a:t>
                </a:r>
                <a:r>
                  <a:rPr lang="fr-FR" sz="4000" kern="100" dirty="0" err="1">
                    <a:latin typeface="Arial" panose="020B0604020202020204" pitchFamily="34" charset="0"/>
                    <a:ea typeface="Calibri" panose="020F0502020204030204" pitchFamily="34" charset="0"/>
                    <a:cs typeface="Arial" panose="020B0604020202020204" pitchFamily="34" charset="0"/>
                  </a:rPr>
                  <a:t>cấp</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số</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nhân</a:t>
                </a:r>
                <a:r>
                  <a:rPr lang="fr-FR" sz="4000" kern="100" dirty="0">
                    <a:latin typeface="Arial" panose="020B0604020202020204" pitchFamily="34" charset="0"/>
                    <a:ea typeface="Calibri" panose="020F0502020204030204" pitchFamily="34" charset="0"/>
                    <a:cs typeface="Arial" panose="020B0604020202020204" pitchFamily="34" charset="0"/>
                  </a:rPr>
                  <a:t>.</a:t>
                </a:r>
                <a:endParaRPr lang="en-US" sz="3200" kern="1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AB99FEBF-3DF0-6FA3-C627-26E96E2960D8}"/>
                  </a:ext>
                </a:extLst>
              </p:cNvPr>
              <p:cNvSpPr txBox="1">
                <a:spLocks noRot="1" noChangeAspect="1" noMove="1" noResize="1" noEditPoints="1" noAdjustHandles="1" noChangeArrowheads="1" noChangeShapeType="1" noTextEdit="1"/>
              </p:cNvSpPr>
              <p:nvPr/>
            </p:nvSpPr>
            <p:spPr>
              <a:xfrm>
                <a:off x="528964" y="4686300"/>
                <a:ext cx="17073236" cy="5388206"/>
              </a:xfrm>
              <a:prstGeom prst="rect">
                <a:avLst/>
              </a:prstGeom>
              <a:blipFill>
                <a:blip r:embed="rId4"/>
                <a:stretch>
                  <a:fillRect l="-1285" b="-2941"/>
                </a:stretch>
              </a:blipFill>
            </p:spPr>
            <p:txBody>
              <a:bodyPr/>
              <a:lstStyle/>
              <a:p>
                <a:r>
                  <a:rPr lang="en-US">
                    <a:noFill/>
                  </a:rPr>
                  <a:t> </a:t>
                </a:r>
              </a:p>
            </p:txBody>
          </p:sp>
        </mc:Fallback>
      </mc:AlternateContent>
    </p:spTree>
    <p:extLst>
      <p:ext uri="{BB962C8B-B14F-4D97-AF65-F5344CB8AC3E}">
        <p14:creationId xmlns:p14="http://schemas.microsoft.com/office/powerpoint/2010/main" val="88576270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circle(in)">
                                      <p:cBhvr>
                                        <p:cTn id="23" dur="500"/>
                                        <p:tgtEl>
                                          <p:spTgt spid="4">
                                            <p:txEl>
                                              <p:pRg st="0" end="0"/>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circle(in)">
                                      <p:cBhvr>
                                        <p:cTn id="2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sp>
        <p:nvSpPr>
          <p:cNvPr id="13" name="Freeform 10">
            <a:extLst>
              <a:ext uri="{FF2B5EF4-FFF2-40B4-BE49-F238E27FC236}">
                <a16:creationId xmlns:a16="http://schemas.microsoft.com/office/drawing/2014/main" id="{9E8E2613-E388-30D0-7B0D-00ACE4A28A3B}"/>
              </a:ext>
            </a:extLst>
          </p:cNvPr>
          <p:cNvSpPr/>
          <p:nvPr/>
        </p:nvSpPr>
        <p:spPr>
          <a:xfrm>
            <a:off x="16097751" y="-763738"/>
            <a:ext cx="1529387" cy="1527475"/>
          </a:xfrm>
          <a:custGeom>
            <a:avLst/>
            <a:gdLst/>
            <a:ahLst/>
            <a:cxnLst/>
            <a:rect l="l" t="t" r="r" b="b"/>
            <a:pathLst>
              <a:path w="1529387" h="1527475">
                <a:moveTo>
                  <a:pt x="0" y="0"/>
                </a:moveTo>
                <a:lnTo>
                  <a:pt x="1529387" y="0"/>
                </a:lnTo>
                <a:lnTo>
                  <a:pt x="1529387" y="1527476"/>
                </a:lnTo>
                <a:lnTo>
                  <a:pt x="0" y="1527476"/>
                </a:lnTo>
                <a:lnTo>
                  <a:pt x="0" y="0"/>
                </a:lnTo>
                <a:close/>
              </a:path>
            </a:pathLst>
          </a:custGeom>
          <a:blipFill>
            <a:blip r:embed="rId2"/>
            <a:stretch>
              <a:fillRect/>
            </a:stretch>
          </a:blipFill>
        </p:spPr>
        <p:txBody>
          <a:bodyPr/>
          <a:lstStyle/>
          <a:p>
            <a:endParaRPr lang="en-US"/>
          </a:p>
        </p:txBody>
      </p:sp>
      <p:sp>
        <p:nvSpPr>
          <p:cNvPr id="14" name="Freeform 11">
            <a:extLst>
              <a:ext uri="{FF2B5EF4-FFF2-40B4-BE49-F238E27FC236}">
                <a16:creationId xmlns:a16="http://schemas.microsoft.com/office/drawing/2014/main" id="{2EE4FCA7-5788-D9A0-48F1-14ACF9293111}"/>
              </a:ext>
            </a:extLst>
          </p:cNvPr>
          <p:cNvSpPr/>
          <p:nvPr/>
        </p:nvSpPr>
        <p:spPr>
          <a:xfrm flipH="1">
            <a:off x="-1751195" y="7505700"/>
            <a:ext cx="2548804" cy="2637831"/>
          </a:xfrm>
          <a:custGeom>
            <a:avLst/>
            <a:gdLst/>
            <a:ahLst/>
            <a:cxnLst/>
            <a:rect l="l" t="t" r="r" b="b"/>
            <a:pathLst>
              <a:path w="2548804" h="2637831">
                <a:moveTo>
                  <a:pt x="2548804" y="0"/>
                </a:moveTo>
                <a:lnTo>
                  <a:pt x="0" y="0"/>
                </a:lnTo>
                <a:lnTo>
                  <a:pt x="0" y="2637831"/>
                </a:lnTo>
                <a:lnTo>
                  <a:pt x="2548804" y="2637831"/>
                </a:lnTo>
                <a:lnTo>
                  <a:pt x="2548804" y="0"/>
                </a:lnTo>
                <a:close/>
              </a:path>
            </a:pathLst>
          </a:custGeom>
          <a:blipFill>
            <a:blip r:embed="rId3"/>
            <a:stretch>
              <a:fillRect/>
            </a:stretch>
          </a:blipFill>
        </p:spPr>
        <p:txBody>
          <a:bodyPr/>
          <a:lstStyle/>
          <a:p>
            <a:endParaRPr lang="en-US"/>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193823C-86CA-BBD2-8833-BBF74A7F3F27}"/>
                  </a:ext>
                </a:extLst>
              </p:cNvPr>
              <p:cNvSpPr/>
              <p:nvPr/>
            </p:nvSpPr>
            <p:spPr>
              <a:xfrm>
                <a:off x="1661264" y="1839247"/>
                <a:ext cx="14132189" cy="94205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Tìm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hạng</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đầu</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công</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bội</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cấp</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nhân</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e>
                          <m:sub>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b>
                        </m:sSub>
                      </m:e>
                    </m:d>
                  </m:oMath>
                </a14:m>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biết</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ectangle 16">
                <a:extLst>
                  <a:ext uri="{FF2B5EF4-FFF2-40B4-BE49-F238E27FC236}">
                    <a16:creationId xmlns:a16="http://schemas.microsoft.com/office/drawing/2014/main" id="{A193823C-86CA-BBD2-8833-BBF74A7F3F27}"/>
                  </a:ext>
                </a:extLst>
              </p:cNvPr>
              <p:cNvSpPr>
                <a:spLocks noRot="1" noChangeAspect="1" noMove="1" noResize="1" noEditPoints="1" noAdjustHandles="1" noChangeArrowheads="1" noChangeShapeType="1" noTextEdit="1"/>
              </p:cNvSpPr>
              <p:nvPr/>
            </p:nvSpPr>
            <p:spPr>
              <a:xfrm>
                <a:off x="1661264" y="1839247"/>
                <a:ext cx="14132189" cy="942053"/>
              </a:xfrm>
              <a:prstGeom prst="rect">
                <a:avLst/>
              </a:prstGeom>
              <a:blipFill>
                <a:blip r:embed="rId4"/>
                <a:stretch>
                  <a:fillRect l="-1682" b="-29221"/>
                </a:stretch>
              </a:blipFill>
            </p:spPr>
            <p:txBody>
              <a:bodyPr/>
              <a:lstStyle/>
              <a:p>
                <a:r>
                  <a:rPr lang="en-US">
                    <a:noFill/>
                  </a:rPr>
                  <a:t> </a:t>
                </a:r>
              </a:p>
            </p:txBody>
          </p:sp>
        </mc:Fallback>
      </mc:AlternateContent>
      <p:sp>
        <p:nvSpPr>
          <p:cNvPr id="18" name="Oval Callout 29">
            <a:extLst>
              <a:ext uri="{FF2B5EF4-FFF2-40B4-BE49-F238E27FC236}">
                <a16:creationId xmlns:a16="http://schemas.microsoft.com/office/drawing/2014/main" id="{A5EC9475-20AE-036A-A5FF-B63F546630C0}"/>
              </a:ext>
            </a:extLst>
          </p:cNvPr>
          <p:cNvSpPr/>
          <p:nvPr/>
        </p:nvSpPr>
        <p:spPr>
          <a:xfrm>
            <a:off x="609600" y="5584431"/>
            <a:ext cx="1671964" cy="679680"/>
          </a:xfrm>
          <a:prstGeom prst="wedgeEllipseCallout">
            <a:avLst>
              <a:gd name="adj1" fmla="val 19519"/>
              <a:gd name="adj2" fmla="val 7059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B668C7EB-1EC9-ACE2-CC01-7BF5D61027C0}"/>
              </a:ext>
            </a:extLst>
          </p:cNvPr>
          <p:cNvGrpSpPr/>
          <p:nvPr/>
        </p:nvGrpSpPr>
        <p:grpSpPr>
          <a:xfrm>
            <a:off x="6515099" y="556748"/>
            <a:ext cx="5257800" cy="1066800"/>
            <a:chOff x="214647" y="190500"/>
            <a:chExt cx="11478326" cy="1066800"/>
          </a:xfrm>
        </p:grpSpPr>
        <p:sp>
          <p:nvSpPr>
            <p:cNvPr id="20" name="Rectangle 19">
              <a:extLst>
                <a:ext uri="{FF2B5EF4-FFF2-40B4-BE49-F238E27FC236}">
                  <a16:creationId xmlns:a16="http://schemas.microsoft.com/office/drawing/2014/main" id="{098F9EC8-D7DA-1490-90F0-AB62CD15F638}"/>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878AFFA-FA93-E3BD-F2CE-AB34377FA783}"/>
                </a:ext>
              </a:extLst>
            </p:cNvPr>
            <p:cNvSpPr/>
            <p:nvPr/>
          </p:nvSpPr>
          <p:spPr>
            <a:xfrm>
              <a:off x="483154" y="220912"/>
              <a:ext cx="10920892" cy="94205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 (SGK – tr.60)</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85EB77-6E91-B465-F842-8BDCA26B13BD}"/>
                  </a:ext>
                </a:extLst>
              </p:cNvPr>
              <p:cNvSpPr txBox="1"/>
              <p:nvPr/>
            </p:nvSpPr>
            <p:spPr>
              <a:xfrm>
                <a:off x="2057400" y="5941227"/>
                <a:ext cx="14132189" cy="4202304"/>
              </a:xfrm>
              <a:prstGeom prst="rect">
                <a:avLst/>
              </a:prstGeom>
              <a:noFill/>
            </p:spPr>
            <p:txBody>
              <a:bodyPr wrap="square">
                <a:spAutoFit/>
              </a:bodyPr>
              <a:lstStyle/>
              <a:p>
                <a:pPr>
                  <a:spcBef>
                    <a:spcPts val="600"/>
                  </a:spcBef>
                  <a:spcAft>
                    <a:spcPts val="800"/>
                  </a:spcAft>
                </a:pPr>
                <a:r>
                  <a:rPr lang="pt-BR" sz="4000" kern="1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d>
                      <m:dPr>
                        <m:begChr m:val="{"/>
                        <m:endChr m:val=""/>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pt-BR" sz="4000" kern="100">
                                      <a:latin typeface="Cambria Math" panose="02040503050406030204" pitchFamily="18" charset="0"/>
                                      <a:ea typeface="Calibri" panose="020F0502020204030204" pitchFamily="34" charset="0"/>
                                      <a:cs typeface="Times New Roman" panose="02020603050405020304" pitchFamily="18" charset="0"/>
                                    </a:rPr>
                                    <m:t>5</m:t>
                                  </m:r>
                                </m:sub>
                              </m:sSub>
                              <m:r>
                                <a:rPr lang="pt-BR" sz="4000" i="1"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pt-BR" sz="4000" kern="100">
                                      <a:latin typeface="Cambria Math" panose="02040503050406030204" pitchFamily="18" charset="0"/>
                                      <a:ea typeface="Calibri" panose="020F0502020204030204" pitchFamily="34" charset="0"/>
                                      <a:cs typeface="Times New Roman" panose="02020603050405020304" pitchFamily="18" charset="0"/>
                                    </a:rPr>
                                    <m:t>1</m:t>
                                  </m:r>
                                </m:sub>
                              </m:sSub>
                              <m:r>
                                <a:rPr lang="pt-BR" sz="4000" kern="100">
                                  <a:latin typeface="Cambria Math" panose="02040503050406030204" pitchFamily="18" charset="0"/>
                                  <a:ea typeface="Calibri" panose="020F0502020204030204" pitchFamily="34" charset="0"/>
                                  <a:cs typeface="Times New Roman" panose="02020603050405020304" pitchFamily="18" charset="0"/>
                                </a:rPr>
                                <m:t>=15</m:t>
                              </m:r>
                            </m:e>
                          </m:mr>
                          <m:mr>
                            <m:e>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pt-BR" sz="4000" kern="100">
                                      <a:latin typeface="Cambria Math" panose="02040503050406030204" pitchFamily="18" charset="0"/>
                                      <a:ea typeface="Calibri" panose="020F0502020204030204" pitchFamily="34" charset="0"/>
                                      <a:cs typeface="Times New Roman" panose="02020603050405020304" pitchFamily="18" charset="0"/>
                                    </a:rPr>
                                    <m:t>4</m:t>
                                  </m:r>
                                </m:sub>
                              </m:sSub>
                              <m:r>
                                <a:rPr lang="pt-BR" sz="4000" i="1"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pt-BR" sz="4000" kern="100">
                                      <a:latin typeface="Cambria Math" panose="02040503050406030204" pitchFamily="18" charset="0"/>
                                      <a:ea typeface="Calibri" panose="020F0502020204030204" pitchFamily="34" charset="0"/>
                                      <a:cs typeface="Times New Roman" panose="02020603050405020304" pitchFamily="18" charset="0"/>
                                    </a:rPr>
                                    <m:t>2</m:t>
                                  </m:r>
                                </m:sub>
                              </m:sSub>
                              <m:r>
                                <a:rPr lang="pt-BR" sz="4000" kern="100">
                                  <a:latin typeface="Cambria Math" panose="02040503050406030204" pitchFamily="18" charset="0"/>
                                  <a:ea typeface="Calibri" panose="020F0502020204030204" pitchFamily="34" charset="0"/>
                                  <a:cs typeface="Times New Roman" panose="02020603050405020304" pitchFamily="18" charset="0"/>
                                </a:rPr>
                                <m:t>=6</m:t>
                              </m:r>
                            </m:e>
                          </m:mr>
                        </m:m>
                      </m:e>
                    </m:d>
                    <m:r>
                      <a:rPr lang="pt-BR" sz="4000" i="1" kern="100"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4000" i="1">
                            <a:solidFill>
                              <a:prstClr val="black"/>
                            </a:solidFill>
                            <a:latin typeface="Cambria Math" panose="02040503050406030204" pitchFamily="18" charset="0"/>
                            <a:cs typeface="Arial" panose="020B0604020202020204" pitchFamily="34" charset="0"/>
                          </a:rPr>
                        </m:ctrlPr>
                      </m:dPr>
                      <m:e>
                        <m:m>
                          <m:mPr>
                            <m:plcHide m:val="on"/>
                            <m:mcs>
                              <m:mc>
                                <m:mcPr>
                                  <m:count m:val="1"/>
                                  <m:mcJc m:val="center"/>
                                </m:mcPr>
                              </m:mc>
                            </m:mcs>
                            <m:ctrlPr>
                              <a:rPr lang="en-US" sz="4000" i="1">
                                <a:latin typeface="Cambria Math" panose="02040503050406030204" pitchFamily="18" charset="0"/>
                              </a:rPr>
                            </m:ctrlPr>
                          </m:mPr>
                          <m:mr>
                            <m:e>
                              <m:sSub>
                                <m:sSubPr>
                                  <m:ctrlPr>
                                    <a:rPr lang="en-US" sz="4000" i="1">
                                      <a:latin typeface="Cambria Math" panose="02040503050406030204" pitchFamily="18" charset="0"/>
                                    </a:rPr>
                                  </m:ctrlPr>
                                </m:sSubPr>
                                <m:e>
                                  <m:r>
                                    <a:rPr lang="en-US" sz="4000" i="1">
                                      <a:latin typeface="Cambria Math" panose="02040503050406030204" pitchFamily="18" charset="0"/>
                                    </a:rPr>
                                    <m:t>𝑢</m:t>
                                  </m:r>
                                </m:e>
                                <m:sub>
                                  <m:r>
                                    <a:rPr lang="pt-BR" sz="4000">
                                      <a:latin typeface="Cambria Math" panose="02040503050406030204" pitchFamily="18" charset="0"/>
                                    </a:rPr>
                                    <m:t>1</m:t>
                                  </m:r>
                                </m:sub>
                              </m:sSub>
                              <m:r>
                                <a:rPr lang="pt-BR" sz="4000">
                                  <a:latin typeface="Cambria Math" panose="02040503050406030204" pitchFamily="18" charset="0"/>
                                </a:rPr>
                                <m:t>(</m:t>
                              </m:r>
                              <m:sSup>
                                <m:sSupPr>
                                  <m:ctrlPr>
                                    <a:rPr lang="en-US" sz="4000" i="1">
                                      <a:latin typeface="Cambria Math" panose="02040503050406030204" pitchFamily="18" charset="0"/>
                                    </a:rPr>
                                  </m:ctrlPr>
                                </m:sSupPr>
                                <m:e>
                                  <m:r>
                                    <a:rPr lang="en-US" sz="4000" i="1">
                                      <a:latin typeface="Cambria Math" panose="02040503050406030204" pitchFamily="18" charset="0"/>
                                    </a:rPr>
                                    <m:t>𝑞</m:t>
                                  </m:r>
                                </m:e>
                                <m:sup>
                                  <m:r>
                                    <a:rPr lang="pt-BR" sz="4000">
                                      <a:latin typeface="Cambria Math" panose="02040503050406030204" pitchFamily="18" charset="0"/>
                                    </a:rPr>
                                    <m:t>4</m:t>
                                  </m:r>
                                </m:sup>
                              </m:sSup>
                              <m:r>
                                <a:rPr lang="pt-BR" sz="4000" i="1">
                                  <a:latin typeface="Cambria Math" panose="02040503050406030204" pitchFamily="18" charset="0"/>
                                </a:rPr>
                                <m:t>−</m:t>
                              </m:r>
                              <m:r>
                                <a:rPr lang="pt-BR" sz="4000">
                                  <a:latin typeface="Cambria Math" panose="02040503050406030204" pitchFamily="18" charset="0"/>
                                </a:rPr>
                                <m:t>1)=15</m:t>
                              </m:r>
                            </m:e>
                          </m:mr>
                          <m:mr>
                            <m:e>
                              <m:sSub>
                                <m:sSubPr>
                                  <m:ctrlPr>
                                    <a:rPr lang="en-US" sz="4000" i="1">
                                      <a:latin typeface="Cambria Math" panose="02040503050406030204" pitchFamily="18" charset="0"/>
                                    </a:rPr>
                                  </m:ctrlPr>
                                </m:sSubPr>
                                <m:e>
                                  <m:r>
                                    <a:rPr lang="en-US" sz="4000" i="1">
                                      <a:latin typeface="Cambria Math" panose="02040503050406030204" pitchFamily="18" charset="0"/>
                                    </a:rPr>
                                    <m:t>𝑢</m:t>
                                  </m:r>
                                </m:e>
                                <m:sub>
                                  <m:r>
                                    <a:rPr lang="pt-BR" sz="4000">
                                      <a:latin typeface="Cambria Math" panose="02040503050406030204" pitchFamily="18" charset="0"/>
                                    </a:rPr>
                                    <m:t>1</m:t>
                                  </m:r>
                                </m:sub>
                              </m:sSub>
                              <m:r>
                                <a:rPr lang="en-US" sz="4000" i="1">
                                  <a:latin typeface="Cambria Math" panose="02040503050406030204" pitchFamily="18" charset="0"/>
                                </a:rPr>
                                <m:t>𝑞</m:t>
                              </m:r>
                              <m:r>
                                <a:rPr lang="pt-BR" sz="4000">
                                  <a:latin typeface="Cambria Math" panose="02040503050406030204" pitchFamily="18" charset="0"/>
                                </a:rPr>
                                <m:t>(</m:t>
                              </m:r>
                              <m:sSup>
                                <m:sSupPr>
                                  <m:ctrlPr>
                                    <a:rPr lang="en-US" sz="4000" i="1">
                                      <a:latin typeface="Cambria Math" panose="02040503050406030204" pitchFamily="18" charset="0"/>
                                    </a:rPr>
                                  </m:ctrlPr>
                                </m:sSupPr>
                                <m:e>
                                  <m:r>
                                    <a:rPr lang="en-US" sz="4000" i="1">
                                      <a:latin typeface="Cambria Math" panose="02040503050406030204" pitchFamily="18" charset="0"/>
                                    </a:rPr>
                                    <m:t>𝑞</m:t>
                                  </m:r>
                                </m:e>
                                <m:sup>
                                  <m:r>
                                    <a:rPr lang="pt-BR" sz="4000">
                                      <a:latin typeface="Cambria Math" panose="02040503050406030204" pitchFamily="18" charset="0"/>
                                    </a:rPr>
                                    <m:t>2</m:t>
                                  </m:r>
                                </m:sup>
                              </m:sSup>
                              <m:r>
                                <a:rPr lang="pt-BR" sz="4000" i="1">
                                  <a:latin typeface="Cambria Math" panose="02040503050406030204" pitchFamily="18" charset="0"/>
                                </a:rPr>
                                <m:t>−</m:t>
                              </m:r>
                              <m:r>
                                <a:rPr lang="pt-BR" sz="4000">
                                  <a:latin typeface="Cambria Math" panose="02040503050406030204" pitchFamily="18" charset="0"/>
                                </a:rPr>
                                <m:t>1)=6</m:t>
                              </m:r>
                            </m:e>
                          </m:mr>
                        </m:m>
                      </m:e>
                    </m:d>
                    <m:r>
                      <a:rPr lang="pt-BR" sz="4000" i="1" kern="10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4000" i="1">
                            <a:solidFill>
                              <a:prstClr val="black"/>
                            </a:solidFill>
                            <a:latin typeface="Cambria Math" panose="02040503050406030204" pitchFamily="18" charset="0"/>
                            <a:cs typeface="Arial" panose="020B0604020202020204" pitchFamily="34"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4</m:t>
                                  </m:r>
                                </m:sup>
                              </m:sSup>
                              <m:r>
                                <a:rPr lang="pt-BR" sz="4000" i="1">
                                  <a:latin typeface="Cambria Math" panose="02040503050406030204" pitchFamily="18" charset="0"/>
                                  <a:ea typeface="Calibri" panose="020F0502020204030204" pitchFamily="34" charset="0"/>
                                  <a:cs typeface="Times New Roman" panose="02020603050405020304" pitchFamily="18" charset="0"/>
                                </a:rPr>
                                <m:t>−</m:t>
                              </m:r>
                              <m:r>
                                <a:rPr lang="pt-BR" sz="4000">
                                  <a:latin typeface="Cambria Math" panose="02040503050406030204" pitchFamily="18" charset="0"/>
                                  <a:ea typeface="Calibri" panose="020F0502020204030204" pitchFamily="34" charset="0"/>
                                  <a:cs typeface="Times New Roman" panose="02020603050405020304" pitchFamily="18" charset="0"/>
                                </a:rPr>
                                <m:t>1)=15</m:t>
                              </m:r>
                            </m:e>
                          </m:mr>
                          <m:mr>
                            <m:e>
                              <m:f>
                                <m:fPr>
                                  <m:ctrlPr>
                                    <a:rPr lang="en-US" sz="4000" i="1">
                                      <a:latin typeface="Cambria Math" panose="02040503050406030204" pitchFamily="18" charset="0"/>
                                      <a:cs typeface="Times New Roman" panose="02020603050405020304" pitchFamily="18" charset="0"/>
                                    </a:rPr>
                                  </m:ctrlPr>
                                </m:fPr>
                                <m:num>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4</m:t>
                                      </m:r>
                                    </m:sup>
                                  </m:sSup>
                                  <m:r>
                                    <a:rPr lang="pt-BR" sz="4000" i="1">
                                      <a:latin typeface="Cambria Math" panose="02040503050406030204" pitchFamily="18" charset="0"/>
                                      <a:ea typeface="Calibri" panose="020F0502020204030204" pitchFamily="34" charset="0"/>
                                      <a:cs typeface="Times New Roman" panose="02020603050405020304" pitchFamily="18" charset="0"/>
                                    </a:rPr>
                                    <m:t>−</m:t>
                                  </m:r>
                                  <m:r>
                                    <a:rPr lang="pt-BR" sz="4000">
                                      <a:latin typeface="Cambria Math" panose="02040503050406030204" pitchFamily="18" charset="0"/>
                                      <a:ea typeface="Calibri" panose="020F0502020204030204" pitchFamily="34" charset="0"/>
                                      <a:cs typeface="Times New Roman" panose="02020603050405020304" pitchFamily="18" charset="0"/>
                                    </a:rPr>
                                    <m:t>1</m:t>
                                  </m:r>
                                </m:num>
                                <m:den>
                                  <m:r>
                                    <a:rPr lang="en-US" sz="4000" i="1">
                                      <a:latin typeface="Cambria Math" panose="02040503050406030204" pitchFamily="18" charset="0"/>
                                      <a:ea typeface="Calibri" panose="020F0502020204030204" pitchFamily="34" charset="0"/>
                                      <a:cs typeface="Times New Roman" panose="02020603050405020304" pitchFamily="18" charset="0"/>
                                    </a:rPr>
                                    <m:t>𝑞</m:t>
                                  </m:r>
                                  <m:r>
                                    <a:rPr lang="pt-BR" sz="4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2</m:t>
                                      </m:r>
                                    </m:sup>
                                  </m:sSup>
                                  <m:r>
                                    <a:rPr lang="pt-BR" sz="4000" i="1">
                                      <a:latin typeface="Cambria Math" panose="02040503050406030204" pitchFamily="18" charset="0"/>
                                      <a:ea typeface="Calibri" panose="020F0502020204030204" pitchFamily="34" charset="0"/>
                                      <a:cs typeface="Times New Roman" panose="02020603050405020304" pitchFamily="18" charset="0"/>
                                    </a:rPr>
                                    <m:t>−</m:t>
                                  </m:r>
                                  <m:r>
                                    <a:rPr lang="pt-BR" sz="4000">
                                      <a:latin typeface="Cambria Math" panose="02040503050406030204" pitchFamily="18" charset="0"/>
                                      <a:ea typeface="Calibri" panose="020F0502020204030204" pitchFamily="34" charset="0"/>
                                      <a:cs typeface="Times New Roman" panose="02020603050405020304" pitchFamily="18" charset="0"/>
                                    </a:rPr>
                                    <m:t>1)</m:t>
                                  </m:r>
                                </m:den>
                              </m:f>
                              <m:r>
                                <a:rPr lang="pt-BR" sz="400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latin typeface="Cambria Math" panose="02040503050406030204" pitchFamily="18" charset="0"/>
                                      <a:cs typeface="Times New Roman" panose="02020603050405020304" pitchFamily="18" charset="0"/>
                                    </a:rPr>
                                  </m:ctrlPr>
                                </m:fPr>
                                <m:num>
                                  <m:r>
                                    <a:rPr lang="pt-BR" sz="4000">
                                      <a:latin typeface="Cambria Math" panose="02040503050406030204" pitchFamily="18" charset="0"/>
                                      <a:ea typeface="Calibri" panose="020F0502020204030204" pitchFamily="34" charset="0"/>
                                      <a:cs typeface="Times New Roman" panose="02020603050405020304" pitchFamily="18" charset="0"/>
                                    </a:rPr>
                                    <m:t>15</m:t>
                                  </m:r>
                                </m:num>
                                <m:den>
                                  <m:r>
                                    <a:rPr lang="pt-BR" sz="4000">
                                      <a:latin typeface="Cambria Math" panose="02040503050406030204" pitchFamily="18" charset="0"/>
                                      <a:ea typeface="Calibri" panose="020F0502020204030204" pitchFamily="34" charset="0"/>
                                      <a:cs typeface="Times New Roman" panose="02020603050405020304" pitchFamily="18" charset="0"/>
                                    </a:rPr>
                                    <m:t>6</m:t>
                                  </m:r>
                                </m:den>
                              </m:f>
                            </m:e>
                          </m:mr>
                        </m:m>
                      </m:e>
                    </m:d>
                  </m:oMath>
                </a14:m>
                <a:endParaRPr lang="en-US" sz="4000" i="1" dirty="0">
                  <a:latin typeface="Arial" panose="020B0604020202020204" pitchFamily="34" charset="0"/>
                  <a:cs typeface="Arial" panose="020B0604020202020204" pitchFamily="34" charset="0"/>
                </a:endParaRPr>
              </a:p>
              <a:p>
                <a:pPr>
                  <a:spcBef>
                    <a:spcPts val="600"/>
                  </a:spcBef>
                  <a:spcAft>
                    <a:spcPts val="800"/>
                  </a:spcAft>
                </a:pPr>
                <a14:m>
                  <m:oMath xmlns:m="http://schemas.openxmlformats.org/officeDocument/2006/math">
                    <m:r>
                      <a:rPr lang="pt-BR" sz="4000" i="1" kern="10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4000" i="1">
                            <a:solidFill>
                              <a:prstClr val="black"/>
                            </a:solidFill>
                            <a:latin typeface="Cambria Math" panose="02040503050406030204" pitchFamily="18" charset="0"/>
                            <a:cs typeface="Arial" panose="020B0604020202020204" pitchFamily="34"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latin typeface="Cambria Math" panose="02040503050406030204" pitchFamily="18" charset="0"/>
                                      <a:cs typeface="Times New Roman" panose="02020603050405020304" pitchFamily="18" charset="0"/>
                                    </a:rPr>
                                  </m:ctrlPr>
                                </m:fPr>
                                <m:num>
                                  <m:r>
                                    <a:rPr lang="pt-BR" sz="4000">
                                      <a:latin typeface="Cambria Math" panose="02040503050406030204" pitchFamily="18" charset="0"/>
                                      <a:ea typeface="Calibri" panose="020F0502020204030204" pitchFamily="34" charset="0"/>
                                      <a:cs typeface="Times New Roman" panose="02020603050405020304" pitchFamily="18" charset="0"/>
                                    </a:rPr>
                                    <m:t>15</m:t>
                                  </m:r>
                                </m:num>
                                <m:den>
                                  <m:d>
                                    <m:dPr>
                                      <m:ctrlPr>
                                        <a:rPr lang="en-US" sz="4000" i="1">
                                          <a:latin typeface="Cambria Math" panose="02040503050406030204" pitchFamily="18" charset="0"/>
                                          <a:cs typeface="Times New Roman" panose="02020603050405020304" pitchFamily="18" charset="0"/>
                                        </a:rPr>
                                      </m:ctrlPr>
                                    </m:dPr>
                                    <m:e>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4</m:t>
                                          </m:r>
                                        </m:sup>
                                      </m:sSup>
                                      <m:r>
                                        <a:rPr lang="pt-BR" sz="4000" i="1">
                                          <a:latin typeface="Cambria Math" panose="02040503050406030204" pitchFamily="18" charset="0"/>
                                          <a:ea typeface="Calibri" panose="020F0502020204030204" pitchFamily="34" charset="0"/>
                                          <a:cs typeface="Times New Roman" panose="02020603050405020304" pitchFamily="18" charset="0"/>
                                        </a:rPr>
                                        <m:t>−</m:t>
                                      </m:r>
                                      <m:r>
                                        <a:rPr lang="pt-BR" sz="4000">
                                          <a:latin typeface="Cambria Math" panose="02040503050406030204" pitchFamily="18" charset="0"/>
                                          <a:ea typeface="Calibri" panose="020F0502020204030204" pitchFamily="34" charset="0"/>
                                          <a:cs typeface="Times New Roman" panose="02020603050405020304" pitchFamily="18" charset="0"/>
                                        </a:rPr>
                                        <m:t>1</m:t>
                                      </m:r>
                                    </m:e>
                                  </m:d>
                                </m:den>
                              </m:f>
                            </m:e>
                          </m:mr>
                          <m:mr>
                            <m:e>
                              <m:r>
                                <a:rPr lang="pt-BR" sz="4000">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2</m:t>
                                  </m:r>
                                </m:sup>
                              </m:sSup>
                              <m:r>
                                <a:rPr lang="pt-BR" sz="4000" i="1">
                                  <a:latin typeface="Cambria Math" panose="02040503050406030204" pitchFamily="18" charset="0"/>
                                  <a:ea typeface="Calibri" panose="020F0502020204030204" pitchFamily="34" charset="0"/>
                                  <a:cs typeface="Times New Roman" panose="02020603050405020304" pitchFamily="18" charset="0"/>
                                </a:rPr>
                                <m:t>−</m:t>
                              </m:r>
                              <m:r>
                                <a:rPr lang="pt-BR" sz="4000">
                                  <a:latin typeface="Cambria Math" panose="02040503050406030204" pitchFamily="18" charset="0"/>
                                  <a:ea typeface="Calibri" panose="020F0502020204030204" pitchFamily="34" charset="0"/>
                                  <a:cs typeface="Times New Roman" panose="02020603050405020304" pitchFamily="18" charset="0"/>
                                </a:rPr>
                                <m:t>5</m:t>
                              </m:r>
                              <m:r>
                                <a:rPr lang="en-US" sz="4000" i="1">
                                  <a:latin typeface="Cambria Math" panose="02040503050406030204" pitchFamily="18" charset="0"/>
                                  <a:ea typeface="Calibri" panose="020F0502020204030204" pitchFamily="34" charset="0"/>
                                  <a:cs typeface="Times New Roman" panose="02020603050405020304" pitchFamily="18" charset="0"/>
                                </a:rPr>
                                <m:t>𝑞</m:t>
                              </m:r>
                              <m:r>
                                <a:rPr lang="pt-BR" sz="4000">
                                  <a:latin typeface="Cambria Math" panose="02040503050406030204" pitchFamily="18" charset="0"/>
                                  <a:ea typeface="Calibri" panose="020F0502020204030204" pitchFamily="34" charset="0"/>
                                  <a:cs typeface="Times New Roman" panose="02020603050405020304" pitchFamily="18" charset="0"/>
                                </a:rPr>
                                <m:t>+2=0</m:t>
                              </m:r>
                            </m:e>
                          </m:mr>
                        </m:m>
                      </m:e>
                    </m:d>
                    <m:r>
                      <a:rPr lang="pt-BR" sz="4000">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i="1">
                            <a:latin typeface="Cambria Math" panose="02040503050406030204" pitchFamily="18" charset="0"/>
                            <a:cs typeface="Times New Roman" panose="02020603050405020304" pitchFamily="18"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r>
                                <a:rPr lang="en-US" sz="4000" i="1">
                                  <a:latin typeface="Cambria Math" panose="02040503050406030204" pitchFamily="18" charset="0"/>
                                  <a:ea typeface="Calibri" panose="020F0502020204030204" pitchFamily="34" charset="0"/>
                                  <a:cs typeface="Times New Roman" panose="02020603050405020304" pitchFamily="18" charset="0"/>
                                </a:rPr>
                                <m:t>𝑞</m:t>
                              </m:r>
                              <m:r>
                                <a:rPr lang="pt-BR" sz="4000">
                                  <a:latin typeface="Cambria Math" panose="02040503050406030204" pitchFamily="18" charset="0"/>
                                  <a:ea typeface="Calibri" panose="020F0502020204030204" pitchFamily="34" charset="0"/>
                                  <a:cs typeface="Times New Roman" panose="02020603050405020304" pitchFamily="18" charset="0"/>
                                </a:rPr>
                                <m:t>=2</m:t>
                              </m:r>
                            </m:e>
                          </m:m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=1</m:t>
                              </m:r>
                            </m:e>
                          </m:mr>
                        </m:m>
                        <m:r>
                          <m:rPr>
                            <m:nor/>
                          </m:rPr>
                          <a:rPr lang="pt-BR" sz="4000" i="1">
                            <a:latin typeface="Arial" panose="020B0604020202020204" pitchFamily="34" charset="0"/>
                            <a:ea typeface="Calibri" panose="020F0502020204030204" pitchFamily="34" charset="0"/>
                            <a:cs typeface="Arial" panose="020B0604020202020204" pitchFamily="34" charset="0"/>
                          </a:rPr>
                          <m:t> </m:t>
                        </m:r>
                        <m:r>
                          <m:rPr>
                            <m:sty m:val="p"/>
                          </m:rPr>
                          <a:rPr lang="pt-BR" sz="4000">
                            <a:latin typeface="Cambria Math" panose="02040503050406030204" pitchFamily="18" charset="0"/>
                            <a:ea typeface="Calibri" panose="020F0502020204030204" pitchFamily="34" charset="0"/>
                            <a:cs typeface="Times New Roman" panose="02020603050405020304" pitchFamily="18" charset="0"/>
                          </a:rPr>
                          <m:t>ho</m:t>
                        </m:r>
                        <m:r>
                          <m:rPr>
                            <m:nor/>
                          </m:rPr>
                          <a:rPr lang="pt-BR" sz="4000">
                            <a:latin typeface="Arial" panose="020B0604020202020204" pitchFamily="34" charset="0"/>
                            <a:ea typeface="Calibri" panose="020F0502020204030204" pitchFamily="34" charset="0"/>
                            <a:cs typeface="Arial" panose="020B0604020202020204" pitchFamily="34" charset="0"/>
                          </a:rPr>
                          <m:t>ặ</m:t>
                        </m:r>
                        <m:r>
                          <m:rPr>
                            <m:sty m:val="p"/>
                          </m:rPr>
                          <a:rPr lang="pt-BR" sz="4000">
                            <a:latin typeface="Cambria Math" panose="02040503050406030204" pitchFamily="18" charset="0"/>
                            <a:ea typeface="Calibri" panose="020F0502020204030204" pitchFamily="34" charset="0"/>
                            <a:cs typeface="Times New Roman" panose="02020603050405020304" pitchFamily="18" charset="0"/>
                          </a:rPr>
                          <m:t>c</m:t>
                        </m:r>
                        <m:r>
                          <m:rPr>
                            <m:nor/>
                          </m:rPr>
                          <a:rPr lang="pt-BR" sz="4000" i="1">
                            <a:latin typeface="Arial" panose="020B0604020202020204" pitchFamily="34" charset="0"/>
                            <a:ea typeface="Calibri" panose="020F0502020204030204" pitchFamily="34" charset="0"/>
                            <a:cs typeface="Arial" panose="020B0604020202020204" pitchFamily="34" charset="0"/>
                          </a:rPr>
                          <m:t> </m:t>
                        </m:r>
                        <m:d>
                          <m:dPr>
                            <m:begChr m:val="{"/>
                            <m:endChr m:val=""/>
                            <m:ctrlPr>
                              <a:rPr lang="en-US" sz="4000" i="1">
                                <a:latin typeface="Cambria Math" panose="02040503050406030204" pitchFamily="18" charset="0"/>
                                <a:cs typeface="Times New Roman" panose="02020603050405020304" pitchFamily="18"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r>
                                    <a:rPr lang="en-US" sz="4000" i="1">
                                      <a:latin typeface="Cambria Math" panose="02040503050406030204" pitchFamily="18" charset="0"/>
                                      <a:ea typeface="Calibri" panose="020F0502020204030204" pitchFamily="34" charset="0"/>
                                      <a:cs typeface="Times New Roman" panose="02020603050405020304" pitchFamily="18" charset="0"/>
                                    </a:rPr>
                                    <m:t>𝑞</m:t>
                                  </m:r>
                                  <m:r>
                                    <a:rPr lang="pt-BR" sz="400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latin typeface="Cambria Math" panose="02040503050406030204" pitchFamily="18" charset="0"/>
                                          <a:cs typeface="Times New Roman" panose="02020603050405020304" pitchFamily="18" charset="0"/>
                                        </a:rPr>
                                      </m:ctrlPr>
                                    </m:fPr>
                                    <m:num>
                                      <m:r>
                                        <a:rPr lang="pt-BR" sz="4000">
                                          <a:latin typeface="Cambria Math" panose="02040503050406030204" pitchFamily="18" charset="0"/>
                                          <a:ea typeface="Calibri" panose="020F0502020204030204" pitchFamily="34" charset="0"/>
                                          <a:cs typeface="Times New Roman" panose="02020603050405020304" pitchFamily="18" charset="0"/>
                                        </a:rPr>
                                        <m:t>1</m:t>
                                      </m:r>
                                    </m:num>
                                    <m:den>
                                      <m:r>
                                        <a:rPr lang="pt-BR" sz="4000">
                                          <a:latin typeface="Cambria Math" panose="02040503050406030204" pitchFamily="18" charset="0"/>
                                          <a:ea typeface="Calibri" panose="020F0502020204030204" pitchFamily="34" charset="0"/>
                                          <a:cs typeface="Times New Roman" panose="02020603050405020304" pitchFamily="18" charset="0"/>
                                        </a:rPr>
                                        <m:t>2</m:t>
                                      </m:r>
                                    </m:den>
                                  </m:f>
                                </m:e>
                              </m:m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m:t>
                                  </m:r>
                                  <m:r>
                                    <a:rPr lang="pt-BR" sz="4000" i="1">
                                      <a:latin typeface="Cambria Math" panose="02040503050406030204" pitchFamily="18" charset="0"/>
                                      <a:ea typeface="Calibri" panose="020F0502020204030204" pitchFamily="34" charset="0"/>
                                      <a:cs typeface="Times New Roman" panose="02020603050405020304" pitchFamily="18" charset="0"/>
                                    </a:rPr>
                                    <m:t>−</m:t>
                                  </m:r>
                                  <m:r>
                                    <a:rPr lang="pt-BR" sz="4000">
                                      <a:latin typeface="Cambria Math" panose="02040503050406030204" pitchFamily="18" charset="0"/>
                                      <a:ea typeface="Calibri" panose="020F0502020204030204" pitchFamily="34" charset="0"/>
                                      <a:cs typeface="Times New Roman" panose="02020603050405020304" pitchFamily="18" charset="0"/>
                                    </a:rPr>
                                    <m:t>16.</m:t>
                                  </m:r>
                                </m:e>
                              </m:mr>
                            </m:m>
                          </m:e>
                        </m:d>
                      </m:e>
                    </m:d>
                  </m:oMath>
                </a14:m>
                <a:r>
                  <a:rPr lang="pt-BR" sz="4000" kern="100" dirty="0">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3" name="TextBox 2">
                <a:extLst>
                  <a:ext uri="{FF2B5EF4-FFF2-40B4-BE49-F238E27FC236}">
                    <a16:creationId xmlns:a16="http://schemas.microsoft.com/office/drawing/2014/main" id="{D285EB77-6E91-B465-F842-8BDCA26B13BD}"/>
                  </a:ext>
                </a:extLst>
              </p:cNvPr>
              <p:cNvSpPr txBox="1">
                <a:spLocks noRot="1" noChangeAspect="1" noMove="1" noResize="1" noEditPoints="1" noAdjustHandles="1" noChangeArrowheads="1" noChangeShapeType="1" noTextEdit="1"/>
              </p:cNvSpPr>
              <p:nvPr/>
            </p:nvSpPr>
            <p:spPr>
              <a:xfrm>
                <a:off x="2057400" y="5941227"/>
                <a:ext cx="14132189" cy="4202304"/>
              </a:xfrm>
              <a:prstGeom prst="rect">
                <a:avLst/>
              </a:prstGeom>
              <a:blipFill>
                <a:blip r:embed="rId5"/>
                <a:stretch>
                  <a:fillRect l="-1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95EC5D5-A5EB-7895-443F-564940E753A4}"/>
                  </a:ext>
                </a:extLst>
              </p:cNvPr>
              <p:cNvSpPr/>
              <p:nvPr/>
            </p:nvSpPr>
            <p:spPr>
              <a:xfrm>
                <a:off x="1114417" y="2927457"/>
                <a:ext cx="14132189" cy="2169120"/>
              </a:xfrm>
              <a:prstGeom prst="rect">
                <a:avLst/>
              </a:prstGeom>
            </p:spPr>
            <p:txBody>
              <a:bodyPr wrap="square">
                <a:spAutoFit/>
              </a:bodyPr>
              <a:lstStyle/>
              <a:p>
                <a:pPr lvl="0">
                  <a:lnSpc>
                    <a:spcPct val="150000"/>
                  </a:lnSpc>
                  <a:defRPr/>
                </a:pPr>
                <a:r>
                  <a:rPr lang="en-US" sz="4400" dirty="0">
                    <a:solidFill>
                      <a:prstClr val="black"/>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d>
                      <m:dPr>
                        <m:begChr m:val="{"/>
                        <m:endChr m:val=""/>
                        <m:ctrlPr>
                          <a:rPr lang="en-US" sz="4400" i="1">
                            <a:solidFill>
                              <a:prstClr val="black"/>
                            </a:solidFill>
                            <a:latin typeface="Cambria Math" panose="02040503050406030204" pitchFamily="18" charset="0"/>
                            <a:cs typeface="Arial" panose="020B0604020202020204" pitchFamily="34" charset="0"/>
                          </a:rPr>
                        </m:ctrlPr>
                      </m:dPr>
                      <m:e>
                        <m:eqArr>
                          <m:eqArrPr>
                            <m:ctrlPr>
                              <a:rPr lang="en-US" sz="4400" i="1">
                                <a:solidFill>
                                  <a:prstClr val="black"/>
                                </a:solidFill>
                                <a:latin typeface="Cambria Math" panose="02040503050406030204" pitchFamily="18" charset="0"/>
                                <a:cs typeface="Arial" panose="020B0604020202020204" pitchFamily="34" charset="0"/>
                              </a:rPr>
                            </m:ctrlPr>
                          </m:eqArrPr>
                          <m:e>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5</m:t>
                                </m:r>
                              </m:sub>
                            </m:sSub>
                            <m:r>
                              <a:rPr lang="en-US" sz="4400" b="0" i="1" smtClean="0">
                                <a:solidFill>
                                  <a:prstClr val="black"/>
                                </a:solidFill>
                                <a:latin typeface="Cambria Math" panose="02040503050406030204" pitchFamily="18" charset="0"/>
                                <a:cs typeface="Arial" panose="020B0604020202020204" pitchFamily="34" charset="0"/>
                              </a:rPr>
                              <m:t>−</m:t>
                            </m:r>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1</m:t>
                                </m:r>
                              </m:sub>
                            </m:sSub>
                            <m:r>
                              <a:rPr lang="en-US" sz="4400" b="0" i="1" smtClean="0">
                                <a:solidFill>
                                  <a:prstClr val="black"/>
                                </a:solidFill>
                                <a:latin typeface="Cambria Math" panose="02040503050406030204" pitchFamily="18" charset="0"/>
                                <a:cs typeface="Arial" panose="020B0604020202020204" pitchFamily="34" charset="0"/>
                              </a:rPr>
                              <m:t>=15</m:t>
                            </m:r>
                          </m:e>
                          <m:e>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4</m:t>
                                </m:r>
                              </m:sub>
                            </m:sSub>
                            <m:r>
                              <a:rPr lang="en-US" sz="4400" b="0" i="1" smtClean="0">
                                <a:solidFill>
                                  <a:prstClr val="black"/>
                                </a:solidFill>
                                <a:latin typeface="Cambria Math" panose="02040503050406030204" pitchFamily="18" charset="0"/>
                                <a:cs typeface="Arial" panose="020B0604020202020204" pitchFamily="34" charset="0"/>
                              </a:rPr>
                              <m:t>−</m:t>
                            </m:r>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2</m:t>
                                </m:r>
                              </m:sub>
                            </m:sSub>
                            <m:r>
                              <a:rPr lang="en-US" sz="4400" b="0" i="1" smtClean="0">
                                <a:solidFill>
                                  <a:prstClr val="black"/>
                                </a:solidFill>
                                <a:latin typeface="Cambria Math" panose="02040503050406030204" pitchFamily="18" charset="0"/>
                                <a:cs typeface="Arial" panose="020B0604020202020204" pitchFamily="34" charset="0"/>
                              </a:rPr>
                              <m:t>=6</m:t>
                            </m:r>
                          </m:e>
                        </m:eqArr>
                      </m:e>
                    </m:d>
                  </m:oMath>
                </a14:m>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400" dirty="0">
                    <a:solidFill>
                      <a:prstClr val="black"/>
                    </a:solidFill>
                    <a:latin typeface="Arial" panose="020B0604020202020204" pitchFamily="34" charset="0"/>
                    <a:ea typeface="Times New Roman" panose="02020603050405020304" pitchFamily="18" charset="0"/>
                    <a:cs typeface="Arial" panose="020B0604020202020204" pitchFamily="34" charset="0"/>
                  </a:rPr>
                  <a:t> b) </a:t>
                </a:r>
                <a14:m>
                  <m:oMath xmlns:m="http://schemas.openxmlformats.org/officeDocument/2006/math">
                    <m:d>
                      <m:dPr>
                        <m:begChr m:val="{"/>
                        <m:endChr m:val=""/>
                        <m:ctrlPr>
                          <a:rPr lang="en-US" sz="4400" i="1">
                            <a:solidFill>
                              <a:prstClr val="black"/>
                            </a:solidFill>
                            <a:latin typeface="Cambria Math" panose="02040503050406030204" pitchFamily="18" charset="0"/>
                            <a:cs typeface="Arial" panose="020B0604020202020204" pitchFamily="34" charset="0"/>
                          </a:rPr>
                        </m:ctrlPr>
                      </m:dPr>
                      <m:e>
                        <m:eqArr>
                          <m:eqArrPr>
                            <m:ctrlPr>
                              <a:rPr lang="en-US" sz="4400" i="1">
                                <a:solidFill>
                                  <a:prstClr val="black"/>
                                </a:solidFill>
                                <a:latin typeface="Cambria Math" panose="02040503050406030204" pitchFamily="18" charset="0"/>
                                <a:cs typeface="Arial" panose="020B0604020202020204" pitchFamily="34" charset="0"/>
                              </a:rPr>
                            </m:ctrlPr>
                          </m:eqArrPr>
                          <m:e>
                            <m:sSub>
                              <m:sSubPr>
                                <m:ctrlPr>
                                  <a:rPr lang="en-US" sz="4400" i="1">
                                    <a:solidFill>
                                      <a:prstClr val="black"/>
                                    </a:solidFill>
                                    <a:latin typeface="Cambria Math" panose="02040503050406030204" pitchFamily="18" charset="0"/>
                                    <a:cs typeface="Arial" panose="020B0604020202020204" pitchFamily="34" charset="0"/>
                                  </a:rPr>
                                </m:ctrlPr>
                              </m:sSubPr>
                              <m:e>
                                <m:r>
                                  <a:rPr lang="en-US" sz="4400" i="1">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1</m:t>
                                </m:r>
                              </m:sub>
                            </m:sSub>
                            <m:r>
                              <a:rPr lang="en-US" sz="4400" i="1">
                                <a:solidFill>
                                  <a:prstClr val="black"/>
                                </a:solidFill>
                                <a:latin typeface="Cambria Math" panose="02040503050406030204" pitchFamily="18" charset="0"/>
                                <a:cs typeface="Arial" panose="020B0604020202020204" pitchFamily="34" charset="0"/>
                              </a:rPr>
                              <m:t>−</m:t>
                            </m:r>
                            <m:sSub>
                              <m:sSubPr>
                                <m:ctrlPr>
                                  <a:rPr lang="en-US" sz="4400" i="1">
                                    <a:solidFill>
                                      <a:prstClr val="black"/>
                                    </a:solidFill>
                                    <a:latin typeface="Cambria Math" panose="02040503050406030204" pitchFamily="18" charset="0"/>
                                    <a:cs typeface="Arial" panose="020B0604020202020204" pitchFamily="34" charset="0"/>
                                  </a:rPr>
                                </m:ctrlPr>
                              </m:sSubPr>
                              <m:e>
                                <m:r>
                                  <a:rPr lang="en-US" sz="4400" i="1">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3</m:t>
                                </m:r>
                              </m:sub>
                            </m:sSub>
                            <m:r>
                              <a:rPr lang="en-US" sz="4400" b="0" i="1" smtClean="0">
                                <a:solidFill>
                                  <a:prstClr val="black"/>
                                </a:solidFill>
                                <a:latin typeface="Cambria Math" panose="02040503050406030204" pitchFamily="18" charset="0"/>
                                <a:cs typeface="Arial" panose="020B0604020202020204" pitchFamily="34" charset="0"/>
                              </a:rPr>
                              <m:t>+</m:t>
                            </m:r>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5</m:t>
                                </m:r>
                              </m:sub>
                            </m:sSub>
                            <m:r>
                              <a:rPr lang="en-US" sz="4400" i="1">
                                <a:solidFill>
                                  <a:prstClr val="black"/>
                                </a:solidFill>
                                <a:latin typeface="Cambria Math" panose="02040503050406030204" pitchFamily="18" charset="0"/>
                                <a:cs typeface="Arial" panose="020B0604020202020204" pitchFamily="34" charset="0"/>
                              </a:rPr>
                              <m:t>=</m:t>
                            </m:r>
                            <m:r>
                              <a:rPr lang="en-US" sz="4400" b="0" i="1" smtClean="0">
                                <a:solidFill>
                                  <a:prstClr val="black"/>
                                </a:solidFill>
                                <a:latin typeface="Cambria Math" panose="02040503050406030204" pitchFamily="18" charset="0"/>
                                <a:cs typeface="Arial" panose="020B0604020202020204" pitchFamily="34" charset="0"/>
                              </a:rPr>
                              <m:t>6</m:t>
                            </m:r>
                            <m:r>
                              <a:rPr lang="en-US" sz="4400" i="1">
                                <a:solidFill>
                                  <a:prstClr val="black"/>
                                </a:solidFill>
                                <a:latin typeface="Cambria Math" panose="02040503050406030204" pitchFamily="18" charset="0"/>
                                <a:cs typeface="Arial" panose="020B0604020202020204" pitchFamily="34" charset="0"/>
                              </a:rPr>
                              <m:t>5</m:t>
                            </m:r>
                          </m:e>
                          <m:e>
                            <m:sSub>
                              <m:sSubPr>
                                <m:ctrlPr>
                                  <a:rPr lang="en-US" sz="4400" i="1">
                                    <a:solidFill>
                                      <a:prstClr val="black"/>
                                    </a:solidFill>
                                    <a:latin typeface="Cambria Math" panose="02040503050406030204" pitchFamily="18" charset="0"/>
                                    <a:cs typeface="Arial" panose="020B0604020202020204" pitchFamily="34" charset="0"/>
                                  </a:rPr>
                                </m:ctrlPr>
                              </m:sSubPr>
                              <m:e>
                                <m:r>
                                  <a:rPr lang="en-US" sz="4400" i="1">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1</m:t>
                                </m:r>
                              </m:sub>
                            </m:sSub>
                            <m:r>
                              <a:rPr lang="en-US" sz="4400" b="0" i="1" smtClean="0">
                                <a:solidFill>
                                  <a:prstClr val="black"/>
                                </a:solidFill>
                                <a:latin typeface="Cambria Math" panose="02040503050406030204" pitchFamily="18" charset="0"/>
                                <a:cs typeface="Arial" panose="020B0604020202020204" pitchFamily="34" charset="0"/>
                              </a:rPr>
                              <m:t>+</m:t>
                            </m:r>
                            <m:sSub>
                              <m:sSubPr>
                                <m:ctrlPr>
                                  <a:rPr lang="en-US" sz="4400" i="1">
                                    <a:solidFill>
                                      <a:prstClr val="black"/>
                                    </a:solidFill>
                                    <a:latin typeface="Cambria Math" panose="02040503050406030204" pitchFamily="18" charset="0"/>
                                    <a:cs typeface="Arial" panose="020B0604020202020204" pitchFamily="34" charset="0"/>
                                  </a:rPr>
                                </m:ctrlPr>
                              </m:sSubPr>
                              <m:e>
                                <m:r>
                                  <a:rPr lang="en-US" sz="4400" i="1">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7</m:t>
                                </m:r>
                              </m:sub>
                            </m:sSub>
                            <m:r>
                              <a:rPr lang="en-US" sz="4400" i="1">
                                <a:solidFill>
                                  <a:prstClr val="black"/>
                                </a:solidFill>
                                <a:latin typeface="Cambria Math" panose="02040503050406030204" pitchFamily="18" charset="0"/>
                                <a:cs typeface="Arial" panose="020B0604020202020204" pitchFamily="34" charset="0"/>
                              </a:rPr>
                              <m:t>=</m:t>
                            </m:r>
                            <m:r>
                              <a:rPr lang="en-US" sz="4400" b="0" i="1" smtClean="0">
                                <a:solidFill>
                                  <a:prstClr val="black"/>
                                </a:solidFill>
                                <a:latin typeface="Cambria Math" panose="02040503050406030204" pitchFamily="18" charset="0"/>
                                <a:cs typeface="Arial" panose="020B0604020202020204" pitchFamily="34" charset="0"/>
                              </a:rPr>
                              <m:t>325</m:t>
                            </m:r>
                          </m:e>
                        </m:eqArr>
                      </m:e>
                    </m:d>
                  </m:oMath>
                </a14:m>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C95EC5D5-A5EB-7895-443F-564940E753A4}"/>
                  </a:ext>
                </a:extLst>
              </p:cNvPr>
              <p:cNvSpPr>
                <a:spLocks noRot="1" noChangeAspect="1" noMove="1" noResize="1" noEditPoints="1" noAdjustHandles="1" noChangeArrowheads="1" noChangeShapeType="1" noTextEdit="1"/>
              </p:cNvSpPr>
              <p:nvPr/>
            </p:nvSpPr>
            <p:spPr>
              <a:xfrm>
                <a:off x="1114417" y="2927457"/>
                <a:ext cx="14132189" cy="2169120"/>
              </a:xfrm>
              <a:prstGeom prst="rect">
                <a:avLst/>
              </a:prstGeom>
              <a:blipFill>
                <a:blip r:embed="rId6"/>
                <a:stretch>
                  <a:fillRect l="-1769"/>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500"/>
                                        <p:tgtEl>
                                          <p:spTgt spid="3">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sp>
        <p:nvSpPr>
          <p:cNvPr id="13" name="Freeform 10">
            <a:extLst>
              <a:ext uri="{FF2B5EF4-FFF2-40B4-BE49-F238E27FC236}">
                <a16:creationId xmlns:a16="http://schemas.microsoft.com/office/drawing/2014/main" id="{9E8E2613-E388-30D0-7B0D-00ACE4A28A3B}"/>
              </a:ext>
            </a:extLst>
          </p:cNvPr>
          <p:cNvSpPr/>
          <p:nvPr/>
        </p:nvSpPr>
        <p:spPr>
          <a:xfrm>
            <a:off x="16097751" y="-763738"/>
            <a:ext cx="1529387" cy="1527475"/>
          </a:xfrm>
          <a:custGeom>
            <a:avLst/>
            <a:gdLst/>
            <a:ahLst/>
            <a:cxnLst/>
            <a:rect l="l" t="t" r="r" b="b"/>
            <a:pathLst>
              <a:path w="1529387" h="1527475">
                <a:moveTo>
                  <a:pt x="0" y="0"/>
                </a:moveTo>
                <a:lnTo>
                  <a:pt x="1529387" y="0"/>
                </a:lnTo>
                <a:lnTo>
                  <a:pt x="1529387" y="1527476"/>
                </a:lnTo>
                <a:lnTo>
                  <a:pt x="0" y="1527476"/>
                </a:lnTo>
                <a:lnTo>
                  <a:pt x="0" y="0"/>
                </a:lnTo>
                <a:close/>
              </a:path>
            </a:pathLst>
          </a:custGeom>
          <a:blipFill>
            <a:blip r:embed="rId2"/>
            <a:stretch>
              <a:fillRect/>
            </a:stretch>
          </a:blipFill>
        </p:spPr>
        <p:txBody>
          <a:bodyPr/>
          <a:lstStyle/>
          <a:p>
            <a:endParaRPr lang="en-US"/>
          </a:p>
        </p:txBody>
      </p:sp>
      <p:sp>
        <p:nvSpPr>
          <p:cNvPr id="14" name="Freeform 11">
            <a:extLst>
              <a:ext uri="{FF2B5EF4-FFF2-40B4-BE49-F238E27FC236}">
                <a16:creationId xmlns:a16="http://schemas.microsoft.com/office/drawing/2014/main" id="{2EE4FCA7-5788-D9A0-48F1-14ACF9293111}"/>
              </a:ext>
            </a:extLst>
          </p:cNvPr>
          <p:cNvSpPr/>
          <p:nvPr/>
        </p:nvSpPr>
        <p:spPr>
          <a:xfrm flipH="1">
            <a:off x="-1751195" y="7505700"/>
            <a:ext cx="2548804" cy="2637831"/>
          </a:xfrm>
          <a:custGeom>
            <a:avLst/>
            <a:gdLst/>
            <a:ahLst/>
            <a:cxnLst/>
            <a:rect l="l" t="t" r="r" b="b"/>
            <a:pathLst>
              <a:path w="2548804" h="2637831">
                <a:moveTo>
                  <a:pt x="2548804" y="0"/>
                </a:moveTo>
                <a:lnTo>
                  <a:pt x="0" y="0"/>
                </a:lnTo>
                <a:lnTo>
                  <a:pt x="0" y="2637831"/>
                </a:lnTo>
                <a:lnTo>
                  <a:pt x="2548804" y="2637831"/>
                </a:lnTo>
                <a:lnTo>
                  <a:pt x="2548804" y="0"/>
                </a:lnTo>
                <a:close/>
              </a:path>
            </a:pathLst>
          </a:custGeom>
          <a:blipFill>
            <a:blip r:embed="rId3"/>
            <a:stretch>
              <a:fillRect/>
            </a:stretch>
          </a:blipFill>
        </p:spPr>
        <p:txBody>
          <a:bodyPr/>
          <a:lstStyle/>
          <a:p>
            <a:endParaRPr lang="en-US"/>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193823C-86CA-BBD2-8833-BBF74A7F3F27}"/>
                  </a:ext>
                </a:extLst>
              </p:cNvPr>
              <p:cNvSpPr/>
              <p:nvPr/>
            </p:nvSpPr>
            <p:spPr>
              <a:xfrm>
                <a:off x="1661264" y="1839247"/>
                <a:ext cx="14132189" cy="94205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Tìm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hạng</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đầu</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công</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bội</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cấp</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nhân</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e>
                          <m:sub>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b>
                        </m:sSub>
                      </m:e>
                    </m:d>
                  </m:oMath>
                </a14:m>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biết</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ectangle 16">
                <a:extLst>
                  <a:ext uri="{FF2B5EF4-FFF2-40B4-BE49-F238E27FC236}">
                    <a16:creationId xmlns:a16="http://schemas.microsoft.com/office/drawing/2014/main" id="{A193823C-86CA-BBD2-8833-BBF74A7F3F27}"/>
                  </a:ext>
                </a:extLst>
              </p:cNvPr>
              <p:cNvSpPr>
                <a:spLocks noRot="1" noChangeAspect="1" noMove="1" noResize="1" noEditPoints="1" noAdjustHandles="1" noChangeArrowheads="1" noChangeShapeType="1" noTextEdit="1"/>
              </p:cNvSpPr>
              <p:nvPr/>
            </p:nvSpPr>
            <p:spPr>
              <a:xfrm>
                <a:off x="1661264" y="1839247"/>
                <a:ext cx="14132189" cy="942053"/>
              </a:xfrm>
              <a:prstGeom prst="rect">
                <a:avLst/>
              </a:prstGeom>
              <a:blipFill>
                <a:blip r:embed="rId4"/>
                <a:stretch>
                  <a:fillRect l="-1682" b="-29221"/>
                </a:stretch>
              </a:blipFill>
            </p:spPr>
            <p:txBody>
              <a:bodyPr/>
              <a:lstStyle/>
              <a:p>
                <a:r>
                  <a:rPr lang="en-US">
                    <a:noFill/>
                  </a:rPr>
                  <a:t> </a:t>
                </a:r>
              </a:p>
            </p:txBody>
          </p:sp>
        </mc:Fallback>
      </mc:AlternateContent>
      <p:sp>
        <p:nvSpPr>
          <p:cNvPr id="18" name="Oval Callout 29">
            <a:extLst>
              <a:ext uri="{FF2B5EF4-FFF2-40B4-BE49-F238E27FC236}">
                <a16:creationId xmlns:a16="http://schemas.microsoft.com/office/drawing/2014/main" id="{A5EC9475-20AE-036A-A5FF-B63F546630C0}"/>
              </a:ext>
            </a:extLst>
          </p:cNvPr>
          <p:cNvSpPr/>
          <p:nvPr/>
        </p:nvSpPr>
        <p:spPr>
          <a:xfrm>
            <a:off x="609600" y="5584431"/>
            <a:ext cx="1671964" cy="679680"/>
          </a:xfrm>
          <a:prstGeom prst="wedgeEllipseCallout">
            <a:avLst>
              <a:gd name="adj1" fmla="val 19519"/>
              <a:gd name="adj2" fmla="val 7059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B668C7EB-1EC9-ACE2-CC01-7BF5D61027C0}"/>
              </a:ext>
            </a:extLst>
          </p:cNvPr>
          <p:cNvGrpSpPr/>
          <p:nvPr/>
        </p:nvGrpSpPr>
        <p:grpSpPr>
          <a:xfrm>
            <a:off x="6515099" y="556748"/>
            <a:ext cx="5257800" cy="1066800"/>
            <a:chOff x="214647" y="190500"/>
            <a:chExt cx="11478326" cy="1066800"/>
          </a:xfrm>
        </p:grpSpPr>
        <p:sp>
          <p:nvSpPr>
            <p:cNvPr id="20" name="Rectangle 19">
              <a:extLst>
                <a:ext uri="{FF2B5EF4-FFF2-40B4-BE49-F238E27FC236}">
                  <a16:creationId xmlns:a16="http://schemas.microsoft.com/office/drawing/2014/main" id="{098F9EC8-D7DA-1490-90F0-AB62CD15F638}"/>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878AFFA-FA93-E3BD-F2CE-AB34377FA783}"/>
                </a:ext>
              </a:extLst>
            </p:cNvPr>
            <p:cNvSpPr/>
            <p:nvPr/>
          </p:nvSpPr>
          <p:spPr>
            <a:xfrm>
              <a:off x="483154" y="220912"/>
              <a:ext cx="10920892" cy="94205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 (SGK – tr.60)</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85EB77-6E91-B465-F842-8BDCA26B13BD}"/>
                  </a:ext>
                </a:extLst>
              </p:cNvPr>
              <p:cNvSpPr txBox="1"/>
              <p:nvPr/>
            </p:nvSpPr>
            <p:spPr>
              <a:xfrm>
                <a:off x="1524000" y="5941227"/>
                <a:ext cx="16383000" cy="4202304"/>
              </a:xfrm>
              <a:prstGeom prst="rect">
                <a:avLst/>
              </a:prstGeom>
              <a:noFill/>
            </p:spPr>
            <p:txBody>
              <a:bodyPr wrap="square">
                <a:spAutoFit/>
              </a:bodyPr>
              <a:lstStyle/>
              <a:p>
                <a:pPr>
                  <a:spcBef>
                    <a:spcPts val="600"/>
                  </a:spcBef>
                  <a:spcAft>
                    <a:spcPts val="800"/>
                  </a:spcAft>
                </a:pPr>
                <a:r>
                  <a:rPr lang="pt-BR" sz="4000" kern="1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d>
                      <m:dPr>
                        <m:begChr m:val="{"/>
                        <m:endChr m:val=""/>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3</m:t>
                                  </m:r>
                                </m:sub>
                              </m:sSub>
                              <m:r>
                                <a:rPr lang="pt-BR" sz="40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5</m:t>
                                  </m:r>
                                </m:sub>
                              </m:sSub>
                              <m:r>
                                <a:rPr lang="pt-BR" sz="4000">
                                  <a:latin typeface="Cambria Math" panose="02040503050406030204" pitchFamily="18" charset="0"/>
                                  <a:ea typeface="Calibri" panose="020F0502020204030204" pitchFamily="34" charset="0"/>
                                  <a:cs typeface="Times New Roman" panose="02020603050405020304" pitchFamily="18" charset="0"/>
                                </a:rPr>
                                <m:t>=65</m:t>
                              </m:r>
                            </m:e>
                          </m:m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7</m:t>
                                  </m:r>
                                </m:sub>
                              </m:sSub>
                              <m:r>
                                <a:rPr lang="pt-BR" sz="4000">
                                  <a:latin typeface="Cambria Math" panose="02040503050406030204" pitchFamily="18" charset="0"/>
                                  <a:ea typeface="Calibri" panose="020F0502020204030204" pitchFamily="34" charset="0"/>
                                  <a:cs typeface="Times New Roman" panose="02020603050405020304" pitchFamily="18" charset="0"/>
                                </a:rPr>
                                <m:t>=325</m:t>
                              </m:r>
                            </m:e>
                          </m:mr>
                        </m:m>
                      </m:e>
                    </m:d>
                    <m:r>
                      <a:rPr lang="pt-BR" sz="4000" i="1" kern="100"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4000" i="1">
                            <a:solidFill>
                              <a:prstClr val="black"/>
                            </a:solidFill>
                            <a:latin typeface="Cambria Math" panose="02040503050406030204" pitchFamily="18" charset="0"/>
                            <a:cs typeface="Arial" panose="020B0604020202020204" pitchFamily="34"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(1</m:t>
                              </m:r>
                              <m:r>
                                <a:rPr lang="pt-BR"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2</m:t>
                                  </m:r>
                                </m:sup>
                              </m:sSup>
                              <m:r>
                                <a:rPr lang="pt-BR" sz="4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4</m:t>
                                  </m:r>
                                </m:sup>
                              </m:sSup>
                              <m:r>
                                <a:rPr lang="pt-BR" sz="4000">
                                  <a:latin typeface="Cambria Math" panose="02040503050406030204" pitchFamily="18" charset="0"/>
                                  <a:ea typeface="Calibri" panose="020F0502020204030204" pitchFamily="34" charset="0"/>
                                  <a:cs typeface="Times New Roman" panose="02020603050405020304" pitchFamily="18" charset="0"/>
                                </a:rPr>
                                <m:t>)=65</m:t>
                              </m:r>
                            </m:e>
                          </m:m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6</m:t>
                                  </m:r>
                                </m:sup>
                              </m:sSup>
                              <m:r>
                                <a:rPr lang="pt-BR" sz="4000">
                                  <a:latin typeface="Cambria Math" panose="02040503050406030204" pitchFamily="18" charset="0"/>
                                  <a:ea typeface="Calibri" panose="020F0502020204030204" pitchFamily="34" charset="0"/>
                                  <a:cs typeface="Times New Roman" panose="02020603050405020304" pitchFamily="18" charset="0"/>
                                </a:rPr>
                                <m:t>)=325</m:t>
                              </m:r>
                            </m:e>
                          </m:mr>
                        </m:m>
                      </m:e>
                    </m:d>
                    <m:r>
                      <a:rPr lang="pt-BR" sz="4000" i="1" kern="10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4000" i="1">
                            <a:solidFill>
                              <a:prstClr val="black"/>
                            </a:solidFill>
                            <a:latin typeface="Cambria Math" panose="02040503050406030204" pitchFamily="18" charset="0"/>
                            <a:cs typeface="Arial" panose="020B0604020202020204" pitchFamily="34"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6</m:t>
                                  </m:r>
                                </m:sup>
                              </m:sSup>
                              <m:r>
                                <a:rPr lang="pt-BR" sz="4000">
                                  <a:latin typeface="Cambria Math" panose="02040503050406030204" pitchFamily="18" charset="0"/>
                                  <a:ea typeface="Calibri" panose="020F0502020204030204" pitchFamily="34" charset="0"/>
                                  <a:cs typeface="Times New Roman" panose="02020603050405020304" pitchFamily="18" charset="0"/>
                                </a:rPr>
                                <m:t>)=325</m:t>
                              </m:r>
                            </m:e>
                          </m:mr>
                          <m:mr>
                            <m:e>
                              <m:f>
                                <m:fPr>
                                  <m:ctrlPr>
                                    <a:rPr lang="en-US" sz="4000" i="1">
                                      <a:latin typeface="Cambria Math" panose="02040503050406030204" pitchFamily="18" charset="0"/>
                                      <a:cs typeface="Times New Roman" panose="02020603050405020304" pitchFamily="18" charset="0"/>
                                    </a:rPr>
                                  </m:ctrlPr>
                                </m:fPr>
                                <m:num>
                                  <m:r>
                                    <a:rPr lang="pt-BR" sz="4000">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6</m:t>
                                      </m:r>
                                    </m:sup>
                                  </m:sSup>
                                </m:num>
                                <m:den>
                                  <m:r>
                                    <a:rPr lang="pt-BR" sz="4000">
                                      <a:latin typeface="Cambria Math" panose="02040503050406030204" pitchFamily="18" charset="0"/>
                                      <a:ea typeface="Calibri" panose="020F0502020204030204" pitchFamily="34" charset="0"/>
                                      <a:cs typeface="Times New Roman" panose="02020603050405020304" pitchFamily="18" charset="0"/>
                                    </a:rPr>
                                    <m:t>1</m:t>
                                  </m:r>
                                  <m:r>
                                    <a:rPr lang="pt-BR"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2</m:t>
                                      </m:r>
                                    </m:sup>
                                  </m:sSup>
                                  <m:r>
                                    <a:rPr lang="pt-BR" sz="4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4</m:t>
                                      </m:r>
                                    </m:sup>
                                  </m:sSup>
                                </m:den>
                              </m:f>
                              <m:r>
                                <a:rPr lang="pt-BR" sz="400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latin typeface="Cambria Math" panose="02040503050406030204" pitchFamily="18" charset="0"/>
                                      <a:cs typeface="Times New Roman" panose="02020603050405020304" pitchFamily="18" charset="0"/>
                                    </a:rPr>
                                  </m:ctrlPr>
                                </m:fPr>
                                <m:num>
                                  <m:r>
                                    <a:rPr lang="pt-BR" sz="4000">
                                      <a:latin typeface="Cambria Math" panose="02040503050406030204" pitchFamily="18" charset="0"/>
                                      <a:ea typeface="Calibri" panose="020F0502020204030204" pitchFamily="34" charset="0"/>
                                      <a:cs typeface="Times New Roman" panose="02020603050405020304" pitchFamily="18" charset="0"/>
                                    </a:rPr>
                                    <m:t>325</m:t>
                                  </m:r>
                                </m:num>
                                <m:den>
                                  <m:r>
                                    <a:rPr lang="pt-BR" sz="4000">
                                      <a:latin typeface="Cambria Math" panose="02040503050406030204" pitchFamily="18" charset="0"/>
                                      <a:ea typeface="Calibri" panose="020F0502020204030204" pitchFamily="34" charset="0"/>
                                      <a:cs typeface="Times New Roman" panose="02020603050405020304" pitchFamily="18" charset="0"/>
                                    </a:rPr>
                                    <m:t>65</m:t>
                                  </m:r>
                                </m:den>
                              </m:f>
                            </m:e>
                          </m:mr>
                        </m:m>
                      </m:e>
                    </m:d>
                  </m:oMath>
                </a14:m>
                <a:endParaRPr lang="en-US" sz="4000" i="1" dirty="0">
                  <a:latin typeface="Arial" panose="020B0604020202020204" pitchFamily="34" charset="0"/>
                  <a:cs typeface="Arial" panose="020B0604020202020204" pitchFamily="34" charset="0"/>
                </a:endParaRPr>
              </a:p>
              <a:p>
                <a:pPr>
                  <a:spcBef>
                    <a:spcPts val="600"/>
                  </a:spcBef>
                  <a:spcAft>
                    <a:spcPts val="800"/>
                  </a:spcAft>
                </a:pPr>
                <a14:m>
                  <m:oMath xmlns:m="http://schemas.openxmlformats.org/officeDocument/2006/math">
                    <m:r>
                      <a:rPr lang="pt-BR" sz="4000" i="1" kern="10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4000" i="1">
                            <a:solidFill>
                              <a:prstClr val="black"/>
                            </a:solidFill>
                            <a:latin typeface="Cambria Math" panose="02040503050406030204" pitchFamily="18" charset="0"/>
                            <a:cs typeface="Arial" panose="020B0604020202020204" pitchFamily="34"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latin typeface="Cambria Math" panose="02040503050406030204" pitchFamily="18" charset="0"/>
                                      <a:cs typeface="Times New Roman" panose="02020603050405020304" pitchFamily="18" charset="0"/>
                                    </a:rPr>
                                  </m:ctrlPr>
                                </m:fPr>
                                <m:num>
                                  <m:r>
                                    <a:rPr lang="pt-BR" sz="4000">
                                      <a:latin typeface="Cambria Math" panose="02040503050406030204" pitchFamily="18" charset="0"/>
                                      <a:ea typeface="Calibri" panose="020F0502020204030204" pitchFamily="34" charset="0"/>
                                      <a:cs typeface="Times New Roman" panose="02020603050405020304" pitchFamily="18" charset="0"/>
                                    </a:rPr>
                                    <m:t>325</m:t>
                                  </m:r>
                                </m:num>
                                <m:den>
                                  <m:r>
                                    <a:rPr lang="pt-BR" sz="4000">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6</m:t>
                                      </m:r>
                                    </m:sup>
                                  </m:sSup>
                                </m:den>
                              </m:f>
                            </m:e>
                          </m:mr>
                          <m:mr>
                            <m:e>
                              <m:r>
                                <a:rPr lang="pt-BR" sz="4000">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2</m:t>
                                  </m:r>
                                </m:sup>
                              </m:sSup>
                              <m:r>
                                <a:rPr lang="pt-BR" sz="4000">
                                  <a:latin typeface="Cambria Math" panose="02040503050406030204" pitchFamily="18" charset="0"/>
                                  <a:ea typeface="Calibri" panose="020F0502020204030204" pitchFamily="34" charset="0"/>
                                  <a:cs typeface="Times New Roman" panose="02020603050405020304" pitchFamily="18" charset="0"/>
                                </a:rPr>
                                <m:t>=5</m:t>
                              </m:r>
                            </m:e>
                          </m:mr>
                        </m:m>
                      </m:e>
                    </m:d>
                    <m:r>
                      <a:rPr lang="pt-BR" sz="4000">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i="1">
                            <a:latin typeface="Cambria Math" panose="02040503050406030204" pitchFamily="18" charset="0"/>
                            <a:cs typeface="Times New Roman" panose="02020603050405020304" pitchFamily="18"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r>
                                <a:rPr lang="en-US" sz="4000" i="1">
                                  <a:latin typeface="Cambria Math" panose="02040503050406030204" pitchFamily="18" charset="0"/>
                                  <a:ea typeface="Calibri" panose="020F0502020204030204" pitchFamily="34" charset="0"/>
                                  <a:cs typeface="Times New Roman" panose="02020603050405020304" pitchFamily="18" charset="0"/>
                                </a:rPr>
                                <m:t>𝑞</m:t>
                              </m:r>
                              <m:r>
                                <a:rPr lang="pt-BR" sz="4000">
                                  <a:latin typeface="Cambria Math" panose="02040503050406030204" pitchFamily="18" charset="0"/>
                                  <a:ea typeface="Calibri" panose="020F0502020204030204" pitchFamily="34" charset="0"/>
                                  <a:cs typeface="Times New Roman" panose="02020603050405020304" pitchFamily="18" charset="0"/>
                                </a:rPr>
                                <m:t>=2</m:t>
                              </m:r>
                            </m:e>
                          </m:m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=5</m:t>
                              </m:r>
                            </m:e>
                          </m:mr>
                        </m:m>
                        <m:r>
                          <a:rPr lang="en-US" sz="4000" b="0" i="0" smtClean="0">
                            <a:latin typeface="Cambria Math" panose="02040503050406030204" pitchFamily="18" charset="0"/>
                            <a:ea typeface="Calibri" panose="020F0502020204030204" pitchFamily="34" charset="0"/>
                            <a:cs typeface="Times New Roman" panose="02020603050405020304" pitchFamily="18" charset="0"/>
                          </a:rPr>
                          <m:t> </m:t>
                        </m:r>
                        <m:r>
                          <m:rPr>
                            <m:sty m:val="p"/>
                          </m:rPr>
                          <a:rPr lang="pt-BR" sz="4000">
                            <a:latin typeface="Cambria Math" panose="02040503050406030204" pitchFamily="18" charset="0"/>
                            <a:ea typeface="Calibri" panose="020F0502020204030204" pitchFamily="34" charset="0"/>
                            <a:cs typeface="Times New Roman" panose="02020603050405020304" pitchFamily="18" charset="0"/>
                          </a:rPr>
                          <m:t>ho</m:t>
                        </m:r>
                        <m:r>
                          <m:rPr>
                            <m:nor/>
                          </m:rPr>
                          <a:rPr lang="pt-BR" sz="4000">
                            <a:latin typeface="Arial" panose="020B0604020202020204" pitchFamily="34" charset="0"/>
                            <a:ea typeface="Calibri" panose="020F0502020204030204" pitchFamily="34" charset="0"/>
                            <a:cs typeface="Arial" panose="020B0604020202020204" pitchFamily="34" charset="0"/>
                          </a:rPr>
                          <m:t>ặ</m:t>
                        </m:r>
                        <m:r>
                          <m:rPr>
                            <m:sty m:val="p"/>
                          </m:rPr>
                          <a:rPr lang="pt-BR" sz="4000">
                            <a:latin typeface="Cambria Math" panose="02040503050406030204" pitchFamily="18" charset="0"/>
                            <a:ea typeface="Calibri" panose="020F0502020204030204" pitchFamily="34" charset="0"/>
                            <a:cs typeface="Times New Roman" panose="02020603050405020304" pitchFamily="18" charset="0"/>
                          </a:rPr>
                          <m:t>c</m:t>
                        </m:r>
                        <m:r>
                          <m:rPr>
                            <m:nor/>
                          </m:rPr>
                          <a:rPr lang="pt-BR" sz="4000" i="1">
                            <a:latin typeface="Arial" panose="020B0604020202020204" pitchFamily="34" charset="0"/>
                            <a:ea typeface="Calibri" panose="020F0502020204030204" pitchFamily="34" charset="0"/>
                            <a:cs typeface="Arial" panose="020B0604020202020204" pitchFamily="34" charset="0"/>
                          </a:rPr>
                          <m:t> </m:t>
                        </m:r>
                        <m:d>
                          <m:dPr>
                            <m:begChr m:val="{"/>
                            <m:endChr m:val=""/>
                            <m:ctrlPr>
                              <a:rPr lang="en-US" sz="4000" i="1">
                                <a:latin typeface="Cambria Math" panose="02040503050406030204" pitchFamily="18" charset="0"/>
                                <a:cs typeface="Times New Roman" panose="02020603050405020304" pitchFamily="18"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r>
                                    <a:rPr lang="en-US" sz="4000" i="1">
                                      <a:latin typeface="Cambria Math" panose="02040503050406030204" pitchFamily="18" charset="0"/>
                                      <a:ea typeface="Calibri" panose="020F0502020204030204" pitchFamily="34" charset="0"/>
                                      <a:cs typeface="Times New Roman" panose="02020603050405020304" pitchFamily="18" charset="0"/>
                                    </a:rPr>
                                    <m:t>𝑞</m:t>
                                  </m:r>
                                  <m:r>
                                    <a:rPr lang="pt-BR" sz="4000">
                                      <a:latin typeface="Cambria Math" panose="02040503050406030204" pitchFamily="18" charset="0"/>
                                      <a:ea typeface="Calibri" panose="020F0502020204030204" pitchFamily="34" charset="0"/>
                                      <a:cs typeface="Times New Roman" panose="02020603050405020304" pitchFamily="18" charset="0"/>
                                    </a:rPr>
                                    <m:t>=</m:t>
                                  </m:r>
                                  <m:r>
                                    <a:rPr lang="pt-BR" sz="4000" i="1">
                                      <a:latin typeface="Cambria Math" panose="02040503050406030204" pitchFamily="18" charset="0"/>
                                      <a:ea typeface="Calibri" panose="020F0502020204030204" pitchFamily="34" charset="0"/>
                                      <a:cs typeface="Times New Roman" panose="02020603050405020304" pitchFamily="18" charset="0"/>
                                    </a:rPr>
                                    <m:t>−</m:t>
                                  </m:r>
                                  <m:r>
                                    <a:rPr lang="pt-BR" sz="4000">
                                      <a:latin typeface="Cambria Math" panose="02040503050406030204" pitchFamily="18" charset="0"/>
                                      <a:ea typeface="Calibri" panose="020F0502020204030204" pitchFamily="34" charset="0"/>
                                      <a:cs typeface="Times New Roman" panose="02020603050405020304" pitchFamily="18" charset="0"/>
                                    </a:rPr>
                                    <m:t>2</m:t>
                                  </m:r>
                                </m:e>
                              </m:m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=5.</m:t>
                                  </m:r>
                                </m:e>
                              </m:mr>
                            </m:m>
                          </m:e>
                        </m:d>
                      </m:e>
                    </m:d>
                  </m:oMath>
                </a14:m>
                <a:r>
                  <a:rPr lang="pt-BR" sz="4000" kern="100" dirty="0">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3" name="TextBox 2">
                <a:extLst>
                  <a:ext uri="{FF2B5EF4-FFF2-40B4-BE49-F238E27FC236}">
                    <a16:creationId xmlns:a16="http://schemas.microsoft.com/office/drawing/2014/main" id="{D285EB77-6E91-B465-F842-8BDCA26B13BD}"/>
                  </a:ext>
                </a:extLst>
              </p:cNvPr>
              <p:cNvSpPr txBox="1">
                <a:spLocks noRot="1" noChangeAspect="1" noMove="1" noResize="1" noEditPoints="1" noAdjustHandles="1" noChangeArrowheads="1" noChangeShapeType="1" noTextEdit="1"/>
              </p:cNvSpPr>
              <p:nvPr/>
            </p:nvSpPr>
            <p:spPr>
              <a:xfrm>
                <a:off x="1524000" y="5941227"/>
                <a:ext cx="16383000" cy="4202304"/>
              </a:xfrm>
              <a:prstGeom prst="rect">
                <a:avLst/>
              </a:prstGeom>
              <a:blipFill>
                <a:blip r:embed="rId5"/>
                <a:stretch>
                  <a:fillRect l="-1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95EC5D5-A5EB-7895-443F-564940E753A4}"/>
                  </a:ext>
                </a:extLst>
              </p:cNvPr>
              <p:cNvSpPr/>
              <p:nvPr/>
            </p:nvSpPr>
            <p:spPr>
              <a:xfrm>
                <a:off x="1114417" y="2927457"/>
                <a:ext cx="14132189" cy="2169120"/>
              </a:xfrm>
              <a:prstGeom prst="rect">
                <a:avLst/>
              </a:prstGeom>
            </p:spPr>
            <p:txBody>
              <a:bodyPr wrap="square">
                <a:spAutoFit/>
              </a:bodyPr>
              <a:lstStyle/>
              <a:p>
                <a:pPr lvl="0">
                  <a:lnSpc>
                    <a:spcPct val="150000"/>
                  </a:lnSpc>
                  <a:defRPr/>
                </a:pPr>
                <a:r>
                  <a:rPr lang="en-US" sz="4400" dirty="0">
                    <a:solidFill>
                      <a:prstClr val="black"/>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d>
                      <m:dPr>
                        <m:begChr m:val="{"/>
                        <m:endChr m:val=""/>
                        <m:ctrlPr>
                          <a:rPr lang="en-US" sz="4400" i="1">
                            <a:solidFill>
                              <a:prstClr val="black"/>
                            </a:solidFill>
                            <a:latin typeface="Cambria Math" panose="02040503050406030204" pitchFamily="18" charset="0"/>
                            <a:cs typeface="Arial" panose="020B0604020202020204" pitchFamily="34" charset="0"/>
                          </a:rPr>
                        </m:ctrlPr>
                      </m:dPr>
                      <m:e>
                        <m:eqArr>
                          <m:eqArrPr>
                            <m:ctrlPr>
                              <a:rPr lang="en-US" sz="4400" i="1">
                                <a:solidFill>
                                  <a:prstClr val="black"/>
                                </a:solidFill>
                                <a:latin typeface="Cambria Math" panose="02040503050406030204" pitchFamily="18" charset="0"/>
                                <a:cs typeface="Arial" panose="020B0604020202020204" pitchFamily="34" charset="0"/>
                              </a:rPr>
                            </m:ctrlPr>
                          </m:eqArrPr>
                          <m:e>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5</m:t>
                                </m:r>
                              </m:sub>
                            </m:sSub>
                            <m:r>
                              <a:rPr lang="en-US" sz="4400" b="0" i="1" smtClean="0">
                                <a:solidFill>
                                  <a:prstClr val="black"/>
                                </a:solidFill>
                                <a:latin typeface="Cambria Math" panose="02040503050406030204" pitchFamily="18" charset="0"/>
                                <a:cs typeface="Arial" panose="020B0604020202020204" pitchFamily="34" charset="0"/>
                              </a:rPr>
                              <m:t>−</m:t>
                            </m:r>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1</m:t>
                                </m:r>
                              </m:sub>
                            </m:sSub>
                            <m:r>
                              <a:rPr lang="en-US" sz="4400" b="0" i="1" smtClean="0">
                                <a:solidFill>
                                  <a:prstClr val="black"/>
                                </a:solidFill>
                                <a:latin typeface="Cambria Math" panose="02040503050406030204" pitchFamily="18" charset="0"/>
                                <a:cs typeface="Arial" panose="020B0604020202020204" pitchFamily="34" charset="0"/>
                              </a:rPr>
                              <m:t>=15</m:t>
                            </m:r>
                          </m:e>
                          <m:e>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4</m:t>
                                </m:r>
                              </m:sub>
                            </m:sSub>
                            <m:r>
                              <a:rPr lang="en-US" sz="4400" b="0" i="1" smtClean="0">
                                <a:solidFill>
                                  <a:prstClr val="black"/>
                                </a:solidFill>
                                <a:latin typeface="Cambria Math" panose="02040503050406030204" pitchFamily="18" charset="0"/>
                                <a:cs typeface="Arial" panose="020B0604020202020204" pitchFamily="34" charset="0"/>
                              </a:rPr>
                              <m:t>−</m:t>
                            </m:r>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2</m:t>
                                </m:r>
                              </m:sub>
                            </m:sSub>
                            <m:r>
                              <a:rPr lang="en-US" sz="4400" b="0" i="1" smtClean="0">
                                <a:solidFill>
                                  <a:prstClr val="black"/>
                                </a:solidFill>
                                <a:latin typeface="Cambria Math" panose="02040503050406030204" pitchFamily="18" charset="0"/>
                                <a:cs typeface="Arial" panose="020B0604020202020204" pitchFamily="34" charset="0"/>
                              </a:rPr>
                              <m:t>=6</m:t>
                            </m:r>
                          </m:e>
                        </m:eqArr>
                      </m:e>
                    </m:d>
                  </m:oMath>
                </a14:m>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400" dirty="0">
                    <a:solidFill>
                      <a:prstClr val="black"/>
                    </a:solidFill>
                    <a:latin typeface="Arial" panose="020B0604020202020204" pitchFamily="34" charset="0"/>
                    <a:ea typeface="Times New Roman" panose="02020603050405020304" pitchFamily="18" charset="0"/>
                    <a:cs typeface="Arial" panose="020B0604020202020204" pitchFamily="34" charset="0"/>
                  </a:rPr>
                  <a:t> b) </a:t>
                </a:r>
                <a14:m>
                  <m:oMath xmlns:m="http://schemas.openxmlformats.org/officeDocument/2006/math">
                    <m:d>
                      <m:dPr>
                        <m:begChr m:val="{"/>
                        <m:endChr m:val=""/>
                        <m:ctrlPr>
                          <a:rPr lang="en-US" sz="4400" i="1">
                            <a:solidFill>
                              <a:prstClr val="black"/>
                            </a:solidFill>
                            <a:latin typeface="Cambria Math" panose="02040503050406030204" pitchFamily="18" charset="0"/>
                            <a:cs typeface="Arial" panose="020B0604020202020204" pitchFamily="34" charset="0"/>
                          </a:rPr>
                        </m:ctrlPr>
                      </m:dPr>
                      <m:e>
                        <m:eqArr>
                          <m:eqArrPr>
                            <m:ctrlPr>
                              <a:rPr lang="en-US" sz="4400" i="1">
                                <a:solidFill>
                                  <a:prstClr val="black"/>
                                </a:solidFill>
                                <a:latin typeface="Cambria Math" panose="02040503050406030204" pitchFamily="18" charset="0"/>
                                <a:cs typeface="Arial" panose="020B0604020202020204" pitchFamily="34" charset="0"/>
                              </a:rPr>
                            </m:ctrlPr>
                          </m:eqArrPr>
                          <m:e>
                            <m:sSub>
                              <m:sSubPr>
                                <m:ctrlPr>
                                  <a:rPr lang="en-US" sz="4400" i="1">
                                    <a:solidFill>
                                      <a:prstClr val="black"/>
                                    </a:solidFill>
                                    <a:latin typeface="Cambria Math" panose="02040503050406030204" pitchFamily="18" charset="0"/>
                                    <a:cs typeface="Arial" panose="020B0604020202020204" pitchFamily="34" charset="0"/>
                                  </a:rPr>
                                </m:ctrlPr>
                              </m:sSubPr>
                              <m:e>
                                <m:r>
                                  <a:rPr lang="en-US" sz="4400" i="1">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1</m:t>
                                </m:r>
                              </m:sub>
                            </m:sSub>
                            <m:r>
                              <a:rPr lang="en-US" sz="4400" i="1">
                                <a:solidFill>
                                  <a:prstClr val="black"/>
                                </a:solidFill>
                                <a:latin typeface="Cambria Math" panose="02040503050406030204" pitchFamily="18" charset="0"/>
                                <a:cs typeface="Arial" panose="020B0604020202020204" pitchFamily="34" charset="0"/>
                              </a:rPr>
                              <m:t>−</m:t>
                            </m:r>
                            <m:sSub>
                              <m:sSubPr>
                                <m:ctrlPr>
                                  <a:rPr lang="en-US" sz="4400" i="1">
                                    <a:solidFill>
                                      <a:prstClr val="black"/>
                                    </a:solidFill>
                                    <a:latin typeface="Cambria Math" panose="02040503050406030204" pitchFamily="18" charset="0"/>
                                    <a:cs typeface="Arial" panose="020B0604020202020204" pitchFamily="34" charset="0"/>
                                  </a:rPr>
                                </m:ctrlPr>
                              </m:sSubPr>
                              <m:e>
                                <m:r>
                                  <a:rPr lang="en-US" sz="4400" i="1">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3</m:t>
                                </m:r>
                              </m:sub>
                            </m:sSub>
                            <m:r>
                              <a:rPr lang="en-US" sz="4400" b="0" i="1" smtClean="0">
                                <a:solidFill>
                                  <a:prstClr val="black"/>
                                </a:solidFill>
                                <a:latin typeface="Cambria Math" panose="02040503050406030204" pitchFamily="18" charset="0"/>
                                <a:cs typeface="Arial" panose="020B0604020202020204" pitchFamily="34" charset="0"/>
                              </a:rPr>
                              <m:t>+</m:t>
                            </m:r>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5</m:t>
                                </m:r>
                              </m:sub>
                            </m:sSub>
                            <m:r>
                              <a:rPr lang="en-US" sz="4400" i="1">
                                <a:solidFill>
                                  <a:prstClr val="black"/>
                                </a:solidFill>
                                <a:latin typeface="Cambria Math" panose="02040503050406030204" pitchFamily="18" charset="0"/>
                                <a:cs typeface="Arial" panose="020B0604020202020204" pitchFamily="34" charset="0"/>
                              </a:rPr>
                              <m:t>=</m:t>
                            </m:r>
                            <m:r>
                              <a:rPr lang="en-US" sz="4400" b="0" i="1" smtClean="0">
                                <a:solidFill>
                                  <a:prstClr val="black"/>
                                </a:solidFill>
                                <a:latin typeface="Cambria Math" panose="02040503050406030204" pitchFamily="18" charset="0"/>
                                <a:cs typeface="Arial" panose="020B0604020202020204" pitchFamily="34" charset="0"/>
                              </a:rPr>
                              <m:t>6</m:t>
                            </m:r>
                            <m:r>
                              <a:rPr lang="en-US" sz="4400" i="1">
                                <a:solidFill>
                                  <a:prstClr val="black"/>
                                </a:solidFill>
                                <a:latin typeface="Cambria Math" panose="02040503050406030204" pitchFamily="18" charset="0"/>
                                <a:cs typeface="Arial" panose="020B0604020202020204" pitchFamily="34" charset="0"/>
                              </a:rPr>
                              <m:t>5</m:t>
                            </m:r>
                          </m:e>
                          <m:e>
                            <m:sSub>
                              <m:sSubPr>
                                <m:ctrlPr>
                                  <a:rPr lang="en-US" sz="4400" i="1">
                                    <a:solidFill>
                                      <a:prstClr val="black"/>
                                    </a:solidFill>
                                    <a:latin typeface="Cambria Math" panose="02040503050406030204" pitchFamily="18" charset="0"/>
                                    <a:cs typeface="Arial" panose="020B0604020202020204" pitchFamily="34" charset="0"/>
                                  </a:rPr>
                                </m:ctrlPr>
                              </m:sSubPr>
                              <m:e>
                                <m:r>
                                  <a:rPr lang="en-US" sz="4400" i="1">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1</m:t>
                                </m:r>
                              </m:sub>
                            </m:sSub>
                            <m:r>
                              <a:rPr lang="en-US" sz="4400" b="0" i="1" smtClean="0">
                                <a:solidFill>
                                  <a:prstClr val="black"/>
                                </a:solidFill>
                                <a:latin typeface="Cambria Math" panose="02040503050406030204" pitchFamily="18" charset="0"/>
                                <a:cs typeface="Arial" panose="020B0604020202020204" pitchFamily="34" charset="0"/>
                              </a:rPr>
                              <m:t>+</m:t>
                            </m:r>
                            <m:sSub>
                              <m:sSubPr>
                                <m:ctrlPr>
                                  <a:rPr lang="en-US" sz="4400" i="1">
                                    <a:solidFill>
                                      <a:prstClr val="black"/>
                                    </a:solidFill>
                                    <a:latin typeface="Cambria Math" panose="02040503050406030204" pitchFamily="18" charset="0"/>
                                    <a:cs typeface="Arial" panose="020B0604020202020204" pitchFamily="34" charset="0"/>
                                  </a:rPr>
                                </m:ctrlPr>
                              </m:sSubPr>
                              <m:e>
                                <m:r>
                                  <a:rPr lang="en-US" sz="4400" i="1">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7</m:t>
                                </m:r>
                              </m:sub>
                            </m:sSub>
                            <m:r>
                              <a:rPr lang="en-US" sz="4400" i="1">
                                <a:solidFill>
                                  <a:prstClr val="black"/>
                                </a:solidFill>
                                <a:latin typeface="Cambria Math" panose="02040503050406030204" pitchFamily="18" charset="0"/>
                                <a:cs typeface="Arial" panose="020B0604020202020204" pitchFamily="34" charset="0"/>
                              </a:rPr>
                              <m:t>=</m:t>
                            </m:r>
                            <m:r>
                              <a:rPr lang="en-US" sz="4400" b="0" i="1" smtClean="0">
                                <a:solidFill>
                                  <a:prstClr val="black"/>
                                </a:solidFill>
                                <a:latin typeface="Cambria Math" panose="02040503050406030204" pitchFamily="18" charset="0"/>
                                <a:cs typeface="Arial" panose="020B0604020202020204" pitchFamily="34" charset="0"/>
                              </a:rPr>
                              <m:t>325</m:t>
                            </m:r>
                          </m:e>
                        </m:eqArr>
                      </m:e>
                    </m:d>
                  </m:oMath>
                </a14:m>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C95EC5D5-A5EB-7895-443F-564940E753A4}"/>
                  </a:ext>
                </a:extLst>
              </p:cNvPr>
              <p:cNvSpPr>
                <a:spLocks noRot="1" noChangeAspect="1" noMove="1" noResize="1" noEditPoints="1" noAdjustHandles="1" noChangeArrowheads="1" noChangeShapeType="1" noTextEdit="1"/>
              </p:cNvSpPr>
              <p:nvPr/>
            </p:nvSpPr>
            <p:spPr>
              <a:xfrm>
                <a:off x="1114417" y="2927457"/>
                <a:ext cx="14132189" cy="2169120"/>
              </a:xfrm>
              <a:prstGeom prst="rect">
                <a:avLst/>
              </a:prstGeom>
              <a:blipFill>
                <a:blip r:embed="rId6"/>
                <a:stretch>
                  <a:fillRect l="-1769"/>
                </a:stretch>
              </a:blipFill>
            </p:spPr>
            <p:txBody>
              <a:bodyPr/>
              <a:lstStyle/>
              <a:p>
                <a:r>
                  <a:rPr lang="en-US">
                    <a:noFill/>
                  </a:rPr>
                  <a:t> </a:t>
                </a:r>
              </a:p>
            </p:txBody>
          </p:sp>
        </mc:Fallback>
      </mc:AlternateContent>
    </p:spTree>
    <p:extLst>
      <p:ext uri="{BB962C8B-B14F-4D97-AF65-F5344CB8AC3E}">
        <p14:creationId xmlns:p14="http://schemas.microsoft.com/office/powerpoint/2010/main" val="232361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7" name="Freeform 7"/>
          <p:cNvSpPr/>
          <p:nvPr/>
        </p:nvSpPr>
        <p:spPr>
          <a:xfrm rot="-498393" flipH="1">
            <a:off x="14912475" y="-444024"/>
            <a:ext cx="779055" cy="953132"/>
          </a:xfrm>
          <a:custGeom>
            <a:avLst/>
            <a:gdLst/>
            <a:ahLst/>
            <a:cxnLst/>
            <a:rect l="l" t="t" r="r" b="b"/>
            <a:pathLst>
              <a:path w="779055" h="953132">
                <a:moveTo>
                  <a:pt x="779055" y="0"/>
                </a:moveTo>
                <a:lnTo>
                  <a:pt x="0" y="0"/>
                </a:lnTo>
                <a:lnTo>
                  <a:pt x="0" y="953132"/>
                </a:lnTo>
                <a:lnTo>
                  <a:pt x="779055" y="953132"/>
                </a:lnTo>
                <a:lnTo>
                  <a:pt x="779055" y="0"/>
                </a:lnTo>
                <a:close/>
              </a:path>
            </a:pathLst>
          </a:custGeom>
          <a:blipFill>
            <a:blip r:embed="rId2"/>
            <a:stretch>
              <a:fillRect l="-483338" t="-402555"/>
            </a:stretch>
          </a:blipFill>
        </p:spPr>
        <p:txBody>
          <a:bodyPr/>
          <a:lstStyle/>
          <a:p>
            <a:endParaRPr lang="en-US"/>
          </a:p>
        </p:txBody>
      </p:sp>
      <p:sp>
        <p:nvSpPr>
          <p:cNvPr id="9" name="Freeform 9"/>
          <p:cNvSpPr/>
          <p:nvPr/>
        </p:nvSpPr>
        <p:spPr>
          <a:xfrm rot="-1716020">
            <a:off x="16358776" y="9319643"/>
            <a:ext cx="2214264" cy="1934714"/>
          </a:xfrm>
          <a:custGeom>
            <a:avLst/>
            <a:gdLst/>
            <a:ahLst/>
            <a:cxnLst/>
            <a:rect l="l" t="t" r="r" b="b"/>
            <a:pathLst>
              <a:path w="2214264" h="1934714">
                <a:moveTo>
                  <a:pt x="0" y="0"/>
                </a:moveTo>
                <a:lnTo>
                  <a:pt x="2214264" y="0"/>
                </a:lnTo>
                <a:lnTo>
                  <a:pt x="2214264" y="1934714"/>
                </a:lnTo>
                <a:lnTo>
                  <a:pt x="0" y="1934714"/>
                </a:lnTo>
                <a:lnTo>
                  <a:pt x="0" y="0"/>
                </a:lnTo>
                <a:close/>
              </a:path>
            </a:pathLst>
          </a:custGeom>
          <a:blipFill>
            <a:blip r:embed="rId3"/>
            <a:stretch>
              <a:fillRect/>
            </a:stretch>
          </a:blipFill>
        </p:spPr>
        <p:txBody>
          <a:bodyPr/>
          <a:lstStyle/>
          <a:p>
            <a:endParaRPr lang="en-US"/>
          </a:p>
        </p:txBody>
      </p:sp>
      <p:sp>
        <p:nvSpPr>
          <p:cNvPr id="12" name="Rectangle 11">
            <a:extLst>
              <a:ext uri="{FF2B5EF4-FFF2-40B4-BE49-F238E27FC236}">
                <a16:creationId xmlns:a16="http://schemas.microsoft.com/office/drawing/2014/main" id="{CB4BCD9E-AFD1-555A-B8AE-D97A33E57555}"/>
              </a:ext>
            </a:extLst>
          </p:cNvPr>
          <p:cNvSpPr/>
          <p:nvPr/>
        </p:nvSpPr>
        <p:spPr>
          <a:xfrm>
            <a:off x="876300" y="2677215"/>
            <a:ext cx="16535400" cy="4932569"/>
          </a:xfrm>
          <a:prstGeom prst="rect">
            <a:avLst/>
          </a:prstGeom>
        </p:spPr>
        <p:txBody>
          <a:bodyPr wrap="square">
            <a:spAutoFit/>
          </a:bodyPr>
          <a:lstStyle/>
          <a:p>
            <a:pPr algn="just">
              <a:lnSpc>
                <a:spcPct val="150000"/>
              </a:lnSpc>
            </a:pPr>
            <a:r>
              <a:rPr lang="vi-VN" sz="4300" dirty="0">
                <a:solidFill>
                  <a:srgbClr val="000000"/>
                </a:solidFill>
              </a:rPr>
              <a:t>a) Số đo bốn góc của một tứ giác lập thành cấp số nhân. Tìm số đo của bốn góc đó biết rằng số đo của góc lớn nhất gấp 8 lần số đo của góc nhỏ nhất.</a:t>
            </a:r>
          </a:p>
          <a:p>
            <a:pPr algn="just">
              <a:lnSpc>
                <a:spcPct val="150000"/>
              </a:lnSpc>
            </a:pPr>
            <a:r>
              <a:rPr lang="vi-VN" sz="4300" dirty="0">
                <a:solidFill>
                  <a:srgbClr val="000000"/>
                </a:solidFill>
              </a:rPr>
              <a:t>b) Viết sáu số xen giữa các số – 2 và 256 để được cấp số nhân có tám số hạng. Nếu viết tiếp số hạng thứ 15 là bao nhiêu?</a:t>
            </a:r>
          </a:p>
        </p:txBody>
      </p:sp>
      <p:grpSp>
        <p:nvGrpSpPr>
          <p:cNvPr id="14" name="Group 13">
            <a:extLst>
              <a:ext uri="{FF2B5EF4-FFF2-40B4-BE49-F238E27FC236}">
                <a16:creationId xmlns:a16="http://schemas.microsoft.com/office/drawing/2014/main" id="{41D43514-A33C-05B1-1A30-A09C3BE008C1}"/>
              </a:ext>
            </a:extLst>
          </p:cNvPr>
          <p:cNvGrpSpPr/>
          <p:nvPr/>
        </p:nvGrpSpPr>
        <p:grpSpPr>
          <a:xfrm>
            <a:off x="6515100" y="1061526"/>
            <a:ext cx="5257800" cy="1066800"/>
            <a:chOff x="214647" y="190500"/>
            <a:chExt cx="11478326" cy="1066800"/>
          </a:xfrm>
        </p:grpSpPr>
        <p:sp>
          <p:nvSpPr>
            <p:cNvPr id="15" name="Rectangle 14">
              <a:extLst>
                <a:ext uri="{FF2B5EF4-FFF2-40B4-BE49-F238E27FC236}">
                  <a16:creationId xmlns:a16="http://schemas.microsoft.com/office/drawing/2014/main" id="{0CABCE9C-3511-2300-7392-4474DB5679E9}"/>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Arial (Body)"/>
              </a:endParaRPr>
            </a:p>
          </p:txBody>
        </p:sp>
        <p:sp>
          <p:nvSpPr>
            <p:cNvPr id="16" name="Rectangle 15">
              <a:extLst>
                <a:ext uri="{FF2B5EF4-FFF2-40B4-BE49-F238E27FC236}">
                  <a16:creationId xmlns:a16="http://schemas.microsoft.com/office/drawing/2014/main" id="{9EACA49B-BA1E-D9FE-F9FC-5C69F3818381}"/>
                </a:ext>
              </a:extLst>
            </p:cNvPr>
            <p:cNvSpPr/>
            <p:nvPr/>
          </p:nvSpPr>
          <p:spPr>
            <a:xfrm>
              <a:off x="483154" y="220912"/>
              <a:ext cx="10920892" cy="94205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3. (SGK – tr.60)</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8923024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328939"/>
          </a:xfrm>
          <a:prstGeom prst="rect">
            <a:avLst/>
          </a:prstGeom>
          <a:solidFill>
            <a:srgbClr val="B9E1FF"/>
          </a:solidFill>
        </p:spPr>
        <p:txBody>
          <a:bodyPr/>
          <a:lstStyle/>
          <a:p>
            <a:endParaRPr lang="en-US"/>
          </a:p>
        </p:txBody>
      </p:sp>
      <p:sp>
        <p:nvSpPr>
          <p:cNvPr id="5" name="Freeform 5"/>
          <p:cNvSpPr/>
          <p:nvPr/>
        </p:nvSpPr>
        <p:spPr>
          <a:xfrm flipH="1">
            <a:off x="-1856627" y="7665600"/>
            <a:ext cx="2885327" cy="3730744"/>
          </a:xfrm>
          <a:custGeom>
            <a:avLst/>
            <a:gdLst/>
            <a:ahLst/>
            <a:cxnLst/>
            <a:rect l="l" t="t" r="r" b="b"/>
            <a:pathLst>
              <a:path w="2885327" h="3730744">
                <a:moveTo>
                  <a:pt x="2885327" y="0"/>
                </a:moveTo>
                <a:lnTo>
                  <a:pt x="0" y="0"/>
                </a:lnTo>
                <a:lnTo>
                  <a:pt x="0" y="3730744"/>
                </a:lnTo>
                <a:lnTo>
                  <a:pt x="2885327" y="3730744"/>
                </a:lnTo>
                <a:lnTo>
                  <a:pt x="2885327" y="0"/>
                </a:lnTo>
                <a:close/>
              </a:path>
            </a:pathLst>
          </a:custGeom>
          <a:blipFill>
            <a:blip r:embed="rId2"/>
            <a:stretch>
              <a:fillRect/>
            </a:stretch>
          </a:blipFill>
        </p:spPr>
        <p:txBody>
          <a:bodyPr/>
          <a:lstStyle/>
          <a:p>
            <a:endParaRPr lang="en-US"/>
          </a:p>
        </p:txBody>
      </p:sp>
      <p:sp>
        <p:nvSpPr>
          <p:cNvPr id="7" name="Freeform 7"/>
          <p:cNvSpPr/>
          <p:nvPr/>
        </p:nvSpPr>
        <p:spPr>
          <a:xfrm>
            <a:off x="15736823" y="9260769"/>
            <a:ext cx="1522477" cy="1520574"/>
          </a:xfrm>
          <a:custGeom>
            <a:avLst/>
            <a:gdLst/>
            <a:ahLst/>
            <a:cxnLst/>
            <a:rect l="l" t="t" r="r" b="b"/>
            <a:pathLst>
              <a:path w="1522477" h="1520574">
                <a:moveTo>
                  <a:pt x="0" y="0"/>
                </a:moveTo>
                <a:lnTo>
                  <a:pt x="1522477" y="0"/>
                </a:lnTo>
                <a:lnTo>
                  <a:pt x="1522477" y="1520574"/>
                </a:lnTo>
                <a:lnTo>
                  <a:pt x="0" y="1520574"/>
                </a:lnTo>
                <a:lnTo>
                  <a:pt x="0" y="0"/>
                </a:lnTo>
                <a:close/>
              </a:path>
            </a:pathLst>
          </a:custGeom>
          <a:blipFill>
            <a:blip r:embed="rId3"/>
            <a:stretch>
              <a:fillRect/>
            </a:stretch>
          </a:blipFill>
        </p:spPr>
        <p:txBody>
          <a:bodyPr/>
          <a:lstStyle/>
          <a:p>
            <a:endParaRPr lang="en-US"/>
          </a:p>
        </p:txBody>
      </p:sp>
      <p:sp>
        <p:nvSpPr>
          <p:cNvPr id="8" name="Freeform 8"/>
          <p:cNvSpPr/>
          <p:nvPr/>
        </p:nvSpPr>
        <p:spPr>
          <a:xfrm>
            <a:off x="17625303" y="8517091"/>
            <a:ext cx="1325394" cy="1244214"/>
          </a:xfrm>
          <a:custGeom>
            <a:avLst/>
            <a:gdLst/>
            <a:ahLst/>
            <a:cxnLst/>
            <a:rect l="l" t="t" r="r" b="b"/>
            <a:pathLst>
              <a:path w="1325394" h="1244214">
                <a:moveTo>
                  <a:pt x="0" y="0"/>
                </a:moveTo>
                <a:lnTo>
                  <a:pt x="1325394" y="0"/>
                </a:lnTo>
                <a:lnTo>
                  <a:pt x="1325394" y="1244214"/>
                </a:lnTo>
                <a:lnTo>
                  <a:pt x="0" y="1244214"/>
                </a:lnTo>
                <a:lnTo>
                  <a:pt x="0" y="0"/>
                </a:lnTo>
                <a:close/>
              </a:path>
            </a:pathLst>
          </a:custGeom>
          <a:blipFill>
            <a:blip r:embed="rId4"/>
            <a:stretch>
              <a:fillRect/>
            </a:stretch>
          </a:blipFill>
        </p:spPr>
        <p:txBody>
          <a:bodyPr/>
          <a:lstStyle/>
          <a:p>
            <a:endParaRPr lang="en-US"/>
          </a:p>
        </p:txBody>
      </p:sp>
      <p:grpSp>
        <p:nvGrpSpPr>
          <p:cNvPr id="40" name="Group 39">
            <a:extLst>
              <a:ext uri="{FF2B5EF4-FFF2-40B4-BE49-F238E27FC236}">
                <a16:creationId xmlns:a16="http://schemas.microsoft.com/office/drawing/2014/main" id="{EA27F245-C0FB-6506-0236-646DBA197C86}"/>
              </a:ext>
            </a:extLst>
          </p:cNvPr>
          <p:cNvGrpSpPr/>
          <p:nvPr/>
        </p:nvGrpSpPr>
        <p:grpSpPr>
          <a:xfrm>
            <a:off x="1961421" y="623217"/>
            <a:ext cx="14365158" cy="1763717"/>
            <a:chOff x="1961421" y="974922"/>
            <a:chExt cx="14365158" cy="1763717"/>
          </a:xfrm>
        </p:grpSpPr>
        <p:grpSp>
          <p:nvGrpSpPr>
            <p:cNvPr id="3" name="Group 3"/>
            <p:cNvGrpSpPr/>
            <p:nvPr/>
          </p:nvGrpSpPr>
          <p:grpSpPr>
            <a:xfrm>
              <a:off x="1961421" y="974922"/>
              <a:ext cx="14365158" cy="1763717"/>
              <a:chOff x="0" y="0"/>
              <a:chExt cx="13407095" cy="1913890"/>
            </a:xfrm>
          </p:grpSpPr>
          <p:sp>
            <p:nvSpPr>
              <p:cNvPr id="4" name="Freeform 4"/>
              <p:cNvSpPr/>
              <p:nvPr/>
            </p:nvSpPr>
            <p:spPr>
              <a:xfrm>
                <a:off x="0" y="0"/>
                <a:ext cx="13407095" cy="1913890"/>
              </a:xfrm>
              <a:custGeom>
                <a:avLst/>
                <a:gdLst/>
                <a:ahLst/>
                <a:cxnLst/>
                <a:rect l="l" t="t" r="r" b="b"/>
                <a:pathLst>
                  <a:path w="13407095" h="1913890">
                    <a:moveTo>
                      <a:pt x="13407095" y="956945"/>
                    </a:moveTo>
                    <a:lnTo>
                      <a:pt x="13407095" y="956945"/>
                    </a:lnTo>
                    <a:cubicBezTo>
                      <a:pt x="13407095" y="1485392"/>
                      <a:pt x="12978724" y="1913890"/>
                      <a:pt x="12450149" y="1913890"/>
                    </a:cubicBezTo>
                    <a:lnTo>
                      <a:pt x="956945" y="1913890"/>
                    </a:lnTo>
                    <a:cubicBezTo>
                      <a:pt x="428371" y="1913890"/>
                      <a:pt x="0" y="1485392"/>
                      <a:pt x="0" y="956945"/>
                    </a:cubicBezTo>
                    <a:lnTo>
                      <a:pt x="0" y="956945"/>
                    </a:lnTo>
                    <a:cubicBezTo>
                      <a:pt x="0" y="428371"/>
                      <a:pt x="428371" y="0"/>
                      <a:pt x="956945" y="0"/>
                    </a:cubicBezTo>
                    <a:lnTo>
                      <a:pt x="12450149" y="0"/>
                    </a:lnTo>
                    <a:cubicBezTo>
                      <a:pt x="12978597" y="0"/>
                      <a:pt x="13407095" y="428371"/>
                      <a:pt x="13407095" y="956945"/>
                    </a:cubicBezTo>
                    <a:close/>
                  </a:path>
                </a:pathLst>
              </a:custGeom>
              <a:solidFill>
                <a:srgbClr val="75C4FF"/>
              </a:solidFill>
            </p:spPr>
            <p:txBody>
              <a:bodyPr/>
              <a:lstStyle/>
              <a:p>
                <a:endParaRPr lang="en-US"/>
              </a:p>
            </p:txBody>
          </p:sp>
        </p:grpSp>
        <p:sp>
          <p:nvSpPr>
            <p:cNvPr id="11" name="TextBox 11"/>
            <p:cNvSpPr txBox="1"/>
            <p:nvPr/>
          </p:nvSpPr>
          <p:spPr>
            <a:xfrm>
              <a:off x="3274027" y="1487450"/>
              <a:ext cx="11739946" cy="933450"/>
            </a:xfrm>
            <a:prstGeom prst="rect">
              <a:avLst/>
            </a:prstGeom>
          </p:spPr>
          <p:txBody>
            <a:bodyPr wrap="square" lIns="0" tIns="0" rIns="0" bIns="0" rtlCol="0" anchor="t">
              <a:spAutoFit/>
            </a:bodyPr>
            <a:lstStyle/>
            <a:p>
              <a:pPr marL="0" lvl="0" indent="0" algn="ctr">
                <a:lnSpc>
                  <a:spcPts val="6999"/>
                </a:lnSpc>
                <a:spcBef>
                  <a:spcPct val="0"/>
                </a:spcBef>
              </a:pPr>
              <a:r>
                <a:rPr lang="en-US" sz="6999" b="1" dirty="0">
                  <a:solidFill>
                    <a:srgbClr val="001A47"/>
                  </a:solidFill>
                  <a:latin typeface="Arial" panose="020B0604020202020204" pitchFamily="34" charset="0"/>
                  <a:cs typeface="Arial" panose="020B0604020202020204" pitchFamily="34" charset="0"/>
                </a:rPr>
                <a:t>NỘI DUNG BÀI HỌC</a:t>
              </a:r>
              <a:endParaRPr lang="en-US" sz="6999" b="1" u="none" dirty="0">
                <a:solidFill>
                  <a:srgbClr val="001A47"/>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61AEEAEB-287A-8880-2FDA-94EFDDE82016}"/>
              </a:ext>
            </a:extLst>
          </p:cNvPr>
          <p:cNvGrpSpPr/>
          <p:nvPr/>
        </p:nvGrpSpPr>
        <p:grpSpPr>
          <a:xfrm>
            <a:off x="3044730" y="3419718"/>
            <a:ext cx="5145755" cy="1233563"/>
            <a:chOff x="4431866" y="2781300"/>
            <a:chExt cx="5145755" cy="1233563"/>
          </a:xfrm>
        </p:grpSpPr>
        <p:grpSp>
          <p:nvGrpSpPr>
            <p:cNvPr id="39" name="Group 38">
              <a:extLst>
                <a:ext uri="{FF2B5EF4-FFF2-40B4-BE49-F238E27FC236}">
                  <a16:creationId xmlns:a16="http://schemas.microsoft.com/office/drawing/2014/main" id="{2B71DAD2-0E3A-EDBC-A8D8-804B553F9508}"/>
                </a:ext>
              </a:extLst>
            </p:cNvPr>
            <p:cNvGrpSpPr/>
            <p:nvPr/>
          </p:nvGrpSpPr>
          <p:grpSpPr>
            <a:xfrm>
              <a:off x="4431866" y="2781300"/>
              <a:ext cx="5145755" cy="1233563"/>
              <a:chOff x="4431866" y="2961051"/>
              <a:chExt cx="5145755" cy="1233563"/>
            </a:xfrm>
          </p:grpSpPr>
          <p:sp>
            <p:nvSpPr>
              <p:cNvPr id="17" name="Rectangle 16">
                <a:extLst>
                  <a:ext uri="{FF2B5EF4-FFF2-40B4-BE49-F238E27FC236}">
                    <a16:creationId xmlns:a16="http://schemas.microsoft.com/office/drawing/2014/main" id="{5FF42958-CFEE-9277-0429-1D7ED62DE42E}"/>
                  </a:ext>
                </a:extLst>
              </p:cNvPr>
              <p:cNvSpPr/>
              <p:nvPr/>
            </p:nvSpPr>
            <p:spPr>
              <a:xfrm>
                <a:off x="5930469" y="3009900"/>
                <a:ext cx="3647152" cy="1002710"/>
              </a:xfrm>
              <a:prstGeom prst="rect">
                <a:avLst/>
              </a:prstGeom>
            </p:spPr>
            <p:txBody>
              <a:bodyPr wrap="none">
                <a:spAutoFit/>
              </a:bodyPr>
              <a:lstStyle/>
              <a:p>
                <a:pPr lvl="0">
                  <a:lnSpc>
                    <a:spcPct val="150000"/>
                  </a:lnSpc>
                </a:pPr>
                <a:r>
                  <a:rPr lang="en-US" sz="4500" b="1" dirty="0" err="1">
                    <a:latin typeface="Arial" panose="020B0604020202020204" pitchFamily="34" charset="0"/>
                    <a:ea typeface="Times New Roman" panose="02020603050405020304" pitchFamily="18" charset="0"/>
                    <a:cs typeface="Arial" panose="020B0604020202020204" pitchFamily="34" charset="0"/>
                  </a:rPr>
                  <a:t>Cấp</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số</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nhân</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sp>
            <p:nvSpPr>
              <p:cNvPr id="37" name="Freeform 6">
                <a:extLst>
                  <a:ext uri="{FF2B5EF4-FFF2-40B4-BE49-F238E27FC236}">
                    <a16:creationId xmlns:a16="http://schemas.microsoft.com/office/drawing/2014/main" id="{31FCF708-0653-CBAA-D850-7115C935A9C1}"/>
                  </a:ext>
                </a:extLst>
              </p:cNvPr>
              <p:cNvSpPr/>
              <p:nvPr/>
            </p:nvSpPr>
            <p:spPr>
              <a:xfrm>
                <a:off x="4431866" y="2961051"/>
                <a:ext cx="1341144" cy="123356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6">
                  <a:lumMod val="75000"/>
                </a:schemeClr>
              </a:solidFill>
            </p:spPr>
            <p:txBody>
              <a:bodyPr/>
              <a:lstStyle/>
              <a:p>
                <a:endParaRPr lang="en-US"/>
              </a:p>
            </p:txBody>
          </p:sp>
        </p:grpSp>
        <p:sp>
          <p:nvSpPr>
            <p:cNvPr id="38" name="TextBox 21">
              <a:extLst>
                <a:ext uri="{FF2B5EF4-FFF2-40B4-BE49-F238E27FC236}">
                  <a16:creationId xmlns:a16="http://schemas.microsoft.com/office/drawing/2014/main" id="{DD8C1882-87AB-E6B7-B314-A819133083B5}"/>
                </a:ext>
              </a:extLst>
            </p:cNvPr>
            <p:cNvSpPr txBox="1"/>
            <p:nvPr/>
          </p:nvSpPr>
          <p:spPr>
            <a:xfrm>
              <a:off x="4631257" y="3070667"/>
              <a:ext cx="951405" cy="926285"/>
            </a:xfrm>
            <a:prstGeom prst="rect">
              <a:avLst/>
            </a:prstGeom>
          </p:spPr>
          <p:txBody>
            <a:bodyPr wrap="square" lIns="0" tIns="0" rIns="0" bIns="0" rtlCol="0" anchor="t">
              <a:spAutoFit/>
            </a:bodyPr>
            <a:lstStyle/>
            <a:p>
              <a:pPr algn="ctr">
                <a:lnSpc>
                  <a:spcPts val="5652"/>
                </a:lnSpc>
              </a:pPr>
              <a:r>
                <a:rPr lang="en-US" sz="6000" spc="-154" dirty="0">
                  <a:solidFill>
                    <a:srgbClr val="EDE8EA"/>
                  </a:solidFill>
                  <a:latin typeface="Arial" panose="020B0604020202020204" pitchFamily="34" charset="0"/>
                  <a:cs typeface="Arial" panose="020B0604020202020204" pitchFamily="34" charset="0"/>
                </a:rPr>
                <a:t>1</a:t>
              </a:r>
            </a:p>
          </p:txBody>
        </p:sp>
      </p:grpSp>
      <p:grpSp>
        <p:nvGrpSpPr>
          <p:cNvPr id="49" name="Group 48">
            <a:extLst>
              <a:ext uri="{FF2B5EF4-FFF2-40B4-BE49-F238E27FC236}">
                <a16:creationId xmlns:a16="http://schemas.microsoft.com/office/drawing/2014/main" id="{23F5FCEB-7AE3-3C90-480A-E128329360BC}"/>
              </a:ext>
            </a:extLst>
          </p:cNvPr>
          <p:cNvGrpSpPr/>
          <p:nvPr/>
        </p:nvGrpSpPr>
        <p:grpSpPr>
          <a:xfrm>
            <a:off x="3044730" y="5340384"/>
            <a:ext cx="11402237" cy="1279734"/>
            <a:chOff x="4431866" y="4701966"/>
            <a:chExt cx="11402237" cy="1279734"/>
          </a:xfrm>
        </p:grpSpPr>
        <p:sp>
          <p:nvSpPr>
            <p:cNvPr id="23" name="Rectangle 22">
              <a:extLst>
                <a:ext uri="{FF2B5EF4-FFF2-40B4-BE49-F238E27FC236}">
                  <a16:creationId xmlns:a16="http://schemas.microsoft.com/office/drawing/2014/main" id="{26C5D012-5AE8-AA2E-20F7-C393C25EEBBA}"/>
                </a:ext>
              </a:extLst>
            </p:cNvPr>
            <p:cNvSpPr/>
            <p:nvPr/>
          </p:nvSpPr>
          <p:spPr>
            <a:xfrm>
              <a:off x="5930469" y="4701966"/>
              <a:ext cx="9903634" cy="1002710"/>
            </a:xfrm>
            <a:prstGeom prst="rect">
              <a:avLst/>
            </a:prstGeom>
          </p:spPr>
          <p:txBody>
            <a:bodyPr wrap="square">
              <a:spAutoFit/>
            </a:bodyPr>
            <a:lstStyle/>
            <a:p>
              <a:pPr lvl="0">
                <a:lnSpc>
                  <a:spcPct val="150000"/>
                </a:lnSpc>
              </a:pPr>
              <a:r>
                <a:rPr lang="en-US" sz="4500" b="1" dirty="0" err="1">
                  <a:latin typeface="Arial" panose="020B0604020202020204" pitchFamily="34" charset="0"/>
                  <a:ea typeface="Times New Roman" panose="02020603050405020304" pitchFamily="18" charset="0"/>
                  <a:cs typeface="Arial" panose="020B0604020202020204" pitchFamily="34" charset="0"/>
                </a:rPr>
                <a:t>Số</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hạng</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tổng</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quát</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của</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cấp</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số</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nhân</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sp>
          <p:nvSpPr>
            <p:cNvPr id="41" name="Freeform 6">
              <a:extLst>
                <a:ext uri="{FF2B5EF4-FFF2-40B4-BE49-F238E27FC236}">
                  <a16:creationId xmlns:a16="http://schemas.microsoft.com/office/drawing/2014/main" id="{315538D3-EC68-143E-3836-6D4EA3B79562}"/>
                </a:ext>
              </a:extLst>
            </p:cNvPr>
            <p:cNvSpPr/>
            <p:nvPr/>
          </p:nvSpPr>
          <p:spPr>
            <a:xfrm>
              <a:off x="4431866" y="4748137"/>
              <a:ext cx="1341144" cy="123356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6">
                <a:lumMod val="75000"/>
              </a:schemeClr>
            </a:solidFill>
          </p:spPr>
          <p:txBody>
            <a:bodyPr/>
            <a:lstStyle/>
            <a:p>
              <a:endParaRPr lang="en-US"/>
            </a:p>
          </p:txBody>
        </p:sp>
        <p:sp>
          <p:nvSpPr>
            <p:cNvPr id="42" name="TextBox 21">
              <a:extLst>
                <a:ext uri="{FF2B5EF4-FFF2-40B4-BE49-F238E27FC236}">
                  <a16:creationId xmlns:a16="http://schemas.microsoft.com/office/drawing/2014/main" id="{1007F9A3-9E1C-A4D8-A069-985C0E4A94A9}"/>
                </a:ext>
              </a:extLst>
            </p:cNvPr>
            <p:cNvSpPr txBox="1"/>
            <p:nvPr/>
          </p:nvSpPr>
          <p:spPr>
            <a:xfrm>
              <a:off x="4631257" y="5037504"/>
              <a:ext cx="951405" cy="730969"/>
            </a:xfrm>
            <a:prstGeom prst="rect">
              <a:avLst/>
            </a:prstGeom>
          </p:spPr>
          <p:txBody>
            <a:bodyPr wrap="square" lIns="0" tIns="0" rIns="0" bIns="0" rtlCol="0" anchor="t">
              <a:spAutoFit/>
            </a:bodyPr>
            <a:lstStyle/>
            <a:p>
              <a:pPr algn="ctr">
                <a:lnSpc>
                  <a:spcPts val="5652"/>
                </a:lnSpc>
              </a:pPr>
              <a:r>
                <a:rPr lang="en-US" sz="6000" spc="-154" dirty="0">
                  <a:solidFill>
                    <a:srgbClr val="EDE8EA"/>
                  </a:solidFill>
                  <a:latin typeface="Arial" panose="020B0604020202020204" pitchFamily="34" charset="0"/>
                  <a:cs typeface="Arial" panose="020B0604020202020204" pitchFamily="34" charset="0"/>
                </a:rPr>
                <a:t>2</a:t>
              </a:r>
            </a:p>
          </p:txBody>
        </p:sp>
      </p:grpSp>
      <p:grpSp>
        <p:nvGrpSpPr>
          <p:cNvPr id="50" name="Group 49">
            <a:extLst>
              <a:ext uri="{FF2B5EF4-FFF2-40B4-BE49-F238E27FC236}">
                <a16:creationId xmlns:a16="http://schemas.microsoft.com/office/drawing/2014/main" id="{B8B100A2-7AA4-20F5-C69D-B9204B3CF43F}"/>
              </a:ext>
            </a:extLst>
          </p:cNvPr>
          <p:cNvGrpSpPr/>
          <p:nvPr/>
        </p:nvGrpSpPr>
        <p:grpSpPr>
          <a:xfrm>
            <a:off x="3044730" y="7208576"/>
            <a:ext cx="14178475" cy="1233563"/>
            <a:chOff x="4431866" y="6570158"/>
            <a:chExt cx="14178475" cy="1233563"/>
          </a:xfrm>
        </p:grpSpPr>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4747047B-03AE-F466-9BEC-090688176564}"/>
                    </a:ext>
                  </a:extLst>
                </p:cNvPr>
                <p:cNvSpPr/>
                <p:nvPr/>
              </p:nvSpPr>
              <p:spPr>
                <a:xfrm>
                  <a:off x="5901413" y="6570158"/>
                  <a:ext cx="12708928" cy="1002710"/>
                </a:xfrm>
                <a:prstGeom prst="rect">
                  <a:avLst/>
                </a:prstGeom>
              </p:spPr>
              <p:txBody>
                <a:bodyPr wrap="none">
                  <a:spAutoFit/>
                </a:bodyPr>
                <a:lstStyle/>
                <a:p>
                  <a:pPr lvl="0">
                    <a:lnSpc>
                      <a:spcPct val="150000"/>
                    </a:lnSpc>
                  </a:pPr>
                  <a:r>
                    <a:rPr lang="en-US" sz="4500" b="1" dirty="0">
                      <a:latin typeface="Arial (Body)"/>
                      <a:ea typeface="Times New Roman" panose="02020603050405020304" pitchFamily="18" charset="0"/>
                    </a:rPr>
                    <a:t>Tổng </a:t>
                  </a:r>
                  <a:r>
                    <a:rPr lang="en-US" sz="4500" b="1" dirty="0" err="1">
                      <a:latin typeface="Arial (Body)"/>
                      <a:ea typeface="Times New Roman" panose="02020603050405020304" pitchFamily="18" charset="0"/>
                    </a:rPr>
                    <a:t>của</a:t>
                  </a:r>
                  <a:r>
                    <a:rPr lang="en-US" sz="4500" b="1" dirty="0">
                      <a:latin typeface="Arial (Body)"/>
                      <a:ea typeface="Times New Roman" panose="02020603050405020304" pitchFamily="18" charset="0"/>
                    </a:rPr>
                    <a:t> </a:t>
                  </a:r>
                  <a14:m>
                    <m:oMath xmlns:m="http://schemas.openxmlformats.org/officeDocument/2006/math">
                      <m:r>
                        <a:rPr lang="en-US" sz="4500" b="1" i="1" smtClean="0">
                          <a:latin typeface="Cambria Math" panose="02040503050406030204" pitchFamily="18" charset="0"/>
                          <a:ea typeface="Times New Roman" panose="02020603050405020304" pitchFamily="18" charset="0"/>
                        </a:rPr>
                        <m:t>𝒏</m:t>
                      </m:r>
                    </m:oMath>
                  </a14:m>
                  <a:r>
                    <a:rPr lang="en-US" sz="4500" b="1" dirty="0">
                      <a:latin typeface="Arial (Body)"/>
                      <a:ea typeface="Times New Roman" panose="02020603050405020304" pitchFamily="18" charset="0"/>
                    </a:rPr>
                    <a:t> </a:t>
                  </a:r>
                  <a:r>
                    <a:rPr lang="en-US" sz="4500" b="1" dirty="0" err="1">
                      <a:latin typeface="Arial (Body)"/>
                      <a:ea typeface="Times New Roman" panose="02020603050405020304" pitchFamily="18" charset="0"/>
                    </a:rPr>
                    <a:t>số</a:t>
                  </a:r>
                  <a:r>
                    <a:rPr lang="en-US" sz="4500" b="1" dirty="0">
                      <a:latin typeface="Arial (Body)"/>
                      <a:ea typeface="Times New Roman" panose="02020603050405020304" pitchFamily="18" charset="0"/>
                    </a:rPr>
                    <a:t> </a:t>
                  </a:r>
                  <a:r>
                    <a:rPr lang="en-US" sz="4500" b="1" dirty="0" err="1">
                      <a:latin typeface="Arial (Body)"/>
                      <a:ea typeface="Times New Roman" panose="02020603050405020304" pitchFamily="18" charset="0"/>
                    </a:rPr>
                    <a:t>hạng</a:t>
                  </a:r>
                  <a:r>
                    <a:rPr lang="en-US" sz="4500" b="1" dirty="0">
                      <a:latin typeface="Arial (Body)"/>
                      <a:ea typeface="Times New Roman" panose="02020603050405020304" pitchFamily="18" charset="0"/>
                    </a:rPr>
                    <a:t> </a:t>
                  </a:r>
                  <a:r>
                    <a:rPr lang="en-US" sz="4500" b="1" dirty="0" err="1">
                      <a:latin typeface="Arial (Body)"/>
                      <a:ea typeface="Times New Roman" panose="02020603050405020304" pitchFamily="18" charset="0"/>
                    </a:rPr>
                    <a:t>đầu</a:t>
                  </a:r>
                  <a:r>
                    <a:rPr lang="en-US" sz="4500" b="1" dirty="0">
                      <a:latin typeface="Arial (Body)"/>
                      <a:ea typeface="Times New Roman" panose="02020603050405020304" pitchFamily="18" charset="0"/>
                    </a:rPr>
                    <a:t> </a:t>
                  </a:r>
                  <a:r>
                    <a:rPr lang="en-US" sz="4500" b="1" dirty="0" err="1">
                      <a:latin typeface="Arial (Body)"/>
                      <a:ea typeface="Times New Roman" panose="02020603050405020304" pitchFamily="18" charset="0"/>
                    </a:rPr>
                    <a:t>tiên</a:t>
                  </a:r>
                  <a:r>
                    <a:rPr lang="en-US" sz="4500" b="1" dirty="0">
                      <a:latin typeface="Arial (Body)"/>
                      <a:ea typeface="Times New Roman" panose="02020603050405020304" pitchFamily="18" charset="0"/>
                    </a:rPr>
                    <a:t> </a:t>
                  </a:r>
                  <a:r>
                    <a:rPr lang="en-US" sz="4500" b="1" dirty="0" err="1">
                      <a:latin typeface="Arial (Body)"/>
                      <a:ea typeface="Times New Roman" panose="02020603050405020304" pitchFamily="18" charset="0"/>
                    </a:rPr>
                    <a:t>của</a:t>
                  </a:r>
                  <a:r>
                    <a:rPr lang="en-US" sz="4500" b="1" dirty="0">
                      <a:latin typeface="Arial (Body)"/>
                      <a:ea typeface="Times New Roman" panose="02020603050405020304" pitchFamily="18" charset="0"/>
                    </a:rPr>
                    <a:t> </a:t>
                  </a:r>
                  <a:r>
                    <a:rPr lang="en-US" sz="4500" b="1" dirty="0" err="1">
                      <a:latin typeface="Arial (Body)"/>
                      <a:ea typeface="Times New Roman" panose="02020603050405020304" pitchFamily="18" charset="0"/>
                    </a:rPr>
                    <a:t>cấp</a:t>
                  </a:r>
                  <a:r>
                    <a:rPr lang="en-US" sz="4500" b="1" dirty="0">
                      <a:latin typeface="Arial (Body)"/>
                      <a:ea typeface="Times New Roman" panose="02020603050405020304" pitchFamily="18" charset="0"/>
                    </a:rPr>
                    <a:t> </a:t>
                  </a:r>
                  <a:r>
                    <a:rPr lang="en-US" sz="4500" b="1" dirty="0" err="1">
                      <a:latin typeface="Arial (Body)"/>
                      <a:ea typeface="Times New Roman" panose="02020603050405020304" pitchFamily="18" charset="0"/>
                    </a:rPr>
                    <a:t>số</a:t>
                  </a:r>
                  <a:r>
                    <a:rPr lang="en-US" sz="4500" b="1" dirty="0">
                      <a:latin typeface="Arial (Body)"/>
                      <a:ea typeface="Times New Roman" panose="02020603050405020304" pitchFamily="18" charset="0"/>
                    </a:rPr>
                    <a:t> </a:t>
                  </a:r>
                  <a:r>
                    <a:rPr lang="en-US" sz="4500" b="1" dirty="0" err="1">
                      <a:latin typeface="Arial (Body)"/>
                      <a:ea typeface="Times New Roman" panose="02020603050405020304" pitchFamily="18" charset="0"/>
                    </a:rPr>
                    <a:t>nhân</a:t>
                  </a:r>
                  <a:endParaRPr lang="en-US" sz="4500" b="1" dirty="0">
                    <a:latin typeface="Arial (Body)"/>
                    <a:ea typeface="Times New Roman" panose="02020603050405020304" pitchFamily="18" charset="0"/>
                  </a:endParaRPr>
                </a:p>
              </p:txBody>
            </p:sp>
          </mc:Choice>
          <mc:Fallback xmlns="">
            <p:sp>
              <p:nvSpPr>
                <p:cNvPr id="29" name="Rectangle 28">
                  <a:extLst>
                    <a:ext uri="{FF2B5EF4-FFF2-40B4-BE49-F238E27FC236}">
                      <a16:creationId xmlns:a16="http://schemas.microsoft.com/office/drawing/2014/main" id="{4747047B-03AE-F466-9BEC-090688176564}"/>
                    </a:ext>
                  </a:extLst>
                </p:cNvPr>
                <p:cNvSpPr>
                  <a:spLocks noRot="1" noChangeAspect="1" noMove="1" noResize="1" noEditPoints="1" noAdjustHandles="1" noChangeArrowheads="1" noChangeShapeType="1" noTextEdit="1"/>
                </p:cNvSpPr>
                <p:nvPr/>
              </p:nvSpPr>
              <p:spPr>
                <a:xfrm>
                  <a:off x="5901413" y="6570158"/>
                  <a:ext cx="12708928" cy="1002710"/>
                </a:xfrm>
                <a:prstGeom prst="rect">
                  <a:avLst/>
                </a:prstGeom>
                <a:blipFill>
                  <a:blip r:embed="rId5"/>
                  <a:stretch>
                    <a:fillRect l="-2015" r="-1056" b="-29878"/>
                  </a:stretch>
                </a:blipFill>
              </p:spPr>
              <p:txBody>
                <a:bodyPr/>
                <a:lstStyle/>
                <a:p>
                  <a:r>
                    <a:rPr lang="en-US">
                      <a:noFill/>
                    </a:rPr>
                    <a:t> </a:t>
                  </a:r>
                </a:p>
              </p:txBody>
            </p:sp>
          </mc:Fallback>
        </mc:AlternateContent>
        <p:sp>
          <p:nvSpPr>
            <p:cNvPr id="45" name="Freeform 6">
              <a:extLst>
                <a:ext uri="{FF2B5EF4-FFF2-40B4-BE49-F238E27FC236}">
                  <a16:creationId xmlns:a16="http://schemas.microsoft.com/office/drawing/2014/main" id="{6DD141DC-159D-D29E-9F2A-1F345E7FB9B4}"/>
                </a:ext>
              </a:extLst>
            </p:cNvPr>
            <p:cNvSpPr/>
            <p:nvPr/>
          </p:nvSpPr>
          <p:spPr>
            <a:xfrm>
              <a:off x="4431866" y="6570158"/>
              <a:ext cx="1341144" cy="123356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6">
                <a:lumMod val="75000"/>
              </a:schemeClr>
            </a:solidFill>
          </p:spPr>
          <p:txBody>
            <a:bodyPr/>
            <a:lstStyle/>
            <a:p>
              <a:endParaRPr lang="en-US"/>
            </a:p>
          </p:txBody>
        </p:sp>
        <p:sp>
          <p:nvSpPr>
            <p:cNvPr id="46" name="TextBox 21">
              <a:extLst>
                <a:ext uri="{FF2B5EF4-FFF2-40B4-BE49-F238E27FC236}">
                  <a16:creationId xmlns:a16="http://schemas.microsoft.com/office/drawing/2014/main" id="{15B8BFB7-7F6A-6605-BCE2-1A21D78E46DA}"/>
                </a:ext>
              </a:extLst>
            </p:cNvPr>
            <p:cNvSpPr txBox="1"/>
            <p:nvPr/>
          </p:nvSpPr>
          <p:spPr>
            <a:xfrm>
              <a:off x="4631257" y="6927131"/>
              <a:ext cx="951405" cy="730969"/>
            </a:xfrm>
            <a:prstGeom prst="rect">
              <a:avLst/>
            </a:prstGeom>
          </p:spPr>
          <p:txBody>
            <a:bodyPr wrap="square" lIns="0" tIns="0" rIns="0" bIns="0" rtlCol="0" anchor="t">
              <a:spAutoFit/>
            </a:bodyPr>
            <a:lstStyle/>
            <a:p>
              <a:pPr algn="ctr">
                <a:lnSpc>
                  <a:spcPts val="5652"/>
                </a:lnSpc>
              </a:pPr>
              <a:r>
                <a:rPr lang="en-US" sz="6000" spc="-154" dirty="0">
                  <a:solidFill>
                    <a:srgbClr val="EDE8EA"/>
                  </a:solidFill>
                  <a:latin typeface="Arial" panose="020B0604020202020204" pitchFamily="34" charset="0"/>
                  <a:cs typeface="Arial" panose="020B0604020202020204" pitchFamily="34" charset="0"/>
                </a:rPr>
                <a:t>3</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barn(inVertical)">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7" name="Freeform 7"/>
          <p:cNvSpPr/>
          <p:nvPr/>
        </p:nvSpPr>
        <p:spPr>
          <a:xfrm rot="-498393" flipH="1">
            <a:off x="14912475" y="-444024"/>
            <a:ext cx="779055" cy="953132"/>
          </a:xfrm>
          <a:custGeom>
            <a:avLst/>
            <a:gdLst/>
            <a:ahLst/>
            <a:cxnLst/>
            <a:rect l="l" t="t" r="r" b="b"/>
            <a:pathLst>
              <a:path w="779055" h="953132">
                <a:moveTo>
                  <a:pt x="779055" y="0"/>
                </a:moveTo>
                <a:lnTo>
                  <a:pt x="0" y="0"/>
                </a:lnTo>
                <a:lnTo>
                  <a:pt x="0" y="953132"/>
                </a:lnTo>
                <a:lnTo>
                  <a:pt x="779055" y="953132"/>
                </a:lnTo>
                <a:lnTo>
                  <a:pt x="779055" y="0"/>
                </a:lnTo>
                <a:close/>
              </a:path>
            </a:pathLst>
          </a:custGeom>
          <a:blipFill>
            <a:blip r:embed="rId2"/>
            <a:stretch>
              <a:fillRect l="-483338" t="-402555"/>
            </a:stretch>
          </a:blipFill>
        </p:spPr>
        <p:txBody>
          <a:bodyPr/>
          <a:lstStyle/>
          <a:p>
            <a:endParaRPr lang="en-US"/>
          </a:p>
        </p:txBody>
      </p:sp>
      <p:sp>
        <p:nvSpPr>
          <p:cNvPr id="9" name="Freeform 9"/>
          <p:cNvSpPr/>
          <p:nvPr/>
        </p:nvSpPr>
        <p:spPr>
          <a:xfrm rot="-1716020">
            <a:off x="16358776" y="9319643"/>
            <a:ext cx="2214264" cy="1934714"/>
          </a:xfrm>
          <a:custGeom>
            <a:avLst/>
            <a:gdLst/>
            <a:ahLst/>
            <a:cxnLst/>
            <a:rect l="l" t="t" r="r" b="b"/>
            <a:pathLst>
              <a:path w="2214264" h="1934714">
                <a:moveTo>
                  <a:pt x="0" y="0"/>
                </a:moveTo>
                <a:lnTo>
                  <a:pt x="2214264" y="0"/>
                </a:lnTo>
                <a:lnTo>
                  <a:pt x="2214264" y="1934714"/>
                </a:lnTo>
                <a:lnTo>
                  <a:pt x="0" y="1934714"/>
                </a:lnTo>
                <a:lnTo>
                  <a:pt x="0" y="0"/>
                </a:lnTo>
                <a:close/>
              </a:path>
            </a:pathLst>
          </a:custGeom>
          <a:blipFill>
            <a:blip r:embed="rId3"/>
            <a:stretch>
              <a:fillRect/>
            </a:stretch>
          </a:blipFill>
        </p:spPr>
        <p:txBody>
          <a:bodyPr/>
          <a:lstStyle/>
          <a:p>
            <a:endParaRPr lang="en-US"/>
          </a:p>
        </p:txBody>
      </p:sp>
      <p:sp>
        <p:nvSpPr>
          <p:cNvPr id="13" name="Oval Callout 29">
            <a:extLst>
              <a:ext uri="{FF2B5EF4-FFF2-40B4-BE49-F238E27FC236}">
                <a16:creationId xmlns:a16="http://schemas.microsoft.com/office/drawing/2014/main" id="{84F684E9-3EBF-170B-0F26-D769ADBEB443}"/>
              </a:ext>
            </a:extLst>
          </p:cNvPr>
          <p:cNvSpPr/>
          <p:nvPr/>
        </p:nvSpPr>
        <p:spPr>
          <a:xfrm>
            <a:off x="773152" y="342900"/>
            <a:ext cx="1671964" cy="679680"/>
          </a:xfrm>
          <a:prstGeom prst="wedgeEllipseCallout">
            <a:avLst>
              <a:gd name="adj1" fmla="val 19519"/>
              <a:gd name="adj2" fmla="val 7059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837C6-6EB1-2DB8-9568-1B74FB44C02C}"/>
                  </a:ext>
                </a:extLst>
              </p:cNvPr>
              <p:cNvSpPr txBox="1"/>
              <p:nvPr/>
            </p:nvSpPr>
            <p:spPr>
              <a:xfrm>
                <a:off x="773152" y="1491862"/>
                <a:ext cx="17373600" cy="6177397"/>
              </a:xfrm>
              <a:prstGeom prst="rect">
                <a:avLst/>
              </a:prstGeom>
              <a:noFill/>
            </p:spPr>
            <p:txBody>
              <a:bodyPr wrap="square">
                <a:spAutoFit/>
              </a:bodyPr>
              <a:lstStyle/>
              <a:p>
                <a:pPr algn="just">
                  <a:lnSpc>
                    <a:spcPct val="150000"/>
                  </a:lnSpc>
                  <a:spcBef>
                    <a:spcPts val="600"/>
                  </a:spcBef>
                  <a:spcAft>
                    <a:spcPts val="800"/>
                  </a:spcAft>
                </a:pPr>
                <a:r>
                  <a:rPr lang="fr-FR" sz="3600" kern="100" dirty="0">
                    <a:effectLst/>
                    <a:latin typeface="Arial" panose="020B0604020202020204" pitchFamily="34" charset="0"/>
                    <a:ea typeface="Calibri" panose="020F0502020204030204" pitchFamily="34" charset="0"/>
                    <a:cs typeface="Arial" panose="020B0604020202020204" pitchFamily="34" charset="0"/>
                  </a:rPr>
                  <a:t>a) </a:t>
                </a:r>
                <a:r>
                  <a:rPr lang="fr-FR" sz="3600" kern="100" dirty="0" err="1">
                    <a:effectLst/>
                    <a:latin typeface="Arial" panose="020B0604020202020204" pitchFamily="34" charset="0"/>
                    <a:ea typeface="Calibri" panose="020F0502020204030204" pitchFamily="34" charset="0"/>
                    <a:cs typeface="Arial" panose="020B0604020202020204" pitchFamily="34" charset="0"/>
                  </a:rPr>
                  <a:t>Gọi</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số</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đo</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bốn</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góc</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của</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tứ</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giác</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lập</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thành</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cấp</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số</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nhân</a:t>
                </a:r>
                <a:r>
                  <a:rPr lang="fr-FR" sz="3600" kern="1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𝑢</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𝑢</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𝑢</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3</m:t>
                        </m:r>
                      </m:sub>
                    </m:s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𝑢</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4</m:t>
                        </m:r>
                      </m:sub>
                    </m:sSub>
                  </m:oMath>
                </a14:m>
                <a:r>
                  <a:rPr lang="fr-FR" sz="3600" kern="100" dirty="0">
                    <a:effectLst/>
                    <a:latin typeface="Arial" panose="020B0604020202020204" pitchFamily="34" charset="0"/>
                    <a:ea typeface="Calibri" panose="020F0502020204030204" pitchFamily="34" charset="0"/>
                    <a:cs typeface="Arial" panose="020B0604020202020204" pitchFamily="34" charset="0"/>
                  </a:rPr>
                  <a:t>. Ta </a:t>
                </a:r>
                <a:r>
                  <a:rPr lang="fr-FR" sz="3600" kern="100" dirty="0" err="1">
                    <a:effectLst/>
                    <a:latin typeface="Arial" panose="020B0604020202020204" pitchFamily="34" charset="0"/>
                    <a:ea typeface="Calibri" panose="020F0502020204030204" pitchFamily="34" charset="0"/>
                    <a:cs typeface="Arial" panose="020B0604020202020204" pitchFamily="34" charset="0"/>
                  </a:rPr>
                  <a:t>có</a:t>
                </a:r>
                <a:r>
                  <a:rPr lang="fr-FR" sz="3600" kern="1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600"/>
                  </a:spcBef>
                  <a:spcAft>
                    <a:spcPts val="800"/>
                  </a:spcAft>
                </a:pPr>
                <a14:m>
                  <m:oMath xmlns:m="http://schemas.openxmlformats.org/officeDocument/2006/math">
                    <m:d>
                      <m:dPr>
                        <m:begChr m:val="{"/>
                        <m:endChr m:val=""/>
                        <m:ctrlPr>
                          <a:rPr lang="en-US" sz="3600" i="1" kern="100" smtClean="0">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3600" i="1">
                                <a:latin typeface="Cambria Math" panose="02040503050406030204" pitchFamily="18" charset="0"/>
                                <a:cs typeface="Times New Roman" panose="02020603050405020304" pitchFamily="18" charset="0"/>
                              </a:rPr>
                            </m:ctrlPr>
                          </m:mPr>
                          <m:mr>
                            <m:e>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r>
                                <a:rPr lang="en-US" sz="36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2</m:t>
                                  </m:r>
                                </m:sub>
                              </m:sSub>
                              <m:r>
                                <a:rPr lang="en-US" sz="36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3</m:t>
                                  </m:r>
                                </m:sub>
                              </m:sSub>
                              <m:r>
                                <a:rPr lang="en-US" sz="36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4</m:t>
                                  </m:r>
                                </m:sub>
                              </m:sSub>
                              <m:r>
                                <a:rPr lang="en-US" sz="3600">
                                  <a:latin typeface="Cambria Math" panose="02040503050406030204" pitchFamily="18" charset="0"/>
                                  <a:ea typeface="Calibri" panose="020F0502020204030204" pitchFamily="34" charset="0"/>
                                  <a:cs typeface="Times New Roman" panose="02020603050405020304" pitchFamily="18" charset="0"/>
                                </a:rPr>
                                <m:t>=360</m:t>
                              </m:r>
                            </m:e>
                          </m:mr>
                          <m:mr>
                            <m:e>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4</m:t>
                                  </m:r>
                                </m:sub>
                              </m:sSub>
                              <m:r>
                                <a:rPr lang="en-US" sz="3600">
                                  <a:latin typeface="Cambria Math" panose="02040503050406030204" pitchFamily="18" charset="0"/>
                                  <a:ea typeface="Calibri" panose="020F0502020204030204" pitchFamily="34" charset="0"/>
                                  <a:cs typeface="Times New Roman" panose="02020603050405020304" pitchFamily="18" charset="0"/>
                                </a:rPr>
                                <m:t>=8</m:t>
                              </m:r>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e>
                          </m:mr>
                        </m:m>
                      </m:e>
                    </m:d>
                    <m:r>
                      <a:rPr lang="pt-BR" sz="3600" i="1" kern="100"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3600" i="1">
                            <a:solidFill>
                              <a:prstClr val="black"/>
                            </a:solidFill>
                            <a:latin typeface="Cambria Math" panose="02040503050406030204" pitchFamily="18" charset="0"/>
                            <a:cs typeface="Arial" panose="020B0604020202020204" pitchFamily="34" charset="0"/>
                          </a:rPr>
                        </m:ctrlPr>
                      </m:dPr>
                      <m:e>
                        <m:m>
                          <m:mPr>
                            <m:plcHide m:val="on"/>
                            <m:mcs>
                              <m:mc>
                                <m:mcPr>
                                  <m:count m:val="1"/>
                                  <m:mcJc m:val="center"/>
                                </m:mcPr>
                              </m:mc>
                            </m:mcs>
                            <m:ctrlPr>
                              <a:rPr lang="en-US" sz="3600" i="1">
                                <a:latin typeface="Cambria Math" panose="02040503050406030204" pitchFamily="18" charset="0"/>
                                <a:cs typeface="Times New Roman" panose="02020603050405020304" pitchFamily="18" charset="0"/>
                              </a:rPr>
                            </m:ctrlPr>
                          </m:mPr>
                          <m:mr>
                            <m:e>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r>
                                <a:rPr lang="en-US" sz="3600">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latin typeface="Cambria Math" panose="02040503050406030204" pitchFamily="18" charset="0"/>
                                      <a:cs typeface="Times New Roman" panose="02020603050405020304" pitchFamily="18" charset="0"/>
                                    </a:rPr>
                                  </m:ctrlPr>
                                </m:fPr>
                                <m:num>
                                  <m:r>
                                    <a:rPr lang="en-US" sz="3600">
                                      <a:latin typeface="Cambria Math" panose="02040503050406030204" pitchFamily="18" charset="0"/>
                                      <a:ea typeface="Calibri" panose="020F0502020204030204" pitchFamily="34" charset="0"/>
                                      <a:cs typeface="Times New Roman" panose="02020603050405020304" pitchFamily="18" charset="0"/>
                                    </a:rPr>
                                    <m:t>360</m:t>
                                  </m:r>
                                </m:num>
                                <m:den>
                                  <m:r>
                                    <a:rPr lang="en-US" sz="3600">
                                      <a:latin typeface="Cambria Math" panose="02040503050406030204" pitchFamily="18" charset="0"/>
                                      <a:ea typeface="Calibri" panose="020F0502020204030204" pitchFamily="34" charset="0"/>
                                      <a:cs typeface="Times New Roman" panose="02020603050405020304" pitchFamily="18" charset="0"/>
                                    </a:rPr>
                                    <m:t>1+</m:t>
                                  </m:r>
                                  <m:r>
                                    <a:rPr lang="en-US" sz="3600" i="1">
                                      <a:latin typeface="Cambria Math" panose="02040503050406030204" pitchFamily="18" charset="0"/>
                                      <a:ea typeface="Calibri" panose="020F0502020204030204" pitchFamily="34" charset="0"/>
                                      <a:cs typeface="Times New Roman" panose="02020603050405020304" pitchFamily="18" charset="0"/>
                                    </a:rPr>
                                    <m:t>𝑞</m:t>
                                  </m:r>
                                  <m:r>
                                    <a:rPr lang="en-US" sz="36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ea typeface="Calibri" panose="020F0502020204030204" pitchFamily="34" charset="0"/>
                                          <a:cs typeface="Times New Roman" panose="02020603050405020304" pitchFamily="18" charset="0"/>
                                        </a:rPr>
                                        <m:t>𝑞</m:t>
                                      </m:r>
                                    </m:e>
                                    <m:sup>
                                      <m:r>
                                        <a:rPr lang="en-US" sz="3600">
                                          <a:latin typeface="Cambria Math" panose="02040503050406030204" pitchFamily="18" charset="0"/>
                                          <a:ea typeface="Calibri" panose="020F0502020204030204" pitchFamily="34" charset="0"/>
                                          <a:cs typeface="Times New Roman" panose="02020603050405020304" pitchFamily="18" charset="0"/>
                                        </a:rPr>
                                        <m:t>2</m:t>
                                      </m:r>
                                    </m:sup>
                                  </m:sSup>
                                  <m:r>
                                    <a:rPr lang="en-US" sz="36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ea typeface="Calibri" panose="020F0502020204030204" pitchFamily="34" charset="0"/>
                                          <a:cs typeface="Times New Roman" panose="02020603050405020304" pitchFamily="18" charset="0"/>
                                        </a:rPr>
                                        <m:t>𝑞</m:t>
                                      </m:r>
                                    </m:e>
                                    <m:sup>
                                      <m:r>
                                        <a:rPr lang="en-US" sz="3600">
                                          <a:latin typeface="Cambria Math" panose="02040503050406030204" pitchFamily="18" charset="0"/>
                                          <a:ea typeface="Calibri" panose="020F0502020204030204" pitchFamily="34" charset="0"/>
                                          <a:cs typeface="Times New Roman" panose="02020603050405020304" pitchFamily="18" charset="0"/>
                                        </a:rPr>
                                        <m:t>3</m:t>
                                      </m:r>
                                    </m:sup>
                                  </m:sSup>
                                </m:den>
                              </m:f>
                            </m:e>
                          </m:mr>
                          <m:mr>
                            <m:e>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ea typeface="Calibri" panose="020F0502020204030204" pitchFamily="34" charset="0"/>
                                      <a:cs typeface="Times New Roman" panose="02020603050405020304" pitchFamily="18" charset="0"/>
                                    </a:rPr>
                                    <m:t>𝑞</m:t>
                                  </m:r>
                                </m:e>
                                <m:sup>
                                  <m:r>
                                    <a:rPr lang="en-US" sz="3600">
                                      <a:latin typeface="Cambria Math" panose="02040503050406030204" pitchFamily="18" charset="0"/>
                                      <a:ea typeface="Calibri" panose="020F0502020204030204" pitchFamily="34" charset="0"/>
                                      <a:cs typeface="Times New Roman" panose="02020603050405020304" pitchFamily="18" charset="0"/>
                                    </a:rPr>
                                    <m:t>3</m:t>
                                  </m:r>
                                </m:sup>
                              </m:sSup>
                              <m:r>
                                <a:rPr lang="en-US" sz="3600">
                                  <a:latin typeface="Cambria Math" panose="02040503050406030204" pitchFamily="18" charset="0"/>
                                  <a:ea typeface="Calibri" panose="020F0502020204030204" pitchFamily="34" charset="0"/>
                                  <a:cs typeface="Times New Roman" panose="02020603050405020304" pitchFamily="18" charset="0"/>
                                </a:rPr>
                                <m:t>=8</m:t>
                              </m:r>
                            </m:e>
                          </m:mr>
                        </m:m>
                        <m:r>
                          <a:rPr lang="en-US" sz="3600" b="0" i="1" smtClean="0">
                            <a:latin typeface="Cambria Math" panose="02040503050406030204" pitchFamily="18" charset="0"/>
                            <a:ea typeface="Calibri" panose="020F0502020204030204" pitchFamily="34" charset="0"/>
                            <a:cs typeface="Times New Roman" panose="02020603050405020304" pitchFamily="18" charset="0"/>
                          </a:rPr>
                          <m:t> </m:t>
                        </m:r>
                      </m:e>
                    </m:d>
                  </m:oMath>
                </a14:m>
                <a:r>
                  <a:rPr lang="en-US" sz="3600" i="1" dirty="0">
                    <a:latin typeface="Arial" panose="020B0604020202020204" pitchFamily="34" charset="0"/>
                    <a:cs typeface="Arial" panose="020B0604020202020204" pitchFamily="34" charset="0"/>
                  </a:rPr>
                  <a:t>  </a:t>
                </a:r>
                <a14:m>
                  <m:oMath xmlns:m="http://schemas.openxmlformats.org/officeDocument/2006/math">
                    <m:r>
                      <a:rPr lang="pt-BR" sz="3600" i="1" kern="10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3600" i="1">
                            <a:solidFill>
                              <a:prstClr val="black"/>
                            </a:solidFill>
                            <a:latin typeface="Cambria Math" panose="02040503050406030204" pitchFamily="18" charset="0"/>
                            <a:cs typeface="Arial" panose="020B0604020202020204" pitchFamily="34" charset="0"/>
                          </a:rPr>
                        </m:ctrlPr>
                      </m:dPr>
                      <m:e>
                        <m:m>
                          <m:mPr>
                            <m:plcHide m:val="on"/>
                            <m:mcs>
                              <m:mc>
                                <m:mcPr>
                                  <m:count m:val="1"/>
                                  <m:mcJc m:val="center"/>
                                </m:mcPr>
                              </m:mc>
                            </m:mcs>
                            <m:ctrlPr>
                              <a:rPr lang="en-US" sz="3600" i="1">
                                <a:latin typeface="Cambria Math" panose="02040503050406030204" pitchFamily="18" charset="0"/>
                                <a:cs typeface="Times New Roman" panose="02020603050405020304" pitchFamily="18" charset="0"/>
                              </a:rPr>
                            </m:ctrlPr>
                          </m:mPr>
                          <m:mr>
                            <m:e>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r>
                                <a:rPr lang="en-US" sz="36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r>
                                <a:rPr lang="en-US" sz="3600" i="1">
                                  <a:latin typeface="Cambria Math" panose="02040503050406030204" pitchFamily="18" charset="0"/>
                                  <a:ea typeface="Calibri" panose="020F0502020204030204" pitchFamily="34" charset="0"/>
                                  <a:cs typeface="Times New Roman" panose="02020603050405020304" pitchFamily="18" charset="0"/>
                                </a:rPr>
                                <m:t>𝑞</m:t>
                              </m:r>
                              <m:r>
                                <a:rPr lang="en-US" sz="36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ea typeface="Calibri" panose="020F0502020204030204" pitchFamily="34" charset="0"/>
                                      <a:cs typeface="Times New Roman" panose="02020603050405020304" pitchFamily="18" charset="0"/>
                                    </a:rPr>
                                    <m:t>𝑞</m:t>
                                  </m:r>
                                </m:e>
                                <m:sup>
                                  <m:r>
                                    <a:rPr lang="en-US" sz="3600">
                                      <a:latin typeface="Cambria Math" panose="02040503050406030204" pitchFamily="18" charset="0"/>
                                      <a:ea typeface="Calibri" panose="020F0502020204030204" pitchFamily="34" charset="0"/>
                                      <a:cs typeface="Times New Roman" panose="02020603050405020304" pitchFamily="18" charset="0"/>
                                    </a:rPr>
                                    <m:t>2</m:t>
                                  </m:r>
                                </m:sup>
                              </m:sSup>
                              <m:r>
                                <a:rPr lang="en-US" sz="36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ea typeface="Calibri" panose="020F0502020204030204" pitchFamily="34" charset="0"/>
                                      <a:cs typeface="Times New Roman" panose="02020603050405020304" pitchFamily="18" charset="0"/>
                                    </a:rPr>
                                    <m:t>𝑞</m:t>
                                  </m:r>
                                </m:e>
                                <m:sup>
                                  <m:r>
                                    <a:rPr lang="en-US" sz="3600">
                                      <a:latin typeface="Cambria Math" panose="02040503050406030204" pitchFamily="18" charset="0"/>
                                      <a:ea typeface="Calibri" panose="020F0502020204030204" pitchFamily="34" charset="0"/>
                                      <a:cs typeface="Times New Roman" panose="02020603050405020304" pitchFamily="18" charset="0"/>
                                    </a:rPr>
                                    <m:t>3</m:t>
                                  </m:r>
                                </m:sup>
                              </m:sSup>
                              <m:r>
                                <a:rPr lang="en-US" sz="3600">
                                  <a:latin typeface="Cambria Math" panose="02040503050406030204" pitchFamily="18" charset="0"/>
                                  <a:ea typeface="Calibri" panose="020F0502020204030204" pitchFamily="34" charset="0"/>
                                  <a:cs typeface="Times New Roman" panose="02020603050405020304" pitchFamily="18" charset="0"/>
                                </a:rPr>
                                <m:t>=360</m:t>
                              </m:r>
                            </m:e>
                          </m:mr>
                          <m:mr>
                            <m:e>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ea typeface="Calibri" panose="020F0502020204030204" pitchFamily="34" charset="0"/>
                                      <a:cs typeface="Times New Roman" panose="02020603050405020304" pitchFamily="18" charset="0"/>
                                    </a:rPr>
                                    <m:t>𝑞</m:t>
                                  </m:r>
                                </m:e>
                                <m:sup>
                                  <m:r>
                                    <a:rPr lang="en-US" sz="3600">
                                      <a:latin typeface="Cambria Math" panose="02040503050406030204" pitchFamily="18" charset="0"/>
                                      <a:ea typeface="Calibri" panose="020F0502020204030204" pitchFamily="34" charset="0"/>
                                      <a:cs typeface="Times New Roman" panose="02020603050405020304" pitchFamily="18" charset="0"/>
                                    </a:rPr>
                                    <m:t>3</m:t>
                                  </m:r>
                                </m:sup>
                              </m:sSup>
                              <m:r>
                                <a:rPr lang="en-US" sz="3600">
                                  <a:latin typeface="Cambria Math" panose="02040503050406030204" pitchFamily="18" charset="0"/>
                                  <a:ea typeface="Calibri" panose="020F0502020204030204" pitchFamily="34" charset="0"/>
                                  <a:cs typeface="Times New Roman" panose="02020603050405020304" pitchFamily="18" charset="0"/>
                                </a:rPr>
                                <m:t>=8</m:t>
                              </m:r>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e>
                          </m:mr>
                        </m:m>
                      </m:e>
                    </m:d>
                  </m:oMath>
                </a14:m>
                <a:r>
                  <a:rPr lang="en-US" sz="3600" kern="1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600"/>
                  </a:spcBef>
                  <a:spcAft>
                    <a:spcPts val="800"/>
                  </a:spcAft>
                </a:pPr>
                <a14:m>
                  <m:oMath xmlns:m="http://schemas.openxmlformats.org/officeDocument/2006/math">
                    <m:r>
                      <a:rPr lang="en-US" sz="3600"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600" i="1">
                            <a:effectLst/>
                            <a:latin typeface="Cambria Math" panose="02040503050406030204" pitchFamily="18" charset="0"/>
                            <a:cs typeface="Times New Roman" panose="02020603050405020304" pitchFamily="18" charset="0"/>
                          </a:rPr>
                        </m:ctrlPr>
                      </m:dPr>
                      <m:e>
                        <m:m>
                          <m:mPr>
                            <m:plcHide m:val="on"/>
                            <m:mcs>
                              <m:mc>
                                <m:mcPr>
                                  <m:count m:val="1"/>
                                  <m:mcJc m:val="center"/>
                                </m:mcPr>
                              </m:mc>
                            </m:mcs>
                            <m:ctrlPr>
                              <a:rPr lang="en-US" sz="3600" i="1">
                                <a:effectLst/>
                                <a:latin typeface="Cambria Math" panose="02040503050406030204" pitchFamily="18" charset="0"/>
                                <a:cs typeface="Times New Roman" panose="02020603050405020304" pitchFamily="18" charset="0"/>
                              </a:rPr>
                            </m:ctrlPr>
                          </m:mPr>
                          <m:mr>
                            <m:e>
                              <m:sSub>
                                <m:sSubPr>
                                  <m:ctrlPr>
                                    <a:rPr lang="en-US" sz="3600" i="1">
                                      <a:effectLst/>
                                      <a:latin typeface="Cambria Math" panose="02040503050406030204" pitchFamily="18"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=24</m:t>
                              </m:r>
                            </m:e>
                          </m:mr>
                          <m:mr>
                            <m:e>
                              <m:r>
                                <a:rPr lang="en-US" sz="3600" i="1">
                                  <a:effectLst/>
                                  <a:latin typeface="Cambria Math" panose="02040503050406030204" pitchFamily="18" charset="0"/>
                                  <a:ea typeface="Calibri" panose="020F0502020204030204" pitchFamily="34" charset="0"/>
                                  <a:cs typeface="Times New Roman" panose="02020603050405020304" pitchFamily="18" charset="0"/>
                                </a:rPr>
                                <m:t>𝑞</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e>
                          </m:mr>
                        </m:m>
                      </m:e>
                    </m:d>
                  </m:oMath>
                </a14:m>
                <a:r>
                  <a:rPr lang="en-US" sz="3600" kern="100" dirty="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1200"/>
                  </a:spcAft>
                </a:pPr>
                <a:r>
                  <a:rPr lang="fr-FR" sz="3600" kern="100" dirty="0" err="1">
                    <a:effectLst/>
                    <a:latin typeface="Arial" panose="020B0604020202020204" pitchFamily="34" charset="0"/>
                    <a:ea typeface="Calibri" panose="020F0502020204030204" pitchFamily="34" charset="0"/>
                    <a:cs typeface="Arial" panose="020B0604020202020204" pitchFamily="34" charset="0"/>
                  </a:rPr>
                  <a:t>Vậy</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số</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đo</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bốn</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góc</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của</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tứ</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giác</a:t>
                </a:r>
                <a:r>
                  <a:rPr lang="fr-FR" sz="3600" kern="1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p>
                      <m:s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kern="100">
                            <a:effectLst/>
                            <a:latin typeface="Cambria Math" panose="02040503050406030204" pitchFamily="18" charset="0"/>
                            <a:ea typeface="Calibri" panose="020F0502020204030204" pitchFamily="34" charset="0"/>
                            <a:cs typeface="Times New Roman" panose="02020603050405020304" pitchFamily="18" charset="0"/>
                          </a:rPr>
                          <m:t>24</m:t>
                        </m:r>
                      </m:e>
                      <m:sup>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kern="100">
                            <a:effectLst/>
                            <a:latin typeface="Cambria Math" panose="02040503050406030204" pitchFamily="18" charset="0"/>
                            <a:ea typeface="Calibri" panose="020F0502020204030204" pitchFamily="34" charset="0"/>
                            <a:cs typeface="Times New Roman" panose="02020603050405020304" pitchFamily="18" charset="0"/>
                          </a:rPr>
                          <m:t>48</m:t>
                        </m:r>
                      </m:e>
                      <m:sup>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kern="100">
                            <a:effectLst/>
                            <a:latin typeface="Cambria Math" panose="02040503050406030204" pitchFamily="18" charset="0"/>
                            <a:ea typeface="Calibri" panose="020F0502020204030204" pitchFamily="34" charset="0"/>
                            <a:cs typeface="Times New Roman" panose="02020603050405020304" pitchFamily="18" charset="0"/>
                          </a:rPr>
                          <m:t>96</m:t>
                        </m:r>
                      </m:e>
                      <m:sup>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kern="100">
                            <a:effectLst/>
                            <a:latin typeface="Cambria Math" panose="02040503050406030204" pitchFamily="18" charset="0"/>
                            <a:ea typeface="Calibri" panose="020F0502020204030204" pitchFamily="34" charset="0"/>
                            <a:cs typeface="Times New Roman" panose="02020603050405020304" pitchFamily="18" charset="0"/>
                          </a:rPr>
                          <m:t>192</m:t>
                        </m:r>
                      </m:e>
                      <m:sup>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fr-FR" sz="3600" kern="100" dirty="0">
                    <a:effectLst/>
                    <a:latin typeface="Arial" panose="020B0604020202020204" pitchFamily="34" charset="0"/>
                    <a:ea typeface="Calibri" panose="020F050202020403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A1A837C6-6EB1-2DB8-9568-1B74FB44C02C}"/>
                  </a:ext>
                </a:extLst>
              </p:cNvPr>
              <p:cNvSpPr txBox="1">
                <a:spLocks noRot="1" noChangeAspect="1" noMove="1" noResize="1" noEditPoints="1" noAdjustHandles="1" noChangeArrowheads="1" noChangeShapeType="1" noTextEdit="1"/>
              </p:cNvSpPr>
              <p:nvPr/>
            </p:nvSpPr>
            <p:spPr>
              <a:xfrm>
                <a:off x="773152" y="1491862"/>
                <a:ext cx="17373600" cy="6177397"/>
              </a:xfrm>
              <a:prstGeom prst="rect">
                <a:avLst/>
              </a:prstGeom>
              <a:blipFill>
                <a:blip r:embed="rId4"/>
                <a:stretch>
                  <a:fillRect l="-1088" b="-27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592DCDC-6291-8BFF-C184-963AA2F8B846}"/>
                  </a:ext>
                </a:extLst>
              </p:cNvPr>
              <p:cNvSpPr txBox="1"/>
              <p:nvPr/>
            </p:nvSpPr>
            <p:spPr>
              <a:xfrm>
                <a:off x="773152" y="7892358"/>
                <a:ext cx="16143248" cy="180555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fr-FR"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𝑞</m:t>
                    </m:r>
                    <m:r>
                      <a:rPr kumimoji="0" lang="fr-FR"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oMath>
                </a14:m>
                <a:r>
                  <a:rPr kumimoji="0" lang="fr-FR"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a:t>
                </a:r>
                <a:r>
                  <a:rPr kumimoji="0" lang="en-US"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sáu</a:t>
                </a:r>
                <a:r>
                  <a:rPr kumimoji="0" lang="en-US"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cần</a:t>
                </a:r>
                <a:r>
                  <a:rPr kumimoji="0" lang="en-US"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8;16;</m:t>
                    </m:r>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32;64;</m:t>
                    </m:r>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128</m:t>
                    </m:r>
                  </m:oMath>
                </a14:m>
                <a:r>
                  <a:rPr kumimoji="0" lang="en-US"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thứ</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15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-32768 .</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3592DCDC-6291-8BFF-C184-963AA2F8B846}"/>
                  </a:ext>
                </a:extLst>
              </p:cNvPr>
              <p:cNvSpPr txBox="1">
                <a:spLocks noRot="1" noChangeAspect="1" noMove="1" noResize="1" noEditPoints="1" noAdjustHandles="1" noChangeArrowheads="1" noChangeShapeType="1" noTextEdit="1"/>
              </p:cNvSpPr>
              <p:nvPr/>
            </p:nvSpPr>
            <p:spPr>
              <a:xfrm>
                <a:off x="773152" y="7892358"/>
                <a:ext cx="16143248" cy="1805559"/>
              </a:xfrm>
              <a:prstGeom prst="rect">
                <a:avLst/>
              </a:prstGeom>
              <a:blipFill>
                <a:blip r:embed="rId5"/>
                <a:stretch>
                  <a:fillRect l="-1171" b="-11824"/>
                </a:stretch>
              </a:blipFill>
            </p:spPr>
            <p:txBody>
              <a:bodyPr/>
              <a:lstStyle/>
              <a:p>
                <a:r>
                  <a:rPr lang="en-US">
                    <a:noFill/>
                  </a:rPr>
                  <a:t> </a:t>
                </a:r>
              </a:p>
            </p:txBody>
          </p:sp>
        </mc:Fallback>
      </mc:AlternateContent>
    </p:spTree>
    <p:extLst>
      <p:ext uri="{BB962C8B-B14F-4D97-AF65-F5344CB8AC3E}">
        <p14:creationId xmlns:p14="http://schemas.microsoft.com/office/powerpoint/2010/main" val="2954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16459200" y="-592530"/>
            <a:ext cx="2405619" cy="2154630"/>
            <a:chOff x="0" y="0"/>
            <a:chExt cx="6974492" cy="7498048"/>
          </a:xfrm>
        </p:grpSpPr>
        <p:sp>
          <p:nvSpPr>
            <p:cNvPr id="3" name="Freeform 3"/>
            <p:cNvSpPr/>
            <p:nvPr/>
          </p:nvSpPr>
          <p:spPr>
            <a:xfrm rot="1092066" flipH="1">
              <a:off x="297251" y="3222840"/>
              <a:ext cx="5196704" cy="2735728"/>
            </a:xfrm>
            <a:custGeom>
              <a:avLst/>
              <a:gdLst/>
              <a:ahLst/>
              <a:cxnLst/>
              <a:rect l="l" t="t" r="r" b="b"/>
              <a:pathLst>
                <a:path w="5196704" h="2735728">
                  <a:moveTo>
                    <a:pt x="5196704" y="0"/>
                  </a:moveTo>
                  <a:lnTo>
                    <a:pt x="0" y="0"/>
                  </a:lnTo>
                  <a:lnTo>
                    <a:pt x="0" y="2735728"/>
                  </a:lnTo>
                  <a:lnTo>
                    <a:pt x="5196704" y="2735728"/>
                  </a:lnTo>
                  <a:lnTo>
                    <a:pt x="5196704" y="0"/>
                  </a:lnTo>
                  <a:close/>
                </a:path>
              </a:pathLst>
            </a:custGeom>
            <a:blipFill>
              <a:blip r:embed="rId2"/>
              <a:stretch>
                <a:fillRect l="-75709" t="-268331" r="-29032" b="-41599"/>
              </a:stretch>
            </a:blipFill>
          </p:spPr>
          <p:txBody>
            <a:bodyPr/>
            <a:lstStyle/>
            <a:p>
              <a:endParaRPr lang="en-US"/>
            </a:p>
          </p:txBody>
        </p:sp>
        <p:sp>
          <p:nvSpPr>
            <p:cNvPr id="4" name="Freeform 4"/>
            <p:cNvSpPr/>
            <p:nvPr/>
          </p:nvSpPr>
          <p:spPr>
            <a:xfrm rot="-498393" flipH="1">
              <a:off x="1123272" y="5212313"/>
              <a:ext cx="1772900" cy="2169048"/>
            </a:xfrm>
            <a:custGeom>
              <a:avLst/>
              <a:gdLst/>
              <a:ahLst/>
              <a:cxnLst/>
              <a:rect l="l" t="t" r="r" b="b"/>
              <a:pathLst>
                <a:path w="1772900" h="2169048">
                  <a:moveTo>
                    <a:pt x="1772900" y="0"/>
                  </a:moveTo>
                  <a:lnTo>
                    <a:pt x="0" y="0"/>
                  </a:lnTo>
                  <a:lnTo>
                    <a:pt x="0" y="2169048"/>
                  </a:lnTo>
                  <a:lnTo>
                    <a:pt x="1772900" y="2169048"/>
                  </a:lnTo>
                  <a:lnTo>
                    <a:pt x="1772900" y="0"/>
                  </a:lnTo>
                  <a:close/>
                </a:path>
              </a:pathLst>
            </a:custGeom>
            <a:blipFill>
              <a:blip r:embed="rId2"/>
              <a:stretch>
                <a:fillRect l="-483338" t="-402555"/>
              </a:stretch>
            </a:blipFill>
          </p:spPr>
          <p:txBody>
            <a:bodyPr/>
            <a:lstStyle/>
            <a:p>
              <a:endParaRPr lang="en-US"/>
            </a:p>
          </p:txBody>
        </p:sp>
        <p:sp>
          <p:nvSpPr>
            <p:cNvPr id="5" name="Freeform 5"/>
            <p:cNvSpPr/>
            <p:nvPr/>
          </p:nvSpPr>
          <p:spPr>
            <a:xfrm>
              <a:off x="2592254" y="0"/>
              <a:ext cx="4382237" cy="5095625"/>
            </a:xfrm>
            <a:custGeom>
              <a:avLst/>
              <a:gdLst/>
              <a:ahLst/>
              <a:cxnLst/>
              <a:rect l="l" t="t" r="r" b="b"/>
              <a:pathLst>
                <a:path w="4382237" h="5095625">
                  <a:moveTo>
                    <a:pt x="0" y="0"/>
                  </a:moveTo>
                  <a:lnTo>
                    <a:pt x="4382238" y="0"/>
                  </a:lnTo>
                  <a:lnTo>
                    <a:pt x="4382238" y="5095625"/>
                  </a:lnTo>
                  <a:lnTo>
                    <a:pt x="0" y="5095625"/>
                  </a:lnTo>
                  <a:lnTo>
                    <a:pt x="0" y="0"/>
                  </a:lnTo>
                  <a:close/>
                </a:path>
              </a:pathLst>
            </a:custGeom>
            <a:blipFill>
              <a:blip r:embed="rId3"/>
              <a:stretch>
                <a:fillRect/>
              </a:stretch>
            </a:blipFill>
          </p:spPr>
          <p:txBody>
            <a:bodyPr/>
            <a:lstStyle/>
            <a:p>
              <a:endParaRPr lang="en-US"/>
            </a:p>
          </p:txBody>
        </p:sp>
      </p:grpSp>
      <p:sp>
        <p:nvSpPr>
          <p:cNvPr id="17" name="Oval Callout 29">
            <a:extLst>
              <a:ext uri="{FF2B5EF4-FFF2-40B4-BE49-F238E27FC236}">
                <a16:creationId xmlns:a16="http://schemas.microsoft.com/office/drawing/2014/main" id="{EDC4DD28-42BB-AFE2-3441-52768D5FB811}"/>
              </a:ext>
            </a:extLst>
          </p:cNvPr>
          <p:cNvSpPr/>
          <p:nvPr/>
        </p:nvSpPr>
        <p:spPr>
          <a:xfrm>
            <a:off x="8308018" y="4022795"/>
            <a:ext cx="1671964" cy="679680"/>
          </a:xfrm>
          <a:prstGeom prst="wedgeEllipseCallout">
            <a:avLst>
              <a:gd name="adj1" fmla="val 19519"/>
              <a:gd name="adj2" fmla="val 7059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F4739AD5-5149-4769-CBDB-90B8466B13BE}"/>
              </a:ext>
            </a:extLst>
          </p:cNvPr>
          <p:cNvGrpSpPr/>
          <p:nvPr/>
        </p:nvGrpSpPr>
        <p:grpSpPr>
          <a:xfrm>
            <a:off x="773814" y="927289"/>
            <a:ext cx="5346528" cy="1092011"/>
            <a:chOff x="107585" y="220912"/>
            <a:chExt cx="11672028" cy="1092011"/>
          </a:xfrm>
        </p:grpSpPr>
        <p:sp>
          <p:nvSpPr>
            <p:cNvPr id="19" name="Rectangle 18">
              <a:extLst>
                <a:ext uri="{FF2B5EF4-FFF2-40B4-BE49-F238E27FC236}">
                  <a16:creationId xmlns:a16="http://schemas.microsoft.com/office/drawing/2014/main" id="{4061EC6B-059C-17AD-161C-A667CB4717AA}"/>
                </a:ext>
              </a:extLst>
            </p:cNvPr>
            <p:cNvSpPr/>
            <p:nvPr/>
          </p:nvSpPr>
          <p:spPr>
            <a:xfrm>
              <a:off x="204436" y="246123"/>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white"/>
                </a:solidFill>
                <a:effectLst/>
                <a:uLnTx/>
                <a:uFillTx/>
                <a:latin typeface="Arial (Body)"/>
              </a:endParaRPr>
            </a:p>
          </p:txBody>
        </p:sp>
        <p:sp>
          <p:nvSpPr>
            <p:cNvPr id="20" name="Rectangle 19">
              <a:extLst>
                <a:ext uri="{FF2B5EF4-FFF2-40B4-BE49-F238E27FC236}">
                  <a16:creationId xmlns:a16="http://schemas.microsoft.com/office/drawing/2014/main" id="{97DCF661-20CB-AA31-D6A0-D6784C36D18D}"/>
                </a:ext>
              </a:extLst>
            </p:cNvPr>
            <p:cNvSpPr/>
            <p:nvPr/>
          </p:nvSpPr>
          <p:spPr>
            <a:xfrm>
              <a:off x="107585" y="220912"/>
              <a:ext cx="11672028"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4. (SGK – tr.60)</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82CBDD6B-E538-98A5-4E2D-AE837E76D9E4}"/>
                  </a:ext>
                </a:extLst>
              </p:cNvPr>
              <p:cNvSpPr/>
              <p:nvPr/>
            </p:nvSpPr>
            <p:spPr>
              <a:xfrm>
                <a:off x="815896" y="747258"/>
                <a:ext cx="16104689" cy="3287695"/>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Ba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𝑏</m:t>
                        </m:r>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den>
                    </m:f>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𝑏</m:t>
                        </m:r>
                      </m:den>
                    </m:f>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𝑏</m:t>
                        </m:r>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𝑐</m:t>
                        </m:r>
                      </m:den>
                    </m:f>
                  </m:oMath>
                </a14:m>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theo</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thứ</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tự</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lập</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thành</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cấp</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cộng</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Chứng</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minh</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rằng</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ba</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𝑏</m:t>
                    </m:r>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𝑐</m:t>
                    </m:r>
                  </m:oMath>
                </a14:m>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theo</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thứ</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tự</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lập</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thành</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cấp</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nhân</a:t>
                </a:r>
                <a:endPar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1" name="Rectangle 20">
                <a:extLst>
                  <a:ext uri="{FF2B5EF4-FFF2-40B4-BE49-F238E27FC236}">
                    <a16:creationId xmlns:a16="http://schemas.microsoft.com/office/drawing/2014/main" id="{82CBDD6B-E538-98A5-4E2D-AE837E76D9E4}"/>
                  </a:ext>
                </a:extLst>
              </p:cNvPr>
              <p:cNvSpPr>
                <a:spLocks noRot="1" noChangeAspect="1" noMove="1" noResize="1" noEditPoints="1" noAdjustHandles="1" noChangeArrowheads="1" noChangeShapeType="1" noTextEdit="1"/>
              </p:cNvSpPr>
              <p:nvPr/>
            </p:nvSpPr>
            <p:spPr>
              <a:xfrm>
                <a:off x="815896" y="747258"/>
                <a:ext cx="16104689" cy="3287695"/>
              </a:xfrm>
              <a:prstGeom prst="rect">
                <a:avLst/>
              </a:prstGeom>
              <a:blipFill>
                <a:blip r:embed="rId4"/>
                <a:stretch>
                  <a:fillRect l="-1476" b="-7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CF225BE-7734-9CD1-BC0C-02FA9FE4B66C}"/>
                  </a:ext>
                </a:extLst>
              </p:cNvPr>
              <p:cNvSpPr txBox="1"/>
              <p:nvPr/>
            </p:nvSpPr>
            <p:spPr>
              <a:xfrm>
                <a:off x="1170772" y="4793763"/>
                <a:ext cx="15313020" cy="5067285"/>
              </a:xfrm>
              <a:prstGeom prst="rect">
                <a:avLst/>
              </a:prstGeom>
              <a:noFill/>
            </p:spPr>
            <p:txBody>
              <a:bodyPr wrap="square">
                <a:spAutoFit/>
              </a:bodyPr>
              <a:lstStyle/>
              <a:p>
                <a:pPr>
                  <a:lnSpc>
                    <a:spcPct val="150000"/>
                  </a:lnSpc>
                  <a:spcAft>
                    <a:spcPts val="1200"/>
                  </a:spcAft>
                </a:pPr>
                <a:r>
                  <a:rPr lang="en-US" sz="4200" kern="100" dirty="0">
                    <a:latin typeface="Arial" panose="020B0604020202020204" pitchFamily="34" charset="0"/>
                    <a:ea typeface="Calibri" panose="020F0502020204030204" pitchFamily="34" charset="0"/>
                    <a:cs typeface="Arial" panose="020B0604020202020204" pitchFamily="34" charset="0"/>
                  </a:rPr>
                  <a:t>Ta </a:t>
                </a:r>
                <a:r>
                  <a:rPr lang="en-US" sz="4200" kern="100" dirty="0" err="1">
                    <a:latin typeface="Arial" panose="020B0604020202020204" pitchFamily="34" charset="0"/>
                    <a:ea typeface="Calibri" panose="020F0502020204030204" pitchFamily="34" charset="0"/>
                    <a:cs typeface="Arial" panose="020B0604020202020204" pitchFamily="34" charset="0"/>
                  </a:rPr>
                  <a:t>có</a:t>
                </a:r>
                <a:r>
                  <a:rPr lang="en-US" sz="42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latin typeface="Cambria Math" panose="02040503050406030204" pitchFamily="18" charset="0"/>
                            <a:ea typeface="Calibri" panose="020F0502020204030204" pitchFamily="34" charset="0"/>
                            <a:cs typeface="Times New Roman" panose="02020603050405020304" pitchFamily="18" charset="0"/>
                          </a:rPr>
                          <m:t>2</m:t>
                        </m:r>
                      </m:num>
                      <m:den>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𝑎</m:t>
                        </m:r>
                      </m:den>
                    </m:f>
                    <m:r>
                      <a:rPr lang="en-US" sz="42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latin typeface="Cambria Math" panose="02040503050406030204" pitchFamily="18" charset="0"/>
                            <a:ea typeface="Calibri" panose="020F0502020204030204" pitchFamily="34" charset="0"/>
                            <a:cs typeface="Times New Roman" panose="02020603050405020304" pitchFamily="18" charset="0"/>
                          </a:rPr>
                          <m:t>1</m:t>
                        </m:r>
                      </m:num>
                      <m:den>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den>
                    </m:f>
                    <m:r>
                      <a:rPr lang="en-US" sz="42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latin typeface="Cambria Math" panose="02040503050406030204" pitchFamily="18" charset="0"/>
                            <a:ea typeface="Calibri" panose="020F0502020204030204" pitchFamily="34" charset="0"/>
                            <a:cs typeface="Times New Roman" panose="02020603050405020304" pitchFamily="18" charset="0"/>
                          </a:rPr>
                          <m:t>2</m:t>
                        </m:r>
                      </m:num>
                      <m:den>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𝑐</m:t>
                        </m:r>
                      </m:den>
                    </m:f>
                  </m:oMath>
                </a14:m>
                <a:r>
                  <a:rPr lang="en-US" sz="4200" kern="100" dirty="0">
                    <a:latin typeface="Arial" panose="020B0604020202020204" pitchFamily="34" charset="0"/>
                    <a:ea typeface="Calibri" panose="020F0502020204030204" pitchFamily="34" charset="0"/>
                    <a:cs typeface="Arial" panose="020B0604020202020204" pitchFamily="34" charset="0"/>
                  </a:rPr>
                  <a:t> </a:t>
                </a:r>
                <a:r>
                  <a:rPr lang="en-US" sz="4200" kern="100" dirty="0" err="1">
                    <a:latin typeface="Arial" panose="020B0604020202020204" pitchFamily="34" charset="0"/>
                    <a:ea typeface="Calibri" panose="020F0502020204030204" pitchFamily="34" charset="0"/>
                    <a:cs typeface="Arial" panose="020B0604020202020204" pitchFamily="34" charset="0"/>
                  </a:rPr>
                  <a:t>lập</a:t>
                </a:r>
                <a:r>
                  <a:rPr lang="en-US" sz="4200" kern="100" dirty="0">
                    <a:latin typeface="Arial" panose="020B0604020202020204" pitchFamily="34" charset="0"/>
                    <a:ea typeface="Calibri" panose="020F0502020204030204" pitchFamily="34" charset="0"/>
                    <a:cs typeface="Arial" panose="020B0604020202020204" pitchFamily="34" charset="0"/>
                  </a:rPr>
                  <a:t> </a:t>
                </a:r>
                <a:r>
                  <a:rPr lang="en-US" sz="4200" kern="100" dirty="0" err="1">
                    <a:latin typeface="Arial" panose="020B0604020202020204" pitchFamily="34" charset="0"/>
                    <a:ea typeface="Calibri" panose="020F0502020204030204" pitchFamily="34" charset="0"/>
                    <a:cs typeface="Arial" panose="020B0604020202020204" pitchFamily="34" charset="0"/>
                  </a:rPr>
                  <a:t>thành</a:t>
                </a:r>
                <a:r>
                  <a:rPr lang="en-US" sz="4200" kern="100" dirty="0">
                    <a:latin typeface="Arial" panose="020B0604020202020204" pitchFamily="34" charset="0"/>
                    <a:ea typeface="Calibri" panose="020F0502020204030204" pitchFamily="34" charset="0"/>
                    <a:cs typeface="Arial" panose="020B0604020202020204" pitchFamily="34" charset="0"/>
                  </a:rPr>
                  <a:t> </a:t>
                </a:r>
                <a:r>
                  <a:rPr lang="en-US" sz="4200" kern="100" dirty="0" err="1">
                    <a:latin typeface="Arial" panose="020B0604020202020204" pitchFamily="34" charset="0"/>
                    <a:ea typeface="Calibri" panose="020F0502020204030204" pitchFamily="34" charset="0"/>
                    <a:cs typeface="Arial" panose="020B0604020202020204" pitchFamily="34" charset="0"/>
                  </a:rPr>
                  <a:t>cấp</a:t>
                </a:r>
                <a:r>
                  <a:rPr lang="en-US" sz="4200" kern="100" dirty="0">
                    <a:latin typeface="Arial" panose="020B0604020202020204" pitchFamily="34" charset="0"/>
                    <a:ea typeface="Calibri" panose="020F0502020204030204" pitchFamily="34" charset="0"/>
                    <a:cs typeface="Arial" panose="020B0604020202020204" pitchFamily="34" charset="0"/>
                  </a:rPr>
                  <a:t> </a:t>
                </a:r>
                <a:r>
                  <a:rPr lang="en-US" sz="4200" kern="100" dirty="0" err="1">
                    <a:latin typeface="Arial" panose="020B0604020202020204" pitchFamily="34" charset="0"/>
                    <a:ea typeface="Calibri" panose="020F0502020204030204" pitchFamily="34" charset="0"/>
                    <a:cs typeface="Arial" panose="020B0604020202020204" pitchFamily="34" charset="0"/>
                  </a:rPr>
                  <a:t>số</a:t>
                </a:r>
                <a:r>
                  <a:rPr lang="en-US" sz="4200" kern="100" dirty="0">
                    <a:latin typeface="Arial" panose="020B0604020202020204" pitchFamily="34" charset="0"/>
                    <a:ea typeface="Calibri" panose="020F0502020204030204" pitchFamily="34" charset="0"/>
                    <a:cs typeface="Arial" panose="020B0604020202020204" pitchFamily="34" charset="0"/>
                  </a:rPr>
                  <a:t> </a:t>
                </a:r>
                <a:r>
                  <a:rPr lang="en-US" sz="4200" kern="100" dirty="0" err="1">
                    <a:latin typeface="Arial" panose="020B0604020202020204" pitchFamily="34" charset="0"/>
                    <a:ea typeface="Calibri" panose="020F0502020204030204" pitchFamily="34" charset="0"/>
                    <a:cs typeface="Arial" panose="020B0604020202020204" pitchFamily="34" charset="0"/>
                  </a:rPr>
                  <a:t>cộng</a:t>
                </a:r>
                <a:r>
                  <a:rPr lang="en-US" sz="4200" kern="100" dirty="0">
                    <a:latin typeface="Arial" panose="020B0604020202020204" pitchFamily="34" charset="0"/>
                    <a:ea typeface="Calibri" panose="020F0502020204030204" pitchFamily="34" charset="0"/>
                    <a:cs typeface="Arial" panose="020B0604020202020204" pitchFamily="34" charset="0"/>
                  </a:rPr>
                  <a:t>, </a:t>
                </a:r>
                <a:r>
                  <a:rPr lang="en-US" sz="4200" kern="100" dirty="0" err="1">
                    <a:latin typeface="Arial" panose="020B0604020202020204" pitchFamily="34" charset="0"/>
                    <a:ea typeface="Calibri" panose="020F0502020204030204" pitchFamily="34" charset="0"/>
                    <a:cs typeface="Arial" panose="020B0604020202020204" pitchFamily="34" charset="0"/>
                  </a:rPr>
                  <a:t>suy</a:t>
                </a:r>
                <a:r>
                  <a:rPr lang="en-US" sz="4200" kern="100" dirty="0">
                    <a:latin typeface="Arial" panose="020B0604020202020204" pitchFamily="34" charset="0"/>
                    <a:ea typeface="Calibri" panose="020F0502020204030204" pitchFamily="34" charset="0"/>
                    <a:cs typeface="Arial" panose="020B0604020202020204" pitchFamily="34" charset="0"/>
                  </a:rPr>
                  <a:t> </a:t>
                </a:r>
                <a:r>
                  <a:rPr lang="en-US" sz="4200" kern="100" dirty="0" err="1">
                    <a:latin typeface="Arial" panose="020B0604020202020204" pitchFamily="34" charset="0"/>
                    <a:ea typeface="Calibri" panose="020F0502020204030204" pitchFamily="34" charset="0"/>
                    <a:cs typeface="Arial" panose="020B0604020202020204" pitchFamily="34" charset="0"/>
                  </a:rPr>
                  <a:t>ra</a:t>
                </a:r>
                <a:r>
                  <a:rPr lang="en-US" sz="4200" kern="100" dirty="0">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1200"/>
                  </a:spcAft>
                </a:pPr>
                <a14:m>
                  <m:oMath xmlns:m="http://schemas.openxmlformats.org/officeDocument/2006/math">
                    <m:f>
                      <m:f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latin typeface="Cambria Math" panose="02040503050406030204" pitchFamily="18" charset="0"/>
                            <a:ea typeface="Calibri" panose="020F0502020204030204" pitchFamily="34" charset="0"/>
                            <a:cs typeface="Times New Roman" panose="02020603050405020304" pitchFamily="18" charset="0"/>
                          </a:rPr>
                          <m:t>2</m:t>
                        </m:r>
                      </m:num>
                      <m:den>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𝑎</m:t>
                        </m:r>
                      </m:den>
                    </m:f>
                    <m:r>
                      <a:rPr lang="en-US" sz="42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latin typeface="Cambria Math" panose="02040503050406030204" pitchFamily="18" charset="0"/>
                            <a:ea typeface="Calibri" panose="020F0502020204030204" pitchFamily="34" charset="0"/>
                            <a:cs typeface="Times New Roman" panose="02020603050405020304" pitchFamily="18" charset="0"/>
                          </a:rPr>
                          <m:t>2</m:t>
                        </m:r>
                      </m:num>
                      <m:den>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𝑐</m:t>
                        </m:r>
                      </m:den>
                    </m:f>
                    <m:r>
                      <a:rPr lang="en-US" sz="42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latin typeface="Cambria Math" panose="02040503050406030204" pitchFamily="18" charset="0"/>
                            <a:ea typeface="Calibri" panose="020F0502020204030204" pitchFamily="34" charset="0"/>
                            <a:cs typeface="Times New Roman" panose="02020603050405020304" pitchFamily="18" charset="0"/>
                          </a:rPr>
                          <m:t>2</m:t>
                        </m:r>
                      </m:num>
                      <m:den>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den>
                    </m:f>
                    <m:r>
                      <a:rPr lang="en-US" sz="42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latin typeface="Cambria Math" panose="02040503050406030204" pitchFamily="18" charset="0"/>
                            <a:ea typeface="Calibri" panose="020F0502020204030204" pitchFamily="34" charset="0"/>
                            <a:cs typeface="Times New Roman" panose="02020603050405020304" pitchFamily="18" charset="0"/>
                          </a:rPr>
                          <m:t>2</m:t>
                        </m:r>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𝑎</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𝑐</m:t>
                        </m:r>
                      </m:num>
                      <m:den>
                        <m:r>
                          <a:rPr lang="en-US" sz="4200"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𝑎</m:t>
                        </m:r>
                        <m:r>
                          <a:rPr lang="en-US" sz="4200"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𝑐</m:t>
                        </m:r>
                        <m:r>
                          <a:rPr lang="en-US" sz="4200" kern="100">
                            <a:latin typeface="Cambria Math" panose="02040503050406030204" pitchFamily="18" charset="0"/>
                            <a:ea typeface="Calibri" panose="020F0502020204030204" pitchFamily="34" charset="0"/>
                            <a:cs typeface="Times New Roman" panose="02020603050405020304" pitchFamily="18" charset="0"/>
                          </a:rPr>
                          <m:t>)</m:t>
                        </m:r>
                      </m:den>
                    </m:f>
                    <m:r>
                      <a:rPr lang="en-US" sz="42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latin typeface="Cambria Math" panose="02040503050406030204" pitchFamily="18" charset="0"/>
                            <a:ea typeface="Calibri" panose="020F0502020204030204" pitchFamily="34" charset="0"/>
                            <a:cs typeface="Times New Roman" panose="02020603050405020304" pitchFamily="18" charset="0"/>
                          </a:rPr>
                          <m:t>1</m:t>
                        </m:r>
                      </m:num>
                      <m:den>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den>
                    </m:f>
                    <m:r>
                      <a:rPr lang="en-US" sz="4200"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d>
                      <m:d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4200" kern="100">
                            <a:latin typeface="Cambria Math" panose="02040503050406030204" pitchFamily="18" charset="0"/>
                            <a:ea typeface="Calibri" panose="020F0502020204030204" pitchFamily="34" charset="0"/>
                            <a:cs typeface="Times New Roman" panose="02020603050405020304" pitchFamily="18" charset="0"/>
                          </a:rPr>
                          <m:t>2</m:t>
                        </m:r>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𝑎</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𝑐</m:t>
                        </m:r>
                      </m:e>
                    </m:d>
                    <m:r>
                      <a:rPr lang="en-US" sz="4200" kern="100">
                        <a:latin typeface="Cambria Math" panose="02040503050406030204" pitchFamily="18" charset="0"/>
                        <a:ea typeface="Calibri" panose="020F0502020204030204" pitchFamily="34" charset="0"/>
                        <a:cs typeface="Times New Roman" panose="02020603050405020304" pitchFamily="18" charset="0"/>
                      </a:rPr>
                      <m:t>=</m:t>
                    </m:r>
                    <m:d>
                      <m:d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𝑎</m:t>
                        </m:r>
                      </m:e>
                    </m:d>
                    <m:d>
                      <m:d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𝑐</m:t>
                        </m:r>
                      </m:e>
                    </m:d>
                  </m:oMath>
                </a14:m>
                <a:r>
                  <a:rPr lang="en-US" sz="4200" kern="100" dirty="0">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1200"/>
                  </a:spcAft>
                </a:pPr>
                <a14:m>
                  <m:oMath xmlns:m="http://schemas.openxmlformats.org/officeDocument/2006/math">
                    <m:r>
                      <a:rPr lang="en-US" sz="4200" kern="1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e>
                      <m:sup>
                        <m:r>
                          <a:rPr lang="en-US" sz="4200" kern="100">
                            <a:latin typeface="Cambria Math" panose="02040503050406030204" pitchFamily="18" charset="0"/>
                            <a:ea typeface="Calibri" panose="020F0502020204030204" pitchFamily="34" charset="0"/>
                            <a:cs typeface="Times New Roman" panose="02020603050405020304" pitchFamily="18" charset="0"/>
                          </a:rPr>
                          <m:t>2</m:t>
                        </m:r>
                      </m:sup>
                    </m:sSup>
                    <m:r>
                      <a:rPr lang="en-US" sz="4200"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𝑎𝑐</m:t>
                    </m:r>
                    <m:r>
                      <a:rPr lang="en-US" sz="4200" kern="100">
                        <a:latin typeface="Cambria Math" panose="02040503050406030204" pitchFamily="18" charset="0"/>
                        <a:ea typeface="Calibri" panose="020F0502020204030204" pitchFamily="34" charset="0"/>
                        <a:cs typeface="Times New Roman" panose="02020603050405020304" pitchFamily="18" charset="0"/>
                      </a:rPr>
                      <m:t>.</m:t>
                    </m:r>
                    <m:r>
                      <m:rPr>
                        <m:nor/>
                      </m:rPr>
                      <a:rPr lang="en-US" sz="4200" i="1" kern="100">
                        <a:latin typeface="Arial" panose="020B0604020202020204" pitchFamily="34" charset="0"/>
                        <a:ea typeface="Calibri" panose="020F0502020204030204" pitchFamily="34" charset="0"/>
                        <a:cs typeface="Arial" panose="020B0604020202020204" pitchFamily="34" charset="0"/>
                      </a:rPr>
                      <m:t> </m:t>
                    </m:r>
                  </m:oMath>
                </a14:m>
                <a:r>
                  <a:rPr lang="en-US" sz="4200" kern="100" dirty="0">
                    <a:latin typeface="Arial" panose="020B0604020202020204" pitchFamily="34" charset="0"/>
                    <a:ea typeface="Calibri" panose="020F0502020204030204" pitchFamily="34" charset="0"/>
                    <a:cs typeface="Arial" panose="020B0604020202020204" pitchFamily="34" charset="0"/>
                  </a:rPr>
                  <a:t> </a:t>
                </a:r>
              </a:p>
              <a:p>
                <a:r>
                  <a:rPr lang="en-US" sz="4200" dirty="0" err="1">
                    <a:latin typeface="Arial" panose="020B0604020202020204" pitchFamily="34" charset="0"/>
                    <a:ea typeface="Calibri" panose="020F0502020204030204" pitchFamily="34" charset="0"/>
                    <a:cs typeface="Arial" panose="020B0604020202020204" pitchFamily="34" charset="0"/>
                  </a:rPr>
                  <a:t>Suy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ra</a:t>
                </a:r>
                <a:r>
                  <a:rPr lang="en-US" sz="42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200" i="1">
                        <a:latin typeface="Cambria Math" panose="02040503050406030204" pitchFamily="18" charset="0"/>
                        <a:ea typeface="Calibri" panose="020F0502020204030204" pitchFamily="34" charset="0"/>
                        <a:cs typeface="Times New Roman" panose="02020603050405020304" pitchFamily="18" charset="0"/>
                      </a:rPr>
                      <m:t>𝑎</m:t>
                    </m:r>
                    <m:r>
                      <a:rPr lang="en-US" sz="4200">
                        <a:latin typeface="Cambria Math" panose="02040503050406030204" pitchFamily="18" charset="0"/>
                        <a:ea typeface="Calibri" panose="020F0502020204030204" pitchFamily="34" charset="0"/>
                        <a:cs typeface="Times New Roman" panose="02020603050405020304" pitchFamily="18" charset="0"/>
                      </a:rPr>
                      <m:t>,</m:t>
                    </m:r>
                    <m:r>
                      <a:rPr lang="en-US" sz="4200" i="1">
                        <a:latin typeface="Cambria Math" panose="02040503050406030204" pitchFamily="18" charset="0"/>
                        <a:ea typeface="Calibri" panose="020F0502020204030204" pitchFamily="34" charset="0"/>
                        <a:cs typeface="Times New Roman" panose="02020603050405020304" pitchFamily="18" charset="0"/>
                      </a:rPr>
                      <m:t>𝑏</m:t>
                    </m:r>
                    <m:r>
                      <a:rPr lang="en-US" sz="4200">
                        <a:latin typeface="Cambria Math" panose="02040503050406030204" pitchFamily="18" charset="0"/>
                        <a:ea typeface="Calibri" panose="020F0502020204030204" pitchFamily="34" charset="0"/>
                        <a:cs typeface="Times New Roman" panose="02020603050405020304" pitchFamily="18" charset="0"/>
                      </a:rPr>
                      <m:t>,</m:t>
                    </m:r>
                    <m:r>
                      <a:rPr lang="en-US" sz="4200" i="1">
                        <a:latin typeface="Cambria Math" panose="02040503050406030204" pitchFamily="18" charset="0"/>
                        <a:ea typeface="Calibri" panose="020F0502020204030204" pitchFamily="34" charset="0"/>
                        <a:cs typeface="Times New Roman" panose="02020603050405020304" pitchFamily="18" charset="0"/>
                      </a:rPr>
                      <m:t>𝑐</m:t>
                    </m:r>
                  </m:oMath>
                </a14:m>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lập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thành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cấp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kern="1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4CF225BE-7734-9CD1-BC0C-02FA9FE4B66C}"/>
                  </a:ext>
                </a:extLst>
              </p:cNvPr>
              <p:cNvSpPr txBox="1">
                <a:spLocks noRot="1" noChangeAspect="1" noMove="1" noResize="1" noEditPoints="1" noAdjustHandles="1" noChangeArrowheads="1" noChangeShapeType="1" noTextEdit="1"/>
              </p:cNvSpPr>
              <p:nvPr/>
            </p:nvSpPr>
            <p:spPr>
              <a:xfrm>
                <a:off x="1170772" y="4793763"/>
                <a:ext cx="15313020" cy="5067285"/>
              </a:xfrm>
              <a:prstGeom prst="rect">
                <a:avLst/>
              </a:prstGeom>
              <a:blipFill>
                <a:blip r:embed="rId5"/>
                <a:stretch>
                  <a:fillRect l="-1513" b="-4447"/>
                </a:stretch>
              </a:blipFill>
            </p:spPr>
            <p:txBody>
              <a:bodyPr/>
              <a:lstStyle/>
              <a:p>
                <a:r>
                  <a:rPr lang="en-US">
                    <a:noFill/>
                  </a:rPr>
                  <a:t> </a:t>
                </a:r>
              </a:p>
            </p:txBody>
          </p:sp>
        </mc:Fallback>
      </mc:AlternateContent>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down)">
                                      <p:cBhvr>
                                        <p:cTn id="19" dur="500"/>
                                        <p:tgtEl>
                                          <p:spTgt spid="7">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00"/>
                                        <p:tgtEl>
                                          <p:spTgt spid="7">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down)">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328939"/>
          </a:xfrm>
          <a:prstGeom prst="rect">
            <a:avLst/>
          </a:prstGeom>
          <a:solidFill>
            <a:srgbClr val="B9E1FF"/>
          </a:solidFill>
        </p:spPr>
        <p:txBody>
          <a:bodyPr/>
          <a:lstStyle/>
          <a:p>
            <a:endParaRPr lang="en-US"/>
          </a:p>
        </p:txBody>
      </p:sp>
      <p:sp>
        <p:nvSpPr>
          <p:cNvPr id="5" name="Freeform 5"/>
          <p:cNvSpPr/>
          <p:nvPr/>
        </p:nvSpPr>
        <p:spPr>
          <a:xfrm flipH="1">
            <a:off x="-1245375" y="5143500"/>
            <a:ext cx="2885327" cy="3730744"/>
          </a:xfrm>
          <a:custGeom>
            <a:avLst/>
            <a:gdLst/>
            <a:ahLst/>
            <a:cxnLst/>
            <a:rect l="l" t="t" r="r" b="b"/>
            <a:pathLst>
              <a:path w="2885327" h="3730744">
                <a:moveTo>
                  <a:pt x="2885327" y="0"/>
                </a:moveTo>
                <a:lnTo>
                  <a:pt x="0" y="0"/>
                </a:lnTo>
                <a:lnTo>
                  <a:pt x="0" y="3730744"/>
                </a:lnTo>
                <a:lnTo>
                  <a:pt x="2885327" y="3730744"/>
                </a:lnTo>
                <a:lnTo>
                  <a:pt x="2885327" y="0"/>
                </a:lnTo>
                <a:close/>
              </a:path>
            </a:pathLst>
          </a:custGeom>
          <a:blipFill>
            <a:blip r:embed="rId2"/>
            <a:stretch>
              <a:fillRect/>
            </a:stretch>
          </a:blipFill>
        </p:spPr>
        <p:txBody>
          <a:bodyPr/>
          <a:lstStyle/>
          <a:p>
            <a:endParaRPr lang="en-US"/>
          </a:p>
        </p:txBody>
      </p:sp>
      <p:sp>
        <p:nvSpPr>
          <p:cNvPr id="6" name="Freeform 6"/>
          <p:cNvSpPr/>
          <p:nvPr/>
        </p:nvSpPr>
        <p:spPr>
          <a:xfrm rot="10081898">
            <a:off x="1919791" y="8426107"/>
            <a:ext cx="1777174" cy="1426182"/>
          </a:xfrm>
          <a:custGeom>
            <a:avLst/>
            <a:gdLst/>
            <a:ahLst/>
            <a:cxnLst/>
            <a:rect l="l" t="t" r="r" b="b"/>
            <a:pathLst>
              <a:path w="1777174" h="1426182">
                <a:moveTo>
                  <a:pt x="0" y="0"/>
                </a:moveTo>
                <a:lnTo>
                  <a:pt x="1777174" y="0"/>
                </a:lnTo>
                <a:lnTo>
                  <a:pt x="1777174" y="1426182"/>
                </a:lnTo>
                <a:lnTo>
                  <a:pt x="0" y="1426182"/>
                </a:lnTo>
                <a:lnTo>
                  <a:pt x="0" y="0"/>
                </a:lnTo>
                <a:close/>
              </a:path>
            </a:pathLst>
          </a:custGeom>
          <a:blipFill>
            <a:blip r:embed="rId3"/>
            <a:stretch>
              <a:fillRect/>
            </a:stretch>
          </a:blipFill>
        </p:spPr>
        <p:txBody>
          <a:bodyPr/>
          <a:lstStyle/>
          <a:p>
            <a:endParaRPr lang="en-US"/>
          </a:p>
        </p:txBody>
      </p:sp>
      <p:sp>
        <p:nvSpPr>
          <p:cNvPr id="7" name="Freeform 7"/>
          <p:cNvSpPr/>
          <p:nvPr/>
        </p:nvSpPr>
        <p:spPr>
          <a:xfrm>
            <a:off x="15332720" y="1450510"/>
            <a:ext cx="1522477" cy="1520574"/>
          </a:xfrm>
          <a:custGeom>
            <a:avLst/>
            <a:gdLst/>
            <a:ahLst/>
            <a:cxnLst/>
            <a:rect l="l" t="t" r="r" b="b"/>
            <a:pathLst>
              <a:path w="1522477" h="1520574">
                <a:moveTo>
                  <a:pt x="0" y="0"/>
                </a:moveTo>
                <a:lnTo>
                  <a:pt x="1522477" y="0"/>
                </a:lnTo>
                <a:lnTo>
                  <a:pt x="1522477" y="1520574"/>
                </a:lnTo>
                <a:lnTo>
                  <a:pt x="0" y="1520574"/>
                </a:lnTo>
                <a:lnTo>
                  <a:pt x="0" y="0"/>
                </a:lnTo>
                <a:close/>
              </a:path>
            </a:pathLst>
          </a:custGeom>
          <a:blipFill>
            <a:blip r:embed="rId4"/>
            <a:stretch>
              <a:fillRect/>
            </a:stretch>
          </a:blipFill>
        </p:spPr>
        <p:txBody>
          <a:bodyPr/>
          <a:lstStyle/>
          <a:p>
            <a:endParaRPr lang="en-US"/>
          </a:p>
        </p:txBody>
      </p:sp>
      <p:sp>
        <p:nvSpPr>
          <p:cNvPr id="8" name="Freeform 8"/>
          <p:cNvSpPr/>
          <p:nvPr/>
        </p:nvSpPr>
        <p:spPr>
          <a:xfrm>
            <a:off x="17221200" y="706832"/>
            <a:ext cx="1325394" cy="1244214"/>
          </a:xfrm>
          <a:custGeom>
            <a:avLst/>
            <a:gdLst/>
            <a:ahLst/>
            <a:cxnLst/>
            <a:rect l="l" t="t" r="r" b="b"/>
            <a:pathLst>
              <a:path w="1325394" h="1244214">
                <a:moveTo>
                  <a:pt x="0" y="0"/>
                </a:moveTo>
                <a:lnTo>
                  <a:pt x="1325394" y="0"/>
                </a:lnTo>
                <a:lnTo>
                  <a:pt x="1325394" y="1244214"/>
                </a:lnTo>
                <a:lnTo>
                  <a:pt x="0" y="1244214"/>
                </a:lnTo>
                <a:lnTo>
                  <a:pt x="0" y="0"/>
                </a:lnTo>
                <a:close/>
              </a:path>
            </a:pathLst>
          </a:custGeom>
          <a:blipFill>
            <a:blip r:embed="rId5"/>
            <a:stretch>
              <a:fillRect/>
            </a:stretch>
          </a:blipFill>
        </p:spPr>
        <p:txBody>
          <a:bodyPr/>
          <a:lstStyle/>
          <a:p>
            <a:endParaRPr lang="en-US"/>
          </a:p>
        </p:txBody>
      </p:sp>
      <p:sp>
        <p:nvSpPr>
          <p:cNvPr id="9" name="Freeform 9"/>
          <p:cNvSpPr/>
          <p:nvPr/>
        </p:nvSpPr>
        <p:spPr>
          <a:xfrm>
            <a:off x="15983826" y="-801387"/>
            <a:ext cx="1474549" cy="1526053"/>
          </a:xfrm>
          <a:custGeom>
            <a:avLst/>
            <a:gdLst/>
            <a:ahLst/>
            <a:cxnLst/>
            <a:rect l="l" t="t" r="r" b="b"/>
            <a:pathLst>
              <a:path w="1474549" h="1526053">
                <a:moveTo>
                  <a:pt x="0" y="0"/>
                </a:moveTo>
                <a:lnTo>
                  <a:pt x="1474549" y="0"/>
                </a:lnTo>
                <a:lnTo>
                  <a:pt x="1474549" y="1526053"/>
                </a:lnTo>
                <a:lnTo>
                  <a:pt x="0" y="1526053"/>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3274027" y="4676775"/>
            <a:ext cx="11739946" cy="933450"/>
          </a:xfrm>
          <a:prstGeom prst="rect">
            <a:avLst/>
          </a:prstGeom>
        </p:spPr>
        <p:txBody>
          <a:bodyPr wrap="square" lIns="0" tIns="0" rIns="0" bIns="0" rtlCol="0" anchor="t">
            <a:spAutoFit/>
          </a:bodyPr>
          <a:lstStyle/>
          <a:p>
            <a:pPr marL="0" lvl="0" indent="0" algn="ctr">
              <a:lnSpc>
                <a:spcPts val="6999"/>
              </a:lnSpc>
              <a:spcBef>
                <a:spcPct val="0"/>
              </a:spcBef>
            </a:pPr>
            <a:r>
              <a:rPr lang="en-US" sz="6999" b="1" dirty="0">
                <a:solidFill>
                  <a:srgbClr val="001A47"/>
                </a:solidFill>
                <a:latin typeface="Arial" panose="020B0604020202020204" pitchFamily="34" charset="0"/>
                <a:cs typeface="Arial" panose="020B0604020202020204" pitchFamily="34" charset="0"/>
              </a:rPr>
              <a:t>VẬN DỤNG</a:t>
            </a:r>
            <a:endParaRPr lang="en-US" sz="6999" b="1" u="none" dirty="0">
              <a:solidFill>
                <a:srgbClr val="001A47"/>
              </a:solidFill>
              <a:latin typeface="Arial" panose="020B0604020202020204" pitchFamily="34" charset="0"/>
              <a:cs typeface="Arial" panose="020B0604020202020204" pitchFamily="34" charset="0"/>
            </a:endParaRPr>
          </a:p>
        </p:txBody>
      </p:sp>
      <p:sp>
        <p:nvSpPr>
          <p:cNvPr id="38" name="TextBox 21">
            <a:extLst>
              <a:ext uri="{FF2B5EF4-FFF2-40B4-BE49-F238E27FC236}">
                <a16:creationId xmlns:a16="http://schemas.microsoft.com/office/drawing/2014/main" id="{DD8C1882-87AB-E6B7-B314-A819133083B5}"/>
              </a:ext>
            </a:extLst>
          </p:cNvPr>
          <p:cNvSpPr txBox="1"/>
          <p:nvPr/>
        </p:nvSpPr>
        <p:spPr>
          <a:xfrm>
            <a:off x="4631257" y="3070667"/>
            <a:ext cx="951405" cy="926285"/>
          </a:xfrm>
          <a:prstGeom prst="rect">
            <a:avLst/>
          </a:prstGeom>
        </p:spPr>
        <p:txBody>
          <a:bodyPr wrap="square" lIns="0" tIns="0" rIns="0" bIns="0" rtlCol="0" anchor="t">
            <a:spAutoFit/>
          </a:bodyPr>
          <a:lstStyle/>
          <a:p>
            <a:pPr algn="ctr">
              <a:lnSpc>
                <a:spcPts val="5652"/>
              </a:lnSpc>
            </a:pPr>
            <a:r>
              <a:rPr lang="en-US" sz="6000" spc="-154" dirty="0">
                <a:solidFill>
                  <a:srgbClr val="EDE8EA"/>
                </a:solidFill>
                <a:latin typeface="Arial" panose="020B0604020202020204" pitchFamily="34" charset="0"/>
                <a:cs typeface="Arial" panose="020B0604020202020204" pitchFamily="34" charset="0"/>
              </a:rPr>
              <a:t>1</a:t>
            </a:r>
          </a:p>
        </p:txBody>
      </p:sp>
      <p:pic>
        <p:nvPicPr>
          <p:cNvPr id="14" name="Picture 13">
            <a:extLst>
              <a:ext uri="{FF2B5EF4-FFF2-40B4-BE49-F238E27FC236}">
                <a16:creationId xmlns:a16="http://schemas.microsoft.com/office/drawing/2014/main" id="{D42787BA-AB6F-43AB-BC06-5484D6F88F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94691" y="5478274"/>
            <a:ext cx="8076057" cy="4542782"/>
          </a:xfrm>
          <a:prstGeom prst="rect">
            <a:avLst/>
          </a:prstGeom>
        </p:spPr>
      </p:pic>
    </p:spTree>
    <p:extLst>
      <p:ext uri="{BB962C8B-B14F-4D97-AF65-F5344CB8AC3E}">
        <p14:creationId xmlns:p14="http://schemas.microsoft.com/office/powerpoint/2010/main" val="2449217850"/>
      </p:ext>
    </p:extLst>
  </p:cSld>
  <p:clrMapOvr>
    <a:masterClrMapping/>
  </p:clrMapOvr>
  <p:transition spd="med">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1979178-6D57-E155-CA4B-98179A82C52A}"/>
                  </a:ext>
                </a:extLst>
              </p:cNvPr>
              <p:cNvSpPr txBox="1"/>
              <p:nvPr/>
            </p:nvSpPr>
            <p:spPr>
              <a:xfrm>
                <a:off x="603317" y="3025211"/>
                <a:ext cx="17717340" cy="7031156"/>
              </a:xfrm>
              <a:prstGeom prst="rect">
                <a:avLst/>
              </a:prstGeom>
              <a:noFill/>
            </p:spPr>
            <p:txBody>
              <a:bodyPr wrap="square">
                <a:spAutoFit/>
              </a:bodyPr>
              <a:lstStyle/>
              <a:p>
                <a:pPr>
                  <a:lnSpc>
                    <a:spcPct val="150000"/>
                  </a:lnSpc>
                  <a:spcAft>
                    <a:spcPts val="1200"/>
                  </a:spcAft>
                </a:pPr>
                <a:r>
                  <a:rPr lang="en-US" sz="38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b>
                      <m:sSubPr>
                        <m:ctrlPr>
                          <a:rPr lang="en-US" sz="3800" i="1">
                            <a:latin typeface="Cambria Math" panose="02040503050406030204" pitchFamily="18" charset="0"/>
                            <a:cs typeface="Times New Roman" panose="02020603050405020304" pitchFamily="18" charset="0"/>
                          </a:rPr>
                        </m:ctrlPr>
                      </m:sSubPr>
                      <m:e>
                        <m:r>
                          <a:rPr lang="en-US" sz="3800" i="1">
                            <a:latin typeface="Cambria Math" panose="02040503050406030204" pitchFamily="18" charset="0"/>
                            <a:ea typeface="Calibri" panose="020F0502020204030204" pitchFamily="34" charset="0"/>
                            <a:cs typeface="Times New Roman" panose="02020603050405020304" pitchFamily="18" charset="0"/>
                          </a:rPr>
                          <m:t>𝑆</m:t>
                        </m:r>
                      </m:e>
                      <m:sub>
                        <m:r>
                          <a:rPr lang="en-US" sz="3800" i="1">
                            <a:latin typeface="Cambria Math" panose="02040503050406030204" pitchFamily="18" charset="0"/>
                            <a:ea typeface="Calibri" panose="020F0502020204030204" pitchFamily="34" charset="0"/>
                            <a:cs typeface="Times New Roman" panose="02020603050405020304" pitchFamily="18" charset="0"/>
                          </a:rPr>
                          <m:t>𝑛</m:t>
                        </m:r>
                      </m:sub>
                    </m:sSub>
                    <m:r>
                      <a:rPr lang="en-US" sz="3800">
                        <a:latin typeface="Cambria Math" panose="02040503050406030204" pitchFamily="18" charset="0"/>
                        <a:ea typeface="Calibri" panose="020F0502020204030204" pitchFamily="34" charset="0"/>
                        <a:cs typeface="Times New Roman" panose="02020603050405020304" pitchFamily="18" charset="0"/>
                      </a:rPr>
                      <m:t>=1+</m:t>
                    </m:r>
                    <m:f>
                      <m:fPr>
                        <m:ctrlPr>
                          <a:rPr lang="en-US" sz="3800" i="1">
                            <a:latin typeface="Cambria Math" panose="02040503050406030204" pitchFamily="18" charset="0"/>
                            <a:cs typeface="Times New Roman" panose="02020603050405020304" pitchFamily="18" charset="0"/>
                          </a:rPr>
                        </m:ctrlPr>
                      </m:fPr>
                      <m:num>
                        <m:r>
                          <a:rPr lang="en-US" sz="3800">
                            <a:latin typeface="Cambria Math" panose="02040503050406030204" pitchFamily="18" charset="0"/>
                            <a:ea typeface="Calibri" panose="020F0502020204030204" pitchFamily="34" charset="0"/>
                            <a:cs typeface="Times New Roman" panose="02020603050405020304" pitchFamily="18" charset="0"/>
                          </a:rPr>
                          <m:t>1</m:t>
                        </m:r>
                      </m:num>
                      <m:den>
                        <m:r>
                          <a:rPr lang="en-US" sz="3800">
                            <a:latin typeface="Cambria Math" panose="02040503050406030204" pitchFamily="18" charset="0"/>
                            <a:ea typeface="Calibri" panose="020F0502020204030204" pitchFamily="34" charset="0"/>
                            <a:cs typeface="Times New Roman" panose="02020603050405020304" pitchFamily="18" charset="0"/>
                          </a:rPr>
                          <m:t>3</m:t>
                        </m:r>
                      </m:den>
                    </m:f>
                    <m:r>
                      <a:rPr lang="en-US" sz="3800">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latin typeface="Cambria Math" panose="02040503050406030204" pitchFamily="18" charset="0"/>
                            <a:cs typeface="Times New Roman" panose="02020603050405020304" pitchFamily="18" charset="0"/>
                          </a:rPr>
                        </m:ctrlPr>
                      </m:fPr>
                      <m:num>
                        <m:r>
                          <a:rPr lang="en-US" sz="3800">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800" i="1">
                                <a:latin typeface="Cambria Math" panose="02040503050406030204" pitchFamily="18" charset="0"/>
                                <a:cs typeface="Times New Roman" panose="02020603050405020304" pitchFamily="18" charset="0"/>
                              </a:rPr>
                            </m:ctrlPr>
                          </m:sSupPr>
                          <m:e>
                            <m:r>
                              <a:rPr lang="en-US" sz="3800">
                                <a:latin typeface="Cambria Math" panose="02040503050406030204" pitchFamily="18" charset="0"/>
                                <a:ea typeface="Calibri" panose="020F0502020204030204" pitchFamily="34" charset="0"/>
                                <a:cs typeface="Times New Roman" panose="02020603050405020304" pitchFamily="18" charset="0"/>
                              </a:rPr>
                              <m:t>3</m:t>
                            </m:r>
                          </m:e>
                          <m:sup>
                            <m:r>
                              <a:rPr lang="en-US" sz="3800">
                                <a:latin typeface="Cambria Math" panose="02040503050406030204" pitchFamily="18" charset="0"/>
                                <a:ea typeface="Calibri" panose="020F0502020204030204" pitchFamily="34" charset="0"/>
                                <a:cs typeface="Times New Roman" panose="02020603050405020304" pitchFamily="18" charset="0"/>
                              </a:rPr>
                              <m:t>2</m:t>
                            </m:r>
                          </m:sup>
                        </m:sSup>
                      </m:den>
                    </m:f>
                    <m:r>
                      <a:rPr lang="en-US" sz="3800">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latin typeface="Cambria Math" panose="02040503050406030204" pitchFamily="18" charset="0"/>
                            <a:cs typeface="Times New Roman" panose="02020603050405020304" pitchFamily="18" charset="0"/>
                          </a:rPr>
                        </m:ctrlPr>
                      </m:fPr>
                      <m:num>
                        <m:r>
                          <a:rPr lang="en-US" sz="3800">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800" i="1">
                                <a:latin typeface="Cambria Math" panose="02040503050406030204" pitchFamily="18" charset="0"/>
                                <a:cs typeface="Times New Roman" panose="02020603050405020304" pitchFamily="18" charset="0"/>
                              </a:rPr>
                            </m:ctrlPr>
                          </m:sSupPr>
                          <m:e>
                            <m:r>
                              <a:rPr lang="en-US" sz="3800">
                                <a:latin typeface="Cambria Math" panose="02040503050406030204" pitchFamily="18" charset="0"/>
                                <a:ea typeface="Calibri" panose="020F0502020204030204" pitchFamily="34" charset="0"/>
                                <a:cs typeface="Times New Roman" panose="02020603050405020304" pitchFamily="18" charset="0"/>
                              </a:rPr>
                              <m:t>3</m:t>
                            </m:r>
                          </m:e>
                          <m:sup>
                            <m:r>
                              <a:rPr lang="en-US" sz="3800" i="1">
                                <a:latin typeface="Cambria Math" panose="02040503050406030204" pitchFamily="18" charset="0"/>
                                <a:ea typeface="Calibri" panose="020F0502020204030204" pitchFamily="34" charset="0"/>
                                <a:cs typeface="Times New Roman" panose="02020603050405020304" pitchFamily="18" charset="0"/>
                              </a:rPr>
                              <m:t>𝑛</m:t>
                            </m:r>
                          </m:sup>
                        </m:sSup>
                      </m:den>
                    </m:f>
                    <m:r>
                      <a:rPr lang="en-US" sz="3800">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latin typeface="Cambria Math" panose="02040503050406030204" pitchFamily="18" charset="0"/>
                            <a:cs typeface="Times New Roman" panose="02020603050405020304" pitchFamily="18" charset="0"/>
                          </a:rPr>
                        </m:ctrlPr>
                      </m:fPr>
                      <m:num>
                        <m:r>
                          <a:rPr lang="en-US" sz="3800">
                            <a:latin typeface="Cambria Math" panose="02040503050406030204" pitchFamily="18" charset="0"/>
                            <a:ea typeface="Calibri" panose="020F0502020204030204" pitchFamily="34" charset="0"/>
                            <a:cs typeface="Times New Roman" panose="02020603050405020304" pitchFamily="18" charset="0"/>
                          </a:rPr>
                          <m:t>1⋅</m:t>
                        </m:r>
                        <m:d>
                          <m:dPr>
                            <m:ctrlPr>
                              <a:rPr lang="en-US" sz="3800" i="1">
                                <a:latin typeface="Cambria Math" panose="02040503050406030204" pitchFamily="18" charset="0"/>
                                <a:cs typeface="Times New Roman" panose="02020603050405020304" pitchFamily="18" charset="0"/>
                              </a:rPr>
                            </m:ctrlPr>
                          </m:dPr>
                          <m:e>
                            <m:r>
                              <a:rPr lang="en-US" sz="3800">
                                <a:latin typeface="Cambria Math" panose="02040503050406030204" pitchFamily="18" charset="0"/>
                                <a:ea typeface="Calibri" panose="020F0502020204030204" pitchFamily="34" charset="0"/>
                                <a:cs typeface="Times New Roman" panose="02020603050405020304" pitchFamily="18" charset="0"/>
                              </a:rPr>
                              <m:t>1</m:t>
                            </m:r>
                            <m:r>
                              <a:rPr lang="en-US" sz="3800" i="1">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latin typeface="Cambria Math" panose="02040503050406030204" pitchFamily="18" charset="0"/>
                                    <a:cs typeface="Times New Roman" panose="02020603050405020304" pitchFamily="18" charset="0"/>
                                  </a:rPr>
                                </m:ctrlPr>
                              </m:fPr>
                              <m:num>
                                <m:r>
                                  <a:rPr lang="en-US" sz="3800">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800" i="1">
                                        <a:latin typeface="Cambria Math" panose="02040503050406030204" pitchFamily="18" charset="0"/>
                                        <a:cs typeface="Times New Roman" panose="02020603050405020304" pitchFamily="18" charset="0"/>
                                      </a:rPr>
                                    </m:ctrlPr>
                                  </m:sSupPr>
                                  <m:e>
                                    <m:r>
                                      <a:rPr lang="en-US" sz="3800">
                                        <a:latin typeface="Cambria Math" panose="02040503050406030204" pitchFamily="18" charset="0"/>
                                        <a:ea typeface="Calibri" panose="020F0502020204030204" pitchFamily="34" charset="0"/>
                                        <a:cs typeface="Times New Roman" panose="02020603050405020304" pitchFamily="18" charset="0"/>
                                      </a:rPr>
                                      <m:t>3</m:t>
                                    </m:r>
                                  </m:e>
                                  <m:sup>
                                    <m:r>
                                      <a:rPr lang="en-US" sz="3800" i="1">
                                        <a:latin typeface="Cambria Math" panose="02040503050406030204" pitchFamily="18" charset="0"/>
                                        <a:ea typeface="Calibri" panose="020F0502020204030204" pitchFamily="34" charset="0"/>
                                        <a:cs typeface="Times New Roman" panose="02020603050405020304" pitchFamily="18" charset="0"/>
                                      </a:rPr>
                                      <m:t>𝑛</m:t>
                                    </m:r>
                                    <m:r>
                                      <a:rPr lang="en-US" sz="3800">
                                        <a:latin typeface="Cambria Math" panose="02040503050406030204" pitchFamily="18" charset="0"/>
                                        <a:ea typeface="Calibri" panose="020F0502020204030204" pitchFamily="34" charset="0"/>
                                        <a:cs typeface="Times New Roman" panose="02020603050405020304" pitchFamily="18" charset="0"/>
                                      </a:rPr>
                                      <m:t>+1</m:t>
                                    </m:r>
                                  </m:sup>
                                </m:sSup>
                              </m:den>
                            </m:f>
                          </m:e>
                        </m:d>
                      </m:num>
                      <m:den>
                        <m:r>
                          <a:rPr lang="en-US" sz="3800">
                            <a:latin typeface="Cambria Math" panose="02040503050406030204" pitchFamily="18" charset="0"/>
                            <a:ea typeface="Calibri" panose="020F0502020204030204" pitchFamily="34" charset="0"/>
                            <a:cs typeface="Times New Roman" panose="02020603050405020304" pitchFamily="18" charset="0"/>
                          </a:rPr>
                          <m:t>1</m:t>
                        </m:r>
                        <m:r>
                          <a:rPr lang="en-US" sz="3800" i="1">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latin typeface="Cambria Math" panose="02040503050406030204" pitchFamily="18" charset="0"/>
                                <a:cs typeface="Times New Roman" panose="02020603050405020304" pitchFamily="18" charset="0"/>
                              </a:rPr>
                            </m:ctrlPr>
                          </m:fPr>
                          <m:num>
                            <m:r>
                              <a:rPr lang="en-US" sz="3800">
                                <a:latin typeface="Cambria Math" panose="02040503050406030204" pitchFamily="18" charset="0"/>
                                <a:ea typeface="Calibri" panose="020F0502020204030204" pitchFamily="34" charset="0"/>
                                <a:cs typeface="Times New Roman" panose="02020603050405020304" pitchFamily="18" charset="0"/>
                              </a:rPr>
                              <m:t>1</m:t>
                            </m:r>
                          </m:num>
                          <m:den>
                            <m:r>
                              <a:rPr lang="en-US" sz="3800">
                                <a:latin typeface="Cambria Math" panose="02040503050406030204" pitchFamily="18" charset="0"/>
                                <a:ea typeface="Calibri" panose="020F0502020204030204" pitchFamily="34" charset="0"/>
                                <a:cs typeface="Times New Roman" panose="02020603050405020304" pitchFamily="18" charset="0"/>
                              </a:rPr>
                              <m:t>3</m:t>
                            </m:r>
                          </m:den>
                        </m:f>
                      </m:den>
                    </m:f>
                    <m:r>
                      <a:rPr lang="en-US" sz="3800">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latin typeface="Cambria Math" panose="02040503050406030204" pitchFamily="18" charset="0"/>
                            <a:cs typeface="Times New Roman" panose="02020603050405020304" pitchFamily="18" charset="0"/>
                          </a:rPr>
                        </m:ctrlPr>
                      </m:fPr>
                      <m:num>
                        <m:d>
                          <m:dPr>
                            <m:ctrlPr>
                              <a:rPr lang="en-US" sz="3800" i="1">
                                <a:latin typeface="Cambria Math" panose="02040503050406030204" pitchFamily="18" charset="0"/>
                                <a:cs typeface="Times New Roman" panose="02020603050405020304" pitchFamily="18" charset="0"/>
                              </a:rPr>
                            </m:ctrlPr>
                          </m:dPr>
                          <m:e>
                            <m:sSup>
                              <m:sSupPr>
                                <m:ctrlPr>
                                  <a:rPr lang="en-US" sz="3800" i="1">
                                    <a:latin typeface="Cambria Math" panose="02040503050406030204" pitchFamily="18" charset="0"/>
                                    <a:cs typeface="Times New Roman" panose="02020603050405020304" pitchFamily="18" charset="0"/>
                                  </a:rPr>
                                </m:ctrlPr>
                              </m:sSupPr>
                              <m:e>
                                <m:r>
                                  <a:rPr lang="en-US" sz="3800">
                                    <a:latin typeface="Cambria Math" panose="02040503050406030204" pitchFamily="18" charset="0"/>
                                    <a:ea typeface="Calibri" panose="020F0502020204030204" pitchFamily="34" charset="0"/>
                                    <a:cs typeface="Times New Roman" panose="02020603050405020304" pitchFamily="18" charset="0"/>
                                  </a:rPr>
                                  <m:t>3</m:t>
                                </m:r>
                              </m:e>
                              <m:sup>
                                <m:r>
                                  <a:rPr lang="en-US" sz="3800" i="1">
                                    <a:latin typeface="Cambria Math" panose="02040503050406030204" pitchFamily="18" charset="0"/>
                                    <a:ea typeface="Calibri" panose="020F0502020204030204" pitchFamily="34" charset="0"/>
                                    <a:cs typeface="Times New Roman" panose="02020603050405020304" pitchFamily="18" charset="0"/>
                                  </a:rPr>
                                  <m:t>𝑛</m:t>
                                </m:r>
                                <m:r>
                                  <a:rPr lang="en-US" sz="3800">
                                    <a:latin typeface="Cambria Math" panose="02040503050406030204" pitchFamily="18" charset="0"/>
                                    <a:ea typeface="Calibri" panose="020F0502020204030204" pitchFamily="34" charset="0"/>
                                    <a:cs typeface="Times New Roman" panose="02020603050405020304" pitchFamily="18" charset="0"/>
                                  </a:rPr>
                                  <m:t>+1</m:t>
                                </m:r>
                              </m:sup>
                            </m:sSup>
                            <m:r>
                              <a:rPr lang="en-US" sz="3800" i="1">
                                <a:latin typeface="Cambria Math" panose="02040503050406030204" pitchFamily="18" charset="0"/>
                                <a:ea typeface="Calibri" panose="020F0502020204030204" pitchFamily="34" charset="0"/>
                                <a:cs typeface="Times New Roman" panose="02020603050405020304" pitchFamily="18" charset="0"/>
                              </a:rPr>
                              <m:t>−</m:t>
                            </m:r>
                            <m:r>
                              <a:rPr lang="en-US" sz="3800">
                                <a:latin typeface="Cambria Math" panose="02040503050406030204" pitchFamily="18" charset="0"/>
                                <a:ea typeface="Calibri" panose="020F0502020204030204" pitchFamily="34" charset="0"/>
                                <a:cs typeface="Times New Roman" panose="02020603050405020304" pitchFamily="18" charset="0"/>
                              </a:rPr>
                              <m:t>3</m:t>
                            </m:r>
                          </m:e>
                        </m:d>
                      </m:num>
                      <m:den>
                        <m:r>
                          <a:rPr lang="en-US" sz="3800">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latin typeface="Cambria Math" panose="02040503050406030204" pitchFamily="18" charset="0"/>
                                <a:cs typeface="Times New Roman" panose="02020603050405020304" pitchFamily="18" charset="0"/>
                              </a:rPr>
                            </m:ctrlPr>
                          </m:sSupPr>
                          <m:e>
                            <m:r>
                              <a:rPr lang="en-US" sz="3800">
                                <a:latin typeface="Cambria Math" panose="02040503050406030204" pitchFamily="18" charset="0"/>
                                <a:ea typeface="Calibri" panose="020F0502020204030204" pitchFamily="34" charset="0"/>
                                <a:cs typeface="Times New Roman" panose="02020603050405020304" pitchFamily="18" charset="0"/>
                              </a:rPr>
                              <m:t>3</m:t>
                            </m:r>
                          </m:e>
                          <m:sup>
                            <m:r>
                              <a:rPr lang="en-US" sz="3800" i="1">
                                <a:latin typeface="Cambria Math" panose="02040503050406030204" pitchFamily="18" charset="0"/>
                                <a:ea typeface="Calibri" panose="020F0502020204030204" pitchFamily="34" charset="0"/>
                                <a:cs typeface="Times New Roman" panose="02020603050405020304" pitchFamily="18" charset="0"/>
                              </a:rPr>
                              <m:t>𝑛</m:t>
                            </m:r>
                          </m:sup>
                        </m:sSup>
                      </m:den>
                    </m:f>
                  </m:oMath>
                </a14:m>
                <a:r>
                  <a:rPr lang="en-US" sz="3800" dirty="0">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1200"/>
                  </a:spcAft>
                </a:pPr>
                <a:r>
                  <a:rPr lang="en-US" sz="38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b>
                      <m:sSubPr>
                        <m:ctrlPr>
                          <a:rPr lang="en-US" sz="3800" b="0" i="1" smtClean="0">
                            <a:latin typeface="Cambria Math" panose="02040503050406030204" pitchFamily="18" charset="0"/>
                            <a:ea typeface="Calibri" panose="020F0502020204030204" pitchFamily="34" charset="0"/>
                          </a:rPr>
                        </m:ctrlPr>
                      </m:sSubPr>
                      <m:e>
                        <m:r>
                          <a:rPr lang="en-US" sz="3800" b="0" i="1" smtClean="0">
                            <a:latin typeface="Cambria Math" panose="02040503050406030204" pitchFamily="18" charset="0"/>
                            <a:ea typeface="Calibri" panose="020F0502020204030204" pitchFamily="34" charset="0"/>
                          </a:rPr>
                          <m:t>𝑆</m:t>
                        </m:r>
                      </m:e>
                      <m:sub>
                        <m:r>
                          <a:rPr lang="en-US" sz="3800" b="0" i="1" smtClean="0">
                            <a:latin typeface="Cambria Math" panose="02040503050406030204" pitchFamily="18" charset="0"/>
                            <a:ea typeface="Calibri" panose="020F0502020204030204" pitchFamily="34" charset="0"/>
                          </a:rPr>
                          <m:t>𝑛</m:t>
                        </m:r>
                      </m:sub>
                    </m:sSub>
                    <m:r>
                      <a:rPr lang="en-US" sz="3800" b="0" i="1" smtClean="0">
                        <a:latin typeface="Cambria Math" panose="02040503050406030204" pitchFamily="18" charset="0"/>
                        <a:ea typeface="Calibri" panose="020F0502020204030204" pitchFamily="34" charset="0"/>
                      </a:rPr>
                      <m:t>=</m:t>
                    </m:r>
                    <m:r>
                      <a:rPr lang="en-US" sz="3800" kern="100">
                        <a:latin typeface="Cambria Math" panose="02040503050406030204" pitchFamily="18" charset="0"/>
                        <a:ea typeface="Calibri" panose="020F0502020204030204" pitchFamily="34" charset="0"/>
                        <a:cs typeface="Times New Roman" panose="02020603050405020304" pitchFamily="18" charset="0"/>
                      </a:rPr>
                      <m:t>9+99+999+…+</m:t>
                    </m:r>
                    <m:r>
                      <a:rPr lang="en-US" sz="3800" i="1" kern="100">
                        <a:latin typeface="Cambria Math" panose="02040503050406030204" pitchFamily="18" charset="0"/>
                        <a:ea typeface="Calibri" panose="020F0502020204030204" pitchFamily="34" charset="0"/>
                        <a:cs typeface="Times New Roman" panose="02020603050405020304" pitchFamily="18" charset="0"/>
                      </a:rPr>
                      <m:t>99….9 </m:t>
                    </m:r>
                    <m:d>
                      <m:dPr>
                        <m:ctrlPr>
                          <a:rPr lang="en-US" sz="38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latin typeface="Cambria Math" panose="02040503050406030204" pitchFamily="18" charset="0"/>
                            <a:ea typeface="Calibri" panose="020F0502020204030204" pitchFamily="34" charset="0"/>
                            <a:cs typeface="Times New Roman" panose="02020603050405020304" pitchFamily="18" charset="0"/>
                          </a:rPr>
                          <m:t>𝑛</m:t>
                        </m:r>
                        <m:r>
                          <a:rPr lang="en-US" sz="3800" i="1" kern="100">
                            <a:latin typeface="Cambria Math" panose="02040503050406030204" pitchFamily="18" charset="0"/>
                            <a:ea typeface="Calibri" panose="020F0502020204030204" pitchFamily="34" charset="0"/>
                            <a:cs typeface="Times New Roman" panose="02020603050405020304" pitchFamily="18" charset="0"/>
                          </a:rPr>
                          <m:t> </m:t>
                        </m:r>
                        <m:r>
                          <a:rPr lang="en-US" sz="3800" i="1" kern="100">
                            <a:latin typeface="Cambria Math" panose="02040503050406030204" pitchFamily="18" charset="0"/>
                            <a:ea typeface="Calibri" panose="020F0502020204030204" pitchFamily="34" charset="0"/>
                            <a:cs typeface="Times New Roman" panose="02020603050405020304" pitchFamily="18" charset="0"/>
                          </a:rPr>
                          <m:t>𝑠</m:t>
                        </m:r>
                        <m:r>
                          <a:rPr lang="en-US" sz="3800" i="1" kern="100">
                            <a:latin typeface="Cambria Math" panose="02040503050406030204" pitchFamily="18" charset="0"/>
                            <a:ea typeface="Calibri" panose="020F0502020204030204" pitchFamily="34" charset="0"/>
                            <a:cs typeface="Times New Roman" panose="02020603050405020304" pitchFamily="18" charset="0"/>
                          </a:rPr>
                          <m:t>ố 9</m:t>
                        </m:r>
                      </m:e>
                    </m:d>
                  </m:oMath>
                </a14:m>
                <a:endParaRPr lang="en-US" sz="38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r>
                  <a:rPr lang="en-US" sz="3800" b="0" dirty="0">
                    <a:ea typeface="Calibri" panose="020F0502020204030204" pitchFamily="34" charset="0"/>
                  </a:rPr>
                  <a:t>	   </a:t>
                </a:r>
                <a14:m>
                  <m:oMath xmlns:m="http://schemas.openxmlformats.org/officeDocument/2006/math">
                    <m:r>
                      <a:rPr lang="en-US" sz="3800" b="0" i="1" smtClean="0">
                        <a:latin typeface="Cambria Math" panose="02040503050406030204" pitchFamily="18" charset="0"/>
                        <a:ea typeface="Calibri" panose="020F0502020204030204" pitchFamily="34" charset="0"/>
                      </a:rPr>
                      <m:t>=</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p>
                        </m:s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oMath>
                </a14:m>
                <a:r>
                  <a:rPr lang="en-US" sz="3800" dirty="0">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1200"/>
                  </a:spcAft>
                </a:pPr>
                <a:r>
                  <a:rPr lang="en-US" sz="3800" b="0" dirty="0">
                    <a:ea typeface="Calibri" panose="020F0502020204030204" pitchFamily="34" charset="0"/>
                  </a:rPr>
                  <a:t>	   </a:t>
                </a:r>
                <a14:m>
                  <m:oMath xmlns:m="http://schemas.openxmlformats.org/officeDocument/2006/math">
                    <m:r>
                      <a:rPr lang="en-US" sz="3800" b="0" i="1" smtClean="0">
                        <a:latin typeface="Cambria Math" panose="02040503050406030204" pitchFamily="18" charset="0"/>
                        <a:ea typeface="Calibri" panose="020F0502020204030204" pitchFamily="34" charset="0"/>
                      </a:rPr>
                      <m:t>=</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p>
                        </m:sSup>
                      </m:e>
                    </m:d>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1+1+1+…+1</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p>
                            </m:sSup>
                          </m:e>
                        </m:d>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den>
                    </m:f>
                    <m:r>
                      <a:rPr lang="en-US" sz="38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3800" i="1" kern="100" dirty="0">
                    <a:solidFill>
                      <a:prstClr val="black"/>
                    </a:solidFill>
                    <a:latin typeface="Cambria Math" panose="02040503050406030204" pitchFamily="18" charset="0"/>
                    <a:ea typeface="Calibri" panose="020F0502020204030204" pitchFamily="34" charset="0"/>
                    <a:cs typeface="Times New Roman" panose="02020603050405020304" pitchFamily="18" charset="0"/>
                  </a:rPr>
                  <a:t> </a:t>
                </a:r>
              </a:p>
              <a:p>
                <a:pPr>
                  <a:lnSpc>
                    <a:spcPct val="150000"/>
                  </a:lnSpc>
                  <a:spcAft>
                    <a:spcPts val="1200"/>
                  </a:spcAft>
                </a:pPr>
                <a:r>
                  <a:rPr lang="en-US" sz="3800" kern="100" dirty="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380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den>
                    </m:f>
                    <m:r>
                      <a:rPr lang="en-US" sz="38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800" kern="100" dirty="0">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0" name="TextBox 9">
                <a:extLst>
                  <a:ext uri="{FF2B5EF4-FFF2-40B4-BE49-F238E27FC236}">
                    <a16:creationId xmlns:a16="http://schemas.microsoft.com/office/drawing/2014/main" id="{01979178-6D57-E155-CA4B-98179A82C52A}"/>
                  </a:ext>
                </a:extLst>
              </p:cNvPr>
              <p:cNvSpPr txBox="1">
                <a:spLocks noRot="1" noChangeAspect="1" noMove="1" noResize="1" noEditPoints="1" noAdjustHandles="1" noChangeArrowheads="1" noChangeShapeType="1" noTextEdit="1"/>
              </p:cNvSpPr>
              <p:nvPr/>
            </p:nvSpPr>
            <p:spPr>
              <a:xfrm>
                <a:off x="603317" y="3025211"/>
                <a:ext cx="17717340" cy="7031156"/>
              </a:xfrm>
              <a:prstGeom prst="rect">
                <a:avLst/>
              </a:prstGeom>
              <a:blipFill>
                <a:blip r:embed="rId2"/>
                <a:stretch>
                  <a:fillRect l="-1136"/>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CB4BCD9E-AFD1-555A-B8AE-D97A33E57555}"/>
              </a:ext>
            </a:extLst>
          </p:cNvPr>
          <p:cNvSpPr/>
          <p:nvPr/>
        </p:nvSpPr>
        <p:spPr>
          <a:xfrm>
            <a:off x="6744774" y="488106"/>
            <a:ext cx="11575883" cy="86113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Tính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các</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tổng</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5" name="Freeform 5"/>
          <p:cNvSpPr/>
          <p:nvPr/>
        </p:nvSpPr>
        <p:spPr>
          <a:xfrm rot="1092066" flipH="1">
            <a:off x="17218832" y="1980357"/>
            <a:ext cx="1137169" cy="1049881"/>
          </a:xfrm>
          <a:custGeom>
            <a:avLst/>
            <a:gdLst/>
            <a:ahLst/>
            <a:cxnLst/>
            <a:rect l="l" t="t" r="r" b="b"/>
            <a:pathLst>
              <a:path w="1734317" h="1881765">
                <a:moveTo>
                  <a:pt x="1734317" y="0"/>
                </a:moveTo>
                <a:lnTo>
                  <a:pt x="0" y="0"/>
                </a:lnTo>
                <a:lnTo>
                  <a:pt x="0" y="1881765"/>
                </a:lnTo>
                <a:lnTo>
                  <a:pt x="1734317" y="1881765"/>
                </a:lnTo>
                <a:lnTo>
                  <a:pt x="1734317" y="0"/>
                </a:lnTo>
                <a:close/>
              </a:path>
            </a:pathLst>
          </a:custGeom>
          <a:blipFill>
            <a:blip r:embed="rId3"/>
            <a:stretch>
              <a:fillRect l="-179162" t="-301612" r="-180954" b="-45358"/>
            </a:stretch>
          </a:blipFill>
        </p:spPr>
        <p:txBody>
          <a:bodyPr/>
          <a:lstStyle/>
          <a:p>
            <a:endParaRPr lang="en-US"/>
          </a:p>
        </p:txBody>
      </p:sp>
      <p:sp>
        <p:nvSpPr>
          <p:cNvPr id="7" name="Freeform 7"/>
          <p:cNvSpPr/>
          <p:nvPr/>
        </p:nvSpPr>
        <p:spPr>
          <a:xfrm rot="-498393" flipH="1">
            <a:off x="16095560" y="-83146"/>
            <a:ext cx="779055" cy="953132"/>
          </a:xfrm>
          <a:custGeom>
            <a:avLst/>
            <a:gdLst/>
            <a:ahLst/>
            <a:cxnLst/>
            <a:rect l="l" t="t" r="r" b="b"/>
            <a:pathLst>
              <a:path w="779055" h="953132">
                <a:moveTo>
                  <a:pt x="779055" y="0"/>
                </a:moveTo>
                <a:lnTo>
                  <a:pt x="0" y="0"/>
                </a:lnTo>
                <a:lnTo>
                  <a:pt x="0" y="953132"/>
                </a:lnTo>
                <a:lnTo>
                  <a:pt x="779055" y="953132"/>
                </a:lnTo>
                <a:lnTo>
                  <a:pt x="779055" y="0"/>
                </a:lnTo>
                <a:close/>
              </a:path>
            </a:pathLst>
          </a:custGeom>
          <a:blipFill>
            <a:blip r:embed="rId3"/>
            <a:stretch>
              <a:fillRect l="-483338" t="-402555"/>
            </a:stretch>
          </a:blipFill>
        </p:spPr>
        <p:txBody>
          <a:bodyPr/>
          <a:lstStyle/>
          <a:p>
            <a:endParaRPr lang="en-US"/>
          </a:p>
        </p:txBody>
      </p:sp>
      <p:sp>
        <p:nvSpPr>
          <p:cNvPr id="9" name="Freeform 9"/>
          <p:cNvSpPr/>
          <p:nvPr/>
        </p:nvSpPr>
        <p:spPr>
          <a:xfrm rot="-1716020">
            <a:off x="16987072" y="9101909"/>
            <a:ext cx="1600688" cy="1349184"/>
          </a:xfrm>
          <a:custGeom>
            <a:avLst/>
            <a:gdLst/>
            <a:ahLst/>
            <a:cxnLst/>
            <a:rect l="l" t="t" r="r" b="b"/>
            <a:pathLst>
              <a:path w="2214264" h="1934714">
                <a:moveTo>
                  <a:pt x="0" y="0"/>
                </a:moveTo>
                <a:lnTo>
                  <a:pt x="2214264" y="0"/>
                </a:lnTo>
                <a:lnTo>
                  <a:pt x="2214264" y="1934714"/>
                </a:lnTo>
                <a:lnTo>
                  <a:pt x="0" y="1934714"/>
                </a:lnTo>
                <a:lnTo>
                  <a:pt x="0" y="0"/>
                </a:lnTo>
                <a:close/>
              </a:path>
            </a:pathLst>
          </a:custGeom>
          <a:blipFill>
            <a:blip r:embed="rId4"/>
            <a:stretch>
              <a:fillRect/>
            </a:stretch>
          </a:blipFill>
        </p:spPr>
        <p:txBody>
          <a:bodyPr/>
          <a:lstStyle/>
          <a:p>
            <a:endParaRPr lang="en-US"/>
          </a:p>
        </p:txBody>
      </p:sp>
      <p:sp>
        <p:nvSpPr>
          <p:cNvPr id="13" name="Oval Callout 29">
            <a:extLst>
              <a:ext uri="{FF2B5EF4-FFF2-40B4-BE49-F238E27FC236}">
                <a16:creationId xmlns:a16="http://schemas.microsoft.com/office/drawing/2014/main" id="{84F684E9-3EBF-170B-0F26-D769ADBEB443}"/>
              </a:ext>
            </a:extLst>
          </p:cNvPr>
          <p:cNvSpPr/>
          <p:nvPr/>
        </p:nvSpPr>
        <p:spPr>
          <a:xfrm>
            <a:off x="15411349" y="3382065"/>
            <a:ext cx="1671964" cy="679680"/>
          </a:xfrm>
          <a:prstGeom prst="wedgeEllipseCallout">
            <a:avLst>
              <a:gd name="adj1" fmla="val -45246"/>
              <a:gd name="adj2" fmla="val 81211"/>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41D43514-A33C-05B1-1A30-A09C3BE008C1}"/>
              </a:ext>
            </a:extLst>
          </p:cNvPr>
          <p:cNvGrpSpPr/>
          <p:nvPr/>
        </p:nvGrpSpPr>
        <p:grpSpPr>
          <a:xfrm>
            <a:off x="1330498" y="438024"/>
            <a:ext cx="5257800" cy="1082647"/>
            <a:chOff x="214647" y="174653"/>
            <a:chExt cx="11478326" cy="1082647"/>
          </a:xfrm>
        </p:grpSpPr>
        <p:sp>
          <p:nvSpPr>
            <p:cNvPr id="15" name="Rectangle 14">
              <a:extLst>
                <a:ext uri="{FF2B5EF4-FFF2-40B4-BE49-F238E27FC236}">
                  <a16:creationId xmlns:a16="http://schemas.microsoft.com/office/drawing/2014/main" id="{0CABCE9C-3511-2300-7392-4474DB5679E9}"/>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prstClr val="white"/>
                </a:solidFill>
                <a:effectLst/>
                <a:uLnTx/>
                <a:uFillTx/>
                <a:latin typeface="Arial (Body)"/>
              </a:endParaRPr>
            </a:p>
          </p:txBody>
        </p:sp>
        <p:sp>
          <p:nvSpPr>
            <p:cNvPr id="16" name="Rectangle 15">
              <a:extLst>
                <a:ext uri="{FF2B5EF4-FFF2-40B4-BE49-F238E27FC236}">
                  <a16:creationId xmlns:a16="http://schemas.microsoft.com/office/drawing/2014/main" id="{9EACA49B-BA1E-D9FE-F9FC-5C69F3818381}"/>
                </a:ext>
              </a:extLst>
            </p:cNvPr>
            <p:cNvSpPr/>
            <p:nvPr/>
          </p:nvSpPr>
          <p:spPr>
            <a:xfrm>
              <a:off x="1344722" y="174653"/>
              <a:ext cx="9908689" cy="86113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8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3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5. (SGK – tr.60)</a:t>
              </a:r>
              <a:endParaRPr kumimoji="0" lang="en-US" sz="3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1" name="Picture 10">
            <a:extLst>
              <a:ext uri="{FF2B5EF4-FFF2-40B4-BE49-F238E27FC236}">
                <a16:creationId xmlns:a16="http://schemas.microsoft.com/office/drawing/2014/main" id="{DDF5305D-A99B-B079-8A9C-ED0B659887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283469">
            <a:off x="-144533" y="382856"/>
            <a:ext cx="1495700" cy="841331"/>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2866598-3D53-4D97-D73C-9DA70E881BFD}"/>
                  </a:ext>
                </a:extLst>
              </p:cNvPr>
              <p:cNvSpPr/>
              <p:nvPr/>
            </p:nvSpPr>
            <p:spPr>
              <a:xfrm>
                <a:off x="1546636" y="1575825"/>
                <a:ext cx="16866692" cy="123174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f>
                      <m:f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num>
                      <m:den>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den>
                    </m:f>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num>
                      <m:den>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p>
                        </m:sSup>
                      </m:den>
                    </m:f>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num>
                      <m:den>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p>
                        </m:sSup>
                      </m:den>
                    </m:f>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 </a:t>
                </a:r>
                <a14:m>
                  <m:oMath xmlns:m="http://schemas.openxmlformats.org/officeDocument/2006/math">
                    <m:sSub>
                      <m:sSub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=9+99+999+…+99…9</m:t>
                    </m:r>
                  </m:oMath>
                </a14:m>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B2866598-3D53-4D97-D73C-9DA70E881BFD}"/>
                  </a:ext>
                </a:extLst>
              </p:cNvPr>
              <p:cNvSpPr>
                <a:spLocks noRot="1" noChangeAspect="1" noMove="1" noResize="1" noEditPoints="1" noAdjustHandles="1" noChangeArrowheads="1" noChangeShapeType="1" noTextEdit="1"/>
              </p:cNvSpPr>
              <p:nvPr/>
            </p:nvSpPr>
            <p:spPr>
              <a:xfrm>
                <a:off x="1546636" y="1575825"/>
                <a:ext cx="16866692" cy="1231747"/>
              </a:xfrm>
              <a:prstGeom prst="rect">
                <a:avLst/>
              </a:prstGeom>
              <a:blipFill>
                <a:blip r:embed="rId6"/>
                <a:stretch>
                  <a:fillRect l="-1193" b="-7921"/>
                </a:stretch>
              </a:blipFill>
            </p:spPr>
            <p:txBody>
              <a:bodyPr/>
              <a:lstStyle/>
              <a:p>
                <a:r>
                  <a:rPr lang="en-US">
                    <a:noFill/>
                  </a:rPr>
                  <a:t> </a:t>
                </a:r>
              </a:p>
            </p:txBody>
          </p:sp>
        </mc:Fallback>
      </mc:AlternateContent>
    </p:spTree>
    <p:extLst>
      <p:ext uri="{BB962C8B-B14F-4D97-AF65-F5344CB8AC3E}">
        <p14:creationId xmlns:p14="http://schemas.microsoft.com/office/powerpoint/2010/main" val="250242319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fade">
                                      <p:cBhvr>
                                        <p:cTn id="33" dur="500"/>
                                        <p:tgtEl>
                                          <p:spTgt spid="10">
                                            <p:txEl>
                                              <p:pRg st="1" end="1"/>
                                            </p:txEl>
                                          </p:spTgt>
                                        </p:tgtEl>
                                      </p:cBhvr>
                                    </p:animEffect>
                                    <p:anim calcmode="lin" valueType="num">
                                      <p:cBhvr>
                                        <p:cTn id="34"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5" dur="500" fill="hold"/>
                                        <p:tgtEl>
                                          <p:spTgt spid="10">
                                            <p:txEl>
                                              <p:pRg st="1" end="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Effect transition="in" filter="fade">
                                      <p:cBhvr>
                                        <p:cTn id="38" dur="500"/>
                                        <p:tgtEl>
                                          <p:spTgt spid="10">
                                            <p:txEl>
                                              <p:pRg st="2" end="2"/>
                                            </p:txEl>
                                          </p:spTgt>
                                        </p:tgtEl>
                                      </p:cBhvr>
                                    </p:animEffect>
                                    <p:anim calcmode="lin" valueType="num">
                                      <p:cBhvr>
                                        <p:cTn id="3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0" dur="500" fill="hold"/>
                                        <p:tgtEl>
                                          <p:spTgt spid="10">
                                            <p:txEl>
                                              <p:pRg st="2" end="2"/>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Effect transition="in" filter="fade">
                                      <p:cBhvr>
                                        <p:cTn id="43" dur="500"/>
                                        <p:tgtEl>
                                          <p:spTgt spid="10">
                                            <p:txEl>
                                              <p:pRg st="3" end="3"/>
                                            </p:txEl>
                                          </p:spTgt>
                                        </p:tgtEl>
                                      </p:cBhvr>
                                    </p:animEffect>
                                    <p:anim calcmode="lin" valueType="num">
                                      <p:cBhvr>
                                        <p:cTn id="44"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5" dur="500" fill="hold"/>
                                        <p:tgtEl>
                                          <p:spTgt spid="10">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xEl>
                                              <p:pRg st="4" end="4"/>
                                            </p:txEl>
                                          </p:spTgt>
                                        </p:tgtEl>
                                        <p:attrNameLst>
                                          <p:attrName>style.visibility</p:attrName>
                                        </p:attrNameLst>
                                      </p:cBhvr>
                                      <p:to>
                                        <p:strVal val="visible"/>
                                      </p:to>
                                    </p:set>
                                    <p:animEffect transition="in" filter="fade">
                                      <p:cBhvr>
                                        <p:cTn id="48" dur="500"/>
                                        <p:tgtEl>
                                          <p:spTgt spid="10">
                                            <p:txEl>
                                              <p:pRg st="4" end="4"/>
                                            </p:txEl>
                                          </p:spTgt>
                                        </p:tgtEl>
                                      </p:cBhvr>
                                    </p:animEffect>
                                    <p:anim calcmode="lin" valueType="num">
                                      <p:cBhvr>
                                        <p:cTn id="4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50"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sp>
        <p:nvSpPr>
          <p:cNvPr id="2" name="AutoShape 2"/>
          <p:cNvSpPr/>
          <p:nvPr/>
        </p:nvSpPr>
        <p:spPr>
          <a:xfrm>
            <a:off x="342900" y="514350"/>
            <a:ext cx="17602200" cy="9258300"/>
          </a:xfrm>
          <a:prstGeom prst="rect">
            <a:avLst/>
          </a:prstGeom>
          <a:solidFill>
            <a:srgbClr val="EFF5FB"/>
          </a:solidFill>
        </p:spPr>
        <p:txBody>
          <a:bodyPr/>
          <a:lstStyle/>
          <a:p>
            <a:endParaRPr lang="en-US"/>
          </a:p>
        </p:txBody>
      </p:sp>
      <p:sp>
        <p:nvSpPr>
          <p:cNvPr id="31" name="TextBox 30">
            <a:extLst>
              <a:ext uri="{FF2B5EF4-FFF2-40B4-BE49-F238E27FC236}">
                <a16:creationId xmlns:a16="http://schemas.microsoft.com/office/drawing/2014/main" id="{6AFE83E6-7AE7-7686-573C-869CD98E9857}"/>
              </a:ext>
            </a:extLst>
          </p:cNvPr>
          <p:cNvSpPr txBox="1"/>
          <p:nvPr/>
        </p:nvSpPr>
        <p:spPr>
          <a:xfrm>
            <a:off x="1068125" y="1168762"/>
            <a:ext cx="15810476" cy="3671583"/>
          </a:xfrm>
          <a:prstGeom prst="rect">
            <a:avLst/>
          </a:prstGeom>
          <a:noFill/>
        </p:spPr>
        <p:txBody>
          <a:bodyPr wrap="square">
            <a:spAutoFit/>
          </a:bodyPr>
          <a:lstStyle/>
          <a:p>
            <a:pPr lvl="0">
              <a:lnSpc>
                <a:spcPct val="150000"/>
              </a:lnSpc>
              <a:defRPr/>
            </a:pPr>
            <a:r>
              <a:rPr lang="en-US" sz="4000" dirty="0">
                <a:solidFill>
                  <a:prstClr val="black"/>
                </a:solidFill>
                <a:latin typeface="Arial" panose="020B0604020202020204" pitchFamily="34" charset="0"/>
                <a:cs typeface="Arial" panose="020B0604020202020204" pitchFamily="34" charset="0"/>
              </a:rPr>
              <a:t>						</a:t>
            </a:r>
            <a:r>
              <a:rPr lang="vi-VN" sz="4000" dirty="0">
                <a:solidFill>
                  <a:srgbClr val="000000"/>
                </a:solidFill>
                <a:latin typeface="Arial" panose="020B0604020202020204" pitchFamily="34" charset="0"/>
                <a:cs typeface="Arial" panose="020B0604020202020204" pitchFamily="34" charset="0"/>
              </a:rPr>
              <a:t>Một loại vi khuẩn được nuôi cấy trong phòng thí nghiệm, cứ mỗi phút số lượng lại tăng lên gấp đôi số lượng đang có. Từ một vi khuẩn ban đầu, hãy tính tổng số vi khuẩn có trong ống nghiệm sau 20 phút.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Freeform 7"/>
          <p:cNvSpPr/>
          <p:nvPr/>
        </p:nvSpPr>
        <p:spPr>
          <a:xfrm rot="18414486" flipH="1">
            <a:off x="636190" y="7525087"/>
            <a:ext cx="1701165" cy="3342285"/>
          </a:xfrm>
          <a:custGeom>
            <a:avLst/>
            <a:gdLst/>
            <a:ahLst/>
            <a:cxnLst/>
            <a:rect l="l" t="t" r="r" b="b"/>
            <a:pathLst>
              <a:path w="1701165" h="3342285">
                <a:moveTo>
                  <a:pt x="1701165" y="0"/>
                </a:moveTo>
                <a:lnTo>
                  <a:pt x="0" y="0"/>
                </a:lnTo>
                <a:lnTo>
                  <a:pt x="0" y="3342284"/>
                </a:lnTo>
                <a:lnTo>
                  <a:pt x="1701165" y="3342284"/>
                </a:lnTo>
                <a:lnTo>
                  <a:pt x="1701165" y="0"/>
                </a:lnTo>
                <a:close/>
              </a:path>
            </a:pathLst>
          </a:custGeom>
          <a:blipFill>
            <a:blip r:embed="rId2"/>
            <a:stretch>
              <a:fillRect l="-119615" t="-1178" r="-270304" b="-164452"/>
            </a:stretch>
          </a:blipFill>
        </p:spPr>
        <p:txBody>
          <a:bodyPr/>
          <a:lstStyle/>
          <a:p>
            <a:endParaRPr lang="en-US"/>
          </a:p>
        </p:txBody>
      </p:sp>
      <p:sp>
        <p:nvSpPr>
          <p:cNvPr id="8" name="Freeform 8"/>
          <p:cNvSpPr/>
          <p:nvPr/>
        </p:nvSpPr>
        <p:spPr>
          <a:xfrm>
            <a:off x="17543566" y="307380"/>
            <a:ext cx="1251822" cy="1175148"/>
          </a:xfrm>
          <a:custGeom>
            <a:avLst/>
            <a:gdLst/>
            <a:ahLst/>
            <a:cxnLst/>
            <a:rect l="l" t="t" r="r" b="b"/>
            <a:pathLst>
              <a:path w="1251822" h="1175148">
                <a:moveTo>
                  <a:pt x="0" y="0"/>
                </a:moveTo>
                <a:lnTo>
                  <a:pt x="1251822" y="0"/>
                </a:lnTo>
                <a:lnTo>
                  <a:pt x="1251822" y="1175148"/>
                </a:lnTo>
                <a:lnTo>
                  <a:pt x="0" y="1175148"/>
                </a:lnTo>
                <a:lnTo>
                  <a:pt x="0" y="0"/>
                </a:lnTo>
                <a:close/>
              </a:path>
            </a:pathLst>
          </a:custGeom>
          <a:blipFill>
            <a:blip r:embed="rId3"/>
            <a:stretch>
              <a:fillRect/>
            </a:stretch>
          </a:blipFill>
        </p:spPr>
        <p:txBody>
          <a:bodyPr/>
          <a:lstStyle/>
          <a:p>
            <a:endParaRPr lang="en-US"/>
          </a:p>
        </p:txBody>
      </p:sp>
      <p:sp>
        <p:nvSpPr>
          <p:cNvPr id="28" name="Oval Callout 21">
            <a:extLst>
              <a:ext uri="{FF2B5EF4-FFF2-40B4-BE49-F238E27FC236}">
                <a16:creationId xmlns:a16="http://schemas.microsoft.com/office/drawing/2014/main" id="{275916CC-C5AC-5ED3-BE9A-F0FB421D07ED}"/>
              </a:ext>
            </a:extLst>
          </p:cNvPr>
          <p:cNvSpPr/>
          <p:nvPr/>
        </p:nvSpPr>
        <p:spPr>
          <a:xfrm>
            <a:off x="5741696" y="5143500"/>
            <a:ext cx="1618997" cy="843953"/>
          </a:xfrm>
          <a:prstGeom prst="wedgeEllipseCallout">
            <a:avLst>
              <a:gd name="adj1" fmla="val -12171"/>
              <a:gd name="adj2" fmla="val 73746"/>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159C989F-55CA-EB0F-AD1B-F47C294EBA4C}"/>
              </a:ext>
            </a:extLst>
          </p:cNvPr>
          <p:cNvGrpSpPr/>
          <p:nvPr/>
        </p:nvGrpSpPr>
        <p:grpSpPr>
          <a:xfrm>
            <a:off x="1123579" y="1168862"/>
            <a:ext cx="5288280" cy="1082647"/>
            <a:chOff x="214647" y="174653"/>
            <a:chExt cx="11544867" cy="1082647"/>
          </a:xfrm>
        </p:grpSpPr>
        <p:sp>
          <p:nvSpPr>
            <p:cNvPr id="5" name="Rectangle 4">
              <a:extLst>
                <a:ext uri="{FF2B5EF4-FFF2-40B4-BE49-F238E27FC236}">
                  <a16:creationId xmlns:a16="http://schemas.microsoft.com/office/drawing/2014/main" id="{EDBA0202-83BB-B61A-79E0-C95F6DFC871A}"/>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Arial (Body)"/>
              </a:endParaRPr>
            </a:p>
          </p:txBody>
        </p:sp>
        <p:sp>
          <p:nvSpPr>
            <p:cNvPr id="9" name="Rectangle 8">
              <a:extLst>
                <a:ext uri="{FF2B5EF4-FFF2-40B4-BE49-F238E27FC236}">
                  <a16:creationId xmlns:a16="http://schemas.microsoft.com/office/drawing/2014/main" id="{5CA1C3BB-9247-A38B-87E4-B1EF34D3F921}"/>
                </a:ext>
              </a:extLst>
            </p:cNvPr>
            <p:cNvSpPr/>
            <p:nvPr/>
          </p:nvSpPr>
          <p:spPr>
            <a:xfrm>
              <a:off x="838622" y="174653"/>
              <a:ext cx="10920892" cy="94205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6. (SGK – tr.</a:t>
              </a:r>
              <a:r>
                <a:rPr lang="en-US" sz="4200" b="1" dirty="0">
                  <a:solidFill>
                    <a:prstClr val="white"/>
                  </a:solidFill>
                  <a:latin typeface="Arial" panose="020B0604020202020204" pitchFamily="34" charset="0"/>
                  <a:ea typeface="Times New Roman" panose="02020603050405020304" pitchFamily="18" charset="0"/>
                  <a:cs typeface="Arial" panose="020B0604020202020204" pitchFamily="34" charset="0"/>
                </a:rPr>
                <a:t>24</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C592747-4742-4994-048A-3E82ADAF845A}"/>
                  </a:ext>
                </a:extLst>
              </p:cNvPr>
              <p:cNvSpPr txBox="1"/>
              <p:nvPr/>
            </p:nvSpPr>
            <p:spPr>
              <a:xfrm>
                <a:off x="2151307" y="6878220"/>
                <a:ext cx="9525000" cy="916085"/>
              </a:xfrm>
              <a:prstGeom prst="rect">
                <a:avLst/>
              </a:prstGeom>
              <a:noFill/>
            </p:spPr>
            <p:txBody>
              <a:bodyPr wrap="square">
                <a:spAutoFit/>
              </a:bodyPr>
              <a:lstStyle/>
              <a:p>
                <a:pPr>
                  <a:lnSpc>
                    <a:spcPct val="150000"/>
                  </a:lnSpc>
                  <a:spcAft>
                    <a:spcPts val="1200"/>
                  </a:spcAft>
                </a:pPr>
                <a14:m>
                  <m:oMath xmlns:m="http://schemas.openxmlformats.org/officeDocument/2006/math">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000" kern="100">
                            <a:latin typeface="Cambria Math" panose="02040503050406030204" pitchFamily="18" charset="0"/>
                            <a:ea typeface="Calibri" panose="020F0502020204030204" pitchFamily="34" charset="0"/>
                            <a:cs typeface="Times New Roman" panose="02020603050405020304" pitchFamily="18" charset="0"/>
                          </a:rPr>
                          <m:t>1</m:t>
                        </m:r>
                      </m:sub>
                    </m:sSub>
                    <m:r>
                      <a:rPr lang="en-US" sz="4000" kern="100">
                        <a:latin typeface="Cambria Math" panose="02040503050406030204" pitchFamily="18" charset="0"/>
                        <a:ea typeface="Calibri" panose="020F0502020204030204" pitchFamily="34" charset="0"/>
                        <a:cs typeface="Times New Roman" panose="02020603050405020304" pitchFamily="18" charset="0"/>
                      </a:rPr>
                      <m:t>=1;</m:t>
                    </m:r>
                    <m:r>
                      <a:rPr lang="en-US" sz="4000" i="1" kern="100">
                        <a:latin typeface="Cambria Math" panose="02040503050406030204" pitchFamily="18" charset="0"/>
                        <a:ea typeface="Calibri" panose="020F0502020204030204" pitchFamily="34" charset="0"/>
                        <a:cs typeface="Times New Roman" panose="02020603050405020304" pitchFamily="18" charset="0"/>
                      </a:rPr>
                      <m:t>𝑞</m:t>
                    </m:r>
                    <m:r>
                      <a:rPr lang="en-US" sz="4000" kern="100">
                        <a:latin typeface="Cambria Math" panose="02040503050406030204" pitchFamily="18" charset="0"/>
                        <a:ea typeface="Calibri" panose="020F0502020204030204" pitchFamily="34" charset="0"/>
                        <a:cs typeface="Times New Roman" panose="02020603050405020304" pitchFamily="18" charset="0"/>
                      </a:rPr>
                      <m:t>=2;</m:t>
                    </m:r>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000" kern="100">
                            <a:latin typeface="Cambria Math" panose="02040503050406030204" pitchFamily="18" charset="0"/>
                            <a:ea typeface="Calibri" panose="020F0502020204030204" pitchFamily="34" charset="0"/>
                            <a:cs typeface="Times New Roman" panose="02020603050405020304" pitchFamily="18" charset="0"/>
                          </a:rPr>
                          <m:t>21</m:t>
                        </m:r>
                      </m:sub>
                    </m:sSub>
                    <m:r>
                      <a:rPr lang="en-US" sz="4000" kern="100">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latin typeface="Cambria Math" panose="02040503050406030204" pitchFamily="18" charset="0"/>
                            <a:ea typeface="Calibri" panose="020F0502020204030204" pitchFamily="34" charset="0"/>
                            <a:cs typeface="Times New Roman" panose="02020603050405020304" pitchFamily="18" charset="0"/>
                          </a:rPr>
                          <m:t>20</m:t>
                        </m:r>
                      </m:sup>
                    </m:sSup>
                    <m:r>
                      <a:rPr lang="en-US" sz="4000" kern="100">
                        <a:latin typeface="Cambria Math" panose="02040503050406030204" pitchFamily="18" charset="0"/>
                        <a:ea typeface="Calibri" panose="020F0502020204030204" pitchFamily="34" charset="0"/>
                        <a:cs typeface="Times New Roman" panose="02020603050405020304" pitchFamily="18" charset="0"/>
                      </a:rPr>
                      <m:t>=1048576</m:t>
                    </m:r>
                  </m:oMath>
                </a14:m>
                <a:r>
                  <a:rPr lang="en-US" sz="4000"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2C592747-4742-4994-048A-3E82ADAF845A}"/>
                  </a:ext>
                </a:extLst>
              </p:cNvPr>
              <p:cNvSpPr txBox="1">
                <a:spLocks noRot="1" noChangeAspect="1" noMove="1" noResize="1" noEditPoints="1" noAdjustHandles="1" noChangeArrowheads="1" noChangeShapeType="1" noTextEdit="1"/>
              </p:cNvSpPr>
              <p:nvPr/>
            </p:nvSpPr>
            <p:spPr>
              <a:xfrm>
                <a:off x="2151307" y="6878220"/>
                <a:ext cx="9525000" cy="916085"/>
              </a:xfrm>
              <a:prstGeom prst="rect">
                <a:avLst/>
              </a:prstGeom>
              <a:blipFill>
                <a:blip r:embed="rId4"/>
                <a:stretch>
                  <a:fillRect b="-2649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AC99746E-8F72-46D4-544C-046A49922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489" y="4381503"/>
            <a:ext cx="4076700" cy="4705350"/>
          </a:xfrm>
          <a:prstGeom prst="rect">
            <a:avLst/>
          </a:prstGeom>
        </p:spPr>
      </p:pic>
    </p:spTree>
    <p:extLst>
      <p:ext uri="{BB962C8B-B14F-4D97-AF65-F5344CB8AC3E}">
        <p14:creationId xmlns:p14="http://schemas.microsoft.com/office/powerpoint/2010/main" val="35178278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barn(inVertical)">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38100"/>
            <a:ext cx="18288000" cy="6543204"/>
          </a:xfrm>
          <a:prstGeom prst="rect">
            <a:avLst/>
          </a:prstGeom>
          <a:solidFill>
            <a:srgbClr val="B9E1FF"/>
          </a:solidFill>
        </p:spPr>
        <p:txBody>
          <a:bodyPr/>
          <a:lstStyle/>
          <a:p>
            <a:endParaRPr lang="en-US"/>
          </a:p>
        </p:txBody>
      </p:sp>
      <p:sp>
        <p:nvSpPr>
          <p:cNvPr id="6" name="Freeform 6"/>
          <p:cNvSpPr/>
          <p:nvPr/>
        </p:nvSpPr>
        <p:spPr>
          <a:xfrm rot="-1788174" flipH="1">
            <a:off x="16949021" y="9036717"/>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2"/>
            <a:stretch>
              <a:fillRect/>
            </a:stretch>
          </a:blipFill>
        </p:spPr>
        <p:txBody>
          <a:bodyPr/>
          <a:lstStyle/>
          <a:p>
            <a:endParaRPr lang="en-US"/>
          </a:p>
        </p:txBody>
      </p:sp>
      <p:sp>
        <p:nvSpPr>
          <p:cNvPr id="8" name="Freeform 8"/>
          <p:cNvSpPr/>
          <p:nvPr/>
        </p:nvSpPr>
        <p:spPr>
          <a:xfrm rot="-1324590">
            <a:off x="16927396" y="-520693"/>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3"/>
            <a:stretch>
              <a:fillRect/>
            </a:stretch>
          </a:blipFill>
        </p:spPr>
        <p:txBody>
          <a:bodyPr/>
          <a:lstStyle/>
          <a:p>
            <a:endParaRPr lang="en-US"/>
          </a:p>
        </p:txBody>
      </p:sp>
      <p:sp>
        <p:nvSpPr>
          <p:cNvPr id="9" name="Oval Callout 29">
            <a:extLst>
              <a:ext uri="{FF2B5EF4-FFF2-40B4-BE49-F238E27FC236}">
                <a16:creationId xmlns:a16="http://schemas.microsoft.com/office/drawing/2014/main" id="{AD1E0E38-D7FE-D2A0-3E5A-C5AF20010DE3}"/>
              </a:ext>
            </a:extLst>
          </p:cNvPr>
          <p:cNvSpPr/>
          <p:nvPr/>
        </p:nvSpPr>
        <p:spPr>
          <a:xfrm>
            <a:off x="15619874" y="6301648"/>
            <a:ext cx="1671964" cy="679680"/>
          </a:xfrm>
          <a:prstGeom prst="wedgeEllipseCallout">
            <a:avLst>
              <a:gd name="adj1" fmla="val -35171"/>
              <a:gd name="adj2" fmla="val 7059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57B1FB96-8377-DB81-04EC-E620143E03B5}"/>
              </a:ext>
            </a:extLst>
          </p:cNvPr>
          <p:cNvGrpSpPr/>
          <p:nvPr/>
        </p:nvGrpSpPr>
        <p:grpSpPr>
          <a:xfrm>
            <a:off x="457200" y="520771"/>
            <a:ext cx="5257800" cy="1066800"/>
            <a:chOff x="214647" y="190500"/>
            <a:chExt cx="11478326" cy="1066800"/>
          </a:xfrm>
        </p:grpSpPr>
        <p:sp>
          <p:nvSpPr>
            <p:cNvPr id="18" name="Rectangle 17">
              <a:extLst>
                <a:ext uri="{FF2B5EF4-FFF2-40B4-BE49-F238E27FC236}">
                  <a16:creationId xmlns:a16="http://schemas.microsoft.com/office/drawing/2014/main" id="{90435D52-E5ED-FE35-FEE7-74B1FB47904C}"/>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Arial (Body)"/>
                <a:ea typeface="+mn-ea"/>
                <a:cs typeface="+mn-cs"/>
              </a:endParaRPr>
            </a:p>
          </p:txBody>
        </p:sp>
        <p:sp>
          <p:nvSpPr>
            <p:cNvPr id="19" name="Rectangle 18">
              <a:extLst>
                <a:ext uri="{FF2B5EF4-FFF2-40B4-BE49-F238E27FC236}">
                  <a16:creationId xmlns:a16="http://schemas.microsoft.com/office/drawing/2014/main" id="{E0A91CB9-41AF-D86D-CC53-8C4067A13323}"/>
                </a:ext>
              </a:extLst>
            </p:cNvPr>
            <p:cNvSpPr/>
            <p:nvPr/>
          </p:nvSpPr>
          <p:spPr>
            <a:xfrm>
              <a:off x="483154" y="220912"/>
              <a:ext cx="10920892" cy="94205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7. (SGK – tr.</a:t>
              </a:r>
              <a:r>
                <a:rPr lang="en-US" sz="4200" b="1" dirty="0">
                  <a:solidFill>
                    <a:prstClr val="white"/>
                  </a:solidFill>
                  <a:latin typeface="Arial" panose="020B0604020202020204" pitchFamily="34" charset="0"/>
                  <a:ea typeface="Times New Roman" panose="02020603050405020304" pitchFamily="18" charset="0"/>
                  <a:cs typeface="Arial" panose="020B0604020202020204" pitchFamily="34" charset="0"/>
                </a:rPr>
                <a:t>61</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0" name="Rectangle 19">
            <a:extLst>
              <a:ext uri="{FF2B5EF4-FFF2-40B4-BE49-F238E27FC236}">
                <a16:creationId xmlns:a16="http://schemas.microsoft.com/office/drawing/2014/main" id="{0164A147-2187-9F7A-0642-1F3D8ACBAFC0}"/>
              </a:ext>
            </a:extLst>
          </p:cNvPr>
          <p:cNvSpPr/>
          <p:nvPr/>
        </p:nvSpPr>
        <p:spPr>
          <a:xfrm>
            <a:off x="457200" y="575268"/>
            <a:ext cx="17329484" cy="5518242"/>
          </a:xfrm>
          <a:prstGeom prst="rect">
            <a:avLst/>
          </a:prstGeom>
        </p:spPr>
        <p:txBody>
          <a:bodyPr wrap="square">
            <a:spAutoFit/>
          </a:bodyPr>
          <a:lstStyle/>
          <a:p>
            <a:pPr algn="just">
              <a:lnSpc>
                <a:spcPct val="150000"/>
              </a:lnSpc>
            </a:pPr>
            <a:r>
              <a:rPr lang="en-US" sz="4000" dirty="0">
                <a:solidFill>
                  <a:srgbClr val="000000"/>
                </a:solidFill>
              </a:rPr>
              <a:t>						</a:t>
            </a:r>
            <a:r>
              <a:rPr lang="vi-VN" sz="4000" dirty="0">
                <a:solidFill>
                  <a:srgbClr val="000000"/>
                </a:solidFill>
              </a:rPr>
              <a:t>Giả sử một thành phố có dân số năm 2022 là khoảng 2,1 triệu người và tốc độ gia tăng dân số trung bình mỗi năm là 0,75%.</a:t>
            </a:r>
          </a:p>
          <a:p>
            <a:pPr algn="just">
              <a:lnSpc>
                <a:spcPct val="150000"/>
              </a:lnSpc>
            </a:pPr>
            <a:r>
              <a:rPr lang="vi-VN" sz="4000" dirty="0">
                <a:solidFill>
                  <a:srgbClr val="000000"/>
                </a:solidFill>
              </a:rPr>
              <a:t>a) Dự đoán dân số của thành phố đó vào năm 2032.</a:t>
            </a:r>
          </a:p>
          <a:p>
            <a:pPr algn="just">
              <a:lnSpc>
                <a:spcPct val="150000"/>
              </a:lnSpc>
            </a:pPr>
            <a:r>
              <a:rPr lang="vi-VN" sz="4000" dirty="0">
                <a:solidFill>
                  <a:srgbClr val="000000"/>
                </a:solidFill>
              </a:rPr>
              <a:t>b) Nếu tốc độ gia tăng dân số vẫn giữ nguyên như trên thì ước tính vào năm nào dân số của thành phố đó sẽ tăng gấp đôi so với năm 2022?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2089044-7200-0441-92F5-0F8EBC2C0317}"/>
                  </a:ext>
                </a:extLst>
              </p:cNvPr>
              <p:cNvSpPr txBox="1"/>
              <p:nvPr/>
            </p:nvSpPr>
            <p:spPr>
              <a:xfrm>
                <a:off x="1832144" y="7203481"/>
                <a:ext cx="14623712" cy="1978619"/>
              </a:xfrm>
              <a:prstGeom prst="rect">
                <a:avLst/>
              </a:prstGeom>
              <a:noFill/>
            </p:spPr>
            <p:txBody>
              <a:bodyPr wrap="square">
                <a:spAutoFit/>
              </a:bodyPr>
              <a:lstStyle/>
              <a:p>
                <a:pPr>
                  <a:lnSpc>
                    <a:spcPct val="150000"/>
                  </a:lnSpc>
                  <a:spcAft>
                    <a:spcPts val="1200"/>
                  </a:spcAft>
                </a:pPr>
                <a:r>
                  <a:rPr lang="en-US" sz="4000" kern="100" dirty="0">
                    <a:latin typeface="Arial" panose="020B0604020202020204" pitchFamily="34" charset="0"/>
                    <a:ea typeface="Calibri" panose="020F0502020204030204" pitchFamily="34" charset="0"/>
                    <a:cs typeface="Arial" panose="020B0604020202020204" pitchFamily="34" charset="0"/>
                  </a:rPr>
                  <a:t>a)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Dân</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phố</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vào</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năm</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n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1200"/>
                  </a:spcAft>
                </a:pPr>
                <a14:m>
                  <m:oMath xmlns:m="http://schemas.openxmlformats.org/officeDocument/2006/math">
                    <m:sSub>
                      <m:sSubPr>
                        <m:ctrlPr>
                          <a:rPr lang="en-US" sz="4000" i="1" kern="100">
                            <a:solidFill>
                              <a:srgbClr val="333333"/>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solidFill>
                              <a:srgbClr val="333333"/>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solidFill>
                              <a:srgbClr val="333333"/>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4000" i="1" kern="100">
                        <a:solidFill>
                          <a:srgbClr val="333333"/>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srgbClr val="333333"/>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srgbClr val="333333"/>
                            </a:solidFill>
                            <a:latin typeface="Cambria Math" panose="02040503050406030204" pitchFamily="18" charset="0"/>
                            <a:ea typeface="Calibri" panose="020F0502020204030204" pitchFamily="34" charset="0"/>
                            <a:cs typeface="Times New Roman" panose="02020603050405020304" pitchFamily="18" charset="0"/>
                          </a:rPr>
                          <m:t>2,1.1,0075</m:t>
                        </m:r>
                      </m:e>
                      <m:sup>
                        <m:r>
                          <a:rPr lang="en-US" sz="4000" i="1" kern="100">
                            <a:solidFill>
                              <a:srgbClr val="333333"/>
                            </a:solidFill>
                            <a:latin typeface="Cambria Math" panose="02040503050406030204" pitchFamily="18" charset="0"/>
                            <a:ea typeface="Calibri" panose="020F0502020204030204" pitchFamily="34" charset="0"/>
                            <a:cs typeface="Times New Roman" panose="02020603050405020304" pitchFamily="18" charset="0"/>
                          </a:rPr>
                          <m:t>𝑛</m:t>
                        </m:r>
                        <m:r>
                          <a:rPr lang="en-US" sz="4000" i="1" kern="100">
                            <a:solidFill>
                              <a:srgbClr val="333333"/>
                            </a:solidFill>
                            <a:latin typeface="Cambria Math" panose="02040503050406030204" pitchFamily="18" charset="0"/>
                            <a:ea typeface="Calibri" panose="020F0502020204030204" pitchFamily="34" charset="0"/>
                            <a:cs typeface="Times New Roman" panose="02020603050405020304" pitchFamily="18" charset="0"/>
                          </a:rPr>
                          <m:t>−2022</m:t>
                        </m:r>
                      </m:sup>
                    </m:sSup>
                    <m:r>
                      <a:rPr lang="en-US" sz="4000" b="0" i="0" kern="100" smtClean="0">
                        <a:solidFill>
                          <a:srgbClr val="333333"/>
                        </a:solidFill>
                        <a:latin typeface="Cambria Math" panose="02040503050406030204" pitchFamily="18" charset="0"/>
                        <a:ea typeface="Calibri" panose="020F0502020204030204" pitchFamily="34" charset="0"/>
                        <a:cs typeface="Times New Roman" panose="02020603050405020304" pitchFamily="18" charset="0"/>
                      </a:rPr>
                      <m:t>=</m:t>
                    </m:r>
                    <m:r>
                      <a:rPr lang="en-US" sz="4000">
                        <a:latin typeface="Cambria Math" panose="02040503050406030204" pitchFamily="18" charset="0"/>
                        <a:ea typeface="Calibri" panose="020F0502020204030204" pitchFamily="34" charset="0"/>
                        <a:cs typeface="Times New Roman" panose="02020603050405020304" pitchFamily="18" charset="0"/>
                      </a:rPr>
                      <m:t>2,1(1+0,75%</m:t>
                    </m:r>
                    <m:sSup>
                      <m:sSupPr>
                        <m:ctrlPr>
                          <a:rPr lang="en-US" sz="4000" i="1">
                            <a:latin typeface="Cambria Math" panose="02040503050406030204" pitchFamily="18" charset="0"/>
                          </a:rPr>
                        </m:ctrlPr>
                      </m:sSupPr>
                      <m:e>
                        <m:r>
                          <a:rPr lang="en-US" sz="4000">
                            <a:latin typeface="Cambria Math" panose="02040503050406030204" pitchFamily="18" charset="0"/>
                            <a:ea typeface="Calibri" panose="020F0502020204030204" pitchFamily="34" charset="0"/>
                            <a:cs typeface="Times New Roman" panose="02020603050405020304" pitchFamily="18" charset="0"/>
                          </a:rPr>
                          <m:t>)</m:t>
                        </m:r>
                      </m:e>
                      <m:sup>
                        <m:r>
                          <a:rPr lang="en-US" sz="4000">
                            <a:latin typeface="Cambria Math" panose="02040503050406030204" pitchFamily="18" charset="0"/>
                            <a:ea typeface="Calibri" panose="020F0502020204030204" pitchFamily="34" charset="0"/>
                            <a:cs typeface="Times New Roman" panose="02020603050405020304" pitchFamily="18" charset="0"/>
                          </a:rPr>
                          <m:t>10</m:t>
                        </m:r>
                      </m:sup>
                    </m:sSup>
                    <m:r>
                      <a:rPr lang="en-US" sz="4000">
                        <a:latin typeface="Cambria Math" panose="02040503050406030204" pitchFamily="18" charset="0"/>
                        <a:ea typeface="Calibri" panose="020F0502020204030204" pitchFamily="34" charset="0"/>
                        <a:cs typeface="Times New Roman" panose="02020603050405020304" pitchFamily="18" charset="0"/>
                      </a:rPr>
                      <m:t>≈2,26</m:t>
                    </m:r>
                  </m:oMath>
                </a14:m>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triệu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kern="1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B2089044-7200-0441-92F5-0F8EBC2C0317}"/>
                  </a:ext>
                </a:extLst>
              </p:cNvPr>
              <p:cNvSpPr txBox="1">
                <a:spLocks noRot="1" noChangeAspect="1" noMove="1" noResize="1" noEditPoints="1" noAdjustHandles="1" noChangeArrowheads="1" noChangeShapeType="1" noTextEdit="1"/>
              </p:cNvSpPr>
              <p:nvPr/>
            </p:nvSpPr>
            <p:spPr>
              <a:xfrm>
                <a:off x="1832144" y="7203481"/>
                <a:ext cx="14623712" cy="1978619"/>
              </a:xfrm>
              <a:prstGeom prst="rect">
                <a:avLst/>
              </a:prstGeom>
              <a:blipFill>
                <a:blip r:embed="rId4"/>
                <a:stretch>
                  <a:fillRect l="-1501" b="-12654"/>
                </a:stretch>
              </a:blipFill>
            </p:spPr>
            <p:txBody>
              <a:bodyPr/>
              <a:lstStyle/>
              <a:p>
                <a:r>
                  <a:rPr lang="en-US">
                    <a:noFill/>
                  </a:rPr>
                  <a:t> </a:t>
                </a:r>
              </a:p>
            </p:txBody>
          </p:sp>
        </mc:Fallback>
      </mc:AlternateContent>
    </p:spTree>
    <p:extLst>
      <p:ext uri="{BB962C8B-B14F-4D97-AF65-F5344CB8AC3E}">
        <p14:creationId xmlns:p14="http://schemas.microsoft.com/office/powerpoint/2010/main" val="13606467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barn(inVertical)">
                                      <p:cBhvr>
                                        <p:cTn id="21" dur="500"/>
                                        <p:tgtEl>
                                          <p:spTgt spid="12">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barn(inVertical)">
                                      <p:cBhvr>
                                        <p:cTn id="2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38100"/>
            <a:ext cx="18288000" cy="6543204"/>
          </a:xfrm>
          <a:prstGeom prst="rect">
            <a:avLst/>
          </a:prstGeom>
          <a:solidFill>
            <a:srgbClr val="B9E1FF"/>
          </a:solidFill>
        </p:spPr>
        <p:txBody>
          <a:bodyPr/>
          <a:lstStyle/>
          <a:p>
            <a:endParaRPr lang="en-US"/>
          </a:p>
        </p:txBody>
      </p:sp>
      <p:sp>
        <p:nvSpPr>
          <p:cNvPr id="6" name="Freeform 6"/>
          <p:cNvSpPr/>
          <p:nvPr/>
        </p:nvSpPr>
        <p:spPr>
          <a:xfrm rot="-1788174" flipH="1">
            <a:off x="16949021" y="9036717"/>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2"/>
            <a:stretch>
              <a:fillRect/>
            </a:stretch>
          </a:blipFill>
        </p:spPr>
        <p:txBody>
          <a:bodyPr/>
          <a:lstStyle/>
          <a:p>
            <a:endParaRPr lang="en-US"/>
          </a:p>
        </p:txBody>
      </p:sp>
      <p:sp>
        <p:nvSpPr>
          <p:cNvPr id="8" name="Freeform 8"/>
          <p:cNvSpPr/>
          <p:nvPr/>
        </p:nvSpPr>
        <p:spPr>
          <a:xfrm rot="-1324590">
            <a:off x="16927396" y="-520693"/>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3"/>
            <a:stretch>
              <a:fillRect/>
            </a:stretch>
          </a:blipFill>
        </p:spPr>
        <p:txBody>
          <a:bodyPr/>
          <a:lstStyle/>
          <a:p>
            <a:endParaRPr lang="en-US"/>
          </a:p>
        </p:txBody>
      </p:sp>
      <p:sp>
        <p:nvSpPr>
          <p:cNvPr id="9" name="Oval Callout 29">
            <a:extLst>
              <a:ext uri="{FF2B5EF4-FFF2-40B4-BE49-F238E27FC236}">
                <a16:creationId xmlns:a16="http://schemas.microsoft.com/office/drawing/2014/main" id="{AD1E0E38-D7FE-D2A0-3E5A-C5AF20010DE3}"/>
              </a:ext>
            </a:extLst>
          </p:cNvPr>
          <p:cNvSpPr/>
          <p:nvPr/>
        </p:nvSpPr>
        <p:spPr>
          <a:xfrm>
            <a:off x="15619874" y="6301648"/>
            <a:ext cx="1671964" cy="679680"/>
          </a:xfrm>
          <a:prstGeom prst="wedgeEllipseCallout">
            <a:avLst>
              <a:gd name="adj1" fmla="val -35171"/>
              <a:gd name="adj2" fmla="val 7059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57B1FB96-8377-DB81-04EC-E620143E03B5}"/>
              </a:ext>
            </a:extLst>
          </p:cNvPr>
          <p:cNvGrpSpPr/>
          <p:nvPr/>
        </p:nvGrpSpPr>
        <p:grpSpPr>
          <a:xfrm>
            <a:off x="457200" y="520771"/>
            <a:ext cx="5257800" cy="1066800"/>
            <a:chOff x="214647" y="190500"/>
            <a:chExt cx="11478326" cy="1066800"/>
          </a:xfrm>
        </p:grpSpPr>
        <p:sp>
          <p:nvSpPr>
            <p:cNvPr id="18" name="Rectangle 17">
              <a:extLst>
                <a:ext uri="{FF2B5EF4-FFF2-40B4-BE49-F238E27FC236}">
                  <a16:creationId xmlns:a16="http://schemas.microsoft.com/office/drawing/2014/main" id="{90435D52-E5ED-FE35-FEE7-74B1FB47904C}"/>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Arial (Body)"/>
                <a:ea typeface="+mn-ea"/>
                <a:cs typeface="+mn-cs"/>
              </a:endParaRPr>
            </a:p>
          </p:txBody>
        </p:sp>
        <p:sp>
          <p:nvSpPr>
            <p:cNvPr id="19" name="Rectangle 18">
              <a:extLst>
                <a:ext uri="{FF2B5EF4-FFF2-40B4-BE49-F238E27FC236}">
                  <a16:creationId xmlns:a16="http://schemas.microsoft.com/office/drawing/2014/main" id="{E0A91CB9-41AF-D86D-CC53-8C4067A13323}"/>
                </a:ext>
              </a:extLst>
            </p:cNvPr>
            <p:cNvSpPr/>
            <p:nvPr/>
          </p:nvSpPr>
          <p:spPr>
            <a:xfrm>
              <a:off x="483154" y="220912"/>
              <a:ext cx="10920892" cy="94205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7. (SGK – tr.</a:t>
              </a:r>
              <a:r>
                <a:rPr lang="en-US" sz="4200" b="1" dirty="0">
                  <a:solidFill>
                    <a:prstClr val="white"/>
                  </a:solidFill>
                  <a:latin typeface="Arial" panose="020B0604020202020204" pitchFamily="34" charset="0"/>
                  <a:ea typeface="Times New Roman" panose="02020603050405020304" pitchFamily="18" charset="0"/>
                  <a:cs typeface="Arial" panose="020B0604020202020204" pitchFamily="34" charset="0"/>
                </a:rPr>
                <a:t>61</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0" name="Rectangle 19">
            <a:extLst>
              <a:ext uri="{FF2B5EF4-FFF2-40B4-BE49-F238E27FC236}">
                <a16:creationId xmlns:a16="http://schemas.microsoft.com/office/drawing/2014/main" id="{0164A147-2187-9F7A-0642-1F3D8ACBAFC0}"/>
              </a:ext>
            </a:extLst>
          </p:cNvPr>
          <p:cNvSpPr/>
          <p:nvPr/>
        </p:nvSpPr>
        <p:spPr>
          <a:xfrm>
            <a:off x="457200" y="575268"/>
            <a:ext cx="17329484" cy="5518242"/>
          </a:xfrm>
          <a:prstGeom prst="rect">
            <a:avLst/>
          </a:prstGeom>
        </p:spPr>
        <p:txBody>
          <a:bodyPr wrap="square">
            <a:spAutoFit/>
          </a:bodyPr>
          <a:lstStyle/>
          <a:p>
            <a:pPr algn="just">
              <a:lnSpc>
                <a:spcPct val="150000"/>
              </a:lnSpc>
            </a:pPr>
            <a:r>
              <a:rPr lang="en-US" sz="4000" dirty="0">
                <a:solidFill>
                  <a:srgbClr val="000000"/>
                </a:solidFill>
              </a:rPr>
              <a:t>						</a:t>
            </a:r>
            <a:r>
              <a:rPr lang="vi-VN" sz="4000" dirty="0">
                <a:solidFill>
                  <a:srgbClr val="000000"/>
                </a:solidFill>
              </a:rPr>
              <a:t>Giả sử một thành phố có dân số năm 2022 là khoảng 2,1 triệu người và tốc độ gia tăng dân số trung bình mỗi năm là 0,75%.</a:t>
            </a:r>
          </a:p>
          <a:p>
            <a:pPr algn="just">
              <a:lnSpc>
                <a:spcPct val="150000"/>
              </a:lnSpc>
            </a:pPr>
            <a:r>
              <a:rPr lang="vi-VN" sz="4000" dirty="0">
                <a:solidFill>
                  <a:srgbClr val="000000"/>
                </a:solidFill>
              </a:rPr>
              <a:t>a) Dự đoán dân số của thành phố đó vào năm 2032.</a:t>
            </a:r>
          </a:p>
          <a:p>
            <a:pPr algn="just">
              <a:lnSpc>
                <a:spcPct val="150000"/>
              </a:lnSpc>
            </a:pPr>
            <a:r>
              <a:rPr lang="vi-VN" sz="4000" dirty="0">
                <a:solidFill>
                  <a:srgbClr val="000000"/>
                </a:solidFill>
              </a:rPr>
              <a:t>b) Nếu tốc độ gia tăng dân số vẫn giữ nguyên như trên thì ước tính vào năm nào dân số của thành phố đó sẽ tăng gấp đôi so với năm 2022?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2089044-7200-0441-92F5-0F8EBC2C0317}"/>
                  </a:ext>
                </a:extLst>
              </p:cNvPr>
              <p:cNvSpPr txBox="1"/>
              <p:nvPr/>
            </p:nvSpPr>
            <p:spPr>
              <a:xfrm>
                <a:off x="1832144" y="7203481"/>
                <a:ext cx="14623712" cy="1828386"/>
              </a:xfrm>
              <a:prstGeom prst="rect">
                <a:avLst/>
              </a:prstGeom>
              <a:noFill/>
            </p:spPr>
            <p:txBody>
              <a:bodyPr wrap="square">
                <a:spAutoFit/>
              </a:bodyPr>
              <a:lstStyle/>
              <a:p>
                <a:pPr>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Khi </a:t>
                </a: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sub>
                    </m:sSub>
                    <m:r>
                      <a:rPr lang="en-US" sz="4000" i="1">
                        <a:solidFill>
                          <a:srgbClr val="333333"/>
                        </a:solidFill>
                        <a:latin typeface="Cambria Math" panose="02040503050406030204" pitchFamily="18" charset="0"/>
                        <a:ea typeface="Times New Roman" panose="02020603050405020304" pitchFamily="18" charset="0"/>
                      </a:rPr>
                      <m:t>=2.</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2022</m:t>
                        </m:r>
                      </m:sub>
                    </m:sSub>
                    <m:r>
                      <a:rPr lang="en-US" sz="4000" i="1">
                        <a:solidFill>
                          <a:srgbClr val="333333"/>
                        </a:solidFill>
                        <a:latin typeface="Cambria Math" panose="02040503050406030204" pitchFamily="18" charset="0"/>
                        <a:ea typeface="Times New Roman" panose="02020603050405020304" pitchFamily="18" charset="0"/>
                      </a:rPr>
                      <m:t>⇔</m:t>
                    </m:r>
                    <m:sSup>
                      <m:sSupPr>
                        <m:ctrlPr>
                          <a:rPr lang="en-US" sz="4000" i="1">
                            <a:solidFill>
                              <a:srgbClr val="333333"/>
                            </a:solidFill>
                            <a:latin typeface="Cambria Math" panose="02040503050406030204" pitchFamily="18" charset="0"/>
                            <a:ea typeface="Times New Roman" panose="02020603050405020304" pitchFamily="18" charset="0"/>
                          </a:rPr>
                        </m:ctrlPr>
                      </m:sSupPr>
                      <m:e>
                        <m:r>
                          <a:rPr lang="en-US" sz="4000" i="1">
                            <a:solidFill>
                              <a:srgbClr val="333333"/>
                            </a:solidFill>
                            <a:latin typeface="Cambria Math" panose="02040503050406030204" pitchFamily="18" charset="0"/>
                            <a:ea typeface="Times New Roman" panose="02020603050405020304" pitchFamily="18" charset="0"/>
                          </a:rPr>
                          <m:t>1,0075</m:t>
                        </m:r>
                      </m:e>
                      <m:sup>
                        <m:r>
                          <a:rPr lang="en-US" sz="4000" i="1">
                            <a:solidFill>
                              <a:srgbClr val="333333"/>
                            </a:solidFill>
                            <a:latin typeface="Cambria Math" panose="02040503050406030204" pitchFamily="18" charset="0"/>
                            <a:ea typeface="Times New Roman" panose="02020603050405020304" pitchFamily="18" charset="0"/>
                          </a:rPr>
                          <m:t>𝑛</m:t>
                        </m:r>
                        <m:r>
                          <a:rPr lang="en-US" sz="4000" i="1">
                            <a:solidFill>
                              <a:srgbClr val="333333"/>
                            </a:solidFill>
                            <a:latin typeface="Cambria Math" panose="02040503050406030204" pitchFamily="18" charset="0"/>
                            <a:ea typeface="Times New Roman" panose="02020603050405020304" pitchFamily="18" charset="0"/>
                          </a:rPr>
                          <m:t>−2022</m:t>
                        </m:r>
                      </m:sup>
                    </m:sSup>
                    <m:r>
                      <a:rPr lang="en-US" sz="4000" i="1">
                        <a:solidFill>
                          <a:srgbClr val="333333"/>
                        </a:solidFill>
                        <a:latin typeface="Cambria Math" panose="02040503050406030204" pitchFamily="18" charset="0"/>
                        <a:ea typeface="Times New Roman" panose="02020603050405020304" pitchFamily="18" charset="0"/>
                      </a:rPr>
                      <m:t>=2⇔</m:t>
                    </m:r>
                    <m:r>
                      <a:rPr lang="en-US" sz="4000" i="1">
                        <a:solidFill>
                          <a:srgbClr val="333333"/>
                        </a:solidFill>
                        <a:latin typeface="Cambria Math" panose="02040503050406030204" pitchFamily="18" charset="0"/>
                        <a:ea typeface="Times New Roman" panose="02020603050405020304" pitchFamily="18" charset="0"/>
                      </a:rPr>
                      <m:t>𝑛</m:t>
                    </m:r>
                    <m:r>
                      <a:rPr lang="en-US" sz="4000" i="1">
                        <a:solidFill>
                          <a:srgbClr val="333333"/>
                        </a:solidFill>
                        <a:latin typeface="Cambria Math" panose="02040503050406030204" pitchFamily="18" charset="0"/>
                        <a:ea typeface="Times New Roman" panose="02020603050405020304" pitchFamily="18" charset="0"/>
                      </a:rPr>
                      <m:t>=2115</m:t>
                    </m:r>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đến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2115,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gấp</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đôi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so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2022</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B2089044-7200-0441-92F5-0F8EBC2C0317}"/>
                  </a:ext>
                </a:extLst>
              </p:cNvPr>
              <p:cNvSpPr txBox="1">
                <a:spLocks noRot="1" noChangeAspect="1" noMove="1" noResize="1" noEditPoints="1" noAdjustHandles="1" noChangeArrowheads="1" noChangeShapeType="1" noTextEdit="1"/>
              </p:cNvSpPr>
              <p:nvPr/>
            </p:nvSpPr>
            <p:spPr>
              <a:xfrm>
                <a:off x="1832144" y="7203481"/>
                <a:ext cx="14623712" cy="1828386"/>
              </a:xfrm>
              <a:prstGeom prst="rect">
                <a:avLst/>
              </a:prstGeom>
              <a:blipFill>
                <a:blip r:embed="rId4"/>
                <a:stretch>
                  <a:fillRect l="-1501" b="-13333"/>
                </a:stretch>
              </a:blipFill>
            </p:spPr>
            <p:txBody>
              <a:bodyPr/>
              <a:lstStyle/>
              <a:p>
                <a:r>
                  <a:rPr lang="en-US">
                    <a:noFill/>
                  </a:rPr>
                  <a:t> </a:t>
                </a:r>
              </a:p>
            </p:txBody>
          </p:sp>
        </mc:Fallback>
      </mc:AlternateContent>
    </p:spTree>
    <p:extLst>
      <p:ext uri="{BB962C8B-B14F-4D97-AF65-F5344CB8AC3E}">
        <p14:creationId xmlns:p14="http://schemas.microsoft.com/office/powerpoint/2010/main" val="35820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sp>
        <p:nvSpPr>
          <p:cNvPr id="2" name="AutoShape 2"/>
          <p:cNvSpPr/>
          <p:nvPr/>
        </p:nvSpPr>
        <p:spPr>
          <a:xfrm>
            <a:off x="342900" y="514350"/>
            <a:ext cx="17602200" cy="9258300"/>
          </a:xfrm>
          <a:prstGeom prst="rect">
            <a:avLst/>
          </a:prstGeom>
          <a:solidFill>
            <a:srgbClr val="EFF5FB"/>
          </a:solidFill>
        </p:spPr>
        <p:txBody>
          <a:bodyPr/>
          <a:lstStyle/>
          <a:p>
            <a:endParaRPr lang="en-US"/>
          </a:p>
        </p:txBody>
      </p:sp>
      <p:sp>
        <p:nvSpPr>
          <p:cNvPr id="27" name="TextBox 26">
            <a:extLst>
              <a:ext uri="{FF2B5EF4-FFF2-40B4-BE49-F238E27FC236}">
                <a16:creationId xmlns:a16="http://schemas.microsoft.com/office/drawing/2014/main" id="{000302AD-F97D-ED3D-1FD0-0F227A81A028}"/>
              </a:ext>
            </a:extLst>
          </p:cNvPr>
          <p:cNvSpPr txBox="1"/>
          <p:nvPr/>
        </p:nvSpPr>
        <p:spPr>
          <a:xfrm>
            <a:off x="609600" y="913021"/>
            <a:ext cx="17068800" cy="3850541"/>
          </a:xfrm>
          <a:prstGeom prst="rect">
            <a:avLst/>
          </a:prstGeom>
          <a:noFill/>
        </p:spPr>
        <p:txBody>
          <a:bodyPr wrap="square">
            <a:spAutoFit/>
          </a:bodyPr>
          <a:lstStyle/>
          <a:p>
            <a:pPr lvl="0" algn="just">
              <a:lnSpc>
                <a:spcPct val="150000"/>
              </a:lnSpc>
              <a:defRPr/>
            </a:pPr>
            <a:r>
              <a:rPr lang="en-US" sz="4100" dirty="0">
                <a:solidFill>
                  <a:srgbClr val="000000"/>
                </a:solidFill>
                <a:latin typeface="Arial" panose="020B0604020202020204" pitchFamily="34" charset="0"/>
                <a:cs typeface="Arial" panose="020B0604020202020204" pitchFamily="34" charset="0"/>
              </a:rPr>
              <a:t>						</a:t>
            </a:r>
            <a:r>
              <a:rPr lang="vi-VN" sz="4100" dirty="0">
                <a:solidFill>
                  <a:srgbClr val="000000"/>
                </a:solidFill>
                <a:latin typeface="Arial" panose="020B0604020202020204" pitchFamily="34" charset="0"/>
                <a:cs typeface="Arial" panose="020B0604020202020204" pitchFamily="34" charset="0"/>
              </a:rPr>
              <a:t> Trong trò chơi mạo hiểm nhảy </a:t>
            </a:r>
            <a:r>
              <a:rPr lang="vi-VN" sz="4100" dirty="0" err="1">
                <a:solidFill>
                  <a:srgbClr val="000000"/>
                </a:solidFill>
                <a:latin typeface="Arial" panose="020B0604020202020204" pitchFamily="34" charset="0"/>
                <a:cs typeface="Arial" panose="020B0604020202020204" pitchFamily="34" charset="0"/>
              </a:rPr>
              <a:t>bungee</a:t>
            </a:r>
            <a:r>
              <a:rPr lang="vi-VN" sz="4100" dirty="0">
                <a:solidFill>
                  <a:srgbClr val="000000"/>
                </a:solidFill>
                <a:latin typeface="Arial" panose="020B0604020202020204" pitchFamily="34" charset="0"/>
                <a:cs typeface="Arial" panose="020B0604020202020204" pitchFamily="34" charset="0"/>
              </a:rPr>
              <a:t>, mỗi lần nhảy, người chơi sẽ được dây an toàn có tính đàn hồi kéo nảy ngược lên 60% chiều sâu của cú nhảy. Một người chơi </a:t>
            </a:r>
            <a:r>
              <a:rPr lang="vi-VN" sz="4100" dirty="0" err="1">
                <a:solidFill>
                  <a:srgbClr val="000000"/>
                </a:solidFill>
                <a:latin typeface="Arial" panose="020B0604020202020204" pitchFamily="34" charset="0"/>
                <a:cs typeface="Arial" panose="020B0604020202020204" pitchFamily="34" charset="0"/>
              </a:rPr>
              <a:t>bungee</a:t>
            </a:r>
            <a:r>
              <a:rPr lang="vi-VN" sz="4100" dirty="0">
                <a:solidFill>
                  <a:srgbClr val="000000"/>
                </a:solidFill>
                <a:latin typeface="Arial" panose="020B0604020202020204" pitchFamily="34" charset="0"/>
                <a:cs typeface="Arial" panose="020B0604020202020204" pitchFamily="34" charset="0"/>
              </a:rPr>
              <a:t> thực hiện cú nhảy đầu tiên có độ cao nảy ngược lên là 9m.</a:t>
            </a:r>
            <a:endParaRPr lang="en-US" sz="4100" dirty="0">
              <a:solidFill>
                <a:prstClr val="black"/>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59C989F-55CA-EB0F-AD1B-F47C294EBA4C}"/>
              </a:ext>
            </a:extLst>
          </p:cNvPr>
          <p:cNvGrpSpPr/>
          <p:nvPr/>
        </p:nvGrpSpPr>
        <p:grpSpPr>
          <a:xfrm>
            <a:off x="762000" y="898973"/>
            <a:ext cx="5257800" cy="959711"/>
            <a:chOff x="214647" y="174653"/>
            <a:chExt cx="11478326" cy="1082647"/>
          </a:xfrm>
        </p:grpSpPr>
        <p:sp>
          <p:nvSpPr>
            <p:cNvPr id="5" name="Rectangle 4">
              <a:extLst>
                <a:ext uri="{FF2B5EF4-FFF2-40B4-BE49-F238E27FC236}">
                  <a16:creationId xmlns:a16="http://schemas.microsoft.com/office/drawing/2014/main" id="{EDBA0202-83BB-B61A-79E0-C95F6DFC871A}"/>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Body)"/>
                <a:ea typeface="+mn-ea"/>
                <a:cs typeface="+mn-cs"/>
              </a:endParaRPr>
            </a:p>
          </p:txBody>
        </p:sp>
        <p:sp>
          <p:nvSpPr>
            <p:cNvPr id="9" name="Rectangle 8">
              <a:extLst>
                <a:ext uri="{FF2B5EF4-FFF2-40B4-BE49-F238E27FC236}">
                  <a16:creationId xmlns:a16="http://schemas.microsoft.com/office/drawing/2014/main" id="{5CA1C3BB-9247-A38B-87E4-B1EF34D3F921}"/>
                </a:ext>
              </a:extLst>
            </p:cNvPr>
            <p:cNvSpPr/>
            <p:nvPr/>
          </p:nvSpPr>
          <p:spPr>
            <a:xfrm>
              <a:off x="1083800" y="174653"/>
              <a:ext cx="10430536" cy="1017084"/>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8. (SGK –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61</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B7A5E8E6-AA10-7930-B091-6C3DA88654E4}"/>
              </a:ext>
            </a:extLst>
          </p:cNvPr>
          <p:cNvSpPr txBox="1"/>
          <p:nvPr/>
        </p:nvSpPr>
        <p:spPr>
          <a:xfrm>
            <a:off x="661737" y="4777610"/>
            <a:ext cx="9387504" cy="3850541"/>
          </a:xfrm>
          <a:prstGeom prst="rect">
            <a:avLst/>
          </a:prstGeom>
          <a:noFill/>
        </p:spPr>
        <p:txBody>
          <a:bodyPr wrap="square">
            <a:spAutoFit/>
          </a:bodyPr>
          <a:lstStyle/>
          <a:p>
            <a:pPr algn="just">
              <a:lnSpc>
                <a:spcPct val="150000"/>
              </a:lnSpc>
            </a:pPr>
            <a:r>
              <a:rPr lang="vi-VN" sz="4100" dirty="0">
                <a:solidFill>
                  <a:srgbClr val="000000"/>
                </a:solidFill>
              </a:rPr>
              <a:t>a) Tính độ cao nảy ngược lên của người đó ở lần nảy thứ ba.</a:t>
            </a:r>
          </a:p>
          <a:p>
            <a:pPr algn="just">
              <a:lnSpc>
                <a:spcPct val="150000"/>
              </a:lnSpc>
            </a:pPr>
            <a:r>
              <a:rPr lang="vi-VN" sz="4100" dirty="0">
                <a:solidFill>
                  <a:srgbClr val="000000"/>
                </a:solidFill>
              </a:rPr>
              <a:t>b) Tính tổng các độ cao nảy ngược lên của người đó trong 5 lần nảy đầu.</a:t>
            </a:r>
          </a:p>
        </p:txBody>
      </p:sp>
      <p:pic>
        <p:nvPicPr>
          <p:cNvPr id="8" name="Picture 7">
            <a:extLst>
              <a:ext uri="{FF2B5EF4-FFF2-40B4-BE49-F238E27FC236}">
                <a16:creationId xmlns:a16="http://schemas.microsoft.com/office/drawing/2014/main" id="{7F9FBC27-4D7E-CCF0-E765-46E4EAEAAA47}"/>
              </a:ext>
            </a:extLst>
          </p:cNvPr>
          <p:cNvPicPr>
            <a:picLocks noChangeAspect="1"/>
          </p:cNvPicPr>
          <p:nvPr/>
        </p:nvPicPr>
        <p:blipFill rotWithShape="1">
          <a:blip r:embed="rId2">
            <a:extLst>
              <a:ext uri="{28A0092B-C50C-407E-A947-70E740481C1C}">
                <a14:useLocalDpi xmlns:a14="http://schemas.microsoft.com/office/drawing/2010/main" val="0"/>
              </a:ext>
            </a:extLst>
          </a:blip>
          <a:srcRect l="-1090" t="-59" r="-2734" b="-542"/>
          <a:stretch/>
        </p:blipFill>
        <p:spPr>
          <a:xfrm>
            <a:off x="10803220" y="3924300"/>
            <a:ext cx="6423996" cy="5257800"/>
          </a:xfrm>
          <a:prstGeom prst="rect">
            <a:avLst/>
          </a:prstGeom>
        </p:spPr>
      </p:pic>
    </p:spTree>
    <p:extLst>
      <p:ext uri="{BB962C8B-B14F-4D97-AF65-F5344CB8AC3E}">
        <p14:creationId xmlns:p14="http://schemas.microsoft.com/office/powerpoint/2010/main" val="17274086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par>
                                <p:cTn id="12" presetID="16" presetClass="entr" presetSubtype="2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sp>
        <p:nvSpPr>
          <p:cNvPr id="2" name="AutoShape 2"/>
          <p:cNvSpPr/>
          <p:nvPr/>
        </p:nvSpPr>
        <p:spPr>
          <a:xfrm>
            <a:off x="342900" y="514350"/>
            <a:ext cx="17602200" cy="9258300"/>
          </a:xfrm>
          <a:prstGeom prst="rect">
            <a:avLst/>
          </a:prstGeom>
          <a:solidFill>
            <a:srgbClr val="EFF5FB"/>
          </a:solidFill>
        </p:spPr>
        <p:txBody>
          <a:bodyPr/>
          <a:lstStyle/>
          <a:p>
            <a:endParaRPr lang="en-US"/>
          </a:p>
        </p:txBody>
      </p:sp>
      <p:sp>
        <p:nvSpPr>
          <p:cNvPr id="28" name="Oval Callout 21">
            <a:extLst>
              <a:ext uri="{FF2B5EF4-FFF2-40B4-BE49-F238E27FC236}">
                <a16:creationId xmlns:a16="http://schemas.microsoft.com/office/drawing/2014/main" id="{275916CC-C5AC-5ED3-BE9A-F0FB421D07ED}"/>
              </a:ext>
            </a:extLst>
          </p:cNvPr>
          <p:cNvSpPr/>
          <p:nvPr/>
        </p:nvSpPr>
        <p:spPr>
          <a:xfrm>
            <a:off x="8334501" y="2155926"/>
            <a:ext cx="1618997" cy="843953"/>
          </a:xfrm>
          <a:prstGeom prst="wedgeEllipseCallout">
            <a:avLst>
              <a:gd name="adj1" fmla="val -281"/>
              <a:gd name="adj2" fmla="val 59490"/>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159C989F-55CA-EB0F-AD1B-F47C294EBA4C}"/>
              </a:ext>
            </a:extLst>
          </p:cNvPr>
          <p:cNvGrpSpPr/>
          <p:nvPr/>
        </p:nvGrpSpPr>
        <p:grpSpPr>
          <a:xfrm>
            <a:off x="762000" y="1073279"/>
            <a:ext cx="5288280" cy="1082647"/>
            <a:chOff x="214647" y="174653"/>
            <a:chExt cx="11544867" cy="1082647"/>
          </a:xfrm>
        </p:grpSpPr>
        <p:sp>
          <p:nvSpPr>
            <p:cNvPr id="5" name="Rectangle 4">
              <a:extLst>
                <a:ext uri="{FF2B5EF4-FFF2-40B4-BE49-F238E27FC236}">
                  <a16:creationId xmlns:a16="http://schemas.microsoft.com/office/drawing/2014/main" id="{EDBA0202-83BB-B61A-79E0-C95F6DFC871A}"/>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Arial (Body)"/>
                <a:ea typeface="+mn-ea"/>
                <a:cs typeface="+mn-cs"/>
              </a:endParaRPr>
            </a:p>
          </p:txBody>
        </p:sp>
        <p:sp>
          <p:nvSpPr>
            <p:cNvPr id="9" name="Rectangle 8">
              <a:extLst>
                <a:ext uri="{FF2B5EF4-FFF2-40B4-BE49-F238E27FC236}">
                  <a16:creationId xmlns:a16="http://schemas.microsoft.com/office/drawing/2014/main" id="{5CA1C3BB-9247-A38B-87E4-B1EF34D3F921}"/>
                </a:ext>
              </a:extLst>
            </p:cNvPr>
            <p:cNvSpPr/>
            <p:nvPr/>
          </p:nvSpPr>
          <p:spPr>
            <a:xfrm>
              <a:off x="838622" y="174653"/>
              <a:ext cx="10920892" cy="94205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8. (SGK – tr.</a:t>
              </a:r>
              <a:r>
                <a:rPr lang="en-US" sz="4200" b="1" dirty="0">
                  <a:solidFill>
                    <a:prstClr val="white"/>
                  </a:solidFill>
                  <a:latin typeface="Arial" panose="020B0604020202020204" pitchFamily="34" charset="0"/>
                  <a:ea typeface="Times New Roman" panose="02020603050405020304" pitchFamily="18" charset="0"/>
                  <a:cs typeface="Arial" panose="020B0604020202020204" pitchFamily="34" charset="0"/>
                </a:rPr>
                <a:t>60</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982B79D-9BBF-217D-711A-CA70553981EB}"/>
                  </a:ext>
                </a:extLst>
              </p:cNvPr>
              <p:cNvSpPr txBox="1"/>
              <p:nvPr/>
            </p:nvSpPr>
            <p:spPr>
              <a:xfrm>
                <a:off x="1478280" y="4518176"/>
                <a:ext cx="9144000" cy="2611036"/>
              </a:xfrm>
              <a:prstGeom prst="rect">
                <a:avLst/>
              </a:prstGeom>
              <a:noFill/>
            </p:spPr>
            <p:txBody>
              <a:bodyPr wrap="square">
                <a:spAutoFit/>
              </a:bodyPr>
              <a:lstStyle/>
              <a:p>
                <a:pPr>
                  <a:lnSpc>
                    <a:spcPct val="150000"/>
                  </a:lnSpc>
                  <a:spcAft>
                    <a:spcPts val="1200"/>
                  </a:spcAft>
                </a:pPr>
                <a:r>
                  <a:rPr lang="en-US" sz="4300" kern="1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300" kern="100">
                        <a:latin typeface="Cambria Math" panose="02040503050406030204" pitchFamily="18" charset="0"/>
                        <a:ea typeface="Calibri" panose="020F0502020204030204" pitchFamily="34" charset="0"/>
                        <a:cs typeface="Times New Roman" panose="02020603050405020304" pitchFamily="18" charset="0"/>
                      </a:rPr>
                      <m:t>9⋅(0,6</m:t>
                    </m:r>
                    <m:sSup>
                      <m:sSup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4300" kern="100">
                            <a:latin typeface="Cambria Math" panose="02040503050406030204" pitchFamily="18" charset="0"/>
                            <a:ea typeface="Calibri" panose="020F0502020204030204" pitchFamily="34" charset="0"/>
                            <a:cs typeface="Times New Roman" panose="02020603050405020304" pitchFamily="18" charset="0"/>
                          </a:rPr>
                          <m:t>)</m:t>
                        </m:r>
                      </m:e>
                      <m:sup>
                        <m:r>
                          <a:rPr lang="en-US" sz="4300" kern="100">
                            <a:latin typeface="Cambria Math" panose="02040503050406030204" pitchFamily="18" charset="0"/>
                            <a:ea typeface="Calibri" panose="020F0502020204030204" pitchFamily="34" charset="0"/>
                            <a:cs typeface="Times New Roman" panose="02020603050405020304" pitchFamily="18" charset="0"/>
                          </a:rPr>
                          <m:t>2</m:t>
                        </m:r>
                      </m:sup>
                    </m:sSup>
                    <m:r>
                      <a:rPr lang="en-US" sz="4300" kern="100">
                        <a:latin typeface="Cambria Math" panose="02040503050406030204" pitchFamily="18" charset="0"/>
                        <a:ea typeface="Calibri" panose="020F0502020204030204" pitchFamily="34" charset="0"/>
                        <a:cs typeface="Times New Roman" panose="02020603050405020304" pitchFamily="18" charset="0"/>
                      </a:rPr>
                      <m:t>=3,24( </m:t>
                    </m:r>
                    <m:r>
                      <m:rPr>
                        <m:sty m:val="p"/>
                      </m:rPr>
                      <a:rPr lang="en-US" sz="4300" kern="100">
                        <a:latin typeface="Cambria Math" panose="02040503050406030204" pitchFamily="18" charset="0"/>
                        <a:ea typeface="Calibri" panose="020F0502020204030204" pitchFamily="34" charset="0"/>
                        <a:cs typeface="Times New Roman" panose="02020603050405020304" pitchFamily="18" charset="0"/>
                      </a:rPr>
                      <m:t>m</m:t>
                    </m:r>
                    <m:r>
                      <a:rPr lang="en-US" sz="43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4300" kern="100" dirty="0">
                    <a:latin typeface="Arial" panose="020B0604020202020204" pitchFamily="34" charset="0"/>
                    <a:ea typeface="Calibri" panose="020F0502020204030204" pitchFamily="34" charset="0"/>
                    <a:cs typeface="Arial" panose="020B0604020202020204" pitchFamily="34" charset="0"/>
                  </a:rPr>
                  <a:t>.</a:t>
                </a:r>
                <a:br>
                  <a:rPr lang="en-US" sz="4300" kern="100" dirty="0">
                    <a:latin typeface="Arial" panose="020B0604020202020204" pitchFamily="34" charset="0"/>
                    <a:ea typeface="Calibri" panose="020F0502020204030204" pitchFamily="34" charset="0"/>
                    <a:cs typeface="Arial" panose="020B0604020202020204" pitchFamily="34" charset="0"/>
                  </a:rPr>
                </a:br>
                <a:r>
                  <a:rPr lang="en-US" sz="4300" kern="1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b>
                      <m:sSub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300" i="1" kern="100">
                            <a:latin typeface="Cambria Math" panose="02040503050406030204" pitchFamily="18" charset="0"/>
                            <a:ea typeface="Calibri" panose="020F0502020204030204" pitchFamily="34" charset="0"/>
                            <a:cs typeface="Times New Roman" panose="02020603050405020304" pitchFamily="18" charset="0"/>
                          </a:rPr>
                          <m:t>𝑆</m:t>
                        </m:r>
                      </m:e>
                      <m:sub>
                        <m:r>
                          <a:rPr lang="en-US" sz="4300" kern="100">
                            <a:latin typeface="Cambria Math" panose="02040503050406030204" pitchFamily="18" charset="0"/>
                            <a:ea typeface="Calibri" panose="020F0502020204030204" pitchFamily="34" charset="0"/>
                            <a:cs typeface="Times New Roman" panose="02020603050405020304" pitchFamily="18" charset="0"/>
                          </a:rPr>
                          <m:t>5</m:t>
                        </m:r>
                      </m:sub>
                    </m:sSub>
                    <m:r>
                      <a:rPr lang="en-US" sz="43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300" kern="100">
                            <a:latin typeface="Cambria Math" panose="02040503050406030204" pitchFamily="18" charset="0"/>
                            <a:ea typeface="Calibri" panose="020F0502020204030204" pitchFamily="34" charset="0"/>
                            <a:cs typeface="Times New Roman" panose="02020603050405020304" pitchFamily="18" charset="0"/>
                          </a:rPr>
                          <m:t>9⋅</m:t>
                        </m:r>
                        <m:d>
                          <m:d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4300" kern="100">
                                <a:latin typeface="Cambria Math" panose="02040503050406030204" pitchFamily="18" charset="0"/>
                                <a:ea typeface="Calibri" panose="020F0502020204030204" pitchFamily="34" charset="0"/>
                                <a:cs typeface="Times New Roman" panose="02020603050405020304" pitchFamily="18" charset="0"/>
                              </a:rPr>
                              <m:t>1</m:t>
                            </m:r>
                            <m:r>
                              <a:rPr lang="en-US" sz="4300" i="1" kern="100">
                                <a:latin typeface="Cambria Math" panose="02040503050406030204" pitchFamily="18" charset="0"/>
                                <a:ea typeface="Calibri" panose="020F0502020204030204" pitchFamily="34" charset="0"/>
                                <a:cs typeface="Times New Roman" panose="02020603050405020304" pitchFamily="18" charset="0"/>
                              </a:rPr>
                              <m:t>−</m:t>
                            </m:r>
                            <m:r>
                              <a:rPr lang="en-US" sz="4300" kern="100">
                                <a:latin typeface="Cambria Math" panose="02040503050406030204" pitchFamily="18" charset="0"/>
                                <a:ea typeface="Calibri" panose="020F0502020204030204" pitchFamily="34" charset="0"/>
                                <a:cs typeface="Times New Roman" panose="02020603050405020304" pitchFamily="18" charset="0"/>
                              </a:rPr>
                              <m:t>0,</m:t>
                            </m:r>
                            <m:sSup>
                              <m:sSup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4300" kern="100">
                                    <a:latin typeface="Cambria Math" panose="02040503050406030204" pitchFamily="18" charset="0"/>
                                    <a:ea typeface="Calibri" panose="020F0502020204030204" pitchFamily="34" charset="0"/>
                                    <a:cs typeface="Times New Roman" panose="02020603050405020304" pitchFamily="18" charset="0"/>
                                  </a:rPr>
                                  <m:t>6</m:t>
                                </m:r>
                              </m:e>
                              <m:sup>
                                <m:r>
                                  <a:rPr lang="en-US" sz="4300" kern="100">
                                    <a:latin typeface="Cambria Math" panose="02040503050406030204" pitchFamily="18" charset="0"/>
                                    <a:ea typeface="Calibri" panose="020F0502020204030204" pitchFamily="34" charset="0"/>
                                    <a:cs typeface="Times New Roman" panose="02020603050405020304" pitchFamily="18" charset="0"/>
                                  </a:rPr>
                                  <m:t>5</m:t>
                                </m:r>
                              </m:sup>
                            </m:sSup>
                          </m:e>
                        </m:d>
                      </m:num>
                      <m:den>
                        <m:r>
                          <a:rPr lang="en-US" sz="4300" kern="100">
                            <a:latin typeface="Cambria Math" panose="02040503050406030204" pitchFamily="18" charset="0"/>
                            <a:ea typeface="Calibri" panose="020F0502020204030204" pitchFamily="34" charset="0"/>
                            <a:cs typeface="Times New Roman" panose="02020603050405020304" pitchFamily="18" charset="0"/>
                          </a:rPr>
                          <m:t>1</m:t>
                        </m:r>
                        <m:r>
                          <a:rPr lang="en-US" sz="4300" i="1" kern="100">
                            <a:latin typeface="Cambria Math" panose="02040503050406030204" pitchFamily="18" charset="0"/>
                            <a:ea typeface="Calibri" panose="020F0502020204030204" pitchFamily="34" charset="0"/>
                            <a:cs typeface="Times New Roman" panose="02020603050405020304" pitchFamily="18" charset="0"/>
                          </a:rPr>
                          <m:t>−</m:t>
                        </m:r>
                        <m:r>
                          <a:rPr lang="en-US" sz="4300" kern="100">
                            <a:latin typeface="Cambria Math" panose="02040503050406030204" pitchFamily="18" charset="0"/>
                            <a:ea typeface="Calibri" panose="020F0502020204030204" pitchFamily="34" charset="0"/>
                            <a:cs typeface="Times New Roman" panose="02020603050405020304" pitchFamily="18" charset="0"/>
                          </a:rPr>
                          <m:t>0,6</m:t>
                        </m:r>
                      </m:den>
                    </m:f>
                    <m:r>
                      <a:rPr lang="en-US" sz="4300" kern="100">
                        <a:latin typeface="Cambria Math" panose="02040503050406030204" pitchFamily="18" charset="0"/>
                        <a:ea typeface="Calibri" panose="020F0502020204030204" pitchFamily="34" charset="0"/>
                        <a:cs typeface="Times New Roman" panose="02020603050405020304" pitchFamily="18" charset="0"/>
                      </a:rPr>
                      <m:t>≈20,75( </m:t>
                    </m:r>
                    <m:r>
                      <m:rPr>
                        <m:sty m:val="p"/>
                      </m:rPr>
                      <a:rPr lang="en-US" sz="4300" kern="100">
                        <a:latin typeface="Cambria Math" panose="02040503050406030204" pitchFamily="18" charset="0"/>
                        <a:ea typeface="Calibri" panose="020F0502020204030204" pitchFamily="34" charset="0"/>
                        <a:cs typeface="Times New Roman" panose="02020603050405020304" pitchFamily="18" charset="0"/>
                      </a:rPr>
                      <m:t>m</m:t>
                    </m:r>
                    <m:r>
                      <a:rPr lang="en-US" sz="43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4300" kern="100" dirty="0">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41" name="TextBox 40">
                <a:extLst>
                  <a:ext uri="{FF2B5EF4-FFF2-40B4-BE49-F238E27FC236}">
                    <a16:creationId xmlns:a16="http://schemas.microsoft.com/office/drawing/2014/main" id="{A982B79D-9BBF-217D-711A-CA70553981EB}"/>
                  </a:ext>
                </a:extLst>
              </p:cNvPr>
              <p:cNvSpPr txBox="1">
                <a:spLocks noRot="1" noChangeAspect="1" noMove="1" noResize="1" noEditPoints="1" noAdjustHandles="1" noChangeArrowheads="1" noChangeShapeType="1" noTextEdit="1"/>
              </p:cNvSpPr>
              <p:nvPr/>
            </p:nvSpPr>
            <p:spPr>
              <a:xfrm>
                <a:off x="1478280" y="4518176"/>
                <a:ext cx="9144000" cy="2611036"/>
              </a:xfrm>
              <a:prstGeom prst="rect">
                <a:avLst/>
              </a:prstGeom>
              <a:blipFill>
                <a:blip r:embed="rId2"/>
                <a:stretch>
                  <a:fillRect l="-2667" b="-233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273161D-02E4-EEDD-1ACF-0505025EE401}"/>
              </a:ext>
            </a:extLst>
          </p:cNvPr>
          <p:cNvPicPr>
            <a:picLocks noChangeAspect="1"/>
          </p:cNvPicPr>
          <p:nvPr/>
        </p:nvPicPr>
        <p:blipFill rotWithShape="1">
          <a:blip r:embed="rId3">
            <a:extLst>
              <a:ext uri="{28A0092B-C50C-407E-A947-70E740481C1C}">
                <a14:useLocalDpi xmlns:a14="http://schemas.microsoft.com/office/drawing/2010/main" val="0"/>
              </a:ext>
            </a:extLst>
          </a:blip>
          <a:srcRect l="-1090" t="-59" r="-2734" b="-542"/>
          <a:stretch/>
        </p:blipFill>
        <p:spPr>
          <a:xfrm>
            <a:off x="11277600" y="3757364"/>
            <a:ext cx="6423996" cy="5257800"/>
          </a:xfrm>
          <a:prstGeom prst="rect">
            <a:avLst/>
          </a:prstGeom>
        </p:spPr>
      </p:pic>
    </p:spTree>
    <p:extLst>
      <p:ext uri="{BB962C8B-B14F-4D97-AF65-F5344CB8AC3E}">
        <p14:creationId xmlns:p14="http://schemas.microsoft.com/office/powerpoint/2010/main" val="2763641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xEl>
                                              <p:pRg st="0" end="0"/>
                                            </p:txEl>
                                          </p:spTgt>
                                        </p:tgtEl>
                                        <p:attrNameLst>
                                          <p:attrName>style.visibility</p:attrName>
                                        </p:attrNameLst>
                                      </p:cBhvr>
                                      <p:to>
                                        <p:strVal val="visible"/>
                                      </p:to>
                                    </p:set>
                                    <p:animEffect transition="in" filter="fade">
                                      <p:cBhvr>
                                        <p:cTn id="12"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sp>
        <p:nvSpPr>
          <p:cNvPr id="3" name="AutoShape 3"/>
          <p:cNvSpPr/>
          <p:nvPr/>
        </p:nvSpPr>
        <p:spPr>
          <a:xfrm>
            <a:off x="0" y="0"/>
            <a:ext cx="18288000" cy="2050655"/>
          </a:xfrm>
          <a:prstGeom prst="rect">
            <a:avLst/>
          </a:prstGeom>
          <a:solidFill>
            <a:srgbClr val="EFF5FB"/>
          </a:solidFill>
        </p:spPr>
        <p:txBody>
          <a:bodyPr/>
          <a:lstStyle/>
          <a:p>
            <a:endParaRPr lang="en-US"/>
          </a:p>
        </p:txBody>
      </p:sp>
      <p:sp>
        <p:nvSpPr>
          <p:cNvPr id="6" name="Freeform 6"/>
          <p:cNvSpPr/>
          <p:nvPr/>
        </p:nvSpPr>
        <p:spPr>
          <a:xfrm>
            <a:off x="1473350" y="0"/>
            <a:ext cx="976142" cy="974922"/>
          </a:xfrm>
          <a:custGeom>
            <a:avLst/>
            <a:gdLst/>
            <a:ahLst/>
            <a:cxnLst/>
            <a:rect l="l" t="t" r="r" b="b"/>
            <a:pathLst>
              <a:path w="976142" h="974922">
                <a:moveTo>
                  <a:pt x="0" y="0"/>
                </a:moveTo>
                <a:lnTo>
                  <a:pt x="976142" y="0"/>
                </a:lnTo>
                <a:lnTo>
                  <a:pt x="976142" y="974922"/>
                </a:lnTo>
                <a:lnTo>
                  <a:pt x="0" y="974922"/>
                </a:lnTo>
                <a:lnTo>
                  <a:pt x="0" y="0"/>
                </a:lnTo>
                <a:close/>
              </a:path>
            </a:pathLst>
          </a:custGeom>
          <a:blipFill>
            <a:blip r:embed="rId2"/>
            <a:stretch>
              <a:fillRect/>
            </a:stretch>
          </a:blipFill>
        </p:spPr>
        <p:txBody>
          <a:bodyPr/>
          <a:lstStyle/>
          <a:p>
            <a:endParaRPr lang="en-US"/>
          </a:p>
        </p:txBody>
      </p:sp>
      <p:sp>
        <p:nvSpPr>
          <p:cNvPr id="7" name="Freeform 7"/>
          <p:cNvSpPr/>
          <p:nvPr/>
        </p:nvSpPr>
        <p:spPr>
          <a:xfrm rot="1303693" flipH="1">
            <a:off x="320718" y="1310332"/>
            <a:ext cx="1208731" cy="1250951"/>
          </a:xfrm>
          <a:custGeom>
            <a:avLst/>
            <a:gdLst/>
            <a:ahLst/>
            <a:cxnLst/>
            <a:rect l="l" t="t" r="r" b="b"/>
            <a:pathLst>
              <a:path w="1208731" h="1250951">
                <a:moveTo>
                  <a:pt x="1208732" y="0"/>
                </a:moveTo>
                <a:lnTo>
                  <a:pt x="0" y="0"/>
                </a:lnTo>
                <a:lnTo>
                  <a:pt x="0" y="1250951"/>
                </a:lnTo>
                <a:lnTo>
                  <a:pt x="1208732" y="1250951"/>
                </a:lnTo>
                <a:lnTo>
                  <a:pt x="1208732" y="0"/>
                </a:lnTo>
                <a:close/>
              </a:path>
            </a:pathLst>
          </a:custGeom>
          <a:blipFill>
            <a:blip r:embed="rId3"/>
            <a:stretch>
              <a:fillRect/>
            </a:stretch>
          </a:blipFill>
        </p:spPr>
        <p:txBody>
          <a:bodyPr/>
          <a:lstStyle/>
          <a:p>
            <a:endParaRPr lang="en-US"/>
          </a:p>
        </p:txBody>
      </p:sp>
      <p:grpSp>
        <p:nvGrpSpPr>
          <p:cNvPr id="25" name="Group 24">
            <a:extLst>
              <a:ext uri="{FF2B5EF4-FFF2-40B4-BE49-F238E27FC236}">
                <a16:creationId xmlns:a16="http://schemas.microsoft.com/office/drawing/2014/main" id="{BB614F87-045D-8D42-02B3-6682A113BF12}"/>
              </a:ext>
            </a:extLst>
          </p:cNvPr>
          <p:cNvGrpSpPr/>
          <p:nvPr/>
        </p:nvGrpSpPr>
        <p:grpSpPr>
          <a:xfrm>
            <a:off x="1961421" y="974922"/>
            <a:ext cx="14365158" cy="2050655"/>
            <a:chOff x="1961421" y="974922"/>
            <a:chExt cx="14365158" cy="2050655"/>
          </a:xfrm>
        </p:grpSpPr>
        <p:grpSp>
          <p:nvGrpSpPr>
            <p:cNvPr id="8" name="Group 8"/>
            <p:cNvGrpSpPr/>
            <p:nvPr/>
          </p:nvGrpSpPr>
          <p:grpSpPr>
            <a:xfrm>
              <a:off x="1961421" y="974922"/>
              <a:ext cx="14365158" cy="2050655"/>
              <a:chOff x="0" y="0"/>
              <a:chExt cx="13407095" cy="1913890"/>
            </a:xfrm>
          </p:grpSpPr>
          <p:sp>
            <p:nvSpPr>
              <p:cNvPr id="9" name="Freeform 9"/>
              <p:cNvSpPr/>
              <p:nvPr/>
            </p:nvSpPr>
            <p:spPr>
              <a:xfrm>
                <a:off x="0" y="0"/>
                <a:ext cx="13407095" cy="1913890"/>
              </a:xfrm>
              <a:custGeom>
                <a:avLst/>
                <a:gdLst/>
                <a:ahLst/>
                <a:cxnLst/>
                <a:rect l="l" t="t" r="r" b="b"/>
                <a:pathLst>
                  <a:path w="13407095" h="1913890">
                    <a:moveTo>
                      <a:pt x="13407095" y="956945"/>
                    </a:moveTo>
                    <a:lnTo>
                      <a:pt x="13407095" y="956945"/>
                    </a:lnTo>
                    <a:cubicBezTo>
                      <a:pt x="13407095" y="1485392"/>
                      <a:pt x="12978724" y="1913890"/>
                      <a:pt x="12450149" y="1913890"/>
                    </a:cubicBezTo>
                    <a:lnTo>
                      <a:pt x="956945" y="1913890"/>
                    </a:lnTo>
                    <a:cubicBezTo>
                      <a:pt x="428371" y="1913890"/>
                      <a:pt x="0" y="1485392"/>
                      <a:pt x="0" y="956945"/>
                    </a:cubicBezTo>
                    <a:lnTo>
                      <a:pt x="0" y="956945"/>
                    </a:lnTo>
                    <a:cubicBezTo>
                      <a:pt x="0" y="428371"/>
                      <a:pt x="428371" y="0"/>
                      <a:pt x="956945" y="0"/>
                    </a:cubicBezTo>
                    <a:lnTo>
                      <a:pt x="12450149" y="0"/>
                    </a:lnTo>
                    <a:cubicBezTo>
                      <a:pt x="12978597" y="0"/>
                      <a:pt x="13407095" y="428371"/>
                      <a:pt x="13407095" y="956945"/>
                    </a:cubicBezTo>
                    <a:close/>
                  </a:path>
                </a:pathLst>
              </a:custGeom>
              <a:solidFill>
                <a:srgbClr val="B9E1FF"/>
              </a:solidFill>
            </p:spPr>
            <p:txBody>
              <a:bodyPr/>
              <a:lstStyle/>
              <a:p>
                <a:endParaRPr lang="en-US"/>
              </a:p>
            </p:txBody>
          </p:sp>
        </p:grpSp>
        <p:sp>
          <p:nvSpPr>
            <p:cNvPr id="10" name="TextBox 10"/>
            <p:cNvSpPr txBox="1"/>
            <p:nvPr/>
          </p:nvSpPr>
          <p:spPr>
            <a:xfrm>
              <a:off x="3274027" y="1598613"/>
              <a:ext cx="11739946" cy="933450"/>
            </a:xfrm>
            <a:prstGeom prst="rect">
              <a:avLst/>
            </a:prstGeom>
          </p:spPr>
          <p:txBody>
            <a:bodyPr lIns="0" tIns="0" rIns="0" bIns="0" rtlCol="0" anchor="t">
              <a:spAutoFit/>
            </a:bodyPr>
            <a:lstStyle/>
            <a:p>
              <a:pPr marL="0" lvl="0" indent="0" algn="ctr">
                <a:lnSpc>
                  <a:spcPts val="6999"/>
                </a:lnSpc>
                <a:spcBef>
                  <a:spcPct val="0"/>
                </a:spcBef>
              </a:pPr>
              <a:r>
                <a:rPr lang="en-US" sz="7000" b="1" dirty="0">
                  <a:solidFill>
                    <a:srgbClr val="001A47"/>
                  </a:solidFill>
                  <a:latin typeface="Arial (Body)"/>
                </a:rPr>
                <a:t>HƯỚNG DẪN VỀ NHÀ</a:t>
              </a:r>
            </a:p>
          </p:txBody>
        </p:sp>
      </p:grpSp>
      <p:sp>
        <p:nvSpPr>
          <p:cNvPr id="5" name="Freeform 5"/>
          <p:cNvSpPr/>
          <p:nvPr/>
        </p:nvSpPr>
        <p:spPr>
          <a:xfrm rot="-465937" flipH="1">
            <a:off x="15423005" y="-1690048"/>
            <a:ext cx="3904370" cy="6319302"/>
          </a:xfrm>
          <a:custGeom>
            <a:avLst/>
            <a:gdLst/>
            <a:ahLst/>
            <a:cxnLst/>
            <a:rect l="l" t="t" r="r" b="b"/>
            <a:pathLst>
              <a:path w="3904370" h="6319302">
                <a:moveTo>
                  <a:pt x="3904370" y="0"/>
                </a:moveTo>
                <a:lnTo>
                  <a:pt x="0" y="0"/>
                </a:lnTo>
                <a:lnTo>
                  <a:pt x="0" y="6319301"/>
                </a:lnTo>
                <a:lnTo>
                  <a:pt x="3904370" y="6319301"/>
                </a:lnTo>
                <a:lnTo>
                  <a:pt x="3904370" y="0"/>
                </a:lnTo>
                <a:close/>
              </a:path>
            </a:pathLst>
          </a:custGeom>
          <a:blipFill>
            <a:blip r:embed="rId4"/>
            <a:stretch>
              <a:fillRect l="-76126" b="-15919"/>
            </a:stretch>
          </a:blipFill>
        </p:spPr>
        <p:txBody>
          <a:bodyPr/>
          <a:lstStyle/>
          <a:p>
            <a:endParaRPr lang="en-US"/>
          </a:p>
        </p:txBody>
      </p:sp>
      <p:grpSp>
        <p:nvGrpSpPr>
          <p:cNvPr id="21" name="Group 20">
            <a:extLst>
              <a:ext uri="{FF2B5EF4-FFF2-40B4-BE49-F238E27FC236}">
                <a16:creationId xmlns:a16="http://schemas.microsoft.com/office/drawing/2014/main" id="{669CF998-FA63-8B28-5179-442B8DD72EBE}"/>
              </a:ext>
            </a:extLst>
          </p:cNvPr>
          <p:cNvGrpSpPr/>
          <p:nvPr/>
        </p:nvGrpSpPr>
        <p:grpSpPr>
          <a:xfrm>
            <a:off x="419100" y="4156610"/>
            <a:ext cx="5486400" cy="5039119"/>
            <a:chOff x="419100" y="4156610"/>
            <a:chExt cx="5486400" cy="5039119"/>
          </a:xfrm>
        </p:grpSpPr>
        <p:sp>
          <p:nvSpPr>
            <p:cNvPr id="2" name="AutoShape 2"/>
            <p:cNvSpPr/>
            <p:nvPr/>
          </p:nvSpPr>
          <p:spPr>
            <a:xfrm>
              <a:off x="419100" y="4156610"/>
              <a:ext cx="5486400" cy="5039119"/>
            </a:xfrm>
            <a:prstGeom prst="rect">
              <a:avLst/>
            </a:prstGeom>
            <a:solidFill>
              <a:srgbClr val="B3DEFF"/>
            </a:solidFill>
          </p:spPr>
          <p:txBody>
            <a:bodyPr/>
            <a:lstStyle/>
            <a:p>
              <a:endParaRPr lang="en-US"/>
            </a:p>
          </p:txBody>
        </p:sp>
        <p:sp>
          <p:nvSpPr>
            <p:cNvPr id="19" name="Rectangle 18">
              <a:extLst>
                <a:ext uri="{FF2B5EF4-FFF2-40B4-BE49-F238E27FC236}">
                  <a16:creationId xmlns:a16="http://schemas.microsoft.com/office/drawing/2014/main" id="{DA054C46-3BC9-7649-1C97-3D0242D55B7E}"/>
                </a:ext>
              </a:extLst>
            </p:cNvPr>
            <p:cNvSpPr/>
            <p:nvPr/>
          </p:nvSpPr>
          <p:spPr>
            <a:xfrm>
              <a:off x="764185" y="5706672"/>
              <a:ext cx="4796230" cy="1938992"/>
            </a:xfrm>
            <a:prstGeom prst="rect">
              <a:avLst/>
            </a:prstGeom>
          </p:spPr>
          <p:txBody>
            <a:bodyPr wrap="square">
              <a:spAutoFit/>
            </a:bodyPr>
            <a:lstStyle/>
            <a:p>
              <a:pPr algn="ctr">
                <a:lnSpc>
                  <a:spcPct val="150000"/>
                </a:lnSpc>
                <a:buClr>
                  <a:srgbClr val="000000"/>
                </a:buClr>
                <a:buFont typeface="Arial"/>
                <a:buNone/>
              </a:pPr>
              <a:r>
                <a:rPr lang="pt-BR" sz="4200" kern="0" dirty="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42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23" name="Group 22">
            <a:extLst>
              <a:ext uri="{FF2B5EF4-FFF2-40B4-BE49-F238E27FC236}">
                <a16:creationId xmlns:a16="http://schemas.microsoft.com/office/drawing/2014/main" id="{5DC8C9DF-EB30-5396-97C1-B31A3D210C11}"/>
              </a:ext>
            </a:extLst>
          </p:cNvPr>
          <p:cNvGrpSpPr/>
          <p:nvPr/>
        </p:nvGrpSpPr>
        <p:grpSpPr>
          <a:xfrm>
            <a:off x="6400800" y="4156609"/>
            <a:ext cx="5486400" cy="5039119"/>
            <a:chOff x="6400800" y="4156609"/>
            <a:chExt cx="5486400" cy="5039119"/>
          </a:xfrm>
        </p:grpSpPr>
        <p:sp>
          <p:nvSpPr>
            <p:cNvPr id="17" name="AutoShape 2">
              <a:extLst>
                <a:ext uri="{FF2B5EF4-FFF2-40B4-BE49-F238E27FC236}">
                  <a16:creationId xmlns:a16="http://schemas.microsoft.com/office/drawing/2014/main" id="{34E010F5-ED85-241C-15C9-957D52FC3964}"/>
                </a:ext>
              </a:extLst>
            </p:cNvPr>
            <p:cNvSpPr/>
            <p:nvPr/>
          </p:nvSpPr>
          <p:spPr>
            <a:xfrm>
              <a:off x="6400800" y="4156609"/>
              <a:ext cx="5486400" cy="5039119"/>
            </a:xfrm>
            <a:prstGeom prst="rect">
              <a:avLst/>
            </a:prstGeom>
            <a:solidFill>
              <a:srgbClr val="B3DEFF"/>
            </a:solidFill>
          </p:spPr>
          <p:txBody>
            <a:bodyPr/>
            <a:lstStyle/>
            <a:p>
              <a:endParaRPr lang="en-US"/>
            </a:p>
          </p:txBody>
        </p:sp>
        <p:sp>
          <p:nvSpPr>
            <p:cNvPr id="20" name="Rectangle 19">
              <a:extLst>
                <a:ext uri="{FF2B5EF4-FFF2-40B4-BE49-F238E27FC236}">
                  <a16:creationId xmlns:a16="http://schemas.microsoft.com/office/drawing/2014/main" id="{CA75024D-4ABA-8FE9-D53E-01066839814A}"/>
                </a:ext>
              </a:extLst>
            </p:cNvPr>
            <p:cNvSpPr/>
            <p:nvPr/>
          </p:nvSpPr>
          <p:spPr>
            <a:xfrm>
              <a:off x="6593395" y="5706672"/>
              <a:ext cx="5141315" cy="1911549"/>
            </a:xfrm>
            <a:prstGeom prst="rect">
              <a:avLst/>
            </a:prstGeom>
          </p:spPr>
          <p:txBody>
            <a:bodyPr wrap="square">
              <a:spAutoFit/>
            </a:bodyPr>
            <a:lstStyle/>
            <a:p>
              <a:pPr algn="ctr">
                <a:lnSpc>
                  <a:spcPct val="150000"/>
                </a:lnSpc>
                <a:buClr>
                  <a:srgbClr val="000000"/>
                </a:buClr>
              </a:pPr>
              <a:r>
                <a:rPr lang="pt-BR" sz="4200" kern="0" dirty="0">
                  <a:latin typeface="Arial"/>
                  <a:ea typeface="Calibri" panose="020F0502020204030204" pitchFamily="34" charset="0"/>
                  <a:cs typeface="Times New Roman" panose="02020603050405020304" pitchFamily="18" charset="0"/>
                  <a:sym typeface="Arial"/>
                </a:rPr>
                <a:t>Hoàn thành bài tập trong SBT </a:t>
              </a:r>
            </a:p>
          </p:txBody>
        </p:sp>
      </p:grpSp>
      <p:grpSp>
        <p:nvGrpSpPr>
          <p:cNvPr id="24" name="Group 23">
            <a:extLst>
              <a:ext uri="{FF2B5EF4-FFF2-40B4-BE49-F238E27FC236}">
                <a16:creationId xmlns:a16="http://schemas.microsoft.com/office/drawing/2014/main" id="{E4B4D9DB-8878-4B8C-B13C-451163488297}"/>
              </a:ext>
            </a:extLst>
          </p:cNvPr>
          <p:cNvGrpSpPr/>
          <p:nvPr/>
        </p:nvGrpSpPr>
        <p:grpSpPr>
          <a:xfrm>
            <a:off x="12382500" y="4156609"/>
            <a:ext cx="5486400" cy="5039119"/>
            <a:chOff x="12382500" y="4156609"/>
            <a:chExt cx="5486400" cy="5039119"/>
          </a:xfrm>
        </p:grpSpPr>
        <p:sp>
          <p:nvSpPr>
            <p:cNvPr id="18" name="AutoShape 2">
              <a:extLst>
                <a:ext uri="{FF2B5EF4-FFF2-40B4-BE49-F238E27FC236}">
                  <a16:creationId xmlns:a16="http://schemas.microsoft.com/office/drawing/2014/main" id="{124D54BA-D0BA-65D0-A0D1-B834E442A0BF}"/>
                </a:ext>
              </a:extLst>
            </p:cNvPr>
            <p:cNvSpPr/>
            <p:nvPr/>
          </p:nvSpPr>
          <p:spPr>
            <a:xfrm>
              <a:off x="12382500" y="4156609"/>
              <a:ext cx="5486400" cy="5039119"/>
            </a:xfrm>
            <a:prstGeom prst="rect">
              <a:avLst/>
            </a:prstGeom>
            <a:solidFill>
              <a:srgbClr val="B3DEFF"/>
            </a:solidFill>
          </p:spPr>
          <p:txBody>
            <a:bodyPr/>
            <a:lstStyle/>
            <a:p>
              <a:endParaRPr lang="en-US"/>
            </a:p>
          </p:txBody>
        </p:sp>
        <p:sp>
          <p:nvSpPr>
            <p:cNvPr id="22" name="Rectangle 21">
              <a:extLst>
                <a:ext uri="{FF2B5EF4-FFF2-40B4-BE49-F238E27FC236}">
                  <a16:creationId xmlns:a16="http://schemas.microsoft.com/office/drawing/2014/main" id="{37E0DEBD-3763-6C8D-D571-D7ADDB6BA1D8}"/>
                </a:ext>
              </a:extLst>
            </p:cNvPr>
            <p:cNvSpPr/>
            <p:nvPr/>
          </p:nvSpPr>
          <p:spPr>
            <a:xfrm>
              <a:off x="12382501" y="5684614"/>
              <a:ext cx="5486399" cy="1911549"/>
            </a:xfrm>
            <a:prstGeom prst="rect">
              <a:avLst/>
            </a:prstGeom>
          </p:spPr>
          <p:txBody>
            <a:bodyPr wrap="square">
              <a:spAutoFit/>
            </a:bodyPr>
            <a:lstStyle/>
            <a:p>
              <a:pPr algn="ctr">
                <a:lnSpc>
                  <a:spcPct val="150000"/>
                </a:lnSpc>
                <a:buClr>
                  <a:srgbClr val="000000"/>
                </a:buClr>
                <a:buFont typeface="Arial"/>
                <a:buNone/>
              </a:pPr>
              <a:r>
                <a:rPr lang="vi-VN" sz="4200" kern="0" dirty="0">
                  <a:latin typeface="Arial"/>
                  <a:ea typeface="Calibri" panose="020F0502020204030204" pitchFamily="34" charset="0"/>
                  <a:cs typeface="Times New Roman" panose="02020603050405020304" pitchFamily="18" charset="0"/>
                  <a:sym typeface="Arial"/>
                </a:rPr>
                <a:t>Chuẩn bị trước </a:t>
              </a:r>
              <a:r>
                <a:rPr lang="en-US" sz="4200" b="1" kern="0" dirty="0">
                  <a:latin typeface="Arial"/>
                  <a:ea typeface="Calibri" panose="020F0502020204030204" pitchFamily="34" charset="0"/>
                  <a:cs typeface="Times New Roman" panose="02020603050405020304" pitchFamily="18" charset="0"/>
                  <a:sym typeface="Arial"/>
                </a:rPr>
                <a:t>“</a:t>
              </a:r>
              <a:r>
                <a:rPr lang="vi-VN" sz="4200" b="1" kern="0" dirty="0">
                  <a:latin typeface="Arial"/>
                  <a:ea typeface="Calibri" panose="020F0502020204030204" pitchFamily="34" charset="0"/>
                  <a:cs typeface="Times New Roman" panose="02020603050405020304" pitchFamily="18" charset="0"/>
                  <a:sym typeface="Arial"/>
                </a:rPr>
                <a:t>Bài </a:t>
              </a:r>
              <a:r>
                <a:rPr lang="en-US" sz="4200" b="1" kern="0" dirty="0" err="1">
                  <a:latin typeface="Arial"/>
                  <a:ea typeface="Calibri" panose="020F0502020204030204" pitchFamily="34" charset="0"/>
                  <a:cs typeface="Times New Roman" panose="02020603050405020304" pitchFamily="18" charset="0"/>
                  <a:sym typeface="Arial"/>
                </a:rPr>
                <a:t>tập</a:t>
              </a:r>
              <a:r>
                <a:rPr lang="en-US" sz="4200" b="1" kern="0" dirty="0">
                  <a:latin typeface="Arial"/>
                  <a:ea typeface="Calibri" panose="020F0502020204030204" pitchFamily="34" charset="0"/>
                  <a:cs typeface="Times New Roman" panose="02020603050405020304" pitchFamily="18" charset="0"/>
                  <a:sym typeface="Arial"/>
                </a:rPr>
                <a:t> </a:t>
              </a:r>
              <a:r>
                <a:rPr lang="en-US" sz="4200" b="1" kern="0" dirty="0" err="1">
                  <a:latin typeface="Arial"/>
                  <a:ea typeface="Calibri" panose="020F0502020204030204" pitchFamily="34" charset="0"/>
                  <a:cs typeface="Times New Roman" panose="02020603050405020304" pitchFamily="18" charset="0"/>
                  <a:sym typeface="Arial"/>
                </a:rPr>
                <a:t>cuối</a:t>
              </a:r>
              <a:r>
                <a:rPr lang="en-US" sz="4200" b="1" kern="0" dirty="0">
                  <a:latin typeface="Arial"/>
                  <a:ea typeface="Calibri" panose="020F0502020204030204" pitchFamily="34" charset="0"/>
                  <a:cs typeface="Times New Roman" panose="02020603050405020304" pitchFamily="18" charset="0"/>
                  <a:sym typeface="Arial"/>
                </a:rPr>
                <a:t> </a:t>
              </a:r>
              <a:r>
                <a:rPr lang="en-US" sz="4200" b="1" kern="0" dirty="0" err="1">
                  <a:latin typeface="Arial"/>
                  <a:ea typeface="Calibri" panose="020F0502020204030204" pitchFamily="34" charset="0"/>
                  <a:cs typeface="Times New Roman" panose="02020603050405020304" pitchFamily="18" charset="0"/>
                  <a:sym typeface="Arial"/>
                </a:rPr>
                <a:t>chương</a:t>
              </a:r>
              <a:r>
                <a:rPr lang="en-US" sz="4200" b="1" kern="0" dirty="0">
                  <a:latin typeface="Arial"/>
                  <a:ea typeface="Calibri" panose="020F0502020204030204" pitchFamily="34" charset="0"/>
                  <a:cs typeface="Times New Roman" panose="02020603050405020304" pitchFamily="18" charset="0"/>
                  <a:sym typeface="Arial"/>
                </a:rPr>
                <a:t> II”</a:t>
              </a:r>
              <a:endParaRPr lang="pt-BR" sz="42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anim calcmode="lin" valueType="num">
                                      <p:cBhvr>
                                        <p:cTn id="12" dur="500" fill="hold"/>
                                        <p:tgtEl>
                                          <p:spTgt spid="21"/>
                                        </p:tgtEl>
                                        <p:attrNameLst>
                                          <p:attrName>ppt_x</p:attrName>
                                        </p:attrNameLst>
                                      </p:cBhvr>
                                      <p:tavLst>
                                        <p:tav tm="0">
                                          <p:val>
                                            <p:strVal val="#ppt_x"/>
                                          </p:val>
                                        </p:tav>
                                        <p:tav tm="100000">
                                          <p:val>
                                            <p:strVal val="#ppt_x"/>
                                          </p:val>
                                        </p:tav>
                                      </p:tavLst>
                                    </p:anim>
                                    <p:anim calcmode="lin" valueType="num">
                                      <p:cBhvr>
                                        <p:cTn id="1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140705"/>
            <a:ext cx="323850" cy="3238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4" name="Group 4"/>
          <p:cNvGrpSpPr/>
          <p:nvPr/>
        </p:nvGrpSpPr>
        <p:grpSpPr>
          <a:xfrm>
            <a:off x="5317258" y="6145468"/>
            <a:ext cx="323850" cy="32385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6" name="Group 6"/>
          <p:cNvGrpSpPr/>
          <p:nvPr/>
        </p:nvGrpSpPr>
        <p:grpSpPr>
          <a:xfrm>
            <a:off x="9605817" y="6525130"/>
            <a:ext cx="323850" cy="32385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9" name="Group 9"/>
          <p:cNvGrpSpPr/>
          <p:nvPr/>
        </p:nvGrpSpPr>
        <p:grpSpPr>
          <a:xfrm>
            <a:off x="13894375" y="6525130"/>
            <a:ext cx="323850" cy="32385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23" name="Group 22">
            <a:extLst>
              <a:ext uri="{FF2B5EF4-FFF2-40B4-BE49-F238E27FC236}">
                <a16:creationId xmlns:a16="http://schemas.microsoft.com/office/drawing/2014/main" id="{679BEC1C-86B4-A3DF-DB62-6859B5537134}"/>
              </a:ext>
            </a:extLst>
          </p:cNvPr>
          <p:cNvGrpSpPr/>
          <p:nvPr/>
        </p:nvGrpSpPr>
        <p:grpSpPr>
          <a:xfrm>
            <a:off x="1702071" y="3118385"/>
            <a:ext cx="14883858" cy="3549249"/>
            <a:chOff x="4069775" y="1102171"/>
            <a:chExt cx="10148451" cy="2050655"/>
          </a:xfrm>
        </p:grpSpPr>
        <p:grpSp>
          <p:nvGrpSpPr>
            <p:cNvPr id="11" name="Group 11"/>
            <p:cNvGrpSpPr/>
            <p:nvPr/>
          </p:nvGrpSpPr>
          <p:grpSpPr>
            <a:xfrm>
              <a:off x="4069775" y="1102171"/>
              <a:ext cx="10148451" cy="2050655"/>
              <a:chOff x="0" y="0"/>
              <a:chExt cx="9471615" cy="1913890"/>
            </a:xfrm>
          </p:grpSpPr>
          <p:sp>
            <p:nvSpPr>
              <p:cNvPr id="12" name="Freeform 12"/>
              <p:cNvSpPr/>
              <p:nvPr/>
            </p:nvSpPr>
            <p:spPr>
              <a:xfrm>
                <a:off x="0" y="0"/>
                <a:ext cx="9471615" cy="1913890"/>
              </a:xfrm>
              <a:custGeom>
                <a:avLst/>
                <a:gdLst/>
                <a:ahLst/>
                <a:cxnLst/>
                <a:rect l="l" t="t" r="r" b="b"/>
                <a:pathLst>
                  <a:path w="9471615" h="1913890">
                    <a:moveTo>
                      <a:pt x="9471615" y="956945"/>
                    </a:moveTo>
                    <a:lnTo>
                      <a:pt x="9471615" y="956945"/>
                    </a:lnTo>
                    <a:cubicBezTo>
                      <a:pt x="9471615" y="1485392"/>
                      <a:pt x="9043244" y="1913890"/>
                      <a:pt x="8514670" y="1913890"/>
                    </a:cubicBezTo>
                    <a:lnTo>
                      <a:pt x="956945" y="1913890"/>
                    </a:lnTo>
                    <a:cubicBezTo>
                      <a:pt x="428371" y="1913890"/>
                      <a:pt x="0" y="1485392"/>
                      <a:pt x="0" y="956945"/>
                    </a:cubicBezTo>
                    <a:lnTo>
                      <a:pt x="0" y="956945"/>
                    </a:lnTo>
                    <a:cubicBezTo>
                      <a:pt x="0" y="428371"/>
                      <a:pt x="428371" y="0"/>
                      <a:pt x="956945" y="0"/>
                    </a:cubicBezTo>
                    <a:lnTo>
                      <a:pt x="8514669" y="0"/>
                    </a:lnTo>
                    <a:cubicBezTo>
                      <a:pt x="9043117" y="0"/>
                      <a:pt x="9471615" y="428371"/>
                      <a:pt x="9471615" y="956945"/>
                    </a:cubicBezTo>
                    <a:close/>
                  </a:path>
                </a:pathLst>
              </a:custGeom>
              <a:solidFill>
                <a:srgbClr val="B9E1FF"/>
              </a:solidFill>
            </p:spPr>
            <p:txBody>
              <a:bodyPr/>
              <a:lstStyle/>
              <a:p>
                <a:endParaRPr lang="en-US"/>
              </a:p>
            </p:txBody>
          </p:sp>
        </p:grpSp>
        <p:sp>
          <p:nvSpPr>
            <p:cNvPr id="13" name="TextBox 13"/>
            <p:cNvSpPr txBox="1"/>
            <p:nvPr/>
          </p:nvSpPr>
          <p:spPr>
            <a:xfrm>
              <a:off x="4259191" y="1699156"/>
              <a:ext cx="9879331" cy="759793"/>
            </a:xfrm>
            <a:prstGeom prst="rect">
              <a:avLst/>
            </a:prstGeom>
          </p:spPr>
          <p:txBody>
            <a:bodyPr wrap="square" lIns="0" tIns="0" rIns="0" bIns="0" rtlCol="0" anchor="t">
              <a:spAutoFit/>
            </a:bodyPr>
            <a:lstStyle/>
            <a:p>
              <a:pPr lvl="0" algn="ctr">
                <a:lnSpc>
                  <a:spcPct val="150000"/>
                </a:lnSpc>
                <a:spcBef>
                  <a:spcPct val="0"/>
                </a:spcBef>
              </a:pPr>
              <a:r>
                <a:rPr lang="en-US" sz="6500" b="1" dirty="0">
                  <a:latin typeface="Arial" panose="020B0604020202020204" pitchFamily="34" charset="0"/>
                  <a:cs typeface="Arial" panose="020B0604020202020204" pitchFamily="34" charset="0"/>
                </a:rPr>
                <a:t>1. CẤP SỐ NHÂN</a:t>
              </a:r>
            </a:p>
          </p:txBody>
        </p:sp>
      </p:grpSp>
      <p:sp>
        <p:nvSpPr>
          <p:cNvPr id="15" name="Freeform 15"/>
          <p:cNvSpPr/>
          <p:nvPr/>
        </p:nvSpPr>
        <p:spPr>
          <a:xfrm>
            <a:off x="1028700" y="1933603"/>
            <a:ext cx="1178075" cy="1219223"/>
          </a:xfrm>
          <a:custGeom>
            <a:avLst/>
            <a:gdLst/>
            <a:ahLst/>
            <a:cxnLst/>
            <a:rect l="l" t="t" r="r" b="b"/>
            <a:pathLst>
              <a:path w="1178075" h="1219223">
                <a:moveTo>
                  <a:pt x="0" y="0"/>
                </a:moveTo>
                <a:lnTo>
                  <a:pt x="1178075" y="0"/>
                </a:lnTo>
                <a:lnTo>
                  <a:pt x="1178075" y="1219224"/>
                </a:lnTo>
                <a:lnTo>
                  <a:pt x="0" y="1219224"/>
                </a:lnTo>
                <a:lnTo>
                  <a:pt x="0" y="0"/>
                </a:lnTo>
                <a:close/>
              </a:path>
            </a:pathLst>
          </a:custGeom>
          <a:blipFill>
            <a:blip r:embed="rId2"/>
            <a:stretch>
              <a:fillRect/>
            </a:stretch>
          </a:blipFill>
        </p:spPr>
        <p:txBody>
          <a:bodyPr/>
          <a:lstStyle/>
          <a:p>
            <a:endParaRPr lang="en-US"/>
          </a:p>
        </p:txBody>
      </p:sp>
      <p:sp>
        <p:nvSpPr>
          <p:cNvPr id="16" name="Freeform 16"/>
          <p:cNvSpPr/>
          <p:nvPr/>
        </p:nvSpPr>
        <p:spPr>
          <a:xfrm rot="413534" flipH="1">
            <a:off x="15332438" y="984564"/>
            <a:ext cx="1820340" cy="2406093"/>
          </a:xfrm>
          <a:custGeom>
            <a:avLst/>
            <a:gdLst/>
            <a:ahLst/>
            <a:cxnLst/>
            <a:rect l="l" t="t" r="r" b="b"/>
            <a:pathLst>
              <a:path w="1820340" h="2406093">
                <a:moveTo>
                  <a:pt x="1820339" y="0"/>
                </a:moveTo>
                <a:lnTo>
                  <a:pt x="0" y="0"/>
                </a:lnTo>
                <a:lnTo>
                  <a:pt x="0" y="2406093"/>
                </a:lnTo>
                <a:lnTo>
                  <a:pt x="1820339" y="2406093"/>
                </a:lnTo>
                <a:lnTo>
                  <a:pt x="1820339" y="0"/>
                </a:lnTo>
                <a:close/>
              </a:path>
            </a:pathLst>
          </a:custGeom>
          <a:blipFill>
            <a:blip r:embed="rId3"/>
            <a:stretch>
              <a:fillRect/>
            </a:stretch>
          </a:blipFill>
        </p:spPr>
        <p:txBody>
          <a:bodyPr/>
          <a:lstStyle/>
          <a:p>
            <a:endParaRPr lang="en-US"/>
          </a:p>
        </p:txBody>
      </p:sp>
      <p:sp>
        <p:nvSpPr>
          <p:cNvPr id="18" name="Freeform 18"/>
          <p:cNvSpPr/>
          <p:nvPr/>
        </p:nvSpPr>
        <p:spPr>
          <a:xfrm>
            <a:off x="15505798" y="7416931"/>
            <a:ext cx="1961512" cy="1841369"/>
          </a:xfrm>
          <a:custGeom>
            <a:avLst/>
            <a:gdLst/>
            <a:ahLst/>
            <a:cxnLst/>
            <a:rect l="l" t="t" r="r" b="b"/>
            <a:pathLst>
              <a:path w="1961512" h="1841369">
                <a:moveTo>
                  <a:pt x="0" y="0"/>
                </a:moveTo>
                <a:lnTo>
                  <a:pt x="1961512" y="0"/>
                </a:lnTo>
                <a:lnTo>
                  <a:pt x="1961512" y="1841369"/>
                </a:lnTo>
                <a:lnTo>
                  <a:pt x="0" y="1841369"/>
                </a:lnTo>
                <a:lnTo>
                  <a:pt x="0" y="0"/>
                </a:lnTo>
                <a:close/>
              </a:path>
            </a:pathLst>
          </a:custGeom>
          <a:blipFill>
            <a:blip r:embed="rId4"/>
            <a:stretch>
              <a:fillRect/>
            </a:stretch>
          </a:blipFill>
        </p:spPr>
        <p:txBody>
          <a:bodyPr/>
          <a:lstStyle/>
          <a:p>
            <a:endParaRPr lang="en-US"/>
          </a:p>
        </p:txBody>
      </p:sp>
      <p:sp>
        <p:nvSpPr>
          <p:cNvPr id="19" name="Freeform 19"/>
          <p:cNvSpPr/>
          <p:nvPr/>
        </p:nvSpPr>
        <p:spPr>
          <a:xfrm rot="938449" flipH="1">
            <a:off x="1959489" y="5893219"/>
            <a:ext cx="904929" cy="849502"/>
          </a:xfrm>
          <a:custGeom>
            <a:avLst/>
            <a:gdLst/>
            <a:ahLst/>
            <a:cxnLst/>
            <a:rect l="l" t="t" r="r" b="b"/>
            <a:pathLst>
              <a:path w="904929" h="849502">
                <a:moveTo>
                  <a:pt x="904928" y="0"/>
                </a:moveTo>
                <a:lnTo>
                  <a:pt x="0" y="0"/>
                </a:lnTo>
                <a:lnTo>
                  <a:pt x="0" y="849502"/>
                </a:lnTo>
                <a:lnTo>
                  <a:pt x="904928" y="849502"/>
                </a:lnTo>
                <a:lnTo>
                  <a:pt x="904928" y="0"/>
                </a:lnTo>
                <a:close/>
              </a:path>
            </a:pathLst>
          </a:custGeom>
          <a:blipFill>
            <a:blip r:embed="rId4"/>
            <a:stretch>
              <a:fillRect/>
            </a:stretch>
          </a:blipFill>
        </p:spPr>
        <p:txBody>
          <a:bodyPr/>
          <a:lstStyle/>
          <a:p>
            <a:endParaRPr lang="en-US"/>
          </a:p>
        </p:txBody>
      </p:sp>
      <p:sp>
        <p:nvSpPr>
          <p:cNvPr id="21" name="Freeform 21"/>
          <p:cNvSpPr/>
          <p:nvPr/>
        </p:nvSpPr>
        <p:spPr>
          <a:xfrm rot="2912490" flipH="1">
            <a:off x="15152474" y="6054762"/>
            <a:ext cx="962804" cy="819587"/>
          </a:xfrm>
          <a:custGeom>
            <a:avLst/>
            <a:gdLst/>
            <a:ahLst/>
            <a:cxnLst/>
            <a:rect l="l" t="t" r="r" b="b"/>
            <a:pathLst>
              <a:path w="962804" h="819587">
                <a:moveTo>
                  <a:pt x="962804" y="0"/>
                </a:moveTo>
                <a:lnTo>
                  <a:pt x="0" y="0"/>
                </a:lnTo>
                <a:lnTo>
                  <a:pt x="0" y="819587"/>
                </a:lnTo>
                <a:lnTo>
                  <a:pt x="962804" y="819587"/>
                </a:lnTo>
                <a:lnTo>
                  <a:pt x="962804" y="0"/>
                </a:lnTo>
                <a:close/>
              </a:path>
            </a:pathLst>
          </a:custGeom>
          <a:blipFill>
            <a:blip r:embed="rId5"/>
            <a:stretch>
              <a:fillRect/>
            </a:stretch>
          </a:blipFill>
        </p:spPr>
        <p:txBody>
          <a:bodyPr/>
          <a:lstStyle/>
          <a:p>
            <a:endParaRPr lang="en-US"/>
          </a:p>
        </p:txBody>
      </p:sp>
      <p:pic>
        <p:nvPicPr>
          <p:cNvPr id="25" name="Picture 24">
            <a:extLst>
              <a:ext uri="{FF2B5EF4-FFF2-40B4-BE49-F238E27FC236}">
                <a16:creationId xmlns:a16="http://schemas.microsoft.com/office/drawing/2014/main" id="{8D4CE6A8-34DD-52E7-A8AA-D4197D29AB2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99122" y="5368835"/>
            <a:ext cx="7742089" cy="4354924"/>
          </a:xfrm>
          <a:prstGeom prst="rect">
            <a:avLst/>
          </a:prstGeom>
        </p:spPr>
      </p:pic>
    </p:spTree>
  </p:cSld>
  <p:clrMapOvr>
    <a:masterClrMapping/>
  </p:clrMapOvr>
  <p:transition spd="med">
    <p:circl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866775" y="-3133725"/>
            <a:ext cx="16554450" cy="165544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F5FB"/>
            </a:solidFill>
          </p:spPr>
          <p:txBody>
            <a:bodyPr/>
            <a:lstStyle/>
            <a:p>
              <a:endParaRPr lang="en-US"/>
            </a:p>
          </p:txBody>
        </p:sp>
      </p:grpSp>
      <p:sp>
        <p:nvSpPr>
          <p:cNvPr id="4" name="Freeform 4"/>
          <p:cNvSpPr/>
          <p:nvPr/>
        </p:nvSpPr>
        <p:spPr>
          <a:xfrm rot="802546">
            <a:off x="424221" y="2854610"/>
            <a:ext cx="1208958" cy="1289555"/>
          </a:xfrm>
          <a:custGeom>
            <a:avLst/>
            <a:gdLst/>
            <a:ahLst/>
            <a:cxnLst/>
            <a:rect l="l" t="t" r="r" b="b"/>
            <a:pathLst>
              <a:path w="1208958" h="1289555">
                <a:moveTo>
                  <a:pt x="0" y="0"/>
                </a:moveTo>
                <a:lnTo>
                  <a:pt x="1208958" y="0"/>
                </a:lnTo>
                <a:lnTo>
                  <a:pt x="1208958" y="1289556"/>
                </a:lnTo>
                <a:lnTo>
                  <a:pt x="0" y="1289556"/>
                </a:lnTo>
                <a:lnTo>
                  <a:pt x="0" y="0"/>
                </a:lnTo>
                <a:close/>
              </a:path>
            </a:pathLst>
          </a:custGeom>
          <a:blipFill>
            <a:blip r:embed="rId2"/>
            <a:stretch>
              <a:fillRect/>
            </a:stretch>
          </a:blipFill>
        </p:spPr>
        <p:txBody>
          <a:bodyPr/>
          <a:lstStyle/>
          <a:p>
            <a:endParaRPr lang="en-US"/>
          </a:p>
        </p:txBody>
      </p:sp>
      <p:sp>
        <p:nvSpPr>
          <p:cNvPr id="5" name="Freeform 5"/>
          <p:cNvSpPr/>
          <p:nvPr/>
        </p:nvSpPr>
        <p:spPr>
          <a:xfrm rot="-1445491">
            <a:off x="1516509" y="-67644"/>
            <a:ext cx="1826839" cy="3573279"/>
          </a:xfrm>
          <a:custGeom>
            <a:avLst/>
            <a:gdLst/>
            <a:ahLst/>
            <a:cxnLst/>
            <a:rect l="l" t="t" r="r" b="b"/>
            <a:pathLst>
              <a:path w="1826839" h="3573279">
                <a:moveTo>
                  <a:pt x="0" y="0"/>
                </a:moveTo>
                <a:lnTo>
                  <a:pt x="1826839" y="0"/>
                </a:lnTo>
                <a:lnTo>
                  <a:pt x="1826839" y="3573279"/>
                </a:lnTo>
                <a:lnTo>
                  <a:pt x="0" y="3573279"/>
                </a:lnTo>
                <a:lnTo>
                  <a:pt x="0" y="0"/>
                </a:lnTo>
                <a:close/>
              </a:path>
            </a:pathLst>
          </a:custGeom>
          <a:blipFill>
            <a:blip r:embed="rId3"/>
            <a:stretch>
              <a:fillRect/>
            </a:stretch>
          </a:blipFill>
        </p:spPr>
        <p:txBody>
          <a:bodyPr/>
          <a:lstStyle/>
          <a:p>
            <a:endParaRPr lang="en-US"/>
          </a:p>
        </p:txBody>
      </p:sp>
      <p:sp>
        <p:nvSpPr>
          <p:cNvPr id="6" name="Freeform 6"/>
          <p:cNvSpPr/>
          <p:nvPr/>
        </p:nvSpPr>
        <p:spPr>
          <a:xfrm>
            <a:off x="2429929" y="1276891"/>
            <a:ext cx="1011971" cy="884209"/>
          </a:xfrm>
          <a:custGeom>
            <a:avLst/>
            <a:gdLst/>
            <a:ahLst/>
            <a:cxnLst/>
            <a:rect l="l" t="t" r="r" b="b"/>
            <a:pathLst>
              <a:path w="1011971" h="884209">
                <a:moveTo>
                  <a:pt x="0" y="0"/>
                </a:moveTo>
                <a:lnTo>
                  <a:pt x="1011970" y="0"/>
                </a:lnTo>
                <a:lnTo>
                  <a:pt x="1011970" y="884209"/>
                </a:lnTo>
                <a:lnTo>
                  <a:pt x="0" y="884209"/>
                </a:lnTo>
                <a:lnTo>
                  <a:pt x="0" y="0"/>
                </a:lnTo>
                <a:close/>
              </a:path>
            </a:pathLst>
          </a:custGeom>
          <a:blipFill>
            <a:blip r:embed="rId4"/>
            <a:stretch>
              <a:fillRect/>
            </a:stretch>
          </a:blipFill>
        </p:spPr>
        <p:txBody>
          <a:bodyPr/>
          <a:lstStyle/>
          <a:p>
            <a:endParaRPr lang="en-US"/>
          </a:p>
        </p:txBody>
      </p:sp>
      <p:sp>
        <p:nvSpPr>
          <p:cNvPr id="7" name="Freeform 7"/>
          <p:cNvSpPr/>
          <p:nvPr/>
        </p:nvSpPr>
        <p:spPr>
          <a:xfrm flipH="1">
            <a:off x="13655934" y="7089922"/>
            <a:ext cx="6306403" cy="6892244"/>
          </a:xfrm>
          <a:custGeom>
            <a:avLst/>
            <a:gdLst/>
            <a:ahLst/>
            <a:cxnLst/>
            <a:rect l="l" t="t" r="r" b="b"/>
            <a:pathLst>
              <a:path w="6306403" h="6892244">
                <a:moveTo>
                  <a:pt x="6306403" y="0"/>
                </a:moveTo>
                <a:lnTo>
                  <a:pt x="0" y="0"/>
                </a:lnTo>
                <a:lnTo>
                  <a:pt x="0" y="6892244"/>
                </a:lnTo>
                <a:lnTo>
                  <a:pt x="6306403" y="6892244"/>
                </a:lnTo>
                <a:lnTo>
                  <a:pt x="6306403" y="0"/>
                </a:lnTo>
                <a:close/>
              </a:path>
            </a:pathLst>
          </a:custGeom>
          <a:blipFill>
            <a:blip r:embed="rId5"/>
            <a:stretch>
              <a:fillRect/>
            </a:stretch>
          </a:blipFill>
        </p:spPr>
        <p:txBody>
          <a:bodyPr/>
          <a:lstStyle/>
          <a:p>
            <a:endParaRPr lang="en-US"/>
          </a:p>
        </p:txBody>
      </p:sp>
      <p:sp>
        <p:nvSpPr>
          <p:cNvPr id="8" name="Freeform 8"/>
          <p:cNvSpPr/>
          <p:nvPr/>
        </p:nvSpPr>
        <p:spPr>
          <a:xfrm>
            <a:off x="16913199" y="5463492"/>
            <a:ext cx="1120115" cy="1118715"/>
          </a:xfrm>
          <a:custGeom>
            <a:avLst/>
            <a:gdLst/>
            <a:ahLst/>
            <a:cxnLst/>
            <a:rect l="l" t="t" r="r" b="b"/>
            <a:pathLst>
              <a:path w="1120115" h="1118715">
                <a:moveTo>
                  <a:pt x="0" y="0"/>
                </a:moveTo>
                <a:lnTo>
                  <a:pt x="1120116" y="0"/>
                </a:lnTo>
                <a:lnTo>
                  <a:pt x="1120116" y="1118715"/>
                </a:lnTo>
                <a:lnTo>
                  <a:pt x="0" y="1118715"/>
                </a:lnTo>
                <a:lnTo>
                  <a:pt x="0" y="0"/>
                </a:lnTo>
                <a:close/>
              </a:path>
            </a:pathLst>
          </a:custGeom>
          <a:blipFill>
            <a:blip r:embed="rId6"/>
            <a:stretch>
              <a:fillRect/>
            </a:stretch>
          </a:blipFill>
        </p:spPr>
        <p:txBody>
          <a:bodyPr/>
          <a:lstStyle/>
          <a:p>
            <a:endParaRPr lang="en-US"/>
          </a:p>
        </p:txBody>
      </p:sp>
      <p:sp>
        <p:nvSpPr>
          <p:cNvPr id="11" name="TextBox 9">
            <a:extLst>
              <a:ext uri="{FF2B5EF4-FFF2-40B4-BE49-F238E27FC236}">
                <a16:creationId xmlns:a16="http://schemas.microsoft.com/office/drawing/2014/main" id="{3869BA5F-FD77-3945-3C56-28368A3282D7}"/>
              </a:ext>
            </a:extLst>
          </p:cNvPr>
          <p:cNvSpPr txBox="1"/>
          <p:nvPr/>
        </p:nvSpPr>
        <p:spPr>
          <a:xfrm>
            <a:off x="1243402" y="3575282"/>
            <a:ext cx="15801192" cy="3136436"/>
          </a:xfrm>
          <a:prstGeom prst="rect">
            <a:avLst/>
          </a:prstGeom>
        </p:spPr>
        <p:txBody>
          <a:bodyPr wrap="square" lIns="0" tIns="0" rIns="0" bIns="0" rtlCol="0" anchor="t">
            <a:spAutoFit/>
          </a:bodyPr>
          <a:lstStyle/>
          <a:p>
            <a:pPr marL="0" lvl="0" indent="0" algn="ctr">
              <a:lnSpc>
                <a:spcPts val="12999"/>
              </a:lnSpc>
              <a:spcBef>
                <a:spcPct val="0"/>
              </a:spcBef>
            </a:pPr>
            <a:r>
              <a:rPr lang="en-US" sz="7500" b="1" dirty="0">
                <a:solidFill>
                  <a:srgbClr val="001A47"/>
                </a:solidFill>
                <a:latin typeface="Arial" panose="020B0604020202020204" pitchFamily="34" charset="0"/>
                <a:cs typeface="Arial" panose="020B0604020202020204" pitchFamily="34" charset="0"/>
              </a:rPr>
              <a:t>BÀI HỌC KẾT THÚC, </a:t>
            </a:r>
          </a:p>
          <a:p>
            <a:pPr marL="0" lvl="0" indent="0" algn="ctr">
              <a:lnSpc>
                <a:spcPts val="12999"/>
              </a:lnSpc>
              <a:spcBef>
                <a:spcPct val="0"/>
              </a:spcBef>
            </a:pPr>
            <a:r>
              <a:rPr lang="en-US" sz="7500" b="1" dirty="0">
                <a:solidFill>
                  <a:srgbClr val="001A47"/>
                </a:solidFill>
                <a:latin typeface="Arial" panose="020B0604020202020204" pitchFamily="34" charset="0"/>
                <a:cs typeface="Arial" panose="020B0604020202020204" pitchFamily="34" charset="0"/>
              </a:rPr>
              <a:t>CẢM ƠN CÁC EM ĐÃ LẮNG NGHE</a:t>
            </a:r>
            <a:endParaRPr lang="en-US" sz="7500" b="1" u="none" dirty="0">
              <a:solidFill>
                <a:srgbClr val="001A47"/>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6" name="Freeform 6"/>
          <p:cNvSpPr/>
          <p:nvPr/>
        </p:nvSpPr>
        <p:spPr>
          <a:xfrm>
            <a:off x="2209800" y="-737084"/>
            <a:ext cx="1351893" cy="1399113"/>
          </a:xfrm>
          <a:custGeom>
            <a:avLst/>
            <a:gdLst/>
            <a:ahLst/>
            <a:cxnLst/>
            <a:rect l="l" t="t" r="r" b="b"/>
            <a:pathLst>
              <a:path w="1351893" h="1399113">
                <a:moveTo>
                  <a:pt x="0" y="0"/>
                </a:moveTo>
                <a:lnTo>
                  <a:pt x="1351894" y="0"/>
                </a:lnTo>
                <a:lnTo>
                  <a:pt x="1351894" y="1399114"/>
                </a:lnTo>
                <a:lnTo>
                  <a:pt x="0" y="1399114"/>
                </a:lnTo>
                <a:lnTo>
                  <a:pt x="0" y="0"/>
                </a:lnTo>
                <a:close/>
              </a:path>
            </a:pathLst>
          </a:custGeom>
          <a:blipFill>
            <a:blip r:embed="rId2"/>
            <a:stretch>
              <a:fillRect/>
            </a:stretch>
          </a:blipFill>
        </p:spPr>
        <p:txBody>
          <a:bodyPr/>
          <a:lstStyle/>
          <a:p>
            <a:endParaRPr lang="en-US"/>
          </a:p>
        </p:txBody>
      </p:sp>
      <p:sp>
        <p:nvSpPr>
          <p:cNvPr id="7" name="Freeform 7"/>
          <p:cNvSpPr/>
          <p:nvPr/>
        </p:nvSpPr>
        <p:spPr>
          <a:xfrm flipH="1">
            <a:off x="-1469608" y="-2086822"/>
            <a:ext cx="3304247" cy="3101861"/>
          </a:xfrm>
          <a:custGeom>
            <a:avLst/>
            <a:gdLst/>
            <a:ahLst/>
            <a:cxnLst/>
            <a:rect l="l" t="t" r="r" b="b"/>
            <a:pathLst>
              <a:path w="3304247" h="3101861">
                <a:moveTo>
                  <a:pt x="3304246" y="0"/>
                </a:moveTo>
                <a:lnTo>
                  <a:pt x="0" y="0"/>
                </a:lnTo>
                <a:lnTo>
                  <a:pt x="0" y="3101861"/>
                </a:lnTo>
                <a:lnTo>
                  <a:pt x="3304246" y="3101861"/>
                </a:lnTo>
                <a:lnTo>
                  <a:pt x="3304246" y="0"/>
                </a:lnTo>
                <a:close/>
              </a:path>
            </a:pathLst>
          </a:custGeom>
          <a:blipFill>
            <a:blip r:embed="rId3"/>
            <a:stretch>
              <a:fillRect/>
            </a:stretch>
          </a:blipFill>
        </p:spPr>
        <p:txBody>
          <a:bodyPr/>
          <a:lstStyle/>
          <a:p>
            <a:endParaRPr lang="en-US"/>
          </a:p>
        </p:txBody>
      </p:sp>
      <p:sp>
        <p:nvSpPr>
          <p:cNvPr id="8" name="Freeform 8"/>
          <p:cNvSpPr/>
          <p:nvPr/>
        </p:nvSpPr>
        <p:spPr>
          <a:xfrm rot="894174">
            <a:off x="17381660" y="7615180"/>
            <a:ext cx="1320748" cy="1124287"/>
          </a:xfrm>
          <a:custGeom>
            <a:avLst/>
            <a:gdLst/>
            <a:ahLst/>
            <a:cxnLst/>
            <a:rect l="l" t="t" r="r" b="b"/>
            <a:pathLst>
              <a:path w="1320748" h="1124287">
                <a:moveTo>
                  <a:pt x="0" y="0"/>
                </a:moveTo>
                <a:lnTo>
                  <a:pt x="1320749" y="0"/>
                </a:lnTo>
                <a:lnTo>
                  <a:pt x="1320749" y="1124287"/>
                </a:lnTo>
                <a:lnTo>
                  <a:pt x="0" y="1124287"/>
                </a:lnTo>
                <a:lnTo>
                  <a:pt x="0" y="0"/>
                </a:lnTo>
                <a:close/>
              </a:path>
            </a:pathLst>
          </a:custGeom>
          <a:blipFill>
            <a:blip r:embed="rId4"/>
            <a:stretch>
              <a:fillRect/>
            </a:stretch>
          </a:blipFill>
        </p:spPr>
        <p:txBody>
          <a:bodyPr/>
          <a:lstStyle/>
          <a:p>
            <a:endParaRPr lang="en-US"/>
          </a:p>
        </p:txBody>
      </p:sp>
      <p:sp>
        <p:nvSpPr>
          <p:cNvPr id="9" name="Freeform 9"/>
          <p:cNvSpPr/>
          <p:nvPr/>
        </p:nvSpPr>
        <p:spPr>
          <a:xfrm rot="274299">
            <a:off x="17045757" y="-852593"/>
            <a:ext cx="1992555" cy="1957001"/>
          </a:xfrm>
          <a:custGeom>
            <a:avLst/>
            <a:gdLst/>
            <a:ahLst/>
            <a:cxnLst/>
            <a:rect l="l" t="t" r="r" b="b"/>
            <a:pathLst>
              <a:path w="3171620" h="3197724">
                <a:moveTo>
                  <a:pt x="0" y="0"/>
                </a:moveTo>
                <a:lnTo>
                  <a:pt x="3171620" y="0"/>
                </a:lnTo>
                <a:lnTo>
                  <a:pt x="3171620" y="3197723"/>
                </a:lnTo>
                <a:lnTo>
                  <a:pt x="0" y="3197723"/>
                </a:lnTo>
                <a:lnTo>
                  <a:pt x="0" y="0"/>
                </a:lnTo>
                <a:close/>
              </a:path>
            </a:pathLst>
          </a:custGeom>
          <a:blipFill>
            <a:blip r:embed="rId5"/>
            <a:stretch>
              <a:fillRect/>
            </a:stretch>
          </a:blipFill>
        </p:spPr>
        <p:txBody>
          <a:bodyPr/>
          <a:lstStyle/>
          <a:p>
            <a:endParaRPr lang="en-US"/>
          </a:p>
        </p:txBody>
      </p:sp>
      <p:grpSp>
        <p:nvGrpSpPr>
          <p:cNvPr id="25" name="Group 24">
            <a:extLst>
              <a:ext uri="{FF2B5EF4-FFF2-40B4-BE49-F238E27FC236}">
                <a16:creationId xmlns:a16="http://schemas.microsoft.com/office/drawing/2014/main" id="{659F8840-F5CA-F197-6424-FF2FD4C491AF}"/>
              </a:ext>
            </a:extLst>
          </p:cNvPr>
          <p:cNvGrpSpPr/>
          <p:nvPr/>
        </p:nvGrpSpPr>
        <p:grpSpPr>
          <a:xfrm>
            <a:off x="913956" y="1257300"/>
            <a:ext cx="4647266" cy="963915"/>
            <a:chOff x="2012116" y="2110922"/>
            <a:chExt cx="4647266" cy="963915"/>
          </a:xfrm>
        </p:grpSpPr>
        <p:pic>
          <p:nvPicPr>
            <p:cNvPr id="26" name="Picture 25">
              <a:extLst>
                <a:ext uri="{FF2B5EF4-FFF2-40B4-BE49-F238E27FC236}">
                  <a16:creationId xmlns:a16="http://schemas.microsoft.com/office/drawing/2014/main" id="{E3A09E38-C891-E1A3-CB03-736FAEEA2812}"/>
                </a:ext>
              </a:extLst>
            </p:cNvPr>
            <p:cNvPicPr>
              <a:picLocks noChangeAspect="1"/>
            </p:cNvPicPr>
            <p:nvPr/>
          </p:nvPicPr>
          <p:blipFill>
            <a:blip r:embed="rId6" cstate="print">
              <a:duotone>
                <a:prstClr val="black"/>
                <a:schemeClr val="tx1">
                  <a:tint val="45000"/>
                  <a:satMod val="400000"/>
                </a:schemeClr>
              </a:duotone>
              <a:extLst>
                <a:ext uri="{BEBA8EAE-BF5A-486C-A8C5-ECC9F3942E4B}">
                  <a14:imgProps xmlns:a14="http://schemas.microsoft.com/office/drawing/2010/main">
                    <a14:imgLayer r:embed="rId7">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7" name="TextBox 26">
              <a:extLst>
                <a:ext uri="{FF2B5EF4-FFF2-40B4-BE49-F238E27FC236}">
                  <a16:creationId xmlns:a16="http://schemas.microsoft.com/office/drawing/2014/main" id="{1F53FDCC-0CC1-3AD6-18F2-01604835828B}"/>
                </a:ext>
              </a:extLst>
            </p:cNvPr>
            <p:cNvSpPr txBox="1"/>
            <p:nvPr/>
          </p:nvSpPr>
          <p:spPr>
            <a:xfrm>
              <a:off x="3077982" y="2261133"/>
              <a:ext cx="3581400" cy="707886"/>
            </a:xfrm>
            <a:prstGeom prst="rect">
              <a:avLst/>
            </a:prstGeom>
            <a:noFill/>
          </p:spPr>
          <p:txBody>
            <a:bodyPr wrap="square" rtlCol="0">
              <a:spAutoFit/>
            </a:bodyPr>
            <a:lstStyle/>
            <a:p>
              <a:r>
                <a:rPr lang="nl-NL" sz="4000" b="1" dirty="0">
                  <a:latin typeface="Arial" panose="020B0604020202020204" pitchFamily="34" charset="0"/>
                  <a:cs typeface="Arial" panose="020B0604020202020204" pitchFamily="34" charset="0"/>
                </a:rPr>
                <a:t>HĐKP1:</a:t>
              </a:r>
              <a:endParaRPr lang="en-US" sz="4000"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569C4050-4ACE-BA88-9423-00EBBF53DE54}"/>
              </a:ext>
            </a:extLst>
          </p:cNvPr>
          <p:cNvGrpSpPr/>
          <p:nvPr/>
        </p:nvGrpSpPr>
        <p:grpSpPr>
          <a:xfrm>
            <a:off x="7115931" y="739284"/>
            <a:ext cx="10401300" cy="1049227"/>
            <a:chOff x="4076700" y="1958580"/>
            <a:chExt cx="10401300" cy="1049227"/>
          </a:xfrm>
        </p:grpSpPr>
        <p:sp>
          <p:nvSpPr>
            <p:cNvPr id="3" name="Google Shape;166;p5">
              <a:extLst>
                <a:ext uri="{FF2B5EF4-FFF2-40B4-BE49-F238E27FC236}">
                  <a16:creationId xmlns:a16="http://schemas.microsoft.com/office/drawing/2014/main" id="{2FD30849-9655-B073-D88D-6027931006F5}"/>
                </a:ext>
              </a:extLst>
            </p:cNvPr>
            <p:cNvSpPr/>
            <p:nvPr/>
          </p:nvSpPr>
          <p:spPr>
            <a:xfrm>
              <a:off x="5358196" y="2330699"/>
              <a:ext cx="9119804"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i="1" dirty="0" err="1">
                  <a:solidFill>
                    <a:schemeClr val="dk1"/>
                  </a:solidFill>
                  <a:latin typeface="Arial"/>
                  <a:ea typeface="Arial"/>
                  <a:cs typeface="Arial"/>
                  <a:sym typeface="Arial"/>
                </a:rPr>
                <a:t>Thảo</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luận</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nhóm</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đôi</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hoàn</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thành</a:t>
              </a:r>
              <a:r>
                <a:rPr lang="en-US" sz="3800" i="1" dirty="0">
                  <a:solidFill>
                    <a:schemeClr val="dk1"/>
                  </a:solidFill>
                  <a:latin typeface="Arial"/>
                  <a:ea typeface="Arial"/>
                  <a:cs typeface="Arial"/>
                  <a:sym typeface="Arial"/>
                </a:rPr>
                <a:t> </a:t>
              </a:r>
              <a:r>
                <a:rPr lang="en-US" sz="3800" b="1" i="1" dirty="0">
                  <a:solidFill>
                    <a:schemeClr val="dk1"/>
                  </a:solidFill>
                  <a:latin typeface="Arial"/>
                  <a:ea typeface="Arial"/>
                  <a:cs typeface="Arial"/>
                  <a:sym typeface="Arial"/>
                </a:rPr>
                <a:t>HĐKP1.</a:t>
              </a:r>
              <a:endParaRPr sz="3800" b="1" i="1" dirty="0">
                <a:solidFill>
                  <a:schemeClr val="dk1"/>
                </a:solidFill>
                <a:latin typeface="Arial"/>
                <a:ea typeface="Arial"/>
                <a:cs typeface="Arial"/>
                <a:sym typeface="Arial"/>
              </a:endParaRPr>
            </a:p>
          </p:txBody>
        </p:sp>
        <p:pic>
          <p:nvPicPr>
            <p:cNvPr id="4" name="Google Shape;167;p5">
              <a:extLst>
                <a:ext uri="{FF2B5EF4-FFF2-40B4-BE49-F238E27FC236}">
                  <a16:creationId xmlns:a16="http://schemas.microsoft.com/office/drawing/2014/main" id="{53A8DBBB-E762-F775-AFEB-62BB31F8CD5C}"/>
                </a:ext>
              </a:extLst>
            </p:cNvPr>
            <p:cNvPicPr preferRelativeResize="0"/>
            <p:nvPr/>
          </p:nvPicPr>
          <p:blipFill rotWithShape="1">
            <a:blip r:embed="rId8">
              <a:alphaModFix/>
            </a:blip>
            <a:srcRect/>
            <a:stretch/>
          </p:blipFill>
          <p:spPr>
            <a:xfrm>
              <a:off x="4076700" y="1958580"/>
              <a:ext cx="1281496" cy="900308"/>
            </a:xfrm>
            <a:prstGeom prst="rect">
              <a:avLst/>
            </a:prstGeom>
            <a:noFill/>
            <a:ln>
              <a:noFill/>
            </a:ln>
          </p:spPr>
        </p:pic>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1603583-7F43-739D-8FEB-F64202C2FE84}"/>
                  </a:ext>
                </a:extLst>
              </p:cNvPr>
              <p:cNvSpPr txBox="1"/>
              <p:nvPr/>
            </p:nvSpPr>
            <p:spPr>
              <a:xfrm>
                <a:off x="913956" y="2459250"/>
                <a:ext cx="16907630" cy="3139962"/>
              </a:xfrm>
              <a:prstGeom prst="rect">
                <a:avLst/>
              </a:prstGeom>
              <a:noFill/>
            </p:spPr>
            <p:txBody>
              <a:bodyPr wrap="square">
                <a:spAutoFit/>
              </a:bodyPr>
              <a:lstStyle/>
              <a:p>
                <a:pPr algn="just">
                  <a:lnSpc>
                    <a:spcPct val="150000"/>
                  </a:lnSpc>
                </a:pPr>
                <a:r>
                  <a:rPr lang="en-US" sz="4000" dirty="0">
                    <a:solidFill>
                      <a:srgbClr val="000000"/>
                    </a:solidFill>
                    <a:latin typeface="Arial" panose="020B0604020202020204" pitchFamily="34" charset="0"/>
                    <a:cs typeface="Arial" panose="020B0604020202020204" pitchFamily="34" charset="0"/>
                  </a:rPr>
                  <a:t>a) </a:t>
                </a:r>
                <a:r>
                  <a:rPr lang="vi-VN" sz="4000" dirty="0">
                    <a:solidFill>
                      <a:srgbClr val="000000"/>
                    </a:solidFill>
                    <a:latin typeface="Arial" panose="020B0604020202020204" pitchFamily="34" charset="0"/>
                    <a:cs typeface="Arial" panose="020B0604020202020204" pitchFamily="34" charset="0"/>
                  </a:rPr>
                  <a:t>Tính thương của hai số hạng liên tiếp trong dãy số: 2; 4; 8; 16; 32; 64.</a:t>
                </a:r>
              </a:p>
              <a:p>
                <a:pPr algn="just">
                  <a:lnSpc>
                    <a:spcPct val="150000"/>
                  </a:lnSpc>
                </a:pPr>
                <a:r>
                  <a:rPr lang="vi-VN" sz="4000" dirty="0">
                    <a:solidFill>
                      <a:srgbClr val="000000"/>
                    </a:solidFill>
                    <a:latin typeface="Arial" panose="020B0604020202020204" pitchFamily="34" charset="0"/>
                    <a:cs typeface="Arial" panose="020B0604020202020204" pitchFamily="34" charset="0"/>
                  </a:rPr>
                  <a:t>b) Tìm điểm giống nhau của các dãy số sau:</a:t>
                </a:r>
              </a:p>
              <a:p>
                <a:pPr algn="just">
                  <a:lnSpc>
                    <a:spcPct val="150000"/>
                  </a:lnSpc>
                </a:pPr>
                <a:r>
                  <a:rPr lang="vi-VN" sz="4000" dirty="0">
                    <a:solidFill>
                      <a:srgbClr val="000000"/>
                    </a:solidFill>
                    <a:latin typeface="Arial" panose="020B0604020202020204" pitchFamily="34" charset="0"/>
                    <a:cs typeface="Arial" panose="020B0604020202020204" pitchFamily="34" charset="0"/>
                  </a:rPr>
                  <a:t>i) </a:t>
                </a:r>
                <a14:m>
                  <m:oMath xmlns:m="http://schemas.openxmlformats.org/officeDocument/2006/math">
                    <m:r>
                      <a:rPr lang="vi-VN" sz="4000" i="1" dirty="0" smtClean="0">
                        <a:solidFill>
                          <a:srgbClr val="000000"/>
                        </a:solidFill>
                        <a:latin typeface="Cambria Math" panose="02040503050406030204" pitchFamily="18" charset="0"/>
                        <a:cs typeface="Arial" panose="020B0604020202020204" pitchFamily="34" charset="0"/>
                      </a:rPr>
                      <m:t>3; 6; 12; 24; 48</m:t>
                    </m:r>
                  </m:oMath>
                </a14:m>
                <a:r>
                  <a:rPr lang="vi-VN" sz="4000" dirty="0">
                    <a:solidFill>
                      <a:srgbClr val="000000"/>
                    </a:solidFill>
                    <a:latin typeface="Arial" panose="020B0604020202020204" pitchFamily="34" charset="0"/>
                    <a:cs typeface="Arial" panose="020B0604020202020204" pitchFamily="34" charset="0"/>
                  </a:rPr>
                  <a:t>.</a:t>
                </a:r>
                <a:r>
                  <a:rPr lang="en-US" sz="4000" dirty="0">
                    <a:solidFill>
                      <a:srgbClr val="000000"/>
                    </a:solidFill>
                    <a:latin typeface="Arial" panose="020B0604020202020204" pitchFamily="34" charset="0"/>
                    <a:cs typeface="Arial" panose="020B0604020202020204" pitchFamily="34" charset="0"/>
                  </a:rPr>
                  <a:t>	   </a:t>
                </a:r>
                <a:r>
                  <a:rPr lang="vi-VN" sz="4000" dirty="0" err="1">
                    <a:solidFill>
                      <a:srgbClr val="000000"/>
                    </a:solidFill>
                    <a:latin typeface="Arial" panose="020B0604020202020204" pitchFamily="34" charset="0"/>
                    <a:cs typeface="Arial" panose="020B0604020202020204" pitchFamily="34" charset="0"/>
                  </a:rPr>
                  <a:t>ii</a:t>
                </a:r>
                <a:r>
                  <a:rPr lang="vi-VN" sz="4000" dirty="0">
                    <a:solidFill>
                      <a:srgbClr val="000000"/>
                    </a:solidFill>
                    <a:latin typeface="Arial" panose="020B0604020202020204" pitchFamily="34" charset="0"/>
                    <a:cs typeface="Arial" panose="020B0604020202020204" pitchFamily="34" charset="0"/>
                  </a:rPr>
                  <a:t>) </a:t>
                </a:r>
                <a14:m>
                  <m:oMath xmlns:m="http://schemas.openxmlformats.org/officeDocument/2006/math">
                    <m:r>
                      <a:rPr lang="vi-VN" sz="4000" i="1" dirty="0" smtClean="0">
                        <a:solidFill>
                          <a:srgbClr val="000000"/>
                        </a:solidFill>
                        <a:latin typeface="Cambria Math" panose="02040503050406030204" pitchFamily="18" charset="0"/>
                        <a:cs typeface="Arial" panose="020B0604020202020204" pitchFamily="34" charset="0"/>
                      </a:rPr>
                      <m:t>1;</m:t>
                    </m:r>
                    <m:f>
                      <m:fPr>
                        <m:ctrlPr>
                          <a:rPr lang="en-US" sz="4000" b="0" i="1" dirty="0" smtClean="0">
                            <a:solidFill>
                              <a:srgbClr val="000000"/>
                            </a:solidFill>
                            <a:latin typeface="Cambria Math" panose="02040503050406030204" pitchFamily="18" charset="0"/>
                            <a:cs typeface="Arial" panose="020B0604020202020204" pitchFamily="34" charset="0"/>
                          </a:rPr>
                        </m:ctrlPr>
                      </m:fPr>
                      <m:num>
                        <m:r>
                          <a:rPr lang="vi-VN" sz="4000" i="1" dirty="0" smtClean="0">
                            <a:solidFill>
                              <a:srgbClr val="000000"/>
                            </a:solidFill>
                            <a:latin typeface="Cambria Math" panose="02040503050406030204" pitchFamily="18" charset="0"/>
                            <a:cs typeface="Arial" panose="020B0604020202020204" pitchFamily="34" charset="0"/>
                          </a:rPr>
                          <m:t>1</m:t>
                        </m:r>
                      </m:num>
                      <m:den>
                        <m:r>
                          <a:rPr lang="vi-VN" sz="4000" i="1" dirty="0" smtClean="0">
                            <a:solidFill>
                              <a:srgbClr val="000000"/>
                            </a:solidFill>
                            <a:latin typeface="Cambria Math" panose="02040503050406030204" pitchFamily="18" charset="0"/>
                            <a:cs typeface="Arial" panose="020B0604020202020204" pitchFamily="34" charset="0"/>
                          </a:rPr>
                          <m:t>2</m:t>
                        </m:r>
                      </m:den>
                    </m:f>
                    <m:r>
                      <a:rPr lang="vi-VN" sz="4000" i="1" dirty="0" smtClean="0">
                        <a:solidFill>
                          <a:srgbClr val="000000"/>
                        </a:solidFill>
                        <a:latin typeface="Cambria Math" panose="02040503050406030204" pitchFamily="18" charset="0"/>
                        <a:cs typeface="Arial" panose="020B0604020202020204" pitchFamily="34" charset="0"/>
                      </a:rPr>
                      <m:t>;</m:t>
                    </m:r>
                    <m:f>
                      <m:fPr>
                        <m:ctrlPr>
                          <a:rPr lang="en-US" sz="4000" b="0" i="1" dirty="0" smtClean="0">
                            <a:solidFill>
                              <a:srgbClr val="000000"/>
                            </a:solidFill>
                            <a:latin typeface="Cambria Math" panose="02040503050406030204" pitchFamily="18" charset="0"/>
                            <a:cs typeface="Arial" panose="020B0604020202020204" pitchFamily="34" charset="0"/>
                          </a:rPr>
                        </m:ctrlPr>
                      </m:fPr>
                      <m:num>
                        <m:r>
                          <a:rPr lang="vi-VN" sz="4000" i="1" dirty="0" smtClean="0">
                            <a:solidFill>
                              <a:srgbClr val="000000"/>
                            </a:solidFill>
                            <a:latin typeface="Cambria Math" panose="02040503050406030204" pitchFamily="18" charset="0"/>
                            <a:cs typeface="Arial" panose="020B0604020202020204" pitchFamily="34" charset="0"/>
                          </a:rPr>
                          <m:t>1</m:t>
                        </m:r>
                      </m:num>
                      <m:den>
                        <m:r>
                          <a:rPr lang="vi-VN" sz="4000" i="1" dirty="0" smtClean="0">
                            <a:solidFill>
                              <a:srgbClr val="000000"/>
                            </a:solidFill>
                            <a:latin typeface="Cambria Math" panose="02040503050406030204" pitchFamily="18" charset="0"/>
                            <a:cs typeface="Arial" panose="020B0604020202020204" pitchFamily="34" charset="0"/>
                          </a:rPr>
                          <m:t>4</m:t>
                        </m:r>
                      </m:den>
                    </m:f>
                    <m:r>
                      <a:rPr lang="vi-VN" sz="4000" i="1" dirty="0" smtClean="0">
                        <a:solidFill>
                          <a:srgbClr val="000000"/>
                        </a:solidFill>
                        <a:latin typeface="Cambria Math" panose="02040503050406030204" pitchFamily="18" charset="0"/>
                        <a:cs typeface="Arial" panose="020B0604020202020204" pitchFamily="34" charset="0"/>
                      </a:rPr>
                      <m:t>;</m:t>
                    </m:r>
                    <m:f>
                      <m:fPr>
                        <m:ctrlPr>
                          <a:rPr lang="en-US" sz="4000" b="0" i="1" dirty="0" smtClean="0">
                            <a:solidFill>
                              <a:srgbClr val="000000"/>
                            </a:solidFill>
                            <a:latin typeface="Cambria Math" panose="02040503050406030204" pitchFamily="18" charset="0"/>
                            <a:cs typeface="Arial" panose="020B0604020202020204" pitchFamily="34" charset="0"/>
                          </a:rPr>
                        </m:ctrlPr>
                      </m:fPr>
                      <m:num>
                        <m:r>
                          <a:rPr lang="vi-VN" sz="4000" i="1" dirty="0" smtClean="0">
                            <a:solidFill>
                              <a:srgbClr val="000000"/>
                            </a:solidFill>
                            <a:latin typeface="Cambria Math" panose="02040503050406030204" pitchFamily="18" charset="0"/>
                            <a:cs typeface="Arial" panose="020B0604020202020204" pitchFamily="34" charset="0"/>
                          </a:rPr>
                          <m:t>1</m:t>
                        </m:r>
                      </m:num>
                      <m:den>
                        <m:r>
                          <a:rPr lang="vi-VN" sz="4000" i="1" dirty="0" smtClean="0">
                            <a:solidFill>
                              <a:srgbClr val="000000"/>
                            </a:solidFill>
                            <a:latin typeface="Cambria Math" panose="02040503050406030204" pitchFamily="18" charset="0"/>
                            <a:cs typeface="Arial" panose="020B0604020202020204" pitchFamily="34" charset="0"/>
                          </a:rPr>
                          <m:t>8</m:t>
                        </m:r>
                      </m:den>
                    </m:f>
                    <m:r>
                      <a:rPr lang="vi-VN" sz="4000" i="1" dirty="0" smtClean="0">
                        <a:solidFill>
                          <a:srgbClr val="000000"/>
                        </a:solidFill>
                        <a:latin typeface="Cambria Math" panose="02040503050406030204" pitchFamily="18" charset="0"/>
                        <a:cs typeface="Arial" panose="020B0604020202020204" pitchFamily="34" charset="0"/>
                      </a:rPr>
                      <m:t>;</m:t>
                    </m:r>
                    <m:f>
                      <m:fPr>
                        <m:ctrlPr>
                          <a:rPr lang="en-US" sz="4000" b="0" i="1" dirty="0" smtClean="0">
                            <a:solidFill>
                              <a:srgbClr val="000000"/>
                            </a:solidFill>
                            <a:latin typeface="Cambria Math" panose="02040503050406030204" pitchFamily="18" charset="0"/>
                            <a:cs typeface="Arial" panose="020B0604020202020204" pitchFamily="34" charset="0"/>
                          </a:rPr>
                        </m:ctrlPr>
                      </m:fPr>
                      <m:num>
                        <m:r>
                          <a:rPr lang="vi-VN" sz="4000" i="1" dirty="0" smtClean="0">
                            <a:solidFill>
                              <a:srgbClr val="000000"/>
                            </a:solidFill>
                            <a:latin typeface="Cambria Math" panose="02040503050406030204" pitchFamily="18" charset="0"/>
                            <a:cs typeface="Arial" panose="020B0604020202020204" pitchFamily="34" charset="0"/>
                          </a:rPr>
                          <m:t>1</m:t>
                        </m:r>
                      </m:num>
                      <m:den>
                        <m:r>
                          <a:rPr lang="vi-VN" sz="4000" i="1" dirty="0" smtClean="0">
                            <a:solidFill>
                              <a:srgbClr val="000000"/>
                            </a:solidFill>
                            <a:latin typeface="Cambria Math" panose="02040503050406030204" pitchFamily="18" charset="0"/>
                            <a:cs typeface="Arial" panose="020B0604020202020204" pitchFamily="34" charset="0"/>
                          </a:rPr>
                          <m:t>16</m:t>
                        </m:r>
                      </m:den>
                    </m:f>
                  </m:oMath>
                </a14:m>
                <a:r>
                  <a:rPr lang="vi-VN" sz="4000" dirty="0">
                    <a:solidFill>
                      <a:srgbClr val="000000"/>
                    </a:solidFill>
                    <a:latin typeface="Arial" panose="020B0604020202020204" pitchFamily="34" charset="0"/>
                    <a:cs typeface="Arial" panose="020B0604020202020204" pitchFamily="34" charset="0"/>
                  </a:rPr>
                  <a:t>.</a:t>
                </a:r>
                <a:r>
                  <a:rPr lang="en-US" sz="4000" dirty="0">
                    <a:solidFill>
                      <a:srgbClr val="000000"/>
                    </a:solidFill>
                    <a:latin typeface="Arial" panose="020B0604020202020204" pitchFamily="34" charset="0"/>
                    <a:cs typeface="Arial" panose="020B0604020202020204" pitchFamily="34" charset="0"/>
                  </a:rPr>
                  <a:t>	        </a:t>
                </a:r>
                <a:r>
                  <a:rPr lang="vi-VN" sz="4000" dirty="0" err="1">
                    <a:solidFill>
                      <a:srgbClr val="000000"/>
                    </a:solidFill>
                    <a:latin typeface="Arial" panose="020B0604020202020204" pitchFamily="34" charset="0"/>
                    <a:cs typeface="Arial" panose="020B0604020202020204" pitchFamily="34" charset="0"/>
                  </a:rPr>
                  <a:t>iii</a:t>
                </a:r>
                <a:r>
                  <a:rPr lang="vi-VN" sz="4000" dirty="0">
                    <a:solidFill>
                      <a:srgbClr val="000000"/>
                    </a:solidFill>
                    <a:latin typeface="Arial" panose="020B0604020202020204" pitchFamily="34" charset="0"/>
                    <a:cs typeface="Arial" panose="020B0604020202020204" pitchFamily="34" charset="0"/>
                  </a:rPr>
                  <a:t>) </a:t>
                </a:r>
                <a14:m>
                  <m:oMath xmlns:m="http://schemas.openxmlformats.org/officeDocument/2006/math">
                    <m:r>
                      <a:rPr lang="vi-VN" sz="4000" i="1" dirty="0" smtClean="0">
                        <a:solidFill>
                          <a:srgbClr val="000000"/>
                        </a:solidFill>
                        <a:latin typeface="Cambria Math" panose="02040503050406030204" pitchFamily="18" charset="0"/>
                        <a:cs typeface="Arial" panose="020B0604020202020204" pitchFamily="34" charset="0"/>
                      </a:rPr>
                      <m:t>2; – 6; 18; – 54; 162; – 486</m:t>
                    </m:r>
                  </m:oMath>
                </a14:m>
                <a:r>
                  <a:rPr lang="vi-VN" sz="4000" dirty="0">
                    <a:solidFill>
                      <a:srgbClr val="000000"/>
                    </a:solidFill>
                    <a:latin typeface="Arial" panose="020B0604020202020204" pitchFamily="34" charset="0"/>
                    <a:cs typeface="Arial" panose="020B0604020202020204" pitchFamily="34" charset="0"/>
                  </a:rPr>
                  <a:t>.</a:t>
                </a:r>
              </a:p>
            </p:txBody>
          </p:sp>
        </mc:Choice>
        <mc:Fallback xmlns="">
          <p:sp>
            <p:nvSpPr>
              <p:cNvPr id="10" name="TextBox 9">
                <a:extLst>
                  <a:ext uri="{FF2B5EF4-FFF2-40B4-BE49-F238E27FC236}">
                    <a16:creationId xmlns:a16="http://schemas.microsoft.com/office/drawing/2014/main" id="{91603583-7F43-739D-8FEB-F64202C2FE84}"/>
                  </a:ext>
                </a:extLst>
              </p:cNvPr>
              <p:cNvSpPr txBox="1">
                <a:spLocks noRot="1" noChangeAspect="1" noMove="1" noResize="1" noEditPoints="1" noAdjustHandles="1" noChangeArrowheads="1" noChangeShapeType="1" noTextEdit="1"/>
              </p:cNvSpPr>
              <p:nvPr/>
            </p:nvSpPr>
            <p:spPr>
              <a:xfrm>
                <a:off x="913956" y="2459250"/>
                <a:ext cx="16907630" cy="3139962"/>
              </a:xfrm>
              <a:prstGeom prst="rect">
                <a:avLst/>
              </a:prstGeom>
              <a:blipFill>
                <a:blip r:embed="rId9"/>
                <a:stretch>
                  <a:fillRect l="-1298" r="-36" b="-2713"/>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B5DFEEF6-8F9B-652B-652D-5221276625E8}"/>
              </a:ext>
            </a:extLst>
          </p:cNvPr>
          <p:cNvSpPr txBox="1"/>
          <p:nvPr/>
        </p:nvSpPr>
        <p:spPr>
          <a:xfrm>
            <a:off x="913956" y="6341531"/>
            <a:ext cx="15428671" cy="3671583"/>
          </a:xfrm>
          <a:prstGeom prst="rect">
            <a:avLst/>
          </a:prstGeom>
          <a:noFill/>
        </p:spPr>
        <p:txBody>
          <a:bodyPr wrap="square">
            <a:spAutoFit/>
          </a:bodyPr>
          <a:lstStyle/>
          <a:p>
            <a:pPr>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Thương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a:t>
            </a:r>
          </a:p>
          <a:p>
            <a:pPr>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giống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Trong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hạng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hạng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liền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trước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endParaRPr lang="en-US" sz="4000" dirty="0">
              <a:solidFill>
                <a:srgbClr val="000000"/>
              </a:solidFill>
              <a:latin typeface="Arial" panose="020B0604020202020204" pitchFamily="34" charset="0"/>
              <a:cs typeface="Arial" panose="020B0604020202020204" pitchFamily="34" charset="0"/>
            </a:endParaRPr>
          </a:p>
        </p:txBody>
      </p:sp>
      <p:sp>
        <p:nvSpPr>
          <p:cNvPr id="5" name="Oval Callout 21">
            <a:extLst>
              <a:ext uri="{FF2B5EF4-FFF2-40B4-BE49-F238E27FC236}">
                <a16:creationId xmlns:a16="http://schemas.microsoft.com/office/drawing/2014/main" id="{DBEFA0AA-EA2E-108C-31BE-D2895FF2A0A4}"/>
              </a:ext>
            </a:extLst>
          </p:cNvPr>
          <p:cNvSpPr/>
          <p:nvPr/>
        </p:nvSpPr>
        <p:spPr>
          <a:xfrm>
            <a:off x="15181966" y="5777931"/>
            <a:ext cx="1618997" cy="843953"/>
          </a:xfrm>
          <a:prstGeom prst="wedgeEllipseCallout">
            <a:avLst>
              <a:gd name="adj1" fmla="val -53532"/>
              <a:gd name="adj2" fmla="val 6535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a:solidFill>
                  <a:schemeClr val="bg1"/>
                </a:solidFill>
              </a:rPr>
              <a:t>Giải</a:t>
            </a:r>
            <a:endParaRPr lang="en-US" sz="3800" b="1" dirty="0">
              <a:solidFill>
                <a:schemeClr val="bg1"/>
              </a:solidFill>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5C4FF"/>
        </a:solidFill>
        <a:effectLst/>
      </p:bgPr>
    </p:bg>
    <p:spTree>
      <p:nvGrpSpPr>
        <p:cNvPr id="1" name=""/>
        <p:cNvGrpSpPr/>
        <p:nvPr/>
      </p:nvGrpSpPr>
      <p:grpSpPr>
        <a:xfrm>
          <a:off x="0" y="0"/>
          <a:ext cx="0" cy="0"/>
          <a:chOff x="0" y="0"/>
          <a:chExt cx="0" cy="0"/>
        </a:xfrm>
      </p:grpSpPr>
      <p:sp>
        <p:nvSpPr>
          <p:cNvPr id="5" name="Freeform 5"/>
          <p:cNvSpPr/>
          <p:nvPr/>
        </p:nvSpPr>
        <p:spPr>
          <a:xfrm rot="775838">
            <a:off x="17040642" y="9100312"/>
            <a:ext cx="1959349" cy="2006650"/>
          </a:xfrm>
          <a:custGeom>
            <a:avLst/>
            <a:gdLst/>
            <a:ahLst/>
            <a:cxnLst/>
            <a:rect l="l" t="t" r="r" b="b"/>
            <a:pathLst>
              <a:path w="2045913" h="1866895">
                <a:moveTo>
                  <a:pt x="0" y="0"/>
                </a:moveTo>
                <a:lnTo>
                  <a:pt x="2045912" y="0"/>
                </a:lnTo>
                <a:lnTo>
                  <a:pt x="2045912" y="1866896"/>
                </a:lnTo>
                <a:lnTo>
                  <a:pt x="0" y="1866896"/>
                </a:lnTo>
                <a:lnTo>
                  <a:pt x="0" y="0"/>
                </a:lnTo>
                <a:close/>
              </a:path>
            </a:pathLst>
          </a:custGeom>
          <a:blipFill>
            <a:blip r:embed="rId2"/>
            <a:stretch>
              <a:fillRect/>
            </a:stretch>
          </a:blipFill>
        </p:spPr>
        <p:txBody>
          <a:bodyPr/>
          <a:lstStyle/>
          <a:p>
            <a:endParaRPr lang="en-US"/>
          </a:p>
        </p:txBody>
      </p:sp>
      <p:sp>
        <p:nvSpPr>
          <p:cNvPr id="6" name="Freeform 6"/>
          <p:cNvSpPr/>
          <p:nvPr/>
        </p:nvSpPr>
        <p:spPr>
          <a:xfrm rot="-10286959">
            <a:off x="16441414" y="8030673"/>
            <a:ext cx="2076453" cy="1870227"/>
          </a:xfrm>
          <a:custGeom>
            <a:avLst/>
            <a:gdLst/>
            <a:ahLst/>
            <a:cxnLst/>
            <a:rect l="l" t="t" r="r" b="b"/>
            <a:pathLst>
              <a:path w="2168191" h="1739973">
                <a:moveTo>
                  <a:pt x="0" y="0"/>
                </a:moveTo>
                <a:lnTo>
                  <a:pt x="2168191" y="0"/>
                </a:lnTo>
                <a:lnTo>
                  <a:pt x="2168191" y="1739973"/>
                </a:lnTo>
                <a:lnTo>
                  <a:pt x="0" y="1739973"/>
                </a:lnTo>
                <a:lnTo>
                  <a:pt x="0" y="0"/>
                </a:lnTo>
                <a:close/>
              </a:path>
            </a:pathLst>
          </a:custGeom>
          <a:blipFill>
            <a:blip r:embed="rId3"/>
            <a:stretch>
              <a:fillRect/>
            </a:stretch>
          </a:blipFill>
        </p:spPr>
        <p:txBody>
          <a:bodyPr/>
          <a:lstStyle/>
          <a:p>
            <a:endParaRPr lang="en-US"/>
          </a:p>
        </p:txBody>
      </p:sp>
      <p:sp>
        <p:nvSpPr>
          <p:cNvPr id="7" name="Freeform 7"/>
          <p:cNvSpPr/>
          <p:nvPr/>
        </p:nvSpPr>
        <p:spPr>
          <a:xfrm>
            <a:off x="-253692" y="804733"/>
            <a:ext cx="885584" cy="884477"/>
          </a:xfrm>
          <a:custGeom>
            <a:avLst/>
            <a:gdLst/>
            <a:ahLst/>
            <a:cxnLst/>
            <a:rect l="l" t="t" r="r" b="b"/>
            <a:pathLst>
              <a:path w="885584" h="884477">
                <a:moveTo>
                  <a:pt x="0" y="0"/>
                </a:moveTo>
                <a:lnTo>
                  <a:pt x="885583" y="0"/>
                </a:lnTo>
                <a:lnTo>
                  <a:pt x="885583" y="884476"/>
                </a:lnTo>
                <a:lnTo>
                  <a:pt x="0" y="884476"/>
                </a:lnTo>
                <a:lnTo>
                  <a:pt x="0" y="0"/>
                </a:lnTo>
                <a:close/>
              </a:path>
            </a:pathLst>
          </a:custGeom>
          <a:blipFill>
            <a:blip r:embed="rId4"/>
            <a:stretch>
              <a:fillRect/>
            </a:stretch>
          </a:blipFill>
        </p:spPr>
        <p:txBody>
          <a:bodyPr/>
          <a:lstStyle/>
          <a:p>
            <a:endParaRPr lang="en-US"/>
          </a:p>
        </p:txBody>
      </p:sp>
      <p:sp>
        <p:nvSpPr>
          <p:cNvPr id="8" name="Freeform 8"/>
          <p:cNvSpPr/>
          <p:nvPr/>
        </p:nvSpPr>
        <p:spPr>
          <a:xfrm>
            <a:off x="442792" y="-521126"/>
            <a:ext cx="1163130" cy="1203757"/>
          </a:xfrm>
          <a:custGeom>
            <a:avLst/>
            <a:gdLst/>
            <a:ahLst/>
            <a:cxnLst/>
            <a:rect l="l" t="t" r="r" b="b"/>
            <a:pathLst>
              <a:path w="1163130" h="1203757">
                <a:moveTo>
                  <a:pt x="0" y="0"/>
                </a:moveTo>
                <a:lnTo>
                  <a:pt x="1163130" y="0"/>
                </a:lnTo>
                <a:lnTo>
                  <a:pt x="1163130" y="1203757"/>
                </a:lnTo>
                <a:lnTo>
                  <a:pt x="0" y="1203757"/>
                </a:lnTo>
                <a:lnTo>
                  <a:pt x="0" y="0"/>
                </a:lnTo>
                <a:close/>
              </a:path>
            </a:pathLst>
          </a:custGeom>
          <a:blipFill>
            <a:blip r:embed="rId5"/>
            <a:stretch>
              <a:fillRect/>
            </a:stretch>
          </a:blipFill>
        </p:spPr>
        <p:txBody>
          <a:bodyPr/>
          <a:lstStyle/>
          <a:p>
            <a:endParaRPr lang="en-US"/>
          </a:p>
        </p:txBody>
      </p:sp>
      <p:sp>
        <p:nvSpPr>
          <p:cNvPr id="19" name="Rectangle: Rounded Corners 18">
            <a:extLst>
              <a:ext uri="{FF2B5EF4-FFF2-40B4-BE49-F238E27FC236}">
                <a16:creationId xmlns:a16="http://schemas.microsoft.com/office/drawing/2014/main" id="{F1930A47-B457-C496-438A-8EE20FC2D021}"/>
              </a:ext>
            </a:extLst>
          </p:cNvPr>
          <p:cNvSpPr/>
          <p:nvPr/>
        </p:nvSpPr>
        <p:spPr>
          <a:xfrm>
            <a:off x="6553200" y="495300"/>
            <a:ext cx="5181600" cy="1665775"/>
          </a:xfrm>
          <a:prstGeom prst="roundRect">
            <a:avLst>
              <a:gd name="adj" fmla="val 40503"/>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6000" b="1" dirty="0">
                <a:latin typeface="Arial" panose="020B0604020202020204" pitchFamily="34" charset="0"/>
                <a:cs typeface="Arial" panose="020B0604020202020204" pitchFamily="34" charset="0"/>
              </a:rPr>
              <a:t>KẾT LUẬN</a:t>
            </a:r>
          </a:p>
        </p:txBody>
      </p:sp>
      <p:sp>
        <p:nvSpPr>
          <p:cNvPr id="27" name="Rectangle: Rounded Corners 26">
            <a:extLst>
              <a:ext uri="{FF2B5EF4-FFF2-40B4-BE49-F238E27FC236}">
                <a16:creationId xmlns:a16="http://schemas.microsoft.com/office/drawing/2014/main" id="{C5D08779-7CA6-B862-413B-3C5FA8266984}"/>
              </a:ext>
            </a:extLst>
          </p:cNvPr>
          <p:cNvSpPr/>
          <p:nvPr/>
        </p:nvSpPr>
        <p:spPr>
          <a:xfrm>
            <a:off x="457200" y="3268813"/>
            <a:ext cx="17279624" cy="545608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0640629-6DCB-A60C-C697-4524AD2771FD}"/>
                  </a:ext>
                </a:extLst>
              </p:cNvPr>
              <p:cNvSpPr txBox="1"/>
              <p:nvPr/>
            </p:nvSpPr>
            <p:spPr>
              <a:xfrm>
                <a:off x="932176" y="3546642"/>
                <a:ext cx="16898624" cy="4902689"/>
              </a:xfrm>
              <a:prstGeom prst="rect">
                <a:avLst/>
              </a:prstGeom>
              <a:noFill/>
            </p:spPr>
            <p:txBody>
              <a:bodyPr wrap="square">
                <a:spAutoFit/>
              </a:bodyPr>
              <a:lstStyle/>
              <a:p>
                <a:pPr>
                  <a:lnSpc>
                    <a:spcPct val="150000"/>
                  </a:lnSpc>
                  <a:spcAft>
                    <a:spcPts val="1200"/>
                  </a:spcAft>
                </a:pPr>
                <a:r>
                  <a:rPr lang="en-US" sz="4000" kern="100" dirty="0" err="1">
                    <a:latin typeface="Arial" panose="020B0604020202020204" pitchFamily="34" charset="0"/>
                    <a:ea typeface="Calibri" panose="020F0502020204030204" pitchFamily="34" charset="0"/>
                    <a:cs typeface="Arial" panose="020B0604020202020204" pitchFamily="34" charset="0"/>
                  </a:rPr>
                  <a:t>Cấp</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số</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nhân</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là</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một</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dãy</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số</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hữu</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hạn</a:t>
                </a:r>
                <a:r>
                  <a:rPr lang="en-US" sz="4000" kern="100" dirty="0">
                    <a:latin typeface="Arial" panose="020B0604020202020204" pitchFamily="34" charset="0"/>
                    <a:ea typeface="Calibri" panose="020F0502020204030204" pitchFamily="34" charset="0"/>
                    <a:cs typeface="Arial" panose="020B0604020202020204" pitchFamily="34" charset="0"/>
                  </a:rPr>
                  <a:t> hay </a:t>
                </a:r>
                <a:r>
                  <a:rPr lang="en-US" sz="4000" kern="100" dirty="0" err="1">
                    <a:latin typeface="Arial" panose="020B0604020202020204" pitchFamily="34" charset="0"/>
                    <a:ea typeface="Calibri" panose="020F0502020204030204" pitchFamily="34" charset="0"/>
                    <a:cs typeface="Arial" panose="020B0604020202020204" pitchFamily="34" charset="0"/>
                  </a:rPr>
                  <a:t>vô</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hạn</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trong</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đó</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kể</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tử</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số</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hạng</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thứ</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hai</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mỗi</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số</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hạng</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đều</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bằng</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tích</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của</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số</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hạng</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đứng</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ngay</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trước</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nó</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với</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một</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số</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không</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đổi</a:t>
                </a:r>
                <a:r>
                  <a:rPr lang="en-US" sz="40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kern="100">
                        <a:latin typeface="Cambria Math" panose="02040503050406030204" pitchFamily="18" charset="0"/>
                        <a:ea typeface="Calibri" panose="020F0502020204030204" pitchFamily="34" charset="0"/>
                        <a:cs typeface="Times New Roman" panose="02020603050405020304" pitchFamily="18" charset="0"/>
                      </a:rPr>
                      <m:t>𝑞</m:t>
                    </m:r>
                  </m:oMath>
                </a14:m>
                <a:r>
                  <a:rPr lang="en-US" sz="4000" kern="100" dirty="0">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1200"/>
                  </a:spcAft>
                </a:pPr>
                <a14:m>
                  <m:oMathPara xmlns:m="http://schemas.openxmlformats.org/officeDocument/2006/math">
                    <m:oMathParaPr>
                      <m:jc m:val="centerGroup"/>
                    </m:oMathParaPr>
                    <m:oMath xmlns:m="http://schemas.openxmlformats.org/officeDocument/2006/math">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latin typeface="Cambria Math" panose="02040503050406030204" pitchFamily="18" charset="0"/>
                              <a:ea typeface="Calibri" panose="020F0502020204030204" pitchFamily="34" charset="0"/>
                              <a:cs typeface="Times New Roman" panose="02020603050405020304" pitchFamily="18" charset="0"/>
                            </a:rPr>
                            <m:t>𝑛</m:t>
                          </m:r>
                        </m:sub>
                      </m:sSub>
                      <m:r>
                        <a:rPr lang="en-US" sz="4000"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latin typeface="Cambria Math" panose="02040503050406030204" pitchFamily="18" charset="0"/>
                              <a:ea typeface="Calibri" panose="020F0502020204030204" pitchFamily="34" charset="0"/>
                              <a:cs typeface="Times New Roman" panose="02020603050405020304" pitchFamily="18" charset="0"/>
                            </a:rPr>
                            <m:t>𝑛</m:t>
                          </m:r>
                          <m:r>
                            <a:rPr lang="en-US" sz="4000" i="1" kern="100">
                              <a:latin typeface="Cambria Math" panose="02040503050406030204" pitchFamily="18" charset="0"/>
                              <a:ea typeface="Calibri" panose="020F0502020204030204" pitchFamily="34" charset="0"/>
                              <a:cs typeface="Times New Roman" panose="02020603050405020304" pitchFamily="18" charset="0"/>
                            </a:rPr>
                            <m:t>−</m:t>
                          </m:r>
                          <m:r>
                            <a:rPr lang="en-US" sz="4000" kern="100">
                              <a:latin typeface="Cambria Math" panose="02040503050406030204" pitchFamily="18" charset="0"/>
                              <a:ea typeface="Calibri" panose="020F0502020204030204" pitchFamily="34" charset="0"/>
                              <a:cs typeface="Times New Roman" panose="02020603050405020304" pitchFamily="18" charset="0"/>
                            </a:rPr>
                            <m:t>1</m:t>
                          </m:r>
                        </m:sub>
                      </m:sSub>
                      <m:r>
                        <a:rPr lang="en-US" sz="4000" kern="100">
                          <a:latin typeface="Cambria Math" panose="02040503050406030204" pitchFamily="18" charset="0"/>
                          <a:ea typeface="Calibri" panose="020F0502020204030204" pitchFamily="34" charset="0"/>
                          <a:cs typeface="Times New Roman" panose="02020603050405020304" pitchFamily="18" charset="0"/>
                        </a:rPr>
                        <m:t>⋅</m:t>
                      </m:r>
                      <m:r>
                        <a:rPr lang="en-US" sz="4000" i="1" kern="100">
                          <a:latin typeface="Cambria Math" panose="02040503050406030204" pitchFamily="18" charset="0"/>
                          <a:ea typeface="Calibri" panose="020F0502020204030204" pitchFamily="34" charset="0"/>
                          <a:cs typeface="Times New Roman" panose="02020603050405020304" pitchFamily="18" charset="0"/>
                        </a:rPr>
                        <m:t>𝑞</m:t>
                      </m:r>
                      <m:r>
                        <m:rPr>
                          <m:nor/>
                        </m:rPr>
                        <a:rPr lang="en-US" sz="4000" i="1" kern="100">
                          <a:latin typeface="Arial" panose="020B0604020202020204" pitchFamily="34" charset="0"/>
                          <a:ea typeface="Calibri" panose="020F0502020204030204" pitchFamily="34" charset="0"/>
                          <a:cs typeface="Arial" panose="020B0604020202020204" pitchFamily="34" charset="0"/>
                        </a:rPr>
                        <m:t> </m:t>
                      </m:r>
                      <m:r>
                        <m:rPr>
                          <m:sty m:val="p"/>
                        </m:rPr>
                        <a:rPr lang="en-US" sz="4000" kern="100">
                          <a:latin typeface="Cambria Math" panose="02040503050406030204" pitchFamily="18" charset="0"/>
                          <a:ea typeface="Calibri" panose="020F0502020204030204" pitchFamily="34" charset="0"/>
                          <a:cs typeface="Times New Roman" panose="02020603050405020304" pitchFamily="18" charset="0"/>
                        </a:rPr>
                        <m:t>v</m:t>
                      </m:r>
                      <m:r>
                        <m:rPr>
                          <m:nor/>
                        </m:rPr>
                        <a:rPr lang="en-US" sz="4000" kern="100">
                          <a:latin typeface="Arial" panose="020B0604020202020204" pitchFamily="34" charset="0"/>
                          <a:ea typeface="Calibri" panose="020F0502020204030204" pitchFamily="34" charset="0"/>
                          <a:cs typeface="Arial" panose="020B0604020202020204" pitchFamily="34" charset="0"/>
                        </a:rPr>
                        <m:t>ớ</m:t>
                      </m:r>
                      <m:r>
                        <m:rPr>
                          <m:sty m:val="p"/>
                        </m:rPr>
                        <a:rPr lang="en-US" sz="4000" kern="100">
                          <a:latin typeface="Cambria Math" panose="02040503050406030204" pitchFamily="18" charset="0"/>
                          <a:ea typeface="Calibri" panose="020F0502020204030204" pitchFamily="34" charset="0"/>
                          <a:cs typeface="Times New Roman" panose="02020603050405020304" pitchFamily="18" charset="0"/>
                        </a:rPr>
                        <m:t>i</m:t>
                      </m:r>
                      <m:r>
                        <m:rPr>
                          <m:nor/>
                        </m:rPr>
                        <a:rPr lang="en-US" sz="4000" i="1" kern="100">
                          <a:latin typeface="Arial" panose="020B0604020202020204" pitchFamily="34" charset="0"/>
                          <a:ea typeface="Calibri" panose="020F0502020204030204" pitchFamily="34" charset="0"/>
                          <a:cs typeface="Arial" panose="020B0604020202020204" pitchFamily="34" charset="0"/>
                        </a:rPr>
                        <m:t> </m:t>
                      </m:r>
                      <m:r>
                        <a:rPr lang="en-US" sz="4000" i="1" kern="100">
                          <a:latin typeface="Cambria Math" panose="02040503050406030204" pitchFamily="18" charset="0"/>
                          <a:ea typeface="Calibri" panose="020F0502020204030204" pitchFamily="34" charset="0"/>
                          <a:cs typeface="Times New Roman" panose="02020603050405020304" pitchFamily="18" charset="0"/>
                        </a:rPr>
                        <m:t>𝑛</m:t>
                      </m:r>
                      <m:r>
                        <a:rPr lang="en-US" sz="4000" i="1" kern="1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latin typeface="Cambria Math" panose="02040503050406030204" pitchFamily="18" charset="0"/>
                              <a:ea typeface="Calibri" panose="020F0502020204030204" pitchFamily="34" charset="0"/>
                              <a:cs typeface="Times New Roman" panose="02020603050405020304" pitchFamily="18" charset="0"/>
                            </a:rPr>
                            <m:t>ℕ</m:t>
                          </m:r>
                        </m:e>
                        <m:sup>
                          <m:r>
                            <a:rPr lang="en-US" sz="4000" i="1" kern="100">
                              <a:latin typeface="Cambria Math" panose="02040503050406030204" pitchFamily="18" charset="0"/>
                              <a:ea typeface="Calibri" panose="020F0502020204030204" pitchFamily="34" charset="0"/>
                              <a:cs typeface="Times New Roman" panose="02020603050405020304" pitchFamily="18" charset="0"/>
                            </a:rPr>
                            <m:t>∗</m:t>
                          </m:r>
                        </m:sup>
                      </m:sSup>
                      <m:r>
                        <a:rPr lang="en-US" sz="4000" kern="100">
                          <a:latin typeface="Cambria Math" panose="02040503050406030204" pitchFamily="18" charset="0"/>
                          <a:ea typeface="Calibri" panose="020F0502020204030204" pitchFamily="34" charset="0"/>
                          <a:cs typeface="Times New Roman" panose="02020603050405020304" pitchFamily="18" charset="0"/>
                        </a:rPr>
                        <m:t>.</m:t>
                      </m:r>
                      <m:r>
                        <m:rPr>
                          <m:nor/>
                        </m:rPr>
                        <a:rPr lang="en-US" sz="4000" i="1" kern="100">
                          <a:latin typeface="Arial" panose="020B0604020202020204" pitchFamily="34" charset="0"/>
                          <a:ea typeface="Calibri" panose="020F0502020204030204" pitchFamily="34" charset="0"/>
                          <a:cs typeface="Arial" panose="020B0604020202020204" pitchFamily="34" charset="0"/>
                        </a:rPr>
                        <m:t> </m:t>
                      </m:r>
                    </m:oMath>
                  </m:oMathPara>
                </a14:m>
                <a:endParaRPr lang="en-US" sz="4000" kern="100" dirty="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𝑞</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1" name="TextBox 30">
                <a:extLst>
                  <a:ext uri="{FF2B5EF4-FFF2-40B4-BE49-F238E27FC236}">
                    <a16:creationId xmlns:a16="http://schemas.microsoft.com/office/drawing/2014/main" id="{B0640629-6DCB-A60C-C697-4524AD2771FD}"/>
                  </a:ext>
                </a:extLst>
              </p:cNvPr>
              <p:cNvSpPr txBox="1">
                <a:spLocks noRot="1" noChangeAspect="1" noMove="1" noResize="1" noEditPoints="1" noAdjustHandles="1" noChangeArrowheads="1" noChangeShapeType="1" noTextEdit="1"/>
              </p:cNvSpPr>
              <p:nvPr/>
            </p:nvSpPr>
            <p:spPr>
              <a:xfrm>
                <a:off x="932176" y="3546642"/>
                <a:ext cx="16898624" cy="4902689"/>
              </a:xfrm>
              <a:prstGeom prst="rect">
                <a:avLst/>
              </a:prstGeom>
              <a:blipFill>
                <a:blip r:embed="rId6"/>
                <a:stretch>
                  <a:fillRect l="-1299" b="-4478"/>
                </a:stretch>
              </a:blipFill>
            </p:spPr>
            <p:txBody>
              <a:bodyPr/>
              <a:lstStyle/>
              <a:p>
                <a:r>
                  <a:rPr lang="en-US">
                    <a:noFill/>
                  </a:rPr>
                  <a:t> </a:t>
                </a:r>
              </a:p>
            </p:txBody>
          </p:sp>
        </mc:Fallback>
      </mc:AlternateContent>
      <p:pic>
        <p:nvPicPr>
          <p:cNvPr id="29" name="Picture 28">
            <a:extLst>
              <a:ext uri="{FF2B5EF4-FFF2-40B4-BE49-F238E27FC236}">
                <a16:creationId xmlns:a16="http://schemas.microsoft.com/office/drawing/2014/main" id="{420F4257-168A-0691-0770-651C8C6357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412535"/>
            <a:ext cx="2411791" cy="1356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5" name="Freeform 5"/>
          <p:cNvSpPr/>
          <p:nvPr/>
        </p:nvSpPr>
        <p:spPr>
          <a:xfrm rot="-2548585">
            <a:off x="-923531" y="-36033"/>
            <a:ext cx="1847061" cy="2441412"/>
          </a:xfrm>
          <a:custGeom>
            <a:avLst/>
            <a:gdLst/>
            <a:ahLst/>
            <a:cxnLst/>
            <a:rect l="l" t="t" r="r" b="b"/>
            <a:pathLst>
              <a:path w="1847061" h="2441412">
                <a:moveTo>
                  <a:pt x="0" y="0"/>
                </a:moveTo>
                <a:lnTo>
                  <a:pt x="1847061" y="0"/>
                </a:lnTo>
                <a:lnTo>
                  <a:pt x="1847061" y="2441412"/>
                </a:lnTo>
                <a:lnTo>
                  <a:pt x="0" y="2441412"/>
                </a:lnTo>
                <a:lnTo>
                  <a:pt x="0" y="0"/>
                </a:lnTo>
                <a:close/>
              </a:path>
            </a:pathLst>
          </a:custGeom>
          <a:blipFill>
            <a:blip r:embed="rId2"/>
            <a:stretch>
              <a:fillRect/>
            </a:stretch>
          </a:blipFill>
        </p:spPr>
        <p:txBody>
          <a:bodyPr/>
          <a:lstStyle/>
          <a:p>
            <a:endParaRPr lang="en-US"/>
          </a:p>
        </p:txBody>
      </p:sp>
      <p:sp>
        <p:nvSpPr>
          <p:cNvPr id="6" name="Freeform 6"/>
          <p:cNvSpPr/>
          <p:nvPr/>
        </p:nvSpPr>
        <p:spPr>
          <a:xfrm>
            <a:off x="10515600" y="-173653"/>
            <a:ext cx="984967" cy="860615"/>
          </a:xfrm>
          <a:custGeom>
            <a:avLst/>
            <a:gdLst/>
            <a:ahLst/>
            <a:cxnLst/>
            <a:rect l="l" t="t" r="r" b="b"/>
            <a:pathLst>
              <a:path w="984967" h="860615">
                <a:moveTo>
                  <a:pt x="0" y="0"/>
                </a:moveTo>
                <a:lnTo>
                  <a:pt x="984967" y="0"/>
                </a:lnTo>
                <a:lnTo>
                  <a:pt x="984967" y="860616"/>
                </a:lnTo>
                <a:lnTo>
                  <a:pt x="0" y="860616"/>
                </a:lnTo>
                <a:lnTo>
                  <a:pt x="0" y="0"/>
                </a:lnTo>
                <a:close/>
              </a:path>
            </a:pathLst>
          </a:custGeom>
          <a:blipFill>
            <a:blip r:embed="rId3"/>
            <a:stretch>
              <a:fillRect/>
            </a:stretch>
          </a:blipFill>
        </p:spPr>
        <p:txBody>
          <a:bodyPr/>
          <a:lstStyle/>
          <a:p>
            <a:endParaRPr lang="en-US"/>
          </a:p>
        </p:txBody>
      </p:sp>
      <p:sp>
        <p:nvSpPr>
          <p:cNvPr id="11" name="Freeform 11"/>
          <p:cNvSpPr/>
          <p:nvPr/>
        </p:nvSpPr>
        <p:spPr>
          <a:xfrm rot="-671308">
            <a:off x="15724119" y="9329110"/>
            <a:ext cx="1884790" cy="1307573"/>
          </a:xfrm>
          <a:custGeom>
            <a:avLst/>
            <a:gdLst/>
            <a:ahLst/>
            <a:cxnLst/>
            <a:rect l="l" t="t" r="r" b="b"/>
            <a:pathLst>
              <a:path w="1884790" h="1307573">
                <a:moveTo>
                  <a:pt x="0" y="0"/>
                </a:moveTo>
                <a:lnTo>
                  <a:pt x="1884791" y="0"/>
                </a:lnTo>
                <a:lnTo>
                  <a:pt x="1884791" y="1307574"/>
                </a:lnTo>
                <a:lnTo>
                  <a:pt x="0" y="1307574"/>
                </a:lnTo>
                <a:lnTo>
                  <a:pt x="0" y="0"/>
                </a:lnTo>
                <a:close/>
              </a:path>
            </a:pathLst>
          </a:custGeom>
          <a:blipFill>
            <a:blip r:embed="rId4"/>
            <a:stretch>
              <a:fillRect/>
            </a:stretch>
          </a:blipFill>
        </p:spPr>
        <p:txBody>
          <a:bodyPr/>
          <a:lstStyle/>
          <a:p>
            <a:endParaRPr lang="en-US"/>
          </a:p>
        </p:txBody>
      </p:sp>
      <p:sp>
        <p:nvSpPr>
          <p:cNvPr id="12" name="TextBox 11">
            <a:extLst>
              <a:ext uri="{FF2B5EF4-FFF2-40B4-BE49-F238E27FC236}">
                <a16:creationId xmlns:a16="http://schemas.microsoft.com/office/drawing/2014/main" id="{95CC88D9-A0D5-502F-582C-E5129F67EDD7}"/>
              </a:ext>
            </a:extLst>
          </p:cNvPr>
          <p:cNvSpPr txBox="1"/>
          <p:nvPr/>
        </p:nvSpPr>
        <p:spPr>
          <a:xfrm>
            <a:off x="1122948" y="686962"/>
            <a:ext cx="5988676" cy="995422"/>
          </a:xfrm>
          <a:prstGeom prst="flowChartTerminator">
            <a:avLst/>
          </a:prstGeom>
          <a:solidFill>
            <a:srgbClr val="FFFFB7"/>
          </a:solidFill>
          <a:ln w="38100">
            <a:solidFill>
              <a:schemeClr val="accent6">
                <a:lumMod val="75000"/>
              </a:schemeClr>
            </a:solidFill>
            <a:prstDash val="solid"/>
          </a:ln>
        </p:spPr>
        <p:txBody>
          <a:bodyPr wrap="square" rtlCol="0" anchor="ctr">
            <a:spAutoFit/>
          </a:bodyPr>
          <a:lstStyle/>
          <a:p>
            <a:pPr algn="ctr"/>
            <a:r>
              <a:rPr lang="nl-NL" sz="4000" b="1" dirty="0" err="1">
                <a:latin typeface="Arial" panose="020B0604020202020204" pitchFamily="34" charset="0"/>
                <a:cs typeface="Arial" panose="020B0604020202020204" pitchFamily="34" charset="0"/>
              </a:rPr>
              <a:t>Ví</a:t>
            </a:r>
            <a:r>
              <a:rPr lang="nl-NL" sz="4000" b="1" dirty="0">
                <a:latin typeface="Arial" panose="020B0604020202020204" pitchFamily="34" charset="0"/>
                <a:cs typeface="Arial" panose="020B0604020202020204" pitchFamily="34" charset="0"/>
              </a:rPr>
              <a:t> </a:t>
            </a:r>
            <a:r>
              <a:rPr lang="nl-NL" sz="4000" b="1" dirty="0" err="1">
                <a:latin typeface="Arial" panose="020B0604020202020204" pitchFamily="34" charset="0"/>
                <a:cs typeface="Arial" panose="020B0604020202020204" pitchFamily="34" charset="0"/>
              </a:rPr>
              <a:t>dụ</a:t>
            </a:r>
            <a:r>
              <a:rPr lang="nl-NL" sz="4000" b="1" dirty="0">
                <a:latin typeface="Arial" panose="020B0604020202020204" pitchFamily="34" charset="0"/>
                <a:cs typeface="Arial" panose="020B0604020202020204" pitchFamily="34" charset="0"/>
              </a:rPr>
              <a:t> 1: SGK – tr.58</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FA7E2D-A35B-F3E3-BF8A-0E0DA2EF869C}"/>
                  </a:ext>
                </a:extLst>
              </p:cNvPr>
              <p:cNvSpPr txBox="1"/>
              <p:nvPr/>
            </p:nvSpPr>
            <p:spPr>
              <a:xfrm>
                <a:off x="1143001" y="1869408"/>
                <a:ext cx="16574856" cy="2216632"/>
              </a:xfrm>
              <a:prstGeom prst="rect">
                <a:avLst/>
              </a:prstGeom>
              <a:noFill/>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Tìm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endParaRPr lang="en-US" sz="4000" dirty="0">
                  <a:latin typeface="Arial" panose="020B0604020202020204" pitchFamily="34" charset="0"/>
                  <a:cs typeface="Arial" panose="020B0604020202020204" pitchFamily="34" charset="0"/>
                </a:endParaRPr>
              </a:p>
              <a:p>
                <a:pPr>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r>
                      <a:rPr lang="en-US" sz="4000" b="0" i="1" smtClean="0">
                        <a:latin typeface="Cambria Math" panose="02040503050406030204" pitchFamily="18" charset="0"/>
                        <a:cs typeface="Arial" panose="020B0604020202020204" pitchFamily="34" charset="0"/>
                      </a:rPr>
                      <m:t>3;6;12;24;28;…;</m:t>
                    </m:r>
                  </m:oMath>
                </a14:m>
                <a:r>
                  <a:rPr lang="en-US" sz="4000" dirty="0">
                    <a:latin typeface="Arial" panose="020B0604020202020204" pitchFamily="34" charset="0"/>
                    <a:cs typeface="Arial" panose="020B0604020202020204" pitchFamily="34" charset="0"/>
                  </a:rPr>
                  <a:t>		b) </a:t>
                </a:r>
                <a14:m>
                  <m:oMath xmlns:m="http://schemas.openxmlformats.org/officeDocument/2006/math">
                    <m:r>
                      <a:rPr lang="en-US" sz="4000" b="0" i="1" smtClean="0">
                        <a:latin typeface="Cambria Math" panose="02040503050406030204" pitchFamily="18" charset="0"/>
                        <a:cs typeface="Arial" panose="020B0604020202020204" pitchFamily="34" charset="0"/>
                      </a:rPr>
                      <m:t>1;−</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4</m:t>
                        </m:r>
                      </m:den>
                    </m:f>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8</m:t>
                        </m:r>
                      </m:den>
                    </m:f>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16</m:t>
                        </m:r>
                      </m:den>
                    </m:f>
                    <m:r>
                      <a:rPr lang="en-US" sz="4000" b="0" i="1"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c) </a:t>
                </a:r>
                <a14:m>
                  <m:oMath xmlns:m="http://schemas.openxmlformats.org/officeDocument/2006/math">
                    <m:r>
                      <a:rPr lang="en-US" sz="4000" b="0" i="1" smtClean="0">
                        <a:latin typeface="Cambria Math" panose="02040503050406030204" pitchFamily="18" charset="0"/>
                        <a:cs typeface="Arial" panose="020B0604020202020204" pitchFamily="34" charset="0"/>
                      </a:rPr>
                      <m:t>9;9;9;9;9;…</m:t>
                    </m:r>
                  </m:oMath>
                </a14:m>
                <a:endParaRPr lang="en-US" sz="40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DCFA7E2D-A35B-F3E3-BF8A-0E0DA2EF869C}"/>
                  </a:ext>
                </a:extLst>
              </p:cNvPr>
              <p:cNvSpPr txBox="1">
                <a:spLocks noRot="1" noChangeAspect="1" noMove="1" noResize="1" noEditPoints="1" noAdjustHandles="1" noChangeArrowheads="1" noChangeShapeType="1" noTextEdit="1"/>
              </p:cNvSpPr>
              <p:nvPr/>
            </p:nvSpPr>
            <p:spPr>
              <a:xfrm>
                <a:off x="1143001" y="1869408"/>
                <a:ext cx="16574856" cy="2216632"/>
              </a:xfrm>
              <a:prstGeom prst="rect">
                <a:avLst/>
              </a:prstGeom>
              <a:blipFill>
                <a:blip r:embed="rId5"/>
                <a:stretch>
                  <a:fillRect l="-1325" b="-4683"/>
                </a:stretch>
              </a:blipFill>
            </p:spPr>
            <p:txBody>
              <a:bodyPr/>
              <a:lstStyle/>
              <a:p>
                <a:r>
                  <a:rPr lang="en-US">
                    <a:noFill/>
                  </a:rPr>
                  <a:t> </a:t>
                </a:r>
              </a:p>
            </p:txBody>
          </p:sp>
        </mc:Fallback>
      </mc:AlternateContent>
      <p:sp>
        <p:nvSpPr>
          <p:cNvPr id="14" name="Oval Callout 21">
            <a:extLst>
              <a:ext uri="{FF2B5EF4-FFF2-40B4-BE49-F238E27FC236}">
                <a16:creationId xmlns:a16="http://schemas.microsoft.com/office/drawing/2014/main" id="{2D893094-ED65-3CD1-E753-18D13487C327}"/>
              </a:ext>
            </a:extLst>
          </p:cNvPr>
          <p:cNvSpPr/>
          <p:nvPr/>
        </p:nvSpPr>
        <p:spPr>
          <a:xfrm>
            <a:off x="8620930" y="4446802"/>
            <a:ext cx="1618997" cy="843953"/>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3B8F832-6AFC-A15D-A295-DFE60558F51C}"/>
                  </a:ext>
                </a:extLst>
              </p:cNvPr>
              <p:cNvSpPr/>
              <p:nvPr/>
            </p:nvSpPr>
            <p:spPr>
              <a:xfrm>
                <a:off x="843550" y="5750164"/>
                <a:ext cx="16874307" cy="901593"/>
              </a:xfrm>
              <a:prstGeom prst="rect">
                <a:avLst/>
              </a:prstGeom>
            </p:spPr>
            <p:txBody>
              <a:bodyPr wrap="square">
                <a:spAutoFit/>
              </a:bodyPr>
              <a:lstStyle/>
              <a:p>
                <a:pPr lvl="0">
                  <a:lnSpc>
                    <a:spcPct val="150000"/>
                  </a:lnSpc>
                  <a:spcBef>
                    <a:spcPts val="100"/>
                  </a:spcBef>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14:m>
                  <m:oMath xmlns:m="http://schemas.openxmlformats.org/officeDocument/2006/math">
                    <m:r>
                      <a:rPr lang="en-US" sz="4000" b="0" i="0" smtClean="0">
                        <a:latin typeface="Cambria Math" panose="02040503050406030204" pitchFamily="18" charset="0"/>
                        <a:cs typeface="Arial" panose="020B0604020202020204" pitchFamily="34" charset="0"/>
                      </a:rPr>
                      <m:t> </m:t>
                    </m:r>
                    <m:r>
                      <a:rPr lang="en-US" sz="4000" i="1">
                        <a:latin typeface="Cambria Math" panose="02040503050406030204" pitchFamily="18" charset="0"/>
                        <a:cs typeface="Arial" panose="020B0604020202020204" pitchFamily="34" charset="0"/>
                      </a:rPr>
                      <m:t>3;6;12;24;28;…;</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cấp</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và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𝑞</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2" name="Rectangle 1">
                <a:extLst>
                  <a:ext uri="{FF2B5EF4-FFF2-40B4-BE49-F238E27FC236}">
                    <a16:creationId xmlns:a16="http://schemas.microsoft.com/office/drawing/2014/main" id="{63B8F832-6AFC-A15D-A295-DFE60558F51C}"/>
                  </a:ext>
                </a:extLst>
              </p:cNvPr>
              <p:cNvSpPr>
                <a:spLocks noRot="1" noChangeAspect="1" noMove="1" noResize="1" noEditPoints="1" noAdjustHandles="1" noChangeArrowheads="1" noChangeShapeType="1" noTextEdit="1"/>
              </p:cNvSpPr>
              <p:nvPr/>
            </p:nvSpPr>
            <p:spPr>
              <a:xfrm>
                <a:off x="843550" y="5750164"/>
                <a:ext cx="16874307" cy="901593"/>
              </a:xfrm>
              <a:prstGeom prst="rect">
                <a:avLst/>
              </a:prstGeom>
              <a:blipFill>
                <a:blip r:embed="rId6"/>
                <a:stretch>
                  <a:fillRect l="-1264"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DC5A33D-7E61-71C2-A70F-75B21C1AA87F}"/>
                  </a:ext>
                </a:extLst>
              </p:cNvPr>
              <p:cNvSpPr/>
              <p:nvPr/>
            </p:nvSpPr>
            <p:spPr>
              <a:xfrm>
                <a:off x="574174" y="6935136"/>
                <a:ext cx="17413057" cy="1293303"/>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cs typeface="Arial" panose="020B0604020202020204" pitchFamily="34" charset="0"/>
                  </a:rPr>
                  <a:t> </a:t>
                </a:r>
                <a14:m>
                  <m:oMath xmlns:m="http://schemas.openxmlformats.org/officeDocument/2006/math">
                    <m:r>
                      <a:rPr lang="en-US" sz="4000" i="1">
                        <a:latin typeface="Cambria Math" panose="02040503050406030204" pitchFamily="18" charset="0"/>
                        <a:cs typeface="Arial" panose="020B0604020202020204" pitchFamily="34" charset="0"/>
                      </a:rPr>
                      <m:t>1;−</m:t>
                    </m:r>
                    <m:f>
                      <m:fPr>
                        <m:ctrlPr>
                          <a:rPr lang="en-US" sz="4000" i="1">
                            <a:latin typeface="Cambria Math" panose="02040503050406030204" pitchFamily="18" charset="0"/>
                            <a:cs typeface="Arial" panose="020B0604020202020204" pitchFamily="34" charset="0"/>
                          </a:rPr>
                        </m:ctrlPr>
                      </m:fPr>
                      <m:num>
                        <m:r>
                          <a:rPr lang="en-US" sz="4000" i="1">
                            <a:latin typeface="Cambria Math" panose="02040503050406030204" pitchFamily="18" charset="0"/>
                            <a:cs typeface="Arial" panose="020B0604020202020204" pitchFamily="34" charset="0"/>
                          </a:rPr>
                          <m:t>1</m:t>
                        </m:r>
                      </m:num>
                      <m:den>
                        <m:r>
                          <a:rPr lang="en-US" sz="4000" i="1">
                            <a:latin typeface="Cambria Math" panose="02040503050406030204" pitchFamily="18" charset="0"/>
                            <a:cs typeface="Arial" panose="020B0604020202020204" pitchFamily="34" charset="0"/>
                          </a:rPr>
                          <m:t>2</m:t>
                        </m:r>
                      </m:den>
                    </m:f>
                    <m:r>
                      <a:rPr lang="en-US" sz="4000" i="1">
                        <a:latin typeface="Cambria Math" panose="02040503050406030204" pitchFamily="18" charset="0"/>
                        <a:cs typeface="Arial" panose="020B0604020202020204" pitchFamily="34" charset="0"/>
                      </a:rPr>
                      <m:t>;</m:t>
                    </m:r>
                    <m:f>
                      <m:fPr>
                        <m:ctrlPr>
                          <a:rPr lang="en-US" sz="4000" i="1">
                            <a:latin typeface="Cambria Math" panose="02040503050406030204" pitchFamily="18" charset="0"/>
                            <a:cs typeface="Arial" panose="020B0604020202020204" pitchFamily="34" charset="0"/>
                          </a:rPr>
                        </m:ctrlPr>
                      </m:fPr>
                      <m:num>
                        <m:r>
                          <a:rPr lang="en-US" sz="4000" i="1">
                            <a:latin typeface="Cambria Math" panose="02040503050406030204" pitchFamily="18" charset="0"/>
                            <a:cs typeface="Arial" panose="020B0604020202020204" pitchFamily="34" charset="0"/>
                          </a:rPr>
                          <m:t>1</m:t>
                        </m:r>
                      </m:num>
                      <m:den>
                        <m:r>
                          <a:rPr lang="en-US" sz="4000" i="1">
                            <a:latin typeface="Cambria Math" panose="02040503050406030204" pitchFamily="18" charset="0"/>
                            <a:cs typeface="Arial" panose="020B0604020202020204" pitchFamily="34" charset="0"/>
                          </a:rPr>
                          <m:t>4</m:t>
                        </m:r>
                      </m:den>
                    </m:f>
                    <m:r>
                      <a:rPr lang="en-US" sz="4000" i="1">
                        <a:latin typeface="Cambria Math" panose="02040503050406030204" pitchFamily="18" charset="0"/>
                        <a:cs typeface="Arial" panose="020B0604020202020204" pitchFamily="34" charset="0"/>
                      </a:rPr>
                      <m:t>;−</m:t>
                    </m:r>
                    <m:f>
                      <m:fPr>
                        <m:ctrlPr>
                          <a:rPr lang="en-US" sz="4000" i="1">
                            <a:latin typeface="Cambria Math" panose="02040503050406030204" pitchFamily="18" charset="0"/>
                            <a:cs typeface="Arial" panose="020B0604020202020204" pitchFamily="34" charset="0"/>
                          </a:rPr>
                        </m:ctrlPr>
                      </m:fPr>
                      <m:num>
                        <m:r>
                          <a:rPr lang="en-US" sz="4000" i="1">
                            <a:latin typeface="Cambria Math" panose="02040503050406030204" pitchFamily="18" charset="0"/>
                            <a:cs typeface="Arial" panose="020B0604020202020204" pitchFamily="34" charset="0"/>
                          </a:rPr>
                          <m:t>1</m:t>
                        </m:r>
                      </m:num>
                      <m:den>
                        <m:r>
                          <a:rPr lang="en-US" sz="4000" i="1">
                            <a:latin typeface="Cambria Math" panose="02040503050406030204" pitchFamily="18" charset="0"/>
                            <a:cs typeface="Arial" panose="020B0604020202020204" pitchFamily="34" charset="0"/>
                          </a:rPr>
                          <m:t>8</m:t>
                        </m:r>
                      </m:den>
                    </m:f>
                    <m:r>
                      <a:rPr lang="en-US" sz="4000" i="1">
                        <a:latin typeface="Cambria Math" panose="02040503050406030204" pitchFamily="18" charset="0"/>
                        <a:cs typeface="Arial" panose="020B0604020202020204" pitchFamily="34" charset="0"/>
                      </a:rPr>
                      <m:t>;</m:t>
                    </m:r>
                    <m:f>
                      <m:fPr>
                        <m:ctrlPr>
                          <a:rPr lang="en-US" sz="4000" i="1">
                            <a:latin typeface="Cambria Math" panose="02040503050406030204" pitchFamily="18" charset="0"/>
                            <a:cs typeface="Arial" panose="020B0604020202020204" pitchFamily="34" charset="0"/>
                          </a:rPr>
                        </m:ctrlPr>
                      </m:fPr>
                      <m:num>
                        <m:r>
                          <a:rPr lang="en-US" sz="4000" i="1">
                            <a:latin typeface="Cambria Math" panose="02040503050406030204" pitchFamily="18" charset="0"/>
                            <a:cs typeface="Arial" panose="020B0604020202020204" pitchFamily="34" charset="0"/>
                          </a:rPr>
                          <m:t>1</m:t>
                        </m:r>
                      </m:num>
                      <m:den>
                        <m:r>
                          <a:rPr lang="en-US" sz="4000" i="1">
                            <a:latin typeface="Cambria Math" panose="02040503050406030204" pitchFamily="18" charset="0"/>
                            <a:cs typeface="Arial" panose="020B0604020202020204" pitchFamily="34" charset="0"/>
                          </a:rPr>
                          <m:t>16</m:t>
                        </m:r>
                      </m:den>
                    </m:f>
                    <m:r>
                      <a:rPr lang="en-US" sz="4000" i="1">
                        <a:latin typeface="Cambria Math" panose="02040503050406030204" pitchFamily="18" charset="0"/>
                        <a:cs typeface="Arial" panose="020B0604020202020204" pitchFamily="34" charset="0"/>
                      </a:rPr>
                      <m:t>;…; </m:t>
                    </m:r>
                  </m:oMath>
                </a14:m>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cấp</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và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𝑞</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latin typeface="Arial" panose="020B060402020202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5DC5A33D-7E61-71C2-A70F-75B21C1AA87F}"/>
                  </a:ext>
                </a:extLst>
              </p:cNvPr>
              <p:cNvSpPr>
                <a:spLocks noRot="1" noChangeAspect="1" noMove="1" noResize="1" noEditPoints="1" noAdjustHandles="1" noChangeArrowheads="1" noChangeShapeType="1" noTextEdit="1"/>
              </p:cNvSpPr>
              <p:nvPr/>
            </p:nvSpPr>
            <p:spPr>
              <a:xfrm>
                <a:off x="574174" y="6935136"/>
                <a:ext cx="17413057" cy="1293303"/>
              </a:xfrm>
              <a:prstGeom prst="rect">
                <a:avLst/>
              </a:prstGeom>
              <a:blipFill>
                <a:blip r:embed="rId7"/>
                <a:stretch>
                  <a:fillRect l="-1225" b="-84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EFF8DAA-C8B8-C594-74AB-687B212F136B}"/>
                  </a:ext>
                </a:extLst>
              </p:cNvPr>
              <p:cNvSpPr/>
              <p:nvPr/>
            </p:nvSpPr>
            <p:spPr>
              <a:xfrm>
                <a:off x="815688" y="8636809"/>
                <a:ext cx="14799483" cy="707886"/>
              </a:xfrm>
              <a:prstGeom prst="rect">
                <a:avLst/>
              </a:prstGeom>
            </p:spPr>
            <p:txBody>
              <a:bodyPr wrap="square">
                <a:spAutoFit/>
              </a:bodyPr>
              <a:lstStyle/>
              <a:p>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cs typeface="Arial" panose="020B0604020202020204" pitchFamily="34" charset="0"/>
                      </a:rPr>
                      <m:t>9;9;9;9;9;…</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14:m>
                  <m:oMath xmlns:m="http://schemas.openxmlformats.org/officeDocument/2006/math">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𝑢</m:t>
                        </m:r>
                      </m:e>
                      <m:sub>
                        <m:r>
                          <a:rPr lang="en-US" sz="4000" b="0" i="1" smtClean="0">
                            <a:latin typeface="Cambria Math" panose="02040503050406030204" pitchFamily="18" charset="0"/>
                            <a:cs typeface="Arial" panose="020B0604020202020204" pitchFamily="34" charset="0"/>
                          </a:rPr>
                          <m:t>1</m:t>
                        </m:r>
                      </m:sub>
                    </m:sSub>
                    <m:r>
                      <a:rPr lang="en-US" sz="4000" b="0" i="1" smtClean="0">
                        <a:latin typeface="Cambria Math" panose="02040503050406030204" pitchFamily="18" charset="0"/>
                        <a:cs typeface="Arial" panose="020B0604020202020204" pitchFamily="34" charset="0"/>
                      </a:rPr>
                      <m:t>=9</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𝑞</m:t>
                    </m:r>
                    <m:r>
                      <a:rPr lang="en-US" sz="4000" b="0" i="1" smtClean="0">
                        <a:latin typeface="Cambria Math" panose="02040503050406030204" pitchFamily="18" charset="0"/>
                        <a:cs typeface="Arial" panose="020B0604020202020204" pitchFamily="34" charset="0"/>
                      </a:rPr>
                      <m:t>=1</m:t>
                    </m:r>
                  </m:oMath>
                </a14:m>
                <a:r>
                  <a:rPr lang="en-US" sz="4000" dirty="0">
                    <a:latin typeface="Arial" panose="020B0604020202020204" pitchFamily="34" charset="0"/>
                    <a:cs typeface="Arial" panose="020B0604020202020204" pitchFamily="34" charset="0"/>
                  </a:rPr>
                  <a:t> </a:t>
                </a:r>
              </a:p>
            </p:txBody>
          </p:sp>
        </mc:Choice>
        <mc:Fallback xmlns="">
          <p:sp>
            <p:nvSpPr>
              <p:cNvPr id="4" name="Rectangle 3">
                <a:extLst>
                  <a:ext uri="{FF2B5EF4-FFF2-40B4-BE49-F238E27FC236}">
                    <a16:creationId xmlns:a16="http://schemas.microsoft.com/office/drawing/2014/main" id="{2EFF8DAA-C8B8-C594-74AB-687B212F136B}"/>
                  </a:ext>
                </a:extLst>
              </p:cNvPr>
              <p:cNvSpPr>
                <a:spLocks noRot="1" noChangeAspect="1" noMove="1" noResize="1" noEditPoints="1" noAdjustHandles="1" noChangeArrowheads="1" noChangeShapeType="1" noTextEdit="1"/>
              </p:cNvSpPr>
              <p:nvPr/>
            </p:nvSpPr>
            <p:spPr>
              <a:xfrm>
                <a:off x="815688" y="8636809"/>
                <a:ext cx="14799483" cy="707886"/>
              </a:xfrm>
              <a:prstGeom prst="rect">
                <a:avLst/>
              </a:prstGeom>
              <a:blipFill>
                <a:blip r:embed="rId8"/>
                <a:stretch>
                  <a:fillRect l="-1483" t="-15517" b="-36207"/>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anim calcmode="lin" valueType="num">
                                      <p:cBhvr>
                                        <p:cTn id="29" dur="500" fill="hold"/>
                                        <p:tgtEl>
                                          <p:spTgt spid="3"/>
                                        </p:tgtEl>
                                        <p:attrNameLst>
                                          <p:attrName>ppt_x</p:attrName>
                                        </p:attrNameLst>
                                      </p:cBhvr>
                                      <p:tavLst>
                                        <p:tav tm="0">
                                          <p:val>
                                            <p:strVal val="#ppt_x"/>
                                          </p:val>
                                        </p:tav>
                                        <p:tav tm="100000">
                                          <p:val>
                                            <p:strVal val="#ppt_x"/>
                                          </p:val>
                                        </p:tav>
                                      </p:tavLst>
                                    </p:anim>
                                    <p:anim calcmode="lin" valueType="num">
                                      <p:cBhvr>
                                        <p:cTn id="30"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sp>
        <p:nvSpPr>
          <p:cNvPr id="10" name="Freeform 10"/>
          <p:cNvSpPr/>
          <p:nvPr/>
        </p:nvSpPr>
        <p:spPr>
          <a:xfrm rot="4882300" flipH="1">
            <a:off x="16810507" y="8939158"/>
            <a:ext cx="2433979" cy="2340727"/>
          </a:xfrm>
          <a:custGeom>
            <a:avLst/>
            <a:gdLst/>
            <a:ahLst/>
            <a:cxnLst/>
            <a:rect l="l" t="t" r="r" b="b"/>
            <a:pathLst>
              <a:path w="3128843" h="3089733">
                <a:moveTo>
                  <a:pt x="3128843" y="0"/>
                </a:moveTo>
                <a:lnTo>
                  <a:pt x="0" y="0"/>
                </a:lnTo>
                <a:lnTo>
                  <a:pt x="0" y="3089733"/>
                </a:lnTo>
                <a:lnTo>
                  <a:pt x="3128843" y="3089733"/>
                </a:lnTo>
                <a:lnTo>
                  <a:pt x="3128843" y="0"/>
                </a:lnTo>
                <a:close/>
              </a:path>
            </a:pathLst>
          </a:custGeom>
          <a:blipFill>
            <a:blip r:embed="rId2"/>
            <a:stretch>
              <a:fillRect/>
            </a:stretch>
          </a:blipFill>
        </p:spPr>
        <p:txBody>
          <a:bodyPr/>
          <a:lstStyle/>
          <a:p>
            <a:endParaRPr lang="en-US"/>
          </a:p>
        </p:txBody>
      </p:sp>
      <p:sp>
        <p:nvSpPr>
          <p:cNvPr id="13" name="TextBox 12">
            <a:extLst>
              <a:ext uri="{FF2B5EF4-FFF2-40B4-BE49-F238E27FC236}">
                <a16:creationId xmlns:a16="http://schemas.microsoft.com/office/drawing/2014/main" id="{64DDADBA-A063-A836-5B3F-4F31D95344FC}"/>
              </a:ext>
            </a:extLst>
          </p:cNvPr>
          <p:cNvSpPr txBox="1"/>
          <p:nvPr/>
        </p:nvSpPr>
        <p:spPr>
          <a:xfrm>
            <a:off x="746667" y="1223491"/>
            <a:ext cx="7264218" cy="995422"/>
          </a:xfrm>
          <a:prstGeom prst="flowChartTerminator">
            <a:avLst/>
          </a:prstGeom>
          <a:ln w="38100"/>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nl-NL" sz="4000" b="1" dirty="0" err="1">
                <a:latin typeface="Arial" panose="020B0604020202020204" pitchFamily="34" charset="0"/>
                <a:cs typeface="Arial" panose="020B0604020202020204" pitchFamily="34" charset="0"/>
              </a:rPr>
              <a:t>Ví</a:t>
            </a:r>
            <a:r>
              <a:rPr lang="nl-NL" sz="4000" b="1" dirty="0">
                <a:latin typeface="Arial" panose="020B0604020202020204" pitchFamily="34" charset="0"/>
                <a:cs typeface="Arial" panose="020B0604020202020204" pitchFamily="34" charset="0"/>
              </a:rPr>
              <a:t> </a:t>
            </a:r>
            <a:r>
              <a:rPr lang="nl-NL" sz="4000" b="1" dirty="0" err="1">
                <a:latin typeface="Arial" panose="020B0604020202020204" pitchFamily="34" charset="0"/>
                <a:cs typeface="Arial" panose="020B0604020202020204" pitchFamily="34" charset="0"/>
              </a:rPr>
              <a:t>dụ</a:t>
            </a:r>
            <a:r>
              <a:rPr lang="nl-NL" sz="4000" b="1" dirty="0">
                <a:latin typeface="Arial" panose="020B0604020202020204" pitchFamily="34" charset="0"/>
                <a:cs typeface="Arial" panose="020B0604020202020204" pitchFamily="34" charset="0"/>
              </a:rPr>
              <a:t> 2: SGK – tr.58</a:t>
            </a:r>
            <a:endParaRPr lang="en-US" sz="40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343CE62B-8AAD-1B43-D7A8-DB81CE87BD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053" y="328203"/>
            <a:ext cx="1727617" cy="971784"/>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8FCAA8-9220-8595-2CBE-8FF82D2AC01E}"/>
                  </a:ext>
                </a:extLst>
              </p:cNvPr>
              <p:cNvSpPr txBox="1"/>
              <p:nvPr/>
            </p:nvSpPr>
            <p:spPr>
              <a:xfrm>
                <a:off x="746667" y="929379"/>
                <a:ext cx="16874307" cy="3594638"/>
              </a:xfrm>
              <a:prstGeom prst="rect">
                <a:avLst/>
              </a:prstGeom>
              <a:noFill/>
            </p:spPr>
            <p:txBody>
              <a:bodyPr wrap="square">
                <a:spAutoFit/>
              </a:bodyPr>
              <a:lstStyle/>
              <a:p>
                <a:pPr>
                  <a:lnSpc>
                    <a:spcPct val="200000"/>
                  </a:lnSpc>
                </a:pPr>
                <a:r>
                  <a:rPr lang="en-US" sz="4000" dirty="0">
                    <a:latin typeface="Arial" panose="020B0604020202020204" pitchFamily="34" charset="0"/>
                    <a:cs typeface="Arial" panose="020B0604020202020204" pitchFamily="34" charset="0"/>
                  </a:rPr>
                  <a:t>								Trong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a:p>
                <a:pPr>
                  <a:lnSpc>
                    <a:spcPct val="200000"/>
                  </a:lnSpc>
                </a:pPr>
                <a:r>
                  <a:rPr lang="en-US" sz="4000" dirty="0">
                    <a:latin typeface="Arial" panose="020B0604020202020204" pitchFamily="34" charset="0"/>
                    <a:cs typeface="Arial" panose="020B0604020202020204" pitchFamily="34" charset="0"/>
                  </a:rPr>
                  <a:t>a) </a:t>
                </a:r>
                <a14:m>
                  <m:oMath xmlns:m="http://schemas.openxmlformats.org/officeDocument/2006/math">
                    <m:r>
                      <a:rPr lang="en-US" sz="4000" b="0" i="1" smtClean="0">
                        <a:latin typeface="Cambria Math" panose="02040503050406030204" pitchFamily="18" charset="0"/>
                        <a:cs typeface="Arial" panose="020B0604020202020204" pitchFamily="34" charset="0"/>
                      </a:rPr>
                      <m:t>1;11;121;12321;1234321</m:t>
                    </m:r>
                  </m:oMath>
                </a14:m>
                <a:r>
                  <a:rPr lang="en-US" sz="4000" dirty="0">
                    <a:latin typeface="Arial" panose="020B0604020202020204" pitchFamily="34" charset="0"/>
                    <a:cs typeface="Arial" panose="020B0604020202020204" pitchFamily="34" charset="0"/>
                  </a:rPr>
                  <a:t>		b) </a:t>
                </a:r>
                <a14:m>
                  <m:oMath xmlns:m="http://schemas.openxmlformats.org/officeDocument/2006/math">
                    <m:r>
                      <a:rPr lang="en-US" sz="4000" b="0" i="1" smtClean="0">
                        <a:latin typeface="Cambria Math" panose="02040503050406030204" pitchFamily="18" charset="0"/>
                        <a:cs typeface="Arial" panose="020B0604020202020204" pitchFamily="34" charset="0"/>
                      </a:rPr>
                      <m:t>1;−1;1;−1;1 </m:t>
                    </m:r>
                  </m:oMath>
                </a14:m>
                <a:r>
                  <a:rPr lang="en-US" sz="4000" dirty="0">
                    <a:latin typeface="Arial" panose="020B0604020202020204" pitchFamily="34" charset="0"/>
                    <a:cs typeface="Arial" panose="020B0604020202020204" pitchFamily="34" charset="0"/>
                  </a:rPr>
                  <a:t>		c) </a:t>
                </a:r>
                <a14:m>
                  <m:oMath xmlns:m="http://schemas.openxmlformats.org/officeDocument/2006/math">
                    <m:r>
                      <a:rPr lang="en-US" sz="4000" b="0" i="1" smtClean="0">
                        <a:latin typeface="Cambria Math" panose="02040503050406030204" pitchFamily="18" charset="0"/>
                        <a:cs typeface="Arial" panose="020B0604020202020204" pitchFamily="34" charset="0"/>
                      </a:rPr>
                      <m:t>4;8;12;16</m:t>
                    </m:r>
                  </m:oMath>
                </a14:m>
                <a:endParaRPr lang="en-US" sz="40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F78FCAA8-9220-8595-2CBE-8FF82D2AC01E}"/>
                  </a:ext>
                </a:extLst>
              </p:cNvPr>
              <p:cNvSpPr txBox="1">
                <a:spLocks noRot="1" noChangeAspect="1" noMove="1" noResize="1" noEditPoints="1" noAdjustHandles="1" noChangeArrowheads="1" noChangeShapeType="1" noTextEdit="1"/>
              </p:cNvSpPr>
              <p:nvPr/>
            </p:nvSpPr>
            <p:spPr>
              <a:xfrm>
                <a:off x="746667" y="929379"/>
                <a:ext cx="16874307" cy="3594638"/>
              </a:xfrm>
              <a:prstGeom prst="rect">
                <a:avLst/>
              </a:prstGeom>
              <a:blipFill>
                <a:blip r:embed="rId4"/>
                <a:stretch>
                  <a:fillRect l="-1264" b="-6271"/>
                </a:stretch>
              </a:blipFill>
            </p:spPr>
            <p:txBody>
              <a:bodyPr/>
              <a:lstStyle/>
              <a:p>
                <a:r>
                  <a:rPr lang="en-US">
                    <a:noFill/>
                  </a:rPr>
                  <a:t> </a:t>
                </a:r>
              </a:p>
            </p:txBody>
          </p:sp>
        </mc:Fallback>
      </mc:AlternateContent>
      <p:sp>
        <p:nvSpPr>
          <p:cNvPr id="4" name="Oval Callout 21">
            <a:extLst>
              <a:ext uri="{FF2B5EF4-FFF2-40B4-BE49-F238E27FC236}">
                <a16:creationId xmlns:a16="http://schemas.microsoft.com/office/drawing/2014/main" id="{3F61BF2B-1BAE-3066-E468-C9A64F74BA0A}"/>
              </a:ext>
            </a:extLst>
          </p:cNvPr>
          <p:cNvSpPr/>
          <p:nvPr/>
        </p:nvSpPr>
        <p:spPr>
          <a:xfrm>
            <a:off x="8839200" y="5292931"/>
            <a:ext cx="1618997" cy="843953"/>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B00C864-6433-6278-12AE-831EC2A8A15B}"/>
                  </a:ext>
                </a:extLst>
              </p:cNvPr>
              <p:cNvSpPr/>
              <p:nvPr/>
            </p:nvSpPr>
            <p:spPr>
              <a:xfrm>
                <a:off x="847766" y="6905799"/>
                <a:ext cx="16874307" cy="1824923"/>
              </a:xfrm>
              <a:prstGeom prst="rect">
                <a:avLst/>
              </a:prstGeom>
            </p:spPr>
            <p:txBody>
              <a:bodyPr wrap="square">
                <a:spAutoFit/>
              </a:bodyPr>
              <a:lstStyle/>
              <a:p>
                <a:pPr lvl="0">
                  <a:lnSpc>
                    <a:spcPct val="150000"/>
                  </a:lnSpc>
                  <a:spcBef>
                    <a:spcPts val="100"/>
                  </a:spcBef>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cs typeface="Arial" panose="020B0604020202020204" pitchFamily="34" charset="0"/>
                      </a:rPr>
                      <m:t>1;11;121;12321;1234321</m:t>
                    </m:r>
                  </m:oMath>
                </a14:m>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cấp</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và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𝑞</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=11</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5" name="Rectangle 4">
                <a:extLst>
                  <a:ext uri="{FF2B5EF4-FFF2-40B4-BE49-F238E27FC236}">
                    <a16:creationId xmlns:a16="http://schemas.microsoft.com/office/drawing/2014/main" id="{FB00C864-6433-6278-12AE-831EC2A8A15B}"/>
                  </a:ext>
                </a:extLst>
              </p:cNvPr>
              <p:cNvSpPr>
                <a:spLocks noRot="1" noChangeAspect="1" noMove="1" noResize="1" noEditPoints="1" noAdjustHandles="1" noChangeArrowheads="1" noChangeShapeType="1" noTextEdit="1"/>
              </p:cNvSpPr>
              <p:nvPr/>
            </p:nvSpPr>
            <p:spPr>
              <a:xfrm>
                <a:off x="847766" y="6905799"/>
                <a:ext cx="16874307" cy="1824923"/>
              </a:xfrm>
              <a:prstGeom prst="rect">
                <a:avLst/>
              </a:prstGeom>
              <a:blipFill>
                <a:blip r:embed="rId5"/>
                <a:stretch>
                  <a:fillRect l="-1264" b="-13712"/>
                </a:stretch>
              </a:blipFill>
            </p:spPr>
            <p:txBody>
              <a:bodyPr/>
              <a:lstStyle/>
              <a:p>
                <a:r>
                  <a:rPr lang="en-US">
                    <a:noFill/>
                  </a:rPr>
                  <a:t> </a:t>
                </a:r>
              </a:p>
            </p:txBody>
          </p:sp>
        </mc:Fallback>
      </mc:AlternateContent>
    </p:spTree>
    <p:extLst>
      <p:ext uri="{BB962C8B-B14F-4D97-AF65-F5344CB8AC3E}">
        <p14:creationId xmlns:p14="http://schemas.microsoft.com/office/powerpoint/2010/main" val="411334728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4"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2054</TotalTime>
  <Words>1399</Words>
  <Application>Microsoft Office PowerPoint</Application>
  <PresentationFormat>Custom</PresentationFormat>
  <Paragraphs>260</Paragraphs>
  <Slides>50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Calibri</vt:lpstr>
      <vt:lpstr>Arial (Body)</vt:lpstr>
      <vt:lpstr>Cambria Math</vt:lpstr>
      <vt:lpstr>Arial</vt:lpstr>
      <vt:lpstr>Times New Roman</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Minnie Play</dc:title>
  <dc:creator>tuyết nguyễn thị ánh</dc:creator>
  <cp:lastModifiedBy>Personal</cp:lastModifiedBy>
  <cp:revision>16</cp:revision>
  <dcterms:created xsi:type="dcterms:W3CDTF">2006-08-16T00:00:00Z</dcterms:created>
  <dcterms:modified xsi:type="dcterms:W3CDTF">2025-02-13T08:03:06Z</dcterms:modified>
  <dc:identifier>DAFn2NoZm4w</dc:identifier>
</cp:coreProperties>
</file>