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786" r:id="rId2"/>
  </p:sldMasterIdLst>
  <p:notesMasterIdLst>
    <p:notesMasterId r:id="rId20"/>
  </p:notesMasterIdLst>
  <p:sldIdLst>
    <p:sldId id="286" r:id="rId3"/>
    <p:sldId id="282" r:id="rId4"/>
    <p:sldId id="283" r:id="rId5"/>
    <p:sldId id="284" r:id="rId6"/>
    <p:sldId id="285" r:id="rId7"/>
    <p:sldId id="256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91" r:id="rId16"/>
    <p:sldId id="292" r:id="rId17"/>
    <p:sldId id="288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D9ECD4"/>
    <a:srgbClr val="C248AD"/>
    <a:srgbClr val="FC694A"/>
    <a:srgbClr val="FFD966"/>
    <a:srgbClr val="FFFF00"/>
    <a:srgbClr val="446ED2"/>
    <a:srgbClr val="03D028"/>
    <a:srgbClr val="55C8FF"/>
    <a:srgbClr val="012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E-42A7-B210-66830E1DBE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1266744716483185"/>
          <c:y val="0.85222511891283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0.21</c:v>
                </c:pt>
                <c:pt idx="2">
                  <c:v>0.5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A-4677-B082-E29F74A897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3683262717911349"/>
          <c:y val="0.82488099745039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</c:v>
                </c:pt>
                <c:pt idx="2">
                  <c:v>0.3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D4-4706-B684-17B4C56254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89206-5D29-44BC-8D61-E49C27AF3E7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1DD2B-2E1D-4BD4-88C0-F7B8D8F9E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170C13-B679-4E24-90BC-EBD465C0D177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6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ECC-1265-BF1F-5454-B979F9D7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364A6-DA79-6A7C-77DB-9A28CB6B3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4005-5BA2-95AA-832A-4EF3A667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B0BB-1A15-9EFA-4311-0615FAE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9E74-471C-B456-BE3C-917F2383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1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A3-B1C8-DAE6-A16C-9A132AD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64B7-3F8D-9FB5-F77E-90994A9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01A4-EC11-F812-5882-E6AC934C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E05-27BC-4BFC-6DB6-D2BAA0D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D1AD-AD03-E997-FF14-2E0548B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0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285B-021A-2FD5-9A86-19CC6EB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19C7-B42B-9654-CA95-E92A2A0DE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E7B0-CAA0-F8CF-C26D-E5A3DE2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2E3A-F6EB-7043-C37A-E5C6EEA1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666EB-808B-993D-696E-65DCC13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9BA-8D14-CA11-2836-3C9EF56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703A-C888-407B-00AA-C9B842785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D341-0C27-4CCB-95AE-F170641B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CEC6-13CF-F039-ECB1-8623DD32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9B14-D2F6-9E83-0414-1A6EC1C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4273-652C-0D4D-E420-9FF1D9C4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88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F457-0B38-F87A-E4FE-D861E59E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CAF-76D6-8F97-51B2-DE1804353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F713-9BBD-37A6-743A-771BB754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AC206-1C3F-6FE9-2AB4-84D820C3C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B1E67-0EF5-C77B-AF37-91FC8D31B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BCBB4-1AB5-891F-804F-B8D7538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1AA98-4E3D-1BE2-B6A4-7969DC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78BE-23AA-0213-9C62-B1743B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38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379B-FC85-FA3D-5002-C3413AC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6454E-613C-ED81-C48F-AF2D4B9A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26971-D004-52C7-5D60-4FCB53D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66382-F80B-6BF3-CAED-F2964A17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4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A5AA8-72BB-4177-7E80-3FF0E75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02FCC-63E8-8460-0171-AEA15F38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F3D8-7913-A908-3141-38CF459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ECC1-978E-73C3-C99E-8862B7D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6DC4-A6A6-72F2-82DD-9E5039F1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8A88-8472-2AC2-71CB-FF972A81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FA-1478-1E54-AAC9-9BA5D194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B99E5-E756-4DC8-F752-DCFB82C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565FF-7EB9-1626-B641-1AEEC6F1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0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A2-26B5-2A1B-49BE-50CABEF4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51082-C6FD-F739-9380-E06C76D7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DA92F-1D7D-09B4-6D5D-40201120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399-3269-CF14-352D-CF5747C0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A0F7B-AEC5-054C-7D55-8A705A3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DDA33-0BA2-9F6D-F560-00B7C913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2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2D1-4D6E-2E6C-43FF-6411E98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F401-0017-DED8-BEFA-54268309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2554-CB63-67A8-7796-3A73B35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0A0B-CDCC-A0D6-FA39-BE48844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A187-4F09-68EF-1860-A9A65180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2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A5F81-491D-AD15-EB8D-18884DFE7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1119-2A58-8794-C730-7FE1FD01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6F71-9D1F-C832-3152-1551C3C1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28E-2F2F-50A6-0113-497C1323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FD5A-0512-2D79-62A4-09F9E2A9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6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8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0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1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559171"/>
            <a:ext cx="10363200" cy="338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F07CD3FD-BE54-4400-942B-C6C15AA73DF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5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51410-13EC-75DF-E567-5B261459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6A83-2F56-2EF6-E09F-E5F8A60E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A6A-000A-942E-C947-7E150DF5B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5B46-BDF4-4D48-B2F1-14DF231B61C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5742-7E8D-CB8E-62CD-4A4011F64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37-F57F-2A9F-5E3A-AFD8838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9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3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2819400" y="1628800"/>
            <a:ext cx="7086600" cy="472756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CHÀO MỪNG QUÝ THẦY CÔ VÀ CÁC EM</a:t>
            </a:r>
          </a:p>
        </p:txBody>
      </p:sp>
    </p:spTree>
    <p:extLst>
      <p:ext uri="{BB962C8B-B14F-4D97-AF65-F5344CB8AC3E}">
        <p14:creationId xmlns:p14="http://schemas.microsoft.com/office/powerpoint/2010/main" val="3174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3468167" y="1378318"/>
            <a:ext cx="525566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Bước 3: 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Kéo thả các lệnh để được chương trình như mình họa trong Hình 12.3</a:t>
            </a:r>
            <a:endParaRPr kumimoji="0" lang="vi-VN" sz="20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841B0-1DDD-B6D6-69C2-0FD09E7A7276}"/>
              </a:ext>
            </a:extLst>
          </p:cNvPr>
          <p:cNvSpPr txBox="1"/>
          <p:nvPr/>
        </p:nvSpPr>
        <p:spPr>
          <a:xfrm>
            <a:off x="2534050" y="137496"/>
            <a:ext cx="7123900" cy="1023878"/>
          </a:xfrm>
          <a:prstGeom prst="hexagon">
            <a:avLst/>
          </a:prstGeom>
          <a:solidFill>
            <a:srgbClr val="D9ECD4"/>
          </a:solidFill>
          <a:ln w="57150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vi-VN" sz="2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hành: Tạo chương trình điều khiển máy tính thực hiện thuật 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2DF1B-CADA-3C57-8312-E6DADBE5B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018" y="2547750"/>
            <a:ext cx="3429964" cy="40673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6F5CEA-ED37-E730-EF3E-E7A50B4831EE}"/>
              </a:ext>
            </a:extLst>
          </p:cNvPr>
          <p:cNvGrpSpPr/>
          <p:nvPr/>
        </p:nvGrpSpPr>
        <p:grpSpPr>
          <a:xfrm>
            <a:off x="7982294" y="2972731"/>
            <a:ext cx="4209706" cy="1000147"/>
            <a:chOff x="7982294" y="2972731"/>
            <a:chExt cx="4209706" cy="100014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DF0BA9-E203-EB08-041C-04E4A2212774}"/>
                </a:ext>
              </a:extLst>
            </p:cNvPr>
            <p:cNvSpPr txBox="1"/>
            <p:nvPr/>
          </p:nvSpPr>
          <p:spPr>
            <a:xfrm>
              <a:off x="7982294" y="3264992"/>
              <a:ext cx="4209706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000" i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Bước 4: </a:t>
              </a:r>
              <a:r>
                <a:rPr lang="en-US" sz="2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Nháy vào nút              để chạy chương trình và xem kết quả</a:t>
              </a:r>
              <a:endParaRPr kumimoji="0" lang="vi-VN" sz="20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FF8F9-0303-81E9-8258-EBE64BAF3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2093" y="2972731"/>
              <a:ext cx="560166" cy="584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4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3468167" y="1852880"/>
            <a:ext cx="525566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 1 số lệnh để nhân vật vừa di chuyển, vừa vẽ tam giác đều.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841B0-1DDD-B6D6-69C2-0FD09E7A7276}"/>
              </a:ext>
            </a:extLst>
          </p:cNvPr>
          <p:cNvSpPr txBox="1"/>
          <p:nvPr/>
        </p:nvSpPr>
        <p:spPr>
          <a:xfrm>
            <a:off x="2534050" y="137496"/>
            <a:ext cx="7123900" cy="1023878"/>
          </a:xfrm>
          <a:prstGeom prst="hexagon">
            <a:avLst/>
          </a:prstGeom>
          <a:solidFill>
            <a:srgbClr val="D9ECD4"/>
          </a:solidFill>
          <a:ln w="57150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vi-VN" sz="2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hành: Tạo chương trình điều khiển máy tính thực hiện thuật toán</a:t>
            </a:r>
          </a:p>
        </p:txBody>
      </p:sp>
      <p:pic>
        <p:nvPicPr>
          <p:cNvPr id="1026" name="Picture 2" descr="Download HD School Ladybug Clipart Png Transparent PNG Image - NicePNG.com">
            <a:extLst>
              <a:ext uri="{FF2B5EF4-FFF2-40B4-BE49-F238E27FC236}">
                <a16:creationId xmlns:a16="http://schemas.microsoft.com/office/drawing/2014/main" id="{F457D8DD-EF0C-7CB8-9C25-F2294F0C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04" y="3285877"/>
            <a:ext cx="3058067" cy="23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7013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9841B0-1DDD-B6D6-69C2-0FD09E7A7276}"/>
              </a:ext>
            </a:extLst>
          </p:cNvPr>
          <p:cNvSpPr txBox="1"/>
          <p:nvPr/>
        </p:nvSpPr>
        <p:spPr>
          <a:xfrm>
            <a:off x="2534050" y="137496"/>
            <a:ext cx="7123900" cy="1023878"/>
          </a:xfrm>
          <a:prstGeom prst="hexagon">
            <a:avLst/>
          </a:prstGeom>
          <a:solidFill>
            <a:srgbClr val="D9ECD4"/>
          </a:solidFill>
          <a:ln w="57150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vi-VN" sz="2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hành: Tạo chương trình điều khiển máy tính thực hiện thuật toán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E01346-F7C9-1BA4-79E6-E5925D7D36D7}"/>
              </a:ext>
            </a:extLst>
          </p:cNvPr>
          <p:cNvGrpSpPr/>
          <p:nvPr/>
        </p:nvGrpSpPr>
        <p:grpSpPr>
          <a:xfrm>
            <a:off x="759690" y="1349872"/>
            <a:ext cx="5479063" cy="1573639"/>
            <a:chOff x="736541" y="1499045"/>
            <a:chExt cx="5479063" cy="15736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5C0BF6-A324-397D-A148-64739F70BEE4}"/>
                </a:ext>
              </a:extLst>
            </p:cNvPr>
            <p:cNvSpPr txBox="1"/>
            <p:nvPr/>
          </p:nvSpPr>
          <p:spPr>
            <a:xfrm>
              <a:off x="736541" y="1644536"/>
              <a:ext cx="5479063" cy="1428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2000" i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Bước 1: </a:t>
              </a:r>
              <a:r>
                <a:rPr lang="en-US" sz="2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Nháy chuột vào nhóm lệnh                 kéo thả các lệnh của nhóm này vào chương trình như minh họa trong hình 12.4</a:t>
              </a:r>
              <a:endParaRPr kumimoji="0" lang="vi-VN" sz="20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86A846-74A9-B96D-D458-24A3B37B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6188" y="1499045"/>
              <a:ext cx="579170" cy="48010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547175-D414-1667-9650-4B433A40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4435" y="1143563"/>
            <a:ext cx="2504208" cy="55367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291582-FA57-3C2B-E41E-7F696E711038}"/>
              </a:ext>
            </a:extLst>
          </p:cNvPr>
          <p:cNvGrpSpPr/>
          <p:nvPr/>
        </p:nvGrpSpPr>
        <p:grpSpPr>
          <a:xfrm>
            <a:off x="759690" y="3190241"/>
            <a:ext cx="5479063" cy="1442532"/>
            <a:chOff x="736541" y="3339414"/>
            <a:chExt cx="5479063" cy="14425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9822B5-AFC1-223B-68A9-50164B91EE7B}"/>
                </a:ext>
              </a:extLst>
            </p:cNvPr>
            <p:cNvGrpSpPr/>
            <p:nvPr/>
          </p:nvGrpSpPr>
          <p:grpSpPr>
            <a:xfrm>
              <a:off x="736541" y="3339414"/>
              <a:ext cx="5479063" cy="1442532"/>
              <a:chOff x="736541" y="1630152"/>
              <a:chExt cx="5479063" cy="144253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DC664F-BB30-9A42-A33F-EF0BC68C547B}"/>
                  </a:ext>
                </a:extLst>
              </p:cNvPr>
              <p:cNvSpPr txBox="1"/>
              <p:nvPr/>
            </p:nvSpPr>
            <p:spPr>
              <a:xfrm>
                <a:off x="736541" y="1644536"/>
                <a:ext cx="5479063" cy="142814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2000" i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Bước 2: </a:t>
                </a:r>
                <a:r>
                  <a:rPr lang="en-US" sz="20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Nháy chuột vào nhóm lệnh                 kéo thả lệnh                       vào chương trình như minh họa trong hình 12.4</a:t>
                </a:r>
                <a:endParaRPr kumimoji="0" lang="vi-VN" sz="20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798E753-0072-EC14-9467-994591D2C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96188" y="1630152"/>
                <a:ext cx="579170" cy="460365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0365BE-43D6-DC9D-5CD5-559B936F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4135" y="3785311"/>
              <a:ext cx="1261433" cy="56512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91B7CB-03CA-0406-6936-D6C1918F929F}"/>
              </a:ext>
            </a:extLst>
          </p:cNvPr>
          <p:cNvGrpSpPr/>
          <p:nvPr/>
        </p:nvGrpSpPr>
        <p:grpSpPr>
          <a:xfrm>
            <a:off x="759690" y="4823753"/>
            <a:ext cx="4209706" cy="1067764"/>
            <a:chOff x="7982294" y="3163711"/>
            <a:chExt cx="4209706" cy="106776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8FC87C-3873-06AB-9892-8D95BF558FB4}"/>
                </a:ext>
              </a:extLst>
            </p:cNvPr>
            <p:cNvSpPr txBox="1"/>
            <p:nvPr/>
          </p:nvSpPr>
          <p:spPr>
            <a:xfrm>
              <a:off x="7982294" y="3264992"/>
              <a:ext cx="4209706" cy="9664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2000" i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Bước 3: </a:t>
              </a:r>
              <a:r>
                <a:rPr lang="en-US" sz="2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Nháy vào nút              để chạy chương trình và xem kết quả</a:t>
              </a:r>
              <a:endParaRPr kumimoji="0" lang="vi-VN" sz="20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AD69D2-A304-1391-F91F-67FF781B8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1825" y="3163711"/>
              <a:ext cx="560166" cy="584522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7F0085-1BDC-A829-4200-B291D40CA101}"/>
              </a:ext>
            </a:extLst>
          </p:cNvPr>
          <p:cNvSpPr txBox="1"/>
          <p:nvPr/>
        </p:nvSpPr>
        <p:spPr>
          <a:xfrm>
            <a:off x="759690" y="5891517"/>
            <a:ext cx="5479062" cy="9664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0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Bước 4: 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Lưu tệp với tên </a:t>
            </a:r>
            <a:r>
              <a:rPr lang="en-US" sz="2000" b="1">
                <a:solidFill>
                  <a:srgbClr val="FF33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Vehinh.sb3 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 thoát khỏi chương trình</a:t>
            </a:r>
            <a:endParaRPr kumimoji="0" lang="vi-VN" sz="20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7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9841B0-1DDD-B6D6-69C2-0FD09E7A7276}"/>
              </a:ext>
            </a:extLst>
          </p:cNvPr>
          <p:cNvSpPr txBox="1"/>
          <p:nvPr/>
        </p:nvSpPr>
        <p:spPr>
          <a:xfrm>
            <a:off x="4901476" y="137496"/>
            <a:ext cx="2389049" cy="577751"/>
          </a:xfrm>
          <a:prstGeom prst="hexagon">
            <a:avLst/>
          </a:prstGeom>
          <a:solidFill>
            <a:srgbClr val="D9ECD4"/>
          </a:solidFill>
          <a:ln w="57150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LUYỆN TẬP</a:t>
            </a:r>
            <a:endParaRPr lang="vi-VN" sz="2400" b="1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616937" y="1143563"/>
            <a:ext cx="6015357" cy="1889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hãy nâng cấp chương trình </a:t>
            </a:r>
            <a:r>
              <a:rPr lang="vi-VN" sz="2000" dirty="0">
                <a:solidFill>
                  <a:srgbClr val="FF33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Vehinh.sb3 </a:t>
            </a:r>
            <a:r>
              <a:rPr lang="vi-V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bằng cách bổ sung một nhân vật mới và lập trình để khi nháy chuột vào nhân vật này thì chương trình thực hiện thuật toán vẽ hình vuông.</a:t>
            </a:r>
            <a:endParaRPr kumimoji="0" lang="vi-VN" sz="2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EFE96-15E2-41E2-773C-A7BF4F2EB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110" y="1744454"/>
            <a:ext cx="3274325" cy="4698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59727" y="3461692"/>
            <a:ext cx="6096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Em hãy xác định góc quay của nhân vật khi đi hết 1 cạnh của hình vuông.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Nhân vật cần thực hiện những khối lệnh nào và lặp lại mấy lần.</a:t>
            </a:r>
          </a:p>
        </p:txBody>
      </p:sp>
    </p:spTree>
    <p:extLst>
      <p:ext uri="{BB962C8B-B14F-4D97-AF65-F5344CB8AC3E}">
        <p14:creationId xmlns:p14="http://schemas.microsoft.com/office/powerpoint/2010/main" val="16039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1172522" y="996958"/>
            <a:ext cx="6015357" cy="17100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 yêu cầu sau</a:t>
            </a:r>
            <a:r>
              <a:rPr lang="vi-V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 Khoa viết kịch bản mô tả hoạt động của xe ô tô chạy trên đường như sau: Khi xe cách hòn đá nhỏ hơn 120 bước, xe sẽ dừng lại (Hình 12.5).</a:t>
            </a:r>
            <a:endParaRPr kumimoji="0" lang="vi-VN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CCC4C-D1E2-1326-B43C-4528AE9D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967" y="673200"/>
            <a:ext cx="2339543" cy="1897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E8BB9-32B9-81F8-04B9-95873EA3D7AD}"/>
              </a:ext>
            </a:extLst>
          </p:cNvPr>
          <p:cNvSpPr txBox="1"/>
          <p:nvPr/>
        </p:nvSpPr>
        <p:spPr>
          <a:xfrm>
            <a:off x="1172522" y="2908439"/>
            <a:ext cx="6628815" cy="17100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Em hãy hoàn thành sơ đồ khối theo kịch bản trên bằng cách ghép mỗi lệnh dưới đây với một ô phù hợp được đánh số 1 và 2 trong hình 12.6.</a:t>
            </a:r>
          </a:p>
          <a:p>
            <a:pPr lvl="0">
              <a:lnSpc>
                <a:spcPct val="150000"/>
              </a:lnSpc>
              <a:defRPr/>
            </a:pPr>
            <a:r>
              <a:rPr lang="vi-VN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chuyển 5 bước 	cách hòn đá nhỏ hơn 120 bước.</a:t>
            </a:r>
          </a:p>
        </p:txBody>
      </p:sp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71AD58F-C290-5D9C-F779-43575B20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055" y="2570744"/>
            <a:ext cx="2239365" cy="35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5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a, Sơ đồ khối mô tả kịch bản</a:t>
            </a:r>
            <a:endParaRPr lang="en-US" dirty="0"/>
          </a:p>
        </p:txBody>
      </p:sp>
      <p:pic>
        <p:nvPicPr>
          <p:cNvPr id="4" name="Content Placeholder 3" descr="Bạn Khoa viết kich bản mô tả hoạt động của xe ô tô chạy trê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690689"/>
            <a:ext cx="6286500" cy="4010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71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520" y="1148825"/>
            <a:ext cx="10515600" cy="1021948"/>
          </a:xfrm>
        </p:spPr>
        <p:txBody>
          <a:bodyPr>
            <a:noAutofit/>
          </a:bodyPr>
          <a:lstStyle/>
          <a:p>
            <a:pPr lvl="0"/>
            <a:r>
              <a:rPr lang="vi-VN" sz="3600" dirty="0">
                <a:ea typeface="Open Sans" panose="020B0606030504020204" pitchFamily="34" charset="0"/>
                <a:cs typeface="Open Sans" panose="020B0606030504020204" pitchFamily="34" charset="0"/>
              </a:rPr>
              <a:t>b) Em hãy </a:t>
            </a:r>
            <a:r>
              <a:rPr lang="en-US" sz="3600" dirty="0" smtClean="0">
                <a:ea typeface="Open Sans" panose="020B0606030504020204" pitchFamily="34" charset="0"/>
                <a:cs typeface="Open Sans" panose="020B0606030504020204" pitchFamily="34" charset="0"/>
              </a:rPr>
              <a:t>sắp xếp các lệnh sau để tạo thành một </a:t>
            </a:r>
            <a:r>
              <a:rPr lang="vi-VN" sz="3600" dirty="0" smtClean="0">
                <a:ea typeface="Open Sans" panose="020B0606030504020204" pitchFamily="34" charset="0"/>
                <a:cs typeface="Open Sans" panose="020B0606030504020204" pitchFamily="34" charset="0"/>
              </a:rPr>
              <a:t>chương </a:t>
            </a:r>
            <a:r>
              <a:rPr lang="vi-VN" sz="3600" dirty="0">
                <a:ea typeface="Open Sans" panose="020B0606030504020204" pitchFamily="34" charset="0"/>
                <a:cs typeface="Open Sans" panose="020B0606030504020204" pitchFamily="34" charset="0"/>
              </a:rPr>
              <a:t>trình </a:t>
            </a:r>
            <a:r>
              <a:rPr lang="vi-VN" sz="3600" dirty="0" smtClean="0">
                <a:ea typeface="Open Sans" panose="020B0606030504020204" pitchFamily="34" charset="0"/>
                <a:cs typeface="Open Sans" panose="020B0606030504020204" pitchFamily="34" charset="0"/>
              </a:rPr>
              <a:t>Scratch</a:t>
            </a:r>
            <a:r>
              <a:rPr lang="en-US" sz="3600" dirty="0" smtClean="0">
                <a:ea typeface="Open Sans" panose="020B0606030504020204" pitchFamily="34" charset="0"/>
                <a:cs typeface="Open Sans" panose="020B0606030504020204" pitchFamily="34" charset="0"/>
              </a:rPr>
              <a:t>, thực hiện trên máy.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571" y="2797790"/>
            <a:ext cx="8543499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B, Chương trình scratch thực hiện thuật toán</a:t>
            </a:r>
            <a:endParaRPr lang="en-US" dirty="0"/>
          </a:p>
        </p:txBody>
      </p:sp>
      <p:pic>
        <p:nvPicPr>
          <p:cNvPr id="4" name="Content Placeholder 3" descr="Bạn Khoa viết kich bản mô tả hoạt động của xe ô tô chạy trê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11" y="1690688"/>
            <a:ext cx="7683689" cy="469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4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01EE7-04D1-5B4E-666B-B228A048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DD93D94F-3CC6-D47C-7336-272D756DF8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370.510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E472-3625-7328-2802-E31D11D9F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4" y="836404"/>
            <a:ext cx="4583791" cy="4583791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E1BC5-225C-6F48-8F30-248A5CDB1647}"/>
              </a:ext>
            </a:extLst>
          </p:cNvPr>
          <p:cNvSpPr/>
          <p:nvPr/>
        </p:nvSpPr>
        <p:spPr>
          <a:xfrm>
            <a:off x="1228436" y="591127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3116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41">
        <p:circle/>
      </p:transition>
    </mc:Choice>
    <mc:Fallback xmlns="">
      <p:transition spd="slow" advTm="12041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xit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7" objId="4"/>
        <p14:stopEvt time="12041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764912"/>
            <a:ext cx="93836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hỏi : </a:t>
            </a:r>
            <a:r>
              <a:rPr lang="vi-VN" sz="2200" dirty="0">
                <a:solidFill>
                  <a:schemeClr val="bg1"/>
                </a:solidFill>
              </a:rPr>
              <a:t>Với trường hợp nhân vật di chuyển theo đường đi là một tam giác đều thì góc quay của nhân vật khi đi hết một cạnh 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là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bao nhiêu độ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?</a:t>
            </a:r>
            <a:endParaRPr lang="en-US" sz="2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120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     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" name="5050">
            <a:extLst>
              <a:ext uri="{FF2B5EF4-FFF2-40B4-BE49-F238E27FC236}">
                <a16:creationId xmlns:a16="http://schemas.microsoft.com/office/drawing/2014/main" id="{0115ED7E-5ABD-3FE2-936B-FBA8955A2728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KhanGia">
            <a:extLst>
              <a:ext uri="{FF2B5EF4-FFF2-40B4-BE49-F238E27FC236}">
                <a16:creationId xmlns:a16="http://schemas.microsoft.com/office/drawing/2014/main" id="{8B1ABE68-D461-C3A3-2913-74C9806F15A5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302E729-628E-5709-D89E-18B8DF120BF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Graphic 5" descr="Group of men outline">
              <a:extLst>
                <a:ext uri="{FF2B5EF4-FFF2-40B4-BE49-F238E27FC236}">
                  <a16:creationId xmlns:a16="http://schemas.microsoft.com/office/drawing/2014/main" id="{6C964283-250E-DB42-E1C8-CCE39384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783F963-A2BF-93B5-125D-212C6ADC121F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54D874-4C7A-5E08-5921-2F8836414879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23760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" grpId="0" animBg="1"/>
      <p:bldGraphic spid="1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969724"/>
            <a:ext cx="9383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 hỏi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lang="vi-VN" sz="2200" dirty="0">
                <a:solidFill>
                  <a:schemeClr val="bg1"/>
                </a:solidFill>
              </a:rPr>
              <a:t>Chương trình là</a:t>
            </a:r>
            <a:r>
              <a:rPr lang="vi-VN" sz="2200" dirty="0" smtClean="0">
                <a:solidFill>
                  <a:schemeClr val="bg1"/>
                </a:solidFill>
              </a:rPr>
              <a:t>?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8" y="5961291"/>
            <a:ext cx="5249773" cy="8831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3" y="4920166"/>
            <a:ext cx="5249773" cy="7793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85797" y="6038720"/>
            <a:ext cx="46504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dirty="0">
                <a:solidFill>
                  <a:schemeClr val="bg1"/>
                </a:solidFill>
              </a:rPr>
              <a:t>Dãy các lệnh điều khiển máy tính thực hiện thuật toán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524441" y="5000613"/>
            <a:ext cx="46504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dirty="0">
                <a:solidFill>
                  <a:schemeClr val="bg1"/>
                </a:solidFill>
              </a:rPr>
              <a:t>Dãy các lệnh điều khiển máy tính xử lý thuật toán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1" y="4901690"/>
            <a:ext cx="5249773" cy="7977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3" y="5905575"/>
            <a:ext cx="5249773" cy="9388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85798" y="4968300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các thao tác điều khiển máy tính thực hiện thuật toán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dirty="0">
                <a:solidFill>
                  <a:schemeClr val="bg1"/>
                </a:solidFill>
              </a:rPr>
              <a:t>Dãy các lệnh điều khiển máy tính giải quyết thuật toán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53B5DF6-368B-4296-F1BB-1E153BB95373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A1BD61DE-F676-0843-E3F9-4159A6B7147F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569DA1A-3F44-8AE9-F673-C531AE229A1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2CF8BD96-30E0-43A4-81AA-F571B653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3975D9BB-408D-0483-B833-FB6CFAD8D467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3AF07C-C7F6-1DB9-61B3-B272660F55E4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880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28" grpId="0" animBg="1"/>
      <p:bldGraphic spid="3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255" y="3719089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Câu hỏi </a:t>
            </a:r>
            <a:r>
              <a:rPr lang="en-US" sz="2400" dirty="0" smtClean="0">
                <a:solidFill>
                  <a:prstClr val="white"/>
                </a:solidFill>
              </a:rPr>
              <a:t>: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Với trường hợp nhân vật di chuyển theo đường đi là một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 vuông </a:t>
            </a:r>
            <a:r>
              <a:rPr lang="vi-VN" sz="24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thì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góc quay của nhân vật khi đi hết một cạnh 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là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bao nhiêu độ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?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35895" y="6060424"/>
            <a:ext cx="547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     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83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smtClean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smtClean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360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noProof="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120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9360E4E8-D3D3-321A-BED7-6277F94C2B9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663EE0F1-55F6-2347-56B2-7FC8047A432C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7B78E7-CE33-E68A-4E53-80428453E75B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048FB50E-3808-3DC4-2212-ED888DC6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459F550D-1AD3-6005-0185-892B3AC90184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00DEEB-30B0-1CF9-5CE2-24A098EAE68F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2735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34" grpId="3"/>
      <p:bldP spid="28" grpId="0" animBg="1"/>
      <p:bldGraphic spid="3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8568" y="2033101"/>
            <a:ext cx="8473827" cy="232013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 </a:t>
            </a:r>
            <a:r>
              <a:rPr lang="en-US" sz="4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lang="en-US" sz="4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</a:t>
            </a:r>
            <a:r>
              <a:rPr lang="vi-VN" sz="4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12: TỪ THUẬT TOÁN ĐẾN CHƯƠNG TRÌNH</a:t>
            </a:r>
            <a:r>
              <a:rPr lang="en-US" sz="4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(Tiếp)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D655-F7DD-EBAD-D6B3-E49C84B09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976" y="6227706"/>
            <a:ext cx="4395248" cy="4456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>
                <a:solidFill>
                  <a:srgbClr val="C248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dạy: </a:t>
            </a:r>
            <a:r>
              <a:rPr lang="en-US" b="1" dirty="0" smtClean="0">
                <a:solidFill>
                  <a:srgbClr val="C248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Lục Thị hải</a:t>
            </a:r>
            <a:endParaRPr lang="en-US" b="1" dirty="0">
              <a:solidFill>
                <a:srgbClr val="C248A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8F86CE-952E-6FCE-29E5-C51D7ED4AAE4}"/>
              </a:ext>
            </a:extLst>
          </p:cNvPr>
          <p:cNvSpPr txBox="1">
            <a:spLocks/>
          </p:cNvSpPr>
          <p:nvPr/>
        </p:nvSpPr>
        <p:spPr>
          <a:xfrm>
            <a:off x="6892413" y="184630"/>
            <a:ext cx="4791484" cy="23201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CHỦ ĐỀ 5: GIẢI QUYẾT VẤN ĐỀ VỚI SỰ TRỢ GIÚP CỦA MÁY TÍNH</a:t>
            </a:r>
          </a:p>
        </p:txBody>
      </p:sp>
    </p:spTree>
    <p:extLst>
      <p:ext uri="{BB962C8B-B14F-4D97-AF65-F5344CB8AC3E}">
        <p14:creationId xmlns:p14="http://schemas.microsoft.com/office/powerpoint/2010/main" val="2633247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1606732" y="2649714"/>
            <a:ext cx="9326879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hực hành trên máy tính để làm nhiệm vụ sau: Tạo chương trình điều khiển nhân vật di chuyển theo đường đi là một tam giác đều như minh họa ở hình 12.3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841B0-1DDD-B6D6-69C2-0FD09E7A7276}"/>
              </a:ext>
            </a:extLst>
          </p:cNvPr>
          <p:cNvSpPr txBox="1"/>
          <p:nvPr/>
        </p:nvSpPr>
        <p:spPr>
          <a:xfrm>
            <a:off x="1946366" y="137496"/>
            <a:ext cx="7711584" cy="1175564"/>
          </a:xfrm>
          <a:prstGeom prst="hexagon">
            <a:avLst/>
          </a:prstGeom>
          <a:solidFill>
            <a:srgbClr val="D9ECD4"/>
          </a:solidFill>
          <a:ln w="57150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Thực hành: Tạo chương trình điều khiển máy tính thực hiện thuật toán</a:t>
            </a:r>
          </a:p>
        </p:txBody>
      </p:sp>
    </p:spTree>
    <p:extLst>
      <p:ext uri="{BB962C8B-B14F-4D97-AF65-F5344CB8AC3E}">
        <p14:creationId xmlns:p14="http://schemas.microsoft.com/office/powerpoint/2010/main" val="760809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3468167" y="1378318"/>
            <a:ext cx="525566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Bước 1: 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Khởi động phần mềm Scratch, chọn chế độ hiển thị tiếng Việt</a:t>
            </a:r>
            <a:endParaRPr kumimoji="0" lang="vi-VN" sz="20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841B0-1DDD-B6D6-69C2-0FD09E7A7276}"/>
              </a:ext>
            </a:extLst>
          </p:cNvPr>
          <p:cNvSpPr txBox="1"/>
          <p:nvPr/>
        </p:nvSpPr>
        <p:spPr>
          <a:xfrm>
            <a:off x="2534050" y="137496"/>
            <a:ext cx="7123900" cy="1023878"/>
          </a:xfrm>
          <a:prstGeom prst="hexagon">
            <a:avLst/>
          </a:prstGeom>
          <a:solidFill>
            <a:srgbClr val="D9ECD4"/>
          </a:solidFill>
          <a:ln w="57150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vi-VN" sz="2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hành: Tạo chương trình điều khiển máy tính thực hiện thuật 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2DF1B-CADA-3C57-8312-E6DADBE5B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833" y="1378317"/>
            <a:ext cx="2399438" cy="51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3468167" y="1378318"/>
            <a:ext cx="525566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Bước 2: 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Xóa nhân vật chú Mèo, thêm nhân vật chú Bọ rùa</a:t>
            </a:r>
            <a:endParaRPr kumimoji="0" lang="vi-VN" sz="20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841B0-1DDD-B6D6-69C2-0FD09E7A7276}"/>
              </a:ext>
            </a:extLst>
          </p:cNvPr>
          <p:cNvSpPr txBox="1"/>
          <p:nvPr/>
        </p:nvSpPr>
        <p:spPr>
          <a:xfrm>
            <a:off x="2534050" y="137496"/>
            <a:ext cx="7123900" cy="1023878"/>
          </a:xfrm>
          <a:prstGeom prst="hexagon">
            <a:avLst/>
          </a:prstGeom>
          <a:solidFill>
            <a:srgbClr val="D9ECD4"/>
          </a:solidFill>
          <a:ln w="57150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vi-VN" sz="2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hành: Tạo chương trình điều khiển máy tính thực hiện thuật 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2DF1B-CADA-3C57-8312-E6DADBE5B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018" y="2304892"/>
            <a:ext cx="3429964" cy="45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690</Words>
  <Application>Microsoft Office PowerPoint</Application>
  <PresentationFormat>Widescreen</PresentationFormat>
  <Paragraphs>57</Paragraphs>
  <Slides>17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Grandview Display</vt:lpstr>
      <vt:lpstr>Open Sans</vt:lpstr>
      <vt:lpstr>Tahoma</vt:lpstr>
      <vt:lpstr>Times New Roman</vt:lpstr>
      <vt:lpstr>Wingdings</vt:lpstr>
      <vt:lpstr>DashVTI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10  BÀI 12: TỪ THUẬT TOÁN ĐẾN CHƯƠNG TRÌNH (Tiếp)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a, Sơ đồ khối mô tả kịch bản</vt:lpstr>
      <vt:lpstr>b) Em hãy sắp xếp các lệnh sau để tạo thành một chương trình Scratch, thực hiện trên máy.</vt:lpstr>
      <vt:lpstr>B, Chương trình scratch thực hiện thuật toán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2. Bài 1:  LƯỢC SỬ CÔNG CỤ TÍNH TOÁN (TIẾP)</dc:title>
  <dc:creator>Ban Thinh</dc:creator>
  <cp:lastModifiedBy>ManhThangCPT</cp:lastModifiedBy>
  <cp:revision>43</cp:revision>
  <dcterms:created xsi:type="dcterms:W3CDTF">2023-06-05T12:10:35Z</dcterms:created>
  <dcterms:modified xsi:type="dcterms:W3CDTF">2024-11-03T15:04:59Z</dcterms:modified>
</cp:coreProperties>
</file>