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Lst>
  <p:notesMasterIdLst>
    <p:notesMasterId r:id="rId46"/>
  </p:notesMasterIdLst>
  <p:sldIdLst>
    <p:sldId id="480" r:id="rId13"/>
    <p:sldId id="474" r:id="rId14"/>
    <p:sldId id="475" r:id="rId15"/>
    <p:sldId id="477" r:id="rId16"/>
    <p:sldId id="478" r:id="rId17"/>
    <p:sldId id="419" r:id="rId18"/>
    <p:sldId id="463" r:id="rId19"/>
    <p:sldId id="434" r:id="rId20"/>
    <p:sldId id="293" r:id="rId21"/>
    <p:sldId id="459" r:id="rId22"/>
    <p:sldId id="481" r:id="rId23"/>
    <p:sldId id="466" r:id="rId24"/>
    <p:sldId id="467" r:id="rId25"/>
    <p:sldId id="428" r:id="rId26"/>
    <p:sldId id="460" r:id="rId27"/>
    <p:sldId id="403" r:id="rId28"/>
    <p:sldId id="469" r:id="rId29"/>
    <p:sldId id="449" r:id="rId30"/>
    <p:sldId id="448" r:id="rId31"/>
    <p:sldId id="447" r:id="rId32"/>
    <p:sldId id="461" r:id="rId33"/>
    <p:sldId id="462" r:id="rId34"/>
    <p:sldId id="445" r:id="rId35"/>
    <p:sldId id="473" r:id="rId36"/>
    <p:sldId id="256" r:id="rId37"/>
    <p:sldId id="439" r:id="rId38"/>
    <p:sldId id="259" r:id="rId39"/>
    <p:sldId id="260" r:id="rId40"/>
    <p:sldId id="440" r:id="rId41"/>
    <p:sldId id="441" r:id="rId42"/>
    <p:sldId id="443" r:id="rId43"/>
    <p:sldId id="444" r:id="rId44"/>
    <p:sldId id="421" r:id="rId45"/>
  </p:sldIdLst>
  <p:sldSz cx="12192000" cy="6858000"/>
  <p:notesSz cx="6858000" cy="9144000"/>
  <p:embeddedFontLst>
    <p:embeddedFont>
      <p:font typeface="Calibri Light" panose="020F0302020204030204" pitchFamily="34" charset="0"/>
      <p:regular r:id="rId47"/>
      <p:italic r:id="rId48"/>
    </p:embeddedFont>
    <p:embeddedFont>
      <p:font typeface="Calibri" panose="020F0502020204030204" pitchFamily="34" charset="0"/>
      <p:regular r:id="rId49"/>
      <p:bold r:id="rId50"/>
      <p:italic r:id="rId51"/>
      <p:boldItalic r:id="rId52"/>
    </p:embeddedFont>
    <p:embeddedFont>
      <p:font typeface="Tahoma" panose="020B0604030504040204" pitchFamily="34" charset="0"/>
      <p:regular r:id="rId53"/>
      <p:bold r:id="rId54"/>
    </p:embeddedFont>
    <p:embeddedFont>
      <p:font typeface="Ravie" panose="04040805050809020602" pitchFamily="82" charset="0"/>
      <p:regular r:id="rId55"/>
    </p:embeddedFont>
  </p:embeddedFontLst>
  <p:custDataLst>
    <p:tags r:id="rId5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660"/>
  </p:normalViewPr>
  <p:slideViewPr>
    <p:cSldViewPr snapToGrid="0">
      <p:cViewPr varScale="1">
        <p:scale>
          <a:sx n="68" d="100"/>
          <a:sy n="68" d="100"/>
        </p:scale>
        <p:origin x="7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font" Target="fonts/font2.fntdata"/><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6.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Trợ giúp của khán giả</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9.0482090794233277E-2"/>
          <c:y val="5.0548261383473361E-2"/>
          <c:w val="0.86000397183651145"/>
          <c:h val="0.62010101407974194"/>
        </c:manualLayout>
      </c:layout>
      <c:barChart>
        <c:barDir val="col"/>
        <c:grouping val="clustered"/>
        <c:varyColors val="0"/>
        <c:ser>
          <c:idx val="0"/>
          <c:order val="0"/>
          <c:tx>
            <c:strRef>
              <c:f>Sheet1!$B$1</c:f>
              <c:strCache>
                <c:ptCount val="1"/>
                <c:pt idx="0">
                  <c:v>Series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c:v>
                </c:pt>
                <c:pt idx="1">
                  <c:v>B</c:v>
                </c:pt>
                <c:pt idx="2">
                  <c:v>C</c:v>
                </c:pt>
                <c:pt idx="3">
                  <c:v>D</c:v>
                </c:pt>
              </c:strCache>
            </c:strRef>
          </c:cat>
          <c:val>
            <c:numRef>
              <c:f>Sheet1!$B$2:$B$5</c:f>
              <c:numCache>
                <c:formatCode>0%</c:formatCode>
                <c:ptCount val="4"/>
                <c:pt idx="0">
                  <c:v>0.4</c:v>
                </c:pt>
                <c:pt idx="1">
                  <c:v>0.2</c:v>
                </c:pt>
                <c:pt idx="2">
                  <c:v>0.3</c:v>
                </c:pt>
                <c:pt idx="3">
                  <c:v>0.1</c:v>
                </c:pt>
              </c:numCache>
            </c:numRef>
          </c:val>
          <c:extLst>
            <c:ext xmlns:c16="http://schemas.microsoft.com/office/drawing/2014/chart" uri="{C3380CC4-5D6E-409C-BE32-E72D297353CC}">
              <c16:uniqueId val="{00000000-672E-42A7-B210-66830E1DBEC9}"/>
            </c:ext>
          </c:extLst>
        </c:ser>
        <c:dLbls>
          <c:dLblPos val="inEnd"/>
          <c:showLegendKey val="0"/>
          <c:showVal val="1"/>
          <c:showCatName val="0"/>
          <c:showSerName val="0"/>
          <c:showPercent val="0"/>
          <c:showBubbleSize val="0"/>
        </c:dLbls>
        <c:gapWidth val="41"/>
        <c:axId val="611490096"/>
        <c:axId val="611490424"/>
      </c:barChart>
      <c:catAx>
        <c:axId val="61149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611490424"/>
        <c:crosses val="autoZero"/>
        <c:auto val="1"/>
        <c:lblAlgn val="ctr"/>
        <c:lblOffset val="100"/>
        <c:noMultiLvlLbl val="0"/>
      </c:catAx>
      <c:valAx>
        <c:axId val="611490424"/>
        <c:scaling>
          <c:orientation val="minMax"/>
        </c:scaling>
        <c:delete val="1"/>
        <c:axPos val="l"/>
        <c:numFmt formatCode="0%" sourceLinked="1"/>
        <c:majorTickMark val="none"/>
        <c:minorTickMark val="none"/>
        <c:tickLblPos val="nextTo"/>
        <c:crossAx val="61149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Trợ giúp của khán giả</a:t>
            </a:r>
          </a:p>
        </c:rich>
      </c:tx>
      <c:layout>
        <c:manualLayout>
          <c:xMode val="edge"/>
          <c:yMode val="edge"/>
          <c:x val="0.21266744716483185"/>
          <c:y val="0.8522251189128379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9.0482090794233277E-2"/>
          <c:y val="5.0548261383473361E-2"/>
          <c:w val="0.86000397183651145"/>
          <c:h val="0.62010101407974194"/>
        </c:manualLayout>
      </c:layout>
      <c:barChart>
        <c:barDir val="col"/>
        <c:grouping val="clustered"/>
        <c:varyColors val="0"/>
        <c:ser>
          <c:idx val="0"/>
          <c:order val="0"/>
          <c:tx>
            <c:strRef>
              <c:f>Sheet1!$B$1</c:f>
              <c:strCache>
                <c:ptCount val="1"/>
                <c:pt idx="0">
                  <c:v>Series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c:v>
                </c:pt>
                <c:pt idx="1">
                  <c:v>B</c:v>
                </c:pt>
                <c:pt idx="2">
                  <c:v>C</c:v>
                </c:pt>
                <c:pt idx="3">
                  <c:v>D</c:v>
                </c:pt>
              </c:strCache>
            </c:strRef>
          </c:cat>
          <c:val>
            <c:numRef>
              <c:f>Sheet1!$B$2:$B$5</c:f>
              <c:numCache>
                <c:formatCode>0%</c:formatCode>
                <c:ptCount val="4"/>
                <c:pt idx="0">
                  <c:v>0.2</c:v>
                </c:pt>
                <c:pt idx="1">
                  <c:v>0.21</c:v>
                </c:pt>
                <c:pt idx="2">
                  <c:v>0.5</c:v>
                </c:pt>
                <c:pt idx="3">
                  <c:v>0.09</c:v>
                </c:pt>
              </c:numCache>
            </c:numRef>
          </c:val>
          <c:extLst>
            <c:ext xmlns:c16="http://schemas.microsoft.com/office/drawing/2014/chart" uri="{C3380CC4-5D6E-409C-BE32-E72D297353CC}">
              <c16:uniqueId val="{00000000-ADBA-4677-B082-E29F74A897C8}"/>
            </c:ext>
          </c:extLst>
        </c:ser>
        <c:dLbls>
          <c:dLblPos val="inEnd"/>
          <c:showLegendKey val="0"/>
          <c:showVal val="1"/>
          <c:showCatName val="0"/>
          <c:showSerName val="0"/>
          <c:showPercent val="0"/>
          <c:showBubbleSize val="0"/>
        </c:dLbls>
        <c:gapWidth val="41"/>
        <c:axId val="611490096"/>
        <c:axId val="611490424"/>
      </c:barChart>
      <c:catAx>
        <c:axId val="61149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611490424"/>
        <c:crosses val="autoZero"/>
        <c:auto val="1"/>
        <c:lblAlgn val="ctr"/>
        <c:lblOffset val="100"/>
        <c:noMultiLvlLbl val="0"/>
      </c:catAx>
      <c:valAx>
        <c:axId val="611490424"/>
        <c:scaling>
          <c:orientation val="minMax"/>
        </c:scaling>
        <c:delete val="1"/>
        <c:axPos val="l"/>
        <c:numFmt formatCode="0%" sourceLinked="1"/>
        <c:majorTickMark val="none"/>
        <c:minorTickMark val="none"/>
        <c:tickLblPos val="nextTo"/>
        <c:crossAx val="61149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Trợ giúp của khán giả</a:t>
            </a:r>
          </a:p>
        </c:rich>
      </c:tx>
      <c:layout>
        <c:manualLayout>
          <c:xMode val="edge"/>
          <c:yMode val="edge"/>
          <c:x val="0.23683262717911349"/>
          <c:y val="0.82488099745039389"/>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9.0482090794233277E-2"/>
          <c:y val="5.0548261383473361E-2"/>
          <c:w val="0.86000397183651145"/>
          <c:h val="0.62010101407974194"/>
        </c:manualLayout>
      </c:layout>
      <c:barChart>
        <c:barDir val="col"/>
        <c:grouping val="clustered"/>
        <c:varyColors val="0"/>
        <c:ser>
          <c:idx val="0"/>
          <c:order val="0"/>
          <c:tx>
            <c:strRef>
              <c:f>Sheet1!$B$1</c:f>
              <c:strCache>
                <c:ptCount val="1"/>
                <c:pt idx="0">
                  <c:v>Series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c:v>
                </c:pt>
                <c:pt idx="1">
                  <c:v>B</c:v>
                </c:pt>
                <c:pt idx="2">
                  <c:v>C</c:v>
                </c:pt>
                <c:pt idx="3">
                  <c:v>D</c:v>
                </c:pt>
              </c:strCache>
            </c:strRef>
          </c:cat>
          <c:val>
            <c:numRef>
              <c:f>Sheet1!$B$2:$B$5</c:f>
              <c:numCache>
                <c:formatCode>0%</c:formatCode>
                <c:ptCount val="4"/>
                <c:pt idx="0">
                  <c:v>0.33</c:v>
                </c:pt>
                <c:pt idx="1">
                  <c:v>0</c:v>
                </c:pt>
                <c:pt idx="2">
                  <c:v>0.3</c:v>
                </c:pt>
                <c:pt idx="3">
                  <c:v>0.37</c:v>
                </c:pt>
              </c:numCache>
            </c:numRef>
          </c:val>
          <c:extLst>
            <c:ext xmlns:c16="http://schemas.microsoft.com/office/drawing/2014/chart" uri="{C3380CC4-5D6E-409C-BE32-E72D297353CC}">
              <c16:uniqueId val="{00000000-0CD4-4706-B684-17B4C5625470}"/>
            </c:ext>
          </c:extLst>
        </c:ser>
        <c:dLbls>
          <c:dLblPos val="inEnd"/>
          <c:showLegendKey val="0"/>
          <c:showVal val="1"/>
          <c:showCatName val="0"/>
          <c:showSerName val="0"/>
          <c:showPercent val="0"/>
          <c:showBubbleSize val="0"/>
        </c:dLbls>
        <c:gapWidth val="41"/>
        <c:axId val="611490096"/>
        <c:axId val="611490424"/>
      </c:barChart>
      <c:catAx>
        <c:axId val="61149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611490424"/>
        <c:crosses val="autoZero"/>
        <c:auto val="1"/>
        <c:lblAlgn val="ctr"/>
        <c:lblOffset val="100"/>
        <c:noMultiLvlLbl val="0"/>
      </c:catAx>
      <c:valAx>
        <c:axId val="611490424"/>
        <c:scaling>
          <c:orientation val="minMax"/>
        </c:scaling>
        <c:delete val="1"/>
        <c:axPos val="l"/>
        <c:numFmt formatCode="0%" sourceLinked="1"/>
        <c:majorTickMark val="none"/>
        <c:minorTickMark val="none"/>
        <c:tickLblPos val="nextTo"/>
        <c:crossAx val="61149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23/10/2024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EE170C13-B679-4E24-90BC-EBD465C0D177}" type="slidenum">
              <a:rPr lang="en-US" smtClean="0"/>
              <a:pPr eaLnBrk="1" hangingPunct="1"/>
              <a:t>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6780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69ED42D-31DF-4464-89DA-06560082BCCB}" type="datetimeFigureOut">
              <a:rPr lang="en-US"/>
              <a:pPr>
                <a:defRPr/>
              </a:pPr>
              <a:t>10/23/2024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718036-5FC4-4CAC-9B77-37CF3237965A}" type="slidenum">
              <a:rPr lang="en-US"/>
              <a:pPr>
                <a:defRPr/>
              </a:pPr>
              <a:t>‹#›</a:t>
            </a:fld>
            <a:endParaRPr lang="en-US"/>
          </a:p>
        </p:txBody>
      </p:sp>
    </p:spTree>
    <p:extLst>
      <p:ext uri="{BB962C8B-B14F-4D97-AF65-F5344CB8AC3E}">
        <p14:creationId xmlns:p14="http://schemas.microsoft.com/office/powerpoint/2010/main" val="2541708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F2C33-C021-48D6-A657-AF690F278536}"/>
              </a:ext>
            </a:extLst>
          </p:cNvPr>
          <p:cNvSpPr>
            <a:spLocks noGrp="1"/>
          </p:cNvSpPr>
          <p:nvPr>
            <p:ph type="dt" sz="half" idx="10"/>
          </p:nvPr>
        </p:nvSpPr>
        <p:spPr/>
        <p:txBody>
          <a:bodyPr/>
          <a:lstStyle>
            <a:lvl1pPr>
              <a:defRPr/>
            </a:lvl1pPr>
          </a:lstStyle>
          <a:p>
            <a:pPr>
              <a:defRPr/>
            </a:pPr>
            <a:fld id="{44044154-36F6-446B-A718-A677166E45F2}" type="datetimeFigureOut">
              <a:rPr lang="en-US"/>
              <a:pPr>
                <a:defRPr/>
              </a:pPr>
              <a:t>10/23/2024</a:t>
            </a:fld>
            <a:endParaRPr lang="en-US"/>
          </a:p>
        </p:txBody>
      </p:sp>
      <p:sp>
        <p:nvSpPr>
          <p:cNvPr id="5" name="Footer Placeholder 4">
            <a:extLst>
              <a:ext uri="{FF2B5EF4-FFF2-40B4-BE49-F238E27FC236}">
                <a16:creationId xmlns:a16="http://schemas.microsoft.com/office/drawing/2014/main" id="{70623452-C00B-41AF-97D1-B8064FEA6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0D6F46-0764-419E-B5FC-A19F45A70824}"/>
              </a:ext>
            </a:extLst>
          </p:cNvPr>
          <p:cNvSpPr>
            <a:spLocks noGrp="1"/>
          </p:cNvSpPr>
          <p:nvPr>
            <p:ph type="sldNum" sz="quarter" idx="12"/>
          </p:nvPr>
        </p:nvSpPr>
        <p:spPr/>
        <p:txBody>
          <a:bodyPr/>
          <a:lstStyle>
            <a:lvl1pPr>
              <a:defRPr/>
            </a:lvl1pPr>
          </a:lstStyle>
          <a:p>
            <a:fld id="{A8150898-5D40-472F-A220-96A2AAEC0257}" type="slidenum">
              <a:rPr lang="en-US" altLang="en-US"/>
              <a:pPr/>
              <a:t>‹#›</a:t>
            </a:fld>
            <a:endParaRPr lang="en-US" altLang="en-US"/>
          </a:p>
        </p:txBody>
      </p:sp>
    </p:spTree>
    <p:extLst>
      <p:ext uri="{BB962C8B-B14F-4D97-AF65-F5344CB8AC3E}">
        <p14:creationId xmlns:p14="http://schemas.microsoft.com/office/powerpoint/2010/main" val="2191558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5C635-12F7-49D4-9638-E00B5A0C4108}"/>
              </a:ext>
            </a:extLst>
          </p:cNvPr>
          <p:cNvSpPr>
            <a:spLocks noGrp="1"/>
          </p:cNvSpPr>
          <p:nvPr>
            <p:ph type="dt" sz="half" idx="10"/>
          </p:nvPr>
        </p:nvSpPr>
        <p:spPr/>
        <p:txBody>
          <a:bodyPr/>
          <a:lstStyle>
            <a:lvl1pPr>
              <a:defRPr/>
            </a:lvl1pPr>
          </a:lstStyle>
          <a:p>
            <a:pPr>
              <a:defRPr/>
            </a:pPr>
            <a:fld id="{439EAD00-D4F6-4A6B-9178-FEB047E3F3ED}" type="datetimeFigureOut">
              <a:rPr lang="en-US"/>
              <a:pPr>
                <a:defRPr/>
              </a:pPr>
              <a:t>10/23/2024</a:t>
            </a:fld>
            <a:endParaRPr lang="en-US"/>
          </a:p>
        </p:txBody>
      </p:sp>
      <p:sp>
        <p:nvSpPr>
          <p:cNvPr id="5" name="Footer Placeholder 4">
            <a:extLst>
              <a:ext uri="{FF2B5EF4-FFF2-40B4-BE49-F238E27FC236}">
                <a16:creationId xmlns:a16="http://schemas.microsoft.com/office/drawing/2014/main" id="{4A54CF60-DA5F-4355-8B0D-FAA5B96FE7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90027-8C2D-4A51-B30F-8AB42B0D9F0B}"/>
              </a:ext>
            </a:extLst>
          </p:cNvPr>
          <p:cNvSpPr>
            <a:spLocks noGrp="1"/>
          </p:cNvSpPr>
          <p:nvPr>
            <p:ph type="sldNum" sz="quarter" idx="12"/>
          </p:nvPr>
        </p:nvSpPr>
        <p:spPr/>
        <p:txBody>
          <a:bodyPr/>
          <a:lstStyle>
            <a:lvl1pPr>
              <a:defRPr/>
            </a:lvl1pPr>
          </a:lstStyle>
          <a:p>
            <a:fld id="{A3340663-1EB6-4871-B2D3-53275B2094B2}" type="slidenum">
              <a:rPr lang="en-US" altLang="en-US"/>
              <a:pPr/>
              <a:t>‹#›</a:t>
            </a:fld>
            <a:endParaRPr lang="en-US" altLang="en-US"/>
          </a:p>
        </p:txBody>
      </p:sp>
    </p:spTree>
    <p:extLst>
      <p:ext uri="{BB962C8B-B14F-4D97-AF65-F5344CB8AC3E}">
        <p14:creationId xmlns:p14="http://schemas.microsoft.com/office/powerpoint/2010/main" val="30286406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28D52-FC1F-492E-B7A3-CEC9E217697C}"/>
              </a:ext>
            </a:extLst>
          </p:cNvPr>
          <p:cNvSpPr>
            <a:spLocks noGrp="1"/>
          </p:cNvSpPr>
          <p:nvPr>
            <p:ph type="dt" sz="half" idx="10"/>
          </p:nvPr>
        </p:nvSpPr>
        <p:spPr/>
        <p:txBody>
          <a:bodyPr/>
          <a:lstStyle>
            <a:lvl1pPr>
              <a:defRPr/>
            </a:lvl1pPr>
          </a:lstStyle>
          <a:p>
            <a:pPr>
              <a:defRPr/>
            </a:pPr>
            <a:fld id="{F0F07A80-1871-411F-AD3A-EECB63D470B9}" type="datetimeFigureOut">
              <a:rPr lang="en-US"/>
              <a:pPr>
                <a:defRPr/>
              </a:pPr>
              <a:t>10/23/2024</a:t>
            </a:fld>
            <a:endParaRPr lang="en-US"/>
          </a:p>
        </p:txBody>
      </p:sp>
      <p:sp>
        <p:nvSpPr>
          <p:cNvPr id="5" name="Footer Placeholder 4">
            <a:extLst>
              <a:ext uri="{FF2B5EF4-FFF2-40B4-BE49-F238E27FC236}">
                <a16:creationId xmlns:a16="http://schemas.microsoft.com/office/drawing/2014/main" id="{A6E59D6A-A140-4DCC-AAAB-7992E5F2C6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2AC8AB-45F8-4F13-8AD5-37704C6A9624}"/>
              </a:ext>
            </a:extLst>
          </p:cNvPr>
          <p:cNvSpPr>
            <a:spLocks noGrp="1"/>
          </p:cNvSpPr>
          <p:nvPr>
            <p:ph type="sldNum" sz="quarter" idx="12"/>
          </p:nvPr>
        </p:nvSpPr>
        <p:spPr/>
        <p:txBody>
          <a:bodyPr/>
          <a:lstStyle>
            <a:lvl1pPr>
              <a:defRPr/>
            </a:lvl1pPr>
          </a:lstStyle>
          <a:p>
            <a:fld id="{69BE1EC2-E0B3-4F7A-B751-71CBA465ABFE}" type="slidenum">
              <a:rPr lang="en-US" altLang="en-US"/>
              <a:pPr/>
              <a:t>‹#›</a:t>
            </a:fld>
            <a:endParaRPr lang="en-US" altLang="en-US"/>
          </a:p>
        </p:txBody>
      </p:sp>
    </p:spTree>
    <p:extLst>
      <p:ext uri="{BB962C8B-B14F-4D97-AF65-F5344CB8AC3E}">
        <p14:creationId xmlns:p14="http://schemas.microsoft.com/office/powerpoint/2010/main" val="1440123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EB937D-9B4B-438B-9AE4-C279869F5286}"/>
              </a:ext>
            </a:extLst>
          </p:cNvPr>
          <p:cNvSpPr>
            <a:spLocks noGrp="1"/>
          </p:cNvSpPr>
          <p:nvPr>
            <p:ph type="dt" sz="half" idx="10"/>
          </p:nvPr>
        </p:nvSpPr>
        <p:spPr/>
        <p:txBody>
          <a:bodyPr/>
          <a:lstStyle>
            <a:lvl1pPr>
              <a:defRPr/>
            </a:lvl1pPr>
          </a:lstStyle>
          <a:p>
            <a:pPr>
              <a:defRPr/>
            </a:pPr>
            <a:fld id="{4A00A996-4567-4861-89DE-3B8100594200}" type="datetimeFigureOut">
              <a:rPr lang="en-US"/>
              <a:pPr>
                <a:defRPr/>
              </a:pPr>
              <a:t>10/23/2024</a:t>
            </a:fld>
            <a:endParaRPr lang="en-US"/>
          </a:p>
        </p:txBody>
      </p:sp>
      <p:sp>
        <p:nvSpPr>
          <p:cNvPr id="6" name="Footer Placeholder 4">
            <a:extLst>
              <a:ext uri="{FF2B5EF4-FFF2-40B4-BE49-F238E27FC236}">
                <a16:creationId xmlns:a16="http://schemas.microsoft.com/office/drawing/2014/main" id="{F0FF23DF-5661-4F26-A9A2-5AE7A27F65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9EA815-1122-48D8-8421-1BB38E455141}"/>
              </a:ext>
            </a:extLst>
          </p:cNvPr>
          <p:cNvSpPr>
            <a:spLocks noGrp="1"/>
          </p:cNvSpPr>
          <p:nvPr>
            <p:ph type="sldNum" sz="quarter" idx="12"/>
          </p:nvPr>
        </p:nvSpPr>
        <p:spPr/>
        <p:txBody>
          <a:bodyPr/>
          <a:lstStyle>
            <a:lvl1pPr>
              <a:defRPr/>
            </a:lvl1pPr>
          </a:lstStyle>
          <a:p>
            <a:fld id="{E2C483A6-1EEF-4B31-9D65-4BA7D3ED2294}" type="slidenum">
              <a:rPr lang="en-US" altLang="en-US"/>
              <a:pPr/>
              <a:t>‹#›</a:t>
            </a:fld>
            <a:endParaRPr lang="en-US" altLang="en-US"/>
          </a:p>
        </p:txBody>
      </p:sp>
    </p:spTree>
    <p:extLst>
      <p:ext uri="{BB962C8B-B14F-4D97-AF65-F5344CB8AC3E}">
        <p14:creationId xmlns:p14="http://schemas.microsoft.com/office/powerpoint/2010/main" val="38642284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A2819-DD00-429D-8654-76423A6BE8EC}"/>
              </a:ext>
            </a:extLst>
          </p:cNvPr>
          <p:cNvSpPr>
            <a:spLocks noGrp="1"/>
          </p:cNvSpPr>
          <p:nvPr>
            <p:ph type="dt" sz="half" idx="10"/>
          </p:nvPr>
        </p:nvSpPr>
        <p:spPr/>
        <p:txBody>
          <a:bodyPr/>
          <a:lstStyle>
            <a:lvl1pPr>
              <a:defRPr/>
            </a:lvl1pPr>
          </a:lstStyle>
          <a:p>
            <a:pPr>
              <a:defRPr/>
            </a:pPr>
            <a:fld id="{3679A0D8-250E-4957-BABF-65A3E1CE714A}" type="datetimeFigureOut">
              <a:rPr lang="en-US"/>
              <a:pPr>
                <a:defRPr/>
              </a:pPr>
              <a:t>10/23/2024</a:t>
            </a:fld>
            <a:endParaRPr lang="en-US"/>
          </a:p>
        </p:txBody>
      </p:sp>
      <p:sp>
        <p:nvSpPr>
          <p:cNvPr id="8" name="Footer Placeholder 4">
            <a:extLst>
              <a:ext uri="{FF2B5EF4-FFF2-40B4-BE49-F238E27FC236}">
                <a16:creationId xmlns:a16="http://schemas.microsoft.com/office/drawing/2014/main" id="{BF297CC2-23A2-460C-958C-749148A6C6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91A1FF-C377-4039-A954-6C9D5939B7A4}"/>
              </a:ext>
            </a:extLst>
          </p:cNvPr>
          <p:cNvSpPr>
            <a:spLocks noGrp="1"/>
          </p:cNvSpPr>
          <p:nvPr>
            <p:ph type="sldNum" sz="quarter" idx="12"/>
          </p:nvPr>
        </p:nvSpPr>
        <p:spPr/>
        <p:txBody>
          <a:bodyPr/>
          <a:lstStyle>
            <a:lvl1pPr>
              <a:defRPr/>
            </a:lvl1pPr>
          </a:lstStyle>
          <a:p>
            <a:fld id="{416BAC28-F733-427F-8D18-85B2D2ED81B1}" type="slidenum">
              <a:rPr lang="en-US" altLang="en-US"/>
              <a:pPr/>
              <a:t>‹#›</a:t>
            </a:fld>
            <a:endParaRPr lang="en-US" altLang="en-US"/>
          </a:p>
        </p:txBody>
      </p:sp>
    </p:spTree>
    <p:extLst>
      <p:ext uri="{BB962C8B-B14F-4D97-AF65-F5344CB8AC3E}">
        <p14:creationId xmlns:p14="http://schemas.microsoft.com/office/powerpoint/2010/main" val="3987903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33601A-F5F6-4C65-AC2D-73C38683FB43}"/>
              </a:ext>
            </a:extLst>
          </p:cNvPr>
          <p:cNvSpPr>
            <a:spLocks noGrp="1"/>
          </p:cNvSpPr>
          <p:nvPr>
            <p:ph type="dt" sz="half" idx="10"/>
          </p:nvPr>
        </p:nvSpPr>
        <p:spPr/>
        <p:txBody>
          <a:bodyPr/>
          <a:lstStyle>
            <a:lvl1pPr>
              <a:defRPr/>
            </a:lvl1pPr>
          </a:lstStyle>
          <a:p>
            <a:pPr>
              <a:defRPr/>
            </a:pPr>
            <a:fld id="{B4607FCA-517D-420F-952C-17A18F871DCA}" type="datetimeFigureOut">
              <a:rPr lang="en-US"/>
              <a:pPr>
                <a:defRPr/>
              </a:pPr>
              <a:t>10/23/2024</a:t>
            </a:fld>
            <a:endParaRPr lang="en-US"/>
          </a:p>
        </p:txBody>
      </p:sp>
      <p:sp>
        <p:nvSpPr>
          <p:cNvPr id="4" name="Footer Placeholder 4">
            <a:extLst>
              <a:ext uri="{FF2B5EF4-FFF2-40B4-BE49-F238E27FC236}">
                <a16:creationId xmlns:a16="http://schemas.microsoft.com/office/drawing/2014/main" id="{F91FBAA0-A164-45FD-BC48-92481503FD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24D681-3F81-49BE-9381-5BD2A4D2C98C}"/>
              </a:ext>
            </a:extLst>
          </p:cNvPr>
          <p:cNvSpPr>
            <a:spLocks noGrp="1"/>
          </p:cNvSpPr>
          <p:nvPr>
            <p:ph type="sldNum" sz="quarter" idx="12"/>
          </p:nvPr>
        </p:nvSpPr>
        <p:spPr/>
        <p:txBody>
          <a:bodyPr/>
          <a:lstStyle>
            <a:lvl1pPr>
              <a:defRPr/>
            </a:lvl1pPr>
          </a:lstStyle>
          <a:p>
            <a:fld id="{18F4A6C9-7D2B-400F-A232-4CC83CCC7CB2}" type="slidenum">
              <a:rPr lang="en-US" altLang="en-US"/>
              <a:pPr/>
              <a:t>‹#›</a:t>
            </a:fld>
            <a:endParaRPr lang="en-US" altLang="en-US"/>
          </a:p>
        </p:txBody>
      </p:sp>
    </p:spTree>
    <p:extLst>
      <p:ext uri="{BB962C8B-B14F-4D97-AF65-F5344CB8AC3E}">
        <p14:creationId xmlns:p14="http://schemas.microsoft.com/office/powerpoint/2010/main" val="31442945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BE7C4B-4577-423E-BE20-F2E9E7C0F10A}"/>
              </a:ext>
            </a:extLst>
          </p:cNvPr>
          <p:cNvSpPr>
            <a:spLocks noGrp="1"/>
          </p:cNvSpPr>
          <p:nvPr>
            <p:ph type="dt" sz="half" idx="10"/>
          </p:nvPr>
        </p:nvSpPr>
        <p:spPr/>
        <p:txBody>
          <a:bodyPr/>
          <a:lstStyle>
            <a:lvl1pPr>
              <a:defRPr/>
            </a:lvl1pPr>
          </a:lstStyle>
          <a:p>
            <a:pPr>
              <a:defRPr/>
            </a:pPr>
            <a:fld id="{E680B488-43D6-4BEC-8D51-08ED4A1D9284}" type="datetimeFigureOut">
              <a:rPr lang="en-US"/>
              <a:pPr>
                <a:defRPr/>
              </a:pPr>
              <a:t>10/23/2024</a:t>
            </a:fld>
            <a:endParaRPr lang="en-US"/>
          </a:p>
        </p:txBody>
      </p:sp>
      <p:sp>
        <p:nvSpPr>
          <p:cNvPr id="3" name="Footer Placeholder 4">
            <a:extLst>
              <a:ext uri="{FF2B5EF4-FFF2-40B4-BE49-F238E27FC236}">
                <a16:creationId xmlns:a16="http://schemas.microsoft.com/office/drawing/2014/main" id="{EAC781B5-ACBD-43DC-B943-C98ECBC7C5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88DEC1-0CEC-456F-B0E2-A9FB2B881DA4}"/>
              </a:ext>
            </a:extLst>
          </p:cNvPr>
          <p:cNvSpPr>
            <a:spLocks noGrp="1"/>
          </p:cNvSpPr>
          <p:nvPr>
            <p:ph type="sldNum" sz="quarter" idx="12"/>
          </p:nvPr>
        </p:nvSpPr>
        <p:spPr/>
        <p:txBody>
          <a:bodyPr/>
          <a:lstStyle>
            <a:lvl1pPr>
              <a:defRPr/>
            </a:lvl1pPr>
          </a:lstStyle>
          <a:p>
            <a:fld id="{B7DED6D1-7BA7-46DC-8F7B-83B4D3870E63}" type="slidenum">
              <a:rPr lang="en-US" altLang="en-US"/>
              <a:pPr/>
              <a:t>‹#›</a:t>
            </a:fld>
            <a:endParaRPr lang="en-US" altLang="en-US"/>
          </a:p>
        </p:txBody>
      </p:sp>
    </p:spTree>
    <p:extLst>
      <p:ext uri="{BB962C8B-B14F-4D97-AF65-F5344CB8AC3E}">
        <p14:creationId xmlns:p14="http://schemas.microsoft.com/office/powerpoint/2010/main" val="343024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2DD0E7-F2FE-4CBB-8B20-B9A7E71FDD86}"/>
              </a:ext>
            </a:extLst>
          </p:cNvPr>
          <p:cNvSpPr>
            <a:spLocks noGrp="1"/>
          </p:cNvSpPr>
          <p:nvPr>
            <p:ph type="dt" sz="half" idx="10"/>
          </p:nvPr>
        </p:nvSpPr>
        <p:spPr/>
        <p:txBody>
          <a:bodyPr/>
          <a:lstStyle>
            <a:lvl1pPr>
              <a:defRPr/>
            </a:lvl1pPr>
          </a:lstStyle>
          <a:p>
            <a:pPr>
              <a:defRPr/>
            </a:pPr>
            <a:fld id="{1130846A-0F69-42C4-88F1-55CF321A810B}" type="datetimeFigureOut">
              <a:rPr lang="en-US"/>
              <a:pPr>
                <a:defRPr/>
              </a:pPr>
              <a:t>10/23/2024</a:t>
            </a:fld>
            <a:endParaRPr lang="en-US"/>
          </a:p>
        </p:txBody>
      </p:sp>
      <p:sp>
        <p:nvSpPr>
          <p:cNvPr id="6" name="Footer Placeholder 4">
            <a:extLst>
              <a:ext uri="{FF2B5EF4-FFF2-40B4-BE49-F238E27FC236}">
                <a16:creationId xmlns:a16="http://schemas.microsoft.com/office/drawing/2014/main" id="{78625486-E96E-407E-9DC0-EB64FAB9E3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3FA269-64BD-4CDE-AD72-8C6CD951EE2F}"/>
              </a:ext>
            </a:extLst>
          </p:cNvPr>
          <p:cNvSpPr>
            <a:spLocks noGrp="1"/>
          </p:cNvSpPr>
          <p:nvPr>
            <p:ph type="sldNum" sz="quarter" idx="12"/>
          </p:nvPr>
        </p:nvSpPr>
        <p:spPr/>
        <p:txBody>
          <a:bodyPr/>
          <a:lstStyle>
            <a:lvl1pPr>
              <a:defRPr/>
            </a:lvl1pPr>
          </a:lstStyle>
          <a:p>
            <a:fld id="{8D74C87B-720D-4684-98B8-75D8ABEDEC71}" type="slidenum">
              <a:rPr lang="en-US" altLang="en-US"/>
              <a:pPr/>
              <a:t>‹#›</a:t>
            </a:fld>
            <a:endParaRPr lang="en-US" altLang="en-US"/>
          </a:p>
        </p:txBody>
      </p:sp>
    </p:spTree>
    <p:extLst>
      <p:ext uri="{BB962C8B-B14F-4D97-AF65-F5344CB8AC3E}">
        <p14:creationId xmlns:p14="http://schemas.microsoft.com/office/powerpoint/2010/main" val="953616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E9B4FB1-657D-4CAB-82CA-B1AA4FBAD443}"/>
              </a:ext>
            </a:extLst>
          </p:cNvPr>
          <p:cNvSpPr>
            <a:spLocks noGrp="1"/>
          </p:cNvSpPr>
          <p:nvPr>
            <p:ph type="dt" sz="half" idx="10"/>
          </p:nvPr>
        </p:nvSpPr>
        <p:spPr/>
        <p:txBody>
          <a:bodyPr/>
          <a:lstStyle>
            <a:lvl1pPr>
              <a:defRPr/>
            </a:lvl1pPr>
          </a:lstStyle>
          <a:p>
            <a:pPr>
              <a:defRPr/>
            </a:pPr>
            <a:fld id="{30EED25C-946A-4A88-A14D-BCC0B1633788}" type="datetimeFigureOut">
              <a:rPr lang="en-US"/>
              <a:pPr>
                <a:defRPr/>
              </a:pPr>
              <a:t>10/23/2024</a:t>
            </a:fld>
            <a:endParaRPr lang="en-US"/>
          </a:p>
        </p:txBody>
      </p:sp>
      <p:sp>
        <p:nvSpPr>
          <p:cNvPr id="6" name="Footer Placeholder 4">
            <a:extLst>
              <a:ext uri="{FF2B5EF4-FFF2-40B4-BE49-F238E27FC236}">
                <a16:creationId xmlns:a16="http://schemas.microsoft.com/office/drawing/2014/main" id="{73D7C974-4CF8-4BC7-80B4-AD7F9FF27E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C56649-3394-4833-B7C0-9E71FCEE9643}"/>
              </a:ext>
            </a:extLst>
          </p:cNvPr>
          <p:cNvSpPr>
            <a:spLocks noGrp="1"/>
          </p:cNvSpPr>
          <p:nvPr>
            <p:ph type="sldNum" sz="quarter" idx="12"/>
          </p:nvPr>
        </p:nvSpPr>
        <p:spPr/>
        <p:txBody>
          <a:bodyPr/>
          <a:lstStyle>
            <a:lvl1pPr>
              <a:defRPr/>
            </a:lvl1pPr>
          </a:lstStyle>
          <a:p>
            <a:fld id="{3244F092-4832-4FEE-A7A4-0F78F34BDF10}" type="slidenum">
              <a:rPr lang="en-US" altLang="en-US"/>
              <a:pPr/>
              <a:t>‹#›</a:t>
            </a:fld>
            <a:endParaRPr lang="en-US" altLang="en-US"/>
          </a:p>
        </p:txBody>
      </p:sp>
    </p:spTree>
    <p:extLst>
      <p:ext uri="{BB962C8B-B14F-4D97-AF65-F5344CB8AC3E}">
        <p14:creationId xmlns:p14="http://schemas.microsoft.com/office/powerpoint/2010/main" val="3318268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5CB20-0A8E-4AE0-B4B4-49E6D854355B}"/>
              </a:ext>
            </a:extLst>
          </p:cNvPr>
          <p:cNvSpPr>
            <a:spLocks noGrp="1"/>
          </p:cNvSpPr>
          <p:nvPr>
            <p:ph type="dt" sz="half" idx="10"/>
          </p:nvPr>
        </p:nvSpPr>
        <p:spPr/>
        <p:txBody>
          <a:bodyPr/>
          <a:lstStyle>
            <a:lvl1pPr>
              <a:defRPr/>
            </a:lvl1pPr>
          </a:lstStyle>
          <a:p>
            <a:pPr>
              <a:defRPr/>
            </a:pPr>
            <a:fld id="{77F07B86-61F5-4259-9CA1-6EFB6BFD97D0}" type="datetimeFigureOut">
              <a:rPr lang="en-US"/>
              <a:pPr>
                <a:defRPr/>
              </a:pPr>
              <a:t>10/23/2024</a:t>
            </a:fld>
            <a:endParaRPr lang="en-US"/>
          </a:p>
        </p:txBody>
      </p:sp>
      <p:sp>
        <p:nvSpPr>
          <p:cNvPr id="5" name="Footer Placeholder 4">
            <a:extLst>
              <a:ext uri="{FF2B5EF4-FFF2-40B4-BE49-F238E27FC236}">
                <a16:creationId xmlns:a16="http://schemas.microsoft.com/office/drawing/2014/main" id="{B88AB938-4855-4C7C-86F8-7B5B599C6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AA0C32-37F9-4F18-ADE6-EE6AE28EB4C9}"/>
              </a:ext>
            </a:extLst>
          </p:cNvPr>
          <p:cNvSpPr>
            <a:spLocks noGrp="1"/>
          </p:cNvSpPr>
          <p:nvPr>
            <p:ph type="sldNum" sz="quarter" idx="12"/>
          </p:nvPr>
        </p:nvSpPr>
        <p:spPr/>
        <p:txBody>
          <a:bodyPr/>
          <a:lstStyle>
            <a:lvl1pPr>
              <a:defRPr/>
            </a:lvl1pPr>
          </a:lstStyle>
          <a:p>
            <a:fld id="{4AF685D5-5A4C-44B7-8160-E0FB901726DF}" type="slidenum">
              <a:rPr lang="en-US" altLang="en-US"/>
              <a:pPr/>
              <a:t>‹#›</a:t>
            </a:fld>
            <a:endParaRPr lang="en-US" altLang="en-US"/>
          </a:p>
        </p:txBody>
      </p:sp>
    </p:spTree>
    <p:extLst>
      <p:ext uri="{BB962C8B-B14F-4D97-AF65-F5344CB8AC3E}">
        <p14:creationId xmlns:p14="http://schemas.microsoft.com/office/powerpoint/2010/main" val="1108778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34589-C9DA-4AA2-9B29-14132BC53B62}"/>
              </a:ext>
            </a:extLst>
          </p:cNvPr>
          <p:cNvSpPr>
            <a:spLocks noGrp="1"/>
          </p:cNvSpPr>
          <p:nvPr>
            <p:ph type="dt" sz="half" idx="10"/>
          </p:nvPr>
        </p:nvSpPr>
        <p:spPr/>
        <p:txBody>
          <a:bodyPr/>
          <a:lstStyle>
            <a:lvl1pPr>
              <a:defRPr/>
            </a:lvl1pPr>
          </a:lstStyle>
          <a:p>
            <a:pPr>
              <a:defRPr/>
            </a:pPr>
            <a:fld id="{8601D197-8A15-4581-8233-3DABDD55CC3E}" type="datetimeFigureOut">
              <a:rPr lang="en-US"/>
              <a:pPr>
                <a:defRPr/>
              </a:pPr>
              <a:t>10/23/2024</a:t>
            </a:fld>
            <a:endParaRPr lang="en-US"/>
          </a:p>
        </p:txBody>
      </p:sp>
      <p:sp>
        <p:nvSpPr>
          <p:cNvPr id="5" name="Footer Placeholder 4">
            <a:extLst>
              <a:ext uri="{FF2B5EF4-FFF2-40B4-BE49-F238E27FC236}">
                <a16:creationId xmlns:a16="http://schemas.microsoft.com/office/drawing/2014/main" id="{21D47321-8C01-49D8-AFF3-548E60577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0253C0-F837-43B1-AAC2-583927A43A63}"/>
              </a:ext>
            </a:extLst>
          </p:cNvPr>
          <p:cNvSpPr>
            <a:spLocks noGrp="1"/>
          </p:cNvSpPr>
          <p:nvPr>
            <p:ph type="sldNum" sz="quarter" idx="12"/>
          </p:nvPr>
        </p:nvSpPr>
        <p:spPr/>
        <p:txBody>
          <a:bodyPr/>
          <a:lstStyle>
            <a:lvl1pPr>
              <a:defRPr/>
            </a:lvl1pPr>
          </a:lstStyle>
          <a:p>
            <a:fld id="{BC80EEED-490B-44AD-9602-910C8BE1EFD4}" type="slidenum">
              <a:rPr lang="en-US" altLang="en-US"/>
              <a:pPr/>
              <a:t>‹#›</a:t>
            </a:fld>
            <a:endParaRPr lang="en-US" altLang="en-US"/>
          </a:p>
        </p:txBody>
      </p:sp>
    </p:spTree>
    <p:extLst>
      <p:ext uri="{BB962C8B-B14F-4D97-AF65-F5344CB8AC3E}">
        <p14:creationId xmlns:p14="http://schemas.microsoft.com/office/powerpoint/2010/main" val="83599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23/10/2024</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6.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4.gif"/><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5.xml"/><Relationship Id="rId16" Type="http://schemas.openxmlformats.org/officeDocument/2006/relationships/image" Target="../media/image5.gi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gi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D5508-1033-44EE-963D-422B6900E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2"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628F4BF-8241-4971-B2F2-01F63C00BB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E7AEE4B-D6A9-426C-A203-4C5102903E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FBB08AE-ABCF-4FAF-8D74-CC5B82FED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14FC70-1BBA-41EB-A8DD-4803195826F7}" type="datetimeFigureOut">
              <a:rPr lang="en-US"/>
              <a:pPr>
                <a:defRPr/>
              </a:pPr>
              <a:t>10/23/2024</a:t>
            </a:fld>
            <a:endParaRPr lang="en-US"/>
          </a:p>
        </p:txBody>
      </p:sp>
      <p:sp>
        <p:nvSpPr>
          <p:cNvPr id="5" name="Footer Placeholder 4">
            <a:extLst>
              <a:ext uri="{FF2B5EF4-FFF2-40B4-BE49-F238E27FC236}">
                <a16:creationId xmlns:a16="http://schemas.microsoft.com/office/drawing/2014/main" id="{6790CCDD-B06A-48C2-B799-6152D7CF1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7797413-D218-4D21-BBDF-6C46B7168A7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C0DD259-A369-430A-95E1-28256D2D33FB}" type="slidenum">
              <a:rPr lang="en-US" altLang="en-US"/>
              <a:pPr/>
              <a:t>‹#›</a:t>
            </a:fld>
            <a:endParaRPr lang="en-US" altLang="en-US"/>
          </a:p>
        </p:txBody>
      </p:sp>
    </p:spTree>
    <p:extLst>
      <p:ext uri="{BB962C8B-B14F-4D97-AF65-F5344CB8AC3E}">
        <p14:creationId xmlns:p14="http://schemas.microsoft.com/office/powerpoint/2010/main" val="353866117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gif"/><Relationship Id="rId7"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4.png"/><Relationship Id="rId5" Type="http://schemas.openxmlformats.org/officeDocument/2006/relationships/image" Target="../media/image43.gif"/><Relationship Id="rId10" Type="http://schemas.openxmlformats.org/officeDocument/2006/relationships/image" Target="../media/image48.png"/><Relationship Id="rId4" Type="http://schemas.openxmlformats.org/officeDocument/2006/relationships/image" Target="../media/image42.gif"/><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3.wav"/><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chart" Target="../charts/chart1.xml"/><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audio" Target="../media/audio2.wav"/><Relationship Id="rId5" Type="http://schemas.microsoft.com/office/2007/relationships/media" Target="../media/media4.mp3"/><Relationship Id="rId15" Type="http://schemas.openxmlformats.org/officeDocument/2006/relationships/image" Target="../media/image5.svg"/><Relationship Id="rId10" Type="http://schemas.openxmlformats.org/officeDocument/2006/relationships/audio" Target="../media/audio1.wav"/><Relationship Id="rId4" Type="http://schemas.openxmlformats.org/officeDocument/2006/relationships/audio" Target="../media/media3.mp3"/><Relationship Id="rId9" Type="http://schemas.openxmlformats.org/officeDocument/2006/relationships/slideLayout" Target="../slideLayouts/slideLayout12.xml"/><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23.xml"/><Relationship Id="rId1" Type="http://schemas.openxmlformats.org/officeDocument/2006/relationships/audio" Target="file:///C:\Users\Administrator\Music\Jigsaw_Puzzle.mp3" TargetMode="External"/><Relationship Id="rId6" Type="http://schemas.openxmlformats.org/officeDocument/2006/relationships/image" Target="../media/image43.gif"/><Relationship Id="rId11" Type="http://schemas.openxmlformats.org/officeDocument/2006/relationships/image" Target="../media/image44.png"/><Relationship Id="rId5" Type="http://schemas.openxmlformats.org/officeDocument/2006/relationships/image" Target="../media/image41.gif"/><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chart" Target="../charts/chart2.xml"/><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audio" Target="../media/audio2.wav"/><Relationship Id="rId5" Type="http://schemas.microsoft.com/office/2007/relationships/media" Target="../media/media4.mp3"/><Relationship Id="rId15" Type="http://schemas.openxmlformats.org/officeDocument/2006/relationships/image" Target="../media/image5.svg"/><Relationship Id="rId10" Type="http://schemas.openxmlformats.org/officeDocument/2006/relationships/audio" Target="../media/audio1.wav"/><Relationship Id="rId4" Type="http://schemas.openxmlformats.org/officeDocument/2006/relationships/audio" Target="../media/media3.mp3"/><Relationship Id="rId9" Type="http://schemas.openxmlformats.org/officeDocument/2006/relationships/slideLayout" Target="../slideLayouts/slideLayout12.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chart" Target="../charts/chart3.xml"/><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audio" Target="../media/audio2.wav"/><Relationship Id="rId5" Type="http://schemas.microsoft.com/office/2007/relationships/media" Target="../media/media4.mp3"/><Relationship Id="rId15" Type="http://schemas.openxmlformats.org/officeDocument/2006/relationships/image" Target="../media/image5.svg"/><Relationship Id="rId10" Type="http://schemas.openxmlformats.org/officeDocument/2006/relationships/audio" Target="../media/audio1.wav"/><Relationship Id="rId4" Type="http://schemas.openxmlformats.org/officeDocument/2006/relationships/audio" Target="../media/media3.mp3"/><Relationship Id="rId9" Type="http://schemas.openxmlformats.org/officeDocument/2006/relationships/slideLayout" Target="../slideLayouts/slideLayout12.xml"/><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WordArt 5"/>
          <p:cNvSpPr>
            <a:spLocks noChangeArrowheads="1" noChangeShapeType="1" noTextEdit="1"/>
          </p:cNvSpPr>
          <p:nvPr/>
        </p:nvSpPr>
        <p:spPr bwMode="auto">
          <a:xfrm>
            <a:off x="2819400" y="1628800"/>
            <a:ext cx="7086600" cy="4727568"/>
          </a:xfrm>
          <a:prstGeom prst="rect">
            <a:avLst/>
          </a:prstGeom>
        </p:spPr>
        <p:txBody>
          <a:bodyPr spcFirstLastPara="1" wrap="none" fromWordArt="1">
            <a:prstTxWarp prst="textArchUp">
              <a:avLst>
                <a:gd name="adj" fmla="val 10800004"/>
              </a:avLst>
            </a:prstTxWarp>
          </a:bodyPr>
          <a:lstStyle/>
          <a:p>
            <a:pPr algn="ctr"/>
            <a:r>
              <a:rPr lang="en-US" sz="2700" kern="10" dirty="0">
                <a:ln w="9525">
                  <a:solidFill>
                    <a:srgbClr val="000000"/>
                  </a:solidFill>
                  <a:round/>
                  <a:headEnd/>
                  <a:tailEnd/>
                </a:ln>
                <a:solidFill>
                  <a:srgbClr val="000000"/>
                </a:solidFill>
                <a:latin typeface="Times New Roman"/>
                <a:cs typeface="Times New Roman"/>
              </a:rPr>
              <a:t>CHÀO MỪNG QUÝ THẦY CÔ VÀ CÁC EM</a:t>
            </a:r>
          </a:p>
        </p:txBody>
      </p:sp>
    </p:spTree>
    <p:extLst>
      <p:ext uri="{BB962C8B-B14F-4D97-AF65-F5344CB8AC3E}">
        <p14:creationId xmlns:p14="http://schemas.microsoft.com/office/powerpoint/2010/main" val="255635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5F0C51-F948-448B-843E-6E4F02D5494B}"/>
              </a:ext>
            </a:extLst>
          </p:cNvPr>
          <p:cNvSpPr txBox="1"/>
          <p:nvPr/>
        </p:nvSpPr>
        <p:spPr>
          <a:xfrm>
            <a:off x="657628" y="1654162"/>
            <a:ext cx="11269141" cy="2099036"/>
          </a:xfrm>
          <a:prstGeom prst="rect">
            <a:avLst/>
          </a:prstGeom>
          <a:noFill/>
          <a:ln>
            <a:noFill/>
          </a:ln>
        </p:spPr>
        <p:txBody>
          <a:bodyPr wrap="square">
            <a:spAutoFit/>
          </a:bodyPr>
          <a:lstStyle/>
          <a:p>
            <a:pPr marL="0" marR="0" algn="just">
              <a:lnSpc>
                <a:spcPct val="115000"/>
              </a:lnSpc>
              <a:spcBef>
                <a:spcPts val="720"/>
              </a:spcBef>
              <a:spcAft>
                <a:spcPts val="480"/>
              </a:spcAft>
            </a:pPr>
            <a:r>
              <a:rPr lang="en-US" sz="3200" dirty="0">
                <a:effectLst/>
                <a:latin typeface="Times New Roman" panose="02020603050405020304" pitchFamily="18" charset="0"/>
                <a:cs typeface="Times New Roman" panose="02020603050405020304" pitchFamily="18" charset="0"/>
              </a:rPr>
              <a:t>1. </a:t>
            </a:r>
            <a:r>
              <a:rPr lang="en-US" sz="3200" dirty="0" err="1">
                <a:effectLst/>
                <a:latin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cs typeface="Times New Roman" panose="02020603050405020304" pitchFamily="18" charset="0"/>
              </a:rPr>
              <a:t> Internet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gì</a:t>
            </a:r>
            <a:r>
              <a:rPr lang="en-US" sz="3200" dirty="0">
                <a:effectLst/>
                <a:latin typeface="Times New Roman" panose="02020603050405020304" pitchFamily="18" charset="0"/>
                <a:cs typeface="Times New Roman" panose="02020603050405020304" pitchFamily="18" charset="0"/>
              </a:rPr>
              <a:t>?</a:t>
            </a:r>
          </a:p>
          <a:p>
            <a:pPr marL="0" marR="0" algn="just">
              <a:lnSpc>
                <a:spcPct val="115000"/>
              </a:lnSpc>
              <a:spcBef>
                <a:spcPts val="720"/>
              </a:spcBef>
              <a:spcAft>
                <a:spcPts val="480"/>
              </a:spcAft>
            </a:pPr>
            <a:r>
              <a:rPr lang="en-US" sz="3200" dirty="0">
                <a:effectLst/>
                <a:latin typeface="Times New Roman" panose="02020603050405020304" pitchFamily="18" charset="0"/>
                <a:cs typeface="Times New Roman" panose="02020603050405020304" pitchFamily="18" charset="0"/>
              </a:rPr>
              <a:t>2. L</a:t>
            </a:r>
            <a:r>
              <a:rPr lang="vi-VN" sz="3200" dirty="0">
                <a:effectLst/>
                <a:latin typeface="Times New Roman" panose="02020603050405020304" pitchFamily="18" charset="0"/>
                <a:cs typeface="Times New Roman" panose="02020603050405020304" pitchFamily="18" charset="0"/>
              </a:rPr>
              <a:t>àm cách nào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máy tính có thể kết nối vào Internet</a:t>
            </a:r>
            <a:r>
              <a:rPr lang="en-US" sz="3200" dirty="0">
                <a:effectLst/>
                <a:latin typeface="Times New Roman" panose="02020603050405020304" pitchFamily="18" charset="0"/>
                <a:cs typeface="Times New Roman" panose="02020603050405020304" pitchFamily="18" charset="0"/>
              </a:rPr>
              <a:t>?</a:t>
            </a:r>
          </a:p>
          <a:p>
            <a:pPr marL="0" marR="0" algn="just">
              <a:lnSpc>
                <a:spcPct val="115000"/>
              </a:lnSpc>
              <a:spcBef>
                <a:spcPts val="720"/>
              </a:spcBef>
              <a:spcAft>
                <a:spcPts val="480"/>
              </a:spcAft>
            </a:pPr>
            <a:r>
              <a:rPr lang="en-US" sz="3200" dirty="0">
                <a:effectLst/>
                <a:latin typeface="Times New Roman" panose="02020603050405020304" pitchFamily="18" charset="0"/>
                <a:cs typeface="Times New Roman" panose="02020603050405020304" pitchFamily="18" charset="0"/>
              </a:rPr>
              <a:t>3. Người sử dụng có thể làm được những gì khi truy cập Internet</a:t>
            </a:r>
            <a:r>
              <a:rPr lang="en-US"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158311A-28D4-4588-B65D-C1C1F5FC4377}"/>
              </a:ext>
            </a:extLst>
          </p:cNvPr>
          <p:cNvSpPr txBox="1"/>
          <p:nvPr/>
        </p:nvSpPr>
        <p:spPr>
          <a:xfrm>
            <a:off x="3525252" y="490435"/>
            <a:ext cx="5141495" cy="583750"/>
          </a:xfrm>
          <a:prstGeom prst="rect">
            <a:avLst/>
          </a:prstGeom>
          <a:noFill/>
          <a:ln>
            <a:noFill/>
          </a:ln>
        </p:spPr>
        <p:txBody>
          <a:bodyPr wrap="square">
            <a:spAutoFit/>
          </a:bodyPr>
          <a:lstStyle/>
          <a:p>
            <a:pPr algn="ctr">
              <a:lnSpc>
                <a:spcPct val="107000"/>
              </a:lnSpc>
              <a:spcBef>
                <a:spcPts val="720"/>
              </a:spcBef>
              <a:spcAft>
                <a:spcPts val="48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 LUẬN NHÓM.</a:t>
            </a:r>
          </a:p>
        </p:txBody>
      </p:sp>
    </p:spTree>
    <p:extLst>
      <p:ext uri="{BB962C8B-B14F-4D97-AF65-F5344CB8AC3E}">
        <p14:creationId xmlns:p14="http://schemas.microsoft.com/office/powerpoint/2010/main" val="12917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endParaRPr lang="en-US" b="1" dirty="0">
              <a:solidFill>
                <a:srgbClr val="0000FF"/>
              </a:solidFill>
              <a:latin typeface="Times New Roman" panose="02020603050405020304" pitchFamily="18" charset="0"/>
              <a:cs typeface="Times New Roman" panose="02020603050405020304" pitchFamily="18" charset="0"/>
            </a:endParaRPr>
          </a:p>
          <a:p>
            <a:pPr algn="just"/>
            <a:r>
              <a:rPr lang="en-US" b="1" dirty="0">
                <a:solidFill>
                  <a:srgbClr val="0000FF"/>
                </a:solidFill>
                <a:latin typeface="Times New Roman" panose="02020603050405020304" pitchFamily="18" charset="0"/>
                <a:cs typeface="Times New Roman" panose="02020603050405020304" pitchFamily="18" charset="0"/>
              </a:rPr>
              <a:t> </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4246221"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INTERNET</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EA7D48B-F617-4A81-96E5-0CF22AB209BC}"/>
              </a:ext>
            </a:extLst>
          </p:cNvPr>
          <p:cNvSpPr txBox="1"/>
          <p:nvPr/>
        </p:nvSpPr>
        <p:spPr>
          <a:xfrm>
            <a:off x="336662" y="1292748"/>
            <a:ext cx="11626737" cy="619272"/>
          </a:xfrm>
          <a:prstGeom prst="rect">
            <a:avLst/>
          </a:prstGeom>
          <a:noFill/>
          <a:ln>
            <a:noFill/>
          </a:ln>
        </p:spPr>
        <p:txBody>
          <a:bodyPr wrap="square">
            <a:spAutoFit/>
          </a:bodyPr>
          <a:lstStyle/>
          <a:p>
            <a:pPr algn="just">
              <a:lnSpc>
                <a:spcPct val="107000"/>
              </a:lnSpc>
              <a:spcBef>
                <a:spcPts val="720"/>
              </a:spcBef>
              <a:spcAft>
                <a:spcPts val="480"/>
              </a:spcAft>
            </a:pPr>
            <a:r>
              <a:rPr lang="en-US" sz="3200" dirty="0">
                <a:effectLst/>
                <a:latin typeface="Times New Roman" panose="02020603050405020304" pitchFamily="18" charset="0"/>
                <a:cs typeface="Times New Roman" panose="02020603050405020304" pitchFamily="18" charset="0"/>
              </a:rPr>
              <a:t>- Internet là mạng liên kết các mạng máy tính trên khắp thế </a:t>
            </a:r>
            <a:r>
              <a:rPr lang="en-US" sz="3200" dirty="0" smtClean="0">
                <a:effectLst/>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(3đ)</a:t>
            </a:r>
            <a:endParaRPr lang="en-US" sz="3200" dirty="0">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4749D58-EDA8-4B28-B3EF-22BB6EB5AE80}"/>
              </a:ext>
            </a:extLst>
          </p:cNvPr>
          <p:cNvSpPr txBox="1"/>
          <p:nvPr/>
        </p:nvSpPr>
        <p:spPr>
          <a:xfrm>
            <a:off x="336663" y="1817207"/>
            <a:ext cx="11518675" cy="1146211"/>
          </a:xfrm>
          <a:prstGeom prst="rect">
            <a:avLst/>
          </a:prstGeom>
          <a:noFill/>
          <a:ln>
            <a:noFill/>
          </a:ln>
        </p:spPr>
        <p:txBody>
          <a:bodyPr wrap="square">
            <a:spAutoFit/>
          </a:bodyPr>
          <a:lstStyle/>
          <a:p>
            <a:pPr algn="just">
              <a:lnSpc>
                <a:spcPct val="107000"/>
              </a:lnSpc>
              <a:spcBef>
                <a:spcPts val="720"/>
              </a:spcBef>
              <a:spcAft>
                <a:spcPts val="480"/>
              </a:spcAft>
            </a:pPr>
            <a:r>
              <a:rPr lang="vi-VN" sz="3200" dirty="0">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Máy tính có thể được kết nối với Internet thông qua một nhà cung cấp dịch vụ Internet</a:t>
            </a:r>
            <a:r>
              <a:rPr lang="en-US" sz="3200" dirty="0" smtClean="0">
                <a:effectLst/>
                <a:latin typeface="Times New Roman" panose="02020603050405020304" pitchFamily="18" charset="0"/>
                <a:cs typeface="Times New Roman" panose="02020603050405020304" pitchFamily="18" charset="0"/>
              </a:rPr>
              <a:t>.(3đ)</a:t>
            </a:r>
            <a:endParaRPr lang="en-US" sz="3200" dirty="0">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5AAB9E-D942-4CE1-9E63-4AE118366DE7}"/>
              </a:ext>
            </a:extLst>
          </p:cNvPr>
          <p:cNvSpPr txBox="1"/>
          <p:nvPr/>
        </p:nvSpPr>
        <p:spPr>
          <a:xfrm>
            <a:off x="220438" y="2985796"/>
            <a:ext cx="11634900" cy="1146211"/>
          </a:xfrm>
          <a:prstGeom prst="rect">
            <a:avLst/>
          </a:prstGeom>
          <a:noFill/>
          <a:ln>
            <a:noFill/>
          </a:ln>
        </p:spPr>
        <p:txBody>
          <a:bodyPr wrap="square">
            <a:spAutoFit/>
          </a:bodyPr>
          <a:lstStyle/>
          <a:p>
            <a:pPr marL="285750" indent="-285750" algn="just">
              <a:lnSpc>
                <a:spcPct val="107000"/>
              </a:lnSpc>
              <a:spcBef>
                <a:spcPts val="720"/>
              </a:spcBef>
              <a:spcAft>
                <a:spcPts val="480"/>
              </a:spcAft>
              <a:buFontTx/>
              <a:buChar char="-"/>
            </a:pPr>
            <a:r>
              <a:rPr lang="en-US" sz="3200" dirty="0">
                <a:effectLst/>
                <a:latin typeface="Times New Roman" panose="02020603050405020304" pitchFamily="18" charset="0"/>
                <a:cs typeface="Times New Roman" panose="02020603050405020304" pitchFamily="18" charset="0"/>
              </a:rPr>
              <a:t>Người sử dụng truy cập vào Internet để tìm kiếm, chia sẻ, lưu trữ và trao đổi thông </a:t>
            </a:r>
            <a:r>
              <a:rPr lang="en-US" sz="3200" dirty="0" smtClean="0">
                <a:effectLst/>
                <a:latin typeface="Times New Roman" panose="02020603050405020304" pitchFamily="18" charset="0"/>
                <a:cs typeface="Times New Roman" panose="02020603050405020304" pitchFamily="18" charset="0"/>
              </a:rPr>
              <a:t>tin (4đ)</a:t>
            </a:r>
            <a:endParaRPr lang="en-US" sz="3200"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5AAB9E-D942-4CE1-9E63-4AE118366DE7}"/>
              </a:ext>
            </a:extLst>
          </p:cNvPr>
          <p:cNvSpPr txBox="1"/>
          <p:nvPr/>
        </p:nvSpPr>
        <p:spPr>
          <a:xfrm>
            <a:off x="328499" y="4182517"/>
            <a:ext cx="11634900" cy="1146211"/>
          </a:xfrm>
          <a:prstGeom prst="rect">
            <a:avLst/>
          </a:prstGeom>
          <a:noFill/>
          <a:ln>
            <a:noFill/>
          </a:ln>
        </p:spPr>
        <p:txBody>
          <a:bodyPr wrap="square">
            <a:spAutoFit/>
          </a:bodyPr>
          <a:lstStyle/>
          <a:p>
            <a:pPr marL="285750" indent="-285750" algn="just">
              <a:lnSpc>
                <a:spcPct val="107000"/>
              </a:lnSpc>
              <a:spcBef>
                <a:spcPts val="720"/>
              </a:spcBef>
              <a:spcAft>
                <a:spcPts val="480"/>
              </a:spcAft>
              <a:buFontTx/>
              <a:buChar char="-"/>
            </a:pPr>
            <a:r>
              <a:rPr lang="en-US" sz="3200" dirty="0" smtClean="0">
                <a:effectLst/>
                <a:latin typeface="Times New Roman" panose="02020603050405020304" pitchFamily="18" charset="0"/>
                <a:cs typeface="Times New Roman" panose="02020603050405020304" pitchFamily="18" charset="0"/>
              </a:rPr>
              <a:t>Có nhiều dịch vụ thông tin khác nhau trên internet: www, tìm kiếm, thư điện tử</a:t>
            </a:r>
            <a:endParaRPr lang="en-US"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9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0" y="533400"/>
            <a:ext cx="5791200" cy="2667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29000"/>
            <a:ext cx="4457701" cy="2895600"/>
          </a:xfrm>
          <a:prstGeom prst="rect">
            <a:avLst/>
          </a:prstGeo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1200" y="381000"/>
            <a:ext cx="4457701" cy="2819400"/>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81400"/>
            <a:ext cx="5892800" cy="2590800"/>
          </a:xfrm>
          <a:prstGeom prst="rect">
            <a:avLst/>
          </a:prstGeom>
        </p:spPr>
      </p:pic>
    </p:spTree>
    <p:extLst>
      <p:ext uri="{BB962C8B-B14F-4D97-AF65-F5344CB8AC3E}">
        <p14:creationId xmlns:p14="http://schemas.microsoft.com/office/powerpoint/2010/main" val="212961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atin typeface="Times New Roman" pitchFamily="18" charset="0"/>
                <a:cs typeface="Times New Roman" pitchFamily="18" charset="0"/>
              </a:rPr>
              <a:t>- nhà cung cấp internet: FPT, VNPT, Viettel...</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4010" y="1389888"/>
            <a:ext cx="5341991" cy="211531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10" y="3810000"/>
            <a:ext cx="5341991" cy="22063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524000"/>
            <a:ext cx="4876800" cy="4267200"/>
          </a:xfrm>
          <a:prstGeom prst="rect">
            <a:avLst/>
          </a:prstGeom>
        </p:spPr>
      </p:pic>
    </p:spTree>
    <p:extLst>
      <p:ext uri="{BB962C8B-B14F-4D97-AF65-F5344CB8AC3E}">
        <p14:creationId xmlns:p14="http://schemas.microsoft.com/office/powerpoint/2010/main" val="610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388C3-3243-4B29-A0C4-4A32DF32384B}"/>
              </a:ext>
            </a:extLst>
          </p:cNvPr>
          <p:cNvSpPr txBox="1"/>
          <p:nvPr/>
        </p:nvSpPr>
        <p:spPr>
          <a:xfrm>
            <a:off x="349362" y="805336"/>
            <a:ext cx="11626737"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effectLst/>
                <a:latin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hãy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mỗi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endParaRPr lang="en-US" sz="320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D0B1524-9197-48A4-859D-6023A00AAE80}"/>
              </a:ext>
            </a:extLst>
          </p:cNvPr>
          <p:cNvSpPr txBox="1"/>
          <p:nvPr/>
        </p:nvSpPr>
        <p:spPr>
          <a:xfrm>
            <a:off x="1647280" y="1449948"/>
            <a:ext cx="1506853"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a:solidFill>
                  <a:srgbClr val="FF0000"/>
                </a:solidFill>
                <a:latin typeface="Times New Roman" panose="02020603050405020304" pitchFamily="18" charset="0"/>
                <a:cs typeface="Times New Roman" panose="02020603050405020304" pitchFamily="18" charset="0"/>
              </a:rPr>
              <a:t>c</a:t>
            </a:r>
            <a:r>
              <a:rPr lang="en-US" sz="3200" dirty="0">
                <a:solidFill>
                  <a:srgbClr val="FF0000"/>
                </a:solidFill>
                <a:effectLst/>
                <a:latin typeface="Times New Roman" panose="02020603050405020304" pitchFamily="18" charset="0"/>
                <a:cs typeface="Times New Roman" panose="02020603050405020304" pitchFamily="18" charset="0"/>
              </a:rPr>
              <a:t>hia </a:t>
            </a:r>
            <a:r>
              <a:rPr lang="en-US" sz="3200" dirty="0" err="1">
                <a:solidFill>
                  <a:srgbClr val="FF0000"/>
                </a:solidFill>
                <a:effectLst/>
                <a:latin typeface="Times New Roman" panose="02020603050405020304" pitchFamily="18" charset="0"/>
                <a:cs typeface="Times New Roman" panose="02020603050405020304" pitchFamily="18" charset="0"/>
              </a:rPr>
              <a:t>sẻ</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432B8F1-4561-4BC6-8BFC-8DEEEC576CCB}"/>
              </a:ext>
            </a:extLst>
          </p:cNvPr>
          <p:cNvSpPr txBox="1"/>
          <p:nvPr/>
        </p:nvSpPr>
        <p:spPr>
          <a:xfrm>
            <a:off x="6643460" y="1389086"/>
            <a:ext cx="1428295"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solidFill>
                  <a:srgbClr val="FF0000"/>
                </a:solidFill>
                <a:latin typeface="Times New Roman" panose="02020603050405020304" pitchFamily="18" charset="0"/>
                <a:cs typeface="Times New Roman" panose="02020603050405020304" pitchFamily="18" charset="0"/>
              </a:rPr>
              <a:t>d</a:t>
            </a:r>
            <a:r>
              <a:rPr lang="en-US" sz="3200" dirty="0" err="1">
                <a:solidFill>
                  <a:srgbClr val="FF0000"/>
                </a:solidFill>
                <a:effectLst/>
                <a:latin typeface="Times New Roman" panose="02020603050405020304" pitchFamily="18" charset="0"/>
                <a:cs typeface="Times New Roman" panose="02020603050405020304" pitchFamily="18" charset="0"/>
              </a:rPr>
              <a:t>ịch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vụ</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4DE69F8-4F78-4D43-8A00-206C34C8FF71}"/>
              </a:ext>
            </a:extLst>
          </p:cNvPr>
          <p:cNvSpPr txBox="1"/>
          <p:nvPr/>
        </p:nvSpPr>
        <p:spPr>
          <a:xfrm>
            <a:off x="8295820" y="1394468"/>
            <a:ext cx="1428295"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solidFill>
                  <a:srgbClr val="FF0000"/>
                </a:solidFill>
                <a:latin typeface="Times New Roman" panose="02020603050405020304" pitchFamily="18" charset="0"/>
                <a:cs typeface="Times New Roman" panose="02020603050405020304" pitchFamily="18" charset="0"/>
              </a:rPr>
              <a:t>m</a:t>
            </a:r>
            <a:r>
              <a:rPr lang="en-US" sz="3200" dirty="0" err="1">
                <a:solidFill>
                  <a:srgbClr val="FF0000"/>
                </a:solidFill>
                <a:effectLst/>
                <a:latin typeface="Times New Roman" panose="02020603050405020304" pitchFamily="18" charset="0"/>
                <a:cs typeface="Times New Roman" panose="02020603050405020304" pitchFamily="18" charset="0"/>
              </a:rPr>
              <a:t>ạng</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A4C4290-D954-46EE-8BC3-9D4C7A7FDE7D}"/>
              </a:ext>
            </a:extLst>
          </p:cNvPr>
          <p:cNvSpPr txBox="1"/>
          <p:nvPr/>
        </p:nvSpPr>
        <p:spPr>
          <a:xfrm>
            <a:off x="3192939" y="1430291"/>
            <a:ext cx="1772761"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solidFill>
                  <a:srgbClr val="FF0000"/>
                </a:solidFill>
                <a:latin typeface="Times New Roman" panose="02020603050405020304" pitchFamily="18" charset="0"/>
                <a:cs typeface="Times New Roman" panose="02020603050405020304" pitchFamily="18" charset="0"/>
              </a:rPr>
              <a:t>t</a:t>
            </a:r>
            <a:r>
              <a:rPr lang="en-US" sz="3200" dirty="0" err="1">
                <a:solidFill>
                  <a:srgbClr val="FF0000"/>
                </a:solidFill>
                <a:effectLst/>
                <a:latin typeface="Times New Roman" panose="02020603050405020304" pitchFamily="18" charset="0"/>
                <a:cs typeface="Times New Roman" panose="02020603050405020304" pitchFamily="18" charset="0"/>
              </a:rPr>
              <a:t>hông</a:t>
            </a:r>
            <a:r>
              <a:rPr lang="en-US" sz="3200" dirty="0">
                <a:solidFill>
                  <a:srgbClr val="FF0000"/>
                </a:solidFill>
                <a:effectLst/>
                <a:latin typeface="Times New Roman" panose="02020603050405020304" pitchFamily="18" charset="0"/>
                <a:cs typeface="Times New Roman" panose="02020603050405020304" pitchFamily="18" charset="0"/>
              </a:rPr>
              <a:t> tin</a:t>
            </a:r>
          </a:p>
        </p:txBody>
      </p:sp>
      <p:sp>
        <p:nvSpPr>
          <p:cNvPr id="12" name="TextBox 11">
            <a:extLst>
              <a:ext uri="{FF2B5EF4-FFF2-40B4-BE49-F238E27FC236}">
                <a16:creationId xmlns:a16="http://schemas.microsoft.com/office/drawing/2014/main" id="{FBC4E359-247A-455D-B298-5DDA063C1DFA}"/>
              </a:ext>
            </a:extLst>
          </p:cNvPr>
          <p:cNvSpPr txBox="1"/>
          <p:nvPr/>
        </p:nvSpPr>
        <p:spPr>
          <a:xfrm>
            <a:off x="4991100" y="1398358"/>
            <a:ext cx="1428295" cy="583750"/>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solidFill>
                  <a:srgbClr val="FF0000"/>
                </a:solidFill>
                <a:latin typeface="Times New Roman" panose="02020603050405020304" pitchFamily="18" charset="0"/>
                <a:cs typeface="Times New Roman" panose="02020603050405020304" pitchFamily="18" charset="0"/>
              </a:rPr>
              <a:t>l</a:t>
            </a:r>
            <a:r>
              <a:rPr lang="en-US" sz="3200" dirty="0" err="1">
                <a:solidFill>
                  <a:srgbClr val="FF0000"/>
                </a:solidFill>
                <a:effectLst/>
                <a:latin typeface="Times New Roman" panose="02020603050405020304" pitchFamily="18" charset="0"/>
                <a:cs typeface="Times New Roman" panose="02020603050405020304" pitchFamily="18" charset="0"/>
              </a:rPr>
              <a:t>iên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kết</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4C89216-FCA0-4B4E-BAB0-FBA4F19465D0}"/>
              </a:ext>
            </a:extLst>
          </p:cNvPr>
          <p:cNvSpPr txBox="1"/>
          <p:nvPr/>
        </p:nvSpPr>
        <p:spPr>
          <a:xfrm>
            <a:off x="167254" y="4816148"/>
            <a:ext cx="9647692"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Internet. </a:t>
            </a:r>
            <a:endParaRPr lang="en-US" sz="32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C5583AF-73B9-444D-B127-A9BAE16DE1E6}"/>
              </a:ext>
            </a:extLst>
          </p:cNvPr>
          <p:cNvSpPr txBox="1"/>
          <p:nvPr/>
        </p:nvSpPr>
        <p:spPr>
          <a:xfrm>
            <a:off x="165100" y="2461055"/>
            <a:ext cx="11810999"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a) Internet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mạng</a:t>
            </a:r>
            <a:r>
              <a:rPr lang="en-US" sz="3200" dirty="0">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máy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khắp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thế</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giới</a:t>
            </a:r>
            <a:r>
              <a:rPr lang="en-US" sz="3200" dirty="0">
                <a:effectLst/>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998AAB85-FF09-4316-A2FF-2A7395707E05}"/>
              </a:ext>
            </a:extLst>
          </p:cNvPr>
          <p:cNvSpPr txBox="1"/>
          <p:nvPr/>
        </p:nvSpPr>
        <p:spPr>
          <a:xfrm>
            <a:off x="165100" y="3369304"/>
            <a:ext cx="11645900" cy="1077218"/>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cập</a:t>
            </a:r>
            <a:r>
              <a:rPr lang="en-US" sz="3200" dirty="0">
                <a:effectLst/>
                <a:latin typeface="Times New Roman" panose="02020603050405020304" pitchFamily="18" charset="0"/>
                <a:cs typeface="Times New Roman" panose="02020603050405020304" pitchFamily="18" charset="0"/>
              </a:rPr>
              <a:t> Internet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kiếm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đổi</a:t>
            </a:r>
            <a:endParaRPr lang="en-US" sz="3200" dirty="0">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8A5ED22D-C79F-4337-82AB-5E1DF98E90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29" b="100000" l="8772" r="98246"/>
                    </a14:imgEffect>
                  </a14:imgLayer>
                </a14:imgProps>
              </a:ext>
            </a:extLst>
          </a:blip>
          <a:stretch>
            <a:fillRect/>
          </a:stretch>
        </p:blipFill>
        <p:spPr>
          <a:xfrm>
            <a:off x="-111672" y="-266633"/>
            <a:ext cx="1199439" cy="1178395"/>
          </a:xfrm>
          <a:prstGeom prst="rect">
            <a:avLst/>
          </a:prstGeom>
        </p:spPr>
      </p:pic>
      <p:sp>
        <p:nvSpPr>
          <p:cNvPr id="21" name="TextBox 20">
            <a:extLst>
              <a:ext uri="{FF2B5EF4-FFF2-40B4-BE49-F238E27FC236}">
                <a16:creationId xmlns:a16="http://schemas.microsoft.com/office/drawing/2014/main" id="{B7101921-0FFA-4532-A1DD-E6F07C5C09E7}"/>
              </a:ext>
            </a:extLst>
          </p:cNvPr>
          <p:cNvSpPr txBox="1"/>
          <p:nvPr/>
        </p:nvSpPr>
        <p:spPr>
          <a:xfrm>
            <a:off x="3530145" y="2470327"/>
            <a:ext cx="1558925"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...(1)... </a:t>
            </a:r>
            <a:endParaRPr lang="en-US" sz="3200" dirty="0"/>
          </a:p>
        </p:txBody>
      </p:sp>
      <p:sp>
        <p:nvSpPr>
          <p:cNvPr id="22" name="TextBox 21">
            <a:extLst>
              <a:ext uri="{FF2B5EF4-FFF2-40B4-BE49-F238E27FC236}">
                <a16:creationId xmlns:a16="http://schemas.microsoft.com/office/drawing/2014/main" id="{D51020A4-CD40-401C-AB57-1CA4A9BAB7F0}"/>
              </a:ext>
            </a:extLst>
          </p:cNvPr>
          <p:cNvSpPr txBox="1"/>
          <p:nvPr/>
        </p:nvSpPr>
        <p:spPr>
          <a:xfrm>
            <a:off x="5571073" y="2502016"/>
            <a:ext cx="1974341"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...(2)… </a:t>
            </a:r>
            <a:endParaRPr lang="en-US" sz="3200" dirty="0"/>
          </a:p>
        </p:txBody>
      </p:sp>
      <p:sp>
        <p:nvSpPr>
          <p:cNvPr id="23" name="TextBox 22">
            <a:extLst>
              <a:ext uri="{FF2B5EF4-FFF2-40B4-BE49-F238E27FC236}">
                <a16:creationId xmlns:a16="http://schemas.microsoft.com/office/drawing/2014/main" id="{2BCB9F29-B306-434F-AA61-7ECF02347B8A}"/>
              </a:ext>
            </a:extLst>
          </p:cNvPr>
          <p:cNvSpPr txBox="1"/>
          <p:nvPr/>
        </p:nvSpPr>
        <p:spPr>
          <a:xfrm>
            <a:off x="8071755" y="3369304"/>
            <a:ext cx="1558925"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...(3)... </a:t>
            </a:r>
            <a:endParaRPr lang="en-US" sz="3200" dirty="0"/>
          </a:p>
        </p:txBody>
      </p:sp>
      <p:sp>
        <p:nvSpPr>
          <p:cNvPr id="24" name="TextBox 23">
            <a:extLst>
              <a:ext uri="{FF2B5EF4-FFF2-40B4-BE49-F238E27FC236}">
                <a16:creationId xmlns:a16="http://schemas.microsoft.com/office/drawing/2014/main" id="{F498171B-AD07-46B2-888A-61C2976496ED}"/>
              </a:ext>
            </a:extLst>
          </p:cNvPr>
          <p:cNvSpPr txBox="1"/>
          <p:nvPr/>
        </p:nvSpPr>
        <p:spPr>
          <a:xfrm>
            <a:off x="867817" y="3861747"/>
            <a:ext cx="1558925"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...(4)... </a:t>
            </a:r>
            <a:endParaRPr lang="en-US" sz="3200" dirty="0"/>
          </a:p>
        </p:txBody>
      </p:sp>
      <p:sp>
        <p:nvSpPr>
          <p:cNvPr id="25" name="TextBox 24">
            <a:extLst>
              <a:ext uri="{FF2B5EF4-FFF2-40B4-BE49-F238E27FC236}">
                <a16:creationId xmlns:a16="http://schemas.microsoft.com/office/drawing/2014/main" id="{F8D5D897-8E42-448F-8664-29F1BCA809A2}"/>
              </a:ext>
            </a:extLst>
          </p:cNvPr>
          <p:cNvSpPr txBox="1"/>
          <p:nvPr/>
        </p:nvSpPr>
        <p:spPr>
          <a:xfrm>
            <a:off x="2234745" y="4805373"/>
            <a:ext cx="1558925"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...(5)... </a:t>
            </a:r>
            <a:endParaRPr lang="en-US" sz="3200" dirty="0"/>
          </a:p>
        </p:txBody>
      </p:sp>
    </p:spTree>
    <p:extLst>
      <p:ext uri="{BB962C8B-B14F-4D97-AF65-F5344CB8AC3E}">
        <p14:creationId xmlns:p14="http://schemas.microsoft.com/office/powerpoint/2010/main" val="363028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400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1.25E-6 2.22222E-6 L -0.12357 0.14653 " pathEditMode="relative" rAng="0" ptsTypes="AA">
                                      <p:cBhvr>
                                        <p:cTn id="65" dur="2000" fill="hold"/>
                                        <p:tgtEl>
                                          <p:spTgt spid="12"/>
                                        </p:tgtEl>
                                        <p:attrNameLst>
                                          <p:attrName>ppt_x</p:attrName>
                                          <p:attrName>ppt_y</p:attrName>
                                        </p:attrNameLst>
                                      </p:cBhvr>
                                      <p:rCtr x="-6185" y="7315"/>
                                    </p:animMotion>
                                  </p:childTnLst>
                                </p:cTn>
                              </p:par>
                              <p:par>
                                <p:cTn id="66" presetID="21" presetClass="exit" presetSubtype="1" fill="hold" grpId="1" nodeType="withEffect">
                                  <p:stCondLst>
                                    <p:cond delay="0"/>
                                  </p:stCondLst>
                                  <p:childTnLst>
                                    <p:animEffect transition="out" filter="wheel(1)">
                                      <p:cBhvr>
                                        <p:cTn id="67" dur="2000"/>
                                        <p:tgtEl>
                                          <p:spTgt spid="21"/>
                                        </p:tgtEl>
                                      </p:cBhvr>
                                    </p:animEffect>
                                    <p:set>
                                      <p:cBhvr>
                                        <p:cTn id="68" dur="1" fill="hold">
                                          <p:stCondLst>
                                            <p:cond delay="19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2.29167E-6 -3.33333E-6 L -0.21237 0.15232 " pathEditMode="relative" rAng="0" ptsTypes="AA">
                                      <p:cBhvr>
                                        <p:cTn id="72" dur="2000" fill="hold"/>
                                        <p:tgtEl>
                                          <p:spTgt spid="10"/>
                                        </p:tgtEl>
                                        <p:attrNameLst>
                                          <p:attrName>ppt_x</p:attrName>
                                          <p:attrName>ppt_y</p:attrName>
                                        </p:attrNameLst>
                                      </p:cBhvr>
                                      <p:rCtr x="-10625" y="7616"/>
                                    </p:animMotion>
                                  </p:childTnLst>
                                </p:cTn>
                              </p:par>
                              <p:par>
                                <p:cTn id="73" presetID="6" presetClass="exit" presetSubtype="32" fill="hold" grpId="1" nodeType="withEffect">
                                  <p:stCondLst>
                                    <p:cond delay="0"/>
                                  </p:stCondLst>
                                  <p:childTnLst>
                                    <p:animEffect transition="out" filter="circle(out)">
                                      <p:cBhvr>
                                        <p:cTn id="74" dur="2000"/>
                                        <p:tgtEl>
                                          <p:spTgt spid="22"/>
                                        </p:tgtEl>
                                      </p:cBhvr>
                                    </p:animEffect>
                                    <p:set>
                                      <p:cBhvr>
                                        <p:cTn id="75" dur="1" fill="hold">
                                          <p:stCondLst>
                                            <p:cond delay="19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1" nodeType="clickEffect">
                                  <p:stCondLst>
                                    <p:cond delay="0"/>
                                  </p:stCondLst>
                                  <p:childTnLst>
                                    <p:animMotion origin="layout" path="M 5E-6 4.81481E-6 L 0.52487 0.27754 " pathEditMode="relative" rAng="0" ptsTypes="AA">
                                      <p:cBhvr>
                                        <p:cTn id="79" dur="2000" fill="hold"/>
                                        <p:tgtEl>
                                          <p:spTgt spid="8"/>
                                        </p:tgtEl>
                                        <p:attrNameLst>
                                          <p:attrName>ppt_x</p:attrName>
                                          <p:attrName>ppt_y</p:attrName>
                                        </p:attrNameLst>
                                      </p:cBhvr>
                                      <p:rCtr x="26237" y="13866"/>
                                    </p:animMotion>
                                  </p:childTnLst>
                                </p:cTn>
                              </p:par>
                              <p:par>
                                <p:cTn id="80" presetID="21" presetClass="exit" presetSubtype="1" fill="hold" grpId="1" nodeType="withEffect">
                                  <p:stCondLst>
                                    <p:cond delay="0"/>
                                  </p:stCondLst>
                                  <p:childTnLst>
                                    <p:animEffect transition="out" filter="wheel(1)">
                                      <p:cBhvr>
                                        <p:cTn id="81" dur="2000"/>
                                        <p:tgtEl>
                                          <p:spTgt spid="23"/>
                                        </p:tgtEl>
                                      </p:cBhvr>
                                    </p:animEffect>
                                    <p:set>
                                      <p:cBhvr>
                                        <p:cTn id="82" dur="1" fill="hold">
                                          <p:stCondLst>
                                            <p:cond delay="1999"/>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0.01524 2.59259E-6 L -0.18256 0.34884 " pathEditMode="relative" rAng="0" ptsTypes="AA">
                                      <p:cBhvr>
                                        <p:cTn id="86" dur="2000" fill="hold"/>
                                        <p:tgtEl>
                                          <p:spTgt spid="11"/>
                                        </p:tgtEl>
                                        <p:attrNameLst>
                                          <p:attrName>ppt_x</p:attrName>
                                          <p:attrName>ppt_y</p:attrName>
                                        </p:attrNameLst>
                                      </p:cBhvr>
                                      <p:rCtr x="-8372" y="17431"/>
                                    </p:animMotion>
                                  </p:childTnLst>
                                </p:cTn>
                              </p:par>
                              <p:par>
                                <p:cTn id="87" presetID="21" presetClass="exit" presetSubtype="1" fill="hold" grpId="1" nodeType="withEffect">
                                  <p:stCondLst>
                                    <p:cond delay="0"/>
                                  </p:stCondLst>
                                  <p:childTnLst>
                                    <p:animEffect transition="out" filter="wheel(1)">
                                      <p:cBhvr>
                                        <p:cTn id="88" dur="2000"/>
                                        <p:tgtEl>
                                          <p:spTgt spid="24"/>
                                        </p:tgtEl>
                                      </p:cBhvr>
                                    </p:animEffect>
                                    <p:set>
                                      <p:cBhvr>
                                        <p:cTn id="89" dur="1" fill="hold">
                                          <p:stCondLst>
                                            <p:cond delay="1999"/>
                                          </p:stCondLst>
                                        </p:cTn>
                                        <p:tgtEl>
                                          <p:spTgt spid="2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4.375E-6 1.11111E-6 L -0.35678 0.49699 " pathEditMode="relative" rAng="0" ptsTypes="AA">
                                      <p:cBhvr>
                                        <p:cTn id="93" dur="2000" fill="hold"/>
                                        <p:tgtEl>
                                          <p:spTgt spid="9"/>
                                        </p:tgtEl>
                                        <p:attrNameLst>
                                          <p:attrName>ppt_x</p:attrName>
                                          <p:attrName>ppt_y</p:attrName>
                                        </p:attrNameLst>
                                      </p:cBhvr>
                                      <p:rCtr x="-17839" y="24838"/>
                                    </p:animMotion>
                                  </p:childTnLst>
                                </p:cTn>
                              </p:par>
                              <p:par>
                                <p:cTn id="94" presetID="21" presetClass="exit" presetSubtype="1" fill="hold" grpId="1" nodeType="withEffect">
                                  <p:stCondLst>
                                    <p:cond delay="0"/>
                                  </p:stCondLst>
                                  <p:childTnLst>
                                    <p:animEffect transition="out" filter="wheel(1)">
                                      <p:cBhvr>
                                        <p:cTn id="95" dur="2000"/>
                                        <p:tgtEl>
                                          <p:spTgt spid="25"/>
                                        </p:tgtEl>
                                      </p:cBhvr>
                                    </p:animEffect>
                                    <p:set>
                                      <p:cBhvr>
                                        <p:cTn id="96"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4" grpId="0"/>
      <p:bldP spid="16" grpId="0"/>
      <p:bldP spid="18" grpId="0"/>
      <p:bldP spid="21" grpId="0"/>
      <p:bldP spid="21" grpId="1"/>
      <p:bldP spid="22" grpId="0"/>
      <p:bldP spid="22" grpId="1"/>
      <p:bldP spid="23" grpId="0"/>
      <p:bldP spid="23" grpId="1"/>
      <p:bldP spid="24" grpId="0"/>
      <p:bldP spid="24" grpId="1"/>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31864" y="760407"/>
            <a:ext cx="7102862"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2. ĐẶC ĐIỂM CỦA INTERNET</a:t>
            </a:r>
            <a:endParaRPr lang="vi-VN" sz="3200" b="1" dirty="0">
              <a:solidFill>
                <a:srgbClr val="FFFFF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12414F2-9A19-4BC1-A0DE-87F102B41B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16" b="100000" l="0" r="89683"/>
                    </a14:imgEffect>
                  </a14:imgLayer>
                </a14:imgProps>
              </a:ext>
            </a:extLst>
          </a:blip>
          <a:stretch>
            <a:fillRect/>
          </a:stretch>
        </p:blipFill>
        <p:spPr>
          <a:xfrm>
            <a:off x="6348663" y="950088"/>
            <a:ext cx="4925007" cy="4599278"/>
          </a:xfrm>
          <a:prstGeom prst="rect">
            <a:avLst/>
          </a:prstGeom>
        </p:spPr>
      </p:pic>
      <p:sp>
        <p:nvSpPr>
          <p:cNvPr id="17" name="TextBox 16">
            <a:extLst>
              <a:ext uri="{FF2B5EF4-FFF2-40B4-BE49-F238E27FC236}">
                <a16:creationId xmlns:a16="http://schemas.microsoft.com/office/drawing/2014/main" id="{BACE8CC4-0A91-4006-B44A-ECCFA9F07B88}"/>
              </a:ext>
            </a:extLst>
          </p:cNvPr>
          <p:cNvSpPr txBox="1"/>
          <p:nvPr/>
        </p:nvSpPr>
        <p:spPr>
          <a:xfrm>
            <a:off x="412864" y="1373652"/>
            <a:ext cx="5683136" cy="1827039"/>
          </a:xfrm>
          <a:prstGeom prst="rect">
            <a:avLst/>
          </a:prstGeom>
          <a:noFill/>
          <a:ln>
            <a:noFill/>
          </a:ln>
        </p:spPr>
        <p:txBody>
          <a:bodyPr wrap="square">
            <a:spAutoFit/>
          </a:bodyPr>
          <a:lstStyle/>
          <a:p>
            <a:pPr algn="just">
              <a:lnSpc>
                <a:spcPct val="107000"/>
              </a:lnSpc>
              <a:spcBef>
                <a:spcPts val="720"/>
              </a:spcBef>
              <a:spcAft>
                <a:spcPts val="480"/>
              </a:spcAft>
            </a:pPr>
            <a:r>
              <a:rPr lang="en-US" sz="3200" dirty="0" smtClean="0">
                <a:effectLst/>
                <a:latin typeface="Times New Roman" panose="02020603050405020304" pitchFamily="18" charset="0"/>
                <a:cs typeface="Times New Roman" panose="02020603050405020304" pitchFamily="18" charset="0"/>
              </a:rPr>
              <a:t>Hoạt động cá nhân (2 phút)</a:t>
            </a:r>
          </a:p>
          <a:p>
            <a:pPr algn="just">
              <a:lnSpc>
                <a:spcPct val="107000"/>
              </a:lnSpc>
              <a:spcBef>
                <a:spcPts val="720"/>
              </a:spcBef>
              <a:spcAft>
                <a:spcPts val="480"/>
              </a:spcAft>
            </a:pPr>
            <a:r>
              <a:rPr lang="en-US" sz="3200" dirty="0" smtClean="0">
                <a:latin typeface="Times New Roman" panose="02020603050405020304" pitchFamily="18" charset="0"/>
                <a:cs typeface="Times New Roman" panose="02020603050405020304" pitchFamily="18" charset="0"/>
              </a:rPr>
              <a:t>Nêu </a:t>
            </a:r>
            <a:r>
              <a:rPr lang="en-US" sz="3200" dirty="0" smtClean="0">
                <a:effectLst/>
                <a:latin typeface="Times New Roman" panose="02020603050405020304" pitchFamily="18" charset="0"/>
                <a:cs typeface="Times New Roman" panose="02020603050405020304" pitchFamily="18" charset="0"/>
              </a:rPr>
              <a:t>những </a:t>
            </a:r>
            <a:r>
              <a:rPr lang="en-US" sz="3200" dirty="0">
                <a:effectLst/>
                <a:latin typeface="Times New Roman" panose="02020603050405020304" pitchFamily="18" charset="0"/>
                <a:cs typeface="Times New Roman" panose="02020603050405020304" pitchFamily="18" charset="0"/>
              </a:rPr>
              <a:t>đặc điểm của Internet?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77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31864" y="760407"/>
            <a:ext cx="7102862"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2. ĐẶC ĐIỂM CỦA INTERNET</a:t>
            </a:r>
            <a:endParaRPr lang="vi-VN" sz="3200" b="1" dirty="0">
              <a:solidFill>
                <a:srgbClr val="FFFFF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12414F2-9A19-4BC1-A0DE-87F102B41B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16" b="100000" l="0" r="89683"/>
                    </a14:imgEffect>
                  </a14:imgLayer>
                </a14:imgProps>
              </a:ext>
            </a:extLst>
          </a:blip>
          <a:stretch>
            <a:fillRect/>
          </a:stretch>
        </p:blipFill>
        <p:spPr>
          <a:xfrm>
            <a:off x="6348663" y="950088"/>
            <a:ext cx="4925007" cy="4599278"/>
          </a:xfrm>
          <a:prstGeom prst="rect">
            <a:avLst/>
          </a:prstGeom>
        </p:spPr>
      </p:pic>
      <p:sp>
        <p:nvSpPr>
          <p:cNvPr id="17" name="TextBox 16">
            <a:extLst>
              <a:ext uri="{FF2B5EF4-FFF2-40B4-BE49-F238E27FC236}">
                <a16:creationId xmlns:a16="http://schemas.microsoft.com/office/drawing/2014/main" id="{BACE8CC4-0A91-4006-B44A-ECCFA9F07B88}"/>
              </a:ext>
            </a:extLst>
          </p:cNvPr>
          <p:cNvSpPr txBox="1"/>
          <p:nvPr/>
        </p:nvSpPr>
        <p:spPr>
          <a:xfrm>
            <a:off x="412864" y="1373652"/>
            <a:ext cx="5683136" cy="1637628"/>
          </a:xfrm>
          <a:prstGeom prst="rect">
            <a:avLst/>
          </a:prstGeom>
          <a:noFill/>
          <a:ln>
            <a:noFill/>
          </a:ln>
        </p:spPr>
        <p:txBody>
          <a:bodyPr wrap="square">
            <a:spAutoFit/>
          </a:bodyPr>
          <a:lstStyle/>
          <a:p>
            <a:pPr algn="just">
              <a:lnSpc>
                <a:spcPct val="107000"/>
              </a:lnSpc>
              <a:spcBef>
                <a:spcPts val="720"/>
              </a:spcBef>
              <a:spcAft>
                <a:spcPts val="480"/>
              </a:spcAft>
            </a:pP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Internet: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sở</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hữu</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7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1"/>
            <a:ext cx="10972800" cy="5592763"/>
          </a:xfrm>
        </p:spPr>
        <p:txBody>
          <a:bodyPr/>
          <a:lstStyle/>
          <a:p>
            <a:pPr>
              <a:buFontTx/>
              <a:buChar char="-"/>
            </a:pPr>
            <a:r>
              <a:rPr lang="en-US" sz="4000" dirty="0">
                <a:latin typeface="Times New Roman" pitchFamily="18" charset="0"/>
                <a:cs typeface="Times New Roman" pitchFamily="18" charset="0"/>
              </a:rPr>
              <a:t>Tính toàn cầu: Internet là mạng máy tính được hàng tỉ người sử dụng trên toàn cầu.</a:t>
            </a:r>
          </a:p>
          <a:p>
            <a:pPr>
              <a:buFontTx/>
              <a:buChar char="-"/>
            </a:pPr>
            <a:r>
              <a:rPr lang="en-US" sz="4000" dirty="0">
                <a:latin typeface="Times New Roman" pitchFamily="18" charset="0"/>
                <a:cs typeface="Times New Roman" pitchFamily="18" charset="0"/>
              </a:rPr>
              <a:t>Tính tương tác: người dùng có thể nhận và gửi thông tin.</a:t>
            </a:r>
          </a:p>
          <a:p>
            <a:pPr>
              <a:buFontTx/>
              <a:buChar char="-"/>
            </a:pPr>
            <a:r>
              <a:rPr lang="en-US" sz="4000" dirty="0">
                <a:latin typeface="Times New Roman" pitchFamily="18" charset="0"/>
                <a:cs typeface="Times New Roman" pitchFamily="18" charset="0"/>
              </a:rPr>
              <a:t>Tính dễ tiếp cận: Tốc độ truy cập cực nhanh, có thể thực hiện ở mọi lúc, mọi nơi.</a:t>
            </a:r>
          </a:p>
          <a:p>
            <a:pPr marL="0" indent="0">
              <a:buNone/>
            </a:pPr>
            <a:r>
              <a:rPr lang="en-US" sz="4000" dirty="0">
                <a:latin typeface="Times New Roman" pitchFamily="18" charset="0"/>
                <a:cs typeface="Times New Roman" pitchFamily="18" charset="0"/>
              </a:rPr>
              <a:t>- Tính không chủ sở hữu: là mạng máy tính toàn cầu, không thuộc cá nhân hay tổ chức nào sở hữu.</a:t>
            </a:r>
          </a:p>
        </p:txBody>
      </p:sp>
    </p:spTree>
    <p:extLst>
      <p:ext uri="{BB962C8B-B14F-4D97-AF65-F5344CB8AC3E}">
        <p14:creationId xmlns:p14="http://schemas.microsoft.com/office/powerpoint/2010/main" val="151065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ADB232-53D4-4412-848F-A2F3A8DD4F00}"/>
              </a:ext>
            </a:extLst>
          </p:cNvPr>
          <p:cNvSpPr txBox="1"/>
          <p:nvPr/>
        </p:nvSpPr>
        <p:spPr>
          <a:xfrm>
            <a:off x="243638" y="242693"/>
            <a:ext cx="8491288" cy="482698"/>
          </a:xfrm>
          <a:prstGeom prst="rect">
            <a:avLst/>
          </a:prstGeom>
          <a:noFill/>
          <a:ln>
            <a:noFill/>
          </a:ln>
        </p:spPr>
        <p:txBody>
          <a:bodyPr wrap="square">
            <a:spAutoFit/>
          </a:bodyPr>
          <a:lstStyle/>
          <a:p>
            <a:pPr marL="457200" algn="just">
              <a:lnSpc>
                <a:spcPct val="75000"/>
              </a:lnSpc>
              <a:spcAft>
                <a:spcPts val="300"/>
              </a:spcAft>
            </a:pPr>
            <a:r>
              <a:rPr lang="en-US" sz="3200" dirty="0" err="1">
                <a:solidFill>
                  <a:srgbClr val="0070C0"/>
                </a:solidFill>
                <a:effectLst/>
                <a:latin typeface="Times New Roman" panose="02020603050405020304" pitchFamily="18" charset="0"/>
                <a:cs typeface="Times New Roman" panose="02020603050405020304" pitchFamily="18" charset="0"/>
              </a:rPr>
              <a:t>Em</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hãy</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chọn</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các</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phương</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án</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trả</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lời</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đúng</a:t>
            </a:r>
            <a:r>
              <a:rPr lang="en-US" sz="3200" dirty="0">
                <a:solidFill>
                  <a:srgbClr val="0070C0"/>
                </a:solidFill>
                <a:effectLst/>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E2F8A06-6EE8-4AF0-AF19-4FECB03B3769}"/>
              </a:ext>
            </a:extLst>
          </p:cNvPr>
          <p:cNvSpPr txBox="1"/>
          <p:nvPr/>
        </p:nvSpPr>
        <p:spPr>
          <a:xfrm>
            <a:off x="0" y="587746"/>
            <a:ext cx="10777287" cy="658642"/>
          </a:xfrm>
          <a:prstGeom prst="rect">
            <a:avLst/>
          </a:prstGeom>
          <a:noFill/>
          <a:ln>
            <a:noFill/>
          </a:ln>
        </p:spPr>
        <p:txBody>
          <a:bodyPr wrap="square">
            <a:spAutoFit/>
          </a:bodyPr>
          <a:lstStyle/>
          <a:p>
            <a:pPr marL="457200" algn="just">
              <a:lnSpc>
                <a:spcPct val="115000"/>
              </a:lnSpc>
              <a:spcAft>
                <a:spcPts val="300"/>
              </a:spcAft>
            </a:pPr>
            <a:r>
              <a:rPr lang="en-US" sz="3200" dirty="0">
                <a:effectLst/>
                <a:latin typeface="Times New Roman" panose="02020603050405020304" pitchFamily="18" charset="0"/>
                <a:cs typeface="Times New Roman" panose="02020603050405020304" pitchFamily="18" charset="0"/>
              </a:rPr>
              <a:t>1. Internet có những đặc </a:t>
            </a:r>
            <a:r>
              <a:rPr lang="en-US" sz="3200" dirty="0" smtClean="0">
                <a:effectLst/>
                <a:latin typeface="Times New Roman" panose="02020603050405020304" pitchFamily="18" charset="0"/>
                <a:cs typeface="Times New Roman" panose="02020603050405020304" pitchFamily="18" charset="0"/>
              </a:rPr>
              <a:t>điểm </a:t>
            </a:r>
            <a:r>
              <a:rPr lang="en-US" sz="3200" dirty="0">
                <a:effectLst/>
                <a:latin typeface="Times New Roman" panose="02020603050405020304" pitchFamily="18" charset="0"/>
                <a:cs typeface="Times New Roman" panose="02020603050405020304" pitchFamily="18" charset="0"/>
              </a:rPr>
              <a:t>chính nào dưới đây:</a:t>
            </a:r>
          </a:p>
        </p:txBody>
      </p:sp>
      <p:sp>
        <p:nvSpPr>
          <p:cNvPr id="9" name="TextBox 8">
            <a:extLst>
              <a:ext uri="{FF2B5EF4-FFF2-40B4-BE49-F238E27FC236}">
                <a16:creationId xmlns:a16="http://schemas.microsoft.com/office/drawing/2014/main" id="{8981233A-13BB-48B9-85EB-7C93990F3316}"/>
              </a:ext>
            </a:extLst>
          </p:cNvPr>
          <p:cNvSpPr txBox="1"/>
          <p:nvPr/>
        </p:nvSpPr>
        <p:spPr>
          <a:xfrm>
            <a:off x="960019" y="1212775"/>
            <a:ext cx="3529263"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857DFE-D320-4899-B3AE-9BA12962BA83}"/>
              </a:ext>
            </a:extLst>
          </p:cNvPr>
          <p:cNvSpPr txBox="1"/>
          <p:nvPr/>
        </p:nvSpPr>
        <p:spPr>
          <a:xfrm>
            <a:off x="6000497" y="1200991"/>
            <a:ext cx="3265574" cy="584775"/>
          </a:xfrm>
          <a:prstGeom prst="rect">
            <a:avLst/>
          </a:prstGeom>
          <a:noFill/>
          <a:ln>
            <a:noFill/>
          </a:ln>
        </p:spPr>
        <p:txBody>
          <a:bodyPr wrap="square">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92F0BA25-BE20-41E5-B0D0-F691CED0949B}"/>
              </a:ext>
            </a:extLst>
          </p:cNvPr>
          <p:cNvSpPr txBox="1"/>
          <p:nvPr/>
        </p:nvSpPr>
        <p:spPr>
          <a:xfrm>
            <a:off x="930941" y="1984299"/>
            <a:ext cx="3558341" cy="584775"/>
          </a:xfrm>
          <a:prstGeom prst="rect">
            <a:avLst/>
          </a:prstGeom>
          <a:noFill/>
          <a:ln>
            <a:noFill/>
          </a:ln>
        </p:spPr>
        <p:txBody>
          <a:bodyPr wrap="square">
            <a:spAutoFit/>
          </a:body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endParaRPr lang="en-US"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929FB3-8E07-4BCA-801C-B57F7B9B8DA7}"/>
              </a:ext>
            </a:extLst>
          </p:cNvPr>
          <p:cNvSpPr txBox="1"/>
          <p:nvPr/>
        </p:nvSpPr>
        <p:spPr>
          <a:xfrm>
            <a:off x="5509713" y="1984299"/>
            <a:ext cx="4386013" cy="613245"/>
          </a:xfrm>
          <a:prstGeom prst="rect">
            <a:avLst/>
          </a:prstGeom>
          <a:noFill/>
          <a:ln>
            <a:noFill/>
          </a:ln>
        </p:spPr>
        <p:txBody>
          <a:bodyPr wrap="square">
            <a:spAutoFit/>
          </a:bodyPr>
          <a:lstStyle/>
          <a:p>
            <a:pPr marL="457200">
              <a:lnSpc>
                <a:spcPct val="115000"/>
              </a:lnSpc>
              <a:spcAft>
                <a:spcPts val="300"/>
              </a:spcAft>
              <a:tabLst>
                <a:tab pos="1932940" algn="l"/>
                <a:tab pos="3587750" algn="l"/>
              </a:tabLst>
            </a:pPr>
            <a:r>
              <a:rPr lang="en-US" sz="3200" dirty="0">
                <a:effectLst/>
                <a:latin typeface="Times New Roman" panose="02020603050405020304" pitchFamily="18" charset="0"/>
                <a:cs typeface="Times New Roman" panose="02020603050405020304" pitchFamily="18" charset="0"/>
              </a:rPr>
              <a:t>D.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cận</a:t>
            </a:r>
            <a:r>
              <a:rPr lang="en-US" sz="3200" dirty="0">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8EA139DC-1D40-4252-A130-AD704B880650}"/>
              </a:ext>
            </a:extLst>
          </p:cNvPr>
          <p:cNvSpPr txBox="1"/>
          <p:nvPr/>
        </p:nvSpPr>
        <p:spPr>
          <a:xfrm>
            <a:off x="6000497" y="2788796"/>
            <a:ext cx="4558462"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F.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sở</a:t>
            </a:r>
            <a:r>
              <a:rPr lang="en-US" sz="3200" dirty="0">
                <a:effectLst/>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endParaRPr lang="en-US" sz="32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BF8FCE-6A1D-4190-824B-CC09878A69C1}"/>
              </a:ext>
            </a:extLst>
          </p:cNvPr>
          <p:cNvSpPr txBox="1"/>
          <p:nvPr/>
        </p:nvSpPr>
        <p:spPr>
          <a:xfrm>
            <a:off x="960019" y="2735569"/>
            <a:ext cx="3027448" cy="584775"/>
          </a:xfrm>
          <a:prstGeom prst="rect">
            <a:avLst/>
          </a:prstGeom>
          <a:noFill/>
          <a:ln>
            <a:noFill/>
          </a:ln>
        </p:spPr>
        <p:txBody>
          <a:bodyPr wrap="square">
            <a:spAutoFit/>
          </a:bodyPr>
          <a:lstStyle/>
          <a:p>
            <a:r>
              <a:rPr lang="en-US" sz="3200" dirty="0">
                <a:effectLst/>
                <a:latin typeface="Times New Roman" panose="02020603050405020304" pitchFamily="18" charset="0"/>
                <a:cs typeface="Times New Roman" panose="02020603050405020304" pitchFamily="18" charset="0"/>
              </a:rPr>
              <a:t>E. </a:t>
            </a:r>
            <a:r>
              <a:rPr lang="en-US" sz="3200" dirty="0" err="1">
                <a:effectLst/>
                <a:latin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BE61CAB-1D2A-469E-9073-2E8CBB7F927B}"/>
              </a:ext>
            </a:extLst>
          </p:cNvPr>
          <p:cNvSpPr txBox="1"/>
          <p:nvPr/>
        </p:nvSpPr>
        <p:spPr>
          <a:xfrm>
            <a:off x="372980" y="3496219"/>
            <a:ext cx="11081084" cy="584775"/>
          </a:xfrm>
          <a:prstGeom prst="rect">
            <a:avLst/>
          </a:prstGeom>
          <a:noFill/>
          <a:ln>
            <a:noFill/>
          </a:ln>
        </p:spPr>
        <p:txBody>
          <a:bodyPr wrap="square">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D8A89960-0F25-41F8-9262-E17C50247866}"/>
              </a:ext>
            </a:extLst>
          </p:cNvPr>
          <p:cNvSpPr/>
          <p:nvPr/>
        </p:nvSpPr>
        <p:spPr>
          <a:xfrm>
            <a:off x="911890" y="1155684"/>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37B043B-75F7-4E00-A3F9-AAFCB811F990}"/>
              </a:ext>
            </a:extLst>
          </p:cNvPr>
          <p:cNvSpPr/>
          <p:nvPr/>
        </p:nvSpPr>
        <p:spPr>
          <a:xfrm>
            <a:off x="5913522" y="1131620"/>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80168B7-32E2-4A9E-959C-DDEDAEEB73DD}"/>
              </a:ext>
            </a:extLst>
          </p:cNvPr>
          <p:cNvSpPr/>
          <p:nvPr/>
        </p:nvSpPr>
        <p:spPr>
          <a:xfrm>
            <a:off x="5830798" y="1949613"/>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46FD42D-3D80-4A30-915F-C4A915B42885}"/>
              </a:ext>
            </a:extLst>
          </p:cNvPr>
          <p:cNvSpPr/>
          <p:nvPr/>
        </p:nvSpPr>
        <p:spPr>
          <a:xfrm>
            <a:off x="5866151" y="2743357"/>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6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strips(down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strips(down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20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heel(1)">
                                      <p:cBhvr>
                                        <p:cTn id="56" dur="2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4" grpId="0" animBg="1"/>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166272" y="97190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pic>
        <p:nvPicPr>
          <p:cNvPr id="7" name="Picture 6">
            <a:extLst>
              <a:ext uri="{FF2B5EF4-FFF2-40B4-BE49-F238E27FC236}">
                <a16:creationId xmlns:a16="http://schemas.microsoft.com/office/drawing/2014/main" id="{AD2EFE82-6500-4174-8542-3143F5C1EA66}"/>
              </a:ext>
            </a:extLst>
          </p:cNvPr>
          <p:cNvPicPr>
            <a:picLocks noChangeAspect="1"/>
          </p:cNvPicPr>
          <p:nvPr/>
        </p:nvPicPr>
        <p:blipFill>
          <a:blip r:embed="rId2"/>
          <a:stretch>
            <a:fillRect/>
          </a:stretch>
        </p:blipFill>
        <p:spPr>
          <a:xfrm>
            <a:off x="7282534" y="2165007"/>
            <a:ext cx="4909466" cy="4265098"/>
          </a:xfrm>
          <a:prstGeom prst="rect">
            <a:avLst/>
          </a:prstGeom>
        </p:spPr>
      </p:pic>
      <p:sp>
        <p:nvSpPr>
          <p:cNvPr id="3" name="TextBox 2">
            <a:extLst>
              <a:ext uri="{FF2B5EF4-FFF2-40B4-BE49-F238E27FC236}">
                <a16:creationId xmlns:a16="http://schemas.microsoft.com/office/drawing/2014/main" id="{D61A3042-19A9-414D-8954-B30D3AA36BAE}"/>
              </a:ext>
            </a:extLst>
          </p:cNvPr>
          <p:cNvSpPr txBox="1"/>
          <p:nvPr/>
        </p:nvSpPr>
        <p:spPr>
          <a:xfrm>
            <a:off x="1076771" y="1801407"/>
            <a:ext cx="5281863" cy="461376"/>
          </a:xfrm>
          <a:prstGeom prst="rect">
            <a:avLst/>
          </a:prstGeom>
          <a:ln>
            <a:noFill/>
          </a:ln>
        </p:spPr>
        <p:txBody>
          <a:bodyPr vert="horz" wrap="square" lIns="91440" tIns="45720" rIns="91440" bIns="45720" rtlCol="0">
            <a:noAutofit/>
          </a:bodyPr>
          <a:lstStyle/>
          <a:p>
            <a:pPr algn="just"/>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1" nodeType="clickEffect" nodePh="1">
                                  <p:stCondLst>
                                    <p:cond delay="0"/>
                                  </p:stCondLst>
                                  <p:endCondLst>
                                    <p:cond evt="begin" delay="0">
                                      <p:tn val="14"/>
                                    </p:cond>
                                  </p:endCondLst>
                                  <p:childTnLst>
                                    <p:animEffect transition="out" filter="circle(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1EE7-04D1-5B4E-666B-B228A048BFFC}"/>
              </a:ext>
            </a:extLst>
          </p:cNvPr>
          <p:cNvSpPr>
            <a:spLocks noGrp="1"/>
          </p:cNvSpPr>
          <p:nvPr>
            <p:ph type="title"/>
          </p:nvPr>
        </p:nvSpPr>
        <p:spPr/>
        <p:txBody>
          <a:bodyPr/>
          <a:lstStyle/>
          <a:p>
            <a:endParaRPr lang="vi-VN"/>
          </a:p>
        </p:txBody>
      </p:sp>
      <p:pic>
        <p:nvPicPr>
          <p:cNvPr id="4" name="Untitled Project">
            <a:hlinkClick r:id="" action="ppaction://media"/>
            <a:extLst>
              <a:ext uri="{FF2B5EF4-FFF2-40B4-BE49-F238E27FC236}">
                <a16:creationId xmlns:a16="http://schemas.microsoft.com/office/drawing/2014/main" id="{DD93D94F-3CC6-D47C-7336-272D756DF863}"/>
              </a:ext>
            </a:extLst>
          </p:cNvPr>
          <p:cNvPicPr>
            <a:picLocks noGrp="1" noChangeAspect="1"/>
          </p:cNvPicPr>
          <p:nvPr>
            <p:ph idx="1"/>
            <a:videoFile r:link="rId2"/>
            <p:extLst>
              <p:ext uri="{DAA4B4D4-6D71-4841-9C94-3DE7FCFB9230}">
                <p14:media xmlns:p14="http://schemas.microsoft.com/office/powerpoint/2010/main" r:embed="rId1">
                  <p14:bmkLst>
                    <p14:bmk name="Bookmark 1" time="18370.5102"/>
                  </p14:bmkLst>
                </p14:media>
              </p:ext>
            </p:extLst>
          </p:nvPr>
        </p:nvPicPr>
        <p:blipFill>
          <a:blip r:embed="rId4"/>
          <a:stretch>
            <a:fillRect/>
          </a:stretch>
        </p:blipFill>
        <p:spPr>
          <a:xfrm>
            <a:off x="0" y="0"/>
            <a:ext cx="12192275" cy="6858000"/>
          </a:xfrm>
        </p:spPr>
      </p:pic>
      <p:pic>
        <p:nvPicPr>
          <p:cNvPr id="6" name="Picture 5">
            <a:extLst>
              <a:ext uri="{FF2B5EF4-FFF2-40B4-BE49-F238E27FC236}">
                <a16:creationId xmlns:a16="http://schemas.microsoft.com/office/drawing/2014/main" id="{7AE8E472-3625-7328-2802-E31D11D9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4104" y="836404"/>
            <a:ext cx="4583791" cy="4583791"/>
          </a:xfrm>
          <a:prstGeom prst="rect">
            <a:avLst/>
          </a:prstGeom>
        </p:spPr>
      </p:pic>
      <p:sp>
        <p:nvSpPr>
          <p:cNvPr id="3" name="Rectangle 2">
            <a:hlinkClick r:id="" action="ppaction://hlinkshowjump?jump=nextslide"/>
            <a:extLst>
              <a:ext uri="{FF2B5EF4-FFF2-40B4-BE49-F238E27FC236}">
                <a16:creationId xmlns:a16="http://schemas.microsoft.com/office/drawing/2014/main" id="{F98E1BC5-225C-6F48-8F30-248A5CDB1647}"/>
              </a:ext>
            </a:extLst>
          </p:cNvPr>
          <p:cNvSpPr/>
          <p:nvPr/>
        </p:nvSpPr>
        <p:spPr>
          <a:xfrm>
            <a:off x="1228436" y="5911273"/>
            <a:ext cx="1477819" cy="581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BẮT ĐẦU</a:t>
            </a:r>
          </a:p>
        </p:txBody>
      </p:sp>
    </p:spTree>
    <p:extLst>
      <p:ext uri="{BB962C8B-B14F-4D97-AF65-F5344CB8AC3E}">
        <p14:creationId xmlns:p14="http://schemas.microsoft.com/office/powerpoint/2010/main" val="3424310567"/>
      </p:ext>
    </p:extLst>
  </p:cSld>
  <p:clrMapOvr>
    <a:masterClrMapping/>
  </p:clrMapOvr>
  <mc:AlternateContent xmlns:mc="http://schemas.openxmlformats.org/markup-compatibility/2006" xmlns:p14="http://schemas.microsoft.com/office/powerpoint/2010/main">
    <mc:Choice Requires="p14">
      <p:transition spd="slow" p14:dur="800" advTm="12041">
        <p:circle/>
      </p:transition>
    </mc:Choice>
    <mc:Fallback xmlns="">
      <p:transition spd="slow" advTm="12041">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488">
                    <p:cTn id="7" fill="hold" display="0">
                      <p:stCondLst>
                        <p:cond delay="indefinite"/>
                      </p:stCondLst>
                    </p:cTn>
                    <p:tgtEl>
                      <p:spTgt spid="4"/>
                    </p:tgtEl>
                  </p:cMediaNode>
                </p:video>
                <p:seq concurrent="1" nextAc="seek">
                  <p:cTn id="8" restart="whenNotActive" fill="hold" evtFilter="cancelBubble" nodeType="interactiveSeq">
                    <p:stCondLst>
                      <p:cond evt="onMediaBookmark" delay="0">
                        <p:tgtEl>
                          <p14:bmkTgt spid="4" bmkName="Bookmark 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after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md type="call" cmd="stop">
                                          <p:cBhvr>
                                            <p:cTn id="14" dur="1">
                                              <p:stCondLst>
                                                <p:cond delay="499"/>
                                              </p:stCondLst>
                                            </p:cTn>
                                            <p:tgtEl>
                                              <p:spTgt spid="4"/>
                                            </p:tgtEl>
                                          </p:cBhvr>
                                        </p:cmd>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nextCondLst>
                    <p:cond evt="onMediaBookmark" delay="0">
                      <p:tgtEl>
                        <p14:bmkTgt spid="4" bmkName="Bookmark 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488">
                    <p:cTn id="7" fill="hold" display="0">
                      <p:stCondLst>
                        <p:cond delay="indefinite"/>
                      </p:stCondLst>
                    </p:cTn>
                    <p:tgtEl>
                      <p:spTgt spid="4"/>
                    </p:tgtEl>
                  </p:cMediaNode>
                </p:video>
              </p:childTnLst>
            </p:cTn>
          </p:par>
        </p:tnLst>
      </p:timing>
    </mc:Fallback>
  </mc:AlternateContent>
  <p:extLst>
    <p:ext uri="{E180D4A7-C9FB-4DFB-919C-405C955672EB}">
      <p14:showEvtLst xmlns:p14="http://schemas.microsoft.com/office/powerpoint/2010/main">
        <p14:playEvt time="27" objId="4"/>
        <p14:stopEvt time="12041"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790A9C-EA7D-432D-A566-516075CB1502}"/>
              </a:ext>
            </a:extLst>
          </p:cNvPr>
          <p:cNvPicPr>
            <a:picLocks noChangeAspect="1"/>
          </p:cNvPicPr>
          <p:nvPr/>
        </p:nvPicPr>
        <p:blipFill>
          <a:blip r:embed="rId2"/>
          <a:stretch>
            <a:fillRect/>
          </a:stretch>
        </p:blipFill>
        <p:spPr>
          <a:xfrm>
            <a:off x="6096000" y="367312"/>
            <a:ext cx="2862671" cy="2368945"/>
          </a:xfrm>
          <a:prstGeom prst="rect">
            <a:avLst/>
          </a:prstGeom>
        </p:spPr>
      </p:pic>
      <p:pic>
        <p:nvPicPr>
          <p:cNvPr id="12" name="Picture 11">
            <a:extLst>
              <a:ext uri="{FF2B5EF4-FFF2-40B4-BE49-F238E27FC236}">
                <a16:creationId xmlns:a16="http://schemas.microsoft.com/office/drawing/2014/main" id="{868E3A03-6782-4EF1-B199-AF2315DD0DB4}"/>
              </a:ext>
            </a:extLst>
          </p:cNvPr>
          <p:cNvPicPr>
            <a:picLocks noChangeAspect="1"/>
          </p:cNvPicPr>
          <p:nvPr/>
        </p:nvPicPr>
        <p:blipFill>
          <a:blip r:embed="rId3"/>
          <a:stretch>
            <a:fillRect/>
          </a:stretch>
        </p:blipFill>
        <p:spPr>
          <a:xfrm>
            <a:off x="8849307" y="829771"/>
            <a:ext cx="3261008" cy="1738781"/>
          </a:xfrm>
          <a:prstGeom prst="rect">
            <a:avLst/>
          </a:prstGeom>
        </p:spPr>
      </p:pic>
      <p:pic>
        <p:nvPicPr>
          <p:cNvPr id="10" name="Picture 9">
            <a:extLst>
              <a:ext uri="{FF2B5EF4-FFF2-40B4-BE49-F238E27FC236}">
                <a16:creationId xmlns:a16="http://schemas.microsoft.com/office/drawing/2014/main" id="{51865666-4E1D-46B3-9B77-7DC2CB16BABA}"/>
              </a:ext>
            </a:extLst>
          </p:cNvPr>
          <p:cNvPicPr>
            <a:picLocks noChangeAspect="1"/>
          </p:cNvPicPr>
          <p:nvPr/>
        </p:nvPicPr>
        <p:blipFill>
          <a:blip r:embed="rId4"/>
          <a:stretch>
            <a:fillRect/>
          </a:stretch>
        </p:blipFill>
        <p:spPr>
          <a:xfrm>
            <a:off x="4041267" y="1865951"/>
            <a:ext cx="3108728" cy="1738781"/>
          </a:xfrm>
          <a:prstGeom prst="rect">
            <a:avLst/>
          </a:prstGeom>
        </p:spPr>
      </p:pic>
      <p:pic>
        <p:nvPicPr>
          <p:cNvPr id="7" name="Picture 6">
            <a:extLst>
              <a:ext uri="{FF2B5EF4-FFF2-40B4-BE49-F238E27FC236}">
                <a16:creationId xmlns:a16="http://schemas.microsoft.com/office/drawing/2014/main" id="{AD2EFE82-6500-4174-8542-3143F5C1EA66}"/>
              </a:ext>
            </a:extLst>
          </p:cNvPr>
          <p:cNvPicPr>
            <a:picLocks noChangeAspect="1"/>
          </p:cNvPicPr>
          <p:nvPr/>
        </p:nvPicPr>
        <p:blipFill>
          <a:blip r:embed="rId5"/>
          <a:stretch>
            <a:fillRect/>
          </a:stretch>
        </p:blipFill>
        <p:spPr>
          <a:xfrm>
            <a:off x="5692861" y="2447195"/>
            <a:ext cx="4715005" cy="4096160"/>
          </a:xfrm>
          <a:prstGeom prst="rect">
            <a:avLst/>
          </a:prstGeom>
        </p:spPr>
      </p:pic>
      <p:pic>
        <p:nvPicPr>
          <p:cNvPr id="14" name="Picture 13">
            <a:extLst>
              <a:ext uri="{FF2B5EF4-FFF2-40B4-BE49-F238E27FC236}">
                <a16:creationId xmlns:a16="http://schemas.microsoft.com/office/drawing/2014/main" id="{2ED423FB-AF30-4CB4-95E8-3D2A3CAA5B6A}"/>
              </a:ext>
            </a:extLst>
          </p:cNvPr>
          <p:cNvPicPr>
            <a:picLocks noChangeAspect="1"/>
          </p:cNvPicPr>
          <p:nvPr/>
        </p:nvPicPr>
        <p:blipFill>
          <a:blip r:embed="rId6"/>
          <a:stretch>
            <a:fillRect/>
          </a:stretch>
        </p:blipFill>
        <p:spPr>
          <a:xfrm>
            <a:off x="9500601" y="2284378"/>
            <a:ext cx="3009727" cy="2368946"/>
          </a:xfrm>
          <a:prstGeom prst="rect">
            <a:avLst/>
          </a:prstGeom>
        </p:spPr>
      </p:pic>
      <p:sp>
        <p:nvSpPr>
          <p:cNvPr id="3" name="TextBox 2">
            <a:extLst>
              <a:ext uri="{FF2B5EF4-FFF2-40B4-BE49-F238E27FC236}">
                <a16:creationId xmlns:a16="http://schemas.microsoft.com/office/drawing/2014/main" id="{B2446541-8116-432F-81E6-23E16F025E09}"/>
              </a:ext>
            </a:extLst>
          </p:cNvPr>
          <p:cNvSpPr txBox="1"/>
          <p:nvPr/>
        </p:nvSpPr>
        <p:spPr>
          <a:xfrm>
            <a:off x="321165" y="771384"/>
            <a:ext cx="8125003" cy="535494"/>
          </a:xfrm>
          <a:prstGeom prst="rect">
            <a:avLst/>
          </a:prstGeom>
          <a:ln>
            <a:noFill/>
          </a:ln>
        </p:spPr>
        <p:txBody>
          <a:bodyPr vert="horz" wrap="square" lIns="91440" tIns="45720" rIns="91440" bIns="45720" rtlCol="0">
            <a:noAutofit/>
          </a:bodyPr>
          <a:lstStyle/>
          <a:p>
            <a:pPr algn="just"/>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398EED36-EE25-4E28-AE6E-08E5A548E3FA}"/>
              </a:ext>
            </a:extLst>
          </p:cNvPr>
          <p:cNvSpPr/>
          <p:nvPr/>
        </p:nvSpPr>
        <p:spPr>
          <a:xfrm>
            <a:off x="-194628" y="-28627"/>
            <a:ext cx="5693029" cy="2764884"/>
          </a:xfrm>
          <a:prstGeom prst="cloudCallout">
            <a:avLst>
              <a:gd name="adj1" fmla="val 40666"/>
              <a:gd name="adj2" fmla="val 18114"/>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truy</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cập</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Internet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việc</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9" name="Picture 8">
            <a:extLst>
              <a:ext uri="{FF2B5EF4-FFF2-40B4-BE49-F238E27FC236}">
                <a16:creationId xmlns:a16="http://schemas.microsoft.com/office/drawing/2014/main" id="{F388C020-080F-42AA-908E-6959C496DFC6}"/>
              </a:ext>
            </a:extLst>
          </p:cNvPr>
          <p:cNvPicPr>
            <a:picLocks noChangeAspect="1"/>
          </p:cNvPicPr>
          <p:nvPr/>
        </p:nvPicPr>
        <p:blipFill>
          <a:blip r:embed="rId7"/>
          <a:stretch>
            <a:fillRect/>
          </a:stretch>
        </p:blipFill>
        <p:spPr>
          <a:xfrm>
            <a:off x="3461761" y="3235893"/>
            <a:ext cx="2820307" cy="1259382"/>
          </a:xfrm>
          <a:prstGeom prst="rect">
            <a:avLst/>
          </a:prstGeom>
        </p:spPr>
      </p:pic>
    </p:spTree>
    <p:extLst>
      <p:ext uri="{BB962C8B-B14F-4D97-AF65-F5344CB8AC3E}">
        <p14:creationId xmlns:p14="http://schemas.microsoft.com/office/powerpoint/2010/main" val="11657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5">
            <a:extLst>
              <a:ext uri="{FF2B5EF4-FFF2-40B4-BE49-F238E27FC236}">
                <a16:creationId xmlns:a16="http://schemas.microsoft.com/office/drawing/2014/main" id="{BC9AB799-81BE-43A5-88C7-2C44F3356E66}"/>
              </a:ext>
            </a:extLst>
          </p:cNvPr>
          <p:cNvSpPr txBox="1"/>
          <p:nvPr/>
        </p:nvSpPr>
        <p:spPr>
          <a:xfrm>
            <a:off x="320818" y="349105"/>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pic>
        <p:nvPicPr>
          <p:cNvPr id="2" name="video1">
            <a:hlinkClick r:id="" action="ppaction://media"/>
            <a:extLst>
              <a:ext uri="{FF2B5EF4-FFF2-40B4-BE49-F238E27FC236}">
                <a16:creationId xmlns:a16="http://schemas.microsoft.com/office/drawing/2014/main" id="{047E577D-9EE7-0C83-9641-7D3497FF35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364" y="1330876"/>
            <a:ext cx="11323067" cy="4765124"/>
          </a:xfrm>
          <a:prstGeom prst="rect">
            <a:avLst/>
          </a:prstGeom>
        </p:spPr>
      </p:pic>
    </p:spTree>
    <p:extLst>
      <p:ext uri="{BB962C8B-B14F-4D97-AF65-F5344CB8AC3E}">
        <p14:creationId xmlns:p14="http://schemas.microsoft.com/office/powerpoint/2010/main" val="4448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0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166272" y="97190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pic>
        <p:nvPicPr>
          <p:cNvPr id="7" name="Picture 6">
            <a:extLst>
              <a:ext uri="{FF2B5EF4-FFF2-40B4-BE49-F238E27FC236}">
                <a16:creationId xmlns:a16="http://schemas.microsoft.com/office/drawing/2014/main" id="{AD2EFE82-6500-4174-8542-3143F5C1EA66}"/>
              </a:ext>
            </a:extLst>
          </p:cNvPr>
          <p:cNvPicPr>
            <a:picLocks noChangeAspect="1"/>
          </p:cNvPicPr>
          <p:nvPr/>
        </p:nvPicPr>
        <p:blipFill>
          <a:blip r:embed="rId2"/>
          <a:stretch>
            <a:fillRect/>
          </a:stretch>
        </p:blipFill>
        <p:spPr>
          <a:xfrm>
            <a:off x="6758037" y="2277193"/>
            <a:ext cx="4909466" cy="4265098"/>
          </a:xfrm>
          <a:prstGeom prst="rect">
            <a:avLst/>
          </a:prstGeom>
        </p:spPr>
      </p:pic>
      <p:sp>
        <p:nvSpPr>
          <p:cNvPr id="13" name="TextBox 12">
            <a:extLst>
              <a:ext uri="{FF2B5EF4-FFF2-40B4-BE49-F238E27FC236}">
                <a16:creationId xmlns:a16="http://schemas.microsoft.com/office/drawing/2014/main" id="{10BD6E9E-D926-4605-8BCC-8D2ED7A87337}"/>
              </a:ext>
            </a:extLst>
          </p:cNvPr>
          <p:cNvSpPr txBox="1"/>
          <p:nvPr/>
        </p:nvSpPr>
        <p:spPr>
          <a:xfrm>
            <a:off x="352895" y="1649167"/>
            <a:ext cx="8622661" cy="461376"/>
          </a:xfrm>
          <a:prstGeom prst="rect">
            <a:avLst/>
          </a:prstGeom>
          <a:ln>
            <a:noFill/>
          </a:ln>
        </p:spPr>
        <p:txBody>
          <a:bodyPr vert="horz" wrap="square" lIns="91440" tIns="45720" rIns="91440" bIns="45720" rtlCol="0">
            <a:noAutofit/>
          </a:bodyPr>
          <a:lstStyle/>
          <a:p>
            <a:pPr algn="just"/>
            <a:r>
              <a:rPr lang="en-US" sz="3200" dirty="0" smtClean="0">
                <a:latin typeface="Times New Roman" panose="02020603050405020304" pitchFamily="18" charset="0"/>
                <a:cs typeface="Times New Roman" panose="02020603050405020304" pitchFamily="18" charset="0"/>
              </a:rPr>
              <a:t>- Trao </a:t>
            </a:r>
            <a:r>
              <a:rPr lang="en-US" sz="3200" dirty="0">
                <a:latin typeface="Times New Roman" panose="02020603050405020304" pitchFamily="18" charset="0"/>
                <a:cs typeface="Times New Roman" panose="02020603050405020304" pitchFamily="18" charset="0"/>
              </a:rPr>
              <a:t>đổi thông tin nhanh chóng, hiệu quả.</a:t>
            </a:r>
          </a:p>
        </p:txBody>
      </p:sp>
      <p:sp>
        <p:nvSpPr>
          <p:cNvPr id="15" name="TextBox 14">
            <a:extLst>
              <a:ext uri="{FF2B5EF4-FFF2-40B4-BE49-F238E27FC236}">
                <a16:creationId xmlns:a16="http://schemas.microsoft.com/office/drawing/2014/main" id="{6195AC33-6D58-4198-B2B4-F5B836B32F87}"/>
              </a:ext>
            </a:extLst>
          </p:cNvPr>
          <p:cNvSpPr txBox="1"/>
          <p:nvPr/>
        </p:nvSpPr>
        <p:spPr>
          <a:xfrm>
            <a:off x="352896" y="2231215"/>
            <a:ext cx="8622661" cy="461376"/>
          </a:xfrm>
          <a:prstGeom prst="rect">
            <a:avLst/>
          </a:prstGeom>
          <a:ln>
            <a:noFill/>
          </a:ln>
        </p:spPr>
        <p:txBody>
          <a:bodyPr vert="horz" wrap="square" lIns="91440" tIns="45720" rIns="91440" bIns="45720" rtlCol="0">
            <a:noAutofit/>
          </a:bodyPr>
          <a:lstStyle/>
          <a:p>
            <a:pPr algn="just"/>
            <a:r>
              <a:rPr lang="en-US" sz="3200" dirty="0" smtClean="0">
                <a:latin typeface="Times New Roman" panose="02020603050405020304" pitchFamily="18" charset="0"/>
                <a:cs typeface="Times New Roman" panose="02020603050405020304" pitchFamily="18" charset="0"/>
              </a:rPr>
              <a:t>- Học </a:t>
            </a:r>
            <a:r>
              <a:rPr lang="en-US" sz="3200" dirty="0">
                <a:latin typeface="Times New Roman" panose="02020603050405020304" pitchFamily="18" charset="0"/>
                <a:cs typeface="Times New Roman" panose="02020603050405020304" pitchFamily="18" charset="0"/>
              </a:rPr>
              <a:t>tập và làm việc trực tuyến.</a:t>
            </a:r>
          </a:p>
        </p:txBody>
      </p:sp>
      <p:sp>
        <p:nvSpPr>
          <p:cNvPr id="16" name="TextBox 15">
            <a:extLst>
              <a:ext uri="{FF2B5EF4-FFF2-40B4-BE49-F238E27FC236}">
                <a16:creationId xmlns:a16="http://schemas.microsoft.com/office/drawing/2014/main" id="{FD36BDCF-7661-4360-B232-A74FF27D88B8}"/>
              </a:ext>
            </a:extLst>
          </p:cNvPr>
          <p:cNvSpPr txBox="1"/>
          <p:nvPr/>
        </p:nvSpPr>
        <p:spPr>
          <a:xfrm>
            <a:off x="352896" y="2741407"/>
            <a:ext cx="8622661" cy="461376"/>
          </a:xfrm>
          <a:prstGeom prst="rect">
            <a:avLst/>
          </a:prstGeom>
          <a:ln>
            <a:noFill/>
          </a:ln>
        </p:spPr>
        <p:txBody>
          <a:bodyPr vert="horz" wrap="square" lIns="91440" tIns="45720" rIns="91440" bIns="45720" rtlCol="0">
            <a:noAutofit/>
          </a:bodyPr>
          <a:lstStyle/>
          <a:p>
            <a:pPr algn="just"/>
            <a:r>
              <a:rPr lang="en-US" sz="3200" dirty="0" smtClean="0">
                <a:latin typeface="Times New Roman" panose="02020603050405020304" pitchFamily="18" charset="0"/>
                <a:cs typeface="Times New Roman" panose="02020603050405020304" pitchFamily="18" charset="0"/>
              </a:rPr>
              <a:t>- Cung </a:t>
            </a:r>
            <a:r>
              <a:rPr lang="en-US" sz="3200" dirty="0">
                <a:latin typeface="Times New Roman" panose="02020603050405020304" pitchFamily="18" charset="0"/>
                <a:cs typeface="Times New Roman" panose="02020603050405020304" pitchFamily="18" charset="0"/>
              </a:rPr>
              <a:t>cấp nguồn tài liệu phong phú.</a:t>
            </a:r>
          </a:p>
        </p:txBody>
      </p:sp>
      <p:sp>
        <p:nvSpPr>
          <p:cNvPr id="17" name="TextBox 16">
            <a:extLst>
              <a:ext uri="{FF2B5EF4-FFF2-40B4-BE49-F238E27FC236}">
                <a16:creationId xmlns:a16="http://schemas.microsoft.com/office/drawing/2014/main" id="{CF97A47C-7F7C-4A20-82BA-D1CB30458B1B}"/>
              </a:ext>
            </a:extLst>
          </p:cNvPr>
          <p:cNvSpPr txBox="1"/>
          <p:nvPr/>
        </p:nvSpPr>
        <p:spPr>
          <a:xfrm>
            <a:off x="352896" y="3286674"/>
            <a:ext cx="8622661" cy="461376"/>
          </a:xfrm>
          <a:prstGeom prst="rect">
            <a:avLst/>
          </a:prstGeom>
          <a:ln>
            <a:noFill/>
          </a:ln>
        </p:spPr>
        <p:txBody>
          <a:bodyPr vert="horz" wrap="square" lIns="91440" tIns="45720" rIns="91440" bIns="45720" rtlCol="0">
            <a:noAutofit/>
          </a:bodyPr>
          <a:lstStyle/>
          <a:p>
            <a:pPr algn="just"/>
            <a:r>
              <a:rPr lang="en-US" sz="3200" dirty="0" smtClean="0">
                <a:latin typeface="Times New Roman" panose="02020603050405020304" pitchFamily="18" charset="0"/>
                <a:cs typeface="Times New Roman" panose="02020603050405020304" pitchFamily="18" charset="0"/>
              </a:rPr>
              <a:t>- Cung </a:t>
            </a:r>
            <a:r>
              <a:rPr lang="en-US" sz="3200" dirty="0">
                <a:latin typeface="Times New Roman" panose="02020603050405020304" pitchFamily="18" charset="0"/>
                <a:cs typeface="Times New Roman" panose="02020603050405020304" pitchFamily="18" charset="0"/>
              </a:rPr>
              <a:t>cấp các tiện ích phục vụ đời sống.</a:t>
            </a:r>
          </a:p>
        </p:txBody>
      </p:sp>
      <p:sp>
        <p:nvSpPr>
          <p:cNvPr id="18" name="TextBox 17">
            <a:extLst>
              <a:ext uri="{FF2B5EF4-FFF2-40B4-BE49-F238E27FC236}">
                <a16:creationId xmlns:a16="http://schemas.microsoft.com/office/drawing/2014/main" id="{4EEEC86D-0A02-4A55-90B8-39C1E4DC23B5}"/>
              </a:ext>
            </a:extLst>
          </p:cNvPr>
          <p:cNvSpPr txBox="1"/>
          <p:nvPr/>
        </p:nvSpPr>
        <p:spPr>
          <a:xfrm>
            <a:off x="352896" y="3793449"/>
            <a:ext cx="8622661" cy="461376"/>
          </a:xfrm>
          <a:prstGeom prst="rect">
            <a:avLst/>
          </a:prstGeom>
          <a:ln>
            <a:noFill/>
          </a:ln>
        </p:spPr>
        <p:txBody>
          <a:bodyPr vert="horz" wrap="square" lIns="91440" tIns="45720" rIns="91440" bIns="45720" rtlCol="0">
            <a:noAutofit/>
          </a:bodyPr>
          <a:lstStyle/>
          <a:p>
            <a:pPr algn="just"/>
            <a:r>
              <a:rPr lang="en-US" sz="3200" dirty="0" smtClean="0">
                <a:latin typeface="Times New Roman" panose="02020603050405020304" pitchFamily="18" charset="0"/>
                <a:cs typeface="Times New Roman" panose="02020603050405020304" pitchFamily="18" charset="0"/>
              </a:rPr>
              <a:t>- Là </a:t>
            </a:r>
            <a:r>
              <a:rPr lang="en-US" sz="3200" dirty="0">
                <a:latin typeface="Times New Roman" panose="02020603050405020304" pitchFamily="18" charset="0"/>
                <a:cs typeface="Times New Roman" panose="02020603050405020304" pitchFamily="18" charset="0"/>
              </a:rPr>
              <a:t>phương tiện vui chơi, giải trí.</a:t>
            </a:r>
          </a:p>
        </p:txBody>
      </p:sp>
    </p:spTree>
    <p:extLst>
      <p:ext uri="{BB962C8B-B14F-4D97-AF65-F5344CB8AC3E}">
        <p14:creationId xmlns:p14="http://schemas.microsoft.com/office/powerpoint/2010/main" val="163347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12916F-EBE7-4B22-9F96-C96AC0E2D491}"/>
              </a:ext>
            </a:extLst>
          </p:cNvPr>
          <p:cNvSpPr txBox="1"/>
          <p:nvPr/>
        </p:nvSpPr>
        <p:spPr>
          <a:xfrm>
            <a:off x="544430" y="629660"/>
            <a:ext cx="10777286" cy="686598"/>
          </a:xfrm>
          <a:prstGeom prst="rect">
            <a:avLst/>
          </a:prstGeom>
          <a:noFill/>
          <a:ln>
            <a:noFill/>
          </a:ln>
        </p:spPr>
        <p:txBody>
          <a:bodyPr wrap="square">
            <a:spAutoFit/>
          </a:bodyPr>
          <a:lstStyle/>
          <a:p>
            <a:pPr algn="just">
              <a:lnSpc>
                <a:spcPct val="135000"/>
              </a:lnSpc>
              <a:spcAft>
                <a:spcPts val="200"/>
              </a:spcAft>
            </a:pP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Internet: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EAC2767-C78B-4E07-9953-2E7FDF688C91}"/>
              </a:ext>
            </a:extLst>
          </p:cNvPr>
          <p:cNvSpPr txBox="1"/>
          <p:nvPr/>
        </p:nvSpPr>
        <p:spPr>
          <a:xfrm>
            <a:off x="544430" y="1416425"/>
            <a:ext cx="10596813"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trực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ngoài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211C5C6-202D-4299-81E7-93C5684F71BC}"/>
              </a:ext>
            </a:extLst>
          </p:cNvPr>
          <p:cNvSpPr txBox="1"/>
          <p:nvPr/>
        </p:nvSpPr>
        <p:spPr>
          <a:xfrm>
            <a:off x="544430" y="2200001"/>
            <a:ext cx="7576887"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Nghe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nhạc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phim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trực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BFFB9F9-1BD9-4609-8BFE-D2A44479ED82}"/>
              </a:ext>
            </a:extLst>
          </p:cNvPr>
          <p:cNvSpPr txBox="1"/>
          <p:nvPr/>
        </p:nvSpPr>
        <p:spPr>
          <a:xfrm>
            <a:off x="544430" y="2897651"/>
            <a:ext cx="9261308"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đá</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bóng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nâng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khỏe</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0C59E7D-7EAD-4B72-AEF1-BAFC311F8CFD}"/>
              </a:ext>
            </a:extLst>
          </p:cNvPr>
          <p:cNvSpPr txBox="1"/>
          <p:nvPr/>
        </p:nvSpPr>
        <p:spPr>
          <a:xfrm>
            <a:off x="544430" y="3737692"/>
            <a:ext cx="6093994" cy="584775"/>
          </a:xfrm>
          <a:prstGeom prst="rect">
            <a:avLst/>
          </a:prstGeom>
          <a:noFill/>
          <a:ln>
            <a:noFill/>
          </a:ln>
        </p:spPr>
        <p:txBody>
          <a:bodyPr wrap="square">
            <a:spAutoFit/>
          </a:bodyPr>
          <a:lstStyle/>
          <a:p>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kiếm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B048C2D-52E6-4397-8755-117609190A94}"/>
              </a:ext>
            </a:extLst>
          </p:cNvPr>
          <p:cNvSpPr txBox="1"/>
          <p:nvPr/>
        </p:nvSpPr>
        <p:spPr>
          <a:xfrm>
            <a:off x="544430" y="4475910"/>
            <a:ext cx="6093994" cy="584775"/>
          </a:xfrm>
          <a:prstGeom prst="rect">
            <a:avLst/>
          </a:prstGeom>
          <a:noFill/>
          <a:ln>
            <a:noFill/>
          </a:ln>
        </p:spPr>
        <p:txBody>
          <a:bodyPr wrap="square">
            <a:spAutoFit/>
          </a:bodyPr>
          <a:lstStyle/>
          <a:p>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Gửi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điện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E20E8D7-1415-459E-B629-735A34CBD9EE}"/>
              </a:ext>
            </a:extLst>
          </p:cNvPr>
          <p:cNvSpPr txBox="1"/>
          <p:nvPr/>
        </p:nvSpPr>
        <p:spPr>
          <a:xfrm>
            <a:off x="240631" y="0"/>
            <a:ext cx="2646947" cy="684355"/>
          </a:xfrm>
          <a:prstGeom prst="rect">
            <a:avLst/>
          </a:prstGeom>
          <a:noFill/>
          <a:ln>
            <a:noFill/>
          </a:ln>
        </p:spPr>
        <p:txBody>
          <a:bodyPr wrap="square">
            <a:spAutoFit/>
          </a:bodyPr>
          <a:lstStyle/>
          <a:p>
            <a:pPr algn="just">
              <a:lnSpc>
                <a:spcPct val="135000"/>
              </a:lnSpc>
              <a:spcAft>
                <a:spcPts val="20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22" name="Oval 21">
            <a:extLst>
              <a:ext uri="{FF2B5EF4-FFF2-40B4-BE49-F238E27FC236}">
                <a16:creationId xmlns:a16="http://schemas.microsoft.com/office/drawing/2014/main" id="{C4856996-C434-466F-A8ED-7D5C4CAE82B2}"/>
              </a:ext>
            </a:extLst>
          </p:cNvPr>
          <p:cNvSpPr/>
          <p:nvPr/>
        </p:nvSpPr>
        <p:spPr>
          <a:xfrm>
            <a:off x="411574" y="1567634"/>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869EA290-FEB9-4753-9242-AE475AC800AB}"/>
              </a:ext>
            </a:extLst>
          </p:cNvPr>
          <p:cNvSpPr/>
          <p:nvPr/>
        </p:nvSpPr>
        <p:spPr>
          <a:xfrm>
            <a:off x="411573" y="2309175"/>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248CECBC-CBC3-4C53-A136-FCE308F4E35C}"/>
              </a:ext>
            </a:extLst>
          </p:cNvPr>
          <p:cNvSpPr/>
          <p:nvPr/>
        </p:nvSpPr>
        <p:spPr>
          <a:xfrm>
            <a:off x="411572" y="3742135"/>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3C5E83CD-BADF-44C3-AB9D-F6CF949F0EDF}"/>
              </a:ext>
            </a:extLst>
          </p:cNvPr>
          <p:cNvSpPr/>
          <p:nvPr/>
        </p:nvSpPr>
        <p:spPr>
          <a:xfrm>
            <a:off x="387507" y="4475910"/>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6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21" grpId="0"/>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988C49F4-DE01-4FA7-8D49-6B4483F7D067}"/>
              </a:ext>
            </a:extLst>
          </p:cNvPr>
          <p:cNvSpPr/>
          <p:nvPr/>
        </p:nvSpPr>
        <p:spPr>
          <a:xfrm>
            <a:off x="815138" y="1319835"/>
            <a:ext cx="9944098" cy="3982452"/>
          </a:xfrm>
          <a:prstGeom prst="irregularSeal1">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Ngoài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những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lợi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ích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Internet, </a:t>
            </a:r>
            <a:r>
              <a:rPr lang="en-US" sz="3200" dirty="0" err="1">
                <a:latin typeface="Tahoma" panose="020B0604030504040204" pitchFamily="34" charset="0"/>
                <a:ea typeface="Tahoma" panose="020B0604030504040204" pitchFamily="34" charset="0"/>
                <a:cs typeface="Tahoma" panose="020B0604030504040204" pitchFamily="34" charset="0"/>
              </a:rPr>
              <a:t>thì</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còn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những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tác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thế</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nào</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04AE3815-054E-4DA3-93AE-A9023E98B5FE}"/>
              </a:ext>
            </a:extLst>
          </p:cNvPr>
          <p:cNvSpPr txBox="1"/>
          <p:nvPr/>
        </p:nvSpPr>
        <p:spPr>
          <a:xfrm>
            <a:off x="9153020" y="4086570"/>
            <a:ext cx="3212431"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en-US" b="0" dirty="0" err="1">
                <a:latin typeface="Times New Roman" panose="02020603050405020304" pitchFamily="18" charset="0"/>
                <a:cs typeface="Times New Roman" panose="02020603050405020304" pitchFamily="18" charset="0"/>
              </a:rPr>
              <a:t>Tội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phạm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mạng</a:t>
            </a:r>
            <a:endParaRPr lang="en-US" b="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5DFFB13-6C68-4BD9-8C26-CC97620B9482}"/>
              </a:ext>
            </a:extLst>
          </p:cNvPr>
          <p:cNvSpPr txBox="1"/>
          <p:nvPr/>
        </p:nvSpPr>
        <p:spPr>
          <a:xfrm>
            <a:off x="176216" y="4422065"/>
            <a:ext cx="1989468" cy="954107"/>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en-US" b="0" dirty="0" err="1">
                <a:latin typeface="Times New Roman" panose="02020603050405020304" pitchFamily="18" charset="0"/>
                <a:cs typeface="Times New Roman" panose="02020603050405020304" pitchFamily="18" charset="0"/>
              </a:rPr>
              <a:t>Nghiện</a:t>
            </a:r>
            <a:r>
              <a:rPr lang="en-US" b="0" dirty="0">
                <a:latin typeface="Times New Roman" panose="02020603050405020304" pitchFamily="18" charset="0"/>
                <a:cs typeface="Times New Roman" panose="02020603050405020304" pitchFamily="18" charset="0"/>
              </a:rPr>
              <a:t> Internet</a:t>
            </a:r>
          </a:p>
        </p:txBody>
      </p:sp>
      <p:sp>
        <p:nvSpPr>
          <p:cNvPr id="15" name="TextBox 14">
            <a:extLst>
              <a:ext uri="{FF2B5EF4-FFF2-40B4-BE49-F238E27FC236}">
                <a16:creationId xmlns:a16="http://schemas.microsoft.com/office/drawing/2014/main" id="{A346020E-7591-471C-8EA2-81531813749C}"/>
              </a:ext>
            </a:extLst>
          </p:cNvPr>
          <p:cNvSpPr txBox="1"/>
          <p:nvPr/>
        </p:nvSpPr>
        <p:spPr>
          <a:xfrm>
            <a:off x="742442" y="5846827"/>
            <a:ext cx="5442288"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t>Ảnh hưởng đến ý thức, nhận thức</a:t>
            </a:r>
          </a:p>
        </p:txBody>
      </p:sp>
      <p:sp>
        <p:nvSpPr>
          <p:cNvPr id="19" name="TextBox 18">
            <a:extLst>
              <a:ext uri="{FF2B5EF4-FFF2-40B4-BE49-F238E27FC236}">
                <a16:creationId xmlns:a16="http://schemas.microsoft.com/office/drawing/2014/main" id="{79115D6D-9AFD-43A6-BD4C-AEDE68A93A0C}"/>
              </a:ext>
            </a:extLst>
          </p:cNvPr>
          <p:cNvSpPr txBox="1"/>
          <p:nvPr/>
        </p:nvSpPr>
        <p:spPr>
          <a:xfrm>
            <a:off x="3463586" y="252075"/>
            <a:ext cx="4334878" cy="523220"/>
          </a:xfrm>
          <a:prstGeom prst="rect">
            <a:avLst/>
          </a:prstGeom>
          <a:noFill/>
          <a:ln>
            <a:noFill/>
          </a:ln>
        </p:spPr>
        <p:txBody>
          <a:bodyPr wrap="square">
            <a:spAutoFit/>
          </a:bodyPr>
          <a:lstStyle/>
          <a:p>
            <a:pPr algn="l"/>
            <a:r>
              <a:rPr lang="vi-VN" sz="2800" i="0" dirty="0">
                <a:solidFill>
                  <a:srgbClr val="741B1D"/>
                </a:solidFill>
                <a:effectLst/>
                <a:latin typeface="+mj-lt"/>
              </a:rPr>
              <a:t>Quyền riêng tư bị xâm hại</a:t>
            </a:r>
          </a:p>
        </p:txBody>
      </p:sp>
      <p:sp>
        <p:nvSpPr>
          <p:cNvPr id="25" name="TextBox 24">
            <a:extLst>
              <a:ext uri="{FF2B5EF4-FFF2-40B4-BE49-F238E27FC236}">
                <a16:creationId xmlns:a16="http://schemas.microsoft.com/office/drawing/2014/main" id="{FC1DA528-74D0-43A0-801D-7AFCCCA8C033}"/>
              </a:ext>
            </a:extLst>
          </p:cNvPr>
          <p:cNvSpPr txBox="1"/>
          <p:nvPr/>
        </p:nvSpPr>
        <p:spPr>
          <a:xfrm>
            <a:off x="7798464" y="961422"/>
            <a:ext cx="4217320"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t> Ảnh hưởng đến sức khỏe</a:t>
            </a:r>
            <a:endParaRPr lang="en-US" b="0" dirty="0"/>
          </a:p>
        </p:txBody>
      </p:sp>
      <p:sp>
        <p:nvSpPr>
          <p:cNvPr id="27" name="TextBox 26">
            <a:extLst>
              <a:ext uri="{FF2B5EF4-FFF2-40B4-BE49-F238E27FC236}">
                <a16:creationId xmlns:a16="http://schemas.microsoft.com/office/drawing/2014/main" id="{30C8BA96-3162-45AE-A471-6BADA3B71E02}"/>
              </a:ext>
            </a:extLst>
          </p:cNvPr>
          <p:cNvSpPr txBox="1"/>
          <p:nvPr/>
        </p:nvSpPr>
        <p:spPr>
          <a:xfrm>
            <a:off x="176216" y="929952"/>
            <a:ext cx="3556582"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t>Ảnh hưởng về tư duy</a:t>
            </a:r>
            <a:endParaRPr lang="en-US" b="0" dirty="0"/>
          </a:p>
        </p:txBody>
      </p:sp>
      <p:sp>
        <p:nvSpPr>
          <p:cNvPr id="29" name="TextBox 28">
            <a:extLst>
              <a:ext uri="{FF2B5EF4-FFF2-40B4-BE49-F238E27FC236}">
                <a16:creationId xmlns:a16="http://schemas.microsoft.com/office/drawing/2014/main" id="{5AB30252-CBEE-4A06-8875-A698116D2F03}"/>
              </a:ext>
            </a:extLst>
          </p:cNvPr>
          <p:cNvSpPr txBox="1"/>
          <p:nvPr/>
        </p:nvSpPr>
        <p:spPr>
          <a:xfrm>
            <a:off x="6869528" y="5215116"/>
            <a:ext cx="5017672" cy="954107"/>
          </a:xfrm>
          <a:prstGeom prst="rect">
            <a:avLst/>
          </a:prstGeom>
          <a:noFill/>
          <a:ln>
            <a:noFill/>
          </a:ln>
        </p:spPr>
        <p:txBody>
          <a:bodyPr wrap="square">
            <a:spAutoFit/>
          </a:bodyPr>
          <a:lstStyle/>
          <a:p>
            <a:r>
              <a:rPr lang="en-US" sz="2800" dirty="0" err="1">
                <a:solidFill>
                  <a:srgbClr val="741B1D"/>
                </a:solidFill>
                <a:latin typeface="Times New Roman" panose="02020603050405020304" pitchFamily="18" charset="0"/>
                <a:cs typeface="Times New Roman" panose="02020603050405020304" pitchFamily="18" charset="0"/>
              </a:rPr>
              <a:t>Nhiều</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nguồn</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thông</a:t>
            </a:r>
            <a:r>
              <a:rPr lang="en-US" sz="2800" dirty="0">
                <a:solidFill>
                  <a:srgbClr val="741B1D"/>
                </a:solidFill>
                <a:latin typeface="Times New Roman" panose="02020603050405020304" pitchFamily="18" charset="0"/>
                <a:cs typeface="Times New Roman" panose="02020603050405020304" pitchFamily="18" charset="0"/>
              </a:rPr>
              <a:t> tin </a:t>
            </a:r>
            <a:r>
              <a:rPr lang="en-US" sz="2800" dirty="0" err="1">
                <a:solidFill>
                  <a:srgbClr val="741B1D"/>
                </a:solidFill>
                <a:latin typeface="Times New Roman" panose="02020603050405020304" pitchFamily="18" charset="0"/>
                <a:cs typeface="Times New Roman" panose="02020603050405020304" pitchFamily="18" charset="0"/>
              </a:rPr>
              <a:t>chưa</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kiểm</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chứng</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nên</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có</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đúng</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có</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sai</a:t>
            </a:r>
            <a:r>
              <a:rPr lang="en-US" sz="2800" dirty="0">
                <a:solidFill>
                  <a:srgbClr val="741B1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17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P spid="15" grpId="0"/>
      <p:bldP spid="19" grpId="0"/>
      <p:bldP spid="25" grpId="0"/>
      <p:bldP spid="27"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0" descr="A close up of a logo&#10;&#10;Description automatically generated">
            <a:extLst>
              <a:ext uri="{FF2B5EF4-FFF2-40B4-BE49-F238E27FC236}">
                <a16:creationId xmlns:a16="http://schemas.microsoft.com/office/drawing/2014/main" id="{0E935467-2BFC-4F8F-809A-25DDA1E78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6" descr="A close up of a yellow flower&#10;&#10;Description automatically generated">
            <a:extLst>
              <a:ext uri="{FF2B5EF4-FFF2-40B4-BE49-F238E27FC236}">
                <a16:creationId xmlns:a16="http://schemas.microsoft.com/office/drawing/2014/main" id="{7D93DAB6-807D-466D-8649-5DBFD37F3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2675"/>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 close up of a logo&#10;&#10;Description automatically generated">
            <a:extLst>
              <a:ext uri="{FF2B5EF4-FFF2-40B4-BE49-F238E27FC236}">
                <a16:creationId xmlns:a16="http://schemas.microsoft.com/office/drawing/2014/main" id="{3E57C4DC-0627-4C69-951D-1D91FE210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11713" y="1177925"/>
            <a:ext cx="28162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18">
            <a:extLst>
              <a:ext uri="{FF2B5EF4-FFF2-40B4-BE49-F238E27FC236}">
                <a16:creationId xmlns:a16="http://schemas.microsoft.com/office/drawing/2014/main" id="{BCBDA797-7AEC-47BA-B6D0-8B3EA72DCFA6}"/>
              </a:ext>
            </a:extLst>
          </p:cNvPr>
          <p:cNvSpPr txBox="1">
            <a:spLocks noChangeArrowheads="1"/>
          </p:cNvSpPr>
          <p:nvPr/>
        </p:nvSpPr>
        <p:spPr bwMode="auto">
          <a:xfrm>
            <a:off x="10998200" y="6018213"/>
            <a:ext cx="1765300"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C000"/>
                </a:solidFill>
                <a:effectLst/>
                <a:uLnTx/>
                <a:uFillTx/>
                <a:latin typeface="VNI-Briquet" panose="020B7200000000000000" pitchFamily="34" charset="0"/>
                <a:ea typeface="+mn-ea"/>
                <a:cs typeface="+mn-cs"/>
                <a:hlinkClick r:id="" action="ppaction://hlinkshowjump?jump=nextslide"/>
              </a:rPr>
              <a:t>play</a:t>
            </a:r>
            <a:endParaRPr kumimoji="0" lang="en-US" altLang="en-US" sz="4400" b="0" i="0" u="none" strike="noStrike" kern="1200" cap="none" spc="0" normalizeH="0" baseline="0" noProof="0">
              <a:ln>
                <a:noFill/>
              </a:ln>
              <a:solidFill>
                <a:srgbClr val="FFC000"/>
              </a:solidFill>
              <a:effectLst/>
              <a:uLnTx/>
              <a:uFillTx/>
              <a:latin typeface="VNI-Briquet" panose="020B7200000000000000" pitchFamily="34" charset="0"/>
              <a:ea typeface="+mn-ea"/>
              <a:cs typeface="+mn-cs"/>
            </a:endParaRPr>
          </a:p>
        </p:txBody>
      </p:sp>
      <p:pic>
        <p:nvPicPr>
          <p:cNvPr id="21" name="Jigsaw_Puzzle.mp3">
            <a:hlinkClick r:id="" action="ppaction://media"/>
            <a:extLst>
              <a:ext uri="{FF2B5EF4-FFF2-40B4-BE49-F238E27FC236}">
                <a16:creationId xmlns:a16="http://schemas.microsoft.com/office/drawing/2014/main" id="{0AF3BE70-C308-4AD3-8B35-050CBB875ECF}"/>
              </a:ext>
            </a:extLst>
          </p:cNvPr>
          <p:cNvPicPr>
            <a:picLocks noRot="1" noChangeAspect="1" noChangeArrowheads="1"/>
          </p:cNvPicPr>
          <p:nvPr>
            <a:audioFile r:link="rId1"/>
          </p:nvPr>
        </p:nvPicPr>
        <p:blipFill>
          <a:blip r:embed="rId6"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close up of a logo&#10;&#10;Description automatically generated">
            <a:extLst>
              <a:ext uri="{FF2B5EF4-FFF2-40B4-BE49-F238E27FC236}">
                <a16:creationId xmlns:a16="http://schemas.microsoft.com/office/drawing/2014/main" id="{7731774B-89DB-492B-94F8-D6CD5BB82A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1175" y="-19050"/>
            <a:ext cx="19351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4A90804-8180-49CD-B2D8-0DCB4BD1C4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 close up of a logo&#10;&#10;Description automatically generated">
            <a:extLst>
              <a:ext uri="{FF2B5EF4-FFF2-40B4-BE49-F238E27FC236}">
                <a16:creationId xmlns:a16="http://schemas.microsoft.com/office/drawing/2014/main" id="{1B298A4E-1B3B-4832-86A5-6646E38A08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875" y="149225"/>
            <a:ext cx="1441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A close up of a logo&#10;&#10;Description automatically generated">
            <a:extLst>
              <a:ext uri="{FF2B5EF4-FFF2-40B4-BE49-F238E27FC236}">
                <a16:creationId xmlns:a16="http://schemas.microsoft.com/office/drawing/2014/main" id="{29110936-7944-40E9-B165-E3C3CABCEA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2613" y="-3810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A picture containing object&#10;&#10;Description automatically generated">
            <a:extLst>
              <a:ext uri="{FF2B5EF4-FFF2-40B4-BE49-F238E27FC236}">
                <a16:creationId xmlns:a16="http://schemas.microsoft.com/office/drawing/2014/main" id="{4A14E59C-DE21-4D61-93A4-4861C91827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25018">
            <a:off x="90488" y="2487613"/>
            <a:ext cx="23145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Box 18">
            <a:extLst>
              <a:ext uri="{FF2B5EF4-FFF2-40B4-BE49-F238E27FC236}">
                <a16:creationId xmlns:a16="http://schemas.microsoft.com/office/drawing/2014/main" id="{04787393-AB7D-4FBE-8146-B0AC47492C65}"/>
              </a:ext>
            </a:extLst>
          </p:cNvPr>
          <p:cNvSpPr txBox="1">
            <a:spLocks noChangeArrowheads="1"/>
          </p:cNvSpPr>
          <p:nvPr/>
        </p:nvSpPr>
        <p:spPr bwMode="auto">
          <a:xfrm>
            <a:off x="1655763" y="3429000"/>
            <a:ext cx="10536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Ravie" panose="04040805050809020602" pitchFamily="82" charset="0"/>
                <a:ea typeface="+mn-ea"/>
                <a:cs typeface="+mn-cs"/>
              </a:rPr>
              <a:t>Chú kiến chăm chỉ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4" presetClass="path" presetSubtype="0" accel="50000" decel="50000" fill="hold" nodeType="withEffect">
                                  <p:stCondLst>
                                    <p:cond delay="250"/>
                                  </p:stCondLst>
                                  <p:childTnLst>
                                    <p:animMotion origin="layout" path="M 0 0 L 0.125 0 L 0.188 0.109 L 0.125 0.217 L 0 0.217 L -0.063 0.109 L 0 0 Z" pathEditMode="relative" ptsTypes="">
                                      <p:cBhvr>
                                        <p:cTn id="8" dur="30000" fill="hold"/>
                                        <p:tgtEl>
                                          <p:spTgt spid="33"/>
                                        </p:tgtEl>
                                        <p:attrNameLst>
                                          <p:attrName>ppt_x</p:attrName>
                                          <p:attrName>ppt_y</p:attrName>
                                        </p:attrNameLst>
                                      </p:cBhvr>
                                    </p:animMotion>
                                  </p:childTnLst>
                                </p:cTn>
                              </p:par>
                              <p:par>
                                <p:cTn id="9" presetID="4" presetClass="path" presetSubtype="0" accel="50000" decel="50000" fill="hold" nodeType="withEffect">
                                  <p:stCondLst>
                                    <p:cond delay="250"/>
                                  </p:stCondLst>
                                  <p:childTnLst>
                                    <p:animMotion origin="layout" path="M -1.66667E-6 1.11111E-6 L -0.10169 1.11111E-6 L -0.15286 0.10903 L -0.10169 0.2169 L -1.66667E-6 0.2169 L 0.0513 0.10903 L -1.66667E-6 1.11111E-6 Z " pathEditMode="relative" rAng="0" ptsTypes="AAAAAAA">
                                      <p:cBhvr>
                                        <p:cTn id="10" dur="30000" fill="hold"/>
                                        <p:tgtEl>
                                          <p:spTgt spid="29"/>
                                        </p:tgtEl>
                                        <p:attrNameLst>
                                          <p:attrName>ppt_x</p:attrName>
                                          <p:attrName>ppt_y</p:attrName>
                                        </p:attrNameLst>
                                      </p:cBhvr>
                                      <p:rCtr x="-5078" y="10833"/>
                                    </p:animMotion>
                                  </p:childTnLst>
                                </p:cTn>
                              </p:par>
                              <p:par>
                                <p:cTn id="11" presetID="4" presetClass="path" presetSubtype="0" accel="50000" decel="50000" fill="hold" nodeType="withEffect">
                                  <p:stCondLst>
                                    <p:cond delay="250"/>
                                  </p:stCondLst>
                                  <p:childTnLst>
                                    <p:animMotion origin="layout" path="M 6.25E-7 -2.59259E-6 L -0.10169 -2.59259E-6 L -0.15287 0.10903 L -0.10169 0.2169 L 6.25E-7 0.2169 L 0.0513 0.10903 L 6.25E-7 -2.59259E-6 Z " pathEditMode="relative" rAng="0" ptsTypes="AAAAAAA">
                                      <p:cBhvr>
                                        <p:cTn id="12" dur="30000" fill="hold"/>
                                        <p:tgtEl>
                                          <p:spTgt spid="34"/>
                                        </p:tgtEl>
                                        <p:attrNameLst>
                                          <p:attrName>ppt_x</p:attrName>
                                          <p:attrName>ppt_y</p:attrName>
                                        </p:attrNameLst>
                                      </p:cBhvr>
                                      <p:rCtr x="-5078" y="10833"/>
                                    </p:animMotion>
                                  </p:childTnLst>
                                </p:cTn>
                              </p:par>
                              <p:par>
                                <p:cTn id="13" presetID="4" presetClass="path" presetSubtype="0" accel="50000" decel="50000" fill="hold" nodeType="withEffect">
                                  <p:stCondLst>
                                    <p:cond delay="250"/>
                                  </p:stCondLst>
                                  <p:childTnLst>
                                    <p:animMotion origin="layout" path="M 0.08646 3.7037E-7 L 0.15625 3.7037E-7 L 0.19141 0.10903 L 0.15625 0.2169 L 0.08646 0.2169 L 0.0513 0.10903 L 0.08646 3.7037E-7 Z " pathEditMode="relative" rAng="0" ptsTypes="AAAAAAA">
                                      <p:cBhvr>
                                        <p:cTn id="14" dur="30000" fill="hold"/>
                                        <p:tgtEl>
                                          <p:spTgt spid="35"/>
                                        </p:tgtEl>
                                        <p:attrNameLst>
                                          <p:attrName>ppt_x</p:attrName>
                                          <p:attrName>ppt_y</p:attrName>
                                        </p:attrNameLst>
                                      </p:cBhvr>
                                      <p:rCtr x="3490" y="10833"/>
                                    </p:animMotion>
                                  </p:childTnLst>
                                </p:cTn>
                              </p:par>
                              <p:par>
                                <p:cTn id="15" presetID="44" presetClass="path" presetSubtype="0" accel="50000" decel="50000" fill="hold" nodeType="withEffect">
                                  <p:stCondLst>
                                    <p:cond delay="250"/>
                                  </p:stCondLst>
                                  <p:childTnLst>
                                    <p:animMotion origin="layout" path="M 2.5E-6 -1.48148E-6 L 0.21549 -0.08379 C 0.26028 -0.10278 0.32773 -0.1125 0.39844 -0.1125 C 0.47877 -0.1125 0.54323 -0.10278 0.58802 -0.08379 L 0.80377 -1.48148E-6 " pathEditMode="relative" rAng="0" ptsTypes="AAAAA">
                                      <p:cBhvr>
                                        <p:cTn id="16" dur="20000" fill="hold"/>
                                        <p:tgtEl>
                                          <p:spTgt spid="39"/>
                                        </p:tgtEl>
                                        <p:attrNameLst>
                                          <p:attrName>ppt_x</p:attrName>
                                          <p:attrName>ppt_y</p:attrName>
                                        </p:attrNameLst>
                                      </p:cBhvr>
                                      <p:rCtr x="40182" y="-562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07BEE6-291D-4FA3-A382-9914DF324994}"/>
              </a:ext>
            </a:extLst>
          </p:cNvPr>
          <p:cNvSpPr txBox="1"/>
          <p:nvPr/>
        </p:nvSpPr>
        <p:spPr>
          <a:xfrm>
            <a:off x="4443161" y="482951"/>
            <a:ext cx="3305677" cy="707886"/>
          </a:xfrm>
          <a:prstGeom prst="rect">
            <a:avLst/>
          </a:prstGeom>
          <a:noFill/>
        </p:spPr>
        <p:txBody>
          <a:bodyPr wrap="square">
            <a:spAutoFit/>
          </a:bodyPr>
          <a:lstStyle/>
          <a:p>
            <a:pPr algn="ctr"/>
            <a:r>
              <a:rPr lang="en-US" sz="4000" dirty="0" err="1">
                <a:solidFill>
                  <a:srgbClr val="FF0000"/>
                </a:solidFill>
                <a:effectLst/>
                <a:latin typeface="Times New Roman" panose="02020603050405020304" pitchFamily="18" charset="0"/>
                <a:ea typeface="Times New Roman" panose="02020603050405020304" pitchFamily="18" charset="0"/>
              </a:rPr>
              <a:t>Giới</a:t>
            </a:r>
            <a:r>
              <a:rPr lang="en-US" sz="4000" dirty="0">
                <a:solidFill>
                  <a:srgbClr val="FF0000"/>
                </a:solidFill>
                <a:effectLst/>
                <a:latin typeface="Times New Roman" panose="02020603050405020304" pitchFamily="18" charset="0"/>
                <a:ea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rPr>
              <a:t>thiệu</a:t>
            </a:r>
            <a:endParaRPr lang="en-US" sz="4000" dirty="0">
              <a:solidFill>
                <a:srgbClr val="FF0000"/>
              </a:solidFill>
            </a:endParaRPr>
          </a:p>
        </p:txBody>
      </p:sp>
      <p:sp>
        <p:nvSpPr>
          <p:cNvPr id="9" name="TextBox 8">
            <a:extLst>
              <a:ext uri="{FF2B5EF4-FFF2-40B4-BE49-F238E27FC236}">
                <a16:creationId xmlns:a16="http://schemas.microsoft.com/office/drawing/2014/main" id="{9F4F7AC6-967B-4178-B4FA-855FCB3226C5}"/>
              </a:ext>
            </a:extLst>
          </p:cNvPr>
          <p:cNvSpPr txBox="1"/>
          <p:nvPr/>
        </p:nvSpPr>
        <p:spPr>
          <a:xfrm>
            <a:off x="890336" y="1493603"/>
            <a:ext cx="10924673" cy="2062103"/>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mồi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sai</a:t>
            </a:r>
            <a:r>
              <a:rPr lang="en-US" sz="3200" dirty="0">
                <a:solidFill>
                  <a:srgbClr val="000000"/>
                </a:solidFill>
                <a:latin typeface="Times New Roman" panose="02020603050405020304" pitchFamily="18" charset="0"/>
                <a:ea typeface="Times New Roman" panose="02020603050405020304" pitchFamily="18" charset="0"/>
              </a:rPr>
              <a:t>.</a:t>
            </a:r>
          </a:p>
          <a:p>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đúng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chú</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kiến</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đươc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tiếp</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sai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cuộc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chơi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ngừng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lại</a:t>
            </a:r>
            <a:r>
              <a:rPr lang="en-US" sz="3200"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6130470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669085" cy="3716731"/>
            <a:chOff x="630147" y="-186626"/>
            <a:chExt cx="6669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4663661"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mj-lt"/>
                  <a:ea typeface="Times New Roman" panose="02020603050405020304" pitchFamily="18" charset="0"/>
                </a:rPr>
                <a:t>Người sử dụng có thể tìm kiếm, trao đổi thông tin trên </a:t>
              </a:r>
              <a:r>
                <a:rPr lang="vi-VN" sz="3200" dirty="0">
                  <a:solidFill>
                    <a:srgbClr val="000000"/>
                  </a:solidFill>
                  <a:latin typeface="+mj-lt"/>
                </a:rPr>
                <a:t>Interne</a:t>
              </a:r>
              <a:r>
                <a:rPr lang="en-US" sz="3200" dirty="0">
                  <a:solidFill>
                    <a:srgbClr val="000000"/>
                  </a:solidFill>
                  <a:latin typeface="+mj-lt"/>
                </a:rPr>
                <a:t>t</a:t>
              </a: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259172">
            <a:off x="2922034" y="4535582"/>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252331" y="3665538"/>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9 -0.097 0.32656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7" descr="A close up of a logo&#10;&#10;Description automatically generated">
            <a:extLst>
              <a:ext uri="{FF2B5EF4-FFF2-40B4-BE49-F238E27FC236}">
                <a16:creationId xmlns:a16="http://schemas.microsoft.com/office/drawing/2014/main" id="{8531D8AD-0AF6-4097-AF27-A61695A7CB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8938" y="-36513"/>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7B1857FA-26B2-4343-97D8-8FE40E068FA1}"/>
              </a:ext>
            </a:extLst>
          </p:cNvPr>
          <p:cNvGrpSpPr>
            <a:grpSpLocks/>
          </p:cNvGrpSpPr>
          <p:nvPr/>
        </p:nvGrpSpPr>
        <p:grpSpPr bwMode="auto">
          <a:xfrm>
            <a:off x="190500" y="602515"/>
            <a:ext cx="6796088" cy="3505934"/>
            <a:chOff x="554581" y="589187"/>
            <a:chExt cx="7003758" cy="3644844"/>
          </a:xfrm>
        </p:grpSpPr>
        <p:pic>
          <p:nvPicPr>
            <p:cNvPr id="4116" name="Picture 4" descr="A close up of a logo&#10;&#10;Description automatically generated">
              <a:extLst>
                <a:ext uri="{FF2B5EF4-FFF2-40B4-BE49-F238E27FC236}">
                  <a16:creationId xmlns:a16="http://schemas.microsoft.com/office/drawing/2014/main" id="{F732752D-7B03-4938-8A81-D4A60FB526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54581" y="1335931"/>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A32A4E2-148E-4D40-8A8E-51DDBA82FBA1}"/>
                </a:ext>
              </a:extLst>
            </p:cNvPr>
            <p:cNvSpPr/>
            <p:nvPr/>
          </p:nvSpPr>
          <p:spPr>
            <a:xfrm>
              <a:off x="2521515" y="589187"/>
              <a:ext cx="5036824" cy="21438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Thông tin trên Internet rất độc hại với học sinh nên cần cấm học sinh sử dụng Internet.</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4100" name="Picture 14" descr="A close up of a yellow flower&#10;&#10;Description automatically generated">
            <a:extLst>
              <a:ext uri="{FF2B5EF4-FFF2-40B4-BE49-F238E27FC236}">
                <a16:creationId xmlns:a16="http://schemas.microsoft.com/office/drawing/2014/main" id="{0DFC0093-B490-4F60-9F37-E60F982A7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32200"/>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7" descr="A picture containing basket, cup, container&#10;&#10;Description automatically generated">
            <a:extLst>
              <a:ext uri="{FF2B5EF4-FFF2-40B4-BE49-F238E27FC236}">
                <a16:creationId xmlns:a16="http://schemas.microsoft.com/office/drawing/2014/main" id="{C1077868-9618-41C2-9939-784DD8F606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6350" y="3571875"/>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descr="A picture containing basket, cup, container&#10;&#10;Description automatically generated">
            <a:extLst>
              <a:ext uri="{FF2B5EF4-FFF2-40B4-BE49-F238E27FC236}">
                <a16:creationId xmlns:a16="http://schemas.microsoft.com/office/drawing/2014/main" id="{917DEAAF-8C1E-439F-A5A1-A2DA92BB11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6325" y="3571875"/>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
            <a:extLst>
              <a:ext uri="{FF2B5EF4-FFF2-40B4-BE49-F238E27FC236}">
                <a16:creationId xmlns:a16="http://schemas.microsoft.com/office/drawing/2014/main" id="{9003A971-D02A-445E-9513-25E61CF3B09B}"/>
              </a:ext>
            </a:extLst>
          </p:cNvPr>
          <p:cNvSpPr/>
          <p:nvPr/>
        </p:nvSpPr>
        <p:spPr>
          <a:xfrm>
            <a:off x="7981536" y="4181271"/>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rgbClr val="ED7D31"/>
                  </a:solidFill>
                  <a:prstDash val="solid"/>
                </a:ln>
                <a:solidFill>
                  <a:srgbClr val="70AD47">
                    <a:lumMod val="50000"/>
                  </a:srgbClr>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sp>
        <p:nvSpPr>
          <p:cNvPr id="11" name="b">
            <a:extLst>
              <a:ext uri="{FF2B5EF4-FFF2-40B4-BE49-F238E27FC236}">
                <a16:creationId xmlns:a16="http://schemas.microsoft.com/office/drawing/2014/main" id="{F08479EF-E40D-4ACB-92DA-858A50B605D6}"/>
              </a:ext>
            </a:extLst>
          </p:cNvPr>
          <p:cNvSpPr/>
          <p:nvPr/>
        </p:nvSpPr>
        <p:spPr>
          <a:xfrm>
            <a:off x="2404720" y="418127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70AD47">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3D19E19-EDB1-4894-B23A-30FF786455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40828">
            <a:off x="8037513" y="4256088"/>
            <a:ext cx="635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2AB23C8B-D487-4D97-B4CC-DE6A97D57BC8}"/>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4E7DF2BD-6AEC-4DC2-9E66-067CA6712ABA}"/>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96554B3E-BE94-489E-B5A4-C55E26869493}"/>
              </a:ext>
            </a:extLst>
          </p:cNvPr>
          <p:cNvSpPr/>
          <p:nvPr/>
        </p:nvSpPr>
        <p:spPr>
          <a:xfrm>
            <a:off x="3114013" y="3935119"/>
            <a:ext cx="1649413"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TextBox 18" hidden="1">
            <a:extLst>
              <a:ext uri="{FF2B5EF4-FFF2-40B4-BE49-F238E27FC236}">
                <a16:creationId xmlns:a16="http://schemas.microsoft.com/office/drawing/2014/main" id="{D1AAB4BD-3DEB-481E-B436-DC0C182409AF}"/>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E178C5C9-E9E2-401B-A178-CA476A5AED0F}"/>
              </a:ext>
            </a:extLst>
          </p:cNvPr>
          <p:cNvSpPr txBox="1">
            <a:spLocks noChangeArrowheads="1"/>
          </p:cNvSpPr>
          <p:nvPr/>
        </p:nvSpPr>
        <p:spPr bwMode="auto">
          <a:xfrm>
            <a:off x="5535613" y="3616325"/>
            <a:ext cx="1450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F59F326-F30A-47A0-8F5E-3B194365D2A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49E4A3B-D47A-4A57-901F-527F98745B0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995DA440-4638-4696-97A8-CFA0D087CD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0135" y="-176473"/>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4516B4A7-0977-40CA-A043-18E0899588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1913" y="-17463"/>
            <a:ext cx="1935162"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B5036F0B-8FA8-4C14-8292-88054D47F22F}"/>
              </a:ext>
            </a:extLst>
          </p:cNvPr>
          <p:cNvSpPr txBox="1">
            <a:spLocks noChangeArrowheads="1"/>
          </p:cNvSpPr>
          <p:nvPr/>
        </p:nvSpPr>
        <p:spPr bwMode="auto">
          <a:xfrm>
            <a:off x="8780463" y="2435225"/>
            <a:ext cx="32750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8" dur="20000" fill="hold"/>
                                        <p:tgtEl>
                                          <p:spTgt spid="24"/>
                                        </p:tgtEl>
                                        <p:attrNameLst>
                                          <p:attrName>ppt_x</p:attrName>
                                          <p:attrName>ppt_y</p:attrName>
                                        </p:attrNameLst>
                                      </p:cBhvr>
                                    </p:animMotion>
                                  </p:childTnLst>
                                </p:cTn>
                              </p:par>
                              <p:par>
                                <p:cTn id="9" presetID="4" presetClass="path" presetSubtype="0" repeatCount="indefinite" accel="50000" decel="50000" fill="hold" nodeType="withEffect">
                                  <p:stCondLst>
                                    <p:cond delay="0"/>
                                  </p:stCondLst>
                                  <p:childTnLst>
                                    <p:animMotion origin="layout" path="M -1.66667E-6 1.11111E-6 L -0.10169 1.11111E-6 L -0.15286 0.10903 L -0.10169 0.2169 L -1.66667E-6 0.2169 L 0.0513 0.10903 L -1.66667E-6 1.11111E-6 Z " pathEditMode="relative" rAng="0" ptsTypes="AAAAAAA">
                                      <p:cBhvr>
                                        <p:cTn id="10" dur="30000" fill="hold"/>
                                        <p:tgtEl>
                                          <p:spTgt spid="23"/>
                                        </p:tgtEl>
                                        <p:attrNameLst>
                                          <p:attrName>ppt_x</p:attrName>
                                          <p:attrName>ppt_y</p:attrName>
                                        </p:attrNameLst>
                                      </p:cBhvr>
                                      <p:rCtr x="-5078" y="10833"/>
                                    </p:animMotion>
                                  </p:childTnLst>
                                </p:cTn>
                              </p:par>
                              <p:par>
                                <p:cTn id="11" presetID="4" presetClass="path" presetSubtype="0" repeatCount="indefinite" accel="50000" decel="50000" fill="hold" nodeType="withEffect">
                                  <p:stCondLst>
                                    <p:cond delay="0"/>
                                  </p:stCondLst>
                                  <p:childTnLst>
                                    <p:animMotion origin="layout" path="M 0.08646 -3.33333E-6 L 0.15626 -3.33333E-6 L 0.19141 0.10903 L 0.15626 0.2169 L 0.08646 0.2169 L 0.05131 0.10903 L 0.08646 -3.33333E-6 Z " pathEditMode="relative" rAng="0" ptsTypes="AAAAAAA">
                                      <p:cBhvr>
                                        <p:cTn id="12" dur="30000" fill="hold"/>
                                        <p:tgtEl>
                                          <p:spTgt spid="26"/>
                                        </p:tgtEl>
                                        <p:attrNameLst>
                                          <p:attrName>ppt_x</p:attrName>
                                          <p:attrName>ppt_y</p:attrName>
                                        </p:attrNameLst>
                                      </p:cBhvr>
                                      <p:rCtr x="3490" y="10833"/>
                                    </p:animMotion>
                                  </p:childTnLst>
                                </p:cTn>
                              </p:par>
                              <p:par>
                                <p:cTn id="13" presetID="4" presetClass="path" presetSubtype="0" repeatCount="indefinite" accel="50000" decel="50000" fill="hold" nodeType="withEffect">
                                  <p:stCondLst>
                                    <p:cond delay="0"/>
                                  </p:stCondLst>
                                  <p:childTnLst>
                                    <p:animMotion origin="layout" path="M -4.79167E-6 4.81481E-6 L -0.10169 4.81481E-6 L -0.15286 0.10902 L -0.10169 0.21689 L -4.79167E-6 0.21689 L 0.05118 0.10902 L -4.79167E-6 4.81481E-6 Z " pathEditMode="relative" rAng="0" ptsTypes="AAAAAAA">
                                      <p:cBhvr>
                                        <p:cTn id="14" dur="30000" fill="hold"/>
                                        <p:tgtEl>
                                          <p:spTgt spid="25"/>
                                        </p:tgtEl>
                                        <p:attrNameLst>
                                          <p:attrName>ppt_x</p:attrName>
                                          <p:attrName>ppt_y</p:attrName>
                                        </p:attrNameLst>
                                      </p:cBhvr>
                                      <p:rCtr x="-5078" y="10833"/>
                                    </p:animMotion>
                                  </p:childTnLst>
                                </p:cTn>
                              </p:par>
                              <p:par>
                                <p:cTn id="15" presetID="44" presetClass="path" presetSubtype="0" accel="50000" decel="50000" fill="hold" nodeType="withEffect">
                                  <p:stCondLst>
                                    <p:cond delay="0"/>
                                  </p:stCondLst>
                                  <p:childTnLst>
                                    <p:animMotion origin="layout" path="M -8.33333E-7 1.48148E-6 L 0.2155 -0.0838 C 0.26029 -0.10278 0.32774 -0.1125 0.39844 -0.1125 C 0.47878 -0.1125 0.5431 -0.10278 0.58802 -0.0838 L 0.80365 1.48148E-6 " pathEditMode="relative" rAng="0" ptsTypes="AAAAA">
                                      <p:cBhvr>
                                        <p:cTn id="16" dur="30000" fill="hold"/>
                                        <p:tgtEl>
                                          <p:spTgt spid="9"/>
                                        </p:tgtEl>
                                        <p:attrNameLst>
                                          <p:attrName>ppt_x</p:attrName>
                                          <p:attrName>ppt_y</p:attrName>
                                        </p:attrNameLst>
                                      </p:cBhvr>
                                      <p:rCtr x="40182" y="-5625"/>
                                    </p:animMotion>
                                  </p:childTnLst>
                                </p:cTn>
                              </p:par>
                            </p:childTnLst>
                          </p:cTn>
                        </p:par>
                        <p:par>
                          <p:cTn id="17" fill="hold" nodeType="afterGroup">
                            <p:stCondLst>
                              <p:cond delay="300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Wrong Buzzer.wav"/>
                                        </p:tgtEl>
                                      </p:cMediaNode>
                                    </p:audio>
                                  </p:subTnLst>
                                </p:cTn>
                              </p:par>
                            </p:childTnLst>
                          </p:cTn>
                        </p:par>
                        <p:par>
                          <p:cTn id="23" fill="hold" nodeType="afterGroup">
                            <p:stCondLst>
                              <p:cond delay="30500"/>
                            </p:stCondLst>
                            <p:childTnLst>
                              <p:par>
                                <p:cTn id="24" presetID="32" presetClass="emph" presetSubtype="0" fill="hold" grpId="1" nodeType="afterEffect">
                                  <p:stCondLst>
                                    <p:cond delay="0"/>
                                  </p:stCondLst>
                                  <p:childTnLst>
                                    <p:animRot by="120000">
                                      <p:cBhvr>
                                        <p:cTn id="25" dur="100" fill="hold">
                                          <p:stCondLst>
                                            <p:cond delay="0"/>
                                          </p:stCondLst>
                                        </p:cTn>
                                        <p:tgtEl>
                                          <p:spTgt spid="27"/>
                                        </p:tgtEl>
                                        <p:attrNameLst>
                                          <p:attrName>r</p:attrName>
                                        </p:attrNameLst>
                                      </p:cBhvr>
                                    </p:animRot>
                                    <p:animRot by="-240000">
                                      <p:cBhvr>
                                        <p:cTn id="26" dur="200" fill="hold">
                                          <p:stCondLst>
                                            <p:cond delay="200"/>
                                          </p:stCondLst>
                                        </p:cTn>
                                        <p:tgtEl>
                                          <p:spTgt spid="27"/>
                                        </p:tgtEl>
                                        <p:attrNameLst>
                                          <p:attrName>r</p:attrName>
                                        </p:attrNameLst>
                                      </p:cBhvr>
                                    </p:animRot>
                                    <p:animRot by="240000">
                                      <p:cBhvr>
                                        <p:cTn id="27" dur="200" fill="hold">
                                          <p:stCondLst>
                                            <p:cond delay="400"/>
                                          </p:stCondLst>
                                        </p:cTn>
                                        <p:tgtEl>
                                          <p:spTgt spid="27"/>
                                        </p:tgtEl>
                                        <p:attrNameLst>
                                          <p:attrName>r</p:attrName>
                                        </p:attrNameLst>
                                      </p:cBhvr>
                                    </p:animRot>
                                    <p:animRot by="-240000">
                                      <p:cBhvr>
                                        <p:cTn id="28" dur="200" fill="hold">
                                          <p:stCondLst>
                                            <p:cond delay="600"/>
                                          </p:stCondLst>
                                        </p:cTn>
                                        <p:tgtEl>
                                          <p:spTgt spid="27"/>
                                        </p:tgtEl>
                                        <p:attrNameLst>
                                          <p:attrName>r</p:attrName>
                                        </p:attrNameLst>
                                      </p:cBhvr>
                                    </p:animRot>
                                    <p:animRot by="120000">
                                      <p:cBhvr>
                                        <p:cTn id="29" dur="200" fill="hold">
                                          <p:stCondLst>
                                            <p:cond delay="800"/>
                                          </p:stCondLst>
                                        </p:cTn>
                                        <p:tgtEl>
                                          <p:spTgt spid="27"/>
                                        </p:tgtEl>
                                        <p:attrNameLst>
                                          <p:attrName>r</p:attrName>
                                        </p:attrNameLst>
                                      </p:cBhvr>
                                    </p:animRot>
                                  </p:childTnLst>
                                </p:cTn>
                              </p:par>
                            </p:childTnLst>
                          </p:cTn>
                        </p:par>
                        <p:par>
                          <p:cTn id="30" fill="hold" nodeType="afterGroup">
                            <p:stCondLst>
                              <p:cond delay="31500"/>
                            </p:stCondLst>
                            <p:childTnLst>
                              <p:par>
                                <p:cTn id="31" presetID="6" presetClass="emph" presetSubtype="0" fill="hold" grpId="2" nodeType="afterEffect">
                                  <p:stCondLst>
                                    <p:cond delay="0"/>
                                  </p:stCondLst>
                                  <p:childTnLst>
                                    <p:animScale>
                                      <p:cBhvr>
                                        <p:cTn id="32"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22" grpId="0"/>
      <p:bldP spid="22" grpId="1"/>
      <p:bldP spid="27" grpId="0"/>
      <p:bldP spid="27" grpId="1"/>
      <p:bldP spid="27"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Trên Internet có đầy đủ những thứ chúng ta muốn mà không cần phải tìm kiếm ở bên ngoài.</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8520" y="3400551"/>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6399213" y="3993546"/>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srgbClr val="ED7D31"/>
                  </a:solidFill>
                  <a:prstDash val="solid"/>
                </a:ln>
                <a:solidFill>
                  <a:srgbClr val="002060"/>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2086283" y="4064000"/>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a:ln w="22225">
                  <a:solidFill>
                    <a:srgbClr val="ED7D31"/>
                  </a:solidFill>
                  <a:prstDash val="solid"/>
                </a:ln>
                <a:solidFill>
                  <a:srgbClr val="4472C4">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259172">
            <a:off x="8250746" y="4474108"/>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2692519" y="3807596"/>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5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41226" y="3960581"/>
            <a:ext cx="9383697"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white"/>
                </a:solidFill>
                <a:effectLst/>
                <a:uLnTx/>
                <a:uFillTx/>
                <a:latin typeface="Calibri"/>
                <a:ea typeface="+mn-ea"/>
                <a:cs typeface="+mn-cs"/>
              </a:rPr>
              <a:t>Câu hỏi : </a:t>
            </a:r>
            <a:r>
              <a:rPr lang="en-US" sz="2400" b="1" noProof="0" dirty="0" smtClean="0">
                <a:solidFill>
                  <a:prstClr val="white"/>
                </a:solidFill>
                <a:latin typeface="Times New Roman" panose="02020603050405020304" pitchFamily="18" charset="0"/>
                <a:cs typeface="Times New Roman" panose="02020603050405020304" pitchFamily="18" charset="0"/>
              </a:rPr>
              <a:t>Máy tính kết nối với nhau để</a:t>
            </a:r>
            <a:r>
              <a:rPr lang="en-US" sz="2400" b="1" dirty="0" smtClean="0">
                <a:solidFill>
                  <a:prstClr val="white"/>
                </a:solidFill>
                <a:latin typeface="Times New Roman" panose="02020603050405020304" pitchFamily="18" charset="0"/>
                <a:cs typeface="Times New Roman" panose="02020603050405020304" pitchFamily="18" charset="0"/>
              </a:rPr>
              <a: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400110"/>
          </a:xfrm>
          <a:prstGeom prst="rect">
            <a:avLst/>
          </a:prstGeom>
          <a:noFill/>
        </p:spPr>
        <p:txBody>
          <a:bodyPr wrap="square" rtlCol="0">
            <a:spAutoFit/>
          </a:bodyPr>
          <a:lstStyle/>
          <a:p>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A. </a:t>
            </a:r>
            <a:r>
              <a:rPr kumimoji="0" lang="en-US" sz="2000" b="0" i="0" u="none" strike="noStrike" kern="1200" cap="none" spc="0" normalizeH="0" baseline="0" noProof="0" dirty="0" smtClean="0">
                <a:ln>
                  <a:noFill/>
                </a:ln>
                <a:solidFill>
                  <a:srgbClr val="FFC000"/>
                </a:solidFill>
                <a:effectLst/>
                <a:uLnTx/>
                <a:uFillTx/>
                <a:latin typeface="Calibri"/>
                <a:ea typeface="Tahoma" panose="020B0604030504040204" pitchFamily="34" charset="0"/>
                <a:cs typeface="Tahoma" panose="020B0604030504040204" pitchFamily="34" charset="0"/>
              </a:rPr>
              <a:t> </a:t>
            </a:r>
            <a:r>
              <a:rPr kumimoji="0" lang="en-US" sz="2000" b="0" i="0" u="none" strike="noStrike" kern="1200" cap="none" spc="0" normalizeH="0" baseline="0" noProof="0" dirty="0" smtClean="0">
                <a:ln>
                  <a:noFill/>
                </a:ln>
                <a:solidFill>
                  <a:schemeClr val="bg1"/>
                </a:solidFill>
                <a:effectLst/>
                <a:uLnTx/>
                <a:uFillTx/>
                <a:latin typeface="Calibri"/>
                <a:ea typeface="Tahoma" panose="020B0604030504040204" pitchFamily="34" charset="0"/>
                <a:cs typeface="Tahoma" panose="020B0604030504040204" pitchFamily="34" charset="0"/>
              </a:rPr>
              <a:t>Chia sẻ</a:t>
            </a:r>
            <a:r>
              <a:rPr kumimoji="0" lang="en-US" sz="2000" b="0" i="0" u="none" strike="noStrike" kern="1200" cap="none" spc="0" normalizeH="0" noProof="0" dirty="0" smtClean="0">
                <a:ln>
                  <a:noFill/>
                </a:ln>
                <a:solidFill>
                  <a:schemeClr val="bg1"/>
                </a:solidFill>
                <a:effectLst/>
                <a:uLnTx/>
                <a:uFillTx/>
                <a:latin typeface="Calibri"/>
                <a:ea typeface="Tahoma" panose="020B0604030504040204" pitchFamily="34" charset="0"/>
                <a:cs typeface="Tahoma" panose="020B0604030504040204" pitchFamily="34" charset="0"/>
              </a:rPr>
              <a:t> các thiết bị và </a:t>
            </a:r>
            <a:r>
              <a:rPr lang="en-US" sz="2000" dirty="0" smtClean="0">
                <a:solidFill>
                  <a:schemeClr val="bg1"/>
                </a:solidFill>
                <a:latin typeface="Times New Roman" panose="02020603050405020304" pitchFamily="18" charset="0"/>
                <a:cs typeface="Times New Roman" panose="02020603050405020304" pitchFamily="18" charset="0"/>
              </a:rPr>
              <a:t>Trao đổi dữ liệu.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a:buClr>
                <a:prstClr val="white"/>
              </a:buClr>
            </a:pPr>
            <a:r>
              <a:rPr kumimoji="0" lang="en-US" sz="2000" b="0" i="0" u="none" strike="noStrike" kern="1200" cap="none" spc="0" normalizeH="0" baseline="0" noProof="0" dirty="0" smtClean="0">
                <a:ln>
                  <a:noFill/>
                </a:ln>
                <a:solidFill>
                  <a:srgbClr val="FFC000"/>
                </a:solidFill>
                <a:effectLst/>
                <a:uLnTx/>
                <a:uFillTx/>
                <a:latin typeface="Calibri"/>
                <a:ea typeface="Tahoma" panose="020B0604030504040204" pitchFamily="34" charset="0"/>
                <a:cs typeface="Tahoma" panose="020B0604030504040204" pitchFamily="34" charset="0"/>
              </a:rPr>
              <a:t> C</a:t>
            </a: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 </a:t>
            </a:r>
            <a:r>
              <a:rPr lang="en-US" sz="2000" dirty="0" smtClean="0">
                <a:solidFill>
                  <a:schemeClr val="bg1"/>
                </a:solidFill>
                <a:latin typeface="Times New Roman" panose="02020603050405020304" pitchFamily="18" charset="0"/>
                <a:cs typeface="Times New Roman" panose="02020603050405020304" pitchFamily="18" charset="0"/>
              </a:rPr>
              <a:t>Thuận lợi cho việc sửa chữa</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B. </a:t>
            </a:r>
            <a:r>
              <a:rPr lang="en-US" sz="2000" noProof="0" dirty="0">
                <a:solidFill>
                  <a:schemeClr val="bg1"/>
                </a:solidFill>
                <a:latin typeface="Times New Roman" panose="02020603050405020304" pitchFamily="18" charset="0"/>
                <a:cs typeface="Times New Roman" panose="02020603050405020304" pitchFamily="18" charset="0"/>
              </a:rPr>
              <a:t>T</a:t>
            </a:r>
            <a:r>
              <a:rPr lang="en-US" sz="2000" dirty="0" smtClean="0">
                <a:solidFill>
                  <a:schemeClr val="bg1"/>
                </a:solidFill>
                <a:latin typeface="Times New Roman" panose="02020603050405020304" pitchFamily="18" charset="0"/>
                <a:cs typeface="Times New Roman" panose="02020603050405020304" pitchFamily="18" charset="0"/>
              </a:rPr>
              <a:t>iết kiệm điện</a:t>
            </a:r>
            <a:endParaRPr lang="en-US" sz="2000" dirty="0">
              <a:solidFill>
                <a:schemeClr val="bg1"/>
              </a:solidFill>
              <a:latin typeface="Times New Roman" panose="02020603050405020304" pitchFamily="18" charset="0"/>
              <a:cs typeface="Times New Roman" panose="02020603050405020304" pitchFamily="18" charset="0"/>
            </a:endParaRPr>
          </a:p>
          <a:p>
            <a:pPr marL="342900" lvl="0" indent="-342900">
              <a:buClr>
                <a:prstClr val="white"/>
              </a:buClr>
              <a:buFont typeface="Wingdings" panose="05000000000000000000" pitchFamily="2" charset="2"/>
              <a:buChar char="w"/>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algn="just"/>
            <a:r>
              <a:rPr kumimoji="0" lang="en-US" sz="2000" b="0" i="0" u="none" strike="noStrike" kern="1200" cap="none" spc="0" normalizeH="0" baseline="0" noProof="0" dirty="0" smtClean="0">
                <a:ln>
                  <a:noFill/>
                </a:ln>
                <a:solidFill>
                  <a:srgbClr val="FFC000"/>
                </a:solidFill>
                <a:effectLst/>
                <a:uLnTx/>
                <a:uFillTx/>
                <a:latin typeface="Calibri"/>
                <a:ea typeface="Tahoma" panose="020B0604030504040204" pitchFamily="34" charset="0"/>
                <a:cs typeface="Tahoma" panose="020B0604030504040204" pitchFamily="34" charset="0"/>
              </a:rPr>
              <a:t>      D</a:t>
            </a: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 </a:t>
            </a:r>
            <a:r>
              <a:rPr lang="en-US" sz="2000" noProof="0" dirty="0" smtClean="0">
                <a:solidFill>
                  <a:schemeClr val="bg1"/>
                </a:solidFill>
                <a:latin typeface="Times New Roman" panose="02020603050405020304" pitchFamily="18" charset="0"/>
                <a:cs typeface="Times New Roman" panose="02020603050405020304" pitchFamily="18" charset="0"/>
              </a:rPr>
              <a:t>Tiết kiệm thời gian.</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2905" y="2630411"/>
            <a:ext cx="487363" cy="487363"/>
          </a:xfrm>
          <a:prstGeom prst="rect">
            <a:avLst/>
          </a:prstGeom>
        </p:spPr>
      </p:pic>
      <p:sp>
        <p:nvSpPr>
          <p:cNvPr id="2" name="5050">
            <a:extLst>
              <a:ext uri="{FF2B5EF4-FFF2-40B4-BE49-F238E27FC236}">
                <a16:creationId xmlns:a16="http://schemas.microsoft.com/office/drawing/2014/main" id="{0115ED7E-5ABD-3FE2-936B-FBA8955A2728}"/>
              </a:ext>
            </a:extLst>
          </p:cNvPr>
          <p:cNvSpPr/>
          <p:nvPr/>
        </p:nvSpPr>
        <p:spPr>
          <a:xfrm>
            <a:off x="267328" y="502812"/>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50:50</a:t>
            </a: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7" name="KhanGia">
            <a:extLst>
              <a:ext uri="{FF2B5EF4-FFF2-40B4-BE49-F238E27FC236}">
                <a16:creationId xmlns:a16="http://schemas.microsoft.com/office/drawing/2014/main" id="{8B1ABE68-D461-C3A3-2913-74C9806F15A5}"/>
              </a:ext>
            </a:extLst>
          </p:cNvPr>
          <p:cNvGrpSpPr/>
          <p:nvPr/>
        </p:nvGrpSpPr>
        <p:grpSpPr>
          <a:xfrm>
            <a:off x="239754" y="2052079"/>
            <a:ext cx="2235177" cy="1073267"/>
            <a:chOff x="239754" y="1759167"/>
            <a:chExt cx="2235177" cy="1073267"/>
          </a:xfrm>
        </p:grpSpPr>
        <p:sp>
          <p:nvSpPr>
            <p:cNvPr id="29" name="Oval 28">
              <a:extLst>
                <a:ext uri="{FF2B5EF4-FFF2-40B4-BE49-F238E27FC236}">
                  <a16:creationId xmlns:a16="http://schemas.microsoft.com/office/drawing/2014/main" id="{F302E729-628E-5709-D89E-18B8DF120BF6}"/>
                </a:ext>
              </a:extLst>
            </p:cNvPr>
            <p:cNvSpPr/>
            <p:nvPr/>
          </p:nvSpPr>
          <p:spPr>
            <a:xfrm>
              <a:off x="239754" y="1759167"/>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Graphic 5" descr="Group of men outline">
              <a:extLst>
                <a:ext uri="{FF2B5EF4-FFF2-40B4-BE49-F238E27FC236}">
                  <a16:creationId xmlns:a16="http://schemas.microsoft.com/office/drawing/2014/main" id="{6C964283-250E-DB42-E1C8-CCE3938478B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85643" y="1907493"/>
              <a:ext cx="943398" cy="722918"/>
            </a:xfrm>
            <a:prstGeom prst="rect">
              <a:avLst/>
            </a:prstGeom>
          </p:spPr>
        </p:pic>
      </p:grpSp>
      <p:graphicFrame>
        <p:nvGraphicFramePr>
          <p:cNvPr id="10" name="Chart 9">
            <a:extLst>
              <a:ext uri="{FF2B5EF4-FFF2-40B4-BE49-F238E27FC236}">
                <a16:creationId xmlns:a16="http://schemas.microsoft.com/office/drawing/2014/main" id="{1783F963-A2BF-93B5-125D-212C6ADC121F}"/>
              </a:ext>
            </a:extLst>
          </p:cNvPr>
          <p:cNvGraphicFramePr/>
          <p:nvPr/>
        </p:nvGraphicFramePr>
        <p:xfrm>
          <a:off x="7706820" y="732095"/>
          <a:ext cx="3678847" cy="2786705"/>
        </p:xfrm>
        <a:graphic>
          <a:graphicData uri="http://schemas.openxmlformats.org/drawingml/2006/chart">
            <c:chart xmlns:c="http://schemas.openxmlformats.org/drawingml/2006/chart" xmlns:r="http://schemas.openxmlformats.org/officeDocument/2006/relationships" r:id="rId16"/>
          </a:graphicData>
        </a:graphic>
      </p:graphicFrame>
      <p:sp>
        <p:nvSpPr>
          <p:cNvPr id="3" name="Rectangle 2">
            <a:hlinkClick r:id="" action="ppaction://hlinkshowjump?jump=nextslide"/>
            <a:extLst>
              <a:ext uri="{FF2B5EF4-FFF2-40B4-BE49-F238E27FC236}">
                <a16:creationId xmlns:a16="http://schemas.microsoft.com/office/drawing/2014/main" id="{0E54D874-4C7A-5E08-5921-2F8836414879}"/>
              </a:ext>
            </a:extLst>
          </p:cNvPr>
          <p:cNvSpPr/>
          <p:nvPr/>
        </p:nvSpPr>
        <p:spPr>
          <a:xfrm>
            <a:off x="10435951" y="150493"/>
            <a:ext cx="1477819" cy="581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TIẾP THEO</a:t>
            </a:r>
          </a:p>
        </p:txBody>
      </p:sp>
    </p:spTree>
    <p:extLst>
      <p:ext uri="{BB962C8B-B14F-4D97-AF65-F5344CB8AC3E}">
        <p14:creationId xmlns:p14="http://schemas.microsoft.com/office/powerpoint/2010/main" val="3291739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1" presetClass="exit" presetSubtype="0" fill="hold" grpId="3" nodeType="clickEffect">
                                  <p:stCondLst>
                                    <p:cond delay="0"/>
                                  </p:stCondLst>
                                  <p:childTnLst>
                                    <p:set>
                                      <p:cBhvr>
                                        <p:cTn id="184"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183"/>
                                            </p:cond>
                                          </p:stCondLst>
                                          <p:endCondLst>
                                            <p:cond evt="onStopAudio" delay="0">
                                              <p:tgtEl>
                                                <p:sldTgt/>
                                              </p:tgtEl>
                                            </p:cond>
                                          </p:endCondLst>
                                        </p:cTn>
                                        <p:tgtEl>
                                          <p:sndTgt r:embed="rId10" name="50 50.wav"/>
                                        </p:tgtEl>
                                      </p:cMediaNode>
                                    </p:audio>
                                  </p:subTnLst>
                                </p:cTn>
                              </p:par>
                              <p:par>
                                <p:cTn id="185" presetID="1" presetClass="exit" presetSubtype="0" fill="hold" grpId="3" nodeType="withEffect">
                                  <p:stCondLst>
                                    <p:cond delay="0"/>
                                  </p:stCondLst>
                                  <p:childTnLst>
                                    <p:set>
                                      <p:cBhvr>
                                        <p:cTn id="18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10" name="50 50.wav"/>
                                        </p:tgtEl>
                                      </p:cMediaNode>
                                    </p:audio>
                                  </p:subTnLst>
                                </p:cTn>
                              </p:par>
                              <p:par>
                                <p:cTn id="187" presetID="6" presetClass="emph" presetSubtype="0" autoRev="1" fill="hold" grpId="0" nodeType="withEffect">
                                  <p:stCondLst>
                                    <p:cond delay="0"/>
                                  </p:stCondLst>
                                  <p:childTnLst>
                                    <p:animScale>
                                      <p:cBhvr>
                                        <p:cTn id="188" dur="250" fill="hold"/>
                                        <p:tgtEl>
                                          <p:spTgt spid="2"/>
                                        </p:tgtEl>
                                      </p:cBhvr>
                                      <p:by x="110000" y="110000"/>
                                    </p:animScale>
                                  </p:childTnLst>
                                </p:cTn>
                              </p:par>
                            </p:childTnLst>
                          </p:cTn>
                        </p:par>
                      </p:childTnLst>
                    </p:cTn>
                  </p:par>
                </p:childTnLst>
              </p:cTn>
              <p:nextCondLst>
                <p:cond evt="onClick" delay="0">
                  <p:tgtEl>
                    <p:spTgt spid="2"/>
                  </p:tgtEl>
                </p:cond>
              </p:nextCondLst>
            </p:seq>
            <p:seq concurrent="1" nextAc="seek">
              <p:cTn id="189" restart="whenNotActive" fill="hold" evtFilter="cancelBubble" nodeType="interactiveSeq">
                <p:stCondLst>
                  <p:cond evt="onClick" delay="0">
                    <p:tgtEl>
                      <p:spTgt spid="7"/>
                    </p:tgtEl>
                  </p:cond>
                </p:stCondLst>
                <p:endSync evt="end" delay="0">
                  <p:rtn val="all"/>
                </p:endSync>
                <p:childTnLst>
                  <p:par>
                    <p:cTn id="190" fill="hold">
                      <p:stCondLst>
                        <p:cond delay="0"/>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10"/>
                                        </p:tgtEl>
                                        <p:attrNameLst>
                                          <p:attrName>style.visibility</p:attrName>
                                        </p:attrNameLst>
                                      </p:cBhvr>
                                      <p:to>
                                        <p:strVal val="visible"/>
                                      </p:to>
                                    </p:set>
                                    <p:animEffect transition="in" filter="wipe(down)">
                                      <p:cBhvr>
                                        <p:cTn id="194" dur="1000"/>
                                        <p:tgtEl>
                                          <p:spTgt spid="10"/>
                                        </p:tgtEl>
                                      </p:cBhvr>
                                    </p:animEffect>
                                  </p:childTnLst>
                                  <p:subTnLst>
                                    <p:audio>
                                      <p:cMediaNode>
                                        <p:cTn display="0" masterRel="sameClick">
                                          <p:stCondLst>
                                            <p:cond evt="begin" delay="0">
                                              <p:tn val="192"/>
                                            </p:cond>
                                          </p:stCondLst>
                                          <p:endCondLst>
                                            <p:cond evt="onStopAudio" delay="0">
                                              <p:tgtEl>
                                                <p:sldTgt/>
                                              </p:tgtEl>
                                            </p:cond>
                                          </p:endCondLst>
                                        </p:cTn>
                                        <p:tgtEl>
                                          <p:sndTgt r:embed="rId11" name="chimes.wav"/>
                                        </p:tgtEl>
                                      </p:cMediaNode>
                                    </p:audio>
                                  </p:subTnLst>
                                </p:cTn>
                              </p:par>
                            </p:childTnLst>
                          </p:cTn>
                        </p:par>
                      </p:childTnLst>
                    </p:cTn>
                  </p:par>
                </p:childTnLst>
              </p:cTn>
              <p:nextCondLst>
                <p:cond evt="onClick" delay="0">
                  <p:tgtEl>
                    <p:spTgt spid="7"/>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3" grpId="3"/>
      <p:bldP spid="34" grpId="0"/>
      <p:bldP spid="34" grpId="1"/>
      <p:bldP spid="34" grpId="2"/>
      <p:bldP spid="34" grpId="3"/>
      <p:bldP spid="2" grpId="0" animBg="1"/>
      <p:bldGraphic spid="1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Internet cung cấp môi trường làm việc trực tuyến, giải trí từ xa</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373">
            <a:off x="3374289" y="4038145"/>
            <a:ext cx="771663" cy="146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291749" y="3574131"/>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0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5784180" cy="3716731"/>
            <a:chOff x="630147" y="-186626"/>
            <a:chExt cx="5784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5" y="-186626"/>
              <a:ext cx="3778660"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Kho thông tin trên Internet là khổng lồ.</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0863" y="3817406"/>
            <a:ext cx="633413" cy="15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087517" y="3630195"/>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65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7 -0.06621 C 0.25899 -0.097 0.32657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738936" cy="3716731"/>
            <a:chOff x="630147" y="-186626"/>
            <a:chExt cx="6739656"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829068" y="-186626"/>
              <a:ext cx="4540735"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Người sử dụng Internet có thể bị nghiện internet.</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0404" y="4181474"/>
            <a:ext cx="731274" cy="13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7971131" y="3564029"/>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43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7 0.32656 -0.1125 0.39739 -0.1125 C 0.47799 -0.1125 0.54244 -0.097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2" y="129600"/>
            <a:ext cx="11166762" cy="732550"/>
          </a:xfrm>
        </p:spPr>
        <p:txBody>
          <a:bodyPr numCol="1">
            <a:normAutofit fontScale="90000"/>
          </a:bodyPr>
          <a:lstStyle/>
          <a:p>
            <a:pPr algn="ctr"/>
            <a:r>
              <a:rPr lang="en-US" sz="6000" dirty="0">
                <a:solidFill>
                  <a:srgbClr val="FF0000"/>
                </a:solidFill>
                <a:latin typeface="Times New Roman" panose="02020603050405020304" pitchFamily="18" charset="0"/>
                <a:cs typeface="Times New Roman" panose="02020603050405020304" pitchFamily="18" charset="0"/>
              </a:rPr>
              <a:t/>
            </a:r>
            <a:br>
              <a:rPr lang="en-US" sz="6000" dirty="0">
                <a:solidFill>
                  <a:srgbClr val="FF0000"/>
                </a:solidFill>
                <a:latin typeface="Times New Roman" panose="02020603050405020304" pitchFamily="18" charset="0"/>
                <a:cs typeface="Times New Roman" panose="02020603050405020304" pitchFamily="18" charset="0"/>
              </a:rPr>
            </a:br>
            <a:r>
              <a:rPr lang="en-US" sz="6000" dirty="0">
                <a:solidFill>
                  <a:srgbClr val="FF0000"/>
                </a:solidFill>
                <a:latin typeface="Times New Roman" panose="02020603050405020304" pitchFamily="18" charset="0"/>
                <a:cs typeface="Times New Roman" panose="02020603050405020304" pitchFamily="18" charset="0"/>
              </a:rPr>
              <a:t>Ghi nhớ</a:t>
            </a:r>
            <a:br>
              <a:rPr lang="en-US" sz="6000" dirty="0">
                <a:solidFill>
                  <a:srgbClr val="FF0000"/>
                </a:solidFill>
                <a:latin typeface="Times New Roman" panose="02020603050405020304" pitchFamily="18" charset="0"/>
                <a:cs typeface="Times New Roman" panose="02020603050405020304" pitchFamily="18" charset="0"/>
              </a:rPr>
            </a:br>
            <a:r>
              <a:rPr lang="en-US" sz="3300" dirty="0">
                <a:solidFill>
                  <a:srgbClr val="FF0000"/>
                </a:solidFill>
                <a:latin typeface="Times New Roman" panose="02020603050405020304" pitchFamily="18" charset="0"/>
                <a:cs typeface="Times New Roman" panose="02020603050405020304" pitchFamily="18" charset="0"/>
              </a:rPr>
              <a:t/>
            </a:r>
            <a:br>
              <a:rPr lang="en-US" sz="3300" dirty="0">
                <a:solidFill>
                  <a:srgbClr val="FF0000"/>
                </a:solidFill>
                <a:latin typeface="Times New Roman" panose="02020603050405020304" pitchFamily="18" charset="0"/>
                <a:cs typeface="Times New Roman" panose="02020603050405020304" pitchFamily="18" charset="0"/>
              </a:rPr>
            </a:br>
            <a:endParaRPr lang="en-US" sz="33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68036" y="862150"/>
            <a:ext cx="10875818" cy="5909310"/>
          </a:xfrm>
          <a:prstGeom prst="rect">
            <a:avLst/>
          </a:prstGeom>
          <a:ln>
            <a:solidFill>
              <a:srgbClr val="FF0000"/>
            </a:solidFill>
          </a:ln>
        </p:spPr>
        <p:txBody>
          <a:bodyPr wrap="square">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 Internet </a:t>
            </a:r>
            <a:r>
              <a:rPr lang="en-US" sz="2800" dirty="0">
                <a:latin typeface="Times New Roman" panose="02020603050405020304" pitchFamily="18" charset="0"/>
                <a:cs typeface="Times New Roman" panose="02020603050405020304" pitchFamily="18" charset="0"/>
              </a:rPr>
              <a:t>là mạng liên kết các mạng máy tính trên khắp thế </a:t>
            </a:r>
            <a:r>
              <a:rPr lang="en-US" sz="2800" dirty="0" smtClean="0">
                <a:latin typeface="Times New Roman" panose="02020603050405020304" pitchFamily="18" charset="0"/>
                <a:cs typeface="Times New Roman" panose="02020603050405020304" pitchFamily="18" charset="0"/>
              </a:rPr>
              <a:t>giới.</a:t>
            </a:r>
          </a:p>
          <a:p>
            <a:pPr>
              <a:lnSpc>
                <a:spcPct val="150000"/>
              </a:lnSpc>
            </a:pPr>
            <a:r>
              <a:rPr lang="en-US" sz="2800" dirty="0" smtClean="0">
                <a:latin typeface="Times New Roman" panose="02020603050405020304" pitchFamily="18" charset="0"/>
                <a:cs typeface="Times New Roman" panose="02020603050405020304" pitchFamily="18" charset="0"/>
              </a:rPr>
              <a:t>* Đặc </a:t>
            </a:r>
            <a:r>
              <a:rPr lang="en-US" sz="2800" dirty="0">
                <a:latin typeface="Times New Roman" panose="02020603050405020304" pitchFamily="18" charset="0"/>
                <a:cs typeface="Times New Roman" panose="02020603050405020304" pitchFamily="18" charset="0"/>
              </a:rPr>
              <a:t>điểm chính của Internet: tính toàn cầu, tính tương tác, tính dễ tiếp cận, tính không chủ sở hữu</a:t>
            </a:r>
            <a:r>
              <a:rPr lang="en-US" sz="2800" dirty="0" smtClean="0">
                <a:latin typeface="Times New Roman" panose="02020603050405020304" pitchFamily="18" charset="0"/>
                <a:cs typeface="Times New Roman" panose="02020603050405020304" pitchFamily="18" charset="0"/>
              </a:rPr>
              <a:t>.</a:t>
            </a:r>
          </a:p>
          <a:p>
            <a:pPr>
              <a:lnSpc>
                <a:spcPct val="150000"/>
              </a:lnSpc>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Lợi ích của internet:</a:t>
            </a:r>
          </a:p>
          <a:p>
            <a:pPr marL="457200" indent="-457200">
              <a:lnSpc>
                <a:spcPct val="150000"/>
              </a:lnSpc>
              <a:buFontTx/>
              <a:buChar char="-"/>
            </a:pPr>
            <a:r>
              <a:rPr lang="en-US" sz="2800" dirty="0" smtClean="0">
                <a:latin typeface="Times New Roman" panose="02020603050405020304" pitchFamily="18" charset="0"/>
                <a:cs typeface="Times New Roman" panose="02020603050405020304" pitchFamily="18" charset="0"/>
              </a:rPr>
              <a:t>Trao </a:t>
            </a:r>
            <a:r>
              <a:rPr lang="en-US" sz="2800" dirty="0">
                <a:latin typeface="Times New Roman" panose="02020603050405020304" pitchFamily="18" charset="0"/>
                <a:cs typeface="Times New Roman" panose="02020603050405020304" pitchFamily="18" charset="0"/>
              </a:rPr>
              <a:t>đổi thông tin nhanh chóng, hiệu quả</a:t>
            </a:r>
            <a:r>
              <a:rPr lang="en-US" sz="2800"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smtClean="0">
                <a:latin typeface="Times New Roman" panose="02020603050405020304" pitchFamily="18" charset="0"/>
                <a:cs typeface="Times New Roman" panose="02020603050405020304" pitchFamily="18" charset="0"/>
              </a:rPr>
              <a:t>Học </a:t>
            </a:r>
            <a:r>
              <a:rPr lang="en-US" sz="2800" dirty="0">
                <a:latin typeface="Times New Roman" panose="02020603050405020304" pitchFamily="18" charset="0"/>
                <a:cs typeface="Times New Roman" panose="02020603050405020304" pitchFamily="18" charset="0"/>
              </a:rPr>
              <a:t>tập và làm việc trực tuyến</a:t>
            </a:r>
            <a:r>
              <a:rPr lang="en-US" sz="2800"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smtClean="0">
                <a:latin typeface="Times New Roman" panose="02020603050405020304" pitchFamily="18" charset="0"/>
                <a:cs typeface="Times New Roman" panose="02020603050405020304" pitchFamily="18" charset="0"/>
              </a:rPr>
              <a:t>Cung </a:t>
            </a:r>
            <a:r>
              <a:rPr lang="en-US" sz="2800" dirty="0">
                <a:latin typeface="Times New Roman" panose="02020603050405020304" pitchFamily="18" charset="0"/>
                <a:cs typeface="Times New Roman" panose="02020603050405020304" pitchFamily="18" charset="0"/>
              </a:rPr>
              <a:t>cấp nguồn tài liệu phong phú</a:t>
            </a:r>
            <a:r>
              <a:rPr lang="en-US" sz="2800"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a:latin typeface="Times New Roman" panose="02020603050405020304" pitchFamily="18" charset="0"/>
                <a:cs typeface="Times New Roman" panose="02020603050405020304" pitchFamily="18" charset="0"/>
              </a:rPr>
              <a:t>Cung cấp các tiện ích phục vụ đời sống</a:t>
            </a:r>
            <a:r>
              <a:rPr lang="en-US" sz="2800"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2800" dirty="0">
                <a:latin typeface="Times New Roman" panose="02020603050405020304" pitchFamily="18" charset="0"/>
                <a:cs typeface="Times New Roman" panose="02020603050405020304" pitchFamily="18" charset="0"/>
              </a:rPr>
              <a:t>Là phương tiện vui chơi, giải trí</a:t>
            </a:r>
            <a:r>
              <a:rPr lang="en-US" sz="2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64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6" y="3969724"/>
            <a:ext cx="9383697" cy="400110"/>
          </a:xfrm>
          <a:prstGeom prst="rect">
            <a:avLst/>
          </a:prstGeom>
          <a:noFill/>
        </p:spPr>
        <p:txBody>
          <a:bodyPr wrap="square" rtlCol="0">
            <a:spAutoFit/>
          </a:bodyPr>
          <a:lstStyle/>
          <a:p>
            <a:r>
              <a:rPr kumimoji="0" lang="en-US" sz="2000" b="0" i="0" u="none" strike="noStrike" kern="1200" cap="none" spc="0" normalizeH="0" baseline="0" noProof="0" dirty="0">
                <a:ln>
                  <a:noFill/>
                </a:ln>
                <a:solidFill>
                  <a:prstClr val="white"/>
                </a:solidFill>
                <a:effectLst/>
                <a:uLnTx/>
                <a:uFillTx/>
                <a:latin typeface="Calibri" panose="020F0502020204030204"/>
              </a:rPr>
              <a:t>Câu hỏi </a:t>
            </a:r>
            <a:r>
              <a:rPr kumimoji="0" lang="en-US" sz="2000" b="0" i="0" u="none" strike="noStrike" kern="1200" cap="none" spc="0" normalizeH="0" baseline="0" noProof="0" dirty="0" smtClean="0">
                <a:ln>
                  <a:noFill/>
                </a:ln>
                <a:solidFill>
                  <a:prstClr val="white"/>
                </a:solidFill>
                <a:effectLst/>
                <a:uLnTx/>
                <a:uFillTx/>
                <a:latin typeface="Calibri" panose="020F0502020204030204"/>
              </a:rPr>
              <a:t>: mạng</a:t>
            </a:r>
            <a:r>
              <a:rPr kumimoji="0" lang="en-US" sz="2000" b="0" i="0" u="none" strike="noStrike" kern="1200" cap="none" spc="0" normalizeH="0" noProof="0" dirty="0" smtClean="0">
                <a:ln>
                  <a:noFill/>
                </a:ln>
                <a:solidFill>
                  <a:prstClr val="white"/>
                </a:solidFill>
                <a:effectLst/>
                <a:uLnTx/>
                <a:uFillTx/>
                <a:latin typeface="Calibri" panose="020F0502020204030204"/>
              </a:rPr>
              <a:t> máy tính là</a:t>
            </a:r>
            <a:r>
              <a:rPr lang="en-US" sz="2000" b="1" dirty="0" smtClean="0">
                <a:solidFill>
                  <a:prstClr val="white"/>
                </a:solidFill>
                <a:latin typeface="Times New Roman" panose="02020603050405020304" pitchFamily="18" charset="0"/>
                <a:cs typeface="Times New Roman" panose="02020603050405020304" pitchFamily="18" charset="0"/>
              </a:rPr>
              <a:t>?</a:t>
            </a:r>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958222"/>
            <a:ext cx="4650419" cy="630942"/>
          </a:xfrm>
          <a:prstGeom prst="rect">
            <a:avLst/>
          </a:prstGeom>
          <a:noFill/>
        </p:spPr>
        <p:txBody>
          <a:bodyPr wrap="square" rtlCol="0">
            <a:spAutoFit/>
          </a:bodyPr>
          <a:lstStyle/>
          <a:p>
            <a:r>
              <a:rPr kumimoji="0" lang="en-US" sz="2000" b="0" i="0" u="none" strike="noStrike" kern="1200" cap="none" spc="0" normalizeH="0" baseline="0" noProof="0" dirty="0" smtClean="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C</a:t>
            </a: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a:t>
            </a:r>
            <a:r>
              <a:rPr lang="vi-VN" sz="1500" dirty="0">
                <a:solidFill>
                  <a:schemeClr val="bg1"/>
                </a:solidFill>
              </a:rPr>
              <a:t>Hai hoặc nhiều máy tính và các thiết bị được kết nối với nhau</a:t>
            </a:r>
            <a:endParaRPr lang="en-US" sz="15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dirty="0">
                <a:solidFill>
                  <a:schemeClr val="bg1"/>
                </a:solidFill>
              </a:rPr>
              <a:t>Một số máy tính bàn</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1500" dirty="0">
                <a:solidFill>
                  <a:schemeClr val="bg1"/>
                </a:solidFill>
              </a:rPr>
              <a:t>Tối thiểu 5 máy tính được kết nối với nhau</a:t>
            </a:r>
            <a:endParaRPr kumimoji="0" lang="en-US" sz="1500" b="0"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vi-VN" dirty="0">
                <a:solidFill>
                  <a:schemeClr val="bg1"/>
                </a:solidFill>
              </a:rPr>
              <a:t>10 máy tính được kết nối với nhau</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2905" y="2630411"/>
            <a:ext cx="487363" cy="487363"/>
          </a:xfrm>
          <a:prstGeom prst="rect">
            <a:avLst/>
          </a:prstGeom>
        </p:spPr>
      </p:pic>
      <p:sp>
        <p:nvSpPr>
          <p:cNvPr id="28" name="5050">
            <a:extLst>
              <a:ext uri="{FF2B5EF4-FFF2-40B4-BE49-F238E27FC236}">
                <a16:creationId xmlns:a16="http://schemas.microsoft.com/office/drawing/2014/main" id="{253B5DF6-368B-4296-F1BB-1E153BB95373}"/>
              </a:ext>
            </a:extLst>
          </p:cNvPr>
          <p:cNvSpPr/>
          <p:nvPr/>
        </p:nvSpPr>
        <p:spPr>
          <a:xfrm>
            <a:off x="267328" y="502812"/>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50:50</a:t>
            </a: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9" name="KhanGia">
            <a:extLst>
              <a:ext uri="{FF2B5EF4-FFF2-40B4-BE49-F238E27FC236}">
                <a16:creationId xmlns:a16="http://schemas.microsoft.com/office/drawing/2014/main" id="{A1BD61DE-F676-0843-E3F9-4159A6B7147F}"/>
              </a:ext>
            </a:extLst>
          </p:cNvPr>
          <p:cNvGrpSpPr/>
          <p:nvPr/>
        </p:nvGrpSpPr>
        <p:grpSpPr>
          <a:xfrm>
            <a:off x="239754" y="2052079"/>
            <a:ext cx="2235177" cy="1073267"/>
            <a:chOff x="239754" y="1759167"/>
            <a:chExt cx="2235177" cy="1073267"/>
          </a:xfrm>
        </p:grpSpPr>
        <p:sp>
          <p:nvSpPr>
            <p:cNvPr id="30" name="Oval 29">
              <a:extLst>
                <a:ext uri="{FF2B5EF4-FFF2-40B4-BE49-F238E27FC236}">
                  <a16:creationId xmlns:a16="http://schemas.microsoft.com/office/drawing/2014/main" id="{5569DA1A-3F44-8AE9-F673-C531AE229A16}"/>
                </a:ext>
              </a:extLst>
            </p:cNvPr>
            <p:cNvSpPr/>
            <p:nvPr/>
          </p:nvSpPr>
          <p:spPr>
            <a:xfrm>
              <a:off x="239754" y="1759167"/>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Graphic 34" descr="Group of men outline">
              <a:extLst>
                <a:ext uri="{FF2B5EF4-FFF2-40B4-BE49-F238E27FC236}">
                  <a16:creationId xmlns:a16="http://schemas.microsoft.com/office/drawing/2014/main" id="{2CF8BD96-30E0-43A4-81AA-F571B653723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85643" y="1907493"/>
              <a:ext cx="943398" cy="722918"/>
            </a:xfrm>
            <a:prstGeom prst="rect">
              <a:avLst/>
            </a:prstGeom>
          </p:spPr>
        </p:pic>
      </p:grpSp>
      <p:graphicFrame>
        <p:nvGraphicFramePr>
          <p:cNvPr id="37" name="Chart 36">
            <a:extLst>
              <a:ext uri="{FF2B5EF4-FFF2-40B4-BE49-F238E27FC236}">
                <a16:creationId xmlns:a16="http://schemas.microsoft.com/office/drawing/2014/main" id="{3975D9BB-408D-0483-B833-FB6CFAD8D467}"/>
              </a:ext>
            </a:extLst>
          </p:cNvPr>
          <p:cNvGraphicFramePr/>
          <p:nvPr/>
        </p:nvGraphicFramePr>
        <p:xfrm>
          <a:off x="7706820" y="732095"/>
          <a:ext cx="3678847" cy="2786705"/>
        </p:xfrm>
        <a:graphic>
          <a:graphicData uri="http://schemas.openxmlformats.org/drawingml/2006/chart">
            <c:chart xmlns:c="http://schemas.openxmlformats.org/drawingml/2006/chart" xmlns:r="http://schemas.openxmlformats.org/officeDocument/2006/relationships" r:id="rId16"/>
          </a:graphicData>
        </a:graphic>
      </p:graphicFrame>
      <p:sp>
        <p:nvSpPr>
          <p:cNvPr id="2" name="Rectangle 1">
            <a:hlinkClick r:id="" action="ppaction://hlinkshowjump?jump=nextslide"/>
            <a:extLst>
              <a:ext uri="{FF2B5EF4-FFF2-40B4-BE49-F238E27FC236}">
                <a16:creationId xmlns:a16="http://schemas.microsoft.com/office/drawing/2014/main" id="{263AF07C-C7F6-1DB9-61B3-B272660F55E4}"/>
              </a:ext>
            </a:extLst>
          </p:cNvPr>
          <p:cNvSpPr/>
          <p:nvPr/>
        </p:nvSpPr>
        <p:spPr>
          <a:xfrm>
            <a:off x="10435951" y="150493"/>
            <a:ext cx="1477819" cy="581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TIẾP THEO</a:t>
            </a:r>
          </a:p>
        </p:txBody>
      </p:sp>
    </p:spTree>
    <p:extLst>
      <p:ext uri="{BB962C8B-B14F-4D97-AF65-F5344CB8AC3E}">
        <p14:creationId xmlns:p14="http://schemas.microsoft.com/office/powerpoint/2010/main" val="1301244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seq concurrent="1" nextAc="seek">
              <p:cTn id="180" restart="whenNotActive" fill="hold" evtFilter="cancelBubble" nodeType="interactiveSeq">
                <p:stCondLst>
                  <p:cond evt="onClick" delay="0">
                    <p:tgtEl>
                      <p:spTgt spid="28"/>
                    </p:tgtEl>
                  </p:cond>
                </p:stCondLst>
                <p:endSync evt="end" delay="0">
                  <p:rtn val="all"/>
                </p:endSync>
                <p:childTnLst>
                  <p:par>
                    <p:cTn id="181" fill="hold">
                      <p:stCondLst>
                        <p:cond delay="0"/>
                      </p:stCondLst>
                      <p:childTnLst>
                        <p:par>
                          <p:cTn id="182" fill="hold">
                            <p:stCondLst>
                              <p:cond delay="0"/>
                            </p:stCondLst>
                            <p:childTnLst>
                              <p:par>
                                <p:cTn id="183" presetID="6" presetClass="emph" presetSubtype="0" autoRev="1" fill="hold" grpId="0" nodeType="withEffect">
                                  <p:stCondLst>
                                    <p:cond delay="0"/>
                                  </p:stCondLst>
                                  <p:childTnLst>
                                    <p:animScale>
                                      <p:cBhvr>
                                        <p:cTn id="184" dur="250" fill="hold"/>
                                        <p:tgtEl>
                                          <p:spTgt spid="28"/>
                                        </p:tgtEl>
                                      </p:cBhvr>
                                      <p:by x="110000" y="110000"/>
                                    </p:animScale>
                                  </p:childTnLst>
                                </p:cTn>
                              </p:par>
                              <p:par>
                                <p:cTn id="185" presetID="1" presetClass="exit" presetSubtype="0" fill="hold" grpId="3" nodeType="withEffect">
                                  <p:stCondLst>
                                    <p:cond delay="0"/>
                                  </p:stCondLst>
                                  <p:childTnLst>
                                    <p:set>
                                      <p:cBhvr>
                                        <p:cTn id="186"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10" name="50 50.wav"/>
                                        </p:tgtEl>
                                      </p:cMediaNode>
                                    </p:audio>
                                  </p:subTnLst>
                                </p:cTn>
                              </p:par>
                              <p:par>
                                <p:cTn id="187" presetID="1" presetClass="exit" presetSubtype="0" fill="hold" grpId="3" nodeType="withEffect">
                                  <p:stCondLst>
                                    <p:cond delay="0"/>
                                  </p:stCondLst>
                                  <p:childTnLst>
                                    <p:set>
                                      <p:cBhvr>
                                        <p:cTn id="188"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10" name="50 50.wav"/>
                                        </p:tgtEl>
                                      </p:cMediaNode>
                                    </p:audio>
                                  </p:subTnLst>
                                </p:cTn>
                              </p:par>
                            </p:childTnLst>
                          </p:cTn>
                        </p:par>
                      </p:childTnLst>
                    </p:cTn>
                  </p:par>
                </p:childTnLst>
              </p:cTn>
              <p:nextCondLst>
                <p:cond evt="onClick" delay="0">
                  <p:tgtEl>
                    <p:spTgt spid="28"/>
                  </p:tgtEl>
                </p:cond>
              </p:nextCondLst>
            </p:seq>
            <p:seq concurrent="1" nextAc="seek">
              <p:cTn id="189" restart="whenNotActive" fill="hold" evtFilter="cancelBubble" nodeType="interactiveSeq">
                <p:stCondLst>
                  <p:cond evt="onClick" delay="0">
                    <p:tgtEl>
                      <p:spTgt spid="29"/>
                    </p:tgtEl>
                  </p:cond>
                </p:stCondLst>
                <p:endSync evt="end" delay="0">
                  <p:rtn val="all"/>
                </p:endSync>
                <p:childTnLst>
                  <p:par>
                    <p:cTn id="190" fill="hold">
                      <p:stCondLst>
                        <p:cond delay="0"/>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37"/>
                                        </p:tgtEl>
                                        <p:attrNameLst>
                                          <p:attrName>style.visibility</p:attrName>
                                        </p:attrNameLst>
                                      </p:cBhvr>
                                      <p:to>
                                        <p:strVal val="visible"/>
                                      </p:to>
                                    </p:set>
                                    <p:animEffect transition="in" filter="wipe(down)">
                                      <p:cBhvr>
                                        <p:cTn id="194" dur="1000"/>
                                        <p:tgtEl>
                                          <p:spTgt spid="37"/>
                                        </p:tgtEl>
                                      </p:cBhvr>
                                    </p:animEffect>
                                  </p:childTnLst>
                                  <p:subTnLst>
                                    <p:audio>
                                      <p:cMediaNode>
                                        <p:cTn display="0" masterRel="sameClick">
                                          <p:stCondLst>
                                            <p:cond evt="begin" delay="0">
                                              <p:tn val="192"/>
                                            </p:cond>
                                          </p:stCondLst>
                                          <p:endCondLst>
                                            <p:cond evt="onStopAudio" delay="0">
                                              <p:tgtEl>
                                                <p:sldTgt/>
                                              </p:tgtEl>
                                            </p:cond>
                                          </p:endCondLst>
                                        </p:cTn>
                                        <p:tgtEl>
                                          <p:sndTgt r:embed="rId11" name="chimes.wav"/>
                                        </p:tgtEl>
                                      </p:cMediaNode>
                                    </p:audio>
                                  </p:subTnLst>
                                </p:cTn>
                              </p:par>
                            </p:childTnLst>
                          </p:cTn>
                        </p:par>
                      </p:childTnLst>
                    </p:cTn>
                  </p:par>
                </p:childTnLst>
              </p:cTn>
              <p:nextCondLst>
                <p:cond evt="onClick" delay="0">
                  <p:tgtEl>
                    <p:spTgt spid="29"/>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27" grpId="3"/>
      <p:bldP spid="31" grpId="0" animBg="1"/>
      <p:bldP spid="31" grpId="1" animBg="1"/>
      <p:bldP spid="32" grpId="0" animBg="1"/>
      <p:bldP spid="32" grpId="1" animBg="1"/>
      <p:bldP spid="33" grpId="0"/>
      <p:bldP spid="33" grpId="1"/>
      <p:bldP spid="33" grpId="2"/>
      <p:bldP spid="33" grpId="3"/>
      <p:bldP spid="34" grpId="0"/>
      <p:bldP spid="34" grpId="1"/>
      <p:bldP spid="34" grpId="2"/>
      <p:bldP spid="28" grpId="0" animBg="1"/>
      <p:bldGraphic spid="3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461665"/>
          </a:xfrm>
          <a:prstGeom prst="rect">
            <a:avLst/>
          </a:prstGeom>
          <a:noFill/>
        </p:spPr>
        <p:txBody>
          <a:bodyPr wrap="square" rtlCol="0">
            <a:spAutoFit/>
          </a:bodyPr>
          <a:lstStyle/>
          <a:p>
            <a:pPr lvl="0">
              <a:defRPr/>
            </a:pPr>
            <a:r>
              <a:rPr lang="en-US" sz="2400" dirty="0">
                <a:solidFill>
                  <a:prstClr val="white"/>
                </a:solidFill>
              </a:rPr>
              <a:t>Câu hỏi </a:t>
            </a:r>
            <a:r>
              <a:rPr lang="en-US" sz="2400" dirty="0" smtClean="0">
                <a:solidFill>
                  <a:prstClr val="white"/>
                </a:solidFill>
              </a:rPr>
              <a:t>: </a:t>
            </a:r>
            <a:r>
              <a:rPr lang="en-US" sz="2400" dirty="0">
                <a:solidFill>
                  <a:prstClr val="white"/>
                </a:solidFill>
              </a:rPr>
              <a:t>Các thành phần chính của mạng máy tính</a:t>
            </a:r>
            <a:r>
              <a:rPr lang="en-US" sz="2400" dirty="0" smtClean="0">
                <a:solidFill>
                  <a:prstClr val="white"/>
                </a:solidFill>
              </a:rPr>
              <a: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135895" y="6060424"/>
            <a:ext cx="547819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000" dirty="0" smtClean="0">
                <a:solidFill>
                  <a:prstClr val="white"/>
                </a:solidFill>
                <a:latin typeface="Calibri" panose="020F0502020204030204"/>
                <a:ea typeface="Tahoma" panose="020B0604030504040204" pitchFamily="34" charset="0"/>
                <a:cs typeface="Tahoma" panose="020B0604030504040204" pitchFamily="34" charset="0"/>
              </a:rPr>
              <a:t>Cả 3 đáp án trên.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830192"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000" dirty="0" smtClean="0">
                <a:solidFill>
                  <a:prstClr val="white"/>
                </a:solidFill>
                <a:ea typeface="Tahoma" panose="020B0604030504040204" pitchFamily="34" charset="0"/>
                <a:cs typeface="Tahoma" panose="020B0604030504040204" pitchFamily="34" charset="0"/>
              </a:rPr>
              <a:t>Các thiết bị kết nối.</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000" dirty="0" smtClean="0">
                <a:solidFill>
                  <a:prstClr val="white"/>
                </a:solidFill>
                <a:ea typeface="Tahoma" panose="020B0604030504040204" pitchFamily="34" charset="0"/>
                <a:cs typeface="Tahoma" panose="020B0604030504040204" pitchFamily="34" charset="0"/>
              </a:rPr>
              <a:t>Các thiết bị đầu cuối</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000" noProof="0" dirty="0" smtClean="0">
                <a:solidFill>
                  <a:prstClr val="white"/>
                </a:solidFill>
                <a:latin typeface="Calibri" panose="020F0502020204030204"/>
                <a:ea typeface="Tahoma" panose="020B0604030504040204" pitchFamily="34" charset="0"/>
                <a:cs typeface="Tahoma" panose="020B0604030504040204" pitchFamily="34" charset="0"/>
              </a:rPr>
              <a:t>Phần mềm mạng.</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2905" y="2630411"/>
            <a:ext cx="487363" cy="487363"/>
          </a:xfrm>
          <a:prstGeom prst="rect">
            <a:avLst/>
          </a:prstGeom>
        </p:spPr>
      </p:pic>
      <p:sp>
        <p:nvSpPr>
          <p:cNvPr id="28" name="5050">
            <a:extLst>
              <a:ext uri="{FF2B5EF4-FFF2-40B4-BE49-F238E27FC236}">
                <a16:creationId xmlns:a16="http://schemas.microsoft.com/office/drawing/2014/main" id="{9360E4E8-D3D3-321A-BED7-6277F94C2B90}"/>
              </a:ext>
            </a:extLst>
          </p:cNvPr>
          <p:cNvSpPr/>
          <p:nvPr/>
        </p:nvSpPr>
        <p:spPr>
          <a:xfrm>
            <a:off x="267328" y="502812"/>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50:50</a:t>
            </a: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9" name="KhanGia">
            <a:extLst>
              <a:ext uri="{FF2B5EF4-FFF2-40B4-BE49-F238E27FC236}">
                <a16:creationId xmlns:a16="http://schemas.microsoft.com/office/drawing/2014/main" id="{663EE0F1-55F6-2347-56B2-7FC8047A432C}"/>
              </a:ext>
            </a:extLst>
          </p:cNvPr>
          <p:cNvGrpSpPr/>
          <p:nvPr/>
        </p:nvGrpSpPr>
        <p:grpSpPr>
          <a:xfrm>
            <a:off x="239754" y="2052079"/>
            <a:ext cx="2235177" cy="1073267"/>
            <a:chOff x="239754" y="1759167"/>
            <a:chExt cx="2235177" cy="1073267"/>
          </a:xfrm>
        </p:grpSpPr>
        <p:sp>
          <p:nvSpPr>
            <p:cNvPr id="30" name="Oval 29">
              <a:extLst>
                <a:ext uri="{FF2B5EF4-FFF2-40B4-BE49-F238E27FC236}">
                  <a16:creationId xmlns:a16="http://schemas.microsoft.com/office/drawing/2014/main" id="{787B78E7-CE33-E68A-4E53-80428453E75B}"/>
                </a:ext>
              </a:extLst>
            </p:cNvPr>
            <p:cNvSpPr/>
            <p:nvPr/>
          </p:nvSpPr>
          <p:spPr>
            <a:xfrm>
              <a:off x="239754" y="1759167"/>
              <a:ext cx="2235177" cy="1073267"/>
            </a:xfrm>
            <a:prstGeom prst="ellipse">
              <a:avLst/>
            </a:prstGeom>
            <a:gradFill flip="none" rotWithShape="1">
              <a:gsLst>
                <a:gs pos="100000">
                  <a:schemeClr val="accent1">
                    <a:lumMod val="5000"/>
                    <a:lumOff val="95000"/>
                  </a:schemeClr>
                </a:gs>
                <a:gs pos="66000">
                  <a:srgbClr val="0579CC"/>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Graphic 34" descr="Group of men outline">
              <a:extLst>
                <a:ext uri="{FF2B5EF4-FFF2-40B4-BE49-F238E27FC236}">
                  <a16:creationId xmlns:a16="http://schemas.microsoft.com/office/drawing/2014/main" id="{048FB50E-3808-3DC4-2212-ED888DC66D1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85643" y="1907493"/>
              <a:ext cx="943398" cy="722918"/>
            </a:xfrm>
            <a:prstGeom prst="rect">
              <a:avLst/>
            </a:prstGeom>
          </p:spPr>
        </p:pic>
      </p:grpSp>
      <p:graphicFrame>
        <p:nvGraphicFramePr>
          <p:cNvPr id="37" name="Chart 36">
            <a:extLst>
              <a:ext uri="{FF2B5EF4-FFF2-40B4-BE49-F238E27FC236}">
                <a16:creationId xmlns:a16="http://schemas.microsoft.com/office/drawing/2014/main" id="{459F550D-1AD3-6005-0185-892B3AC90184}"/>
              </a:ext>
            </a:extLst>
          </p:cNvPr>
          <p:cNvGraphicFramePr/>
          <p:nvPr/>
        </p:nvGraphicFramePr>
        <p:xfrm>
          <a:off x="7706820" y="732095"/>
          <a:ext cx="3678847" cy="2786705"/>
        </p:xfrm>
        <a:graphic>
          <a:graphicData uri="http://schemas.openxmlformats.org/drawingml/2006/chart">
            <c:chart xmlns:c="http://schemas.openxmlformats.org/drawingml/2006/chart" xmlns:r="http://schemas.openxmlformats.org/officeDocument/2006/relationships" r:id="rId16"/>
          </a:graphicData>
        </a:graphic>
      </p:graphicFrame>
      <p:sp>
        <p:nvSpPr>
          <p:cNvPr id="2" name="Rectangle 1">
            <a:hlinkClick r:id="" action="ppaction://hlinkshowjump?jump=nextslide"/>
            <a:extLst>
              <a:ext uri="{FF2B5EF4-FFF2-40B4-BE49-F238E27FC236}">
                <a16:creationId xmlns:a16="http://schemas.microsoft.com/office/drawing/2014/main" id="{F000DEEB-30B0-1CF9-5CE2-24A098EAE68F}"/>
              </a:ext>
            </a:extLst>
          </p:cNvPr>
          <p:cNvSpPr/>
          <p:nvPr/>
        </p:nvSpPr>
        <p:spPr>
          <a:xfrm>
            <a:off x="10435951" y="150493"/>
            <a:ext cx="1477819" cy="581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BÀI MỚI</a:t>
            </a:r>
          </a:p>
        </p:txBody>
      </p:sp>
    </p:spTree>
    <p:extLst>
      <p:ext uri="{BB962C8B-B14F-4D97-AF65-F5344CB8AC3E}">
        <p14:creationId xmlns:p14="http://schemas.microsoft.com/office/powerpoint/2010/main" val="2367872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seq concurrent="1" nextAc="seek">
              <p:cTn id="180" restart="whenNotActive" fill="hold" evtFilter="cancelBubble" nodeType="interactiveSeq">
                <p:stCondLst>
                  <p:cond evt="onClick" delay="0">
                    <p:tgtEl>
                      <p:spTgt spid="28"/>
                    </p:tgtEl>
                  </p:cond>
                </p:stCondLst>
                <p:endSync evt="end" delay="0">
                  <p:rtn val="all"/>
                </p:endSync>
                <p:childTnLst>
                  <p:par>
                    <p:cTn id="181" fill="hold">
                      <p:stCondLst>
                        <p:cond delay="0"/>
                      </p:stCondLst>
                      <p:childTnLst>
                        <p:par>
                          <p:cTn id="182" fill="hold">
                            <p:stCondLst>
                              <p:cond delay="0"/>
                            </p:stCondLst>
                            <p:childTnLst>
                              <p:par>
                                <p:cTn id="183" presetID="6" presetClass="emph" presetSubtype="0" autoRev="1" fill="hold" grpId="0" nodeType="withEffect">
                                  <p:stCondLst>
                                    <p:cond delay="0"/>
                                  </p:stCondLst>
                                  <p:childTnLst>
                                    <p:animScale>
                                      <p:cBhvr>
                                        <p:cTn id="184" dur="250" fill="hold"/>
                                        <p:tgtEl>
                                          <p:spTgt spid="28"/>
                                        </p:tgtEl>
                                      </p:cBhvr>
                                      <p:by x="110000" y="110000"/>
                                    </p:animScale>
                                  </p:childTnLst>
                                </p:cTn>
                              </p:par>
                              <p:par>
                                <p:cTn id="185" presetID="1" presetClass="exit" presetSubtype="0" fill="hold" grpId="3" nodeType="withEffect">
                                  <p:stCondLst>
                                    <p:cond delay="0"/>
                                  </p:stCondLst>
                                  <p:childTnLst>
                                    <p:set>
                                      <p:cBhvr>
                                        <p:cTn id="186"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10" name="50 50.wav"/>
                                        </p:tgtEl>
                                      </p:cMediaNode>
                                    </p:audio>
                                  </p:subTnLst>
                                </p:cTn>
                              </p:par>
                              <p:par>
                                <p:cTn id="187" presetID="1" presetClass="exit" presetSubtype="0" fill="hold" grpId="3" nodeType="withEffect">
                                  <p:stCondLst>
                                    <p:cond delay="0"/>
                                  </p:stCondLst>
                                  <p:childTnLst>
                                    <p:set>
                                      <p:cBhvr>
                                        <p:cTn id="188"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10" name="50 50.wav"/>
                                        </p:tgtEl>
                                      </p:cMediaNode>
                                    </p:audio>
                                  </p:subTnLst>
                                </p:cTn>
                              </p:par>
                            </p:childTnLst>
                          </p:cTn>
                        </p:par>
                      </p:childTnLst>
                    </p:cTn>
                  </p:par>
                </p:childTnLst>
              </p:cTn>
              <p:nextCondLst>
                <p:cond evt="onClick" delay="0">
                  <p:tgtEl>
                    <p:spTgt spid="28"/>
                  </p:tgtEl>
                </p:cond>
              </p:nextCondLst>
            </p:seq>
            <p:seq concurrent="1" nextAc="seek">
              <p:cTn id="189" restart="whenNotActive" fill="hold" evtFilter="cancelBubble" nodeType="interactiveSeq">
                <p:stCondLst>
                  <p:cond evt="onClick" delay="0">
                    <p:tgtEl>
                      <p:spTgt spid="29"/>
                    </p:tgtEl>
                  </p:cond>
                </p:stCondLst>
                <p:endSync evt="end" delay="0">
                  <p:rtn val="all"/>
                </p:endSync>
                <p:childTnLst>
                  <p:par>
                    <p:cTn id="190" fill="hold">
                      <p:stCondLst>
                        <p:cond delay="0"/>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37"/>
                                        </p:tgtEl>
                                        <p:attrNameLst>
                                          <p:attrName>style.visibility</p:attrName>
                                        </p:attrNameLst>
                                      </p:cBhvr>
                                      <p:to>
                                        <p:strVal val="visible"/>
                                      </p:to>
                                    </p:set>
                                    <p:animEffect transition="in" filter="wipe(down)">
                                      <p:cBhvr>
                                        <p:cTn id="194" dur="1000"/>
                                        <p:tgtEl>
                                          <p:spTgt spid="37"/>
                                        </p:tgtEl>
                                      </p:cBhvr>
                                    </p:animEffect>
                                  </p:childTnLst>
                                  <p:subTnLst>
                                    <p:audio>
                                      <p:cMediaNode>
                                        <p:cTn display="0" masterRel="sameClick">
                                          <p:stCondLst>
                                            <p:cond evt="begin" delay="0">
                                              <p:tn val="192"/>
                                            </p:cond>
                                          </p:stCondLst>
                                          <p:endCondLst>
                                            <p:cond evt="onStopAudio" delay="0">
                                              <p:tgtEl>
                                                <p:sldTgt/>
                                              </p:tgtEl>
                                            </p:cond>
                                          </p:endCondLst>
                                        </p:cTn>
                                        <p:tgtEl>
                                          <p:sndTgt r:embed="rId11" name="chimes.wav"/>
                                        </p:tgtEl>
                                      </p:cMediaNode>
                                    </p:audio>
                                  </p:subTnLst>
                                </p:cTn>
                              </p:par>
                            </p:childTnLst>
                          </p:cTn>
                        </p:par>
                      </p:childTnLst>
                    </p:cTn>
                  </p:par>
                </p:childTnLst>
              </p:cTn>
              <p:nextCondLst>
                <p:cond evt="onClick" delay="0">
                  <p:tgtEl>
                    <p:spTgt spid="29"/>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27" grpId="3"/>
      <p:bldP spid="31" grpId="0" animBg="1"/>
      <p:bldP spid="31" grpId="1" animBg="1"/>
      <p:bldP spid="32" grpId="0" animBg="1"/>
      <p:bldP spid="32" grpId="1" animBg="1"/>
      <p:bldP spid="33" grpId="0"/>
      <p:bldP spid="33" grpId="1"/>
      <p:bldP spid="33" grpId="2"/>
      <p:bldP spid="34" grpId="0"/>
      <p:bldP spid="34" grpId="1"/>
      <p:bldP spid="34" grpId="2"/>
      <p:bldP spid="34" grpId="3"/>
      <p:bldP spid="28" grpId="0" animBg="1"/>
      <p:bldGraphic spid="3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a:t>
            </a:r>
            <a:r>
              <a:rPr lang="en-US" sz="72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177152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609601"/>
            <a:ext cx="10972800" cy="5516563"/>
          </a:xfrm>
        </p:spPr>
        <p:txBody>
          <a:bodyPr>
            <a:normAutofit/>
          </a:bodyPr>
          <a:lstStyle/>
          <a:p>
            <a:pPr marL="0" indent="0">
              <a:buNone/>
            </a:pPr>
            <a:r>
              <a:rPr lang="en-US" sz="3600" dirty="0">
                <a:solidFill>
                  <a:srgbClr val="FF0000"/>
                </a:solidFill>
                <a:latin typeface="Times New Roman" pitchFamily="18" charset="0"/>
                <a:cs typeface="Times New Roman" pitchFamily="18" charset="0"/>
              </a:rPr>
              <a:t>An</a:t>
            </a:r>
            <a:r>
              <a:rPr lang="en-US" sz="3600" dirty="0">
                <a:latin typeface="Times New Roman" pitchFamily="18" charset="0"/>
                <a:cs typeface="Times New Roman" pitchFamily="18" charset="0"/>
              </a:rPr>
              <a:t>: Mẹ tớ có việc gấp cần đi công tác ngay nhưng bận quá chưa đến phòng vé máy bay được.</a:t>
            </a:r>
          </a:p>
          <a:p>
            <a:pPr marL="0" indent="0">
              <a:buNone/>
            </a:pPr>
            <a:r>
              <a:rPr lang="en-US" sz="3600" dirty="0">
                <a:solidFill>
                  <a:srgbClr val="FF0000"/>
                </a:solidFill>
                <a:latin typeface="Times New Roman" pitchFamily="18" charset="0"/>
                <a:cs typeface="Times New Roman" pitchFamily="18" charset="0"/>
              </a:rPr>
              <a:t>Minh</a:t>
            </a:r>
            <a:r>
              <a:rPr lang="en-US" sz="3600" dirty="0">
                <a:latin typeface="Times New Roman" pitchFamily="18" charset="0"/>
                <a:cs typeface="Times New Roman" pitchFamily="18" charset="0"/>
              </a:rPr>
              <a:t>: Quá đơn giản! Mẹ bạn có thể đặt vé trên internet mà không cần phải đến phòng vé </a:t>
            </a:r>
          </a:p>
          <a:p>
            <a:pPr marL="0" indent="0">
              <a:buNone/>
            </a:pPr>
            <a:r>
              <a:rPr lang="en-US" sz="3600" dirty="0">
                <a:solidFill>
                  <a:srgbClr val="FF0000"/>
                </a:solidFill>
                <a:latin typeface="Times New Roman" pitchFamily="18" charset="0"/>
                <a:cs typeface="Times New Roman" pitchFamily="18" charset="0"/>
              </a:rPr>
              <a:t>An</a:t>
            </a:r>
            <a:r>
              <a:rPr lang="en-US" sz="3600" dirty="0">
                <a:latin typeface="Times New Roman" pitchFamily="18" charset="0"/>
                <a:cs typeface="Times New Roman" pitchFamily="18" charset="0"/>
              </a:rPr>
              <a:t>: Vậy sao?</a:t>
            </a:r>
          </a:p>
          <a:p>
            <a:pPr marL="0" indent="0">
              <a:buNone/>
            </a:pPr>
            <a:r>
              <a:rPr lang="en-US" sz="3600" dirty="0">
                <a:solidFill>
                  <a:srgbClr val="FF0000"/>
                </a:solidFill>
                <a:latin typeface="Times New Roman" pitchFamily="18" charset="0"/>
                <a:cs typeface="Times New Roman" pitchFamily="18" charset="0"/>
              </a:rPr>
              <a:t>Minh</a:t>
            </a:r>
            <a:r>
              <a:rPr lang="en-US" sz="3600" dirty="0">
                <a:latin typeface="Times New Roman" pitchFamily="18" charset="0"/>
                <a:cs typeface="Times New Roman" pitchFamily="18" charset="0"/>
              </a:rPr>
              <a:t>: Các hãng hàng không đăng tin về các chuyến bay, giờ bay, giá vé trên internet. Nếu có kết nối internet, mẹ bạn có thể tìm thông tin, đặt vé và thanh toán.</a:t>
            </a:r>
          </a:p>
          <a:p>
            <a:pPr marL="0" indent="0">
              <a:buNone/>
            </a:pPr>
            <a:r>
              <a:rPr lang="en-US" sz="3600" dirty="0">
                <a:solidFill>
                  <a:srgbClr val="FF0000"/>
                </a:solidFill>
                <a:latin typeface="Times New Roman" pitchFamily="18" charset="0"/>
                <a:cs typeface="Times New Roman" pitchFamily="18" charset="0"/>
              </a:rPr>
              <a:t>An</a:t>
            </a:r>
            <a:r>
              <a:rPr lang="en-US" sz="3600" dirty="0">
                <a:latin typeface="Times New Roman" pitchFamily="18" charset="0"/>
                <a:cs typeface="Times New Roman" pitchFamily="18" charset="0"/>
              </a:rPr>
              <a:t>: Thật tuyệt! Tớ sẽ nói với mẹ ngay.</a:t>
            </a:r>
          </a:p>
        </p:txBody>
      </p:sp>
    </p:spTree>
    <p:extLst>
      <p:ext uri="{BB962C8B-B14F-4D97-AF65-F5344CB8AC3E}">
        <p14:creationId xmlns:p14="http://schemas.microsoft.com/office/powerpoint/2010/main" val="46340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862797" y="547971"/>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6000" b="1" dirty="0">
                <a:solidFill>
                  <a:srgbClr val="FF0066"/>
                </a:solidFill>
                <a:latin typeface="Times New Roman" panose="02020603050405020304" pitchFamily="18" charset="0"/>
                <a:cs typeface="Times New Roman" panose="02020603050405020304" pitchFamily="18" charset="0"/>
              </a:rPr>
              <a:t>TIẾT </a:t>
            </a:r>
            <a:r>
              <a:rPr lang="en-US" altLang="en-US" sz="6000" b="1" dirty="0" smtClean="0">
                <a:solidFill>
                  <a:srgbClr val="FF0066"/>
                </a:solidFill>
                <a:latin typeface="Times New Roman" panose="02020603050405020304" pitchFamily="18" charset="0"/>
                <a:cs typeface="Times New Roman" panose="02020603050405020304" pitchFamily="18" charset="0"/>
              </a:rPr>
              <a:t>8 </a:t>
            </a:r>
            <a:endParaRPr lang="en-US" altLang="en-US" sz="6000" b="1" dirty="0">
              <a:solidFill>
                <a:srgbClr val="FF0066"/>
              </a:solidFill>
              <a:latin typeface="Times New Roman" panose="02020603050405020304" pitchFamily="18" charset="0"/>
              <a:cs typeface="Times New Roman" panose="02020603050405020304" pitchFamily="18" charset="0"/>
            </a:endParaRPr>
          </a:p>
        </p:txBody>
      </p:sp>
      <p:sp>
        <p:nvSpPr>
          <p:cNvPr id="7" name="Rectangle 6"/>
          <p:cNvSpPr/>
          <p:nvPr/>
        </p:nvSpPr>
        <p:spPr>
          <a:xfrm>
            <a:off x="2438400" y="1884218"/>
            <a:ext cx="7717971" cy="1015663"/>
          </a:xfrm>
          <a:prstGeom prst="rect">
            <a:avLst/>
          </a:prstGeom>
        </p:spPr>
        <p:txBody>
          <a:bodyPr wrap="square">
            <a:spAutoFit/>
          </a:bodyPr>
          <a:lstStyle/>
          <a:p>
            <a:r>
              <a:rPr lang="en-US" sz="6000" dirty="0">
                <a:solidFill>
                  <a:srgbClr val="FF0000"/>
                </a:solidFill>
                <a:latin typeface="Times New Roman" panose="02020603050405020304" pitchFamily="18" charset="0"/>
                <a:cs typeface="Times New Roman" panose="02020603050405020304" pitchFamily="18" charset="0"/>
              </a:rPr>
              <a:t>BÀI 5: INTERNET </a:t>
            </a:r>
          </a:p>
        </p:txBody>
      </p:sp>
    </p:spTree>
    <p:extLst>
      <p:ext uri="{BB962C8B-B14F-4D97-AF65-F5344CB8AC3E}">
        <p14:creationId xmlns:p14="http://schemas.microsoft.com/office/powerpoint/2010/main" val="3381261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8198640"/>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90&quot;/&gt;&lt;/object&gt;&lt;object type=&quot;3&quot; unique_id=&quot;10004&quot;&gt;&lt;property id=&quot;20148&quot; value=&quot;5&quot;/&gt;&lt;property id=&quot;20300&quot; value=&quot;Slide 2&quot;/&gt;&lt;property id=&quot;20307&quot; value=&quot;419&quot;/&gt;&lt;/object&gt;&lt;object type=&quot;3&quot; unique_id=&quot;10006&quot;&gt;&lt;property id=&quot;20148&quot; value=&quot;5&quot;/&gt;&lt;property id=&quot;20300&quot; value=&quot;Slide 5&quot;/&gt;&lt;property id=&quot;20307&quot; value=&quot;434&quot;/&gt;&lt;/object&gt;&lt;object type=&quot;3&quot; unique_id=&quot;10007&quot;&gt;&lt;property id=&quot;20148&quot; value=&quot;5&quot;/&gt;&lt;property id=&quot;20300&quot; value=&quot;Slide 6&quot;/&gt;&lt;property id=&quot;20307&quot; value=&quot;293&quot;/&gt;&lt;/object&gt;&lt;object type=&quot;3&quot; unique_id=&quot;10008&quot;&gt;&lt;property id=&quot;20148&quot; value=&quot;5&quot;/&gt;&lt;property id=&quot;20300&quot; value=&quot;Slide 14&quot;/&gt;&lt;property id=&quot;20307&quot; value=&quot;447&quot;/&gt;&lt;/object&gt;&lt;object type=&quot;3&quot; unique_id=&quot;10009&quot;&gt;&lt;property id=&quot;20148&quot; value=&quot;5&quot;/&gt;&lt;property id=&quot;20300&quot; value=&quot;Slide 13&quot;/&gt;&lt;property id=&quot;20307&quot; value=&quot;448&quot;/&gt;&lt;/object&gt;&lt;object type=&quot;3&quot; unique_id=&quot;10010&quot;&gt;&lt;property id=&quot;20148&quot; value=&quot;5&quot;/&gt;&lt;property id=&quot;20300&quot; value=&quot;Slide 17&quot;/&gt;&lt;property id=&quot;20307&quot; value=&quot;445&quot;/&gt;&lt;/object&gt;&lt;object type=&quot;3&quot; unique_id=&quot;10011&quot;&gt;&lt;property id=&quot;20148&quot; value=&quot;5&quot;/&gt;&lt;property id=&quot;20300&quot; value=&quot;Slide 18&quot;/&gt;&lt;property id=&quot;20307&quot; value=&quot;453&quot;/&gt;&lt;/object&gt;&lt;object type=&quot;3&quot; unique_id=&quot;10012&quot;&gt;&lt;property id=&quot;20148&quot; value=&quot;5&quot;/&gt;&lt;property id=&quot;20300&quot; value=&quot;Slide 19&quot;/&gt;&lt;property id=&quot;20307&quot; value=&quot;452&quot;/&gt;&lt;/object&gt;&lt;object type=&quot;3&quot; unique_id=&quot;10013&quot;&gt;&lt;property id=&quot;20148&quot; value=&quot;5&quot;/&gt;&lt;property id=&quot;20300&quot; value=&quot;Slide 20&quot;/&gt;&lt;property id=&quot;20307&quot; value=&quot;455&quot;/&gt;&lt;/object&gt;&lt;object type=&quot;3&quot; unique_id=&quot;10014&quot;&gt;&lt;property id=&quot;20148&quot; value=&quot;5&quot;/&gt;&lt;property id=&quot;20300&quot; value=&quot;Slide 21&quot;/&gt;&lt;property id=&quot;20307&quot; value=&quot;456&quot;/&gt;&lt;/object&gt;&lt;object type=&quot;3&quot; unique_id=&quot;10015&quot;&gt;&lt;property id=&quot;20148&quot; value=&quot;5&quot;/&gt;&lt;property id=&quot;20300&quot; value=&quot;Slide 22&quot;/&gt;&lt;property id=&quot;20307&quot; value=&quot;256&quot;/&gt;&lt;/object&gt;&lt;object type=&quot;3&quot; unique_id=&quot;10016&quot;&gt;&lt;property id=&quot;20148&quot; value=&quot;5&quot;/&gt;&lt;property id=&quot;20300&quot; value=&quot;Slide 23&quot;/&gt;&lt;property id=&quot;20307&quot; value=&quot;439&quot;/&gt;&lt;/object&gt;&lt;object type=&quot;3&quot; unique_id=&quot;10017&quot;&gt;&lt;property id=&quot;20148&quot; value=&quot;5&quot;/&gt;&lt;property id=&quot;20300&quot; value=&quot;Slide 24&quot;/&gt;&lt;property id=&quot;20307&quot; value=&quot;259&quot;/&gt;&lt;/object&gt;&lt;object type=&quot;3&quot; unique_id=&quot;10018&quot;&gt;&lt;property id=&quot;20148&quot; value=&quot;5&quot;/&gt;&lt;property id=&quot;20300&quot; value=&quot;Slide 25&quot;/&gt;&lt;property id=&quot;20307&quot; value=&quot;258&quot;/&gt;&lt;/object&gt;&lt;object type=&quot;3&quot; unique_id=&quot;10019&quot;&gt;&lt;property id=&quot;20148&quot; value=&quot;5&quot;/&gt;&lt;property id=&quot;20300&quot; value=&quot;Slide 26&quot;/&gt;&lt;property id=&quot;20307&quot; value=&quot;260&quot;/&gt;&lt;/object&gt;&lt;object type=&quot;3&quot; unique_id=&quot;10020&quot;&gt;&lt;property id=&quot;20148&quot; value=&quot;5&quot;/&gt;&lt;property id=&quot;20300&quot; value=&quot;Slide 27&quot;/&gt;&lt;property id=&quot;20307&quot; value=&quot;440&quot;/&gt;&lt;/object&gt;&lt;object type=&quot;3&quot; unique_id=&quot;10021&quot;&gt;&lt;property id=&quot;20148&quot; value=&quot;5&quot;/&gt;&lt;property id=&quot;20300&quot; value=&quot;Slide 28&quot;/&gt;&lt;property id=&quot;20307&quot; value=&quot;441&quot;/&gt;&lt;/object&gt;&lt;object type=&quot;3&quot; unique_id=&quot;10022&quot;&gt;&lt;property id=&quot;20148&quot; value=&quot;5&quot;/&gt;&lt;property id=&quot;20300&quot; value=&quot;Slide 29&quot;/&gt;&lt;property id=&quot;20307&quot; value=&quot;443&quot;/&gt;&lt;/object&gt;&lt;object type=&quot;3&quot; unique_id=&quot;10023&quot;&gt;&lt;property id=&quot;20148&quot; value=&quot;5&quot;/&gt;&lt;property id=&quot;20300&quot; value=&quot;Slide 30&quot;/&gt;&lt;property id=&quot;20307&quot; value=&quot;442&quot;/&gt;&lt;/object&gt;&lt;object type=&quot;3&quot; unique_id=&quot;10024&quot;&gt;&lt;property id=&quot;20148&quot; value=&quot;5&quot;/&gt;&lt;property id=&quot;20300&quot; value=&quot;Slide 31&quot;/&gt;&lt;property id=&quot;20307&quot; value=&quot;444&quot;/&gt;&lt;/object&gt;&lt;object type=&quot;3&quot; unique_id=&quot;10025&quot;&gt;&lt;property id=&quot;20148&quot; value=&quot;5&quot;/&gt;&lt;property id=&quot;20300&quot; value=&quot;Slide 32&quot;/&gt;&lt;property id=&quot;20307&quot; value=&quot;261&quot;/&gt;&lt;/object&gt;&lt;object type=&quot;3&quot; unique_id=&quot;10026&quot;&gt;&lt;property id=&quot;20148&quot; value=&quot;5&quot;/&gt;&lt;property id=&quot;20300&quot; value=&quot;Slide 33 - &amp;quot;Hướng dẫn về nhà  &amp;quot;&quot;/&gt;&lt;property id=&quot;20307&quot; value=&quot;421&quot;/&gt;&lt;/object&gt;&lt;object type=&quot;3&quot; unique_id=&quot;10027&quot;&gt;&lt;property id=&quot;20148&quot; value=&quot;5&quot;/&gt;&lt;property id=&quot;20300&quot; value=&quot;Slide 34&quot;/&gt;&lt;property id=&quot;20307&quot; value=&quot;262&quot;/&gt;&lt;/object&gt;&lt;object type=&quot;3&quot; unique_id=&quot;10478&quot;&gt;&lt;property id=&quot;20148&quot; value=&quot;5&quot;/&gt;&lt;property id=&quot;20300&quot; value=&quot;Slide 3&quot;/&gt;&lt;property id=&quot;20307&quot; value=&quot;457&quot;/&gt;&lt;/object&gt;&lt;object type=&quot;3&quot; unique_id=&quot;10479&quot;&gt;&lt;property id=&quot;20148&quot; value=&quot;5&quot;/&gt;&lt;property id=&quot;20300&quot; value=&quot;Slide 4&quot;/&gt;&lt;property id=&quot;20307&quot; value=&quot;458&quot;/&gt;&lt;/object&gt;&lt;object type=&quot;3&quot; unique_id=&quot;10480&quot;&gt;&lt;property id=&quot;20148&quot; value=&quot;5&quot;/&gt;&lt;property id=&quot;20300&quot; value=&quot;Slide 7&quot;/&gt;&lt;property id=&quot;20307&quot; value=&quot;459&quot;/&gt;&lt;/object&gt;&lt;object type=&quot;3&quot; unique_id=&quot;10481&quot;&gt;&lt;property id=&quot;20148&quot; value=&quot;5&quot;/&gt;&lt;property id=&quot;20300&quot; value=&quot;Slide 8&quot;/&gt;&lt;property id=&quot;20307&quot; value=&quot;394&quot;/&gt;&lt;/object&gt;&lt;object type=&quot;3&quot; unique_id=&quot;10482&quot;&gt;&lt;property id=&quot;20148&quot; value=&quot;5&quot;/&gt;&lt;property id=&quot;20300&quot; value=&quot;Slide 9&quot;/&gt;&lt;property id=&quot;20307&quot; value=&quot;428&quot;/&gt;&lt;/object&gt;&lt;object type=&quot;3&quot; unique_id=&quot;10483&quot;&gt;&lt;property id=&quot;20148&quot; value=&quot;5&quot;/&gt;&lt;property id=&quot;20300&quot; value=&quot;Slide 10&quot;/&gt;&lt;property id=&quot;20307&quot; value=&quot;460&quot;/&gt;&lt;/object&gt;&lt;object type=&quot;3&quot; unique_id=&quot;10484&quot;&gt;&lt;property id=&quot;20148&quot; value=&quot;5&quot;/&gt;&lt;property id=&quot;20300&quot; value=&quot;Slide 11&quot;/&gt;&lt;property id=&quot;20307&quot; value=&quot;403&quot;/&gt;&lt;/object&gt;&lt;object type=&quot;3&quot; unique_id=&quot;10485&quot;&gt;&lt;property id=&quot;20148&quot; value=&quot;5&quot;/&gt;&lt;property id=&quot;20300&quot; value=&quot;Slide 12&quot;/&gt;&lt;property id=&quot;20307&quot; value=&quot;449&quot;/&gt;&lt;/object&gt;&lt;object type=&quot;3&quot; unique_id=&quot;10486&quot;&gt;&lt;property id=&quot;20148&quot; value=&quot;5&quot;/&gt;&lt;property id=&quot;20300&quot; value=&quot;Slide 15&quot;/&gt;&lt;property id=&quot;20307&quot; value=&quot;461&quot;/&gt;&lt;/object&gt;&lt;object type=&quot;3&quot; unique_id=&quot;10487&quot;&gt;&lt;property id=&quot;20148&quot; value=&quot;5&quot;/&gt;&lt;property id=&quot;20300&quot; value=&quot;Slide 16&quot;/&gt;&lt;property id=&quot;20307&quot; value=&quot;462&quot;/&gt;&lt;/object&gt;&lt;/object&gt;&lt;object type=&quot;8&quot; unique_id=&quot;10054&quot;&gt;&lt;/object&gt;&lt;/object&gt;&lt;/database&gt;"/>
  <p:tag name="SECTOMILLISECCONVERTED"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4340</TotalTime>
  <Words>1191</Words>
  <Application>Microsoft Office PowerPoint</Application>
  <PresentationFormat>Widescreen</PresentationFormat>
  <Paragraphs>220</Paragraphs>
  <Slides>33</Slides>
  <Notes>2</Notes>
  <HiddenSlides>0</HiddenSlides>
  <MMClips>21</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33</vt:i4>
      </vt:variant>
    </vt:vector>
  </HeadingPairs>
  <TitlesOfParts>
    <vt:vector size="54" baseType="lpstr">
      <vt:lpstr>Calibri Light</vt:lpstr>
      <vt:lpstr>Calibri</vt:lpstr>
      <vt:lpstr>VNI-Briquet</vt:lpstr>
      <vt:lpstr>Wingdings</vt:lpstr>
      <vt:lpstr>Tahoma</vt:lpstr>
      <vt:lpstr>Ravie</vt:lpstr>
      <vt:lpstr>等线</vt:lpstr>
      <vt:lpstr>Times New Roman</vt:lpstr>
      <vt:lpstr>Arial</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nhà cung cấp internet: FPT, VNPT, Viettel...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Ghi nhớ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ManhThangCPT</cp:lastModifiedBy>
  <cp:revision>243</cp:revision>
  <dcterms:created xsi:type="dcterms:W3CDTF">2021-06-22T15:39:08Z</dcterms:created>
  <dcterms:modified xsi:type="dcterms:W3CDTF">2024-10-23T14:01:13Z</dcterms:modified>
</cp:coreProperties>
</file>