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8" r:id="rId2"/>
    <p:sldId id="304" r:id="rId3"/>
    <p:sldId id="305" r:id="rId4"/>
    <p:sldId id="306" r:id="rId5"/>
    <p:sldId id="307" r:id="rId6"/>
    <p:sldId id="308" r:id="rId7"/>
    <p:sldId id="290" r:id="rId8"/>
    <p:sldId id="291" r:id="rId9"/>
    <p:sldId id="292" r:id="rId10"/>
    <p:sldId id="293" r:id="rId11"/>
    <p:sldId id="295" r:id="rId12"/>
    <p:sldId id="296" r:id="rId13"/>
    <p:sldId id="297" r:id="rId14"/>
    <p:sldId id="288" r:id="rId15"/>
    <p:sldId id="277" r:id="rId16"/>
    <p:sldId id="274" r:id="rId17"/>
    <p:sldId id="263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02" r:id="rId27"/>
    <p:sldId id="271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917"/>
    <a:srgbClr val="1C2C12"/>
    <a:srgbClr val="111B0B"/>
    <a:srgbClr val="233616"/>
    <a:srgbClr val="1D2C12"/>
    <a:srgbClr val="325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2A7-B210-66830E1DBE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61196157383006"/>
          <c:y val="0.85678247248991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7-4CF7-90DA-6F2F30DF82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266744716483185"/>
          <c:y val="0.85222511891283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A-4677-B082-E29F74A897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3683262717911349"/>
          <c:y val="0.82488099745039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</c:v>
                </c:pt>
                <c:pt idx="2">
                  <c:v>0.3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4-4706-B684-17B4C56254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182DC-89CE-44C9-A900-B3253021988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D5529-FE5B-44E1-B2CB-08090F9E8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3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170C13-B679-4E24-90BC-EBD465C0D177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9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ED42D-31DF-4464-89DA-06560082BCCB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18036-5FC4-4CAC-9B77-37CF32379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6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11B33-0252-40C5-9444-D4F810C0B516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B52F8-C420-440F-94C7-923BCF9A8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4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B3A78-FF64-4CF3-AA5D-0CFD4EB7DF8C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8DDE-0363-4026-9AF6-EDCE47553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69144-CF7E-4B9F-9FCC-0CC44B8E8BE6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CD6FA-715B-4D7E-A3EB-6766F5F2E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0BBA7-E692-4F44-9D56-6A790E4A1F32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FE924-B164-4EA2-ACC1-2959C5A82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6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CCC9A-2A26-4E28-A1BC-159ED0385F5B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E329-0574-4918-81F0-D832AC944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8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702D-7E72-4C65-B88C-01C99CA7758A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09BE-336F-4247-98BB-B78960832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31752-3D8F-495F-82E5-5E98C93332D7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D42F-EDE8-4290-BB3D-6BDF4E725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2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C48A7-5CCD-4144-882C-92087037DFD0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718C-AC3B-44AD-93EF-49DE7D0B5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4B58B-82E8-4BA6-9A31-41066825C19E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899AA-1287-4101-B361-9655D2DC0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4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8A4A-FA67-464E-AD50-67E75C9089EC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A35BF-9EAE-4988-AE78-26C05976D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5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7EA8432-4A21-4184-BF29-DDA5DAFD4CAD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A93B7F9B-0CFB-48CC-A4CC-CA394C691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Music\Jigsaw_Puzzle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4.png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chart" Target="../charts/chart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chart" Target="../charts/chart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chart" Target="../charts/chart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chart" Target="../charts/chart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2819400" y="1628800"/>
            <a:ext cx="7086600" cy="472756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 MỪNG 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3897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929041"/>
            <a:ext cx="7315200" cy="804862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đường hàng không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522" b="8522"/>
          <a:stretch>
            <a:fillRect/>
          </a:stretch>
        </p:blipFill>
        <p:spPr>
          <a:xfrm>
            <a:off x="1737360" y="612775"/>
            <a:ext cx="9078686" cy="53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4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042" y="5915978"/>
            <a:ext cx="7315200" cy="804862"/>
          </a:xfrm>
        </p:spPr>
        <p:txBody>
          <a:bodyPr/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Mạng lưới cấp nước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654" b="28654"/>
          <a:stretch>
            <a:fillRect/>
          </a:stretch>
        </p:blipFill>
        <p:spPr>
          <a:xfrm>
            <a:off x="1776548" y="612774"/>
            <a:ext cx="9078685" cy="53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1" b="20421"/>
          <a:stretch>
            <a:fillRect/>
          </a:stretch>
        </p:blipFill>
        <p:spPr>
          <a:xfrm>
            <a:off x="1881051" y="248193"/>
            <a:ext cx="8948058" cy="56285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33408" y="5876789"/>
            <a:ext cx="7315200" cy="804862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Mạng lưới điện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1219200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88" y="1219200"/>
            <a:ext cx="1752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276600"/>
            <a:ext cx="1371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88" y="3200400"/>
            <a:ext cx="1752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3" descr="download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2362200"/>
            <a:ext cx="10001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Line 14"/>
          <p:cNvSpPr>
            <a:spLocks noChangeShapeType="1"/>
          </p:cNvSpPr>
          <p:nvPr/>
        </p:nvSpPr>
        <p:spPr bwMode="auto">
          <a:xfrm flipV="1">
            <a:off x="7446963" y="3048000"/>
            <a:ext cx="54292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15"/>
          <p:cNvSpPr>
            <a:spLocks noChangeShapeType="1"/>
          </p:cNvSpPr>
          <p:nvPr/>
        </p:nvSpPr>
        <p:spPr bwMode="auto">
          <a:xfrm>
            <a:off x="7227888" y="2057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16"/>
          <p:cNvSpPr>
            <a:spLocks noChangeShapeType="1"/>
          </p:cNvSpPr>
          <p:nvPr/>
        </p:nvSpPr>
        <p:spPr bwMode="auto">
          <a:xfrm flipH="1">
            <a:off x="8980488" y="1905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7"/>
          <p:cNvSpPr>
            <a:spLocks noChangeShapeType="1"/>
          </p:cNvSpPr>
          <p:nvPr/>
        </p:nvSpPr>
        <p:spPr bwMode="auto">
          <a:xfrm flipH="1" flipV="1">
            <a:off x="9056688" y="3048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23"/>
          <p:cNvSpPr>
            <a:spLocks noChangeShapeType="1"/>
          </p:cNvSpPr>
          <p:nvPr/>
        </p:nvSpPr>
        <p:spPr bwMode="auto">
          <a:xfrm flipV="1">
            <a:off x="7456488" y="1692275"/>
            <a:ext cx="2286000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23"/>
          <p:cNvSpPr>
            <a:spLocks noChangeShapeType="1"/>
          </p:cNvSpPr>
          <p:nvPr/>
        </p:nvSpPr>
        <p:spPr bwMode="auto">
          <a:xfrm flipV="1">
            <a:off x="7456488" y="3675063"/>
            <a:ext cx="22860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23"/>
          <p:cNvSpPr>
            <a:spLocks noChangeShapeType="1"/>
          </p:cNvSpPr>
          <p:nvPr/>
        </p:nvSpPr>
        <p:spPr bwMode="auto">
          <a:xfrm>
            <a:off x="6618288" y="2417763"/>
            <a:ext cx="0" cy="706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23"/>
          <p:cNvSpPr>
            <a:spLocks noChangeShapeType="1"/>
          </p:cNvSpPr>
          <p:nvPr/>
        </p:nvSpPr>
        <p:spPr bwMode="auto">
          <a:xfrm>
            <a:off x="11190288" y="2362200"/>
            <a:ext cx="0" cy="706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ounded Rectangular Callout 30"/>
          <p:cNvSpPr/>
          <p:nvPr/>
        </p:nvSpPr>
        <p:spPr bwMode="auto">
          <a:xfrm>
            <a:off x="527050" y="757238"/>
            <a:ext cx="4895850" cy="3916362"/>
          </a:xfrm>
          <a:prstGeom prst="wedgeRoundRectCallout">
            <a:avLst>
              <a:gd name="adj1" fmla="val -36883"/>
              <a:gd name="adj2" fmla="val 77768"/>
              <a:gd name="adj3" fmla="val 16667"/>
            </a:avLst>
          </a:prstGeom>
          <a:blipFill>
            <a:blip r:embed="rId5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với sự phát triển của công nghệ và nhu cầu ngày càng lớn về thông tin thì việc chia sẻ nguồn tài nguyên máy tính là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 nhiên.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18918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914400" y="1349375"/>
            <a:ext cx="103632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2. MẠNG MÁY TÍNH VÀ INTERNET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 MẠNG MÁY TÍNH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982913"/>
            <a:ext cx="581342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329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688975" y="1624013"/>
            <a:ext cx="7021513" cy="1902059"/>
          </a:xfrm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 hay nhiều máy tính và các thiết bị được kết nối để truyền thông tin cho nhau tạo thành một mạng máy tính.</a:t>
            </a:r>
            <a:endParaRPr lang="en-US" sz="2800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077913" y="869950"/>
            <a:ext cx="4787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Mạng máy tính là gì?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1766888"/>
            <a:ext cx="4144962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4077914" y="327012"/>
            <a:ext cx="4687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400" dirty="0">
              <a:solidFill>
                <a:srgbClr val="7030A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62316"/>
              </p:ext>
            </p:extLst>
          </p:nvPr>
        </p:nvGraphicFramePr>
        <p:xfrm>
          <a:off x="460375" y="1102659"/>
          <a:ext cx="11731625" cy="5221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83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3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</a:t>
                      </a:r>
                      <a:endParaRPr lang="en-US" sz="2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7317">
                <a:tc>
                  <a:txBody>
                    <a:bodyPr/>
                    <a:lstStyle/>
                    <a:p>
                      <a:pPr marL="45720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u="sng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300" b="1" i="1" u="sng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3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Mạng máy tính chia sẻ những gì?</a:t>
                      </a:r>
                    </a:p>
                    <a:p>
                      <a:pPr lvl="1" algn="just"/>
                      <a:endParaRPr lang="en-US" sz="2300" u="none" strike="noStrike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1" algn="just"/>
                      <a:endParaRPr lang="en-US" sz="2300" u="none" strike="noStrike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u="sng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2.</a:t>
                      </a:r>
                      <a:r>
                        <a:rPr lang="en-US" sz="23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Em hãy</a:t>
                      </a:r>
                      <a:r>
                        <a:rPr lang="en-US" sz="230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nêu lợi ích của mạng máy tính?</a:t>
                      </a:r>
                      <a:endParaRPr lang="en-US" sz="2300" u="sng" strike="noStrike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endParaRPr lang="en-US" sz="2300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 algn="just"/>
                      <a:r>
                        <a:rPr lang="en-US" sz="2300" b="0" i="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</a:t>
                      </a:r>
                      <a:endParaRPr lang="en-US" sz="2300" u="sng" strike="noStrike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2" marR="91442" marT="45722" marB="4572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0350" y="2082800"/>
            <a:ext cx="117300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sz="2500" i="1" dirty="0">
                <a:latin typeface="Times New Roman" pitchFamily="18" charset="0"/>
                <a:cs typeface="Times New Roman" pitchFamily="18" charset="0"/>
              </a:rPr>
              <a:t>=&gt; Mạng máy tính chia sẻ dữ liệu và cho phép người sử dụng dùng chung thiết bị</a:t>
            </a:r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5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1963" y="3202011"/>
            <a:ext cx="11730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500" i="1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Người sử dụng có thể liên lạc với nhau để trao đổi thông tin, chia sẻ dữ liệu và dùng chung các thiết bị trên mạng</a:t>
            </a:r>
            <a:endParaRPr lang="en-US" sz="2500" dirty="0"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835025"/>
            <a:ext cx="3886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8634" y="1949631"/>
            <a:ext cx="7578725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2700"/>
              </a:spcBef>
            </a:pPr>
            <a:r>
              <a:rPr lang="en-US" sz="25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800" i="1" dirty="0"/>
              <a:t>-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</a:t>
            </a:r>
            <a:r>
              <a:rPr lang="en-US" sz="2800" i="1" dirty="0"/>
              <a:t>là h</a:t>
            </a:r>
            <a:r>
              <a:rPr lang="en-US" sz="2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 hay nhiều máy tính và các thiết bị được kết nối để truyền thông tin cho nhau.</a:t>
            </a:r>
            <a:endParaRPr lang="vi-VN" sz="2800" i="1" dirty="0"/>
          </a:p>
          <a:p>
            <a:pPr algn="just"/>
            <a:endParaRPr lang="en-US" sz="28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en-US" sz="28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800" i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dirty="0">
                <a:latin typeface="Times New Roman" pitchFamily="18" charset="0"/>
                <a:cs typeface="Calibri" pitchFamily="34" charset="0"/>
              </a:rPr>
              <a:t>Lợi ích của mạng máy tính: Người sử dụng có thể liên lạc với nhau để trao đổi thông tin, chia sẻ dữ liệu và dùng chung các thiết bị trên mạng.</a:t>
            </a:r>
            <a:endParaRPr lang="en-US" sz="2800" u="sng" dirty="0">
              <a:latin typeface="Times New Roman" pitchFamily="18" charset="0"/>
              <a:cs typeface="Calibri" pitchFamily="34" charset="0"/>
            </a:endParaRPr>
          </a:p>
          <a:p>
            <a:pPr algn="just"/>
            <a:endParaRPr lang="en-US" sz="2500" i="1" dirty="0" smtClean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1154113" y="658813"/>
            <a:ext cx="3863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Mạng máy tính là gì?</a:t>
            </a:r>
            <a:endParaRPr lang="en-US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00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0E935467-2BFC-4F8F-809A-25DDA1E7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48" y="931070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6" descr="A close up of a yellow flower&#10;&#10;Description automatically generated">
            <a:extLst>
              <a:ext uri="{FF2B5EF4-FFF2-40B4-BE49-F238E27FC236}">
                <a16:creationId xmlns:a16="http://schemas.microsoft.com/office/drawing/2014/main" id="{7D93DAB6-807D-466D-8649-5DBFD37F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74257"/>
            <a:ext cx="9144000" cy="242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E57C4DC-0627-4C69-951D-1D91FE210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2786" y="1740695"/>
            <a:ext cx="2112169" cy="21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8">
            <a:extLst>
              <a:ext uri="{FF2B5EF4-FFF2-40B4-BE49-F238E27FC236}">
                <a16:creationId xmlns:a16="http://schemas.microsoft.com/office/drawing/2014/main" id="{BCBDA797-7AEC-47BA-B6D0-8B3EA72D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2651" y="5370910"/>
            <a:ext cx="1323975" cy="6001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300">
                <a:solidFill>
                  <a:srgbClr val="FFC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3300">
              <a:solidFill>
                <a:srgbClr val="FFC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1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0AF3BE70-C308-4AD3-8B35-050CBB875EC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7731774B-89DB-492B-94F8-D6CD5BB8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2" y="842963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A90804-8180-49CD-B2D8-0DCB4BD1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1B298A4E-1B3B-4832-86A5-6646E38A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06" y="969169"/>
            <a:ext cx="1081088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29110936-7944-40E9-B165-E3C3CABC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60" y="828675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picture containing object&#10;&#10;Description automatically generated">
            <a:extLst>
              <a:ext uri="{FF2B5EF4-FFF2-40B4-BE49-F238E27FC236}">
                <a16:creationId xmlns:a16="http://schemas.microsoft.com/office/drawing/2014/main" id="{4A14E59C-DE21-4D61-93A4-4861C918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5018">
            <a:off x="1591868" y="2722960"/>
            <a:ext cx="173593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Box 18">
            <a:extLst>
              <a:ext uri="{FF2B5EF4-FFF2-40B4-BE49-F238E27FC236}">
                <a16:creationId xmlns:a16="http://schemas.microsoft.com/office/drawing/2014/main" id="{04787393-AB7D-4FBE-8146-B0AC474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23" y="3429000"/>
            <a:ext cx="7902178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Ravie" panose="04040805050809020602" pitchFamily="82" charset="0"/>
              </a:rPr>
              <a:t>Chú kiến chăm chỉ</a:t>
            </a:r>
          </a:p>
        </p:txBody>
      </p:sp>
    </p:spTree>
    <p:extLst>
      <p:ext uri="{BB962C8B-B14F-4D97-AF65-F5344CB8AC3E}">
        <p14:creationId xmlns:p14="http://schemas.microsoft.com/office/powerpoint/2010/main" val="14588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10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-0.10169 -2.59259E-6 L -0.15287 0.10903 L -0.10169 0.2169 L 6.25E-7 0.2169 L 0.0513 0.10903 L 6.25E-7 -2.59259E-6 Z " pathEditMode="relative" rAng="0" ptsTypes="AAAAAAA">
                                      <p:cBhvr>
                                        <p:cTn id="12" dur="3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8646 3.7037E-7 L 0.15625 3.7037E-7 L 0.19141 0.10903 L 0.15625 0.2169 L 0.08646 0.2169 L 0.0513 0.10903 L 0.08646 3.7037E-7 Z " pathEditMode="relative" rAng="0" ptsTypes="AAAAAAA">
                                      <p:cBhvr>
                                        <p:cTn id="14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1.48148E-6 L 0.21549 -0.08379 C 0.26028 -0.10278 0.32773 -0.1125 0.39844 -0.1125 C 0.47877 -0.1125 0.54323 -0.10278 0.58802 -0.08379 L 0.80377 -1.48148E-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82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07BEE6-291D-4FA3-A382-9914DF324994}"/>
              </a:ext>
            </a:extLst>
          </p:cNvPr>
          <p:cNvSpPr txBox="1"/>
          <p:nvPr/>
        </p:nvSpPr>
        <p:spPr>
          <a:xfrm>
            <a:off x="4856371" y="1219463"/>
            <a:ext cx="24792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F7AC6-967B-4178-B4FA-855FCB3226C5}"/>
              </a:ext>
            </a:extLst>
          </p:cNvPr>
          <p:cNvSpPr txBox="1"/>
          <p:nvPr/>
        </p:nvSpPr>
        <p:spPr>
          <a:xfrm>
            <a:off x="2191753" y="1977453"/>
            <a:ext cx="81935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1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7917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26927C2-47DB-435B-B208-4B09F420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48" y="931070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7493AD-2F42-42EB-B236-AC764F004A4A}"/>
              </a:ext>
            </a:extLst>
          </p:cNvPr>
          <p:cNvGrpSpPr>
            <a:grpSpLocks/>
          </p:cNvGrpSpPr>
          <p:nvPr/>
        </p:nvGrpSpPr>
        <p:grpSpPr bwMode="auto">
          <a:xfrm>
            <a:off x="1601392" y="1582046"/>
            <a:ext cx="7071120" cy="2787548"/>
            <a:chOff x="630147" y="-186626"/>
            <a:chExt cx="9429168" cy="3717044"/>
          </a:xfrm>
        </p:grpSpPr>
        <p:pic>
          <p:nvPicPr>
            <p:cNvPr id="5139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BD17A822-3666-4BA6-886C-942FB8856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147" y="632318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8301C7-6511-4C81-8C6F-0E022C6589AA}"/>
                </a:ext>
              </a:extLst>
            </p:cNvPr>
            <p:cNvSpPr/>
            <p:nvPr/>
          </p:nvSpPr>
          <p:spPr>
            <a:xfrm>
              <a:off x="2636283" y="-186626"/>
              <a:ext cx="7423032" cy="1600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85800">
                <a:defRPr/>
              </a:pP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 của mạng máy tính là Trao đổi thông tin và chia sẻ dữ liệu.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685800">
                <a:defRPr/>
              </a:pP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4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47686683-16A6-42F7-B6A0-8A9B73B1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93356"/>
            <a:ext cx="9144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7B60A32-17DA-4D4C-9336-2287D309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91" y="3429000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D4034FC8-0F74-4CE7-90ED-51DDD9A4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2" y="3606403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">
            <a:extLst>
              <a:ext uri="{FF2B5EF4-FFF2-40B4-BE49-F238E27FC236}">
                <a16:creationId xmlns:a16="http://schemas.microsoft.com/office/drawing/2014/main" id="{695A7FAC-9F84-4D7C-835C-F714FE3F0C2A}"/>
              </a:ext>
            </a:extLst>
          </p:cNvPr>
          <p:cNvSpPr/>
          <p:nvPr/>
        </p:nvSpPr>
        <p:spPr>
          <a:xfrm>
            <a:off x="2541639" y="3792880"/>
            <a:ext cx="339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B4BC1D4-5D9D-47CD-AA2E-C794D2761BF7}"/>
              </a:ext>
            </a:extLst>
          </p:cNvPr>
          <p:cNvSpPr/>
          <p:nvPr/>
        </p:nvSpPr>
        <p:spPr>
          <a:xfrm>
            <a:off x="7557784" y="3734969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A3E5BEC-297C-4B3C-9815-F283F400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9172">
            <a:off x="3715526" y="4258938"/>
            <a:ext cx="475060" cy="90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BFE91BD4-8870-4B18-AC02-2871945A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FA4C3469-7180-49CC-AA25-4AC1AC7BD33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52897B1-156B-4BED-A1F3-843F955D78FA}"/>
              </a:ext>
            </a:extLst>
          </p:cNvPr>
          <p:cNvSpPr/>
          <p:nvPr/>
        </p:nvSpPr>
        <p:spPr>
          <a:xfrm>
            <a:off x="7713248" y="3606404"/>
            <a:ext cx="123825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9D502F5-64D2-462F-99A5-32F21ABFC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9AC6E-B242-4347-98B1-0B3CE7BC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554" y="3489722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E274BA-6302-4105-8318-AAC8C2B6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1419F-56C9-464F-B554-1D53E74F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414A89D5-D94F-4EE4-BDDB-8FE7E794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82" y="803672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DE9857B-6BDD-4CF5-A9F9-AA4C1969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41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82 0.06921 L 0.21406 -0.06621 C 0.25899 -0.097 0.32656 -0.1125 0.3974 -0.1125 C 0.478 -0.1125 0.54245 -0.097 0.5875 -0.06621 L 0.80365 0.06921 " pathEditMode="relative" rAng="0" ptsTypes="AAA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-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6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28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741 L -0.09349 0.00741 L -0.14466 0.11644 L -0.09349 0.22431 L 0.0082 0.22431 L 0.05951 0.11644 L 0.0082 0.00741 Z " pathEditMode="relative" rAng="0" ptsTypes="AAAAAAA">
                                      <p:cBhvr>
                                        <p:cTn id="30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3.7037E-7 L 0.15625 3.7037E-7 L 0.19141 0.10903 L 0.15625 0.2169 L 0.08646 0.2169 L 0.05131 0.10903 L 0.08646 3.7037E-7 Z " pathEditMode="relative" rAng="0" ptsTypes="AAAAAAA">
                                      <p:cBhvr>
                                        <p:cTn id="3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9" grpId="0"/>
      <p:bldP spid="19" grpId="1"/>
      <p:bldP spid="19" grpId="2"/>
      <p:bldP spid="22" grpId="0"/>
      <p:bldP spid="2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8531D8AD-0AF6-4097-AF27-A61695A7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04" y="829867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1857FA-26B2-4343-97D8-8FE40E068FA1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320136"/>
            <a:ext cx="6408407" cy="2618452"/>
            <a:chOff x="554581" y="604433"/>
            <a:chExt cx="8805641" cy="3629598"/>
          </a:xfrm>
        </p:grpSpPr>
        <p:pic>
          <p:nvPicPr>
            <p:cNvPr id="4116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732752D-7B03-4938-8A81-D4A60FB52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4581" y="1335931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32A4E2-148E-4D40-8A8E-51DDBA82FBA1}"/>
                </a:ext>
              </a:extLst>
            </p:cNvPr>
            <p:cNvSpPr/>
            <p:nvPr/>
          </p:nvSpPr>
          <p:spPr>
            <a:xfrm>
              <a:off x="792887" y="604433"/>
              <a:ext cx="8567335" cy="1663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vi-VN" sz="2400" dirty="0">
                  <a:latin typeface="+mj-lt"/>
                </a:rPr>
                <a:t>Người sử dụng không thể chia sẻ dữ liệu trên máy tính của mình cho người khác trong cùng một mạng máy tính</a:t>
              </a:r>
              <a:endParaRPr lang="en-US" sz="2400" dirty="0">
                <a:ln w="22225">
                  <a:solidFill>
                    <a:srgbClr val="ED7D31"/>
                  </a:solidFill>
                  <a:prstDash val="solid"/>
                </a:ln>
                <a:latin typeface="+mj-lt"/>
              </a:endParaRPr>
            </a:p>
          </p:txBody>
        </p:sp>
      </p:grpSp>
      <p:pic>
        <p:nvPicPr>
          <p:cNvPr id="4100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0DFC0093-B490-4F60-9F37-E60F982A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0" cy="242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1077868-9618-41C2-9939-784DD8F6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4" y="3536156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917DEAAF-8C1E-439F-A5A1-A2DA92BB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4" y="3536156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">
            <a:extLst>
              <a:ext uri="{FF2B5EF4-FFF2-40B4-BE49-F238E27FC236}">
                <a16:creationId xmlns:a16="http://schemas.microsoft.com/office/drawing/2014/main" id="{9003A971-D02A-445E-9513-25E61CF3B09B}"/>
              </a:ext>
            </a:extLst>
          </p:cNvPr>
          <p:cNvSpPr/>
          <p:nvPr/>
        </p:nvSpPr>
        <p:spPr>
          <a:xfrm>
            <a:off x="7488072" y="3993205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F08479EF-E40D-4ACB-92DA-858A50B605D6}"/>
              </a:ext>
            </a:extLst>
          </p:cNvPr>
          <p:cNvSpPr/>
          <p:nvPr/>
        </p:nvSpPr>
        <p:spPr>
          <a:xfrm>
            <a:off x="3304658" y="3993205"/>
            <a:ext cx="220284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3D19E19-EDB1-4894-B23A-30FF7864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0828">
            <a:off x="7552135" y="4049317"/>
            <a:ext cx="476250" cy="90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2AB23C8B-D487-4D97-B4CC-DE6A97D57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4E7DF2BD-6AEC-4DC2-9E66-067CA6712AB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6554B3E-BE94-489E-B5A4-C55E26869493}"/>
              </a:ext>
            </a:extLst>
          </p:cNvPr>
          <p:cNvSpPr/>
          <p:nvPr/>
        </p:nvSpPr>
        <p:spPr>
          <a:xfrm>
            <a:off x="3859510" y="3808590"/>
            <a:ext cx="123706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TextBox 18" hidden="1">
            <a:extLst>
              <a:ext uri="{FF2B5EF4-FFF2-40B4-BE49-F238E27FC236}">
                <a16:creationId xmlns:a16="http://schemas.microsoft.com/office/drawing/2014/main" id="{D1AAB4BD-3DEB-481E-B436-DC0C1824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8C5C9-E9E2-401B-A178-CA476A5A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710" y="3569494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F59F326-F30A-47A0-8F5E-3B194365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9E4A3B-D47A-4A57-901F-527F9874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95DA440-4638-4696-97A8-CFA0D087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62" y="398383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516B4A7-0977-40CA-A043-18E08995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435" y="844154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036F0B-8FA8-4C14-8292-88054D47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348" y="2683670"/>
            <a:ext cx="245625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</p:spTree>
    <p:extLst>
      <p:ext uri="{BB962C8B-B14F-4D97-AF65-F5344CB8AC3E}">
        <p14:creationId xmlns:p14="http://schemas.microsoft.com/office/powerpoint/2010/main" val="152190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10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3.33333E-6 L 0.15626 -3.33333E-6 L 0.19141 0.10903 L 0.15626 0.2169 L 0.08646 0.2169 L 0.05131 0.10903 L 0.08646 -3.33333E-6 Z " pathEditMode="relative" rAng="0" ptsTypes="AAAAAAA">
                                      <p:cBhvr>
                                        <p:cTn id="1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10169 4.81481E-6 L -0.15286 0.10902 L -0.10169 0.21689 L -4.79167E-6 0.21689 L 0.05118 0.10902 L -4.79167E-6 4.81481E-6 Z " pathEditMode="relative" rAng="0" ptsTypes="AAAAAAA">
                                      <p:cBhvr>
                                        <p:cTn id="14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155 -0.0838 C 0.26029 -0.10278 0.32774 -0.1125 0.39844 -0.1125 C 0.47878 -0.1125 0.5431 -0.10278 0.58802 -0.0838 L 0.80365 1.48148E-6 " pathEditMode="relative" rAng="0" ptsTypes="AAAAA">
                                      <p:cBhvr>
                                        <p:cTn id="1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82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3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22" grpId="0"/>
      <p:bldP spid="22" grpId="1"/>
      <p:bldP spid="27" grpId="0"/>
      <p:bldP spid="27" grpId="1"/>
      <p:bldP spid="27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26927C2-47DB-435B-B208-4B09F420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48" y="931070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7493AD-2F42-42EB-B236-AC764F004A4A}"/>
              </a:ext>
            </a:extLst>
          </p:cNvPr>
          <p:cNvGrpSpPr>
            <a:grpSpLocks/>
          </p:cNvGrpSpPr>
          <p:nvPr/>
        </p:nvGrpSpPr>
        <p:grpSpPr bwMode="auto">
          <a:xfrm>
            <a:off x="1601393" y="1582046"/>
            <a:ext cx="7258350" cy="2787548"/>
            <a:chOff x="630147" y="-186626"/>
            <a:chExt cx="9678834" cy="3717044"/>
          </a:xfrm>
        </p:grpSpPr>
        <p:pic>
          <p:nvPicPr>
            <p:cNvPr id="5139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BD17A822-3666-4BA6-886C-942FB8856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147" y="632318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8301C7-6511-4C81-8C6F-0E022C6589AA}"/>
                </a:ext>
              </a:extLst>
            </p:cNvPr>
            <p:cNvSpPr/>
            <p:nvPr/>
          </p:nvSpPr>
          <p:spPr>
            <a:xfrm>
              <a:off x="2636284" y="-186626"/>
              <a:ext cx="7672697" cy="1108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85800"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mạng máy tính 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hoặc nhiều máy tính được kết nối với nhau</a:t>
              </a:r>
              <a:endPara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4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47686683-16A6-42F7-B6A0-8A9B73B1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93356"/>
            <a:ext cx="9144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7B60A32-17DA-4D4C-9336-2287D309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91" y="3429000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D4034FC8-0F74-4CE7-90ED-51DDD9A4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2" y="3606403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">
            <a:extLst>
              <a:ext uri="{FF2B5EF4-FFF2-40B4-BE49-F238E27FC236}">
                <a16:creationId xmlns:a16="http://schemas.microsoft.com/office/drawing/2014/main" id="{695A7FAC-9F84-4D7C-835C-F714FE3F0C2A}"/>
              </a:ext>
            </a:extLst>
          </p:cNvPr>
          <p:cNvSpPr/>
          <p:nvPr/>
        </p:nvSpPr>
        <p:spPr>
          <a:xfrm>
            <a:off x="2541639" y="3792880"/>
            <a:ext cx="339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B4BC1D4-5D9D-47CD-AA2E-C794D2761BF7}"/>
              </a:ext>
            </a:extLst>
          </p:cNvPr>
          <p:cNvSpPr/>
          <p:nvPr/>
        </p:nvSpPr>
        <p:spPr>
          <a:xfrm>
            <a:off x="7557784" y="3734969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A3E5BEC-297C-4B3C-9815-F283F400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3">
            <a:off x="4054718" y="3885860"/>
            <a:ext cx="578747" cy="10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BFE91BD4-8870-4B18-AC02-2871945A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FA4C3469-7180-49CC-AA25-4AC1AC7BD33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52897B1-156B-4BED-A1F3-843F955D78FA}"/>
              </a:ext>
            </a:extLst>
          </p:cNvPr>
          <p:cNvSpPr/>
          <p:nvPr/>
        </p:nvSpPr>
        <p:spPr>
          <a:xfrm>
            <a:off x="7742812" y="3537849"/>
            <a:ext cx="123825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9D502F5-64D2-462F-99A5-32F21ABFC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9AC6E-B242-4347-98B1-0B3CE7BC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554" y="3489722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E274BA-6302-4105-8318-AAC8C2B6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1419F-56C9-464F-B554-1D53E74F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414A89D5-D94F-4EE4-BDDB-8FE7E794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82" y="803672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DE9857B-6BDD-4CF5-A9F9-AA4C1969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41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08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82 0.06921 L 0.21406 -0.06621 C 0.25898 -0.097 0.32656 -0.1125 0.3974 -0.1125 C 0.47799 -0.1125 0.54245 -0.097 0.5875 -0.06621 L 0.80365 0.06921 " pathEditMode="relative" rAng="0" ptsTypes="AAA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-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6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28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741 L -0.09349 0.00741 L -0.14466 0.11644 L -0.09349 0.22431 L 0.0082 0.22431 L 0.05951 0.11644 L 0.0082 0.00741 Z " pathEditMode="relative" rAng="0" ptsTypes="AAAAAAA">
                                      <p:cBhvr>
                                        <p:cTn id="30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3.7037E-7 L 0.15625 3.7037E-7 L 0.19141 0.10903 L 0.15625 0.2169 L 0.08646 0.2169 L 0.05131 0.10903 L 0.08646 3.7037E-7 Z " pathEditMode="relative" rAng="0" ptsTypes="AAAAAAA">
                                      <p:cBhvr>
                                        <p:cTn id="3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9" grpId="0"/>
      <p:bldP spid="19" grpId="1"/>
      <p:bldP spid="19" grpId="2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26927C2-47DB-435B-B208-4B09F420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48" y="931070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7493AD-2F42-42EB-B236-AC764F004A4A}"/>
              </a:ext>
            </a:extLst>
          </p:cNvPr>
          <p:cNvGrpSpPr>
            <a:grpSpLocks/>
          </p:cNvGrpSpPr>
          <p:nvPr/>
        </p:nvGrpSpPr>
        <p:grpSpPr bwMode="auto">
          <a:xfrm>
            <a:off x="1601393" y="1582046"/>
            <a:ext cx="4338135" cy="2787548"/>
            <a:chOff x="630147" y="-186626"/>
            <a:chExt cx="5784798" cy="3717044"/>
          </a:xfrm>
        </p:grpSpPr>
        <p:pic>
          <p:nvPicPr>
            <p:cNvPr id="5139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BD17A822-3666-4BA6-886C-942FB8856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147" y="632318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8301C7-6511-4C81-8C6F-0E022C6589AA}"/>
                </a:ext>
              </a:extLst>
            </p:cNvPr>
            <p:cNvSpPr/>
            <p:nvPr/>
          </p:nvSpPr>
          <p:spPr>
            <a:xfrm>
              <a:off x="1525635" y="-186626"/>
              <a:ext cx="4889310" cy="1600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85800">
                <a:defRPr/>
              </a:pPr>
              <a:r>
                <a:rPr lang="vi-VN" sz="2400" dirty="0">
                  <a:latin typeface="+mj-lt"/>
                </a:rPr>
                <a:t>Đặc điểm chung của các mạng lưới </a:t>
              </a:r>
              <a:r>
                <a:rPr lang="vi-VN" sz="2400" dirty="0" smtClean="0">
                  <a:latin typeface="+mj-lt"/>
                </a:rPr>
                <a:t>là</a:t>
              </a:r>
              <a:r>
                <a:rPr lang="en-US" sz="2400" dirty="0" smtClean="0">
                  <a:latin typeface="+mj-lt"/>
                </a:rPr>
                <a:t> </a:t>
              </a:r>
              <a:r>
                <a:rPr lang="en-US" sz="2400" dirty="0">
                  <a:latin typeface="+mj-lt"/>
                </a:rPr>
                <a:t>Kết nối và chia sẻ</a:t>
              </a:r>
              <a:endParaRPr lang="en-US" sz="24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5124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47686683-16A6-42F7-B6A0-8A9B73B1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93356"/>
            <a:ext cx="9144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7B60A32-17DA-4D4C-9336-2287D309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91" y="3429000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D4034FC8-0F74-4CE7-90ED-51DDD9A4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2" y="3606403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">
            <a:extLst>
              <a:ext uri="{FF2B5EF4-FFF2-40B4-BE49-F238E27FC236}">
                <a16:creationId xmlns:a16="http://schemas.microsoft.com/office/drawing/2014/main" id="{695A7FAC-9F84-4D7C-835C-F714FE3F0C2A}"/>
              </a:ext>
            </a:extLst>
          </p:cNvPr>
          <p:cNvSpPr/>
          <p:nvPr/>
        </p:nvSpPr>
        <p:spPr>
          <a:xfrm>
            <a:off x="2541639" y="3792880"/>
            <a:ext cx="339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B4BC1D4-5D9D-47CD-AA2E-C794D2761BF7}"/>
              </a:ext>
            </a:extLst>
          </p:cNvPr>
          <p:cNvSpPr/>
          <p:nvPr/>
        </p:nvSpPr>
        <p:spPr>
          <a:xfrm>
            <a:off x="7557784" y="3734969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A3E5BEC-297C-4B3C-9815-F283F400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48" y="3720305"/>
            <a:ext cx="475060" cy="117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BFE91BD4-8870-4B18-AC02-2871945A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FA4C3469-7180-49CC-AA25-4AC1AC7BD33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52897B1-156B-4BED-A1F3-843F955D78FA}"/>
              </a:ext>
            </a:extLst>
          </p:cNvPr>
          <p:cNvSpPr/>
          <p:nvPr/>
        </p:nvSpPr>
        <p:spPr>
          <a:xfrm>
            <a:off x="7589638" y="3579897"/>
            <a:ext cx="123825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9D502F5-64D2-462F-99A5-32F21ABFC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9AC6E-B242-4347-98B1-0B3CE7BC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554" y="3489722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E274BA-6302-4105-8318-AAC8C2B6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1419F-56C9-464F-B554-1D53E74F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414A89D5-D94F-4EE4-BDDB-8FE7E794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82" y="803672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DE9857B-6BDD-4CF5-A9F9-AA4C1969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41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82 0.06921 L 0.21407 -0.06621 C 0.25899 -0.097 0.32657 -0.1125 0.3974 -0.1125 C 0.478 -0.1125 0.54245 -0.097 0.5875 -0.06621 L 0.80365 0.06921 " pathEditMode="relative" rAng="0" ptsTypes="AAA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-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6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28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741 L -0.09349 0.00741 L -0.14466 0.11644 L -0.09349 0.22431 L 0.0082 0.22431 L 0.05951 0.11644 L 0.0082 0.00741 Z " pathEditMode="relative" rAng="0" ptsTypes="AAAAAAA">
                                      <p:cBhvr>
                                        <p:cTn id="30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3.7037E-7 L 0.15625 3.7037E-7 L 0.19141 0.10903 L 0.15625 0.2169 L 0.08646 0.2169 L 0.05131 0.10903 L 0.08646 3.7037E-7 Z " pathEditMode="relative" rAng="0" ptsTypes="AAAAAAA">
                                      <p:cBhvr>
                                        <p:cTn id="3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9" grpId="0"/>
      <p:bldP spid="19" grpId="1"/>
      <p:bldP spid="19" grpId="2"/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8531D8AD-0AF6-4097-AF27-A61695A7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04" y="829867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1857FA-26B2-4343-97D8-8FE40E068FA1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309137"/>
            <a:ext cx="5097067" cy="2629451"/>
            <a:chOff x="554581" y="589187"/>
            <a:chExt cx="7003759" cy="3644844"/>
          </a:xfrm>
        </p:grpSpPr>
        <p:pic>
          <p:nvPicPr>
            <p:cNvPr id="4116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732752D-7B03-4938-8A81-D4A60FB52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4581" y="1335931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32A4E2-148E-4D40-8A8E-51DDBA82FBA1}"/>
                </a:ext>
              </a:extLst>
            </p:cNvPr>
            <p:cNvSpPr/>
            <p:nvPr/>
          </p:nvSpPr>
          <p:spPr>
            <a:xfrm>
              <a:off x="1010421" y="589187"/>
              <a:ext cx="6547919" cy="1151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 tính kết nối với nhau để Thuận tiện trong việc sữa 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chữa.</a:t>
              </a:r>
              <a:endParaRPr lang="en-US" sz="2400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0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0DFC0093-B490-4F60-9F37-E60F982A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9144000" cy="242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1077868-9618-41C2-9939-784DD8F6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4" y="3536156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917DEAAF-8C1E-439F-A5A1-A2DA92BB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4" y="3536156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">
            <a:extLst>
              <a:ext uri="{FF2B5EF4-FFF2-40B4-BE49-F238E27FC236}">
                <a16:creationId xmlns:a16="http://schemas.microsoft.com/office/drawing/2014/main" id="{9003A971-D02A-445E-9513-25E61CF3B09B}"/>
              </a:ext>
            </a:extLst>
          </p:cNvPr>
          <p:cNvSpPr/>
          <p:nvPr/>
        </p:nvSpPr>
        <p:spPr>
          <a:xfrm>
            <a:off x="7488072" y="3993205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F08479EF-E40D-4ACB-92DA-858A50B605D6}"/>
              </a:ext>
            </a:extLst>
          </p:cNvPr>
          <p:cNvSpPr/>
          <p:nvPr/>
        </p:nvSpPr>
        <p:spPr>
          <a:xfrm>
            <a:off x="3304658" y="3993205"/>
            <a:ext cx="220284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3D19E19-EDB1-4894-B23A-30FF7864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0828">
            <a:off x="7552135" y="4049317"/>
            <a:ext cx="476250" cy="90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2AB23C8B-D487-4D97-B4CC-DE6A97D57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4E7DF2BD-6AEC-4DC2-9E66-067CA6712AB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6554B3E-BE94-489E-B5A4-C55E26869493}"/>
              </a:ext>
            </a:extLst>
          </p:cNvPr>
          <p:cNvSpPr/>
          <p:nvPr/>
        </p:nvSpPr>
        <p:spPr>
          <a:xfrm>
            <a:off x="3859510" y="3808590"/>
            <a:ext cx="123706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TextBox 18" hidden="1">
            <a:extLst>
              <a:ext uri="{FF2B5EF4-FFF2-40B4-BE49-F238E27FC236}">
                <a16:creationId xmlns:a16="http://schemas.microsoft.com/office/drawing/2014/main" id="{D1AAB4BD-3DEB-481E-B436-DC0C1824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78C5C9-E9E2-401B-A178-CA476A5AE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710" y="3569494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F59F326-F30A-47A0-8F5E-3B194365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9E4A3B-D47A-4A57-901F-527F9874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95DA440-4638-4696-97A8-CFA0D087C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40" y="282447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516B4A7-0977-40CA-A043-18E08995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435" y="844154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036F0B-8FA8-4C14-8292-88054D47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348" y="2683670"/>
            <a:ext cx="245625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</p:spTree>
    <p:extLst>
      <p:ext uri="{BB962C8B-B14F-4D97-AF65-F5344CB8AC3E}">
        <p14:creationId xmlns:p14="http://schemas.microsoft.com/office/powerpoint/2010/main" val="27373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10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-3.33333E-6 L 0.15626 -3.33333E-6 L 0.19141 0.10903 L 0.15626 0.2169 L 0.08646 0.2169 L 0.05131 0.10903 L 0.08646 -3.33333E-6 Z " pathEditMode="relative" rAng="0" ptsTypes="AAAAAAA">
                                      <p:cBhvr>
                                        <p:cTn id="1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10169 4.81481E-6 L -0.15286 0.10902 L -0.10169 0.21689 L -4.79167E-6 0.21689 L 0.05118 0.10902 L -4.79167E-6 4.81481E-6 Z " pathEditMode="relative" rAng="0" ptsTypes="AAAAAAA">
                                      <p:cBhvr>
                                        <p:cTn id="14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155 -0.0838 C 0.26029 -0.10278 0.32774 -0.1125 0.39844 -0.1125 C 0.47878 -0.1125 0.5431 -0.10278 0.58802 -0.0838 L 0.80365 1.48148E-6 " pathEditMode="relative" rAng="0" ptsTypes="AAAAA">
                                      <p:cBhvr>
                                        <p:cTn id="1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82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3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22" grpId="0"/>
      <p:bldP spid="22" grpId="1"/>
      <p:bldP spid="27" grpId="0"/>
      <p:bldP spid="27" grpId="1"/>
      <p:bldP spid="2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26927C2-47DB-435B-B208-4B09F420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448" y="931070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7493AD-2F42-42EB-B236-AC764F004A4A}"/>
              </a:ext>
            </a:extLst>
          </p:cNvPr>
          <p:cNvGrpSpPr>
            <a:grpSpLocks/>
          </p:cNvGrpSpPr>
          <p:nvPr/>
        </p:nvGrpSpPr>
        <p:grpSpPr bwMode="auto">
          <a:xfrm>
            <a:off x="1601392" y="1972917"/>
            <a:ext cx="5100806" cy="2396677"/>
            <a:chOff x="630147" y="334579"/>
            <a:chExt cx="6801802" cy="3195839"/>
          </a:xfrm>
        </p:grpSpPr>
        <p:pic>
          <p:nvPicPr>
            <p:cNvPr id="5139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BD17A822-3666-4BA6-886C-942FB8856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0147" y="632318"/>
              <a:ext cx="2816526" cy="289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8301C7-6511-4C81-8C6F-0E022C6589AA}"/>
                </a:ext>
              </a:extLst>
            </p:cNvPr>
            <p:cNvSpPr/>
            <p:nvPr/>
          </p:nvSpPr>
          <p:spPr>
            <a:xfrm>
              <a:off x="908441" y="334579"/>
              <a:ext cx="6523508" cy="615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85800">
                <a:defRPr/>
              </a:pP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4" name="Picture 1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47686683-16A6-42F7-B6A0-8A9B73B1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93356"/>
            <a:ext cx="9144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7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C7B60A32-17DA-4D4C-9336-2287D309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91" y="3429000"/>
            <a:ext cx="208954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6" descr="A picture containing basket, cup, container&#10;&#10;Description automatically generated">
            <a:extLst>
              <a:ext uri="{FF2B5EF4-FFF2-40B4-BE49-F238E27FC236}">
                <a16:creationId xmlns:a16="http://schemas.microsoft.com/office/drawing/2014/main" id="{D4034FC8-0F74-4CE7-90ED-51DDD9A4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02" y="3606403"/>
            <a:ext cx="20907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">
            <a:extLst>
              <a:ext uri="{FF2B5EF4-FFF2-40B4-BE49-F238E27FC236}">
                <a16:creationId xmlns:a16="http://schemas.microsoft.com/office/drawing/2014/main" id="{695A7FAC-9F84-4D7C-835C-F714FE3F0C2A}"/>
              </a:ext>
            </a:extLst>
          </p:cNvPr>
          <p:cNvSpPr/>
          <p:nvPr/>
        </p:nvSpPr>
        <p:spPr>
          <a:xfrm>
            <a:off x="2541639" y="3792880"/>
            <a:ext cx="339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Calibri" panose="020F0502020204030204"/>
              </a:rPr>
              <a:t>Đúng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B4BC1D4-5D9D-47CD-AA2E-C794D2761BF7}"/>
              </a:ext>
            </a:extLst>
          </p:cNvPr>
          <p:cNvSpPr/>
          <p:nvPr/>
        </p:nvSpPr>
        <p:spPr>
          <a:xfrm>
            <a:off x="7557784" y="3734969"/>
            <a:ext cx="13019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Sai</a:t>
            </a:r>
          </a:p>
        </p:txBody>
      </p:sp>
      <p:pic>
        <p:nvPicPr>
          <p:cNvPr id="13" name="keo" descr="A close up of a sign&#10;&#10;Description automatically generated">
            <a:extLst>
              <a:ext uri="{FF2B5EF4-FFF2-40B4-BE49-F238E27FC236}">
                <a16:creationId xmlns:a16="http://schemas.microsoft.com/office/drawing/2014/main" id="{AA3E5BEC-297C-4B3C-9815-F283F400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03" y="3993356"/>
            <a:ext cx="548456" cy="104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BFE91BD4-8870-4B18-AC02-2871945A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 dirty="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pic>
        <p:nvPicPr>
          <p:cNvPr id="14" name="Jigsaw_Puzzle.mp3">
            <a:hlinkClick r:id="" action="ppaction://media"/>
            <a:extLst>
              <a:ext uri="{FF2B5EF4-FFF2-40B4-BE49-F238E27FC236}">
                <a16:creationId xmlns:a16="http://schemas.microsoft.com/office/drawing/2014/main" id="{FA4C3469-7180-49CC-AA25-4AC1AC7BD33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10" y="698539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52897B1-156B-4BED-A1F3-843F955D78FA}"/>
              </a:ext>
            </a:extLst>
          </p:cNvPr>
          <p:cNvSpPr/>
          <p:nvPr/>
        </p:nvSpPr>
        <p:spPr>
          <a:xfrm>
            <a:off x="7502348" y="3530272"/>
            <a:ext cx="1238250" cy="150376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9D502F5-64D2-462F-99A5-32F21ABFC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2597944"/>
            <a:ext cx="25010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</a:rPr>
              <a:t>Game 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9AC6E-B242-4347-98B1-0B3CE7BC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554" y="3489722"/>
            <a:ext cx="113364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950">
                <a:solidFill>
                  <a:srgbClr val="FF0000"/>
                </a:solidFill>
                <a:latin typeface="VNI-Briquet" panose="020B7200000000000000" pitchFamily="34" charset="0"/>
                <a:hlinkClick r:id="" action="ppaction://hlinkshowjump?jump=nextslide"/>
              </a:rPr>
              <a:t>play</a:t>
            </a:r>
            <a:endParaRPr lang="en-US" altLang="en-US" sz="4950">
              <a:solidFill>
                <a:srgbClr val="FF0000"/>
              </a:solidFill>
              <a:latin typeface="VNI-Briquet" panose="020B7200000000000000" pitchFamily="34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E274BA-6302-4105-8318-AAC8C2B6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16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1419F-56C9-464F-B554-1D53E74F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3" y="931069"/>
            <a:ext cx="798909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414A89D5-D94F-4EE4-BDDB-8FE7E794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75" y="489346"/>
            <a:ext cx="1451372" cy="88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DE9857B-6BDD-4CF5-A9F9-AA4C1969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41" y="857250"/>
            <a:ext cx="1451372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1639" y="157862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lớn nhất kết nối tất cả các máy tính trên thế giới tên là internet </a:t>
            </a:r>
          </a:p>
        </p:txBody>
      </p:sp>
    </p:spTree>
    <p:extLst>
      <p:ext uri="{BB962C8B-B14F-4D97-AF65-F5344CB8AC3E}">
        <p14:creationId xmlns:p14="http://schemas.microsoft.com/office/powerpoint/2010/main" val="72388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83 0.06921 L 0.21406 -0.06621 C 0.25898 -0.097 0.32656 -0.1125 0.39739 -0.1125 C 0.47799 -0.1125 0.54244 -0.097 0.5875 -0.06621 L 0.80364 0.06921 " pathEditMode="relative" rAng="0" ptsTypes="AAA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73" y="-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6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11111E-6 L -0.10169 1.11111E-6 L -0.15286 0.10903 L -0.10169 0.2169 L -1.66667E-6 0.2169 L 0.0513 0.10903 L -1.66667E-6 1.11111E-6 Z " pathEditMode="relative" rAng="0" ptsTypes="AAAAAAA">
                                      <p:cBhvr>
                                        <p:cTn id="28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741 L -0.09349 0.00741 L -0.14466 0.11644 L -0.09349 0.22431 L 0.0082 0.22431 L 0.05951 0.11644 L 0.0082 0.00741 Z " pathEditMode="relative" rAng="0" ptsTypes="AAAAAAA">
                                      <p:cBhvr>
                                        <p:cTn id="30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6 3.7037E-7 L 0.15625 3.7037E-7 L 0.19141 0.10903 L 0.15625 0.2169 L 0.08646 0.2169 L 0.05131 0.10903 L 0.08646 3.7037E-7 Z " pathEditMode="relative" rAng="0" ptsTypes="AAAAAAA">
                                      <p:cBhvr>
                                        <p:cTn id="32" dur="3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9" grpId="0"/>
      <p:bldP spid="19" grpId="1"/>
      <p:bldP spid="19" grpId="2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822" y="548680"/>
            <a:ext cx="3176356" cy="634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GHI NHỚ</a:t>
            </a:r>
            <a:endParaRPr lang="vi-VN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75657" y="1556791"/>
            <a:ext cx="10006149" cy="483094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</a:t>
            </a:r>
            <a:r>
              <a:rPr lang="en-US" sz="3200" dirty="0" smtClean="0">
                <a:latin typeface="+mj-lt"/>
              </a:rPr>
              <a:t>là h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ai </a:t>
            </a: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hay nhiều máy tính và các thiết bị được kết nối để truyền thông tin cho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nhau.</a:t>
            </a:r>
            <a:endParaRPr lang="vi-VN" sz="3200" dirty="0">
              <a:latin typeface="+mj-lt"/>
            </a:endParaRPr>
          </a:p>
          <a:p>
            <a:pPr algn="just"/>
            <a:r>
              <a:rPr lang="en-US" sz="3200" i="1" dirty="0" smtClean="0"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3200" dirty="0" smtClean="0">
                <a:latin typeface="Times New Roman" pitchFamily="18" charset="0"/>
                <a:cs typeface="Calibri" pitchFamily="34" charset="0"/>
              </a:rPr>
              <a:t>Lợi 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ích của mạng máy tính: Người sử dụng có thể liên lạc với nhau để trao đổi thông tin, chia sẻ dữ liệu và dùng chung các thiết bị trên mạng.</a:t>
            </a:r>
            <a:endParaRPr lang="en-US" sz="3200" u="sng" dirty="0">
              <a:latin typeface="Times New Roman" pitchFamily="18" charset="0"/>
              <a:cs typeface="Calibri" pitchFamily="34" charset="0"/>
            </a:endParaRPr>
          </a:p>
          <a:p>
            <a:pPr algn="just"/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0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19125" y="749300"/>
            <a:ext cx="10515600" cy="86995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88" y="2506662"/>
            <a:ext cx="9109029" cy="2404971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nb-NO" sz="3000" dirty="0" smtClean="0">
                <a:latin typeface="Times New Roman" pitchFamily="18" charset="0"/>
                <a:cs typeface="Times New Roman" pitchFamily="18" charset="0"/>
              </a:rPr>
              <a:t>- Ôn lại khái niệm mạng máy tính, lợi ích của mạng máy tính.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Chuẩn bị phần 2 các thành phần của mạng máy tính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41226" y="3960581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hỏi :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bit là gì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dãy kí hiệu 0 và 1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dãy chỉ gồm dãy số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âm thanh phát ra từ máy tính</a:t>
            </a:r>
          </a:p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     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chữ số từ 0 đến 9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83F963-A2BF-93B5-125D-212C6ADC121F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35174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: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GB xấp xỉ bao nhiêu Byte?</a:t>
            </a:r>
          </a:p>
          <a:p>
            <a:pPr lvl="0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88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   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tỷ byte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byte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triệu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byte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byte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7357E4D-FA75-2491-7CB8-3574D034D22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5385AFB6-CD6A-E987-69F5-5C22F39D0173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74953-632C-0BEA-5ED8-A25DF3E740A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E1F76701-3118-B7B5-463F-9DCF1E6D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46A718C-BF53-B59E-1985-AAF8C0B95A3D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DCD253-FA01-537B-183B-D1E95B5B1866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14096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969724"/>
            <a:ext cx="938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 hỏi : 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là đơn vị đo ………trong lưu dữ thông tin.?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    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nhất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Trung bình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Lớn nhất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Thường gặp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975D9BB-408D-0483-B833-FB6CFAD8D467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17080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  <p:bldGraphic spid="3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white"/>
                </a:solidFill>
              </a:rPr>
              <a:t>Câu hỏi : </a:t>
            </a:r>
            <a:r>
              <a:rPr lang="en-US" sz="2400" dirty="0" smtClean="0">
                <a:solidFill>
                  <a:prstClr val="white"/>
                </a:solidFill>
              </a:rPr>
              <a:t>Máy tính sử dụng dãy bit để làm gì?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35895" y="6060424"/>
            <a:ext cx="547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Biểu diễn số, văn bản, hình ảnh, âm thanh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83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Biểu diễn văn bản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smtClean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Biểu diễn các số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Biểu diễn hình ảnh, âm thanh.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59F550D-1AD3-6005-0185-892B3AC90184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3281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3383" y="5915978"/>
            <a:ext cx="7315200" cy="804862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đường bộ nối làng và phố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311" b="6311"/>
          <a:stretch>
            <a:fillRect/>
          </a:stretch>
        </p:blipFill>
        <p:spPr>
          <a:xfrm>
            <a:off x="1018903" y="612774"/>
            <a:ext cx="10424160" cy="53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2754" y="5902915"/>
            <a:ext cx="7315200" cy="804862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giao thông đường sắt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16" y="612775"/>
            <a:ext cx="9117875" cy="53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88" y="5942104"/>
            <a:ext cx="7315200" cy="804862"/>
          </a:xfrm>
        </p:spPr>
        <p:txBody>
          <a:bodyPr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đường thủy nội bộ khu vực miền nam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64" b="7964"/>
          <a:stretch>
            <a:fillRect/>
          </a:stretch>
        </p:blipFill>
        <p:spPr>
          <a:xfrm>
            <a:off x="1711234" y="612774"/>
            <a:ext cx="9222377" cy="53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769</Words>
  <Application>Microsoft Office PowerPoint</Application>
  <PresentationFormat>Widescreen</PresentationFormat>
  <Paragraphs>108</Paragraphs>
  <Slides>27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Ravie</vt:lpstr>
      <vt:lpstr>Tahoma</vt:lpstr>
      <vt:lpstr>Times New Roman</vt:lpstr>
      <vt:lpstr>VNI-Briquet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2. MẠNG MÁY TÍNH VÀ INTERNET TIẾT 6: BÀI 4 MẠNG MÁY TÍNH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B. MẠNG MÁY TÍNH VÀ INTERNET BÀI 4: MẠNG MÁY TÍNH</dc:title>
  <dc:creator>Admin</dc:creator>
  <cp:lastModifiedBy>ManhThangCPT</cp:lastModifiedBy>
  <cp:revision>63</cp:revision>
  <dcterms:created xsi:type="dcterms:W3CDTF">2021-07-10T14:44:17Z</dcterms:created>
  <dcterms:modified xsi:type="dcterms:W3CDTF">2024-10-09T13:42:06Z</dcterms:modified>
</cp:coreProperties>
</file>