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9" r:id="rId4"/>
    <p:sldId id="260" r:id="rId5"/>
    <p:sldId id="261" r:id="rId6"/>
    <p:sldId id="262" r:id="rId7"/>
    <p:sldId id="285" r:id="rId8"/>
    <p:sldId id="286" r:id="rId9"/>
    <p:sldId id="283" r:id="rId10"/>
    <p:sldId id="264" r:id="rId11"/>
    <p:sldId id="265" r:id="rId12"/>
    <p:sldId id="266" r:id="rId13"/>
    <p:sldId id="284"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1F00"/>
    <a:srgbClr val="964FFF"/>
    <a:srgbClr val="9900CC"/>
    <a:srgbClr val="C9A6E4"/>
    <a:srgbClr val="800000"/>
    <a:srgbClr val="9C4C28"/>
    <a:srgbClr val="480201"/>
    <a:srgbClr val="3BCCFF"/>
    <a:srgbClr val="00003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4" autoAdjust="0"/>
  </p:normalViewPr>
  <p:slideViewPr>
    <p:cSldViewPr snapToGrid="0">
      <p:cViewPr varScale="1">
        <p:scale>
          <a:sx n="66" d="100"/>
          <a:sy n="66"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5F04B-A747-48DD-9983-B747894984D2}"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8C876-DD68-4FA9-B185-080652604F17}" type="slidenum">
              <a:rPr lang="en-US" smtClean="0"/>
              <a:t>‹#›</a:t>
            </a:fld>
            <a:endParaRPr lang="en-US"/>
          </a:p>
        </p:txBody>
      </p:sp>
    </p:spTree>
    <p:extLst>
      <p:ext uri="{BB962C8B-B14F-4D97-AF65-F5344CB8AC3E}">
        <p14:creationId xmlns:p14="http://schemas.microsoft.com/office/powerpoint/2010/main" val="315538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98C876-DD68-4FA9-B185-080652604F17}" type="slidenum">
              <a:rPr lang="en-US" smtClean="0"/>
              <a:t>12</a:t>
            </a:fld>
            <a:endParaRPr lang="en-US"/>
          </a:p>
        </p:txBody>
      </p:sp>
    </p:spTree>
    <p:extLst>
      <p:ext uri="{BB962C8B-B14F-4D97-AF65-F5344CB8AC3E}">
        <p14:creationId xmlns:p14="http://schemas.microsoft.com/office/powerpoint/2010/main" val="66329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98C876-DD68-4FA9-B185-080652604F17}" type="slidenum">
              <a:rPr lang="en-US" smtClean="0"/>
              <a:t>13</a:t>
            </a:fld>
            <a:endParaRPr lang="en-US"/>
          </a:p>
        </p:txBody>
      </p:sp>
    </p:spTree>
    <p:extLst>
      <p:ext uri="{BB962C8B-B14F-4D97-AF65-F5344CB8AC3E}">
        <p14:creationId xmlns:p14="http://schemas.microsoft.com/office/powerpoint/2010/main" val="90537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2617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c515579fe3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c515579fe3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517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D8D93C-A690-49D9-8D47-BCECBAAC426D}"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2871C-24AF-49FB-8AAB-207A31933E7F}" type="slidenum">
              <a:rPr lang="en-US" smtClean="0"/>
              <a:t>‹#›</a:t>
            </a:fld>
            <a:endParaRPr lang="en-US"/>
          </a:p>
        </p:txBody>
      </p:sp>
    </p:spTree>
    <p:extLst>
      <p:ext uri="{BB962C8B-B14F-4D97-AF65-F5344CB8AC3E}">
        <p14:creationId xmlns:p14="http://schemas.microsoft.com/office/powerpoint/2010/main" val="242155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D8D93C-A690-49D9-8D47-BCECBAAC426D}"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2871C-24AF-49FB-8AAB-207A31933E7F}" type="slidenum">
              <a:rPr lang="en-US" smtClean="0"/>
              <a:t>‹#›</a:t>
            </a:fld>
            <a:endParaRPr lang="en-US"/>
          </a:p>
        </p:txBody>
      </p:sp>
    </p:spTree>
    <p:extLst>
      <p:ext uri="{BB962C8B-B14F-4D97-AF65-F5344CB8AC3E}">
        <p14:creationId xmlns:p14="http://schemas.microsoft.com/office/powerpoint/2010/main" val="50837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D8D93C-A690-49D9-8D47-BCECBAAC426D}"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2871C-24AF-49FB-8AAB-207A31933E7F}" type="slidenum">
              <a:rPr lang="en-US" smtClean="0"/>
              <a:t>‹#›</a:t>
            </a:fld>
            <a:endParaRPr lang="en-US"/>
          </a:p>
        </p:txBody>
      </p:sp>
    </p:spTree>
    <p:extLst>
      <p:ext uri="{BB962C8B-B14F-4D97-AF65-F5344CB8AC3E}">
        <p14:creationId xmlns:p14="http://schemas.microsoft.com/office/powerpoint/2010/main" val="2836909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28" name="Google Shape;28;p6"/>
          <p:cNvSpPr txBox="1">
            <a:spLocks noGrp="1"/>
          </p:cNvSpPr>
          <p:nvPr>
            <p:ph type="title"/>
          </p:nvPr>
        </p:nvSpPr>
        <p:spPr>
          <a:xfrm>
            <a:off x="609600" y="1798633"/>
            <a:ext cx="7348400" cy="11432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609600" y="2949100"/>
            <a:ext cx="3566800" cy="3517200"/>
          </a:xfrm>
          <a:prstGeom prst="rect">
            <a:avLst/>
          </a:prstGeom>
        </p:spPr>
        <p:txBody>
          <a:bodyPr spcFirstLastPara="1" wrap="square" lIns="91425" tIns="91425" rIns="91425" bIns="91425" anchor="t" anchorCtr="0">
            <a:noAutofit/>
          </a:bodyPr>
          <a:lstStyle>
            <a:lvl1pPr marL="609585" lvl="0" indent="-440256">
              <a:spcBef>
                <a:spcPts val="800"/>
              </a:spcBef>
              <a:spcAft>
                <a:spcPts val="0"/>
              </a:spcAft>
              <a:buSzPts val="1600"/>
              <a:buChar char="×"/>
              <a:defRPr sz="2133"/>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a:p>
        </p:txBody>
      </p:sp>
      <p:sp>
        <p:nvSpPr>
          <p:cNvPr id="30" name="Google Shape;30;p6"/>
          <p:cNvSpPr txBox="1">
            <a:spLocks noGrp="1"/>
          </p:cNvSpPr>
          <p:nvPr>
            <p:ph type="body" idx="2"/>
          </p:nvPr>
        </p:nvSpPr>
        <p:spPr>
          <a:xfrm>
            <a:off x="4391208" y="2949100"/>
            <a:ext cx="3566800" cy="3517200"/>
          </a:xfrm>
          <a:prstGeom prst="rect">
            <a:avLst/>
          </a:prstGeom>
        </p:spPr>
        <p:txBody>
          <a:bodyPr spcFirstLastPara="1" wrap="square" lIns="91425" tIns="91425" rIns="91425" bIns="91425" anchor="t" anchorCtr="0">
            <a:noAutofit/>
          </a:bodyPr>
          <a:lstStyle>
            <a:lvl1pPr marL="609585" lvl="0" indent="-440256">
              <a:spcBef>
                <a:spcPts val="800"/>
              </a:spcBef>
              <a:spcAft>
                <a:spcPts val="0"/>
              </a:spcAft>
              <a:buSzPts val="1600"/>
              <a:buChar char="×"/>
              <a:defRPr sz="2133"/>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a:p>
        </p:txBody>
      </p:sp>
      <p:sp>
        <p:nvSpPr>
          <p:cNvPr id="31" name="Google Shape;31;p6"/>
          <p:cNvSpPr txBox="1">
            <a:spLocks noGrp="1"/>
          </p:cNvSpPr>
          <p:nvPr>
            <p:ph type="sldNum" idx="12"/>
          </p:nvPr>
        </p:nvSpPr>
        <p:spPr>
          <a:xfrm>
            <a:off x="11307445" y="62315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078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D8D93C-A690-49D9-8D47-BCECBAAC426D}"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2871C-24AF-49FB-8AAB-207A31933E7F}" type="slidenum">
              <a:rPr lang="en-US" smtClean="0"/>
              <a:t>‹#›</a:t>
            </a:fld>
            <a:endParaRPr lang="en-US"/>
          </a:p>
        </p:txBody>
      </p:sp>
    </p:spTree>
    <p:extLst>
      <p:ext uri="{BB962C8B-B14F-4D97-AF65-F5344CB8AC3E}">
        <p14:creationId xmlns:p14="http://schemas.microsoft.com/office/powerpoint/2010/main" val="301188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D8D93C-A690-49D9-8D47-BCECBAAC426D}"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2871C-24AF-49FB-8AAB-207A31933E7F}" type="slidenum">
              <a:rPr lang="en-US" smtClean="0"/>
              <a:t>‹#›</a:t>
            </a:fld>
            <a:endParaRPr lang="en-US"/>
          </a:p>
        </p:txBody>
      </p:sp>
    </p:spTree>
    <p:extLst>
      <p:ext uri="{BB962C8B-B14F-4D97-AF65-F5344CB8AC3E}">
        <p14:creationId xmlns:p14="http://schemas.microsoft.com/office/powerpoint/2010/main" val="43570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D8D93C-A690-49D9-8D47-BCECBAAC426D}"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2871C-24AF-49FB-8AAB-207A31933E7F}" type="slidenum">
              <a:rPr lang="en-US" smtClean="0"/>
              <a:t>‹#›</a:t>
            </a:fld>
            <a:endParaRPr lang="en-US"/>
          </a:p>
        </p:txBody>
      </p:sp>
    </p:spTree>
    <p:extLst>
      <p:ext uri="{BB962C8B-B14F-4D97-AF65-F5344CB8AC3E}">
        <p14:creationId xmlns:p14="http://schemas.microsoft.com/office/powerpoint/2010/main" val="1052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D8D93C-A690-49D9-8D47-BCECBAAC426D}" type="datetimeFigureOut">
              <a:rPr lang="en-US" smtClean="0"/>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92871C-24AF-49FB-8AAB-207A31933E7F}" type="slidenum">
              <a:rPr lang="en-US" smtClean="0"/>
              <a:t>‹#›</a:t>
            </a:fld>
            <a:endParaRPr lang="en-US"/>
          </a:p>
        </p:txBody>
      </p:sp>
    </p:spTree>
    <p:extLst>
      <p:ext uri="{BB962C8B-B14F-4D97-AF65-F5344CB8AC3E}">
        <p14:creationId xmlns:p14="http://schemas.microsoft.com/office/powerpoint/2010/main" val="55394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D8D93C-A690-49D9-8D47-BCECBAAC426D}" type="datetimeFigureOut">
              <a:rPr lang="en-US" smtClean="0"/>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92871C-24AF-49FB-8AAB-207A31933E7F}" type="slidenum">
              <a:rPr lang="en-US" smtClean="0"/>
              <a:t>‹#›</a:t>
            </a:fld>
            <a:endParaRPr lang="en-US"/>
          </a:p>
        </p:txBody>
      </p:sp>
    </p:spTree>
    <p:extLst>
      <p:ext uri="{BB962C8B-B14F-4D97-AF65-F5344CB8AC3E}">
        <p14:creationId xmlns:p14="http://schemas.microsoft.com/office/powerpoint/2010/main" val="20004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8D93C-A690-49D9-8D47-BCECBAAC426D}" type="datetimeFigureOut">
              <a:rPr lang="en-US" smtClean="0"/>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92871C-24AF-49FB-8AAB-207A31933E7F}" type="slidenum">
              <a:rPr lang="en-US" smtClean="0"/>
              <a:t>‹#›</a:t>
            </a:fld>
            <a:endParaRPr lang="en-US"/>
          </a:p>
        </p:txBody>
      </p:sp>
    </p:spTree>
    <p:extLst>
      <p:ext uri="{BB962C8B-B14F-4D97-AF65-F5344CB8AC3E}">
        <p14:creationId xmlns:p14="http://schemas.microsoft.com/office/powerpoint/2010/main" val="2392555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D8D93C-A690-49D9-8D47-BCECBAAC426D}"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2871C-24AF-49FB-8AAB-207A31933E7F}" type="slidenum">
              <a:rPr lang="en-US" smtClean="0"/>
              <a:t>‹#›</a:t>
            </a:fld>
            <a:endParaRPr lang="en-US"/>
          </a:p>
        </p:txBody>
      </p:sp>
    </p:spTree>
    <p:extLst>
      <p:ext uri="{BB962C8B-B14F-4D97-AF65-F5344CB8AC3E}">
        <p14:creationId xmlns:p14="http://schemas.microsoft.com/office/powerpoint/2010/main" val="175389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D8D93C-A690-49D9-8D47-BCECBAAC426D}"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2871C-24AF-49FB-8AAB-207A31933E7F}" type="slidenum">
              <a:rPr lang="en-US" smtClean="0"/>
              <a:t>‹#›</a:t>
            </a:fld>
            <a:endParaRPr lang="en-US"/>
          </a:p>
        </p:txBody>
      </p:sp>
    </p:spTree>
    <p:extLst>
      <p:ext uri="{BB962C8B-B14F-4D97-AF65-F5344CB8AC3E}">
        <p14:creationId xmlns:p14="http://schemas.microsoft.com/office/powerpoint/2010/main" val="260979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8D93C-A690-49D9-8D47-BCECBAAC426D}" type="datetimeFigureOut">
              <a:rPr lang="en-US" smtClean="0"/>
              <a:t>9/29/2023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2871C-24AF-49FB-8AAB-207A31933E7F}" type="slidenum">
              <a:rPr lang="en-US" smtClean="0"/>
              <a:t>‹#›</a:t>
            </a:fld>
            <a:endParaRPr lang="en-US"/>
          </a:p>
        </p:txBody>
      </p:sp>
    </p:spTree>
    <p:extLst>
      <p:ext uri="{BB962C8B-B14F-4D97-AF65-F5344CB8AC3E}">
        <p14:creationId xmlns:p14="http://schemas.microsoft.com/office/powerpoint/2010/main" val="2804631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s://youtu.be/bYUgjyZUzag" TargetMode="External"/><Relationship Id="rId3" Type="http://schemas.openxmlformats.org/officeDocument/2006/relationships/image" Target="../media/image4.png"/><Relationship Id="rId7" Type="http://schemas.openxmlformats.org/officeDocument/2006/relationships/image" Target="../media/image30.png"/><Relationship Id="rId12" Type="http://schemas.openxmlformats.org/officeDocument/2006/relationships/image" Target="../media/image21.jp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5.png"/><Relationship Id="rId11" Type="http://schemas.microsoft.com/office/2007/relationships/hdphoto" Target="../media/hdphoto4.wdp"/><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18.png"/><Relationship Id="rId9" Type="http://schemas.microsoft.com/office/2007/relationships/hdphoto" Target="../media/hdphoto3.wdp"/><Relationship Id="rId1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32.png"/><Relationship Id="rId5" Type="http://schemas.openxmlformats.org/officeDocument/2006/relationships/image" Target="../media/image18.png"/><Relationship Id="rId4" Type="http://schemas.openxmlformats.org/officeDocument/2006/relationships/image" Target="../media/image19.png"/><Relationship Id="rId9" Type="http://schemas.openxmlformats.org/officeDocument/2006/relationships/image" Target="../media/image21.jpg"/></Relationships>
</file>

<file path=ppt/slides/_rels/slide12.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notesSlide" Target="../notesSlides/notesSlide1.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4.png"/><Relationship Id="rId11" Type="http://schemas.openxmlformats.org/officeDocument/2006/relationships/image" Target="../media/image21.jpg"/><Relationship Id="rId5" Type="http://schemas.openxmlformats.org/officeDocument/2006/relationships/image" Target="../media/image18.png"/><Relationship Id="rId10" Type="http://schemas.openxmlformats.org/officeDocument/2006/relationships/image" Target="../media/image37.jpg"/><Relationship Id="rId4" Type="http://schemas.openxmlformats.org/officeDocument/2006/relationships/image" Target="../media/image4.png"/><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notesSlide" Target="../notesSlides/notesSlide2.xml"/><Relationship Id="rId7" Type="http://schemas.openxmlformats.org/officeDocument/2006/relationships/image" Target="../media/image14.png"/><Relationship Id="rId12"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4.png"/><Relationship Id="rId11" Type="http://schemas.openxmlformats.org/officeDocument/2006/relationships/hyperlink" Target="https://youtu.be/hym51aUik-I" TargetMode="External"/><Relationship Id="rId5" Type="http://schemas.openxmlformats.org/officeDocument/2006/relationships/image" Target="../media/image18.png"/><Relationship Id="rId10" Type="http://schemas.openxmlformats.org/officeDocument/2006/relationships/image" Target="../media/image39.jpeg"/><Relationship Id="rId4" Type="http://schemas.openxmlformats.org/officeDocument/2006/relationships/image" Target="../media/image4.png"/><Relationship Id="rId9"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4.xml"/><Relationship Id="rId5" Type="http://schemas.openxmlformats.org/officeDocument/2006/relationships/image" Target="../media/image41.jpg"/><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8" Type="http://schemas.openxmlformats.org/officeDocument/2006/relationships/hyperlink" Target="https://bit.ly/3tRblro" TargetMode="External"/><Relationship Id="rId3" Type="http://schemas.openxmlformats.org/officeDocument/2006/relationships/notesSlide" Target="../notesSlides/notesSlide4.xml"/><Relationship Id="rId7" Type="http://schemas.openxmlformats.org/officeDocument/2006/relationships/image" Target="../media/image45.png"/><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44.png"/><Relationship Id="rId11" Type="http://schemas.openxmlformats.org/officeDocument/2006/relationships/hyperlink" Target="https://youtu.be/AQChUeVl7oY" TargetMode="External"/><Relationship Id="rId5" Type="http://schemas.openxmlformats.org/officeDocument/2006/relationships/image" Target="../media/image43.jpeg"/><Relationship Id="rId10" Type="http://schemas.openxmlformats.org/officeDocument/2006/relationships/image" Target="../media/image6.png"/><Relationship Id="rId4" Type="http://schemas.openxmlformats.org/officeDocument/2006/relationships/image" Target="../media/image42.jpeg"/><Relationship Id="rId9" Type="http://schemas.openxmlformats.org/officeDocument/2006/relationships/hyperlink" Target="https://bit.ly/3xaOm8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hyperlink" Target="https://youtu.be/AQChUeVl7oY"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https://youtu.be/AQChUeVl7oY"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jp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6.png"/><Relationship Id="rId4" Type="http://schemas.openxmlformats.org/officeDocument/2006/relationships/image" Target="../media/image18.png"/><Relationship Id="rId9" Type="http://schemas.openxmlformats.org/officeDocument/2006/relationships/hyperlink" Target="https://youtu.be/zM0ZoKEV_yM" TargetMode="Externa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24.png"/><Relationship Id="rId12" Type="http://schemas.openxmlformats.org/officeDocument/2006/relationships/hyperlink" Target="https://youtu.be/YRT8fNwMRxk?si=IRkpldBG00h5fwZb" TargetMode="External"/><Relationship Id="rId2" Type="http://schemas.openxmlformats.org/officeDocument/2006/relationships/slideLayout" Target="../slideLayouts/slideLayout1.xml"/><Relationship Id="rId1" Type="http://schemas.openxmlformats.org/officeDocument/2006/relationships/tags" Target="../tags/tag6.xml"/><Relationship Id="rId6" Type="http://schemas.microsoft.com/office/2007/relationships/hdphoto" Target="../media/hdphoto1.wdp"/><Relationship Id="rId11" Type="http://schemas.openxmlformats.org/officeDocument/2006/relationships/image" Target="../media/image21.jpg"/><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25.png"/><Relationship Id="rId12" Type="http://schemas.openxmlformats.org/officeDocument/2006/relationships/image" Target="../media/image21.jp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6.png"/><Relationship Id="rId11" Type="http://schemas.microsoft.com/office/2007/relationships/hdphoto" Target="../media/hdphoto2.wdp"/><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image" Target="../media/image19.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28.png"/><Relationship Id="rId12"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hyperlink" Target="https://youtu.be/QhYXDHQtd04" TargetMode="External"/><Relationship Id="rId11" Type="http://schemas.openxmlformats.org/officeDocument/2006/relationships/hyperlink" Target="https://youtu.be/YRT8fNwMRxk?si=IRkpldBG00h5fwZb" TargetMode="External"/><Relationship Id="rId5" Type="http://schemas.openxmlformats.org/officeDocument/2006/relationships/image" Target="../media/image16.png"/><Relationship Id="rId10" Type="http://schemas.openxmlformats.org/officeDocument/2006/relationships/image" Target="../media/image21.jpg"/><Relationship Id="rId4" Type="http://schemas.openxmlformats.org/officeDocument/2006/relationships/image" Target="../media/image18.png"/><Relationship Id="rId9"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28769FA-BED5-2F2B-C8A0-9AD6A4330F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201" t="1457" r="5115" b="15243"/>
          <a:stretch/>
        </p:blipFill>
        <p:spPr bwMode="auto">
          <a:xfrm>
            <a:off x="7605486" y="830766"/>
            <a:ext cx="3670471" cy="4934012"/>
          </a:xfrm>
          <a:prstGeom prst="rect">
            <a:avLst/>
          </a:prstGeom>
          <a:noFill/>
          <a:effectLst>
            <a:glow rad="101600">
              <a:srgbClr val="7030A0">
                <a:alpha val="40000"/>
              </a:srgbClr>
            </a:glow>
            <a:outerShdw blurRad="50800" dist="38100" dir="2700000" algn="tl" rotWithShape="0">
              <a:prstClr val="black">
                <a:alpha val="40000"/>
              </a:prstClr>
            </a:outerShdw>
            <a:reflection blurRad="6350" stA="52000" endA="300" endPos="35000" dir="5400000" sy="-100000" algn="bl" rotWithShape="0"/>
            <a:softEdge rad="317500"/>
          </a:effectLst>
          <a:extLst>
            <a:ext uri="{909E8E84-426E-40DD-AFC4-6F175D3DCCD1}">
              <a14:hiddenFill xmlns:a14="http://schemas.microsoft.com/office/drawing/2010/main">
                <a:solidFill>
                  <a:srgbClr val="FFFFFF"/>
                </a:solidFill>
              </a14:hiddenFill>
            </a:ext>
          </a:extLst>
        </p:spPr>
      </p:pic>
      <p:sp>
        <p:nvSpPr>
          <p:cNvPr id="5" name="Google Shape;74;p15"/>
          <p:cNvSpPr txBox="1">
            <a:spLocks noGrp="1"/>
          </p:cNvSpPr>
          <p:nvPr>
            <p:ph type="ctrTitle" idx="4294967295"/>
          </p:nvPr>
        </p:nvSpPr>
        <p:spPr>
          <a:xfrm>
            <a:off x="-322341" y="2491531"/>
            <a:ext cx="8366284" cy="666749"/>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2500" b="1" dirty="0">
                <a:solidFill>
                  <a:schemeClr val="accent1">
                    <a:lumMod val="20000"/>
                    <a:lumOff val="80000"/>
                  </a:schemeClr>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CHỦ ĐỀ:</a:t>
            </a:r>
            <a:br>
              <a:rPr lang="en" sz="2500" b="1" dirty="0">
                <a:solidFill>
                  <a:schemeClr val="accent1">
                    <a:lumMod val="20000"/>
                    <a:lumOff val="80000"/>
                  </a:schemeClr>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br>
            <a:r>
              <a:rPr lang="en" sz="2200" b="1" dirty="0">
                <a:solidFill>
                  <a:schemeClr val="accent1">
                    <a:lumMod val="20000"/>
                    <a:lumOff val="80000"/>
                  </a:schemeClr>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NGHỆ THUẬT HIỆN ĐẠI THẾ GIỚI</a:t>
            </a:r>
            <a:endParaRPr sz="2200" b="1" dirty="0">
              <a:solidFill>
                <a:schemeClr val="accent1">
                  <a:lumMod val="20000"/>
                  <a:lumOff val="80000"/>
                </a:schemeClr>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6" name="Google Shape;75;p15"/>
          <p:cNvSpPr txBox="1">
            <a:spLocks noGrp="1"/>
          </p:cNvSpPr>
          <p:nvPr>
            <p:ph type="subTitle" idx="4294967295"/>
          </p:nvPr>
        </p:nvSpPr>
        <p:spPr>
          <a:xfrm>
            <a:off x="-1098165" y="3306639"/>
            <a:ext cx="9840686" cy="1103688"/>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4000" b="1" dirty="0">
                <a:solidFill>
                  <a:schemeClr val="accent4">
                    <a:lumMod val="40000"/>
                    <a:lumOff val="60000"/>
                  </a:schemeClr>
                </a:solidFill>
                <a:effectLst>
                  <a:outerShdw blurRad="38100" dist="38100" dir="2700000" algn="tl">
                    <a:srgbClr val="000000">
                      <a:alpha val="43137"/>
                    </a:srgbClr>
                  </a:outerShdw>
                </a:effectLst>
                <a:latin typeface="UTM Amerika Sans" panose="02040603050506020204" pitchFamily="18" charset="0"/>
                <a:cs typeface="Tahoma" panose="020B0604030504040204" pitchFamily="34" charset="0"/>
              </a:rPr>
              <a:t>BÀI 3:</a:t>
            </a:r>
          </a:p>
          <a:p>
            <a:pPr marL="0" lvl="0" indent="0" algn="ctr" rtl="0">
              <a:spcBef>
                <a:spcPts val="600"/>
              </a:spcBef>
              <a:spcAft>
                <a:spcPts val="0"/>
              </a:spcAft>
              <a:buNone/>
            </a:pPr>
            <a:r>
              <a:rPr lang="en-US" sz="4000" b="1" dirty="0">
                <a:solidFill>
                  <a:schemeClr val="accent4">
                    <a:lumMod val="40000"/>
                    <a:lumOff val="60000"/>
                  </a:schemeClr>
                </a:solidFill>
                <a:effectLst>
                  <a:outerShdw blurRad="38100" dist="38100" dir="2700000" algn="tl">
                    <a:srgbClr val="000000">
                      <a:alpha val="43137"/>
                    </a:srgbClr>
                  </a:outerShdw>
                </a:effectLst>
                <a:latin typeface="UTM Amerika Sans" panose="02040603050506020204" pitchFamily="18" charset="0"/>
                <a:cs typeface="Tahoma" panose="020B0604030504040204" pitchFamily="34" charset="0"/>
              </a:rPr>
              <a:t>TRANH CHÂN DUNG</a:t>
            </a:r>
          </a:p>
          <a:p>
            <a:pPr marL="0" lvl="0" indent="0" algn="ctr" rtl="0">
              <a:spcBef>
                <a:spcPts val="600"/>
              </a:spcBef>
              <a:spcAft>
                <a:spcPts val="0"/>
              </a:spcAft>
              <a:buNone/>
            </a:pPr>
            <a:r>
              <a:rPr lang="en-US" sz="4000" b="1" dirty="0">
                <a:solidFill>
                  <a:schemeClr val="accent4">
                    <a:lumMod val="40000"/>
                    <a:lumOff val="60000"/>
                  </a:schemeClr>
                </a:solidFill>
                <a:effectLst>
                  <a:outerShdw blurRad="38100" dist="38100" dir="2700000" algn="tl">
                    <a:srgbClr val="000000">
                      <a:alpha val="43137"/>
                    </a:srgbClr>
                  </a:outerShdw>
                </a:effectLst>
                <a:latin typeface="UTM Amerika Sans" panose="02040603050506020204" pitchFamily="18" charset="0"/>
                <a:cs typeface="Tahoma" panose="020B0604030504040204" pitchFamily="34" charset="0"/>
              </a:rPr>
              <a:t>THEO TRƯỜNG PHÁI BIỂU HIỆN</a:t>
            </a:r>
          </a:p>
          <a:p>
            <a:pPr marL="0" lvl="0" indent="0" algn="ctr" rtl="0">
              <a:spcBef>
                <a:spcPts val="600"/>
              </a:spcBef>
              <a:spcAft>
                <a:spcPts val="0"/>
              </a:spcAft>
              <a:buNone/>
            </a:pPr>
            <a:endParaRPr lang="en-US" sz="1200" b="1" dirty="0">
              <a:solidFill>
                <a:schemeClr val="accent4">
                  <a:lumMod val="40000"/>
                  <a:lumOff val="60000"/>
                </a:schemeClr>
              </a:solidFill>
              <a:effectLst>
                <a:outerShdw blurRad="38100" dist="38100" dir="2700000" algn="tl">
                  <a:srgbClr val="000000">
                    <a:alpha val="43137"/>
                  </a:srgbClr>
                </a:outerShdw>
              </a:effectLst>
              <a:latin typeface="UTM Amerika Sans" panose="02040603050506020204" pitchFamily="18" charset="0"/>
              <a:cs typeface="Tahoma" panose="020B0604030504040204" pitchFamily="34" charset="0"/>
            </a:endParaRPr>
          </a:p>
        </p:txBody>
      </p:sp>
      <p:cxnSp>
        <p:nvCxnSpPr>
          <p:cNvPr id="7" name="Straight Connector 6"/>
          <p:cNvCxnSpPr/>
          <p:nvPr/>
        </p:nvCxnSpPr>
        <p:spPr>
          <a:xfrm>
            <a:off x="1743199" y="3167146"/>
            <a:ext cx="407087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028" y="5989464"/>
            <a:ext cx="1620238" cy="664480"/>
          </a:xfrm>
          <a:prstGeom prst="rect">
            <a:avLst/>
          </a:prstGeom>
        </p:spPr>
      </p:pic>
    </p:spTree>
    <p:custDataLst>
      <p:tags r:id="rId1"/>
    </p:custDataLst>
    <p:extLst>
      <p:ext uri="{BB962C8B-B14F-4D97-AF65-F5344CB8AC3E}">
        <p14:creationId xmlns:p14="http://schemas.microsoft.com/office/powerpoint/2010/main" val="2646197461"/>
      </p:ext>
    </p:extLst>
  </p:cSld>
  <p:clrMapOvr>
    <a:masterClrMapping/>
  </p:clrMapOvr>
  <mc:AlternateContent xmlns:mc="http://schemas.openxmlformats.org/markup-compatibility/2006" xmlns:p14="http://schemas.microsoft.com/office/powerpoint/2010/main">
    <mc:Choice Requires="p14">
      <p:transition spd="slow" p14:dur="2000" advTm="30862"/>
    </mc:Choice>
    <mc:Fallback xmlns="">
      <p:transition spd="slow" advTm="308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30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10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7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up)">
                                      <p:cBhvr>
                                        <p:cTn id="23" dur="500"/>
                                        <p:tgtEl>
                                          <p:spTgt spid="6">
                                            <p:txEl>
                                              <p:pRg st="0" end="0"/>
                                            </p:txEl>
                                          </p:spTgt>
                                        </p:tgtEl>
                                      </p:cBhvr>
                                    </p:animEffect>
                                  </p:childTnLst>
                                </p:cTn>
                              </p:par>
                              <p:par>
                                <p:cTn id="24" presetID="22" presetClass="entr" presetSubtype="1" fill="hold" grpId="0" nodeType="withEffect">
                                  <p:stCondLst>
                                    <p:cond delay="30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up)">
                                      <p:cBhvr>
                                        <p:cTn id="26" dur="500"/>
                                        <p:tgtEl>
                                          <p:spTgt spid="6">
                                            <p:txEl>
                                              <p:pRg st="1" end="1"/>
                                            </p:txEl>
                                          </p:spTgt>
                                        </p:tgtEl>
                                      </p:cBhvr>
                                    </p:animEffect>
                                  </p:childTnLst>
                                </p:cTn>
                              </p:par>
                              <p:par>
                                <p:cTn id="27" presetID="22" presetClass="entr" presetSubtype="1" fill="hold" grpId="0" nodeType="withEffect">
                                  <p:stCondLst>
                                    <p:cond delay="60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up)">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repeatCount="500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out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r="9551"/>
          <a:stretch/>
        </p:blipFill>
        <p:spPr>
          <a:xfrm>
            <a:off x="0" y="1705141"/>
            <a:ext cx="4907280" cy="279786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r="12668"/>
          <a:stretch/>
        </p:blipFill>
        <p:spPr>
          <a:xfrm>
            <a:off x="1" y="4586838"/>
            <a:ext cx="4937760" cy="1983395"/>
          </a:xfrm>
          <a:prstGeom prst="rect">
            <a:avLst/>
          </a:prstGeom>
        </p:spPr>
      </p:pic>
      <p:sp>
        <p:nvSpPr>
          <p:cNvPr id="18" name="TextBox 17"/>
          <p:cNvSpPr txBox="1"/>
          <p:nvPr/>
        </p:nvSpPr>
        <p:spPr>
          <a:xfrm>
            <a:off x="219395" y="5055463"/>
            <a:ext cx="4017325" cy="1015663"/>
          </a:xfrm>
          <a:prstGeom prst="rect">
            <a:avLst/>
          </a:prstGeom>
          <a:noFill/>
        </p:spPr>
        <p:txBody>
          <a:bodyPr wrap="square" rtlCol="0">
            <a:spAutoFit/>
          </a:bodyPr>
          <a:lstStyle/>
          <a:p>
            <a:pPr>
              <a:buFontTx/>
              <a:buChar char="-"/>
            </a:pPr>
            <a:r>
              <a:rPr lang="en-US" sz="20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vi-VN" sz="20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2000" b="1" dirty="0" smtClean="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Quan sát, ghi nhớ và vẽ chân dung biểu cảm nhân vật yêu thích.</a:t>
            </a:r>
            <a:endParaRPr lang="vi-VN" sz="20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394" y="1762514"/>
            <a:ext cx="579811" cy="579811"/>
          </a:xfrm>
          <a:prstGeom prst="rect">
            <a:avLst/>
          </a:prstGeom>
        </p:spPr>
      </p:pic>
      <p:pic>
        <p:nvPicPr>
          <p:cNvPr id="1026" name="Picture 2" descr="Paint Icon | Download Flash Black Edition icons | Icons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361" y="2752327"/>
            <a:ext cx="1066799" cy="106679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1097280" y="153526"/>
            <a:ext cx="14950440" cy="1109217"/>
          </a:xfrm>
          <a:prstGeom prst="rect">
            <a:avLst/>
          </a:prstGeom>
          <a:gradFill>
            <a:gsLst>
              <a:gs pos="100000">
                <a:srgbClr val="000000">
                  <a:alpha val="5000"/>
                </a:srgbClr>
              </a:gs>
              <a:gs pos="3000">
                <a:srgbClr val="7030A0"/>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nip Single Corner Rectangle 33"/>
          <p:cNvSpPr/>
          <p:nvPr/>
        </p:nvSpPr>
        <p:spPr>
          <a:xfrm>
            <a:off x="3991430" y="1252087"/>
            <a:ext cx="8200570" cy="151478"/>
          </a:xfrm>
          <a:prstGeom prst="snip1Rect">
            <a:avLst/>
          </a:prstGeom>
          <a:gradFill flip="none" rotWithShape="1">
            <a:gsLst>
              <a:gs pos="0">
                <a:srgbClr val="480201"/>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nip Single Corner Rectangle 34"/>
          <p:cNvSpPr/>
          <p:nvPr/>
        </p:nvSpPr>
        <p:spPr>
          <a:xfrm>
            <a:off x="6328230" y="1530287"/>
            <a:ext cx="6061890" cy="101968"/>
          </a:xfrm>
          <a:prstGeom prst="snip1Rect">
            <a:avLst/>
          </a:prstGeom>
          <a:gradFill flip="none" rotWithShape="1">
            <a:gsLst>
              <a:gs pos="0">
                <a:schemeClr val="accent1">
                  <a:lumMod val="75000"/>
                </a:schemeClr>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44828" y="3982377"/>
            <a:ext cx="3010892" cy="400110"/>
          </a:xfrm>
          <a:prstGeom prst="rect">
            <a:avLst/>
          </a:prstGeom>
          <a:noFill/>
        </p:spPr>
        <p:txBody>
          <a:bodyPr wrap="square" rtlCol="0">
            <a:spAutoFit/>
          </a:bodyPr>
          <a:lstStyle/>
          <a:p>
            <a:r>
              <a:rPr lang="en-US" sz="2000" b="1" dirty="0">
                <a:solidFill>
                  <a:schemeClr val="accent2">
                    <a:lumMod val="60000"/>
                    <a:lumOff val="40000"/>
                  </a:schemeClr>
                </a:solidFill>
                <a:latin typeface="Roboto" panose="02000000000000000000" pitchFamily="2" charset="0"/>
                <a:ea typeface="Roboto" panose="02000000000000000000" pitchFamily="2" charset="0"/>
              </a:rPr>
              <a:t>Sản phẩm MT của HS</a:t>
            </a:r>
          </a:p>
        </p:txBody>
      </p:sp>
      <p:pic>
        <p:nvPicPr>
          <p:cNvPr id="21" name="Picture 20"/>
          <p:cNvPicPr>
            <a:picLocks noChangeAspect="1"/>
          </p:cNvPicPr>
          <p:nvPr/>
        </p:nvPicPr>
        <p:blipFill>
          <a:blip r:embed="rId8" cstate="print">
            <a:duotone>
              <a:prstClr val="black"/>
              <a:schemeClr val="accent2">
                <a:tint val="45000"/>
                <a:satMod val="400000"/>
              </a:schemeClr>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304999" y="3908569"/>
            <a:ext cx="494206" cy="492968"/>
          </a:xfrm>
          <a:prstGeom prst="rect">
            <a:avLst/>
          </a:prstGeom>
        </p:spPr>
      </p:pic>
      <p:sp>
        <p:nvSpPr>
          <p:cNvPr id="29" name="Google Shape;82;p16"/>
          <p:cNvSpPr txBox="1">
            <a:spLocks/>
          </p:cNvSpPr>
          <p:nvPr/>
        </p:nvSpPr>
        <p:spPr>
          <a:xfrm>
            <a:off x="844828" y="1722719"/>
            <a:ext cx="3681452" cy="66532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smtClean="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Vẽ </a:t>
            </a:r>
            <a:r>
              <a:rPr lang="vi-VN" sz="2000" b="1" dirty="0" smtClean="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tranh </a:t>
            </a:r>
            <a:r>
              <a:rPr lang="vi-VN" sz="2000" b="1" dirty="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chân dung biểu cảm</a:t>
            </a:r>
          </a:p>
        </p:txBody>
      </p:sp>
      <p:pic>
        <p:nvPicPr>
          <p:cNvPr id="2" name="Picture 1"/>
          <p:cNvPicPr>
            <a:picLocks noChangeAspect="1"/>
          </p:cNvPicPr>
          <p:nvPr/>
        </p:nvPicPr>
        <p:blipFill>
          <a:blip r:embed="rId10">
            <a:extLst>
              <a:ext uri="{BEBA8EAE-BF5A-486C-A8C5-ECC9F3942E4B}">
                <a14:imgProps xmlns:a14="http://schemas.microsoft.com/office/drawing/2010/main">
                  <a14:imgLayer r:embed="rId11">
                    <a14:imgEffect>
                      <a14:sharpenSoften amount="45000"/>
                    </a14:imgEffect>
                  </a14:imgLayer>
                </a14:imgProps>
              </a:ext>
            </a:extLst>
          </a:blip>
          <a:stretch>
            <a:fillRect/>
          </a:stretch>
        </p:blipFill>
        <p:spPr>
          <a:xfrm>
            <a:off x="5157155" y="1899799"/>
            <a:ext cx="6127109" cy="3768884"/>
          </a:xfrm>
          <a:prstGeom prst="rect">
            <a:avLst/>
          </a:prstGeom>
        </p:spPr>
      </p:pic>
      <p:sp>
        <p:nvSpPr>
          <p:cNvPr id="22" name="Rectangle 21"/>
          <p:cNvSpPr/>
          <p:nvPr/>
        </p:nvSpPr>
        <p:spPr>
          <a:xfrm>
            <a:off x="2121290" y="477816"/>
            <a:ext cx="10160077" cy="56938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BÀI </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3</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TRANH CHÂN DUNG</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THEO TRƯỜNG PHÁI BIỂU HIỆN</a:t>
            </a:r>
          </a:p>
        </p:txBody>
      </p:sp>
      <p:pic>
        <p:nvPicPr>
          <p:cNvPr id="23" name="Picture 2"/>
          <p:cNvPicPr>
            <a:picLocks noChangeAspect="1" noChangeArrowheads="1"/>
          </p:cNvPicPr>
          <p:nvPr/>
        </p:nvPicPr>
        <p:blipFill>
          <a:blip r:embed="rId12">
            <a:extLst>
              <a:ext uri="{28A0092B-C50C-407E-A947-70E740481C1C}">
                <a14:useLocalDpi xmlns:a14="http://schemas.microsoft.com/office/drawing/2010/main" val="0"/>
              </a:ext>
            </a:extLst>
          </a:blip>
          <a:srcRect t="14753" b="14753"/>
          <a:stretch/>
        </p:blipFill>
        <p:spPr bwMode="auto">
          <a:xfrm>
            <a:off x="362691" y="273250"/>
            <a:ext cx="1709683" cy="995407"/>
          </a:xfrm>
          <a:prstGeom prst="flowChartPunchedCard">
            <a:avLst/>
          </a:prstGeom>
          <a:noFill/>
          <a:ln w="38100">
            <a:solidFill>
              <a:srgbClr val="CEAD7B"/>
            </a:solidFill>
          </a:ln>
          <a:effectLst>
            <a:outerShdw blurRad="342900" dist="190500" dir="3000000" algn="tl" rotWithShape="0">
              <a:srgbClr val="000000">
                <a:alpha val="82000"/>
              </a:srgb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7" name="Picture 16">
            <a:hlinkClick r:id="rId13" tooltip="Xem Bài giảng MT mẫu tại đây"/>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73528" y="4559025"/>
            <a:ext cx="676502" cy="1109658"/>
          </a:xfrm>
          <a:prstGeom prst="rect">
            <a:avLst/>
          </a:prstGeom>
        </p:spPr>
      </p:pic>
      <p:sp>
        <p:nvSpPr>
          <p:cNvPr id="19" name="TextBox 18"/>
          <p:cNvSpPr txBox="1"/>
          <p:nvPr/>
        </p:nvSpPr>
        <p:spPr>
          <a:xfrm>
            <a:off x="4907280" y="6284738"/>
            <a:ext cx="7446890" cy="369332"/>
          </a:xfrm>
          <a:prstGeom prst="rect">
            <a:avLst/>
          </a:prstGeom>
          <a:noFill/>
        </p:spPr>
        <p:txBody>
          <a:bodyPr wrap="square" rtlCol="0">
            <a:spAutoFit/>
          </a:bodyPr>
          <a:lstStyle/>
          <a:p>
            <a:r>
              <a:rPr lang="en-US" dirty="0" smtClean="0">
                <a:solidFill>
                  <a:srgbClr val="FFFF00"/>
                </a:solidFill>
              </a:rPr>
              <a:t>Xem </a:t>
            </a:r>
            <a:r>
              <a:rPr lang="en-US" dirty="0" smtClean="0">
                <a:solidFill>
                  <a:srgbClr val="FFFF00"/>
                </a:solidFill>
              </a:rPr>
              <a:t>chi tiết </a:t>
            </a:r>
            <a:r>
              <a:rPr lang="en-US" dirty="0" smtClean="0">
                <a:solidFill>
                  <a:srgbClr val="FFFF00"/>
                </a:solidFill>
              </a:rPr>
              <a:t>tại </a:t>
            </a:r>
            <a:r>
              <a:rPr lang="en-US" dirty="0" smtClean="0">
                <a:solidFill>
                  <a:srgbClr val="FFFF00"/>
                </a:solidFill>
              </a:rPr>
              <a:t>đây: </a:t>
            </a:r>
            <a:r>
              <a:rPr lang="en-US" dirty="0">
                <a:solidFill>
                  <a:srgbClr val="FFFF00"/>
                </a:solidFill>
              </a:rPr>
              <a:t>https://youtu.be/bYUgjyZUzag</a:t>
            </a:r>
            <a:endParaRPr lang="en-US" dirty="0">
              <a:solidFill>
                <a:srgbClr val="FFFF00"/>
              </a:solidFill>
            </a:endParaRPr>
          </a:p>
        </p:txBody>
      </p:sp>
    </p:spTree>
    <p:custDataLst>
      <p:tags r:id="rId1"/>
    </p:custDataLst>
    <p:extLst>
      <p:ext uri="{BB962C8B-B14F-4D97-AF65-F5344CB8AC3E}">
        <p14:creationId xmlns:p14="http://schemas.microsoft.com/office/powerpoint/2010/main" val="2390357488"/>
      </p:ext>
    </p:extLst>
  </p:cSld>
  <p:clrMapOvr>
    <a:masterClrMapping/>
  </p:clrMapOvr>
  <p:transition spd="med" advTm="35269">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30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29">
                                            <p:txEl>
                                              <p:pRg st="0" end="0"/>
                                            </p:txEl>
                                          </p:spTgt>
                                        </p:tgtEl>
                                        <p:attrNameLst>
                                          <p:attrName>style.visibility</p:attrName>
                                        </p:attrNameLst>
                                      </p:cBhvr>
                                      <p:to>
                                        <p:strVal val="visible"/>
                                      </p:to>
                                    </p:set>
                                    <p:animEffect transition="in" filter="wipe(left)">
                                      <p:cBhvr>
                                        <p:cTn id="14" dur="500"/>
                                        <p:tgtEl>
                                          <p:spTgt spid="29">
                                            <p:txEl>
                                              <p:pRg st="0" end="0"/>
                                            </p:txEl>
                                          </p:spTgt>
                                        </p:tgtEl>
                                      </p:cBhvr>
                                    </p:animEffect>
                                  </p:childTnLst>
                                </p:cTn>
                              </p:par>
                              <p:par>
                                <p:cTn id="15" presetID="53" presetClass="entr" presetSubtype="16" fill="hold" nodeType="withEffect">
                                  <p:stCondLst>
                                    <p:cond delay="110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par>
                                <p:cTn id="20" presetID="22" presetClass="entr" presetSubtype="1" fill="hold" nodeType="withEffect">
                                  <p:stCondLst>
                                    <p:cond delay="160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22" presetClass="entr" presetSubtype="1" fill="hold" grpId="0" nodeType="withEffect">
                                  <p:stCondLst>
                                    <p:cond delay="30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r="12668"/>
          <a:stretch/>
        </p:blipFill>
        <p:spPr>
          <a:xfrm>
            <a:off x="1" y="5657096"/>
            <a:ext cx="4937760" cy="913137"/>
          </a:xfrm>
          <a:prstGeom prst="rect">
            <a:avLst/>
          </a:prstGeom>
        </p:spPr>
      </p:pic>
      <p:pic>
        <p:nvPicPr>
          <p:cNvPr id="26" name="Picture 25"/>
          <p:cNvPicPr>
            <a:picLocks noChangeAspect="1"/>
          </p:cNvPicPr>
          <p:nvPr/>
        </p:nvPicPr>
        <p:blipFill rotWithShape="1">
          <a:blip r:embed="rId5">
            <a:extLst>
              <a:ext uri="{28A0092B-C50C-407E-A947-70E740481C1C}">
                <a14:useLocalDpi xmlns:a14="http://schemas.microsoft.com/office/drawing/2010/main" val="0"/>
              </a:ext>
            </a:extLst>
          </a:blip>
          <a:srcRect r="9551"/>
          <a:stretch/>
        </p:blipFill>
        <p:spPr>
          <a:xfrm>
            <a:off x="0" y="1705141"/>
            <a:ext cx="4907280" cy="3770030"/>
          </a:xfrm>
          <a:prstGeom prst="rect">
            <a:avLst/>
          </a:prstGeom>
        </p:spPr>
      </p:pic>
      <p:sp>
        <p:nvSpPr>
          <p:cNvPr id="15" name="TextBox 14"/>
          <p:cNvSpPr txBox="1"/>
          <p:nvPr/>
        </p:nvSpPr>
        <p:spPr>
          <a:xfrm>
            <a:off x="808692" y="2574775"/>
            <a:ext cx="3473748" cy="1846659"/>
          </a:xfrm>
          <a:prstGeom prst="rect">
            <a:avLst/>
          </a:prstGeom>
          <a:noFill/>
        </p:spPr>
        <p:txBody>
          <a:bodyPr wrap="square" rtlCol="0">
            <a:spAutoFit/>
          </a:bodyPr>
          <a:lstStyle/>
          <a:p>
            <a:r>
              <a:rPr lang="vi-VN" sz="1900" i="1" dirty="0" smtClean="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vi-VN"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Bài vẽ em yêu thích?</a:t>
            </a:r>
          </a:p>
          <a:p>
            <a:r>
              <a:rPr lang="vi-VN"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Trạng thái biểu cảm của nhân vật trong bài vẽ?</a:t>
            </a:r>
          </a:p>
          <a:p>
            <a:r>
              <a:rPr lang="vi-VN"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Đường </a:t>
            </a:r>
            <a:r>
              <a:rPr lang="vi-VN" sz="1900" i="1" dirty="0" smtClean="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n</a:t>
            </a:r>
            <a:r>
              <a:rPr lang="en-US"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é</a:t>
            </a:r>
            <a:r>
              <a:rPr lang="vi-VN" sz="1900" i="1" dirty="0" smtClean="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t</a:t>
            </a:r>
            <a:r>
              <a:rPr lang="vi-VN"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màu sắc thể hiện của biểu cảm chân dung?</a:t>
            </a:r>
          </a:p>
          <a:p>
            <a:r>
              <a:rPr lang="vi-VN"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Điểm ấn tượng trong bài vẽ</a:t>
            </a:r>
            <a:r>
              <a:rPr lang="vi-VN" sz="1900" i="1" dirty="0" smtClean="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a:t>
            </a:r>
            <a:endParaRPr lang="vi-VN"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sp>
        <p:nvSpPr>
          <p:cNvPr id="18" name="TextBox 17"/>
          <p:cNvSpPr txBox="1"/>
          <p:nvPr/>
        </p:nvSpPr>
        <p:spPr>
          <a:xfrm>
            <a:off x="600190" y="5905584"/>
            <a:ext cx="3406480" cy="400110"/>
          </a:xfrm>
          <a:prstGeom prst="rect">
            <a:avLst/>
          </a:prstGeom>
          <a:noFill/>
        </p:spPr>
        <p:txBody>
          <a:bodyPr wrap="square" rtlCol="0">
            <a:spAutoFit/>
          </a:bodyPr>
          <a:lstStyle/>
          <a:p>
            <a:r>
              <a:rPr lang="en-US" sz="2000" b="1" dirty="0">
                <a:solidFill>
                  <a:srgbClr val="48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Chia sẻ - Hỗ trợ - Tích cực </a:t>
            </a: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30" y="3418890"/>
            <a:ext cx="802228" cy="802228"/>
          </a:xfrm>
          <a:prstGeom prst="rect">
            <a:avLst/>
          </a:prstGeom>
        </p:spPr>
      </p:pic>
      <p:sp>
        <p:nvSpPr>
          <p:cNvPr id="23" name="Google Shape;82;p16"/>
          <p:cNvSpPr txBox="1">
            <a:spLocks/>
          </p:cNvSpPr>
          <p:nvPr/>
        </p:nvSpPr>
        <p:spPr>
          <a:xfrm>
            <a:off x="799187" y="1727524"/>
            <a:ext cx="3299002" cy="66532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300" b="1" dirty="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Trưng bày và chia sẻ.</a:t>
            </a:r>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403" y="1860567"/>
            <a:ext cx="532283" cy="532283"/>
          </a:xfrm>
          <a:prstGeom prst="rect">
            <a:avLst/>
          </a:prstGeom>
        </p:spPr>
      </p:pic>
      <p:pic>
        <p:nvPicPr>
          <p:cNvPr id="2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5595" r="12572"/>
          <a:stretch/>
        </p:blipFill>
        <p:spPr bwMode="auto">
          <a:xfrm>
            <a:off x="5086605" y="2118360"/>
            <a:ext cx="6705222" cy="4312919"/>
          </a:xfrm>
          <a:prstGeom prst="snip2DiagRect">
            <a:avLst/>
          </a:prstGeom>
          <a:noFill/>
          <a:ln w="114300">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17" name="Rectangle 16"/>
          <p:cNvSpPr/>
          <p:nvPr/>
        </p:nvSpPr>
        <p:spPr>
          <a:xfrm>
            <a:off x="-1097280" y="153526"/>
            <a:ext cx="14950440" cy="1109217"/>
          </a:xfrm>
          <a:prstGeom prst="rect">
            <a:avLst/>
          </a:prstGeom>
          <a:gradFill>
            <a:gsLst>
              <a:gs pos="100000">
                <a:srgbClr val="000000">
                  <a:alpha val="5000"/>
                </a:srgbClr>
              </a:gs>
              <a:gs pos="3000">
                <a:srgbClr val="7030A0"/>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nip Single Corner Rectangle 30"/>
          <p:cNvSpPr/>
          <p:nvPr/>
        </p:nvSpPr>
        <p:spPr>
          <a:xfrm>
            <a:off x="3991430" y="1252087"/>
            <a:ext cx="8200570" cy="151478"/>
          </a:xfrm>
          <a:prstGeom prst="snip1Rect">
            <a:avLst/>
          </a:prstGeom>
          <a:gradFill flip="none" rotWithShape="1">
            <a:gsLst>
              <a:gs pos="0">
                <a:srgbClr val="480201"/>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nip Single Corner Rectangle 31"/>
          <p:cNvSpPr/>
          <p:nvPr/>
        </p:nvSpPr>
        <p:spPr>
          <a:xfrm>
            <a:off x="6328230" y="1530287"/>
            <a:ext cx="6061890" cy="101968"/>
          </a:xfrm>
          <a:prstGeom prst="snip1Rect">
            <a:avLst/>
          </a:prstGeom>
          <a:gradFill flip="none" rotWithShape="1">
            <a:gsLst>
              <a:gs pos="0">
                <a:schemeClr val="accent1">
                  <a:lumMod val="75000"/>
                </a:schemeClr>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21290" y="477816"/>
            <a:ext cx="10160077" cy="56938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BÀI </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3</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TRANH CHÂN DUNG</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THEO TRƯỜNG PHÁI BIỂU HIỆN</a:t>
            </a:r>
          </a:p>
        </p:txBody>
      </p:sp>
      <p:pic>
        <p:nvPicPr>
          <p:cNvPr id="21" name="Picture 2"/>
          <p:cNvPicPr>
            <a:picLocks noChangeAspect="1" noChangeArrowheads="1"/>
          </p:cNvPicPr>
          <p:nvPr/>
        </p:nvPicPr>
        <p:blipFill>
          <a:blip r:embed="rId9">
            <a:extLst>
              <a:ext uri="{28A0092B-C50C-407E-A947-70E740481C1C}">
                <a14:useLocalDpi xmlns:a14="http://schemas.microsoft.com/office/drawing/2010/main" val="0"/>
              </a:ext>
            </a:extLst>
          </a:blip>
          <a:srcRect t="14753" b="14753"/>
          <a:stretch/>
        </p:blipFill>
        <p:spPr bwMode="auto">
          <a:xfrm>
            <a:off x="362691" y="273250"/>
            <a:ext cx="1709683" cy="995407"/>
          </a:xfrm>
          <a:prstGeom prst="flowChartPunchedCard">
            <a:avLst/>
          </a:prstGeom>
          <a:noFill/>
          <a:ln w="38100">
            <a:solidFill>
              <a:srgbClr val="CEAD7B"/>
            </a:solidFill>
          </a:ln>
          <a:effectLst>
            <a:outerShdw blurRad="342900" dist="190500" dir="3000000" algn="tl" rotWithShape="0">
              <a:srgbClr val="000000">
                <a:alpha val="82000"/>
              </a:srgb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79227307"/>
      </p:ext>
    </p:extLst>
  </p:cSld>
  <p:clrMapOvr>
    <a:masterClrMapping/>
  </p:clrMapOvr>
  <p:transition spd="med" advTm="48411">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30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23">
                                            <p:txEl>
                                              <p:pRg st="0" end="0"/>
                                            </p:txEl>
                                          </p:spTgt>
                                        </p:tgtEl>
                                        <p:attrNameLst>
                                          <p:attrName>style.visibility</p:attrName>
                                        </p:attrNameLst>
                                      </p:cBhvr>
                                      <p:to>
                                        <p:strVal val="visible"/>
                                      </p:to>
                                    </p:set>
                                    <p:animEffect transition="in" filter="wipe(left)">
                                      <p:cBhvr>
                                        <p:cTn id="14" dur="500"/>
                                        <p:tgtEl>
                                          <p:spTgt spid="23">
                                            <p:txEl>
                                              <p:pRg st="0" end="0"/>
                                            </p:txEl>
                                          </p:spTgt>
                                        </p:tgtEl>
                                      </p:cBhvr>
                                    </p:animEffect>
                                  </p:childTnLst>
                                </p:cTn>
                              </p:par>
                              <p:par>
                                <p:cTn id="15" presetID="22" presetClass="entr" presetSubtype="1" fill="hold" nodeType="withEffect">
                                  <p:stCondLst>
                                    <p:cond delay="110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par>
                                <p:cTn id="18" presetID="53" presetClass="entr" presetSubtype="16" fill="hold" nodeType="withEffect">
                                  <p:stCondLst>
                                    <p:cond delay="150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par>
                                <p:cTn id="33" presetID="22" presetClass="entr" presetSubtype="1" fill="hold" grpId="0" nodeType="withEffect">
                                  <p:stCondLst>
                                    <p:cond delay="30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r="9551"/>
          <a:stretch/>
        </p:blipFill>
        <p:spPr>
          <a:xfrm>
            <a:off x="0" y="1705140"/>
            <a:ext cx="4907280" cy="4893780"/>
          </a:xfrm>
          <a:prstGeom prst="rect">
            <a:avLst/>
          </a:prstGeom>
        </p:spPr>
      </p:pic>
      <p:sp>
        <p:nvSpPr>
          <p:cNvPr id="15" name="TextBox 14"/>
          <p:cNvSpPr txBox="1"/>
          <p:nvPr/>
        </p:nvSpPr>
        <p:spPr>
          <a:xfrm>
            <a:off x="843173" y="3169553"/>
            <a:ext cx="3148257" cy="3308598"/>
          </a:xfrm>
          <a:prstGeom prst="rect">
            <a:avLst/>
          </a:prstGeom>
          <a:noFill/>
        </p:spPr>
        <p:txBody>
          <a:bodyPr wrap="square" rtlCol="0">
            <a:spAutoFit/>
          </a:bodyPr>
          <a:lstStyle/>
          <a:p>
            <a:r>
              <a:rPr lang="vi-VN"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Kể tên những hoạ sĩ tiêu biểu của trường phái biểu hiện mà em biết ?</a:t>
            </a:r>
          </a:p>
          <a:p>
            <a:r>
              <a:rPr lang="vi-VN"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Cách thể hiện biểu cảm tranh chân dung </a:t>
            </a:r>
            <a:r>
              <a:rPr lang="vi-VN" sz="1900" i="1" dirty="0" smtClean="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điểm </a:t>
            </a:r>
            <a:r>
              <a:rPr lang="vi-VN"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gì giống và khác nhau?</a:t>
            </a:r>
          </a:p>
          <a:p>
            <a:r>
              <a:rPr lang="vi-VN" sz="1900" i="1" dirty="0" smtClean="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vi-VN"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Theo em tâm trạng của người vẽ có ảnh hưởng như thế nào đến tranh chân dung nhân vật theo trường phái Biểu hiện?</a:t>
            </a: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180795"/>
            <a:ext cx="818721" cy="818721"/>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403" y="1793939"/>
            <a:ext cx="548386" cy="548386"/>
          </a:xfrm>
          <a:prstGeom prst="rect">
            <a:avLst/>
          </a:prstGeom>
        </p:spPr>
      </p:pic>
      <p:sp>
        <p:nvSpPr>
          <p:cNvPr id="2" name="TextBox 1"/>
          <p:cNvSpPr txBox="1"/>
          <p:nvPr/>
        </p:nvSpPr>
        <p:spPr>
          <a:xfrm>
            <a:off x="4480560" y="6004560"/>
            <a:ext cx="255198" cy="369332"/>
          </a:xfrm>
          <a:prstGeom prst="rect">
            <a:avLst/>
          </a:prstGeom>
          <a:noFill/>
        </p:spPr>
        <p:txBody>
          <a:bodyPr wrap="none" rtlCol="0">
            <a:spAutoFit/>
          </a:bodyPr>
          <a:lstStyle/>
          <a:p>
            <a:r>
              <a:rPr lang="en-US" dirty="0"/>
              <a:t>)</a:t>
            </a:r>
          </a:p>
        </p:txBody>
      </p:sp>
      <p:sp>
        <p:nvSpPr>
          <p:cNvPr id="29" name="Rectangle 28"/>
          <p:cNvSpPr/>
          <p:nvPr/>
        </p:nvSpPr>
        <p:spPr>
          <a:xfrm>
            <a:off x="-1097280" y="153526"/>
            <a:ext cx="14950440" cy="1109217"/>
          </a:xfrm>
          <a:prstGeom prst="rect">
            <a:avLst/>
          </a:prstGeom>
          <a:gradFill>
            <a:gsLst>
              <a:gs pos="100000">
                <a:srgbClr val="000000">
                  <a:alpha val="5000"/>
                </a:srgbClr>
              </a:gs>
              <a:gs pos="3000">
                <a:srgbClr val="7030A0"/>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nip Single Corner Rectangle 31"/>
          <p:cNvSpPr/>
          <p:nvPr/>
        </p:nvSpPr>
        <p:spPr>
          <a:xfrm>
            <a:off x="3991430" y="1252087"/>
            <a:ext cx="8200570" cy="151478"/>
          </a:xfrm>
          <a:prstGeom prst="snip1Rect">
            <a:avLst/>
          </a:prstGeom>
          <a:gradFill flip="none" rotWithShape="1">
            <a:gsLst>
              <a:gs pos="0">
                <a:srgbClr val="480201"/>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nip Single Corner Rectangle 32"/>
          <p:cNvSpPr/>
          <p:nvPr/>
        </p:nvSpPr>
        <p:spPr>
          <a:xfrm>
            <a:off x="6328230" y="1530287"/>
            <a:ext cx="6061890" cy="101968"/>
          </a:xfrm>
          <a:prstGeom prst="snip1Rect">
            <a:avLst/>
          </a:prstGeom>
          <a:gradFill flip="none" rotWithShape="1">
            <a:gsLst>
              <a:gs pos="0">
                <a:schemeClr val="accent1">
                  <a:lumMod val="75000"/>
                </a:schemeClr>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p:nvPr/>
        </p:nvPicPr>
        <p:blipFill rotWithShape="1">
          <a:blip r:embed="rId8">
            <a:extLst>
              <a:ext uri="{28A0092B-C50C-407E-A947-70E740481C1C}">
                <a14:useLocalDpi xmlns:a14="http://schemas.microsoft.com/office/drawing/2010/main" val="0"/>
              </a:ext>
            </a:extLst>
          </a:blip>
          <a:srcRect t="3406" b="5811"/>
          <a:stretch/>
        </p:blipFill>
        <p:spPr bwMode="auto">
          <a:xfrm>
            <a:off x="5323733" y="1859280"/>
            <a:ext cx="5173929" cy="3230880"/>
          </a:xfrm>
          <a:prstGeom prst="rect">
            <a:avLst/>
          </a:prstGeom>
          <a:noFill/>
          <a:ln>
            <a:noFill/>
          </a:ln>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02180" y="5218349"/>
            <a:ext cx="2653100" cy="1510310"/>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55280" y="5218349"/>
            <a:ext cx="2542160" cy="1518625"/>
          </a:xfrm>
          <a:prstGeom prst="rect">
            <a:avLst/>
          </a:prstGeom>
        </p:spPr>
      </p:pic>
      <p:sp>
        <p:nvSpPr>
          <p:cNvPr id="16" name="Google Shape;82;p16"/>
          <p:cNvSpPr txBox="1">
            <a:spLocks/>
          </p:cNvSpPr>
          <p:nvPr/>
        </p:nvSpPr>
        <p:spPr>
          <a:xfrm>
            <a:off x="843173" y="1676999"/>
            <a:ext cx="3637387" cy="66532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300" b="1" dirty="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Tìm hiểu </a:t>
            </a:r>
            <a:r>
              <a:rPr lang="en-US" sz="2300" b="1" dirty="0" smtClean="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tranh chân dung thuộc</a:t>
            </a:r>
            <a:r>
              <a:rPr lang="vi-VN" sz="2300" b="1" dirty="0" smtClean="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 </a:t>
            </a:r>
            <a:r>
              <a:rPr lang="vi-VN" sz="2300" b="1" dirty="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của trường phái </a:t>
            </a:r>
            <a:r>
              <a:rPr lang="en-US" sz="2300" b="1" dirty="0" smtClean="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Biểu hiện.</a:t>
            </a:r>
            <a:endParaRPr lang="vi-VN" sz="2300" b="1" dirty="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endParaRPr>
          </a:p>
        </p:txBody>
      </p:sp>
      <p:sp>
        <p:nvSpPr>
          <p:cNvPr id="21" name="Rectangle 20"/>
          <p:cNvSpPr/>
          <p:nvPr/>
        </p:nvSpPr>
        <p:spPr>
          <a:xfrm>
            <a:off x="2121290" y="477816"/>
            <a:ext cx="10160077" cy="56938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BÀI </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3</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TRANH CHÂN DUNG</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THEO TRƯỜNG PHÁI BIỂU HIỆN</a:t>
            </a:r>
          </a:p>
        </p:txBody>
      </p:sp>
      <p:pic>
        <p:nvPicPr>
          <p:cNvPr id="23" name="Picture 2"/>
          <p:cNvPicPr>
            <a:picLocks noChangeAspect="1" noChangeArrowheads="1"/>
          </p:cNvPicPr>
          <p:nvPr/>
        </p:nvPicPr>
        <p:blipFill>
          <a:blip r:embed="rId11">
            <a:extLst>
              <a:ext uri="{28A0092B-C50C-407E-A947-70E740481C1C}">
                <a14:useLocalDpi xmlns:a14="http://schemas.microsoft.com/office/drawing/2010/main" val="0"/>
              </a:ext>
            </a:extLst>
          </a:blip>
          <a:srcRect t="14753" b="14753"/>
          <a:stretch/>
        </p:blipFill>
        <p:spPr bwMode="auto">
          <a:xfrm>
            <a:off x="362691" y="273250"/>
            <a:ext cx="1709683" cy="995407"/>
          </a:xfrm>
          <a:prstGeom prst="flowChartPunchedCard">
            <a:avLst/>
          </a:prstGeom>
          <a:noFill/>
          <a:ln w="38100">
            <a:solidFill>
              <a:srgbClr val="CEAD7B"/>
            </a:solidFill>
          </a:ln>
          <a:effectLst>
            <a:outerShdw blurRad="342900" dist="190500" dir="3000000" algn="tl" rotWithShape="0">
              <a:srgbClr val="000000">
                <a:alpha val="82000"/>
              </a:srgb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0962800"/>
      </p:ext>
    </p:extLst>
  </p:cSld>
  <p:clrMapOvr>
    <a:masterClrMapping/>
  </p:clrMapOvr>
  <p:transition spd="med" advTm="54563">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30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750"/>
                                        <p:tgtEl>
                                          <p:spTgt spid="16"/>
                                        </p:tgtEl>
                                      </p:cBhvr>
                                    </p:animEffect>
                                  </p:childTnLst>
                                </p:cTn>
                              </p:par>
                              <p:par>
                                <p:cTn id="15" presetID="22" presetClass="entr" presetSubtype="8" fill="hold" nodeType="withEffect">
                                  <p:stCondLst>
                                    <p:cond delay="140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 presetClass="entr" presetSubtype="4" fill="hold" nodeType="withEffect">
                                  <p:stCondLst>
                                    <p:cond delay="18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2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r="9551"/>
          <a:stretch/>
        </p:blipFill>
        <p:spPr>
          <a:xfrm>
            <a:off x="0" y="1705140"/>
            <a:ext cx="4907280" cy="3785815"/>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180795"/>
            <a:ext cx="818721" cy="818721"/>
          </a:xfrm>
          <a:prstGeom prst="rect">
            <a:avLst/>
          </a:prstGeom>
        </p:spPr>
      </p:pic>
      <p:sp>
        <p:nvSpPr>
          <p:cNvPr id="16" name="Google Shape;82;p16"/>
          <p:cNvSpPr txBox="1">
            <a:spLocks/>
          </p:cNvSpPr>
          <p:nvPr/>
        </p:nvSpPr>
        <p:spPr>
          <a:xfrm>
            <a:off x="843173" y="1676999"/>
            <a:ext cx="3637387" cy="66532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300" b="1" dirty="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Tìm </a:t>
            </a:r>
            <a:r>
              <a:rPr lang="vi-VN" sz="2300" b="1" dirty="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hiểu tranh chân dung thuộc của trường phái Biểu hiện.</a:t>
            </a: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403" y="1793939"/>
            <a:ext cx="548386" cy="548386"/>
          </a:xfrm>
          <a:prstGeom prst="rect">
            <a:avLst/>
          </a:prstGeom>
        </p:spPr>
      </p:pic>
      <p:sp>
        <p:nvSpPr>
          <p:cNvPr id="29" name="Rectangle 28"/>
          <p:cNvSpPr/>
          <p:nvPr/>
        </p:nvSpPr>
        <p:spPr>
          <a:xfrm>
            <a:off x="-1097280" y="153526"/>
            <a:ext cx="14950440" cy="1109217"/>
          </a:xfrm>
          <a:prstGeom prst="rect">
            <a:avLst/>
          </a:prstGeom>
          <a:gradFill>
            <a:gsLst>
              <a:gs pos="100000">
                <a:srgbClr val="000000">
                  <a:alpha val="5000"/>
                </a:srgbClr>
              </a:gs>
              <a:gs pos="3000">
                <a:srgbClr val="7030A0"/>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nip Single Corner Rectangle 31"/>
          <p:cNvSpPr/>
          <p:nvPr/>
        </p:nvSpPr>
        <p:spPr>
          <a:xfrm>
            <a:off x="3991430" y="1252087"/>
            <a:ext cx="8200570" cy="151478"/>
          </a:xfrm>
          <a:prstGeom prst="snip1Rect">
            <a:avLst/>
          </a:prstGeom>
          <a:gradFill flip="none" rotWithShape="1">
            <a:gsLst>
              <a:gs pos="0">
                <a:srgbClr val="480201"/>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nip Single Corner Rectangle 32"/>
          <p:cNvSpPr/>
          <p:nvPr/>
        </p:nvSpPr>
        <p:spPr>
          <a:xfrm>
            <a:off x="6328230" y="1530287"/>
            <a:ext cx="6061890" cy="101968"/>
          </a:xfrm>
          <a:prstGeom prst="snip1Rect">
            <a:avLst/>
          </a:prstGeom>
          <a:gradFill flip="none" rotWithShape="1">
            <a:gsLst>
              <a:gs pos="0">
                <a:schemeClr val="accent1">
                  <a:lumMod val="75000"/>
                </a:schemeClr>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21290" y="477816"/>
            <a:ext cx="10160077" cy="56938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BÀI </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3</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TRANH CHÂN DUNG</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THEO TRƯỜNG PHÁI BIỂU HIỆN</a:t>
            </a:r>
          </a:p>
        </p:txBody>
      </p:sp>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t="14753" b="14753"/>
          <a:stretch/>
        </p:blipFill>
        <p:spPr bwMode="auto">
          <a:xfrm>
            <a:off x="362691" y="273250"/>
            <a:ext cx="1709683" cy="995407"/>
          </a:xfrm>
          <a:prstGeom prst="flowChartPunchedCard">
            <a:avLst/>
          </a:prstGeom>
          <a:noFill/>
          <a:ln w="38100">
            <a:solidFill>
              <a:srgbClr val="CEAD7B"/>
            </a:solidFill>
          </a:ln>
          <a:effectLst>
            <a:outerShdw blurRad="342900" dist="190500" dir="3000000" algn="tl" rotWithShape="0">
              <a:srgbClr val="000000">
                <a:alpha val="82000"/>
              </a:srgb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4403" y="4135978"/>
            <a:ext cx="2128793" cy="1211842"/>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43196" y="4135978"/>
            <a:ext cx="2039777" cy="1218514"/>
          </a:xfrm>
          <a:prstGeom prst="rect">
            <a:avLst/>
          </a:prstGeom>
        </p:spPr>
      </p:pic>
      <p:pic>
        <p:nvPicPr>
          <p:cNvPr id="15" name="Picture 14">
            <a:hlinkClick r:id="rId11" tooltip="Xem Bài giảng MT mẫu tại đây"/>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01328" y="3147749"/>
            <a:ext cx="1319716" cy="2164714"/>
          </a:xfrm>
          <a:prstGeom prst="rect">
            <a:avLst/>
          </a:prstGeom>
        </p:spPr>
      </p:pic>
      <p:sp>
        <p:nvSpPr>
          <p:cNvPr id="18" name="TextBox 17"/>
          <p:cNvSpPr txBox="1"/>
          <p:nvPr/>
        </p:nvSpPr>
        <p:spPr>
          <a:xfrm>
            <a:off x="5603734" y="5594889"/>
            <a:ext cx="5340038" cy="369332"/>
          </a:xfrm>
          <a:prstGeom prst="rect">
            <a:avLst/>
          </a:prstGeom>
          <a:noFill/>
        </p:spPr>
        <p:txBody>
          <a:bodyPr wrap="square" rtlCol="0">
            <a:spAutoFit/>
          </a:bodyPr>
          <a:lstStyle/>
          <a:p>
            <a:r>
              <a:rPr lang="en-US" dirty="0" smtClean="0">
                <a:solidFill>
                  <a:srgbClr val="FFFF00"/>
                </a:solidFill>
              </a:rPr>
              <a:t>Xem </a:t>
            </a:r>
            <a:r>
              <a:rPr lang="en-US" dirty="0" smtClean="0">
                <a:solidFill>
                  <a:srgbClr val="FFFF00"/>
                </a:solidFill>
              </a:rPr>
              <a:t>chi tiết </a:t>
            </a:r>
            <a:r>
              <a:rPr lang="en-US" dirty="0" smtClean="0">
                <a:solidFill>
                  <a:srgbClr val="FFFF00"/>
                </a:solidFill>
              </a:rPr>
              <a:t>tại </a:t>
            </a:r>
            <a:r>
              <a:rPr lang="en-US" dirty="0" smtClean="0">
                <a:solidFill>
                  <a:srgbClr val="FFFF00"/>
                </a:solidFill>
              </a:rPr>
              <a:t>đây: </a:t>
            </a:r>
            <a:r>
              <a:rPr lang="en-US" dirty="0">
                <a:solidFill>
                  <a:srgbClr val="FFFF00"/>
                </a:solidFill>
              </a:rPr>
              <a:t>https://youtu.be/hym51aUik-I</a:t>
            </a:r>
            <a:endParaRPr lang="en-US" dirty="0">
              <a:solidFill>
                <a:srgbClr val="FFFF00"/>
              </a:solidFill>
            </a:endParaRPr>
          </a:p>
        </p:txBody>
      </p:sp>
    </p:spTree>
    <p:custDataLst>
      <p:tags r:id="rId1"/>
    </p:custDataLst>
    <p:extLst>
      <p:ext uri="{BB962C8B-B14F-4D97-AF65-F5344CB8AC3E}">
        <p14:creationId xmlns:p14="http://schemas.microsoft.com/office/powerpoint/2010/main" val="1901583267"/>
      </p:ext>
    </p:extLst>
  </p:cSld>
  <p:clrMapOvr>
    <a:masterClrMapping/>
  </p:clrMapOvr>
  <mc:AlternateContent xmlns:mc="http://schemas.openxmlformats.org/markup-compatibility/2006" xmlns:p14="http://schemas.microsoft.com/office/powerpoint/2010/main">
    <mc:Choice Requires="p14">
      <p:transition spd="med" p14:dur="700" advTm="59795">
        <p:fade/>
      </p:transition>
    </mc:Choice>
    <mc:Fallback xmlns="">
      <p:transition spd="med" advTm="597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8" fill="hold" nodeType="withEffect">
                                  <p:stCondLst>
                                    <p:cond delay="10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12" name="Rectangle 11"/>
          <p:cNvSpPr/>
          <p:nvPr/>
        </p:nvSpPr>
        <p:spPr>
          <a:xfrm>
            <a:off x="3789412" y="2774989"/>
            <a:ext cx="8402586" cy="3159677"/>
          </a:xfrm>
          <a:prstGeom prst="rect">
            <a:avLst/>
          </a:prstGeom>
          <a:solidFill>
            <a:srgbClr val="7030A0">
              <a:alpha val="58000"/>
            </a:srgb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3" name="Google Shape;113;p20"/>
          <p:cNvSpPr txBox="1">
            <a:spLocks noGrp="1"/>
          </p:cNvSpPr>
          <p:nvPr>
            <p:ph type="title"/>
          </p:nvPr>
        </p:nvSpPr>
        <p:spPr>
          <a:xfrm>
            <a:off x="4049723" y="1136447"/>
            <a:ext cx="8349268" cy="1143200"/>
          </a:xfrm>
          <a:prstGeom prst="rect">
            <a:avLst/>
          </a:prstGeom>
        </p:spPr>
        <p:txBody>
          <a:bodyPr spcFirstLastPara="1" vert="horz" wrap="square" lIns="121900" tIns="121900" rIns="121900" bIns="121900" rtlCol="0" anchor="b" anchorCtr="0">
            <a:noAutofit/>
          </a:bodyPr>
          <a:lstStyle/>
          <a:p>
            <a:r>
              <a:rPr lang="en" sz="6000" b="1" dirty="0">
                <a:solidFill>
                  <a:schemeClr val="bg1"/>
                </a:solidFill>
                <a:effectLst>
                  <a:outerShdw blurRad="50800" dist="38100" dir="2700000" algn="tl" rotWithShape="0">
                    <a:schemeClr val="tx1"/>
                  </a:outerShdw>
                </a:effectLst>
                <a:latin typeface="Roboto" panose="02000000000000000000" pitchFamily="2" charset="0"/>
                <a:ea typeface="Roboto" panose="02000000000000000000" pitchFamily="2" charset="0"/>
              </a:rPr>
              <a:t>CHUẨN BỊ BÀI SAU</a:t>
            </a:r>
            <a:endParaRPr sz="6000" b="1" dirty="0">
              <a:solidFill>
                <a:schemeClr val="bg1"/>
              </a:solidFill>
              <a:effectLst>
                <a:outerShdw blurRad="50800" dist="38100" dir="2700000" algn="tl" rotWithShape="0">
                  <a:schemeClr val="tx1"/>
                </a:outerShdw>
              </a:effectLst>
              <a:latin typeface="Roboto" panose="02000000000000000000" pitchFamily="2" charset="0"/>
              <a:ea typeface="Roboto" panose="02000000000000000000" pitchFamily="2" charset="0"/>
            </a:endParaRPr>
          </a:p>
        </p:txBody>
      </p:sp>
      <p:sp>
        <p:nvSpPr>
          <p:cNvPr id="112" name="Google Shape;112;p20"/>
          <p:cNvSpPr txBox="1">
            <a:spLocks noGrp="1"/>
          </p:cNvSpPr>
          <p:nvPr>
            <p:ph type="body" idx="1"/>
          </p:nvPr>
        </p:nvSpPr>
        <p:spPr>
          <a:xfrm>
            <a:off x="5918225" y="2808088"/>
            <a:ext cx="6838381" cy="899459"/>
          </a:xfrm>
          <a:prstGeom prst="rect">
            <a:avLst/>
          </a:prstGeom>
        </p:spPr>
        <p:txBody>
          <a:bodyPr spcFirstLastPara="1" vert="horz" wrap="square" lIns="121900" tIns="121900" rIns="121900" bIns="121900" rtlCol="0" anchor="t" anchorCtr="0">
            <a:noAutofit/>
          </a:bodyPr>
          <a:lstStyle/>
          <a:p>
            <a:pPr marL="0" indent="0">
              <a:buNone/>
            </a:pPr>
            <a:r>
              <a:rPr lang="en" sz="3000" b="1" dirty="0">
                <a:solidFill>
                  <a:schemeClr val="accent3">
                    <a:lumMod val="40000"/>
                    <a:lumOff val="60000"/>
                  </a:schemeClr>
                </a:solidFill>
                <a:latin typeface="Roboto" panose="02000000000000000000" pitchFamily="2" charset="0"/>
                <a:ea typeface="Roboto" panose="02000000000000000000" pitchFamily="2" charset="0"/>
                <a:cs typeface="Tahoma" panose="020B0604030504040204" pitchFamily="34" charset="0"/>
              </a:rPr>
              <a:t>Đọc trước bài</a:t>
            </a:r>
          </a:p>
          <a:p>
            <a:pPr marL="0" indent="0">
              <a:buNone/>
            </a:pPr>
            <a:r>
              <a:rPr lang="en" sz="2500" b="1" dirty="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”NÉT ĐẶC TRƯNG TRONG TRANH</a:t>
            </a:r>
          </a:p>
          <a:p>
            <a:pPr marL="0" indent="0">
              <a:buNone/>
            </a:pPr>
            <a:r>
              <a:rPr lang="en" sz="2500" b="1" dirty="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SƠN MÀI VIỆT NAM”</a:t>
            </a:r>
            <a:endParaRPr sz="2500" b="1" dirty="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endParaRPr>
          </a:p>
        </p:txBody>
      </p:sp>
      <p:sp>
        <p:nvSpPr>
          <p:cNvPr id="2" name="Rectangle 1"/>
          <p:cNvSpPr/>
          <p:nvPr/>
        </p:nvSpPr>
        <p:spPr>
          <a:xfrm>
            <a:off x="4921266" y="4595956"/>
            <a:ext cx="771612" cy="810543"/>
          </a:xfrm>
          <a:prstGeom prst="rect">
            <a:avLst/>
          </a:prstGeom>
        </p:spPr>
        <p:txBody>
          <a:bodyPr wrap="square">
            <a:spAutoFit/>
          </a:bodyPr>
          <a:lstStyle/>
          <a:p>
            <a:r>
              <a:rPr lang="en" sz="4667" dirty="0">
                <a:solidFill>
                  <a:schemeClr val="accent1">
                    <a:lumMod val="40000"/>
                    <a:lumOff val="60000"/>
                  </a:schemeClr>
                </a:solidFill>
                <a:latin typeface="Lato Light"/>
                <a:ea typeface="Lato Light"/>
                <a:cs typeface="Lato Light"/>
                <a:sym typeface="Lato Light"/>
              </a:rPr>
              <a:t>🎨</a:t>
            </a:r>
            <a:endParaRPr lang="en-US" sz="4667" dirty="0">
              <a:solidFill>
                <a:schemeClr val="accent1">
                  <a:lumMod val="40000"/>
                  <a:lumOff val="60000"/>
                </a:schemeClr>
              </a:solidFill>
            </a:endParaRPr>
          </a:p>
        </p:txBody>
      </p:sp>
      <p:sp>
        <p:nvSpPr>
          <p:cNvPr id="3" name="Rectangle 2"/>
          <p:cNvSpPr/>
          <p:nvPr/>
        </p:nvSpPr>
        <p:spPr>
          <a:xfrm>
            <a:off x="4898671" y="3092199"/>
            <a:ext cx="782587" cy="810543"/>
          </a:xfrm>
          <a:prstGeom prst="rect">
            <a:avLst/>
          </a:prstGeom>
        </p:spPr>
        <p:txBody>
          <a:bodyPr wrap="none">
            <a:spAutoFit/>
          </a:bodyPr>
          <a:lstStyle/>
          <a:p>
            <a:r>
              <a:rPr lang="en" sz="4667" dirty="0">
                <a:solidFill>
                  <a:schemeClr val="accent1">
                    <a:lumMod val="40000"/>
                    <a:lumOff val="60000"/>
                  </a:schemeClr>
                </a:solidFill>
                <a:latin typeface="Lato Light"/>
                <a:ea typeface="Lato Light"/>
                <a:cs typeface="Lato Light"/>
                <a:sym typeface="Lato Light"/>
              </a:rPr>
              <a:t>📖</a:t>
            </a:r>
            <a:endParaRPr lang="en-US" sz="4667" dirty="0">
              <a:solidFill>
                <a:schemeClr val="accent1">
                  <a:lumMod val="40000"/>
                  <a:lumOff val="60000"/>
                </a:schemeClr>
              </a:solidFill>
            </a:endParaRPr>
          </a:p>
        </p:txBody>
      </p:sp>
      <p:sp>
        <p:nvSpPr>
          <p:cNvPr id="8" name="Google Shape;112;p20"/>
          <p:cNvSpPr txBox="1">
            <a:spLocks/>
          </p:cNvSpPr>
          <p:nvPr/>
        </p:nvSpPr>
        <p:spPr>
          <a:xfrm>
            <a:off x="5932739" y="4439363"/>
            <a:ext cx="5852861" cy="89945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2"/>
              </a:buClr>
              <a:buSzPts val="1600"/>
              <a:buFont typeface="Lato Light"/>
              <a:buChar char="×"/>
              <a:defRPr sz="1600" b="0" i="0" u="none" strike="noStrike" cap="none">
                <a:solidFill>
                  <a:schemeClr val="dk2"/>
                </a:solidFill>
                <a:latin typeface="Lato Light"/>
                <a:ea typeface="Lato Light"/>
                <a:cs typeface="Lato Light"/>
                <a:sym typeface="Lato Light"/>
              </a:defRPr>
            </a:lvl1pPr>
            <a:lvl2pPr marL="914400" marR="0" lvl="1" indent="-330200" algn="l" rtl="0">
              <a:lnSpc>
                <a:spcPct val="100000"/>
              </a:lnSpc>
              <a:spcBef>
                <a:spcPts val="0"/>
              </a:spcBef>
              <a:spcAft>
                <a:spcPts val="0"/>
              </a:spcAft>
              <a:buClr>
                <a:schemeClr val="lt2"/>
              </a:buClr>
              <a:buSzPts val="1600"/>
              <a:buFont typeface="Lato Light"/>
              <a:buChar char="×"/>
              <a:defRPr sz="1600" b="0" i="0" u="none" strike="noStrike" cap="none">
                <a:solidFill>
                  <a:schemeClr val="dk2"/>
                </a:solidFill>
                <a:latin typeface="Lato Light"/>
                <a:ea typeface="Lato Light"/>
                <a:cs typeface="Lato Light"/>
                <a:sym typeface="Lato Light"/>
              </a:defRPr>
            </a:lvl2pPr>
            <a:lvl3pPr marL="1371600" marR="0" lvl="2" indent="-330200" algn="l" rtl="0">
              <a:lnSpc>
                <a:spcPct val="100000"/>
              </a:lnSpc>
              <a:spcBef>
                <a:spcPts val="0"/>
              </a:spcBef>
              <a:spcAft>
                <a:spcPts val="0"/>
              </a:spcAft>
              <a:buClr>
                <a:schemeClr val="lt2"/>
              </a:buClr>
              <a:buSzPts val="1600"/>
              <a:buFont typeface="Lato Light"/>
              <a:buChar char="×"/>
              <a:defRPr sz="1600" b="0" i="0" u="none" strike="noStrike" cap="none">
                <a:solidFill>
                  <a:schemeClr val="dk2"/>
                </a:solidFill>
                <a:latin typeface="Lato Light"/>
                <a:ea typeface="Lato Light"/>
                <a:cs typeface="Lato Light"/>
                <a:sym typeface="Lato Light"/>
              </a:defRPr>
            </a:lvl3pPr>
            <a:lvl4pPr marL="1828800" marR="0" lvl="3" indent="-330200" algn="l" rtl="0">
              <a:lnSpc>
                <a:spcPct val="100000"/>
              </a:lnSpc>
              <a:spcBef>
                <a:spcPts val="0"/>
              </a:spcBef>
              <a:spcAft>
                <a:spcPts val="0"/>
              </a:spcAft>
              <a:buClr>
                <a:schemeClr val="dk2"/>
              </a:buClr>
              <a:buSzPts val="1600"/>
              <a:buFont typeface="Lato Light"/>
              <a:buChar char="×"/>
              <a:defRPr sz="1600" b="0" i="0" u="none" strike="noStrike" cap="none">
                <a:solidFill>
                  <a:schemeClr val="dk2"/>
                </a:solidFill>
                <a:latin typeface="Lato Light"/>
                <a:ea typeface="Lato Light"/>
                <a:cs typeface="Lato Light"/>
                <a:sym typeface="Lato Light"/>
              </a:defRPr>
            </a:lvl4pPr>
            <a:lvl5pPr marL="2286000" marR="0" lvl="4" indent="-330200" algn="l" rtl="0">
              <a:lnSpc>
                <a:spcPct val="100000"/>
              </a:lnSpc>
              <a:spcBef>
                <a:spcPts val="0"/>
              </a:spcBef>
              <a:spcAft>
                <a:spcPts val="0"/>
              </a:spcAft>
              <a:buClr>
                <a:schemeClr val="dk2"/>
              </a:buClr>
              <a:buSzPts val="1600"/>
              <a:buFont typeface="Lato Light"/>
              <a:buChar char="○"/>
              <a:defRPr sz="1600" b="0" i="0" u="none" strike="noStrike" cap="none">
                <a:solidFill>
                  <a:schemeClr val="dk2"/>
                </a:solidFill>
                <a:latin typeface="Lato Light"/>
                <a:ea typeface="Lato Light"/>
                <a:cs typeface="Lato Light"/>
                <a:sym typeface="Lato Light"/>
              </a:defRPr>
            </a:lvl5pPr>
            <a:lvl6pPr marL="2743200" marR="0" lvl="5" indent="-330200" algn="l" rtl="0">
              <a:lnSpc>
                <a:spcPct val="100000"/>
              </a:lnSpc>
              <a:spcBef>
                <a:spcPts val="0"/>
              </a:spcBef>
              <a:spcAft>
                <a:spcPts val="0"/>
              </a:spcAft>
              <a:buClr>
                <a:schemeClr val="dk2"/>
              </a:buClr>
              <a:buSzPts val="1600"/>
              <a:buFont typeface="Lato Light"/>
              <a:buChar char="■"/>
              <a:defRPr sz="1600" b="0" i="0" u="none" strike="noStrike" cap="none">
                <a:solidFill>
                  <a:schemeClr val="dk2"/>
                </a:solidFill>
                <a:latin typeface="Lato Light"/>
                <a:ea typeface="Lato Light"/>
                <a:cs typeface="Lato Light"/>
                <a:sym typeface="Lato Light"/>
              </a:defRPr>
            </a:lvl6pPr>
            <a:lvl7pPr marL="3200400" marR="0" lvl="6" indent="-330200" algn="l" rtl="0">
              <a:lnSpc>
                <a:spcPct val="100000"/>
              </a:lnSpc>
              <a:spcBef>
                <a:spcPts val="0"/>
              </a:spcBef>
              <a:spcAft>
                <a:spcPts val="0"/>
              </a:spcAft>
              <a:buClr>
                <a:schemeClr val="dk2"/>
              </a:buClr>
              <a:buSzPts val="1600"/>
              <a:buFont typeface="Lato Light"/>
              <a:buChar char="●"/>
              <a:defRPr sz="1600" b="0" i="0" u="none" strike="noStrike" cap="none">
                <a:solidFill>
                  <a:schemeClr val="dk2"/>
                </a:solidFill>
                <a:latin typeface="Lato Light"/>
                <a:ea typeface="Lato Light"/>
                <a:cs typeface="Lato Light"/>
                <a:sym typeface="Lato Light"/>
              </a:defRPr>
            </a:lvl7pPr>
            <a:lvl8pPr marL="3657600" marR="0" lvl="7" indent="-330200" algn="l" rtl="0">
              <a:lnSpc>
                <a:spcPct val="100000"/>
              </a:lnSpc>
              <a:spcBef>
                <a:spcPts val="0"/>
              </a:spcBef>
              <a:spcAft>
                <a:spcPts val="0"/>
              </a:spcAft>
              <a:buClr>
                <a:schemeClr val="dk2"/>
              </a:buClr>
              <a:buSzPts val="1600"/>
              <a:buFont typeface="Lato Light"/>
              <a:buChar char="○"/>
              <a:defRPr sz="1600" b="0" i="0" u="none" strike="noStrike" cap="none">
                <a:solidFill>
                  <a:schemeClr val="dk2"/>
                </a:solidFill>
                <a:latin typeface="Lato Light"/>
                <a:ea typeface="Lato Light"/>
                <a:cs typeface="Lato Light"/>
                <a:sym typeface="Lato Light"/>
              </a:defRPr>
            </a:lvl8pPr>
            <a:lvl9pPr marL="4114800" marR="0" lvl="8" indent="-330200" algn="l" rtl="0">
              <a:lnSpc>
                <a:spcPct val="100000"/>
              </a:lnSpc>
              <a:spcBef>
                <a:spcPts val="0"/>
              </a:spcBef>
              <a:spcAft>
                <a:spcPts val="0"/>
              </a:spcAft>
              <a:buClr>
                <a:schemeClr val="dk2"/>
              </a:buClr>
              <a:buSzPts val="1600"/>
              <a:buFont typeface="Lato Light"/>
              <a:buChar char="■"/>
              <a:defRPr sz="1600" b="0" i="0" u="none" strike="noStrike" cap="none">
                <a:solidFill>
                  <a:schemeClr val="dk2"/>
                </a:solidFill>
                <a:latin typeface="Lato Light"/>
                <a:ea typeface="Lato Light"/>
                <a:cs typeface="Lato Light"/>
                <a:sym typeface="Lato Light"/>
              </a:defRPr>
            </a:lvl9pPr>
          </a:lstStyle>
          <a:p>
            <a:pPr marL="0" indent="0">
              <a:buNone/>
            </a:pPr>
            <a:r>
              <a:rPr lang="en-US" sz="3000" b="1" dirty="0">
                <a:solidFill>
                  <a:schemeClr val="accent3">
                    <a:lumMod val="40000"/>
                    <a:lumOff val="60000"/>
                  </a:schemeClr>
                </a:solidFill>
                <a:latin typeface="Roboto" panose="02000000000000000000" pitchFamily="2" charset="0"/>
                <a:ea typeface="Roboto" panose="02000000000000000000" pitchFamily="2" charset="0"/>
                <a:cs typeface="Tahoma" panose="020B0604030504040204" pitchFamily="34" charset="0"/>
              </a:rPr>
              <a:t>Chuẩn bị: Giấy vẽ A4, Chì, tẩy, màu </a:t>
            </a:r>
            <a:r>
              <a:rPr lang="en-US" sz="3000" b="1" dirty="0" smtClean="0">
                <a:solidFill>
                  <a:schemeClr val="accent3">
                    <a:lumMod val="40000"/>
                    <a:lumOff val="60000"/>
                  </a:schemeClr>
                </a:solidFill>
                <a:latin typeface="Roboto" panose="02000000000000000000" pitchFamily="2" charset="0"/>
                <a:ea typeface="Roboto" panose="02000000000000000000" pitchFamily="2" charset="0"/>
                <a:cs typeface="Tahoma" panose="020B0604030504040204" pitchFamily="34" charset="0"/>
              </a:rPr>
              <a:t>vẽ, vỏ trứng, hồ dán...</a:t>
            </a:r>
            <a:endParaRPr lang="vi-VN" sz="3000" b="1" dirty="0">
              <a:solidFill>
                <a:schemeClr val="accent3">
                  <a:lumMod val="40000"/>
                  <a:lumOff val="60000"/>
                </a:schemeClr>
              </a:solidFill>
              <a:latin typeface="Roboto" panose="02000000000000000000" pitchFamily="2" charset="0"/>
              <a:ea typeface="Roboto" panose="02000000000000000000" pitchFamily="2" charset="0"/>
              <a:cs typeface="Tahoma" panose="020B0604030504040204" pitchFamily="34" charset="0"/>
            </a:endParaRPr>
          </a:p>
        </p:txBody>
      </p:sp>
      <p:sp>
        <p:nvSpPr>
          <p:cNvPr id="6" name="Rounded Rectangle 5"/>
          <p:cNvSpPr/>
          <p:nvPr/>
        </p:nvSpPr>
        <p:spPr>
          <a:xfrm>
            <a:off x="-1064431" y="2388868"/>
            <a:ext cx="4914034" cy="3931921"/>
          </a:xfrm>
          <a:prstGeom prst="roundRect">
            <a:avLst/>
          </a:prstGeom>
          <a:solidFill>
            <a:srgbClr val="00206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l="5633" r="5633"/>
          <a:stretch/>
        </p:blipFill>
        <p:spPr bwMode="auto">
          <a:xfrm>
            <a:off x="-492494" y="2998234"/>
            <a:ext cx="4281906" cy="2752653"/>
          </a:xfrm>
          <a:prstGeom prst="homePlate">
            <a:avLst/>
          </a:prstGeom>
          <a:noFill/>
          <a:effectLst>
            <a:outerShdw blurRad="50800" dist="38100" dir="2700000" algn="tl" rotWithShape="0">
              <a:prstClr val="black">
                <a:alpha val="40000"/>
              </a:prstClr>
            </a:outerShdw>
          </a:effectLst>
          <a:scene3d>
            <a:camera prst="orthographicFront"/>
            <a:lightRig rig="contrasting" dir="t"/>
          </a:scene3d>
          <a:sp3d prstMaterial="dkEdge"/>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44540737"/>
      </p:ext>
    </p:extLst>
  </p:cSld>
  <p:clrMapOvr>
    <a:masterClrMapping/>
  </p:clrMapOvr>
  <mc:AlternateContent xmlns:mc="http://schemas.openxmlformats.org/markup-compatibility/2006" xmlns:p14="http://schemas.microsoft.com/office/powerpoint/2010/main">
    <mc:Choice Requires="p14">
      <p:transition spd="slow" p14:dur="1500" advTm="29076">
        <p14:window dir="vert"/>
      </p:transition>
    </mc:Choice>
    <mc:Fallback xmlns="">
      <p:transition spd="slow" advTm="290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 presetClass="entr" presetSubtype="8" fill="hold" grpId="0" nodeType="withEffect">
                                  <p:stCondLst>
                                    <p:cond delay="3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60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0-#ppt_w/2"/>
                                          </p:val>
                                        </p:tav>
                                        <p:tav tm="100000">
                                          <p:val>
                                            <p:strVal val="#ppt_x"/>
                                          </p:val>
                                        </p:tav>
                                      </p:tavLst>
                                    </p:anim>
                                    <p:anim calcmode="lin" valueType="num">
                                      <p:cBhvr additive="base">
                                        <p:cTn id="1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22" presetClass="entr" presetSubtype="8" fill="hold" grpId="0" nodeType="withEffect">
                                  <p:stCondLst>
                                    <p:cond delay="300"/>
                                  </p:stCondLst>
                                  <p:childTnLst>
                                    <p:set>
                                      <p:cBhvr>
                                        <p:cTn id="25" dur="1" fill="hold">
                                          <p:stCondLst>
                                            <p:cond delay="0"/>
                                          </p:stCondLst>
                                        </p:cTn>
                                        <p:tgtEl>
                                          <p:spTgt spid="112">
                                            <p:txEl>
                                              <p:pRg st="0" end="0"/>
                                            </p:txEl>
                                          </p:spTgt>
                                        </p:tgtEl>
                                        <p:attrNameLst>
                                          <p:attrName>style.visibility</p:attrName>
                                        </p:attrNameLst>
                                      </p:cBhvr>
                                      <p:to>
                                        <p:strVal val="visible"/>
                                      </p:to>
                                    </p:set>
                                    <p:animEffect transition="in" filter="wipe(left)">
                                      <p:cBhvr>
                                        <p:cTn id="26" dur="500"/>
                                        <p:tgtEl>
                                          <p:spTgt spid="112">
                                            <p:txEl>
                                              <p:pRg st="0" end="0"/>
                                            </p:txEl>
                                          </p:spTgt>
                                        </p:tgtEl>
                                      </p:cBhvr>
                                    </p:animEffect>
                                  </p:childTnLst>
                                </p:cTn>
                              </p:par>
                              <p:par>
                                <p:cTn id="27" presetID="22" presetClass="entr" presetSubtype="8" fill="hold" grpId="0" nodeType="withEffect">
                                  <p:stCondLst>
                                    <p:cond delay="300"/>
                                  </p:stCondLst>
                                  <p:childTnLst>
                                    <p:set>
                                      <p:cBhvr>
                                        <p:cTn id="28" dur="1" fill="hold">
                                          <p:stCondLst>
                                            <p:cond delay="0"/>
                                          </p:stCondLst>
                                        </p:cTn>
                                        <p:tgtEl>
                                          <p:spTgt spid="112">
                                            <p:txEl>
                                              <p:pRg st="1" end="1"/>
                                            </p:txEl>
                                          </p:spTgt>
                                        </p:tgtEl>
                                        <p:attrNameLst>
                                          <p:attrName>style.visibility</p:attrName>
                                        </p:attrNameLst>
                                      </p:cBhvr>
                                      <p:to>
                                        <p:strVal val="visible"/>
                                      </p:to>
                                    </p:set>
                                    <p:animEffect transition="in" filter="wipe(left)">
                                      <p:cBhvr>
                                        <p:cTn id="29" dur="500"/>
                                        <p:tgtEl>
                                          <p:spTgt spid="112">
                                            <p:txEl>
                                              <p:pRg st="1" end="1"/>
                                            </p:txEl>
                                          </p:spTgt>
                                        </p:tgtEl>
                                      </p:cBhvr>
                                    </p:animEffect>
                                  </p:childTnLst>
                                </p:cTn>
                              </p:par>
                              <p:par>
                                <p:cTn id="30" presetID="22" presetClass="entr" presetSubtype="8" fill="hold" grpId="0" nodeType="withEffect">
                                  <p:stCondLst>
                                    <p:cond delay="300"/>
                                  </p:stCondLst>
                                  <p:childTnLst>
                                    <p:set>
                                      <p:cBhvr>
                                        <p:cTn id="31" dur="1" fill="hold">
                                          <p:stCondLst>
                                            <p:cond delay="0"/>
                                          </p:stCondLst>
                                        </p:cTn>
                                        <p:tgtEl>
                                          <p:spTgt spid="112">
                                            <p:txEl>
                                              <p:pRg st="2" end="2"/>
                                            </p:txEl>
                                          </p:spTgt>
                                        </p:tgtEl>
                                        <p:attrNameLst>
                                          <p:attrName>style.visibility</p:attrName>
                                        </p:attrNameLst>
                                      </p:cBhvr>
                                      <p:to>
                                        <p:strVal val="visible"/>
                                      </p:to>
                                    </p:set>
                                    <p:animEffect transition="in" filter="wipe(left)">
                                      <p:cBhvr>
                                        <p:cTn id="32" dur="500"/>
                                        <p:tgtEl>
                                          <p:spTgt spid="112">
                                            <p:txEl>
                                              <p:pRg st="2" end="2"/>
                                            </p:txEl>
                                          </p:spTgt>
                                        </p:tgtEl>
                                      </p:cBhvr>
                                    </p:animEffect>
                                  </p:childTnLst>
                                </p:cTn>
                              </p:par>
                              <p:par>
                                <p:cTn id="33" presetID="22" presetClass="entr" presetSubtype="1" fill="hold" grpId="0" nodeType="withEffect">
                                  <p:stCondLst>
                                    <p:cond delay="90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par>
                                <p:cTn id="36" presetID="22" presetClass="entr" presetSubtype="8" fill="hold" grpId="0" nodeType="withEffect">
                                  <p:stCondLst>
                                    <p:cond delay="120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3" grpId="0"/>
      <p:bldP spid="112" grpId="0" build="p"/>
      <p:bldP spid="2" grpId="0"/>
      <p:bldP spid="3" grpId="0"/>
      <p:bldP spid="8"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Shape 450"/>
        <p:cNvGrpSpPr/>
        <p:nvPr/>
      </p:nvGrpSpPr>
      <p:grpSpPr>
        <a:xfrm>
          <a:off x="0" y="0"/>
          <a:ext cx="0" cy="0"/>
          <a:chOff x="0" y="0"/>
          <a:chExt cx="0" cy="0"/>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572" t="6485" r="-572" b="14613"/>
          <a:stretch/>
        </p:blipFill>
        <p:spPr>
          <a:xfrm>
            <a:off x="3423755" y="732858"/>
            <a:ext cx="2040613" cy="2040613"/>
          </a:xfrm>
          <a:prstGeom prst="ellipse">
            <a:avLst/>
          </a:prstGeom>
        </p:spPr>
      </p:pic>
      <p:pic>
        <p:nvPicPr>
          <p:cNvPr id="112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46309" y="839248"/>
            <a:ext cx="1797273" cy="1797273"/>
          </a:xfrm>
          <a:prstGeom prst="ellipse">
            <a:avLst/>
          </a:prstGeom>
          <a:noFill/>
          <a:ln w="11430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3377" t="-16384" r="-10589" b="-36143"/>
          <a:stretch/>
        </p:blipFill>
        <p:spPr>
          <a:xfrm>
            <a:off x="6051333" y="901050"/>
            <a:ext cx="1735471" cy="1735471"/>
          </a:xfrm>
          <a:prstGeom prst="ellipse">
            <a:avLst/>
          </a:prstGeom>
          <a:ln w="114300">
            <a:solidFill>
              <a:schemeClr val="tx2">
                <a:lumMod val="50000"/>
              </a:schemeClr>
            </a:solidFill>
          </a:ln>
        </p:spPr>
      </p:pic>
      <p:sp>
        <p:nvSpPr>
          <p:cNvPr id="5" name="TextBox 4"/>
          <p:cNvSpPr txBox="1"/>
          <p:nvPr/>
        </p:nvSpPr>
        <p:spPr>
          <a:xfrm>
            <a:off x="566717" y="2773471"/>
            <a:ext cx="7686720" cy="810543"/>
          </a:xfrm>
          <a:prstGeom prst="rect">
            <a:avLst/>
          </a:prstGeom>
          <a:noFill/>
        </p:spPr>
        <p:txBody>
          <a:bodyPr wrap="none" rtlCol="0">
            <a:spAutoFit/>
          </a:bodyPr>
          <a:lstStyle/>
          <a:p>
            <a:r>
              <a:rPr lang="en-US" sz="4667" dirty="0">
                <a:solidFill>
                  <a:srgbClr val="800000"/>
                </a:solidFill>
                <a:latin typeface="UTM Androgyne" panose="02040603050506020204" pitchFamily="18" charset="0"/>
              </a:rPr>
              <a:t>Cảm ơn các em đã theo dõi!</a:t>
            </a:r>
          </a:p>
        </p:txBody>
      </p:sp>
      <p:sp>
        <p:nvSpPr>
          <p:cNvPr id="6" name="TextBox 5"/>
          <p:cNvSpPr txBox="1"/>
          <p:nvPr/>
        </p:nvSpPr>
        <p:spPr>
          <a:xfrm>
            <a:off x="287730" y="3614727"/>
            <a:ext cx="8312661" cy="1015663"/>
          </a:xfrm>
          <a:prstGeom prst="rect">
            <a:avLst/>
          </a:prstGeom>
          <a:noFill/>
        </p:spPr>
        <p:txBody>
          <a:bodyPr wrap="none" rtlCol="0">
            <a:spAutoFit/>
          </a:bodyPr>
          <a:lstStyle/>
          <a:p>
            <a:pPr algn="ctr"/>
            <a:r>
              <a:rPr lang="en-US" sz="3000" b="1" dirty="0"/>
              <a:t>Hãy like, đăng ký, chia sẻ</a:t>
            </a:r>
          </a:p>
          <a:p>
            <a:pPr algn="ctr"/>
            <a:r>
              <a:rPr lang="en-US" sz="3000" b="1" dirty="0"/>
              <a:t>và bình luận nội dung bài học phía dưới video nhé!</a:t>
            </a:r>
          </a:p>
        </p:txBody>
      </p:sp>
      <p:sp>
        <p:nvSpPr>
          <p:cNvPr id="7" name="Rectangle 6"/>
          <p:cNvSpPr/>
          <p:nvPr/>
        </p:nvSpPr>
        <p:spPr>
          <a:xfrm>
            <a:off x="4789592" y="7838385"/>
            <a:ext cx="3918980" cy="1508105"/>
          </a:xfrm>
          <a:prstGeom prst="rect">
            <a:avLst/>
          </a:prstGeom>
        </p:spPr>
        <p:txBody>
          <a:bodyPr wrap="square">
            <a:spAutoFit/>
          </a:bodyPr>
          <a:lstStyle/>
          <a:p>
            <a:r>
              <a:rPr lang="en-US" sz="2300" b="1" dirty="0">
                <a:solidFill>
                  <a:srgbClr val="800000"/>
                </a:solidFill>
              </a:rPr>
              <a:t>Ủng hộ (free) tác giả tại:</a:t>
            </a:r>
          </a:p>
          <a:p>
            <a:pPr marL="285750" indent="-285750">
              <a:buFontTx/>
              <a:buChar char="-"/>
            </a:pPr>
            <a:r>
              <a:rPr lang="en-US" sz="2300" b="1" dirty="0">
                <a:solidFill>
                  <a:srgbClr val="800000"/>
                </a:solidFill>
              </a:rPr>
              <a:t>Link: </a:t>
            </a:r>
            <a:r>
              <a:rPr lang="en-US" sz="2300" b="1" dirty="0">
                <a:solidFill>
                  <a:srgbClr val="800000"/>
                </a:solidFill>
                <a:hlinkClick r:id="rId8"/>
              </a:rPr>
              <a:t>https://bit.ly/3tRblro</a:t>
            </a:r>
            <a:r>
              <a:rPr lang="en-US" sz="2300" b="1" dirty="0">
                <a:solidFill>
                  <a:srgbClr val="800000"/>
                </a:solidFill>
              </a:rPr>
              <a:t>                </a:t>
            </a:r>
          </a:p>
          <a:p>
            <a:r>
              <a:rPr lang="en-US" sz="2300" b="1" dirty="0">
                <a:solidFill>
                  <a:srgbClr val="800000"/>
                </a:solidFill>
              </a:rPr>
              <a:t>Hoặc</a:t>
            </a:r>
          </a:p>
          <a:p>
            <a:pPr marL="285750" indent="-285750">
              <a:buFontTx/>
              <a:buChar char="-"/>
            </a:pPr>
            <a:r>
              <a:rPr lang="en-US" sz="2300" b="1" dirty="0">
                <a:solidFill>
                  <a:srgbClr val="800000"/>
                </a:solidFill>
              </a:rPr>
              <a:t>Link: </a:t>
            </a:r>
            <a:r>
              <a:rPr lang="en-US" sz="2300" b="1" dirty="0">
                <a:solidFill>
                  <a:srgbClr val="800000"/>
                </a:solidFill>
                <a:hlinkClick r:id="rId9"/>
              </a:rPr>
              <a:t>https://</a:t>
            </a:r>
            <a:r>
              <a:rPr lang="en-US" sz="2300" dirty="0">
                <a:solidFill>
                  <a:srgbClr val="FFFF00"/>
                </a:solidFill>
                <a:hlinkClick r:id="rId9"/>
              </a:rPr>
              <a:t>bit.ly/3xaOm8X</a:t>
            </a:r>
            <a:endParaRPr lang="en-US" sz="2300" dirty="0">
              <a:solidFill>
                <a:srgbClr val="FFFF00"/>
              </a:solidFill>
            </a:endParaRPr>
          </a:p>
        </p:txBody>
      </p:sp>
      <p:pic>
        <p:nvPicPr>
          <p:cNvPr id="8" name="Picture 7">
            <a:hlinkClick r:id="rId8" tooltip="Xem Bài giảng MT mẫu tại đây"/>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8902" y="7569530"/>
            <a:ext cx="676502" cy="1109658"/>
          </a:xfrm>
          <a:prstGeom prst="rect">
            <a:avLst/>
          </a:prstGeom>
        </p:spPr>
      </p:pic>
      <p:pic>
        <p:nvPicPr>
          <p:cNvPr id="9" name="Picture 8">
            <a:hlinkClick r:id="rId9" tooltip="Xem Bài giảng MT mẫu tại đây"/>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8902" y="8806508"/>
            <a:ext cx="676502" cy="1109658"/>
          </a:xfrm>
          <a:prstGeom prst="rect">
            <a:avLst/>
          </a:prstGeom>
        </p:spPr>
      </p:pic>
      <p:pic>
        <p:nvPicPr>
          <p:cNvPr id="11" name="Picture 10">
            <a:hlinkClick r:id="rId11" tooltip="Xem Bài giảng MT mẫu tại đây"/>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25404" y="2195038"/>
            <a:ext cx="1347488" cy="2210268"/>
          </a:xfrm>
          <a:prstGeom prst="rect">
            <a:avLst/>
          </a:prstGeom>
        </p:spPr>
      </p:pic>
      <p:sp>
        <p:nvSpPr>
          <p:cNvPr id="12" name="TextBox 11"/>
          <p:cNvSpPr txBox="1"/>
          <p:nvPr/>
        </p:nvSpPr>
        <p:spPr>
          <a:xfrm>
            <a:off x="2162628" y="5003345"/>
            <a:ext cx="8470348" cy="553998"/>
          </a:xfrm>
          <a:prstGeom prst="rect">
            <a:avLst/>
          </a:prstGeom>
          <a:noFill/>
        </p:spPr>
        <p:txBody>
          <a:bodyPr wrap="square" rtlCol="0">
            <a:spAutoFit/>
          </a:bodyPr>
          <a:lstStyle/>
          <a:p>
            <a:r>
              <a:rPr lang="en-US" sz="3000" dirty="0" smtClean="0">
                <a:solidFill>
                  <a:schemeClr val="bg1"/>
                </a:solidFill>
              </a:rPr>
              <a:t>Xem đầy đủ tại đây: </a:t>
            </a:r>
            <a:r>
              <a:rPr lang="en-US" sz="3000" dirty="0">
                <a:solidFill>
                  <a:schemeClr val="bg1"/>
                </a:solidFill>
              </a:rPr>
              <a:t>https://youtu.be/AQChUeVl7oY</a:t>
            </a:r>
            <a:endParaRPr lang="en-US" sz="3000" dirty="0">
              <a:solidFill>
                <a:schemeClr val="bg1"/>
              </a:solidFill>
            </a:endParaRPr>
          </a:p>
        </p:txBody>
      </p:sp>
    </p:spTree>
    <p:custDataLst>
      <p:tags r:id="rId1"/>
    </p:custDataLst>
    <p:extLst>
      <p:ext uri="{BB962C8B-B14F-4D97-AF65-F5344CB8AC3E}">
        <p14:creationId xmlns:p14="http://schemas.microsoft.com/office/powerpoint/2010/main" val="2303752793"/>
      </p:ext>
    </p:extLst>
  </p:cSld>
  <p:clrMapOvr>
    <a:masterClrMapping/>
  </p:clrMapOvr>
  <mc:AlternateContent xmlns:mc="http://schemas.openxmlformats.org/markup-compatibility/2006" xmlns:p14="http://schemas.microsoft.com/office/powerpoint/2010/main">
    <mc:Choice Requires="p14">
      <p:transition spd="slow" p14:dur="1250" advTm="23252">
        <p14:flip dir="r"/>
      </p:transition>
    </mc:Choice>
    <mc:Fallback xmlns="">
      <p:transition spd="slow" advTm="2325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500"/>
                                        <p:tgtEl>
                                          <p:spTgt spid="11266"/>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100"/>
                                        <p:tgtEl>
                                          <p:spTgt spid="2"/>
                                        </p:tgtEl>
                                      </p:cBhvr>
                                    </p:animEffect>
                                  </p:childTnLst>
                                </p:cTn>
                              </p:par>
                              <p:par>
                                <p:cTn id="11" presetID="10" presetClass="entr" presetSubtype="0" fill="hold" nodeType="with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00"/>
                                        <p:tgtEl>
                                          <p:spTgt spid="3"/>
                                        </p:tgtEl>
                                      </p:cBhvr>
                                    </p:animEffect>
                                  </p:childTnLst>
                                </p:cTn>
                              </p:par>
                              <p:par>
                                <p:cTn id="14" presetID="16" presetClass="entr" presetSubtype="37" fill="hold" grpId="0" nodeType="withEffect">
                                  <p:stCondLst>
                                    <p:cond delay="120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700"/>
                                        <p:tgtEl>
                                          <p:spTgt spid="5"/>
                                        </p:tgtEl>
                                      </p:cBhvr>
                                    </p:animEffect>
                                  </p:childTnLst>
                                </p:cTn>
                              </p:par>
                              <p:par>
                                <p:cTn id="17" presetID="22" presetClass="entr" presetSubtype="1" fill="hold" grpId="0" nodeType="withEffect">
                                  <p:stCondLst>
                                    <p:cond delay="160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2329084" y="7909044"/>
            <a:ext cx="5928359" cy="33223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60;p13"/>
          <p:cNvSpPr txBox="1">
            <a:spLocks noGrp="1"/>
          </p:cNvSpPr>
          <p:nvPr>
            <p:ph type="ctrTitle"/>
          </p:nvPr>
        </p:nvSpPr>
        <p:spPr>
          <a:xfrm>
            <a:off x="4267200" y="742180"/>
            <a:ext cx="6771447" cy="756376"/>
          </a:xfrm>
          <a:prstGeom prst="rect">
            <a:avLst/>
          </a:prstGeom>
          <a:effectLst>
            <a:outerShdw blurRad="50800" dir="2700000" algn="tl" rotWithShape="0">
              <a:prstClr val="black">
                <a:alpha val="27000"/>
              </a:prstClr>
            </a:outerShdw>
            <a:softEdge rad="584200"/>
          </a:effectLst>
        </p:spPr>
        <p:txBody>
          <a:bodyPr spcFirstLastPara="1" wrap="square" lIns="91425" tIns="91425" rIns="91425" bIns="91425" anchor="b" anchorCtr="0">
            <a:noAutofit/>
          </a:bodyPr>
          <a:lstStyle/>
          <a:p>
            <a:pPr marL="0" lvl="0" indent="0" algn="r" rtl="0">
              <a:spcBef>
                <a:spcPts val="0"/>
              </a:spcBef>
              <a:spcAft>
                <a:spcPts val="0"/>
              </a:spcAft>
              <a:buNone/>
            </a:pPr>
            <a:r>
              <a:rPr lang="en" sz="4500" b="1" dirty="0">
                <a:solidFill>
                  <a:schemeClr val="accent4">
                    <a:lumMod val="40000"/>
                    <a:lumOff val="60000"/>
                  </a:schemeClr>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YÊU CẦU CẦN ĐẠT</a:t>
            </a:r>
            <a:endParaRPr sz="4500" b="1" dirty="0">
              <a:solidFill>
                <a:schemeClr val="accent4">
                  <a:lumMod val="40000"/>
                  <a:lumOff val="60000"/>
                </a:schemeClr>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4" name="TextBox 3"/>
          <p:cNvSpPr txBox="1"/>
          <p:nvPr/>
        </p:nvSpPr>
        <p:spPr>
          <a:xfrm>
            <a:off x="4794661" y="1885414"/>
            <a:ext cx="6875816" cy="4493538"/>
          </a:xfrm>
          <a:prstGeom prst="rect">
            <a:avLst/>
          </a:prstGeom>
          <a:noFill/>
        </p:spPr>
        <p:txBody>
          <a:bodyPr wrap="square" rtlCol="0">
            <a:spAutoFit/>
          </a:bodyPr>
          <a:lstStyle/>
          <a:p>
            <a:pPr algn="just"/>
            <a:r>
              <a:rPr lang="en-US" sz="22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vi-VN" sz="22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Nêu được tiến trình phát triển, đặc điểm tác phẩm, tác giả tiêu biểu của trường phái Biểu hiện. Phân tích được nét, màu biểu cảm trong tranh của hoạ sĩ thuộc trường phái Biểu hiện và sản phẩm mĩ thuật. </a:t>
            </a:r>
          </a:p>
          <a:p>
            <a:pPr algn="just"/>
            <a:r>
              <a:rPr lang="en-US" sz="22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vi-VN" sz="22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Vẽ được tranh chân dung với nét, màu thể hiện trạng thái cảm xúc của nhân vật theo trường phái Biểu hiện. </a:t>
            </a:r>
          </a:p>
          <a:p>
            <a:pPr algn="just"/>
            <a:r>
              <a:rPr lang="en-US" sz="22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vi-VN" sz="22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Sử dụng được nét, hình, màu trong tranh của trường phái Biểu hiện để vẽ chân dung người thân, bạn bè. </a:t>
            </a:r>
          </a:p>
          <a:p>
            <a:pPr algn="just"/>
            <a:r>
              <a:rPr lang="en-US" sz="22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vi-VN" sz="22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Tôn trọng sự khác biệt về cách thể hiện đặc điểm riêng bên ngoài và cảm xúc của người khác.</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t="9983" b="9983"/>
          <a:stretch/>
        </p:blipFill>
        <p:spPr>
          <a:xfrm>
            <a:off x="329569" y="1498556"/>
            <a:ext cx="4128551" cy="4044458"/>
          </a:xfrm>
          <a:prstGeom prst="flowChartConnector">
            <a:avLst/>
          </a:prstGeom>
          <a:effectLst>
            <a:glow rad="228600">
              <a:schemeClr val="accent3">
                <a:satMod val="175000"/>
                <a:alpha val="40000"/>
              </a:schemeClr>
            </a:glow>
            <a:outerShdw blurRad="50800" dist="38100" dir="2700000" algn="tl" rotWithShape="0">
              <a:prstClr val="black">
                <a:alpha val="40000"/>
              </a:prstClr>
            </a:outerShdw>
            <a:reflection blurRad="6350" stA="52000" endA="300" endPos="35000" dir="5400000" sy="-100000" algn="bl" rotWithShape="0"/>
            <a:softEdge rad="63500"/>
          </a:effectLst>
        </p:spPr>
      </p:pic>
      <p:pic>
        <p:nvPicPr>
          <p:cNvPr id="7" name="Picture 6">
            <a:hlinkClick r:id="rId5" tooltip="Xem Bài giảng MT mẫu tại đây"/>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9254" y="5097896"/>
            <a:ext cx="676502" cy="1109658"/>
          </a:xfrm>
          <a:prstGeom prst="rect">
            <a:avLst/>
          </a:prstGeom>
        </p:spPr>
      </p:pic>
      <p:sp>
        <p:nvSpPr>
          <p:cNvPr id="8" name="TextBox 7"/>
          <p:cNvSpPr txBox="1"/>
          <p:nvPr/>
        </p:nvSpPr>
        <p:spPr>
          <a:xfrm>
            <a:off x="222299" y="6342183"/>
            <a:ext cx="6622869" cy="369332"/>
          </a:xfrm>
          <a:prstGeom prst="rect">
            <a:avLst/>
          </a:prstGeom>
          <a:noFill/>
        </p:spPr>
        <p:txBody>
          <a:bodyPr wrap="square" rtlCol="0">
            <a:spAutoFit/>
          </a:bodyPr>
          <a:lstStyle/>
          <a:p>
            <a:r>
              <a:rPr lang="en-US" dirty="0" smtClean="0">
                <a:solidFill>
                  <a:srgbClr val="FFFF00"/>
                </a:solidFill>
              </a:rPr>
              <a:t>Xem đầy đủ tại đây: </a:t>
            </a:r>
            <a:r>
              <a:rPr lang="en-US" dirty="0">
                <a:solidFill>
                  <a:srgbClr val="FFFF00"/>
                </a:solidFill>
              </a:rPr>
              <a:t>https://youtu.be/AQChUeVl7oY</a:t>
            </a:r>
            <a:endParaRPr lang="en-US" dirty="0">
              <a:solidFill>
                <a:srgbClr val="FFFF00"/>
              </a:solidFill>
            </a:endParaRPr>
          </a:p>
        </p:txBody>
      </p:sp>
    </p:spTree>
    <p:custDataLst>
      <p:tags r:id="rId1"/>
    </p:custDataLst>
    <p:extLst>
      <p:ext uri="{BB962C8B-B14F-4D97-AF65-F5344CB8AC3E}">
        <p14:creationId xmlns:p14="http://schemas.microsoft.com/office/powerpoint/2010/main" val="834499821"/>
      </p:ext>
    </p:extLst>
  </p:cSld>
  <p:clrMapOvr>
    <a:masterClrMapping/>
  </p:clrMapOvr>
  <mc:AlternateContent xmlns:mc="http://schemas.openxmlformats.org/markup-compatibility/2006" xmlns:p14="http://schemas.microsoft.com/office/powerpoint/2010/main">
    <mc:Choice Requires="p14">
      <p:transition spd="slow" p14:dur="1250" advTm="49168">
        <p14:switch dir="r"/>
      </p:transition>
    </mc:Choice>
    <mc:Fallback xmlns="">
      <p:transition spd="slow" advTm="491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2" presetClass="entr" presetSubtype="1" fill="hold" nodeType="withEffect">
                                  <p:stCondLst>
                                    <p:cond delay="4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 presetClass="entr" presetSubtype="8" fill="hold" grpId="0" nodeType="withEffect">
                                  <p:stCondLst>
                                    <p:cond delay="7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par>
                                <p:cTn id="15" presetID="22" presetClass="entr" presetSubtype="8" fill="hold" grpId="0" nodeType="withEffect">
                                  <p:stCondLst>
                                    <p:cond delay="12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0553" y="1667280"/>
            <a:ext cx="4932620" cy="3523439"/>
          </a:xfrm>
          <a:prstGeom prst="rect">
            <a:avLst/>
          </a:prstGeom>
          <a:effectLst>
            <a:glow rad="228600">
              <a:schemeClr val="accent3">
                <a:satMod val="175000"/>
                <a:alpha val="40000"/>
              </a:schemeClr>
            </a:glow>
            <a:outerShdw blurRad="50800" dist="38100" dir="2700000" algn="tl" rotWithShape="0">
              <a:prstClr val="black">
                <a:alpha val="40000"/>
              </a:prstClr>
            </a:outerShdw>
            <a:reflection blurRad="6350" stA="52000" endA="300" endPos="35000" dir="5400000" sy="-100000" algn="bl" rotWithShape="0"/>
            <a:softEdge rad="190500"/>
          </a:effectLst>
        </p:spPr>
      </p:pic>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1590" b="1590"/>
          <a:stretch/>
        </p:blipFill>
        <p:spPr bwMode="auto">
          <a:xfrm>
            <a:off x="8053153" y="2978863"/>
            <a:ext cx="1674459" cy="1621199"/>
          </a:xfrm>
          <a:prstGeom prst="snip2DiagRect">
            <a:avLst/>
          </a:prstGeom>
          <a:noFill/>
          <a:ln w="114300">
            <a:solidFill>
              <a:schemeClr val="bg2">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8"/>
          <p:cNvPicPr>
            <a:picLocks noChangeAspect="1" noChangeArrowheads="1"/>
          </p:cNvPicPr>
          <p:nvPr/>
        </p:nvPicPr>
        <p:blipFill>
          <a:blip r:embed="rId6">
            <a:extLst>
              <a:ext uri="{28A0092B-C50C-407E-A947-70E740481C1C}">
                <a14:useLocalDpi xmlns:a14="http://schemas.microsoft.com/office/drawing/2010/main" val="0"/>
              </a:ext>
            </a:extLst>
          </a:blip>
          <a:srcRect l="19231" r="19231"/>
          <a:stretch/>
        </p:blipFill>
        <p:spPr bwMode="auto">
          <a:xfrm>
            <a:off x="5927564" y="2978864"/>
            <a:ext cx="1621198" cy="1621198"/>
          </a:xfrm>
          <a:prstGeom prst="snip2DiagRect">
            <a:avLst/>
          </a:prstGeom>
          <a:noFill/>
          <a:ln w="114300">
            <a:solidFill>
              <a:schemeClr val="bg2">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Google Shape;65;p14"/>
          <p:cNvSpPr txBox="1">
            <a:spLocks/>
          </p:cNvSpPr>
          <p:nvPr/>
        </p:nvSpPr>
        <p:spPr>
          <a:xfrm>
            <a:off x="6529701" y="1511294"/>
            <a:ext cx="4721362" cy="1135879"/>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7500" b="1" dirty="0">
                <a:solidFill>
                  <a:schemeClr val="accent4">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Tahoma" panose="020B0604030504040204" pitchFamily="34" charset="0"/>
              </a:rPr>
              <a:t>CHUẨN BỊ</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l="7582" r="7582"/>
          <a:stretch/>
        </p:blipFill>
        <p:spPr bwMode="auto">
          <a:xfrm>
            <a:off x="10232003" y="2983573"/>
            <a:ext cx="1656676" cy="1656676"/>
          </a:xfrm>
          <a:prstGeom prst="snip2DiagRect">
            <a:avLst/>
          </a:prstGeom>
          <a:noFill/>
          <a:ln w="114300">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11" name="Picture 10">
            <a:hlinkClick r:id="rId8" tooltip="Xem Bài giảng MT mẫu tại đây"/>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3410" y="5190719"/>
            <a:ext cx="676502" cy="1109658"/>
          </a:xfrm>
          <a:prstGeom prst="rect">
            <a:avLst/>
          </a:prstGeom>
        </p:spPr>
      </p:pic>
      <p:sp>
        <p:nvSpPr>
          <p:cNvPr id="12" name="TextBox 11"/>
          <p:cNvSpPr txBox="1"/>
          <p:nvPr/>
        </p:nvSpPr>
        <p:spPr>
          <a:xfrm>
            <a:off x="6529701" y="6022888"/>
            <a:ext cx="6622869" cy="369332"/>
          </a:xfrm>
          <a:prstGeom prst="rect">
            <a:avLst/>
          </a:prstGeom>
          <a:noFill/>
        </p:spPr>
        <p:txBody>
          <a:bodyPr wrap="square" rtlCol="0">
            <a:spAutoFit/>
          </a:bodyPr>
          <a:lstStyle/>
          <a:p>
            <a:r>
              <a:rPr lang="en-US" dirty="0" smtClean="0">
                <a:solidFill>
                  <a:srgbClr val="FFFF00"/>
                </a:solidFill>
              </a:rPr>
              <a:t>Xem đầy đủ tại đây: </a:t>
            </a:r>
            <a:r>
              <a:rPr lang="en-US" dirty="0">
                <a:solidFill>
                  <a:srgbClr val="FFFF00"/>
                </a:solidFill>
              </a:rPr>
              <a:t>https://youtu.be/AQChUeVl7oY</a:t>
            </a:r>
            <a:endParaRPr lang="en-US" dirty="0">
              <a:solidFill>
                <a:srgbClr val="FFFF00"/>
              </a:solidFill>
            </a:endParaRPr>
          </a:p>
        </p:txBody>
      </p:sp>
    </p:spTree>
    <p:custDataLst>
      <p:tags r:id="rId1"/>
    </p:custDataLst>
    <p:extLst>
      <p:ext uri="{BB962C8B-B14F-4D97-AF65-F5344CB8AC3E}">
        <p14:creationId xmlns:p14="http://schemas.microsoft.com/office/powerpoint/2010/main" val="730948439"/>
      </p:ext>
    </p:extLst>
  </p:cSld>
  <p:clrMapOvr>
    <a:masterClrMapping/>
  </p:clrMapOvr>
  <mc:AlternateContent xmlns:mc="http://schemas.openxmlformats.org/markup-compatibility/2006" xmlns:p14="http://schemas.microsoft.com/office/powerpoint/2010/main">
    <mc:Choice Requires="p14">
      <p:transition spd="slow" p14:dur="1600" advTm="18897">
        <p14:prism isInverted="1"/>
      </p:transition>
    </mc:Choice>
    <mc:Fallback xmlns="">
      <p:transition spd="slow" advTm="188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par>
                                <p:cTn id="11" presetID="22" presetClass="entr" presetSubtype="4" fill="hold" nodeType="withEffect">
                                  <p:stCondLst>
                                    <p:cond delay="30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70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nodeType="withEffect">
                                  <p:stCondLst>
                                    <p:cond delay="110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1000">
              <a:schemeClr val="accent1">
                <a:lumMod val="45000"/>
                <a:lumOff val="55000"/>
              </a:schemeClr>
            </a:gs>
            <a:gs pos="49000">
              <a:srgbClr val="C9A6E4"/>
            </a:gs>
            <a:gs pos="100000">
              <a:srgbClr val="964FFF"/>
            </a:gs>
          </a:gsLst>
          <a:lin ang="5400000" scaled="1"/>
        </a:grad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2190" b="12190"/>
          <a:stretch/>
        </p:blipFill>
        <p:spPr bwMode="auto">
          <a:xfrm>
            <a:off x="2169897" y="326676"/>
            <a:ext cx="3252517" cy="1756887"/>
          </a:xfrm>
          <a:prstGeom prst="flowChartPunchedCard">
            <a:avLst/>
          </a:prstGeom>
          <a:noFill/>
          <a:ln w="38100">
            <a:solidFill>
              <a:srgbClr val="CEAD7B"/>
            </a:solidFill>
          </a:ln>
          <a:effectLst>
            <a:outerShdw dist="114300" dir="2700000" sx="79000" sy="79000" algn="tl" rotWithShape="0">
              <a:prstClr val="black">
                <a:alpha val="41000"/>
              </a:prstClr>
            </a:outerShdw>
            <a:reflection blurRad="38100" stA="60000" endPos="24000" dir="5400000" sy="-100000" algn="bl" rotWithShape="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1" y="7390110"/>
            <a:ext cx="12191999" cy="3862044"/>
          </a:xfrm>
          <a:prstGeom prst="rect">
            <a:avLst/>
          </a:prstGeom>
          <a:solidFill>
            <a:schemeClr val="tx1">
              <a:alpha val="57000"/>
            </a:scheme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7690" y="2410294"/>
            <a:ext cx="596697" cy="596697"/>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1845" y="5451202"/>
            <a:ext cx="548386" cy="548386"/>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133" y="3898711"/>
            <a:ext cx="579811" cy="579811"/>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150086" y="3187911"/>
            <a:ext cx="571904" cy="571904"/>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9897" y="4704494"/>
            <a:ext cx="532283" cy="532283"/>
          </a:xfrm>
          <a:prstGeom prst="rect">
            <a:avLst/>
          </a:prstGeom>
          <a:effectLst>
            <a:outerShdw blurRad="50800" dist="38100" dir="2700000" algn="tl" rotWithShape="0">
              <a:prstClr val="black">
                <a:alpha val="40000"/>
              </a:prstClr>
            </a:outerShdw>
          </a:effectLst>
        </p:spPr>
      </p:pic>
      <p:sp>
        <p:nvSpPr>
          <p:cNvPr id="7" name="Google Shape;82;p16"/>
          <p:cNvSpPr txBox="1">
            <a:spLocks/>
          </p:cNvSpPr>
          <p:nvPr/>
        </p:nvSpPr>
        <p:spPr>
          <a:xfrm>
            <a:off x="2894482" y="2145325"/>
            <a:ext cx="9094318" cy="3717698"/>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800"/>
              </a:spcBef>
              <a:buNone/>
            </a:pP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Quan sát nhận thức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về</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một</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số</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hình</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thức</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thể</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hiện</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tranh</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chân</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dung.</a:t>
            </a:r>
          </a:p>
          <a:p>
            <a:pPr marL="0" indent="0">
              <a:lnSpc>
                <a:spcPct val="150000"/>
              </a:lnSpc>
              <a:spcBef>
                <a:spcPts val="1800"/>
              </a:spcBef>
              <a:buNone/>
            </a:pP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Cách</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vẽ</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tranh</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chân</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dung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với</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nét</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màu</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biểu</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cảm</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a:t>
            </a:r>
          </a:p>
          <a:p>
            <a:pPr marL="0" indent="0">
              <a:lnSpc>
                <a:spcPct val="150000"/>
              </a:lnSpc>
              <a:spcBef>
                <a:spcPts val="1800"/>
              </a:spcBef>
              <a:buNone/>
            </a:pP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Vẽ</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tranh</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chân</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dung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biểu</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cảm</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a:t>
            </a:r>
          </a:p>
          <a:p>
            <a:pPr marL="0" indent="0">
              <a:lnSpc>
                <a:spcPct val="150000"/>
              </a:lnSpc>
              <a:spcBef>
                <a:spcPts val="1800"/>
              </a:spcBef>
              <a:buNone/>
            </a:pP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Trưng</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bày sản phẩm và chia sẻ.</a:t>
            </a:r>
          </a:p>
          <a:p>
            <a:pPr marL="0" indent="0">
              <a:lnSpc>
                <a:spcPct val="150000"/>
              </a:lnSpc>
              <a:spcBef>
                <a:spcPts val="1800"/>
              </a:spcBef>
              <a:buNone/>
            </a:pP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Tìm</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en-US" sz="2300" b="1" dirty="0" err="1">
                <a:solidFill>
                  <a:srgbClr val="00003A"/>
                </a:solidFill>
                <a:latin typeface="Roboto" panose="02000000000000000000" pitchFamily="2" charset="0"/>
                <a:ea typeface="Roboto" panose="02000000000000000000" pitchFamily="2" charset="0"/>
                <a:cs typeface="Tahoma" panose="020B0604030504040204" pitchFamily="34" charset="0"/>
              </a:rPr>
              <a:t>hiểu</a:t>
            </a:r>
            <a:r>
              <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rPr>
              <a:t> </a:t>
            </a:r>
            <a:r>
              <a:rPr lang="vi-VN" sz="2300" b="1" dirty="0">
                <a:solidFill>
                  <a:srgbClr val="00003A"/>
                </a:solidFill>
                <a:latin typeface="Roboto" panose="02000000000000000000" pitchFamily="2" charset="0"/>
                <a:ea typeface="Roboto" panose="02000000000000000000" pitchFamily="2" charset="0"/>
                <a:cs typeface="Tahoma" panose="020B0604030504040204" pitchFamily="34" charset="0"/>
              </a:rPr>
              <a:t>tranh chân dung thuộc trường phái Biểu hiện.</a:t>
            </a:r>
            <a:endParaRPr lang="en-US" sz="2300" b="1" dirty="0">
              <a:solidFill>
                <a:srgbClr val="00003A"/>
              </a:solidFill>
              <a:latin typeface="Roboto" panose="02000000000000000000" pitchFamily="2" charset="0"/>
              <a:ea typeface="Roboto" panose="02000000000000000000" pitchFamily="2" charset="0"/>
              <a:cs typeface="Tahoma" panose="020B0604030504040204" pitchFamily="34" charset="0"/>
            </a:endParaRPr>
          </a:p>
        </p:txBody>
      </p:sp>
      <p:sp>
        <p:nvSpPr>
          <p:cNvPr id="8" name="Google Shape;60;p13"/>
          <p:cNvSpPr txBox="1">
            <a:spLocks noGrp="1"/>
          </p:cNvSpPr>
          <p:nvPr>
            <p:ph type="ctrTitle"/>
          </p:nvPr>
        </p:nvSpPr>
        <p:spPr>
          <a:xfrm>
            <a:off x="5514822" y="618238"/>
            <a:ext cx="3853638" cy="1159303"/>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b="1" dirty="0">
                <a:solidFill>
                  <a:schemeClr val="accent5">
                    <a:lumMod val="5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Tahoma" panose="020B0604030504040204" pitchFamily="34" charset="0"/>
              </a:rPr>
              <a:t>NỘI DUNG</a:t>
            </a:r>
            <a:endParaRPr b="1" dirty="0">
              <a:solidFill>
                <a:schemeClr val="accent5">
                  <a:lumMod val="5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Tahoma" panose="020B0604030504040204" pitchFamily="34" charset="0"/>
            </a:endParaRPr>
          </a:p>
        </p:txBody>
      </p:sp>
    </p:spTree>
    <p:custDataLst>
      <p:tags r:id="rId1"/>
    </p:custDataLst>
    <p:extLst>
      <p:ext uri="{BB962C8B-B14F-4D97-AF65-F5344CB8AC3E}">
        <p14:creationId xmlns:p14="http://schemas.microsoft.com/office/powerpoint/2010/main" val="3567234629"/>
      </p:ext>
    </p:extLst>
  </p:cSld>
  <p:clrMapOvr>
    <a:masterClrMapping/>
  </p:clrMapOvr>
  <mc:AlternateContent xmlns:mc="http://schemas.openxmlformats.org/markup-compatibility/2006" xmlns:p14="http://schemas.microsoft.com/office/powerpoint/2010/main">
    <mc:Choice Requires="p14">
      <p:transition spd="slow" p14:dur="1600" advTm="38311">
        <p14:prism isInverted="1"/>
      </p:transition>
    </mc:Choice>
    <mc:Fallback xmlns="">
      <p:transition spd="slow" advTm="383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2" fill="hold" nodeType="withEffect">
                                  <p:stCondLst>
                                    <p:cond delay="2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 presetClass="entr" presetSubtype="8"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3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6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9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120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par>
                                <p:cTn id="37" presetID="22" presetClass="entr" presetSubtype="8" fill="hold" grpId="0" nodeType="withEffect">
                                  <p:stCondLst>
                                    <p:cond delay="90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wipe(left)">
                                      <p:cBhvr>
                                        <p:cTn id="39" dur="500"/>
                                        <p:tgtEl>
                                          <p:spTgt spid="7">
                                            <p:txEl>
                                              <p:pRg st="0" end="0"/>
                                            </p:txEl>
                                          </p:spTgt>
                                        </p:tgtEl>
                                      </p:cBhvr>
                                    </p:animEffect>
                                  </p:childTnLst>
                                </p:cTn>
                              </p:par>
                              <p:par>
                                <p:cTn id="40" presetID="22" presetClass="entr" presetSubtype="8" fill="hold" grpId="0" nodeType="withEffect">
                                  <p:stCondLst>
                                    <p:cond delay="130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left)">
                                      <p:cBhvr>
                                        <p:cTn id="42" dur="500"/>
                                        <p:tgtEl>
                                          <p:spTgt spid="7">
                                            <p:txEl>
                                              <p:pRg st="1" end="1"/>
                                            </p:txEl>
                                          </p:spTgt>
                                        </p:tgtEl>
                                      </p:cBhvr>
                                    </p:animEffect>
                                  </p:childTnLst>
                                </p:cTn>
                              </p:par>
                              <p:par>
                                <p:cTn id="43" presetID="22" presetClass="entr" presetSubtype="8" fill="hold" grpId="0" nodeType="withEffect">
                                  <p:stCondLst>
                                    <p:cond delay="170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wipe(left)">
                                      <p:cBhvr>
                                        <p:cTn id="45" dur="500"/>
                                        <p:tgtEl>
                                          <p:spTgt spid="7">
                                            <p:txEl>
                                              <p:pRg st="2" end="2"/>
                                            </p:txEl>
                                          </p:spTgt>
                                        </p:tgtEl>
                                      </p:cBhvr>
                                    </p:animEffect>
                                  </p:childTnLst>
                                </p:cTn>
                              </p:par>
                              <p:par>
                                <p:cTn id="46" presetID="22" presetClass="entr" presetSubtype="8" fill="hold" grpId="0" nodeType="withEffect">
                                  <p:stCondLst>
                                    <p:cond delay="210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wipe(left)">
                                      <p:cBhvr>
                                        <p:cTn id="48" dur="500"/>
                                        <p:tgtEl>
                                          <p:spTgt spid="7">
                                            <p:txEl>
                                              <p:pRg st="3" end="3"/>
                                            </p:txEl>
                                          </p:spTgt>
                                        </p:tgtEl>
                                      </p:cBhvr>
                                    </p:animEffect>
                                  </p:childTnLst>
                                </p:cTn>
                              </p:par>
                              <p:par>
                                <p:cTn id="49" presetID="22" presetClass="entr" presetSubtype="8" fill="hold" grpId="0" nodeType="withEffect">
                                  <p:stCondLst>
                                    <p:cond delay="2500"/>
                                  </p:stCondLst>
                                  <p:childTnLst>
                                    <p:set>
                                      <p:cBhvr>
                                        <p:cTn id="50" dur="1" fill="hold">
                                          <p:stCondLst>
                                            <p:cond delay="0"/>
                                          </p:stCondLst>
                                        </p:cTn>
                                        <p:tgtEl>
                                          <p:spTgt spid="7">
                                            <p:txEl>
                                              <p:pRg st="4" end="4"/>
                                            </p:txEl>
                                          </p:spTgt>
                                        </p:tgtEl>
                                        <p:attrNameLst>
                                          <p:attrName>style.visibility</p:attrName>
                                        </p:attrNameLst>
                                      </p:cBhvr>
                                      <p:to>
                                        <p:strVal val="visible"/>
                                      </p:to>
                                    </p:set>
                                    <p:animEffect transition="in" filter="wipe(left)">
                                      <p:cBhvr>
                                        <p:cTn id="5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uiExpand="1"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9551"/>
          <a:stretch/>
        </p:blipFill>
        <p:spPr>
          <a:xfrm>
            <a:off x="0" y="1705141"/>
            <a:ext cx="4907280" cy="2973454"/>
          </a:xfrm>
          <a:prstGeom prst="rect">
            <a:avLst/>
          </a:prstGeom>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r="12668"/>
          <a:stretch/>
        </p:blipFill>
        <p:spPr>
          <a:xfrm>
            <a:off x="1" y="4721907"/>
            <a:ext cx="4937760" cy="1909286"/>
          </a:xfrm>
          <a:prstGeom prst="rect">
            <a:avLst/>
          </a:prstGeom>
        </p:spPr>
      </p:pic>
      <p:sp>
        <p:nvSpPr>
          <p:cNvPr id="12" name="Rectangle 11"/>
          <p:cNvSpPr/>
          <p:nvPr/>
        </p:nvSpPr>
        <p:spPr>
          <a:xfrm>
            <a:off x="-1097280" y="153526"/>
            <a:ext cx="14950440" cy="1109217"/>
          </a:xfrm>
          <a:prstGeom prst="rect">
            <a:avLst/>
          </a:prstGeom>
          <a:gradFill>
            <a:gsLst>
              <a:gs pos="100000">
                <a:srgbClr val="000000">
                  <a:alpha val="5000"/>
                </a:srgbClr>
              </a:gs>
              <a:gs pos="3000">
                <a:srgbClr val="7030A0"/>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403" y="1704793"/>
            <a:ext cx="537895" cy="537895"/>
          </a:xfrm>
          <a:prstGeom prst="rect">
            <a:avLst/>
          </a:prstGeom>
        </p:spPr>
      </p:pic>
      <p:sp>
        <p:nvSpPr>
          <p:cNvPr id="15" name="TextBox 14"/>
          <p:cNvSpPr txBox="1"/>
          <p:nvPr/>
        </p:nvSpPr>
        <p:spPr>
          <a:xfrm>
            <a:off x="637933" y="2434430"/>
            <a:ext cx="3919554" cy="2139047"/>
          </a:xfrm>
          <a:prstGeom prst="rect">
            <a:avLst/>
          </a:prstGeom>
          <a:noFill/>
        </p:spPr>
        <p:txBody>
          <a:bodyPr wrap="square" rtlCol="0">
            <a:spAutoFit/>
          </a:bodyPr>
          <a:lstStyle/>
          <a:p>
            <a:r>
              <a:rPr lang="vi-VN" sz="1900" i="1" dirty="0" smtClean="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vi-VN"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Em có cảm nhận gì về trang thái, tinh thần của nhân vật trong tranh?</a:t>
            </a:r>
          </a:p>
          <a:p>
            <a:r>
              <a:rPr lang="vi-VN"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Hình thức thể hiện màu sắc, đường nét, hình ảnh và không gian trong mỗi bức tranh như thế nào?</a:t>
            </a:r>
          </a:p>
          <a:p>
            <a:r>
              <a:rPr lang="vi-VN"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Tranh chân dung vẽ theo trường phái Biểu hiện có đặc điểm gì?</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t="14753" b="14753"/>
          <a:stretch/>
        </p:blipFill>
        <p:spPr bwMode="auto">
          <a:xfrm>
            <a:off x="362691" y="273250"/>
            <a:ext cx="1709683" cy="995407"/>
          </a:xfrm>
          <a:prstGeom prst="flowChartPunchedCard">
            <a:avLst/>
          </a:prstGeom>
          <a:noFill/>
          <a:ln w="38100">
            <a:solidFill>
              <a:srgbClr val="CEAD7B"/>
            </a:solidFill>
          </a:ln>
          <a:effectLst>
            <a:outerShdw blurRad="342900" dist="190500" dir="3000000" algn="tl" rotWithShape="0">
              <a:srgbClr val="000000">
                <a:alpha val="82000"/>
              </a:srgb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2121290" y="477816"/>
            <a:ext cx="10160077" cy="56938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BÀI </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3</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TRANH CHÂN DUNG</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THEO TRƯỜNG PHÁI BIỂU HIỆN</a:t>
            </a:r>
          </a:p>
        </p:txBody>
      </p:sp>
      <p:sp>
        <p:nvSpPr>
          <p:cNvPr id="20" name="Snip Single Corner Rectangle 19"/>
          <p:cNvSpPr/>
          <p:nvPr/>
        </p:nvSpPr>
        <p:spPr>
          <a:xfrm>
            <a:off x="3991430" y="1252087"/>
            <a:ext cx="8200570" cy="151478"/>
          </a:xfrm>
          <a:prstGeom prst="snip1Rect">
            <a:avLst/>
          </a:prstGeom>
          <a:gradFill flip="none" rotWithShape="1">
            <a:gsLst>
              <a:gs pos="0">
                <a:srgbClr val="480201"/>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nip Single Corner Rectangle 20"/>
          <p:cNvSpPr/>
          <p:nvPr/>
        </p:nvSpPr>
        <p:spPr>
          <a:xfrm>
            <a:off x="6328230" y="1530287"/>
            <a:ext cx="6061890" cy="101968"/>
          </a:xfrm>
          <a:prstGeom prst="snip1Rect">
            <a:avLst/>
          </a:prstGeom>
          <a:gradFill flip="none" rotWithShape="1">
            <a:gsLst>
              <a:gs pos="0">
                <a:schemeClr val="accent1">
                  <a:lumMod val="75000"/>
                </a:schemeClr>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96" y="3014793"/>
            <a:ext cx="834975" cy="834975"/>
          </a:xfrm>
          <a:prstGeom prst="rect">
            <a:avLst/>
          </a:prstGeom>
        </p:spPr>
      </p:pic>
      <p:sp>
        <p:nvSpPr>
          <p:cNvPr id="4" name="Google Shape;82;p16"/>
          <p:cNvSpPr txBox="1">
            <a:spLocks/>
          </p:cNvSpPr>
          <p:nvPr/>
        </p:nvSpPr>
        <p:spPr>
          <a:xfrm>
            <a:off x="752298" y="1577362"/>
            <a:ext cx="4226102" cy="708638"/>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solidFill>
                  <a:schemeClr val="accent4">
                    <a:lumMod val="60000"/>
                    <a:lumOff val="4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Tahoma" panose="020B0604030504040204" pitchFamily="34" charset="0"/>
              </a:rPr>
              <a:t>Quan sát nhận thức về </a:t>
            </a:r>
            <a:r>
              <a:rPr lang="en-US" sz="2000" b="1" dirty="0" smtClean="0">
                <a:solidFill>
                  <a:schemeClr val="accent4">
                    <a:lumMod val="60000"/>
                    <a:lumOff val="4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Tahoma" panose="020B0604030504040204" pitchFamily="34" charset="0"/>
              </a:rPr>
              <a:t>một số hình thức thể hiện tranh chân dung.</a:t>
            </a:r>
            <a:endParaRPr lang="en-US" sz="2000" b="1" dirty="0">
              <a:solidFill>
                <a:schemeClr val="accent4">
                  <a:lumMod val="60000"/>
                  <a:lumOff val="4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Tahoma" panose="020B0604030504040204" pitchFamily="34" charset="0"/>
            </a:endParaRPr>
          </a:p>
        </p:txBody>
      </p:sp>
      <p:sp>
        <p:nvSpPr>
          <p:cNvPr id="18" name="TextBox 17"/>
          <p:cNvSpPr txBox="1"/>
          <p:nvPr/>
        </p:nvSpPr>
        <p:spPr>
          <a:xfrm>
            <a:off x="214403" y="4941201"/>
            <a:ext cx="4083278" cy="1446550"/>
          </a:xfrm>
          <a:prstGeom prst="rect">
            <a:avLst/>
          </a:prstGeom>
          <a:noFill/>
        </p:spPr>
        <p:txBody>
          <a:bodyPr wrap="square" rtlCol="0">
            <a:spAutoFit/>
          </a:bodyPr>
          <a:lstStyle/>
          <a:p>
            <a:pPr>
              <a:buFontTx/>
              <a:buChar char="-"/>
            </a:pPr>
            <a:r>
              <a:rPr lang="en-US" sz="2200" b="1" dirty="0">
                <a:solidFill>
                  <a:srgbClr val="48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2200" b="1" dirty="0" smtClean="0">
                <a:solidFill>
                  <a:srgbClr val="48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Biểu cảm: Vui, buồn, phẫn nộ...với nội tâm sâu sắc.</a:t>
            </a:r>
            <a:endParaRPr lang="en-US" sz="2200" b="1" dirty="0">
              <a:solidFill>
                <a:srgbClr val="48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buFontTx/>
              <a:buChar char="-"/>
            </a:pPr>
            <a:r>
              <a:rPr lang="en-US" sz="2200" b="1" dirty="0" smtClean="0">
                <a:solidFill>
                  <a:srgbClr val="48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Nét, màu thể hiện trạng thái nhân vật.</a:t>
            </a:r>
            <a:endParaRPr lang="en-US" sz="2200" b="1" dirty="0">
              <a:solidFill>
                <a:srgbClr val="48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pic>
        <p:nvPicPr>
          <p:cNvPr id="17" name="Picture 16"/>
          <p:cNvPicPr/>
          <p:nvPr/>
        </p:nvPicPr>
        <p:blipFill>
          <a:blip r:embed="rId7">
            <a:extLst>
              <a:ext uri="{28A0092B-C50C-407E-A947-70E740481C1C}">
                <a14:useLocalDpi xmlns:a14="http://schemas.microsoft.com/office/drawing/2010/main" val="0"/>
              </a:ext>
            </a:extLst>
          </a:blip>
          <a:stretch>
            <a:fillRect/>
          </a:stretch>
        </p:blipFill>
        <p:spPr bwMode="auto">
          <a:xfrm>
            <a:off x="5195420" y="1899799"/>
            <a:ext cx="5884948" cy="4128168"/>
          </a:xfrm>
          <a:prstGeom prst="rect">
            <a:avLst/>
          </a:prstGeom>
          <a:noFill/>
          <a:ln>
            <a:noFill/>
          </a:ln>
        </p:spPr>
      </p:pic>
      <p:pic>
        <p:nvPicPr>
          <p:cNvPr id="16" name="Picture 15">
            <a:hlinkClick r:id="rId9" tooltip="Xem Bài giảng MT mẫu tại đây"/>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68508" y="4905158"/>
            <a:ext cx="676502" cy="1109658"/>
          </a:xfrm>
          <a:prstGeom prst="rect">
            <a:avLst/>
          </a:prstGeom>
        </p:spPr>
      </p:pic>
      <p:sp>
        <p:nvSpPr>
          <p:cNvPr id="19" name="TextBox 18"/>
          <p:cNvSpPr txBox="1"/>
          <p:nvPr/>
        </p:nvSpPr>
        <p:spPr>
          <a:xfrm>
            <a:off x="5195421" y="6384328"/>
            <a:ext cx="6622869" cy="369332"/>
          </a:xfrm>
          <a:prstGeom prst="rect">
            <a:avLst/>
          </a:prstGeom>
          <a:noFill/>
        </p:spPr>
        <p:txBody>
          <a:bodyPr wrap="square" rtlCol="0">
            <a:spAutoFit/>
          </a:bodyPr>
          <a:lstStyle/>
          <a:p>
            <a:r>
              <a:rPr lang="en-US" dirty="0" smtClean="0">
                <a:solidFill>
                  <a:srgbClr val="FFFF00"/>
                </a:solidFill>
              </a:rPr>
              <a:t>Xem </a:t>
            </a:r>
            <a:r>
              <a:rPr lang="en-US" dirty="0" smtClean="0">
                <a:solidFill>
                  <a:srgbClr val="FFFF00"/>
                </a:solidFill>
              </a:rPr>
              <a:t>chi tiết </a:t>
            </a:r>
            <a:r>
              <a:rPr lang="en-US" dirty="0" smtClean="0">
                <a:solidFill>
                  <a:srgbClr val="FFFF00"/>
                </a:solidFill>
              </a:rPr>
              <a:t>tại </a:t>
            </a:r>
            <a:r>
              <a:rPr lang="en-US" dirty="0" smtClean="0">
                <a:solidFill>
                  <a:srgbClr val="FFFF00"/>
                </a:solidFill>
              </a:rPr>
              <a:t>đây: </a:t>
            </a:r>
            <a:r>
              <a:rPr lang="en-US" dirty="0">
                <a:solidFill>
                  <a:srgbClr val="FFFF00"/>
                </a:solidFill>
              </a:rPr>
              <a:t>https://youtu.be/zM0ZoKEV_yM</a:t>
            </a:r>
            <a:endParaRPr lang="en-US" dirty="0">
              <a:solidFill>
                <a:srgbClr val="FFFF00"/>
              </a:solidFill>
            </a:endParaRPr>
          </a:p>
        </p:txBody>
      </p:sp>
    </p:spTree>
    <p:custDataLst>
      <p:tags r:id="rId1"/>
    </p:custDataLst>
    <p:extLst>
      <p:ext uri="{BB962C8B-B14F-4D97-AF65-F5344CB8AC3E}">
        <p14:creationId xmlns:p14="http://schemas.microsoft.com/office/powerpoint/2010/main" val="1586399177"/>
      </p:ext>
    </p:extLst>
  </p:cSld>
  <p:clrMapOvr>
    <a:masterClrMapping/>
  </p:clrMapOvr>
  <mc:AlternateContent xmlns:mc="http://schemas.openxmlformats.org/markup-compatibility/2006" xmlns:p14="http://schemas.microsoft.com/office/powerpoint/2010/main">
    <mc:Choice Requires="p14">
      <p:transition spd="slow" p14:dur="1400" advTm="156125">
        <p14:ripple/>
      </p:transition>
    </mc:Choice>
    <mc:Fallback xmlns="">
      <p:transition spd="slow" advTm="1561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2" fill="hold" nodeType="withEffect">
                                  <p:stCondLst>
                                    <p:cond delay="300"/>
                                  </p:stCondLst>
                                  <p:childTnLst>
                                    <p:set>
                                      <p:cBhvr>
                                        <p:cTn id="9" dur="1" fill="hold">
                                          <p:stCondLst>
                                            <p:cond delay="0"/>
                                          </p:stCondLst>
                                        </p:cTn>
                                        <p:tgtEl>
                                          <p:spTgt spid="1026"/>
                                        </p:tgtEl>
                                        <p:attrNameLst>
                                          <p:attrName>style.visibility</p:attrName>
                                        </p:attrNameLst>
                                      </p:cBhvr>
                                      <p:to>
                                        <p:strVal val="visible"/>
                                      </p:to>
                                    </p:set>
                                    <p:animEffect transition="in" filter="wipe(right)">
                                      <p:cBhvr>
                                        <p:cTn id="10" dur="500"/>
                                        <p:tgtEl>
                                          <p:spTgt spid="1026"/>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2" fill="hold" grpId="0" nodeType="withEffect">
                                  <p:stCondLst>
                                    <p:cond delay="100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par>
                                <p:cTn id="17" presetID="22" presetClass="entr" presetSubtype="2" fill="hold" grpId="0" nodeType="withEffect">
                                  <p:stCondLst>
                                    <p:cond delay="130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par>
                                <p:cTn id="26" presetID="22" presetClass="entr" presetSubtype="8" fill="hold" grpId="0" nodeType="withEffect">
                                  <p:stCondLst>
                                    <p:cond delay="30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750"/>
                                        <p:tgtEl>
                                          <p:spTgt spid="4"/>
                                        </p:tgtEl>
                                      </p:cBhvr>
                                    </p:animEffect>
                                  </p:childTnLst>
                                </p:cTn>
                              </p:par>
                              <p:par>
                                <p:cTn id="29" presetID="22" presetClass="entr" presetSubtype="8" fill="hold" nodeType="withEffect">
                                  <p:stCondLst>
                                    <p:cond delay="30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2" fill="hold" nodeType="withEffect">
                                  <p:stCondLst>
                                    <p:cond delay="60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par>
                                <p:cTn id="52" presetID="22" presetClass="entr" presetSubtype="1" fill="hold" grpId="0" nodeType="withEffect">
                                  <p:stCondLst>
                                    <p:cond delay="30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1" grpId="0"/>
      <p:bldP spid="20" grpId="0" animBg="1"/>
      <p:bldP spid="21" grpId="0" animBg="1"/>
      <p:bldP spid="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4">
            <a:extLst>
              <a:ext uri="{28A0092B-C50C-407E-A947-70E740481C1C}">
                <a14:useLocalDpi xmlns:a14="http://schemas.microsoft.com/office/drawing/2010/main" val="0"/>
              </a:ext>
            </a:extLst>
          </a:blip>
          <a:srcRect r="9551"/>
          <a:stretch/>
        </p:blipFill>
        <p:spPr>
          <a:xfrm>
            <a:off x="0" y="1705141"/>
            <a:ext cx="4907280" cy="2797860"/>
          </a:xfrm>
          <a:prstGeom prst="rect">
            <a:avLst/>
          </a:prstGeom>
        </p:spPr>
      </p:pic>
      <p:grpSp>
        <p:nvGrpSpPr>
          <p:cNvPr id="3" name="Group 2"/>
          <p:cNvGrpSpPr/>
          <p:nvPr/>
        </p:nvGrpSpPr>
        <p:grpSpPr>
          <a:xfrm>
            <a:off x="3311576" y="3836354"/>
            <a:ext cx="8372490" cy="2794839"/>
            <a:chOff x="3311576" y="3836354"/>
            <a:chExt cx="8372490" cy="2794839"/>
          </a:xfrm>
        </p:grpSpPr>
        <p:pic>
          <p:nvPicPr>
            <p:cNvPr id="30" name="Picture 29"/>
            <p:cNvPicPr>
              <a:picLocks noChangeAspect="1"/>
            </p:cNvPicPr>
            <p:nvPr/>
          </p:nvPicPr>
          <p:blipFill rotWithShape="1">
            <a:blip r:embed="rId5">
              <a:extLst>
                <a:ext uri="{BEBA8EAE-BF5A-486C-A8C5-ECC9F3942E4B}">
                  <a14:imgProps xmlns:a14="http://schemas.microsoft.com/office/drawing/2010/main">
                    <a14:imgLayer r:embed="rId6">
                      <a14:imgEffect>
                        <a14:sharpenSoften amount="39000"/>
                      </a14:imgEffect>
                      <a14:imgEffect>
                        <a14:brightnessContrast bright="-4000"/>
                      </a14:imgEffect>
                    </a14:imgLayer>
                  </a14:imgProps>
                </a:ext>
              </a:extLst>
            </a:blip>
            <a:srcRect l="67345"/>
            <a:stretch/>
          </p:blipFill>
          <p:spPr>
            <a:xfrm>
              <a:off x="7556438" y="3840728"/>
              <a:ext cx="2105722" cy="2786091"/>
            </a:xfrm>
            <a:prstGeom prst="rect">
              <a:avLst/>
            </a:prstGeom>
          </p:spPr>
        </p:pic>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sharpenSoften amount="39000"/>
                      </a14:imgEffect>
                      <a14:imgEffect>
                        <a14:brightnessContrast bright="-4000"/>
                      </a14:imgEffect>
                    </a14:imgLayer>
                  </a14:imgProps>
                </a:ext>
              </a:extLst>
            </a:blip>
            <a:srcRect r="34256"/>
            <a:stretch/>
          </p:blipFill>
          <p:spPr>
            <a:xfrm>
              <a:off x="3311576" y="3840728"/>
              <a:ext cx="4246045" cy="2790465"/>
            </a:xfrm>
            <a:prstGeom prst="rect">
              <a:avLst/>
            </a:prstGeom>
          </p:spPr>
        </p:pic>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9662160" y="3836354"/>
              <a:ext cx="2021906" cy="2790465"/>
            </a:xfrm>
            <a:prstGeom prst="rect">
              <a:avLst/>
            </a:prstGeom>
          </p:spPr>
        </p:pic>
      </p:grpSp>
      <p:sp>
        <p:nvSpPr>
          <p:cNvPr id="15" name="TextBox 14"/>
          <p:cNvSpPr txBox="1"/>
          <p:nvPr/>
        </p:nvSpPr>
        <p:spPr>
          <a:xfrm>
            <a:off x="717640" y="2591808"/>
            <a:ext cx="3869599" cy="1554272"/>
          </a:xfrm>
          <a:prstGeom prst="rect">
            <a:avLst/>
          </a:prstGeom>
          <a:noFill/>
        </p:spPr>
        <p:txBody>
          <a:bodyPr wrap="square" rtlCol="0">
            <a:spAutoFit/>
          </a:bodyPr>
          <a:lstStyle/>
          <a:p>
            <a:pPr>
              <a:buFontTx/>
              <a:buChar char="-"/>
            </a:pPr>
            <a:r>
              <a:rPr lang="en-US"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1900" i="1" dirty="0" smtClean="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Để tạo bức tranh chân dung biểu cảm, ta làm theo các bước nào?</a:t>
            </a:r>
          </a:p>
          <a:p>
            <a:pPr>
              <a:buFontTx/>
              <a:buChar char="-"/>
            </a:pPr>
            <a:r>
              <a:rPr lang="en-US" sz="1900" i="1" dirty="0" smtClean="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vi-VN"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Để thể hiện được trang thái biểu cảm của nhân vật nên vẽ màu như thế </a:t>
            </a:r>
            <a:r>
              <a:rPr lang="vi-VN" sz="1900" i="1" dirty="0" smtClean="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nào</a:t>
            </a:r>
            <a:r>
              <a:rPr lang="en-US" sz="1900" i="1" dirty="0" smtClean="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a:t>
            </a:r>
            <a:endParaRPr lang="en-US"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14403" y="1725676"/>
            <a:ext cx="571904" cy="571904"/>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2764469"/>
            <a:ext cx="890698" cy="890698"/>
          </a:xfrm>
          <a:prstGeom prst="rect">
            <a:avLst/>
          </a:prstGeom>
        </p:spPr>
      </p:pic>
      <p:sp>
        <p:nvSpPr>
          <p:cNvPr id="27" name="Rectangle 26"/>
          <p:cNvSpPr/>
          <p:nvPr/>
        </p:nvSpPr>
        <p:spPr>
          <a:xfrm>
            <a:off x="-1097280" y="153526"/>
            <a:ext cx="14950440" cy="1109217"/>
          </a:xfrm>
          <a:prstGeom prst="rect">
            <a:avLst/>
          </a:prstGeom>
          <a:gradFill>
            <a:gsLst>
              <a:gs pos="100000">
                <a:srgbClr val="000000">
                  <a:alpha val="5000"/>
                </a:srgbClr>
              </a:gs>
              <a:gs pos="3000">
                <a:srgbClr val="7030A0"/>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nip Single Corner Rectangle 34"/>
          <p:cNvSpPr/>
          <p:nvPr/>
        </p:nvSpPr>
        <p:spPr>
          <a:xfrm>
            <a:off x="3991430" y="1252087"/>
            <a:ext cx="8200570" cy="151478"/>
          </a:xfrm>
          <a:prstGeom prst="snip1Rect">
            <a:avLst/>
          </a:prstGeom>
          <a:gradFill flip="none" rotWithShape="1">
            <a:gsLst>
              <a:gs pos="0">
                <a:srgbClr val="480201"/>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nip Single Corner Rectangle 35"/>
          <p:cNvSpPr/>
          <p:nvPr/>
        </p:nvSpPr>
        <p:spPr>
          <a:xfrm>
            <a:off x="6328230" y="1530287"/>
            <a:ext cx="6061890" cy="101968"/>
          </a:xfrm>
          <a:prstGeom prst="snip1Rect">
            <a:avLst/>
          </a:prstGeom>
          <a:gradFill flip="none" rotWithShape="1">
            <a:gsLst>
              <a:gs pos="0">
                <a:schemeClr val="accent1">
                  <a:lumMod val="75000"/>
                </a:schemeClr>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82;p16"/>
          <p:cNvSpPr txBox="1">
            <a:spLocks/>
          </p:cNvSpPr>
          <p:nvPr/>
        </p:nvSpPr>
        <p:spPr>
          <a:xfrm>
            <a:off x="786306" y="1632254"/>
            <a:ext cx="4120974" cy="66532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vi-VN" sz="2000" b="1" dirty="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Cách </a:t>
            </a:r>
            <a:r>
              <a:rPr lang="en-US" sz="2000" b="1" dirty="0" smtClean="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vẽ </a:t>
            </a:r>
            <a:r>
              <a:rPr lang="vi-VN" sz="2000" b="1" dirty="0" smtClean="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tranh </a:t>
            </a:r>
            <a:r>
              <a:rPr lang="vi-VN" sz="2000" b="1" dirty="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chân dung với nét, màu biểu cảm..</a:t>
            </a:r>
          </a:p>
        </p:txBody>
      </p:sp>
      <p:sp>
        <p:nvSpPr>
          <p:cNvPr id="23" name="Oval 22"/>
          <p:cNvSpPr/>
          <p:nvPr/>
        </p:nvSpPr>
        <p:spPr>
          <a:xfrm>
            <a:off x="4291297" y="6227439"/>
            <a:ext cx="377092" cy="377092"/>
          </a:xfrm>
          <a:prstGeom prst="ellipse">
            <a:avLst/>
          </a:prstGeom>
          <a:solidFill>
            <a:srgbClr val="48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26" name="Oval 25"/>
          <p:cNvSpPr/>
          <p:nvPr/>
        </p:nvSpPr>
        <p:spPr>
          <a:xfrm>
            <a:off x="6374099" y="6227439"/>
            <a:ext cx="377092" cy="377092"/>
          </a:xfrm>
          <a:prstGeom prst="ellipse">
            <a:avLst/>
          </a:prstGeom>
          <a:solidFill>
            <a:srgbClr val="48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24" name="Oval 23"/>
          <p:cNvSpPr/>
          <p:nvPr/>
        </p:nvSpPr>
        <p:spPr>
          <a:xfrm>
            <a:off x="8412367" y="6227439"/>
            <a:ext cx="377092" cy="377092"/>
          </a:xfrm>
          <a:prstGeom prst="ellipse">
            <a:avLst/>
          </a:prstGeom>
          <a:solidFill>
            <a:srgbClr val="48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25" name="Oval 24"/>
          <p:cNvSpPr/>
          <p:nvPr/>
        </p:nvSpPr>
        <p:spPr>
          <a:xfrm>
            <a:off x="10564319" y="6230113"/>
            <a:ext cx="377092" cy="377092"/>
          </a:xfrm>
          <a:prstGeom prst="ellipse">
            <a:avLst/>
          </a:prstGeom>
          <a:solidFill>
            <a:srgbClr val="48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4</a:t>
            </a:r>
          </a:p>
        </p:txBody>
      </p:sp>
      <p:sp>
        <p:nvSpPr>
          <p:cNvPr id="31" name="Rectangle 30"/>
          <p:cNvSpPr/>
          <p:nvPr/>
        </p:nvSpPr>
        <p:spPr>
          <a:xfrm>
            <a:off x="2121290" y="477816"/>
            <a:ext cx="10160077" cy="56938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BÀI </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3</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TRANH CHÂN DUNG</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THEO TRƯỜNG PHÁI BIỂU HIỆN</a:t>
            </a:r>
          </a:p>
        </p:txBody>
      </p:sp>
      <p:pic>
        <p:nvPicPr>
          <p:cNvPr id="32" name="Picture 2"/>
          <p:cNvPicPr>
            <a:picLocks noChangeAspect="1" noChangeArrowheads="1"/>
          </p:cNvPicPr>
          <p:nvPr/>
        </p:nvPicPr>
        <p:blipFill>
          <a:blip r:embed="rId11">
            <a:extLst>
              <a:ext uri="{28A0092B-C50C-407E-A947-70E740481C1C}">
                <a14:useLocalDpi xmlns:a14="http://schemas.microsoft.com/office/drawing/2010/main" val="0"/>
              </a:ext>
            </a:extLst>
          </a:blip>
          <a:srcRect t="14753" b="14753"/>
          <a:stretch/>
        </p:blipFill>
        <p:spPr bwMode="auto">
          <a:xfrm>
            <a:off x="362691" y="273250"/>
            <a:ext cx="1709683" cy="995407"/>
          </a:xfrm>
          <a:prstGeom prst="flowChartPunchedCard">
            <a:avLst/>
          </a:prstGeom>
          <a:noFill/>
          <a:ln w="38100">
            <a:solidFill>
              <a:srgbClr val="CEAD7B"/>
            </a:solidFill>
          </a:ln>
          <a:effectLst>
            <a:outerShdw blurRad="342900" dist="190500" dir="3000000" algn="tl" rotWithShape="0">
              <a:srgbClr val="000000">
                <a:alpha val="82000"/>
              </a:srgb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21" name="Picture 20">
            <a:hlinkClick r:id="rId12" tooltip="Xem Bài giảng MT mẫu tại đây"/>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634" y="5494873"/>
            <a:ext cx="676502" cy="1109658"/>
          </a:xfrm>
          <a:prstGeom prst="rect">
            <a:avLst/>
          </a:prstGeom>
        </p:spPr>
      </p:pic>
      <p:sp>
        <p:nvSpPr>
          <p:cNvPr id="28" name="TextBox 27"/>
          <p:cNvSpPr txBox="1"/>
          <p:nvPr/>
        </p:nvSpPr>
        <p:spPr>
          <a:xfrm>
            <a:off x="4834477" y="3279428"/>
            <a:ext cx="7446890" cy="369332"/>
          </a:xfrm>
          <a:prstGeom prst="rect">
            <a:avLst/>
          </a:prstGeom>
          <a:noFill/>
        </p:spPr>
        <p:txBody>
          <a:bodyPr wrap="square" rtlCol="0">
            <a:spAutoFit/>
          </a:bodyPr>
          <a:lstStyle/>
          <a:p>
            <a:r>
              <a:rPr lang="en-US" dirty="0" smtClean="0">
                <a:solidFill>
                  <a:srgbClr val="FFFF00"/>
                </a:solidFill>
              </a:rPr>
              <a:t>Xem </a:t>
            </a:r>
            <a:r>
              <a:rPr lang="en-US" dirty="0" smtClean="0">
                <a:solidFill>
                  <a:srgbClr val="FFFF00"/>
                </a:solidFill>
              </a:rPr>
              <a:t>chi tiết </a:t>
            </a:r>
            <a:r>
              <a:rPr lang="en-US" dirty="0" smtClean="0">
                <a:solidFill>
                  <a:srgbClr val="FFFF00"/>
                </a:solidFill>
              </a:rPr>
              <a:t>tại </a:t>
            </a:r>
            <a:r>
              <a:rPr lang="en-US" dirty="0" smtClean="0">
                <a:solidFill>
                  <a:srgbClr val="FFFF00"/>
                </a:solidFill>
              </a:rPr>
              <a:t>đây: </a:t>
            </a:r>
            <a:r>
              <a:rPr lang="en-US" dirty="0">
                <a:solidFill>
                  <a:srgbClr val="FFFF00"/>
                </a:solidFill>
              </a:rPr>
              <a:t>https://youtu.be/YRT8fNwMRxk?si=IRkpldBG00h5fwZb</a:t>
            </a:r>
            <a:endParaRPr lang="en-US" dirty="0">
              <a:solidFill>
                <a:srgbClr val="FFFF00"/>
              </a:solidFill>
            </a:endParaRPr>
          </a:p>
        </p:txBody>
      </p:sp>
    </p:spTree>
    <p:custDataLst>
      <p:tags r:id="rId1"/>
    </p:custDataLst>
    <p:extLst>
      <p:ext uri="{BB962C8B-B14F-4D97-AF65-F5344CB8AC3E}">
        <p14:creationId xmlns:p14="http://schemas.microsoft.com/office/powerpoint/2010/main" val="688584267"/>
      </p:ext>
    </p:extLst>
  </p:cSld>
  <p:clrMapOvr>
    <a:masterClrMapping/>
  </p:clrMapOvr>
  <p:transition spd="med" advTm="35652">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30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1" fill="hold" nodeType="withEffect">
                                  <p:stCondLst>
                                    <p:cond delay="110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par>
                                <p:cTn id="18" presetID="10" presetClass="entr" presetSubtype="0" fill="hold" grpId="0" nodeType="withEffect">
                                  <p:stCondLst>
                                    <p:cond delay="16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210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250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280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22" presetClass="entr" presetSubtype="2" fill="hold" nodeType="withEffect">
                                  <p:stCondLst>
                                    <p:cond delay="300"/>
                                  </p:stCondLst>
                                  <p:childTnLst>
                                    <p:set>
                                      <p:cBhvr>
                                        <p:cTn id="31" dur="1" fill="hold">
                                          <p:stCondLst>
                                            <p:cond delay="0"/>
                                          </p:stCondLst>
                                        </p:cTn>
                                        <p:tgtEl>
                                          <p:spTgt spid="32"/>
                                        </p:tgtEl>
                                        <p:attrNameLst>
                                          <p:attrName>style.visibility</p:attrName>
                                        </p:attrNameLst>
                                      </p:cBhvr>
                                      <p:to>
                                        <p:strVal val="visible"/>
                                      </p:to>
                                    </p:set>
                                    <p:animEffect transition="in" filter="wipe(righ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22" presetClass="entr" presetSubtype="8" fill="hold" grpId="0" nodeType="withEffect">
                                  <p:stCondLst>
                                    <p:cond delay="30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23" grpId="0" animBg="1"/>
      <p:bldP spid="26"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4">
            <a:extLst>
              <a:ext uri="{BEBA8EAE-BF5A-486C-A8C5-ECC9F3942E4B}">
                <a14:imgProps xmlns:a14="http://schemas.microsoft.com/office/drawing/2010/main">
                  <a14:imgLayer r:embed="rId5">
                    <a14:imgEffect>
                      <a14:sharpenSoften amount="39000"/>
                    </a14:imgEffect>
                    <a14:imgEffect>
                      <a14:brightnessContrast bright="-4000"/>
                    </a14:imgEffect>
                  </a14:imgLayer>
                </a14:imgProps>
              </a:ext>
            </a:extLst>
          </a:blip>
          <a:srcRect l="67345"/>
          <a:stretch/>
        </p:blipFill>
        <p:spPr>
          <a:xfrm>
            <a:off x="6234136" y="2098897"/>
            <a:ext cx="3077504" cy="4071861"/>
          </a:xfrm>
          <a:prstGeom prst="rect">
            <a:avLst/>
          </a:prstGeom>
        </p:spPr>
      </p:pic>
      <p:sp>
        <p:nvSpPr>
          <p:cNvPr id="27" name="Rectangle 26"/>
          <p:cNvSpPr/>
          <p:nvPr/>
        </p:nvSpPr>
        <p:spPr>
          <a:xfrm>
            <a:off x="-1097280" y="153526"/>
            <a:ext cx="14950440" cy="1109217"/>
          </a:xfrm>
          <a:prstGeom prst="rect">
            <a:avLst/>
          </a:prstGeom>
          <a:gradFill>
            <a:gsLst>
              <a:gs pos="100000">
                <a:srgbClr val="000000">
                  <a:alpha val="5000"/>
                </a:srgbClr>
              </a:gs>
              <a:gs pos="3000">
                <a:srgbClr val="7030A0"/>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nip Single Corner Rectangle 34"/>
          <p:cNvSpPr/>
          <p:nvPr/>
        </p:nvSpPr>
        <p:spPr>
          <a:xfrm>
            <a:off x="3991430" y="1252087"/>
            <a:ext cx="8200570" cy="151478"/>
          </a:xfrm>
          <a:prstGeom prst="snip1Rect">
            <a:avLst/>
          </a:prstGeom>
          <a:gradFill flip="none" rotWithShape="1">
            <a:gsLst>
              <a:gs pos="0">
                <a:srgbClr val="480201"/>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nip Single Corner Rectangle 35"/>
          <p:cNvSpPr/>
          <p:nvPr/>
        </p:nvSpPr>
        <p:spPr>
          <a:xfrm>
            <a:off x="6328230" y="1530287"/>
            <a:ext cx="6061890" cy="101968"/>
          </a:xfrm>
          <a:prstGeom prst="snip1Rect">
            <a:avLst/>
          </a:prstGeom>
          <a:gradFill flip="none" rotWithShape="1">
            <a:gsLst>
              <a:gs pos="0">
                <a:schemeClr val="accent1">
                  <a:lumMod val="75000"/>
                </a:schemeClr>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harpenSoften amount="39000"/>
                    </a14:imgEffect>
                    <a14:imgEffect>
                      <a14:brightnessContrast bright="-4000"/>
                    </a14:imgEffect>
                  </a14:imgLayer>
                </a14:imgProps>
              </a:ext>
            </a:extLst>
          </a:blip>
          <a:srcRect r="34256"/>
          <a:stretch/>
        </p:blipFill>
        <p:spPr>
          <a:xfrm>
            <a:off x="29030" y="2098897"/>
            <a:ext cx="6205106" cy="4077943"/>
          </a:xfrm>
          <a:prstGeom prst="rect">
            <a:avLst/>
          </a:prstGeom>
        </p:spPr>
      </p:pic>
      <p:sp>
        <p:nvSpPr>
          <p:cNvPr id="23" name="Oval 22"/>
          <p:cNvSpPr/>
          <p:nvPr/>
        </p:nvSpPr>
        <p:spPr>
          <a:xfrm>
            <a:off x="1415853" y="6223968"/>
            <a:ext cx="377092" cy="377092"/>
          </a:xfrm>
          <a:prstGeom prst="ellipse">
            <a:avLst/>
          </a:prstGeom>
          <a:solidFill>
            <a:srgbClr val="48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26" name="Oval 25"/>
          <p:cNvSpPr/>
          <p:nvPr/>
        </p:nvSpPr>
        <p:spPr>
          <a:xfrm>
            <a:off x="4639049" y="6223968"/>
            <a:ext cx="377092" cy="377092"/>
          </a:xfrm>
          <a:prstGeom prst="ellipse">
            <a:avLst/>
          </a:prstGeom>
          <a:solidFill>
            <a:srgbClr val="48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24" name="Oval 23"/>
          <p:cNvSpPr/>
          <p:nvPr/>
        </p:nvSpPr>
        <p:spPr>
          <a:xfrm>
            <a:off x="7620959" y="6170758"/>
            <a:ext cx="377092" cy="377092"/>
          </a:xfrm>
          <a:prstGeom prst="ellipse">
            <a:avLst/>
          </a:prstGeom>
          <a:solidFill>
            <a:srgbClr val="48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harpenSoften amount="63000"/>
                    </a14:imgEffect>
                  </a14:imgLayer>
                </a14:imgProps>
              </a:ext>
            </a:extLst>
          </a:blip>
          <a:stretch>
            <a:fillRect/>
          </a:stretch>
        </p:blipFill>
        <p:spPr>
          <a:xfrm>
            <a:off x="9311639" y="2092815"/>
            <a:ext cx="2917965" cy="4077943"/>
          </a:xfrm>
          <a:prstGeom prst="rect">
            <a:avLst/>
          </a:prstGeom>
        </p:spPr>
      </p:pic>
      <p:sp>
        <p:nvSpPr>
          <p:cNvPr id="25" name="Oval 24"/>
          <p:cNvSpPr/>
          <p:nvPr/>
        </p:nvSpPr>
        <p:spPr>
          <a:xfrm>
            <a:off x="10602869" y="6223968"/>
            <a:ext cx="377092" cy="377092"/>
          </a:xfrm>
          <a:prstGeom prst="ellipse">
            <a:avLst/>
          </a:prstGeom>
          <a:solidFill>
            <a:srgbClr val="48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4</a:t>
            </a:r>
          </a:p>
        </p:txBody>
      </p:sp>
      <p:sp>
        <p:nvSpPr>
          <p:cNvPr id="21" name="Rectangle 20"/>
          <p:cNvSpPr/>
          <p:nvPr/>
        </p:nvSpPr>
        <p:spPr>
          <a:xfrm>
            <a:off x="2121290" y="477816"/>
            <a:ext cx="10160077" cy="56938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BÀI </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3</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TRANH CHÂN DUNG</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THEO TRƯỜNG PHÁI BIỂU HIỆN</a:t>
            </a:r>
          </a:p>
        </p:txBody>
      </p:sp>
      <p:pic>
        <p:nvPicPr>
          <p:cNvPr id="31" name="Picture 2"/>
          <p:cNvPicPr>
            <a:picLocks noChangeAspect="1" noChangeArrowheads="1"/>
          </p:cNvPicPr>
          <p:nvPr/>
        </p:nvPicPr>
        <p:blipFill>
          <a:blip r:embed="rId8">
            <a:extLst>
              <a:ext uri="{28A0092B-C50C-407E-A947-70E740481C1C}">
                <a14:useLocalDpi xmlns:a14="http://schemas.microsoft.com/office/drawing/2010/main" val="0"/>
              </a:ext>
            </a:extLst>
          </a:blip>
          <a:srcRect t="14753" b="14753"/>
          <a:stretch/>
        </p:blipFill>
        <p:spPr bwMode="auto">
          <a:xfrm>
            <a:off x="362691" y="273250"/>
            <a:ext cx="1709683" cy="995407"/>
          </a:xfrm>
          <a:prstGeom prst="flowChartPunchedCard">
            <a:avLst/>
          </a:prstGeom>
          <a:noFill/>
          <a:ln w="38100">
            <a:solidFill>
              <a:srgbClr val="CEAD7B"/>
            </a:solidFill>
          </a:ln>
          <a:effectLst>
            <a:outerShdw blurRad="342900" dist="190500" dir="3000000" algn="tl" rotWithShape="0">
              <a:srgbClr val="000000">
                <a:alpha val="82000"/>
              </a:srgb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74069" y="1671109"/>
            <a:ext cx="7446890" cy="369332"/>
          </a:xfrm>
          <a:prstGeom prst="rect">
            <a:avLst/>
          </a:prstGeom>
          <a:noFill/>
        </p:spPr>
        <p:txBody>
          <a:bodyPr wrap="square" rtlCol="0">
            <a:spAutoFit/>
          </a:bodyPr>
          <a:lstStyle/>
          <a:p>
            <a:r>
              <a:rPr lang="en-US" dirty="0" smtClean="0">
                <a:solidFill>
                  <a:srgbClr val="FFFF00"/>
                </a:solidFill>
              </a:rPr>
              <a:t>Xem </a:t>
            </a:r>
            <a:r>
              <a:rPr lang="en-US" dirty="0" smtClean="0">
                <a:solidFill>
                  <a:srgbClr val="FFFF00"/>
                </a:solidFill>
              </a:rPr>
              <a:t>chi tiết </a:t>
            </a:r>
            <a:r>
              <a:rPr lang="en-US" dirty="0" smtClean="0">
                <a:solidFill>
                  <a:srgbClr val="FFFF00"/>
                </a:solidFill>
              </a:rPr>
              <a:t>tại </a:t>
            </a:r>
            <a:r>
              <a:rPr lang="en-US" dirty="0" smtClean="0">
                <a:solidFill>
                  <a:srgbClr val="FFFF00"/>
                </a:solidFill>
              </a:rPr>
              <a:t>đây: </a:t>
            </a:r>
            <a:r>
              <a:rPr lang="en-US" dirty="0">
                <a:solidFill>
                  <a:srgbClr val="FFFF00"/>
                </a:solidFill>
              </a:rPr>
              <a:t>https://youtu.be/YRT8fNwMRxk?si=IRkpldBG00h5fwZb</a:t>
            </a:r>
            <a:endParaRPr lang="en-US" dirty="0">
              <a:solidFill>
                <a:srgbClr val="FFFF00"/>
              </a:solidFill>
            </a:endParaRPr>
          </a:p>
        </p:txBody>
      </p:sp>
    </p:spTree>
    <p:custDataLst>
      <p:tags r:id="rId1"/>
    </p:custDataLst>
    <p:extLst>
      <p:ext uri="{BB962C8B-B14F-4D97-AF65-F5344CB8AC3E}">
        <p14:creationId xmlns:p14="http://schemas.microsoft.com/office/powerpoint/2010/main" val="4239485541"/>
      </p:ext>
    </p:extLst>
  </p:cSld>
  <p:clrMapOvr>
    <a:masterClrMapping/>
  </p:clrMapOvr>
  <mc:AlternateContent xmlns:mc="http://schemas.openxmlformats.org/markup-compatibility/2006" xmlns:p14="http://schemas.microsoft.com/office/powerpoint/2010/main">
    <mc:Choice Requires="p14">
      <p:transition spd="med" p14:dur="700" advTm="10292">
        <p:fade/>
      </p:transition>
    </mc:Choice>
    <mc:Fallback xmlns="">
      <p:transition spd="med" advTm="10292">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4">
            <a:extLst>
              <a:ext uri="{28A0092B-C50C-407E-A947-70E740481C1C}">
                <a14:useLocalDpi xmlns:a14="http://schemas.microsoft.com/office/drawing/2010/main" val="0"/>
              </a:ext>
            </a:extLst>
          </a:blip>
          <a:srcRect r="12668"/>
          <a:stretch/>
        </p:blipFill>
        <p:spPr>
          <a:xfrm>
            <a:off x="1" y="4592552"/>
            <a:ext cx="4937760" cy="2038641"/>
          </a:xfrm>
          <a:prstGeom prst="rect">
            <a:avLst/>
          </a:prstGeom>
        </p:spPr>
      </p:pic>
      <p:pic>
        <p:nvPicPr>
          <p:cNvPr id="33" name="Picture 32"/>
          <p:cNvPicPr>
            <a:picLocks noChangeAspect="1"/>
          </p:cNvPicPr>
          <p:nvPr/>
        </p:nvPicPr>
        <p:blipFill rotWithShape="1">
          <a:blip r:embed="rId5">
            <a:extLst>
              <a:ext uri="{28A0092B-C50C-407E-A947-70E740481C1C}">
                <a14:useLocalDpi xmlns:a14="http://schemas.microsoft.com/office/drawing/2010/main" val="0"/>
              </a:ext>
            </a:extLst>
          </a:blip>
          <a:srcRect r="9551"/>
          <a:stretch/>
        </p:blipFill>
        <p:spPr>
          <a:xfrm>
            <a:off x="0" y="1705141"/>
            <a:ext cx="4907280" cy="2797860"/>
          </a:xfrm>
          <a:prstGeom prst="rect">
            <a:avLst/>
          </a:prstGeom>
        </p:spPr>
      </p:pic>
      <p:sp>
        <p:nvSpPr>
          <p:cNvPr id="15" name="TextBox 14"/>
          <p:cNvSpPr txBox="1"/>
          <p:nvPr/>
        </p:nvSpPr>
        <p:spPr>
          <a:xfrm>
            <a:off x="717640" y="2591808"/>
            <a:ext cx="3869599" cy="1554272"/>
          </a:xfrm>
          <a:prstGeom prst="rect">
            <a:avLst/>
          </a:prstGeom>
          <a:noFill/>
        </p:spPr>
        <p:txBody>
          <a:bodyPr wrap="square" rtlCol="0">
            <a:spAutoFit/>
          </a:bodyPr>
          <a:lstStyle/>
          <a:p>
            <a:pPr>
              <a:buFontTx/>
              <a:buChar char="-"/>
            </a:pPr>
            <a:r>
              <a:rPr lang="en-US"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1900" i="1" dirty="0" smtClean="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Để tạo bức tranh chân dung biểu cảm, ta làm theo các bước nào?</a:t>
            </a:r>
          </a:p>
          <a:p>
            <a:pPr>
              <a:buFontTx/>
              <a:buChar char="-"/>
            </a:pPr>
            <a:r>
              <a:rPr lang="en-US" sz="1900" i="1" dirty="0" smtClean="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vi-VN"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Để thể hiện được trang thái biểu cảm của nhân vật nên vẽ màu như thế </a:t>
            </a:r>
            <a:r>
              <a:rPr lang="vi-VN" sz="1900" i="1" dirty="0" smtClean="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nào</a:t>
            </a:r>
            <a:r>
              <a:rPr lang="en-US" sz="1900" i="1" dirty="0" smtClean="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a:t>
            </a:r>
            <a:endParaRPr lang="en-US" sz="1900" i="1" dirty="0">
              <a:solidFill>
                <a:schemeClr val="accent6">
                  <a:lumMod val="40000"/>
                  <a:lumOff val="6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sp>
        <p:nvSpPr>
          <p:cNvPr id="18" name="TextBox 17"/>
          <p:cNvSpPr txBox="1"/>
          <p:nvPr/>
        </p:nvSpPr>
        <p:spPr>
          <a:xfrm>
            <a:off x="56229" y="4711508"/>
            <a:ext cx="4531010" cy="1631216"/>
          </a:xfrm>
          <a:prstGeom prst="rect">
            <a:avLst/>
          </a:prstGeom>
          <a:noFill/>
        </p:spPr>
        <p:txBody>
          <a:bodyPr wrap="square" rtlCol="0">
            <a:spAutoFit/>
          </a:bodyPr>
          <a:lstStyle/>
          <a:p>
            <a:pPr>
              <a:buFontTx/>
              <a:buChar char="-"/>
            </a:pPr>
            <a:r>
              <a:rPr lang="en-US" sz="20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2000" b="1" dirty="0" smtClean="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Quan sát, vẽ nét chân dung bằng cảm nhận.</a:t>
            </a:r>
            <a:endParaRPr lang="en-US" sz="20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buFontTx/>
              <a:buChar char="-"/>
            </a:pPr>
            <a:r>
              <a:rPr lang="en-US" sz="20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2000" b="1" dirty="0" smtClean="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Thêm đặc điểm, biểu cảm nhân vật.</a:t>
            </a:r>
            <a:endParaRPr lang="en-US" sz="20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buFontTx/>
              <a:buChar char="-"/>
            </a:pPr>
            <a:r>
              <a:rPr lang="en-US" sz="20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2000" b="1" dirty="0" smtClean="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Vẽ màu khái quát biểu cảm.</a:t>
            </a:r>
            <a:endParaRPr lang="en-US" sz="20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buFontTx/>
              <a:buChar char="-"/>
            </a:pPr>
            <a:r>
              <a:rPr lang="en-US" sz="20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2000" b="1" dirty="0" smtClean="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Điều chỉnh, thêm nền và hoàn thiện.</a:t>
            </a:r>
            <a:endParaRPr lang="en-US" sz="20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14403" y="1725676"/>
            <a:ext cx="571904" cy="571904"/>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764469"/>
            <a:ext cx="890698" cy="890698"/>
          </a:xfrm>
          <a:prstGeom prst="rect">
            <a:avLst/>
          </a:prstGeom>
        </p:spPr>
      </p:pic>
      <p:sp>
        <p:nvSpPr>
          <p:cNvPr id="27" name="Rectangle 26"/>
          <p:cNvSpPr/>
          <p:nvPr/>
        </p:nvSpPr>
        <p:spPr>
          <a:xfrm>
            <a:off x="-1097280" y="153526"/>
            <a:ext cx="14950440" cy="1109217"/>
          </a:xfrm>
          <a:prstGeom prst="rect">
            <a:avLst/>
          </a:prstGeom>
          <a:gradFill>
            <a:gsLst>
              <a:gs pos="100000">
                <a:srgbClr val="000000">
                  <a:alpha val="5000"/>
                </a:srgbClr>
              </a:gs>
              <a:gs pos="3000">
                <a:srgbClr val="7030A0"/>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nip Single Corner Rectangle 34"/>
          <p:cNvSpPr/>
          <p:nvPr/>
        </p:nvSpPr>
        <p:spPr>
          <a:xfrm>
            <a:off x="3991430" y="1252087"/>
            <a:ext cx="8200570" cy="151478"/>
          </a:xfrm>
          <a:prstGeom prst="snip1Rect">
            <a:avLst/>
          </a:prstGeom>
          <a:gradFill flip="none" rotWithShape="1">
            <a:gsLst>
              <a:gs pos="0">
                <a:srgbClr val="480201"/>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nip Single Corner Rectangle 35"/>
          <p:cNvSpPr/>
          <p:nvPr/>
        </p:nvSpPr>
        <p:spPr>
          <a:xfrm>
            <a:off x="6328230" y="1530287"/>
            <a:ext cx="6061890" cy="101968"/>
          </a:xfrm>
          <a:prstGeom prst="snip1Rect">
            <a:avLst/>
          </a:prstGeom>
          <a:gradFill flip="none" rotWithShape="1">
            <a:gsLst>
              <a:gs pos="0">
                <a:schemeClr val="accent1">
                  <a:lumMod val="75000"/>
                </a:schemeClr>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82;p16"/>
          <p:cNvSpPr txBox="1">
            <a:spLocks/>
          </p:cNvSpPr>
          <p:nvPr/>
        </p:nvSpPr>
        <p:spPr>
          <a:xfrm>
            <a:off x="786306" y="1632254"/>
            <a:ext cx="4120974" cy="66532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vi-VN" sz="2000" b="1" dirty="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Cách </a:t>
            </a:r>
            <a:r>
              <a:rPr lang="en-US" sz="2000" b="1" dirty="0" smtClean="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vẽ </a:t>
            </a:r>
            <a:r>
              <a:rPr lang="vi-VN" sz="2000" b="1" dirty="0" smtClean="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tranh </a:t>
            </a:r>
            <a:r>
              <a:rPr lang="vi-VN" sz="2000" b="1" dirty="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chân dung với nét, màu biểu cảm..</a:t>
            </a:r>
          </a:p>
        </p:txBody>
      </p:sp>
      <p:pic>
        <p:nvPicPr>
          <p:cNvPr id="21" name="Picture 20"/>
          <p:cNvPicPr>
            <a:picLocks noChangeAspect="1"/>
          </p:cNvPicPr>
          <p:nvPr/>
        </p:nvPicPr>
        <p:blipFill rotWithShape="1">
          <a:blip r:embed="rId8">
            <a:extLst>
              <a:ext uri="{BEBA8EAE-BF5A-486C-A8C5-ECC9F3942E4B}">
                <a14:imgProps xmlns:a14="http://schemas.microsoft.com/office/drawing/2010/main">
                  <a14:imgLayer r:embed="rId9">
                    <a14:imgEffect>
                      <a14:sharpenSoften amount="39000"/>
                    </a14:imgEffect>
                    <a14:imgEffect>
                      <a14:brightnessContrast bright="-4000"/>
                    </a14:imgEffect>
                  </a14:imgLayer>
                </a14:imgProps>
              </a:ext>
            </a:extLst>
          </a:blip>
          <a:srcRect l="67345"/>
          <a:stretch/>
        </p:blipFill>
        <p:spPr>
          <a:xfrm>
            <a:off x="4877843" y="4268411"/>
            <a:ext cx="1784454" cy="2251359"/>
          </a:xfrm>
          <a:prstGeom prst="rect">
            <a:avLst/>
          </a:prstGeom>
        </p:spPr>
      </p:pic>
      <p:pic>
        <p:nvPicPr>
          <p:cNvPr id="31" name="Picture 30"/>
          <p:cNvPicPr>
            <a:picLocks noChangeAspect="1"/>
          </p:cNvPicPr>
          <p:nvPr/>
        </p:nvPicPr>
        <p:blipFill rotWithShape="1">
          <a:blip r:embed="rId8">
            <a:extLst>
              <a:ext uri="{BEBA8EAE-BF5A-486C-A8C5-ECC9F3942E4B}">
                <a14:imgProps xmlns:a14="http://schemas.microsoft.com/office/drawing/2010/main">
                  <a14:imgLayer r:embed="rId9">
                    <a14:imgEffect>
                      <a14:sharpenSoften amount="39000"/>
                    </a14:imgEffect>
                    <a14:imgEffect>
                      <a14:brightnessContrast bright="-4000"/>
                    </a14:imgEffect>
                  </a14:imgLayer>
                </a14:imgProps>
              </a:ext>
            </a:extLst>
          </a:blip>
          <a:srcRect r="34256"/>
          <a:stretch/>
        </p:blipFill>
        <p:spPr>
          <a:xfrm>
            <a:off x="4877843" y="1725676"/>
            <a:ext cx="3417404" cy="2245889"/>
          </a:xfrm>
          <a:prstGeom prst="rect">
            <a:avLst/>
          </a:prstGeom>
        </p:spPr>
      </p:pic>
      <p:sp>
        <p:nvSpPr>
          <p:cNvPr id="32" name="Oval 31"/>
          <p:cNvSpPr/>
          <p:nvPr/>
        </p:nvSpPr>
        <p:spPr>
          <a:xfrm>
            <a:off x="5700213" y="3656413"/>
            <a:ext cx="377092" cy="377092"/>
          </a:xfrm>
          <a:prstGeom prst="ellipse">
            <a:avLst/>
          </a:prstGeom>
          <a:solidFill>
            <a:srgbClr val="48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37" name="Oval 36"/>
          <p:cNvSpPr/>
          <p:nvPr/>
        </p:nvSpPr>
        <p:spPr>
          <a:xfrm>
            <a:off x="7336174" y="3657279"/>
            <a:ext cx="377092" cy="377092"/>
          </a:xfrm>
          <a:prstGeom prst="ellipse">
            <a:avLst/>
          </a:prstGeom>
          <a:solidFill>
            <a:srgbClr val="48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38" name="Oval 37"/>
          <p:cNvSpPr/>
          <p:nvPr/>
        </p:nvSpPr>
        <p:spPr>
          <a:xfrm>
            <a:off x="5540083" y="6274435"/>
            <a:ext cx="377092" cy="377092"/>
          </a:xfrm>
          <a:prstGeom prst="ellipse">
            <a:avLst/>
          </a:prstGeom>
          <a:solidFill>
            <a:srgbClr val="48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pic>
        <p:nvPicPr>
          <p:cNvPr id="39" name="Picture 38"/>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Lst>
          </a:blip>
          <a:stretch>
            <a:fillRect/>
          </a:stretch>
        </p:blipFill>
        <p:spPr>
          <a:xfrm>
            <a:off x="6662297" y="4263407"/>
            <a:ext cx="1632950" cy="2253661"/>
          </a:xfrm>
          <a:prstGeom prst="rect">
            <a:avLst/>
          </a:prstGeom>
        </p:spPr>
      </p:pic>
      <p:sp>
        <p:nvSpPr>
          <p:cNvPr id="40" name="Oval 39"/>
          <p:cNvSpPr/>
          <p:nvPr/>
        </p:nvSpPr>
        <p:spPr>
          <a:xfrm>
            <a:off x="7363265" y="6208132"/>
            <a:ext cx="377092" cy="377092"/>
          </a:xfrm>
          <a:prstGeom prst="ellipse">
            <a:avLst/>
          </a:prstGeom>
          <a:solidFill>
            <a:srgbClr val="48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4</a:t>
            </a:r>
          </a:p>
        </p:txBody>
      </p:sp>
      <p:sp>
        <p:nvSpPr>
          <p:cNvPr id="41" name="Rectangle 40"/>
          <p:cNvSpPr/>
          <p:nvPr/>
        </p:nvSpPr>
        <p:spPr>
          <a:xfrm>
            <a:off x="2121290" y="477816"/>
            <a:ext cx="10160077" cy="56938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BÀI </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3</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TRANH CHÂN DUNG</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THEO TRƯỜNG PHÁI BIỂU HIỆN</a:t>
            </a:r>
          </a:p>
        </p:txBody>
      </p:sp>
      <p:pic>
        <p:nvPicPr>
          <p:cNvPr id="42" name="Picture 2"/>
          <p:cNvPicPr>
            <a:picLocks noChangeAspect="1" noChangeArrowheads="1"/>
          </p:cNvPicPr>
          <p:nvPr/>
        </p:nvPicPr>
        <p:blipFill>
          <a:blip r:embed="rId12">
            <a:extLst>
              <a:ext uri="{28A0092B-C50C-407E-A947-70E740481C1C}">
                <a14:useLocalDpi xmlns:a14="http://schemas.microsoft.com/office/drawing/2010/main" val="0"/>
              </a:ext>
            </a:extLst>
          </a:blip>
          <a:srcRect t="14753" b="14753"/>
          <a:stretch/>
        </p:blipFill>
        <p:spPr bwMode="auto">
          <a:xfrm>
            <a:off x="362691" y="273250"/>
            <a:ext cx="1709683" cy="995407"/>
          </a:xfrm>
          <a:prstGeom prst="flowChartPunchedCard">
            <a:avLst/>
          </a:prstGeom>
          <a:noFill/>
          <a:ln w="38100">
            <a:solidFill>
              <a:srgbClr val="CEAD7B"/>
            </a:solidFill>
          </a:ln>
          <a:effectLst>
            <a:outerShdw blurRad="342900" dist="190500" dir="3000000" algn="tl" rotWithShape="0">
              <a:srgbClr val="000000">
                <a:alpha val="82000"/>
              </a:srgb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3"/>
          <a:stretch>
            <a:fillRect/>
          </a:stretch>
        </p:blipFill>
        <p:spPr>
          <a:xfrm>
            <a:off x="8386833" y="2764955"/>
            <a:ext cx="3705225" cy="2762250"/>
          </a:xfrm>
          <a:prstGeom prst="rect">
            <a:avLst/>
          </a:prstGeom>
        </p:spPr>
      </p:pic>
    </p:spTree>
    <p:custDataLst>
      <p:tags r:id="rId1"/>
    </p:custDataLst>
    <p:extLst>
      <p:ext uri="{BB962C8B-B14F-4D97-AF65-F5344CB8AC3E}">
        <p14:creationId xmlns:p14="http://schemas.microsoft.com/office/powerpoint/2010/main" val="2809024396"/>
      </p:ext>
    </p:extLst>
  </p:cSld>
  <p:clrMapOvr>
    <a:masterClrMapping/>
  </p:clrMapOvr>
  <mc:AlternateContent xmlns:mc="http://schemas.openxmlformats.org/markup-compatibility/2006" xmlns:p14="http://schemas.microsoft.com/office/powerpoint/2010/main">
    <mc:Choice Requires="p14">
      <p:transition spd="med" p14:dur="700" advTm="51177">
        <p:fade/>
      </p:transition>
    </mc:Choice>
    <mc:Fallback xmlns="">
      <p:transition spd="med" advTm="511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4">
            <a:extLst>
              <a:ext uri="{28A0092B-C50C-407E-A947-70E740481C1C}">
                <a14:useLocalDpi xmlns:a14="http://schemas.microsoft.com/office/drawing/2010/main" val="0"/>
              </a:ext>
            </a:extLst>
          </a:blip>
          <a:srcRect r="9551"/>
          <a:stretch/>
        </p:blipFill>
        <p:spPr>
          <a:xfrm>
            <a:off x="0" y="1705141"/>
            <a:ext cx="4907280" cy="279786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14403" y="1725676"/>
            <a:ext cx="571904" cy="571904"/>
          </a:xfrm>
          <a:prstGeom prst="rect">
            <a:avLst/>
          </a:prstGeom>
        </p:spPr>
      </p:pic>
      <p:sp>
        <p:nvSpPr>
          <p:cNvPr id="27" name="Rectangle 26"/>
          <p:cNvSpPr/>
          <p:nvPr/>
        </p:nvSpPr>
        <p:spPr>
          <a:xfrm>
            <a:off x="-1097280" y="153526"/>
            <a:ext cx="14950440" cy="1109217"/>
          </a:xfrm>
          <a:prstGeom prst="rect">
            <a:avLst/>
          </a:prstGeom>
          <a:gradFill>
            <a:gsLst>
              <a:gs pos="100000">
                <a:srgbClr val="000000">
                  <a:alpha val="5000"/>
                </a:srgbClr>
              </a:gs>
              <a:gs pos="3000">
                <a:srgbClr val="7030A0"/>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nip Single Corner Rectangle 34"/>
          <p:cNvSpPr/>
          <p:nvPr/>
        </p:nvSpPr>
        <p:spPr>
          <a:xfrm>
            <a:off x="3991430" y="1252087"/>
            <a:ext cx="8200570" cy="151478"/>
          </a:xfrm>
          <a:prstGeom prst="snip1Rect">
            <a:avLst/>
          </a:prstGeom>
          <a:gradFill flip="none" rotWithShape="1">
            <a:gsLst>
              <a:gs pos="0">
                <a:srgbClr val="480201"/>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nip Single Corner Rectangle 35"/>
          <p:cNvSpPr/>
          <p:nvPr/>
        </p:nvSpPr>
        <p:spPr>
          <a:xfrm>
            <a:off x="6328230" y="1530287"/>
            <a:ext cx="6061890" cy="101968"/>
          </a:xfrm>
          <a:prstGeom prst="snip1Rect">
            <a:avLst/>
          </a:prstGeom>
          <a:gradFill flip="none" rotWithShape="1">
            <a:gsLst>
              <a:gs pos="0">
                <a:schemeClr val="accent1">
                  <a:lumMod val="75000"/>
                </a:schemeClr>
              </a:gs>
              <a:gs pos="100000">
                <a:srgbClr val="CEAD7B">
                  <a:alpha val="5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82;p16"/>
          <p:cNvSpPr txBox="1">
            <a:spLocks/>
          </p:cNvSpPr>
          <p:nvPr/>
        </p:nvSpPr>
        <p:spPr>
          <a:xfrm>
            <a:off x="786306" y="1632254"/>
            <a:ext cx="4120974" cy="66532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vi-VN" sz="2000" b="1" dirty="0">
                <a:solidFill>
                  <a:schemeClr val="accent4">
                    <a:lumMod val="60000"/>
                    <a:lumOff val="40000"/>
                  </a:schemeClr>
                </a:solidFill>
                <a:latin typeface="Roboto" panose="02000000000000000000" pitchFamily="2" charset="0"/>
                <a:ea typeface="Roboto" panose="02000000000000000000" pitchFamily="2" charset="0"/>
                <a:cs typeface="Tahoma" panose="020B0604030504040204" pitchFamily="34" charset="0"/>
              </a:rPr>
              <a:t>Cách tạo bức tranh dựa vào hình ảnh, màu sắc vật liệu có sẵn.</a:t>
            </a:r>
          </a:p>
        </p:txBody>
      </p:sp>
      <p:sp>
        <p:nvSpPr>
          <p:cNvPr id="16" name="TextBox 15"/>
          <p:cNvSpPr txBox="1"/>
          <p:nvPr/>
        </p:nvSpPr>
        <p:spPr>
          <a:xfrm>
            <a:off x="980538" y="2740899"/>
            <a:ext cx="3010892" cy="400110"/>
          </a:xfrm>
          <a:prstGeom prst="rect">
            <a:avLst/>
          </a:prstGeom>
          <a:noFill/>
        </p:spPr>
        <p:txBody>
          <a:bodyPr wrap="square" rtlCol="0">
            <a:spAutoFit/>
          </a:bodyPr>
          <a:lstStyle/>
          <a:p>
            <a:r>
              <a:rPr lang="en-US" sz="2000" b="1" dirty="0">
                <a:solidFill>
                  <a:schemeClr val="accent2">
                    <a:lumMod val="60000"/>
                    <a:lumOff val="40000"/>
                  </a:schemeClr>
                </a:solidFill>
                <a:latin typeface="Roboto" panose="02000000000000000000" pitchFamily="2" charset="0"/>
                <a:ea typeface="Roboto" panose="02000000000000000000" pitchFamily="2" charset="0"/>
              </a:rPr>
              <a:t>Xem video cách vẽ</a:t>
            </a:r>
          </a:p>
        </p:txBody>
      </p:sp>
      <p:pic>
        <p:nvPicPr>
          <p:cNvPr id="17" name="Picture 16">
            <a:hlinkClick r:id="rId6"/>
          </p:cNvPr>
          <p:cNvPicPr>
            <a:picLocks noChangeAspect="1"/>
          </p:cNvPicPr>
          <p:nvPr/>
        </p:nvPicPr>
        <p:blipFill>
          <a:blip r:embed="rId7" cstate="print">
            <a:duotone>
              <a:prstClr val="black"/>
              <a:schemeClr val="accent2">
                <a:tint val="45000"/>
                <a:satMod val="400000"/>
              </a:schemeClr>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tretch>
            <a:fillRect/>
          </a:stretch>
        </p:blipFill>
        <p:spPr>
          <a:xfrm>
            <a:off x="440709" y="2667091"/>
            <a:ext cx="494206" cy="492968"/>
          </a:xfrm>
          <a:prstGeom prst="rect">
            <a:avLst/>
          </a:prstGeom>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152388" y="3160058"/>
            <a:ext cx="2331998" cy="353643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121290" y="477816"/>
            <a:ext cx="10160077" cy="56938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BÀI </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3</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TRANH CHÂN DUNG</a:t>
            </a:r>
            <a:r>
              <a:rPr lang="en-US"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 </a:t>
            </a:r>
            <a:r>
              <a:rPr lang="vi-VN" sz="3100" b="1" dirty="0">
                <a:ln w="10160">
                  <a:solidFill>
                    <a:schemeClr val="accent2">
                      <a:lumMod val="50000"/>
                    </a:schemeClr>
                  </a:solidFill>
                  <a:prstDash val="solid"/>
                </a:ln>
                <a:solidFill>
                  <a:schemeClr val="accent4">
                    <a:lumMod val="40000"/>
                    <a:lumOff val="60000"/>
                  </a:schemeClr>
                </a:solidFill>
                <a:effectLst>
                  <a:outerShdw blurRad="50800" dist="38100" dir="2700000" algn="tl" rotWithShape="0">
                    <a:prstClr val="black">
                      <a:alpha val="40000"/>
                    </a:prstClr>
                  </a:outerShdw>
                </a:effectLst>
                <a:latin typeface="UTM Cookies" panose="02040603050506020204" pitchFamily="18" charset="0"/>
              </a:rPr>
              <a:t>THEO TRƯỜNG PHÁI BIỂU HIỆN</a:t>
            </a:r>
          </a:p>
        </p:txBody>
      </p:sp>
      <p:pic>
        <p:nvPicPr>
          <p:cNvPr id="18" name="Picture 2"/>
          <p:cNvPicPr>
            <a:picLocks noChangeAspect="1" noChangeArrowheads="1"/>
          </p:cNvPicPr>
          <p:nvPr/>
        </p:nvPicPr>
        <p:blipFill>
          <a:blip r:embed="rId10">
            <a:extLst>
              <a:ext uri="{28A0092B-C50C-407E-A947-70E740481C1C}">
                <a14:useLocalDpi xmlns:a14="http://schemas.microsoft.com/office/drawing/2010/main" val="0"/>
              </a:ext>
            </a:extLst>
          </a:blip>
          <a:srcRect t="14753" b="14753"/>
          <a:stretch/>
        </p:blipFill>
        <p:spPr bwMode="auto">
          <a:xfrm>
            <a:off x="362691" y="273250"/>
            <a:ext cx="1709683" cy="995407"/>
          </a:xfrm>
          <a:prstGeom prst="flowChartPunchedCard">
            <a:avLst/>
          </a:prstGeom>
          <a:noFill/>
          <a:ln w="38100">
            <a:solidFill>
              <a:srgbClr val="CEAD7B"/>
            </a:solidFill>
          </a:ln>
          <a:effectLst>
            <a:outerShdw blurRad="342900" dist="190500" dir="3000000" algn="tl" rotWithShape="0">
              <a:srgbClr val="000000">
                <a:alpha val="82000"/>
              </a:srgb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9" name="Picture 18">
            <a:hlinkClick r:id="rId11" tooltip="Xem Bài giảng MT mẫu tại đây"/>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01328" y="3147749"/>
            <a:ext cx="1319716" cy="2164714"/>
          </a:xfrm>
          <a:prstGeom prst="rect">
            <a:avLst/>
          </a:prstGeom>
        </p:spPr>
      </p:pic>
      <p:sp>
        <p:nvSpPr>
          <p:cNvPr id="20" name="TextBox 19"/>
          <p:cNvSpPr txBox="1"/>
          <p:nvPr/>
        </p:nvSpPr>
        <p:spPr>
          <a:xfrm>
            <a:off x="4239391" y="5681975"/>
            <a:ext cx="7446890" cy="369332"/>
          </a:xfrm>
          <a:prstGeom prst="rect">
            <a:avLst/>
          </a:prstGeom>
          <a:noFill/>
        </p:spPr>
        <p:txBody>
          <a:bodyPr wrap="square" rtlCol="0">
            <a:spAutoFit/>
          </a:bodyPr>
          <a:lstStyle/>
          <a:p>
            <a:r>
              <a:rPr lang="en-US" dirty="0" smtClean="0">
                <a:solidFill>
                  <a:srgbClr val="FFFF00"/>
                </a:solidFill>
              </a:rPr>
              <a:t>Xem </a:t>
            </a:r>
            <a:r>
              <a:rPr lang="en-US" dirty="0" smtClean="0">
                <a:solidFill>
                  <a:srgbClr val="FFFF00"/>
                </a:solidFill>
              </a:rPr>
              <a:t>chi tiết </a:t>
            </a:r>
            <a:r>
              <a:rPr lang="en-US" dirty="0" smtClean="0">
                <a:solidFill>
                  <a:srgbClr val="FFFF00"/>
                </a:solidFill>
              </a:rPr>
              <a:t>tại </a:t>
            </a:r>
            <a:r>
              <a:rPr lang="en-US" dirty="0" smtClean="0">
                <a:solidFill>
                  <a:srgbClr val="FFFF00"/>
                </a:solidFill>
              </a:rPr>
              <a:t>đây: </a:t>
            </a:r>
            <a:r>
              <a:rPr lang="en-US" dirty="0">
                <a:solidFill>
                  <a:srgbClr val="FFFF00"/>
                </a:solidFill>
              </a:rPr>
              <a:t>https://youtu.be/YRT8fNwMRxk?si=IRkpldBG00h5fwZb</a:t>
            </a:r>
            <a:endParaRPr lang="en-US" dirty="0">
              <a:solidFill>
                <a:srgbClr val="FFFF00"/>
              </a:solidFill>
            </a:endParaRPr>
          </a:p>
        </p:txBody>
      </p:sp>
    </p:spTree>
    <p:custDataLst>
      <p:tags r:id="rId1"/>
    </p:custDataLst>
    <p:extLst>
      <p:ext uri="{BB962C8B-B14F-4D97-AF65-F5344CB8AC3E}">
        <p14:creationId xmlns:p14="http://schemas.microsoft.com/office/powerpoint/2010/main" val="1678025894"/>
      </p:ext>
    </p:extLst>
  </p:cSld>
  <p:clrMapOvr>
    <a:masterClrMapping/>
  </p:clrMapOvr>
  <mc:AlternateContent xmlns:mc="http://schemas.openxmlformats.org/markup-compatibility/2006" xmlns:p14="http://schemas.microsoft.com/office/powerpoint/2010/main">
    <mc:Choice Requires="p14">
      <p:transition spd="med" p14:dur="700" advTm="14055">
        <p:fade/>
      </p:transition>
    </mc:Choice>
    <mc:Fallback xmlns="">
      <p:transition spd="med" advTm="140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22" presetClass="entr" presetSubtype="8" fill="hold" grpId="0" nodeType="withEffect">
                                  <p:stCondLst>
                                    <p:cond delay="30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3|4.5|6.3|6.1"/>
</p:tagLst>
</file>

<file path=ppt/tags/tag10.xml><?xml version="1.0" encoding="utf-8"?>
<p:tagLst xmlns:a="http://schemas.openxmlformats.org/drawingml/2006/main" xmlns:r="http://schemas.openxmlformats.org/officeDocument/2006/relationships" xmlns:p="http://schemas.openxmlformats.org/presentationml/2006/main">
  <p:tag name="TIMING" val="|2.4|5.5|17.4"/>
</p:tagLst>
</file>

<file path=ppt/tags/tag11.xml><?xml version="1.0" encoding="utf-8"?>
<p:tagLst xmlns:a="http://schemas.openxmlformats.org/drawingml/2006/main" xmlns:r="http://schemas.openxmlformats.org/officeDocument/2006/relationships" xmlns:p="http://schemas.openxmlformats.org/presentationml/2006/main">
  <p:tag name="TIMING" val="|1.3|10.3|30.3"/>
</p:tagLst>
</file>

<file path=ppt/tags/tag12.xml><?xml version="1.0" encoding="utf-8"?>
<p:tagLst xmlns:a="http://schemas.openxmlformats.org/drawingml/2006/main" xmlns:r="http://schemas.openxmlformats.org/officeDocument/2006/relationships" xmlns:p="http://schemas.openxmlformats.org/presentationml/2006/main">
  <p:tag name="TIMING" val="|4.2|9.8|10.3"/>
</p:tagLst>
</file>

<file path=ppt/tags/tag13.xml><?xml version="1.0" encoding="utf-8"?>
<p:tagLst xmlns:a="http://schemas.openxmlformats.org/drawingml/2006/main" xmlns:r="http://schemas.openxmlformats.org/officeDocument/2006/relationships" xmlns:p="http://schemas.openxmlformats.org/presentationml/2006/main">
  <p:tag name="TIMING" val="|1.7"/>
</p:tagLst>
</file>

<file path=ppt/tags/tag14.xml><?xml version="1.0" encoding="utf-8"?>
<p:tagLst xmlns:a="http://schemas.openxmlformats.org/drawingml/2006/main" xmlns:r="http://schemas.openxmlformats.org/officeDocument/2006/relationships" xmlns:p="http://schemas.openxmlformats.org/presentationml/2006/main">
  <p:tag name="TIMING" val="|2.2|6.6"/>
</p:tagLst>
</file>

<file path=ppt/tags/tag15.xml><?xml version="1.0" encoding="utf-8"?>
<p:tagLst xmlns:a="http://schemas.openxmlformats.org/drawingml/2006/main" xmlns:r="http://schemas.openxmlformats.org/officeDocument/2006/relationships" xmlns:p="http://schemas.openxmlformats.org/presentationml/2006/main">
  <p:tag name="TIMING" val="|1.9"/>
</p:tagLst>
</file>

<file path=ppt/tags/tag2.xml><?xml version="1.0" encoding="utf-8"?>
<p:tagLst xmlns:a="http://schemas.openxmlformats.org/drawingml/2006/main" xmlns:r="http://schemas.openxmlformats.org/officeDocument/2006/relationships" xmlns:p="http://schemas.openxmlformats.org/presentationml/2006/main">
  <p:tag name="TIMING" val="|2"/>
</p:tagLst>
</file>

<file path=ppt/tags/tag3.xml><?xml version="1.0" encoding="utf-8"?>
<p:tagLst xmlns:a="http://schemas.openxmlformats.org/drawingml/2006/main" xmlns:r="http://schemas.openxmlformats.org/officeDocument/2006/relationships" xmlns:p="http://schemas.openxmlformats.org/presentationml/2006/main">
  <p:tag name="TIMING" val="|2.4"/>
</p:tagLst>
</file>

<file path=ppt/tags/tag4.xml><?xml version="1.0" encoding="utf-8"?>
<p:tagLst xmlns:a="http://schemas.openxmlformats.org/drawingml/2006/main" xmlns:r="http://schemas.openxmlformats.org/officeDocument/2006/relationships" xmlns:p="http://schemas.openxmlformats.org/presentationml/2006/main">
  <p:tag name="TIMING" val="|1.5|4.2"/>
</p:tagLst>
</file>

<file path=ppt/tags/tag5.xml><?xml version="1.0" encoding="utf-8"?>
<p:tagLst xmlns:a="http://schemas.openxmlformats.org/drawingml/2006/main" xmlns:r="http://schemas.openxmlformats.org/officeDocument/2006/relationships" xmlns:p="http://schemas.openxmlformats.org/presentationml/2006/main">
  <p:tag name="TIMING" val="|2.3|6.6|8.7|7.8|101.3"/>
</p:tagLst>
</file>

<file path=ppt/tags/tag6.xml><?xml version="1.0" encoding="utf-8"?>
<p:tagLst xmlns:a="http://schemas.openxmlformats.org/drawingml/2006/main" xmlns:r="http://schemas.openxmlformats.org/officeDocument/2006/relationships" xmlns:p="http://schemas.openxmlformats.org/presentationml/2006/main">
  <p:tag name="TIMING" val="|2.8|7.6"/>
</p:tagLst>
</file>

<file path=ppt/tags/tag7.xml><?xml version="1.0" encoding="utf-8"?>
<p:tagLst xmlns:a="http://schemas.openxmlformats.org/drawingml/2006/main" xmlns:r="http://schemas.openxmlformats.org/officeDocument/2006/relationships" xmlns:p="http://schemas.openxmlformats.org/presentationml/2006/main">
  <p:tag name="TIMING" val="|2.6|6.8|11.3|21.5"/>
</p:tagLst>
</file>

<file path=ppt/tags/tag8.xml><?xml version="1.0" encoding="utf-8"?>
<p:tagLst xmlns:a="http://schemas.openxmlformats.org/drawingml/2006/main" xmlns:r="http://schemas.openxmlformats.org/officeDocument/2006/relationships" xmlns:p="http://schemas.openxmlformats.org/presentationml/2006/main">
  <p:tag name="TIMING" val="|9.2|27.2"/>
</p:tagLst>
</file>

<file path=ppt/tags/tag9.xml><?xml version="1.0" encoding="utf-8"?>
<p:tagLst xmlns:a="http://schemas.openxmlformats.org/drawingml/2006/main" xmlns:r="http://schemas.openxmlformats.org/officeDocument/2006/relationships" xmlns:p="http://schemas.openxmlformats.org/presentationml/2006/main">
  <p:tag name="TIMING"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2729</TotalTime>
  <Words>787</Words>
  <Application>Microsoft Office PowerPoint</Application>
  <PresentationFormat>Widescreen</PresentationFormat>
  <Paragraphs>95</Paragraphs>
  <Slides>15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Lato Light</vt:lpstr>
      <vt:lpstr>Roboto</vt:lpstr>
      <vt:lpstr>Tahoma</vt:lpstr>
      <vt:lpstr>UTM Amerika Sans</vt:lpstr>
      <vt:lpstr>UTM Androgyne</vt:lpstr>
      <vt:lpstr>UTM Cookies</vt:lpstr>
      <vt:lpstr>Office Theme</vt:lpstr>
      <vt:lpstr>CHỦ ĐỀ: NGHỆ THUẬT HIỆN ĐẠI THẾ GIỚI</vt:lpstr>
      <vt:lpstr>YÊU CẦU CẦN ĐẠT</vt:lpstr>
      <vt:lpstr>PowerPoint Presentation</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CHUẨN BỊ BÀI SAU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NGHỆ THUẬT TRUNG ĐẠI THẾ GIỚI</dc:title>
  <dc:creator>Admin</dc:creator>
  <cp:lastModifiedBy>Admin</cp:lastModifiedBy>
  <cp:revision>496</cp:revision>
  <dcterms:created xsi:type="dcterms:W3CDTF">2023-02-18T14:54:48Z</dcterms:created>
  <dcterms:modified xsi:type="dcterms:W3CDTF">2023-09-29T08:20:09Z</dcterms:modified>
</cp:coreProperties>
</file>