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32" r:id="rId1"/>
  </p:sldMasterIdLst>
  <p:notesMasterIdLst>
    <p:notesMasterId r:id="rId21"/>
  </p:notesMasterIdLst>
  <p:handoutMasterIdLst>
    <p:handoutMasterId r:id="rId22"/>
  </p:handoutMasterIdLst>
  <p:sldIdLst>
    <p:sldId id="330" r:id="rId2"/>
    <p:sldId id="378" r:id="rId3"/>
    <p:sldId id="372" r:id="rId4"/>
    <p:sldId id="373" r:id="rId5"/>
    <p:sldId id="376" r:id="rId6"/>
    <p:sldId id="377" r:id="rId7"/>
    <p:sldId id="258" r:id="rId8"/>
    <p:sldId id="265" r:id="rId9"/>
    <p:sldId id="379" r:id="rId10"/>
    <p:sldId id="381" r:id="rId11"/>
    <p:sldId id="337" r:id="rId12"/>
    <p:sldId id="324" r:id="rId13"/>
    <p:sldId id="383" r:id="rId14"/>
    <p:sldId id="291" r:id="rId15"/>
    <p:sldId id="343" r:id="rId16"/>
    <p:sldId id="367" r:id="rId17"/>
    <p:sldId id="368" r:id="rId18"/>
    <p:sldId id="369" r:id="rId19"/>
    <p:sldId id="35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85818" autoAdjust="0"/>
  </p:normalViewPr>
  <p:slideViewPr>
    <p:cSldViewPr snapToGrid="0">
      <p:cViewPr varScale="1">
        <p:scale>
          <a:sx n="75" d="100"/>
          <a:sy n="75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905F0-B533-483B-B332-39EDE45689B6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5AF6-6926-45B9-894D-5C1DBB07FB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23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85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55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47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E5AF6-6926-45B9-894D-5C1DBB07FB8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64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0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63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2478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5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8163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33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5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0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4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4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5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30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31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89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7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3"/>
          <p:cNvSpPr txBox="1">
            <a:spLocks/>
          </p:cNvSpPr>
          <p:nvPr/>
        </p:nvSpPr>
        <p:spPr>
          <a:xfrm>
            <a:off x="0" y="106679"/>
            <a:ext cx="12192000" cy="10393681"/>
          </a:xfrm>
          <a:prstGeom prst="rect">
            <a:avLst/>
          </a:prstGeom>
        </p:spPr>
        <p:txBody>
          <a:bodyPr numCol="1">
            <a:prstTxWarp prst="textArchUpPour">
              <a:avLst>
                <a:gd name="adj1" fmla="val 10161673"/>
                <a:gd name="adj2" fmla="val 46041"/>
              </a:avLst>
            </a:prstTxWarp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anose="04020705040A02060702" pitchFamily="82" charset="0"/>
              </a:rPr>
              <a:t>XIN CHÀO</a:t>
            </a:r>
            <a:r>
              <a:rPr lang="vi-V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QUÝ THẦY CÔ VÀ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anose="04020705040A02060702" pitchFamily="82" charset="0"/>
              </a:rPr>
              <a:t> CÁC EM</a:t>
            </a:r>
            <a:endParaRPr lang="vi-VN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lgerian" panose="04020705040A02060702" pitchFamily="8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anose="04020705040A02060702" pitchFamily="82" charset="0"/>
              </a:rPr>
              <a:t>ĐẾN VỚI</a:t>
            </a:r>
            <a:r>
              <a:rPr lang="en-US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anose="04020705040A02060702" pitchFamily="82" charset="0"/>
              </a:rPr>
              <a:t> </a:t>
            </a:r>
            <a:r>
              <a:rPr lang="vi-VN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TIẾT </a:t>
            </a:r>
            <a:r>
              <a:rPr lang="en-US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anose="04020705040A02060702" pitchFamily="82" charset="0"/>
              </a:rPr>
              <a:t>MĨ THUẬT LỚP </a:t>
            </a:r>
            <a:r>
              <a:rPr lang="vi-VN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anose="04020705040A02060702" pitchFamily="82" charset="0"/>
              </a:rPr>
              <a:t>9</a:t>
            </a:r>
            <a:endParaRPr lang="en-US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lgerian" panose="04020705040A02060702" pitchFamily="82" charset="0"/>
            </a:endParaRPr>
          </a:p>
        </p:txBody>
      </p:sp>
      <p:pic>
        <p:nvPicPr>
          <p:cNvPr id="4" name="Picture 3" descr="C:\Program Files (x86)\Microsoft Office\MEDIA\CAGCAT10\j0301252.wm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592878"/>
            <a:ext cx="2686050" cy="188023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925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8212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triped Right Arrow 28"/>
          <p:cNvSpPr/>
          <p:nvPr/>
        </p:nvSpPr>
        <p:spPr>
          <a:xfrm>
            <a:off x="3054198" y="2478142"/>
            <a:ext cx="10449530" cy="4316323"/>
          </a:xfrm>
          <a:prstGeom prst="stripedRightArrow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10">
            <a:extLst>
              <a:ext uri="{FF2B5EF4-FFF2-40B4-BE49-F238E27FC236}">
                <a16:creationId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6200000">
            <a:off x="6493529" y="963565"/>
            <a:ext cx="1700464" cy="1328690"/>
          </a:xfrm>
          <a:prstGeom prst="rect">
            <a:avLst/>
          </a:prstGeom>
        </p:spPr>
      </p:pic>
      <p:sp>
        <p:nvSpPr>
          <p:cNvPr id="20" name="文本框 2"/>
          <p:cNvSpPr txBox="1"/>
          <p:nvPr/>
        </p:nvSpPr>
        <p:spPr>
          <a:xfrm>
            <a:off x="0" y="15297"/>
            <a:ext cx="12192000" cy="10772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QUAN SÁT – NHẬN THỨC VỀ VỀ HÌNH THỨC TÁC PHẨM ĐIÊU KHẮC THEO THỂ LOẠI CÂN BẰNG ĐỘNG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3016" y="1254534"/>
            <a:ext cx="6859284" cy="17050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vi-V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  </a:t>
            </a:r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 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cho biết:</a:t>
            </a:r>
          </a:p>
          <a:p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-Hình thức biểu đạt của tác phẩm?</a:t>
            </a:r>
            <a:endParaRPr lang="vi-V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-Hình khối, kết cấu và không gian trong tác phẩm?</a:t>
            </a:r>
          </a:p>
          <a:p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-Màu sắc, chất liệu thể hiện của tác phẩm?</a:t>
            </a:r>
          </a:p>
          <a:p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-Tính cân bằng động thể hiện trong tác phẩm?</a:t>
            </a:r>
            <a:endParaRPr lang="vi-V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17" y="3121569"/>
            <a:ext cx="4958356" cy="37420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0" y="1301498"/>
            <a:ext cx="4995166" cy="5492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476" y="5936841"/>
            <a:ext cx="3733879" cy="921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38609"/>
            <a:ext cx="12078984" cy="5655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4005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0" y="15297"/>
            <a:ext cx="12192000" cy="10772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BƯỚC TẠO SẢN PHẨM ĐIÊU KHẮC THEO THỂ LOẠI CÂN BẰNG ĐỘNG 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20" y="1130785"/>
            <a:ext cx="2841167" cy="3962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3" y="1092513"/>
            <a:ext cx="3004457" cy="40389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095" y="1130785"/>
            <a:ext cx="2945612" cy="3962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958" y="1130786"/>
            <a:ext cx="2855259" cy="3962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ounded Rectangle 7"/>
          <p:cNvSpPr/>
          <p:nvPr/>
        </p:nvSpPr>
        <p:spPr>
          <a:xfrm>
            <a:off x="2579914" y="5306786"/>
            <a:ext cx="2606814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/>
              <a:t>-BƯỚC 1:? </a:t>
            </a:r>
          </a:p>
          <a:p>
            <a:pPr algn="ctr"/>
            <a:r>
              <a:rPr lang="vi-VN" sz="3200" b="1" dirty="0" smtClean="0"/>
              <a:t>-BƯỚC 2:?</a:t>
            </a:r>
            <a:endParaRPr lang="en-US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928758" y="5306786"/>
            <a:ext cx="2694215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/>
              <a:t>-BƯỚC 3:? </a:t>
            </a:r>
          </a:p>
          <a:p>
            <a:pPr algn="ctr"/>
            <a:r>
              <a:rPr lang="vi-VN" sz="3200" b="1" dirty="0" smtClean="0"/>
              <a:t>-BƯỚC 4:?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8588830" y="4637314"/>
            <a:ext cx="489857" cy="45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</a:t>
            </a:r>
            <a:endParaRPr lang="en-US" sz="2800" b="1" dirty="0"/>
          </a:p>
        </p:txBody>
      </p:sp>
      <p:sp>
        <p:nvSpPr>
          <p:cNvPr id="11" name="Oval 10"/>
          <p:cNvSpPr/>
          <p:nvPr/>
        </p:nvSpPr>
        <p:spPr>
          <a:xfrm>
            <a:off x="1439190" y="4637314"/>
            <a:ext cx="489857" cy="45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A</a:t>
            </a:r>
            <a:endParaRPr lang="en-US" sz="2800" b="1" dirty="0"/>
          </a:p>
        </p:txBody>
      </p:sp>
      <p:sp>
        <p:nvSpPr>
          <p:cNvPr id="12" name="Oval 11"/>
          <p:cNvSpPr/>
          <p:nvPr/>
        </p:nvSpPr>
        <p:spPr>
          <a:xfrm>
            <a:off x="4315097" y="4675584"/>
            <a:ext cx="489857" cy="45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B</a:t>
            </a:r>
            <a:endParaRPr lang="en-US" sz="2800" b="1" dirty="0"/>
          </a:p>
        </p:txBody>
      </p:sp>
      <p:sp>
        <p:nvSpPr>
          <p:cNvPr id="13" name="Oval 12"/>
          <p:cNvSpPr/>
          <p:nvPr/>
        </p:nvSpPr>
        <p:spPr>
          <a:xfrm>
            <a:off x="10470972" y="4675584"/>
            <a:ext cx="489857" cy="455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D</a:t>
            </a:r>
            <a:endParaRPr lang="en-US" sz="2800" b="1" dirty="0"/>
          </a:p>
        </p:txBody>
      </p:sp>
      <p:sp>
        <p:nvSpPr>
          <p:cNvPr id="14" name="Right Arrow 13"/>
          <p:cNvSpPr/>
          <p:nvPr/>
        </p:nvSpPr>
        <p:spPr>
          <a:xfrm rot="20749912">
            <a:off x="4888754" y="5026514"/>
            <a:ext cx="3728509" cy="560542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2489364">
            <a:off x="4651723" y="5351674"/>
            <a:ext cx="2688534" cy="560542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3698044">
            <a:off x="1575089" y="5365979"/>
            <a:ext cx="1523595" cy="560542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9754690">
            <a:off x="9316157" y="5091576"/>
            <a:ext cx="1309944" cy="564231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67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0" y="15297"/>
            <a:ext cx="12192000" cy="10772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vi-V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BƯỚC TẠO SẢN PHẨM ĐIÊU KHẮC THEO THỂ LOẠI CÂN BẰNG ĐỘNG 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" y="1218451"/>
            <a:ext cx="2841167" cy="396239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43" y="1218451"/>
            <a:ext cx="3004457" cy="3962397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378" y="1218450"/>
            <a:ext cx="2945612" cy="396239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741" y="1218449"/>
            <a:ext cx="2855259" cy="396239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ounded Rectangle 7"/>
          <p:cNvSpPr/>
          <p:nvPr/>
        </p:nvSpPr>
        <p:spPr>
          <a:xfrm>
            <a:off x="250375" y="5349755"/>
            <a:ext cx="2841168" cy="132863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-B1: Vẽ phác hình tìm ý tưởng xây dựng sản phẩm điêu khắc . 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1129" y="5349755"/>
            <a:ext cx="2945612" cy="1328634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-B3: Vẽ màu cho các mảng hình </a:t>
            </a:r>
          </a:p>
          <a:p>
            <a:pPr algn="ctr"/>
            <a:endParaRPr lang="en-US" sz="20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3117334" y="5273204"/>
            <a:ext cx="3248004" cy="1405182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-B2: Lựa chọn vật liệu, vẽ, cắt  các mảng hình, khe ghép kết nối các bộ phận của sản phẩm.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0710" y="5216572"/>
            <a:ext cx="3042936" cy="1442939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/>
              <a:t>-B4: Lắp ghép, điều chỉnh các mảng hình tạo sự cân bằng, hoàn thiện sp. </a:t>
            </a:r>
          </a:p>
        </p:txBody>
      </p:sp>
    </p:spTree>
    <p:extLst>
      <p:ext uri="{BB962C8B-B14F-4D97-AF65-F5344CB8AC3E}">
        <p14:creationId xmlns:p14="http://schemas.microsoft.com/office/powerpoint/2010/main" val="33376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8171749" y="2167427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39086" y="1937666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269672" y="1198952"/>
            <a:ext cx="6667998" cy="4526013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 smtClean="0"/>
              <a:t>        Kết hợp hình dạng, màu sắc của mảng hình với tính cân bằng vật lícos thể tạo được sản phẩm điêu khắc theo thể loại cân bằng động. 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10">
            <a:extLst>
              <a:ext uri="{FF2B5EF4-FFF2-40B4-BE49-F238E27FC236}">
                <a16:creationId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rot="1122744">
            <a:off x="9581113" y="947466"/>
            <a:ext cx="1700464" cy="1328690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-35347" y="22440"/>
            <a:ext cx="12227348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3.TẠO SẢN PHẨM ĐIÊU KHẮC THEO THỂ LOẠI CÂN BẰNG ĐỘNG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triped Right Arrow 13"/>
          <p:cNvSpPr/>
          <p:nvPr/>
        </p:nvSpPr>
        <p:spPr>
          <a:xfrm>
            <a:off x="561921" y="798057"/>
            <a:ext cx="3814136" cy="1715753"/>
          </a:xfrm>
          <a:prstGeom prst="stripedRightArrow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THAM KHẢO </a:t>
            </a:r>
          </a:p>
          <a:p>
            <a:pPr algn="ctr"/>
            <a:r>
              <a:rPr lang="vi-VN" sz="2400" b="1" dirty="0" smtClean="0"/>
              <a:t>BÀI HỌC SINH  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3" y="2735429"/>
            <a:ext cx="4041370" cy="399983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395" y="732741"/>
            <a:ext cx="3886197" cy="46883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540" y="716411"/>
            <a:ext cx="3720074" cy="46883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185" y="5544727"/>
            <a:ext cx="4248570" cy="128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345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-35347" y="22440"/>
            <a:ext cx="12192000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TRƯNG BÀY SẢN PHẨM VÀ CHIA SẺ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Display 6"/>
          <p:cNvSpPr/>
          <p:nvPr/>
        </p:nvSpPr>
        <p:spPr>
          <a:xfrm>
            <a:off x="130629" y="1328774"/>
            <a:ext cx="11723914" cy="4463554"/>
          </a:xfrm>
          <a:prstGeom prst="flowChartDisplay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-Nêu cảm nhận và phan tích về: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+Sản phẩm em ấn tượng.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+Hình dạng, màu sắc, vật liệu tạo sản phẩm.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+Cách thức tạo sự cân bằng động.</a:t>
            </a:r>
          </a:p>
          <a:p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+Giải pháp điều chỉnh để sản phẩm thể hiện rõ hơn ý tưởng sáng tạo.</a:t>
            </a:r>
          </a:p>
          <a:p>
            <a:r>
              <a:rPr lang="vi-V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-Kể tên tác phẩm điêu khắc theo thể loại cân bằng động mà em biết.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387929" y="2196192"/>
            <a:ext cx="963386" cy="2628899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21104" y="2950234"/>
            <a:ext cx="1121432" cy="106967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14401" y="3223196"/>
            <a:ext cx="500332" cy="50587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iped Right Arrow 4"/>
          <p:cNvSpPr/>
          <p:nvPr/>
        </p:nvSpPr>
        <p:spPr>
          <a:xfrm>
            <a:off x="0" y="723396"/>
            <a:ext cx="12192000" cy="6028583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2"/>
          <p:cNvSpPr txBox="1"/>
          <p:nvPr/>
        </p:nvSpPr>
        <p:spPr>
          <a:xfrm>
            <a:off x="-35347" y="22440"/>
            <a:ext cx="12192000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TÌM HIỂU THÊM VỀ TÁC PHẨM ĐIÊU KHẮC THEO THỂ LOẠI CÂN BẰNG ĐỘN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132782"/>
            <a:ext cx="8735786" cy="5619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215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art 2"/>
          <p:cNvSpPr/>
          <p:nvPr/>
        </p:nvSpPr>
        <p:spPr>
          <a:xfrm>
            <a:off x="1012371" y="1322614"/>
            <a:ext cx="5617029" cy="5355772"/>
          </a:xfrm>
          <a:prstGeom prst="hear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/>
          <p:cNvSpPr/>
          <p:nvPr/>
        </p:nvSpPr>
        <p:spPr>
          <a:xfrm>
            <a:off x="5339445" y="849086"/>
            <a:ext cx="5551714" cy="5829300"/>
          </a:xfrm>
          <a:prstGeom prst="hear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2"/>
          <p:cNvSpPr txBox="1"/>
          <p:nvPr/>
        </p:nvSpPr>
        <p:spPr>
          <a:xfrm>
            <a:off x="-35347" y="22440"/>
            <a:ext cx="12192000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vi-VN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TÌM HIỂU THÊM VỀ TÁC PHẨM ĐIÊU KHẮC THEO THỂ LOẠI CÂN BẰNG ĐỘN </a:t>
            </a:r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270" y="1238250"/>
            <a:ext cx="11789229" cy="5440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50409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88D66B9D-CABA-4FB9-986A-8FD6C0A1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5" y="-32341"/>
            <a:ext cx="6492039" cy="633035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0D2EFE6-7578-454E-A27E-1A79A7612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6" y="-32341"/>
            <a:ext cx="7523747" cy="71871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flipH="1">
            <a:off x="6144125" y="589945"/>
            <a:ext cx="2209901" cy="1694973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48EA6A12-38DB-4F66-80A8-F4600D02F1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28496" r="44121" b="35356"/>
          <a:stretch/>
        </p:blipFill>
        <p:spPr>
          <a:xfrm flipH="1">
            <a:off x="2499559" y="191395"/>
            <a:ext cx="1732343" cy="13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iped Right Arrow 1"/>
          <p:cNvSpPr/>
          <p:nvPr/>
        </p:nvSpPr>
        <p:spPr>
          <a:xfrm>
            <a:off x="422032" y="0"/>
            <a:ext cx="9383150" cy="6457070"/>
          </a:xfrm>
          <a:prstGeom prst="striped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HỞI</a:t>
            </a:r>
            <a:r>
              <a:rPr lang="en-US" sz="28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vi-VN" sz="28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vi-VN" sz="28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8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-Tham gia trò chơi AI LÀ TRIỆU PHÚ </a:t>
            </a:r>
          </a:p>
          <a:p>
            <a:r>
              <a:rPr lang="vi-VN" sz="28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-Chọn đúng được Đ+++, mỗi câu được chọn 2 lượt, màu xanh là đúng, màu đỏ là sai 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5003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701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hỏi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vi-VN" sz="3600" dirty="0" smtClean="0">
                <a:solidFill>
                  <a:schemeClr val="bg1"/>
                </a:solidFill>
              </a:rPr>
              <a:t>1</a:t>
            </a:r>
            <a:r>
              <a:rPr lang="en-US" sz="3600" dirty="0" smtClean="0">
                <a:solidFill>
                  <a:schemeClr val="bg1"/>
                </a:solidFill>
              </a:rPr>
              <a:t>: </a:t>
            </a:r>
            <a:r>
              <a:rPr lang="vi-VN" sz="3600" dirty="0" smtClean="0">
                <a:solidFill>
                  <a:schemeClr val="bg1"/>
                </a:solidFill>
              </a:rPr>
              <a:t>Trường phái siêu thực xuất hiện vào thế kỉ thứ mấy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8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Thế kỉ XX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8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Thế kỉ XIX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8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Thế kỉ XXI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Thế kỉ </a:t>
            </a:r>
            <a:r>
              <a:rPr lang="vi-VN" sz="28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XIIX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36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3478" y="3419289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hỏi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lang="vi-VN" sz="3200" dirty="0" smtClean="0">
                <a:solidFill>
                  <a:prstClr val="white"/>
                </a:solidFill>
                <a:latin typeface="Calibri" panose="020F0502020204030204"/>
              </a:rPr>
              <a:t>Tranh siêu thực chủ yếu thể hiện những hình ảnh...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950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2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khác biệt với thực tại, thoát khỏi ...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96421" y="609394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4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4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rong kinh thánh, thần thoại .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400" noProof="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4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iện thực trong cuộc sống . .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0" y="6060425"/>
            <a:ext cx="522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2000" b="1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vi-VN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rừu tượng không dựa vào hình mẫu...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5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: </a:t>
            </a:r>
            <a:r>
              <a:rPr lang="vi-VN" sz="3200" dirty="0" smtClean="0">
                <a:solidFill>
                  <a:prstClr val="white"/>
                </a:solidFill>
                <a:latin typeface="Calibri" panose="020F0502020204030204"/>
              </a:rPr>
              <a:t>Vẽ thêm cảnh vật theo phong cách siêu thực. Là bước vẽ thứ mấy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4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</a:t>
            </a:r>
            <a:r>
              <a:rPr lang="vi-VN" sz="24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66640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</a:t>
            </a:r>
            <a:r>
              <a:rPr lang="vi-VN" sz="24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4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Bước thứ </a:t>
            </a:r>
            <a:r>
              <a:rPr lang="vi-VN" sz="24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2400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: </a:t>
            </a:r>
            <a:r>
              <a:rPr lang="vi-VN" sz="3600" dirty="0" smtClean="0">
                <a:solidFill>
                  <a:prstClr val="white"/>
                </a:solidFill>
                <a:latin typeface="Calibri" panose="020F0502020204030204"/>
              </a:rPr>
              <a:t>Tranh siêu thực thường sử dụng những hình ảnh ...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Cả A, B, C đều đúng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Khác biệt với thực tại, 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phi hiện thực 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Thoát khỏi sự gò bó của lí trí, logic, 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0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66" y="131446"/>
            <a:ext cx="11332769" cy="6294135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1" algn="ctr"/>
            <a:r>
              <a:rPr lang="vi-VN" altLang="zh-CN" sz="4800" b="1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CHỦ ĐỀ: KĨ THUẬT VÀ CHẤT LIỆU  </a:t>
            </a:r>
          </a:p>
          <a:p>
            <a:pPr algn="ctr"/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TIẾT </a:t>
            </a:r>
            <a:r>
              <a:rPr lang="vi-VN" altLang="zh-CN" sz="4800" b="1" dirty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9</a:t>
            </a:r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, </a:t>
            </a:r>
            <a:r>
              <a:rPr lang="vi-VN" altLang="zh-CN" sz="4800" b="1" dirty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10</a:t>
            </a:r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- </a:t>
            </a:r>
            <a:r>
              <a:rPr lang="en-US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BÀI </a:t>
            </a:r>
            <a:r>
              <a:rPr lang="vi-VN" altLang="zh-CN" sz="4800" b="1" dirty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5</a:t>
            </a:r>
            <a:r>
              <a:rPr lang="en-US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:</a:t>
            </a:r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</a:t>
            </a:r>
          </a:p>
          <a:p>
            <a:pPr algn="ctr"/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THIẾT KẾ TRANG PHỤC TỪ </a:t>
            </a:r>
          </a:p>
          <a:p>
            <a:pPr algn="ctr"/>
            <a:r>
              <a:rPr lang="vi-VN" altLang="zh-CN" sz="4800" b="1" dirty="0" smtClean="0">
                <a:ln/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TRANG PHỤC ĐÃ QUA SỬ DỤNG   </a:t>
            </a:r>
          </a:p>
        </p:txBody>
      </p:sp>
      <p:sp>
        <p:nvSpPr>
          <p:cNvPr id="55" name="文本框 63"/>
          <p:cNvSpPr txBox="1"/>
          <p:nvPr/>
        </p:nvSpPr>
        <p:spPr>
          <a:xfrm>
            <a:off x="0" y="6297861"/>
            <a:ext cx="3319975" cy="4616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l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 LƯỢNG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-10660"/>
            <a:ext cx="1219200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54" name="Flowchart: Alternate Process 53"/>
          <p:cNvSpPr/>
          <p:nvPr/>
        </p:nvSpPr>
        <p:spPr>
          <a:xfrm>
            <a:off x="3322378" y="5580305"/>
            <a:ext cx="6768682" cy="1180667"/>
          </a:xfrm>
          <a:prstGeom prst="flowChartAlternate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</a:t>
            </a:r>
          </a:p>
          <a:p>
            <a:pPr algn="ctr"/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Giấy, b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 vẽ, bìa các tông, dây thép buột, vật liệu đã qua sử dụng.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04157" y="858572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04155" y="2058324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04156" y="3270726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28163" y="4499154"/>
            <a:ext cx="905749" cy="103216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533912" y="984916"/>
            <a:ext cx="10190002" cy="9058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/>
              <a:t>-Nêu được cách tạo tác phẩm điêu khắctheo thể loại cân bằng động. 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1546402" y="2163272"/>
            <a:ext cx="10190002" cy="9058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/>
              <a:t>-Tạo được tác phẩm điêu khắc theo thể loại cân bằng động từ từ vật liệu đã qua sử dụng. 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1533912" y="3353828"/>
            <a:ext cx="10190002" cy="9058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/>
              <a:t>-Vận dụng được kiến thức, kĩ năng trong bài học để tạo các sản phẩm mĩ thuật. 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1517583" y="4529668"/>
            <a:ext cx="10190002" cy="90582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/>
              <a:t>-Chia sẽ được ý nghĩa của việc sử dụng vật liệu đã qua sử dụng trong học tập và trong cuộc sống.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4" grpId="1" animBg="1"/>
      <p:bldP spid="54" grpId="2" animBg="1"/>
      <p:bldP spid="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14582</TotalTime>
  <Words>749</Words>
  <Application>Microsoft Office PowerPoint</Application>
  <PresentationFormat>Widescreen</PresentationFormat>
  <Paragraphs>77</Paragraphs>
  <Slides>19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Algerian</vt:lpstr>
      <vt:lpstr>Arial</vt:lpstr>
      <vt:lpstr>Calibri</vt:lpstr>
      <vt:lpstr>等线</vt:lpstr>
      <vt:lpstr>华文新魏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285</cp:revision>
  <dcterms:created xsi:type="dcterms:W3CDTF">2017-02-15T08:28:00Z</dcterms:created>
  <dcterms:modified xsi:type="dcterms:W3CDTF">2024-08-14T05:19:45Z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F6AE0F8D0CDA4C6C97080607310EFFA3</vt:lpwstr>
  </property>
</Properties>
</file>