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62" r:id="rId8"/>
    <p:sldId id="261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4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3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6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7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3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9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5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6531E-89DE-40C8-A0FD-C1F76DD0954C}" type="datetimeFigureOut">
              <a:rPr lang="en-US" smtClean="0"/>
              <a:t>06/10/2024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5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7696" y="31428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HS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Đoán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16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endParaRPr lang="en-US" sz="16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388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1622" y="46566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HSHĐ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(4’)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BT </a:t>
            </a:r>
            <a:endParaRPr lang="en-US" sz="28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69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2529" y="218941"/>
            <a:ext cx="1086118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74</a:t>
            </a:r>
            <a:endParaRPr lang="en-US" sz="24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9955" y="58157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HSHĐ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(3’)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BT </a:t>
            </a:r>
            <a:endParaRPr lang="en-US" sz="28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4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6321" y="223929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/z/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/ɣ/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/ŋ/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17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0264" y="401272"/>
            <a:ext cx="609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HSHĐ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(3’)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BT </a:t>
            </a:r>
            <a:endParaRPr lang="en-US" sz="28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9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155" y="489397"/>
            <a:ext cx="110887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75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90170" algn="l"/>
                <a:tab pos="180340" algn="l"/>
              </a:tabLst>
            </a:pP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90170" algn="l"/>
                <a:tab pos="180340" algn="l"/>
                <a:tab pos="270510" algn="l"/>
              </a:tabLs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con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nhầm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dưa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,…)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lát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dụm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,…)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,…)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90170" algn="l"/>
                <a:tab pos="180340" algn="l"/>
                <a:tab pos="270510" algn="l"/>
              </a:tabLst>
            </a:pP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Do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bất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cẩn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do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cẩu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thả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65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24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9966" y="30140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 </a:t>
            </a:r>
            <a:endParaRPr lang="en-US" sz="16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16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0862" y="136043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90170" algn="l"/>
                <a:tab pos="180340" algn="l"/>
              </a:tabLs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32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648" y="0"/>
            <a:ext cx="119773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tr65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tr74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-75)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....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B. La-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200" dirty="0"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         B.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XX     C.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XVIII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Nôm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XX           B.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        C.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1945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1865        B.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1918       C.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1945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Phran-xít-xcô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Pi-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A-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lếch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Thuyên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</a:t>
            </a:r>
            <a:endParaRPr lang="en-US" sz="2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90170" algn="l"/>
                <a:tab pos="1803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Tịnh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sz="2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5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487" y="117693"/>
            <a:ext cx="1153947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....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La-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rgbClr val="FF0000"/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         B.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XX  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XVIII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XX         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        C.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1945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1865        B.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1918    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1945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Phran-xít-xcô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Pi-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lếch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Thuyên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90170" algn="l"/>
                <a:tab pos="1803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Tịnh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7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073" y="139907"/>
            <a:ext cx="112604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90170" algn="l"/>
                <a:tab pos="18034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chữ viết dùng chữ cái La-tinh để ghi âm tiếng Việt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 và âm, cách đọc và cách viết có sự thống nhất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hỉ cần học thuộc bảng chữ cái, nắm được nguyên tắc ghép vần là có thể đọc được tất cả các chữ trong tiếng Việt.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 kỉ X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 thế kỉ XX, chữ quốc ngữ được sử dụng phổ biến, thay thế dần cho chữ Hán, chữ Nôm. 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 năm 1945, chữ quốc ngữ có vị thế văn tự chính thức của quốc gia.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6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042" y="365597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tr74</a:t>
            </a:r>
            <a:endParaRPr lang="en-US" sz="28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9041" y="1319704"/>
            <a:ext cx="105005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81328" y="252628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HSHĐ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(4’)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BT1a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35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457" y="226066"/>
            <a:ext cx="1147507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XVII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1651,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điển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Bồ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La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–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lếch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-ma (Roma) –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–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XVIII: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  <a:endParaRPr lang="en-US" sz="22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1878,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1882)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VB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2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1918,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1919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1865,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1907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thục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1945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Theo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11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041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tr74</a:t>
            </a:r>
            <a:endParaRPr lang="en-US" sz="28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6010" y="830307"/>
            <a:ext cx="105005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9040" y="1784414"/>
            <a:ext cx="114278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Nôm</a:t>
            </a:r>
            <a:endParaRPr lang="en-US" sz="28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71983" y="2845089"/>
            <a:ext cx="4575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HSHĐ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(4’)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BT1b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16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647" y="233845"/>
            <a:ext cx="106293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349597"/>
              </p:ext>
            </p:extLst>
          </p:nvPr>
        </p:nvGraphicFramePr>
        <p:xfrm>
          <a:off x="662085" y="1444193"/>
          <a:ext cx="10606929" cy="3874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2495">
                  <a:extLst>
                    <a:ext uri="{9D8B030D-6E8A-4147-A177-3AD203B41FA5}">
                      <a16:colId xmlns:a16="http://schemas.microsoft.com/office/drawing/2014/main" val="300001034"/>
                    </a:ext>
                  </a:extLst>
                </a:gridCol>
                <a:gridCol w="5304434">
                  <a:extLst>
                    <a:ext uri="{9D8B030D-6E8A-4147-A177-3AD203B41FA5}">
                      <a16:colId xmlns:a16="http://schemas.microsoft.com/office/drawing/2014/main" val="3581205710"/>
                    </a:ext>
                  </a:extLst>
                </a:gridCol>
              </a:tblGrid>
              <a:tr h="522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Nôm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 quốc ngữ</a:t>
                      </a:r>
                      <a:endParaRPr lang="en-US" sz="2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275464"/>
                  </a:ext>
                </a:extLst>
              </a:tr>
              <a:tr h="1277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Dựa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Hán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La-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6169313"/>
                  </a:ext>
                </a:extLst>
              </a:tr>
              <a:tr h="10300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9382042"/>
                  </a:ext>
                </a:extLst>
              </a:tr>
              <a:tr h="10447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 đọc chữ Nôm phải biết chữ Hán</a:t>
                      </a:r>
                      <a:endParaRPr lang="en-US" sz="2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tắc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ghép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499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56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1554</Words>
  <Application>Microsoft Office PowerPoint</Application>
  <PresentationFormat>Widescreen</PresentationFormat>
  <Paragraphs>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.VnTime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Cop.</dc:creator>
  <cp:lastModifiedBy>Microsoft Cop.</cp:lastModifiedBy>
  <cp:revision>10</cp:revision>
  <dcterms:created xsi:type="dcterms:W3CDTF">2024-09-25T13:19:08Z</dcterms:created>
  <dcterms:modified xsi:type="dcterms:W3CDTF">2024-10-06T08:54:29Z</dcterms:modified>
</cp:coreProperties>
</file>