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85" r:id="rId10"/>
    <p:sldId id="265" r:id="rId11"/>
    <p:sldId id="264" r:id="rId12"/>
    <p:sldId id="286" r:id="rId13"/>
    <p:sldId id="267" r:id="rId14"/>
    <p:sldId id="266" r:id="rId15"/>
    <p:sldId id="268" r:id="rId16"/>
    <p:sldId id="287" r:id="rId17"/>
    <p:sldId id="270" r:id="rId18"/>
    <p:sldId id="271" r:id="rId19"/>
    <p:sldId id="269" r:id="rId20"/>
    <p:sldId id="272" r:id="rId21"/>
    <p:sldId id="273" r:id="rId22"/>
    <p:sldId id="274" r:id="rId23"/>
    <p:sldId id="275" r:id="rId24"/>
    <p:sldId id="28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26531E-89DE-40C8-A0FD-C1F76DD0954C}" type="datetimeFigureOut">
              <a:rPr lang="en-US" smtClean="0"/>
              <a:t>08/10/2024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156736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6531E-89DE-40C8-A0FD-C1F76DD0954C}" type="datetimeFigureOut">
              <a:rPr lang="en-US" smtClean="0"/>
              <a:t>08/10/2024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16500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6531E-89DE-40C8-A0FD-C1F76DD0954C}" type="datetimeFigureOut">
              <a:rPr lang="en-US" smtClean="0"/>
              <a:t>08/10/2024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362384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6531E-89DE-40C8-A0FD-C1F76DD0954C}" type="datetimeFigureOut">
              <a:rPr lang="en-US" smtClean="0"/>
              <a:t>08/10/2024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1740734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726531E-89DE-40C8-A0FD-C1F76DD0954C}" type="datetimeFigureOut">
              <a:rPr lang="en-US" smtClean="0"/>
              <a:t>08/10/2024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374136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26531E-89DE-40C8-A0FD-C1F76DD0954C}" type="datetimeFigureOut">
              <a:rPr lang="en-US" smtClean="0"/>
              <a:t>08/10/2024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100257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26531E-89DE-40C8-A0FD-C1F76DD0954C}" type="datetimeFigureOut">
              <a:rPr lang="en-US" smtClean="0"/>
              <a:t>08/10/2024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891635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26531E-89DE-40C8-A0FD-C1F76DD0954C}" type="datetimeFigureOut">
              <a:rPr lang="en-US" smtClean="0"/>
              <a:t>08/10/2024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3092338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6531E-89DE-40C8-A0FD-C1F76DD0954C}" type="datetimeFigureOut">
              <a:rPr lang="en-US" smtClean="0"/>
              <a:t>08/10/2024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2445693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26531E-89DE-40C8-A0FD-C1F76DD0954C}" type="datetimeFigureOut">
              <a:rPr lang="en-US" smtClean="0"/>
              <a:t>08/10/2024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2675255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26531E-89DE-40C8-A0FD-C1F76DD0954C}" type="datetimeFigureOut">
              <a:rPr lang="en-US" smtClean="0"/>
              <a:t>08/10/2024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57630-E2B5-4B9B-86F2-1A93113D2562}" type="slidenum">
              <a:rPr lang="en-US" smtClean="0"/>
              <a:t>‹#›</a:t>
            </a:fld>
            <a:endParaRPr lang="en-US"/>
          </a:p>
        </p:txBody>
      </p:sp>
    </p:spTree>
    <p:extLst>
      <p:ext uri="{BB962C8B-B14F-4D97-AF65-F5344CB8AC3E}">
        <p14:creationId xmlns:p14="http://schemas.microsoft.com/office/powerpoint/2010/main" val="328764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6531E-89DE-40C8-A0FD-C1F76DD0954C}" type="datetimeFigureOut">
              <a:rPr lang="en-US" smtClean="0"/>
              <a:t>08/10/2024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57630-E2B5-4B9B-86F2-1A93113D2562}" type="slidenum">
              <a:rPr lang="en-US" smtClean="0"/>
              <a:t>‹#›</a:t>
            </a:fld>
            <a:endParaRPr lang="en-US"/>
          </a:p>
        </p:txBody>
      </p:sp>
    </p:spTree>
    <p:extLst>
      <p:ext uri="{BB962C8B-B14F-4D97-AF65-F5344CB8AC3E}">
        <p14:creationId xmlns:p14="http://schemas.microsoft.com/office/powerpoint/2010/main" val="1374256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70926020"/>
              </p:ext>
            </p:extLst>
          </p:nvPr>
        </p:nvGraphicFramePr>
        <p:xfrm>
          <a:off x="502276" y="523499"/>
          <a:ext cx="10985679" cy="2739455"/>
        </p:xfrm>
        <a:graphic>
          <a:graphicData uri="http://schemas.openxmlformats.org/drawingml/2006/table">
            <a:tbl>
              <a:tblPr firstRow="1" firstCol="1" bandRow="1">
                <a:tableStyleId>{5C22544A-7EE6-4342-B048-85BDC9FD1C3A}</a:tableStyleId>
              </a:tblPr>
              <a:tblGrid>
                <a:gridCol w="4751628">
                  <a:extLst>
                    <a:ext uri="{9D8B030D-6E8A-4147-A177-3AD203B41FA5}">
                      <a16:colId xmlns:a16="http://schemas.microsoft.com/office/drawing/2014/main" val="954416832"/>
                    </a:ext>
                  </a:extLst>
                </a:gridCol>
                <a:gridCol w="3772602">
                  <a:extLst>
                    <a:ext uri="{9D8B030D-6E8A-4147-A177-3AD203B41FA5}">
                      <a16:colId xmlns:a16="http://schemas.microsoft.com/office/drawing/2014/main" val="2882681244"/>
                    </a:ext>
                  </a:extLst>
                </a:gridCol>
                <a:gridCol w="2461449">
                  <a:extLst>
                    <a:ext uri="{9D8B030D-6E8A-4147-A177-3AD203B41FA5}">
                      <a16:colId xmlns:a16="http://schemas.microsoft.com/office/drawing/2014/main" val="3783093148"/>
                    </a:ext>
                  </a:extLst>
                </a:gridCol>
              </a:tblGrid>
              <a:tr h="0">
                <a:tc>
                  <a:txBody>
                    <a:bodyPr/>
                    <a:lstStyle/>
                    <a:p>
                      <a:pPr algn="ctr">
                        <a:lnSpc>
                          <a:spcPct val="107000"/>
                        </a:lnSpc>
                        <a:spcAft>
                          <a:spcPts val="0"/>
                        </a:spcAft>
                      </a:pPr>
                      <a:r>
                        <a:rPr lang="en-US" sz="2400" dirty="0">
                          <a:effectLst/>
                          <a:latin typeface="Times New Roman" panose="02020603050405020304" pitchFamily="18" charset="0"/>
                          <a:cs typeface="Times New Roman" panose="02020603050405020304" pitchFamily="18" charset="0"/>
                        </a:rPr>
                        <a:t>K</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400">
                          <a:effectLst/>
                          <a:latin typeface="Times New Roman" panose="02020603050405020304" pitchFamily="18" charset="0"/>
                          <a:cs typeface="Times New Roman" panose="02020603050405020304" pitchFamily="18" charset="0"/>
                        </a:rPr>
                        <a:t>W</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2400">
                          <a:effectLst/>
                          <a:latin typeface="Times New Roman" panose="02020603050405020304" pitchFamily="18" charset="0"/>
                          <a:cs typeface="Times New Roman" panose="02020603050405020304" pitchFamily="18" charset="0"/>
                        </a:rPr>
                        <a:t>L</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33195405"/>
                  </a:ext>
                </a:extLst>
              </a:tr>
              <a:tr h="0">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H. </a:t>
                      </a:r>
                      <a:r>
                        <a:rPr lang="en-US" sz="2400" dirty="0" err="1">
                          <a:effectLst/>
                          <a:latin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p>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H. </a:t>
                      </a:r>
                      <a:r>
                        <a:rPr lang="en-US" sz="2400" dirty="0" err="1">
                          <a:effectLst/>
                          <a:latin typeface="Times New Roman" panose="02020603050405020304" pitchFamily="18" charset="0"/>
                          <a:cs typeface="Times New Roman" panose="02020603050405020304" pitchFamily="18" charset="0"/>
                        </a:rPr>
                        <a:t>Hãy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phẩm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họ</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H. </a:t>
                      </a:r>
                      <a:r>
                        <a:rPr lang="en-US" sz="2400" dirty="0" err="1">
                          <a:effectLst/>
                          <a:latin typeface="Times New Roman" panose="02020603050405020304" pitchFamily="18" charset="0"/>
                          <a:cs typeface="Times New Roman" panose="02020603050405020304" pitchFamily="18" charset="0"/>
                        </a:rPr>
                        <a:t>Em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muốn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thêm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điều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nữ</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xã</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hội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xưa</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7488774"/>
                  </a:ext>
                </a:extLst>
              </a:tr>
              <a:tr h="0">
                <a:tc>
                  <a:txBody>
                    <a:bodyPr/>
                    <a:lstStyle/>
                    <a:p>
                      <a:pPr algn="just">
                        <a:lnSpc>
                          <a:spcPct val="107000"/>
                        </a:lnSpc>
                        <a:spcAft>
                          <a:spcPts val="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5601576"/>
                  </a:ext>
                </a:extLst>
              </a:tr>
            </a:tbl>
          </a:graphicData>
        </a:graphic>
      </p:graphicFrame>
    </p:spTree>
    <p:extLst>
      <p:ext uri="{BB962C8B-B14F-4D97-AF65-F5344CB8AC3E}">
        <p14:creationId xmlns:p14="http://schemas.microsoft.com/office/powerpoint/2010/main" val="2243388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298" y="268941"/>
            <a:ext cx="11673456" cy="5888663"/>
          </a:xfrm>
          <a:prstGeom prst="rect">
            <a:avLst/>
          </a:prstGeom>
        </p:spPr>
        <p:txBody>
          <a:bodyPr wrap="square">
            <a:spAutoFit/>
          </a:bodyPr>
          <a:lstStyle/>
          <a:p>
            <a:pPr algn="just">
              <a:lnSpc>
                <a:spcPct val="107000"/>
              </a:lnSpc>
              <a:spcAft>
                <a:spcPts val="0"/>
              </a:spcAft>
              <a:tabLst>
                <a:tab pos="180340" algn="l"/>
              </a:tabLst>
            </a:pP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gian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khuya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gian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trống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trải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tĩnh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lặng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Đó</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là</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gian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bao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la,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mờ</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mịt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từ</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bom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thuyền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ở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nơi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dòng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sông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khắp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mọi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chòm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xóm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thôn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làng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phụ</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nữ</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thao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suốt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canh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dài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gà</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gáy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văng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vẳng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bom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thuyền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từ</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xa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đưa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tới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dài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chuyển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canh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mịt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mùng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vắng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lặng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mới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nghe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thấy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gà</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gáy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văng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vẳng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như</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Nghệ</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thuật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lấy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gà</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gáy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diễn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tả</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cái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tĩnh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lặng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vắng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vẻ</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dài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nơi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làng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quê</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đã</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góp</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phần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làm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nổi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bật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tâm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oán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hận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phụ</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nữ</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thao</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suốt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canh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trường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Nàng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ngồi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dậy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lắng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tai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nghe</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gà</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gáy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sang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canh</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rồi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trông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ra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màn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mịt</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mùng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Màn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như</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bủa</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vây</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phụ</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nữ</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nỗi</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buồn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cô</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đơn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oán</a:t>
            </a:r>
            <a:r>
              <a:rPr lang="en-US" sz="3200" spc="-20" dirty="0">
                <a:latin typeface="Times New Roman" panose="02020603050405020304" pitchFamily="18" charset="0"/>
                <a:ea typeface="Calibri" panose="020F0502020204030204" pitchFamily="34" charset="0"/>
                <a:cs typeface="Times New Roman" panose="02020603050405020304" pitchFamily="18" charset="0"/>
              </a:rPr>
              <a:t> </a:t>
            </a:r>
            <a:r>
              <a:rPr lang="en-US" sz="3200" spc="-20" dirty="0" err="1">
                <a:latin typeface="Times New Roman" panose="02020603050405020304" pitchFamily="18" charset="0"/>
                <a:ea typeface="Calibri" panose="020F0502020204030204" pitchFamily="34" charset="0"/>
                <a:cs typeface="Times New Roman" panose="02020603050405020304" pitchFamily="18" charset="0"/>
              </a:rPr>
              <a:t>hận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487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1553" y="177076"/>
            <a:ext cx="11321143" cy="1815882"/>
          </a:xfrm>
          <a:prstGeom prst="rect">
            <a:avLst/>
          </a:prstGeom>
        </p:spPr>
        <p:txBody>
          <a:bodyPr wrap="square">
            <a:spAutoFit/>
          </a:bodyPr>
          <a:lstStyle/>
          <a:p>
            <a:pPr marL="69850" marR="71755" algn="just"/>
            <a:r>
              <a:rPr lang="vi-VN" sz="2800" b="1" i="1" spc="-50" dirty="0">
                <a:solidFill>
                  <a:srgbClr val="FF0000"/>
                </a:solidFill>
                <a:latin typeface="Times New Roman" panose="02020603050405020304" pitchFamily="18" charset="0"/>
                <a:ea typeface="Times New Roman" panose="02020603050405020304" pitchFamily="18" charset="0"/>
              </a:rPr>
              <a:t>2. Hai câu thực</a:t>
            </a:r>
            <a:endParaRPr lang="en-US" sz="2800" dirty="0">
              <a:solidFill>
                <a:srgbClr val="FF0000"/>
              </a:solidFill>
              <a:latin typeface="Times New Roman" panose="02020603050405020304" pitchFamily="18" charset="0"/>
              <a:ea typeface="Times New Roman" panose="02020603050405020304" pitchFamily="18" charset="0"/>
            </a:endParaRPr>
          </a:p>
          <a:p>
            <a:pPr marL="69850" marR="71755" algn="just">
              <a:spcAft>
                <a:spcPts val="0"/>
              </a:spcAft>
            </a:pPr>
            <a:r>
              <a:rPr lang="en-US" sz="2800" spc="-50" dirty="0" smtClean="0">
                <a:solidFill>
                  <a:srgbClr val="FF0000"/>
                </a:solidFill>
                <a:latin typeface="Times New Roman" panose="02020603050405020304" pitchFamily="18" charset="0"/>
                <a:ea typeface="Times New Roman" panose="02020603050405020304" pitchFamily="18" charset="0"/>
              </a:rPr>
              <a:t>- </a:t>
            </a:r>
            <a:r>
              <a:rPr lang="en-US" sz="2800" spc="-50" dirty="0" err="1">
                <a:solidFill>
                  <a:srgbClr val="FF0000"/>
                </a:solidFill>
                <a:latin typeface="Times New Roman" panose="02020603050405020304" pitchFamily="18" charset="0"/>
                <a:ea typeface="Times New Roman" panose="02020603050405020304" pitchFamily="18" charset="0"/>
              </a:rPr>
              <a:t>Nghệ</a:t>
            </a:r>
            <a:r>
              <a:rPr lang="en-US" sz="2800" spc="-50" dirty="0">
                <a:solidFill>
                  <a:srgbClr val="FF0000"/>
                </a:solidFill>
                <a:latin typeface="Times New Roman" panose="02020603050405020304" pitchFamily="18" charset="0"/>
                <a:ea typeface="Times New Roman" panose="02020603050405020304" pitchFamily="18" charset="0"/>
              </a:rPr>
              <a:t> </a:t>
            </a:r>
            <a:r>
              <a:rPr lang="en-US" sz="2800" spc="-50" dirty="0" err="1">
                <a:solidFill>
                  <a:srgbClr val="FF0000"/>
                </a:solidFill>
                <a:latin typeface="Times New Roman" panose="02020603050405020304" pitchFamily="18" charset="0"/>
                <a:ea typeface="Times New Roman" panose="02020603050405020304" pitchFamily="18" charset="0"/>
              </a:rPr>
              <a:t>thuật</a:t>
            </a:r>
            <a:r>
              <a:rPr lang="en-US" sz="2800" spc="-50" dirty="0">
                <a:solidFill>
                  <a:srgbClr val="FF0000"/>
                </a:solidFill>
                <a:latin typeface="Times New Roman" panose="02020603050405020304" pitchFamily="18" charset="0"/>
                <a:ea typeface="Times New Roman" panose="02020603050405020304" pitchFamily="18" charset="0"/>
              </a:rPr>
              <a:t> </a:t>
            </a:r>
            <a:r>
              <a:rPr lang="en-US" sz="2800" spc="-50" dirty="0" err="1">
                <a:solidFill>
                  <a:srgbClr val="FF0000"/>
                </a:solidFill>
                <a:latin typeface="Times New Roman" panose="02020603050405020304" pitchFamily="18" charset="0"/>
                <a:ea typeface="Times New Roman" panose="02020603050405020304" pitchFamily="18" charset="0"/>
              </a:rPr>
              <a:t>nhân</a:t>
            </a:r>
            <a:r>
              <a:rPr lang="en-US" sz="2800" spc="-50" dirty="0">
                <a:solidFill>
                  <a:srgbClr val="FF0000"/>
                </a:solidFill>
                <a:latin typeface="Times New Roman" panose="02020603050405020304" pitchFamily="18" charset="0"/>
                <a:ea typeface="Times New Roman" panose="02020603050405020304" pitchFamily="18" charset="0"/>
              </a:rPr>
              <a:t> </a:t>
            </a:r>
            <a:r>
              <a:rPr lang="en-US" sz="2800" spc="-50" dirty="0" err="1">
                <a:solidFill>
                  <a:srgbClr val="FF0000"/>
                </a:solidFill>
                <a:latin typeface="Times New Roman" panose="02020603050405020304" pitchFamily="18" charset="0"/>
                <a:ea typeface="Times New Roman" panose="02020603050405020304" pitchFamily="18" charset="0"/>
              </a:rPr>
              <a:t>hóa</a:t>
            </a:r>
            <a:r>
              <a:rPr lang="en-US" sz="2800" spc="-50" dirty="0">
                <a:solidFill>
                  <a:srgbClr val="FF0000"/>
                </a:solidFill>
                <a:latin typeface="Times New Roman" panose="02020603050405020304" pitchFamily="18" charset="0"/>
                <a:ea typeface="Times New Roman" panose="02020603050405020304" pitchFamily="18" charset="0"/>
              </a:rPr>
              <a:t>, </a:t>
            </a:r>
            <a:r>
              <a:rPr lang="en-US" sz="2800" spc="-50" dirty="0" err="1">
                <a:solidFill>
                  <a:srgbClr val="FF0000"/>
                </a:solidFill>
                <a:latin typeface="Times New Roman" panose="02020603050405020304" pitchFamily="18" charset="0"/>
                <a:ea typeface="Times New Roman" panose="02020603050405020304" pitchFamily="18" charset="0"/>
              </a:rPr>
              <a:t>cấu</a:t>
            </a:r>
            <a:r>
              <a:rPr lang="en-US" sz="2800" spc="-50" dirty="0">
                <a:solidFill>
                  <a:srgbClr val="FF0000"/>
                </a:solidFill>
                <a:latin typeface="Times New Roman" panose="02020603050405020304" pitchFamily="18" charset="0"/>
                <a:ea typeface="Times New Roman" panose="02020603050405020304" pitchFamily="18" charset="0"/>
              </a:rPr>
              <a:t> </a:t>
            </a:r>
            <a:r>
              <a:rPr lang="en-US" sz="2800" spc="-50" dirty="0" err="1">
                <a:solidFill>
                  <a:srgbClr val="FF0000"/>
                </a:solidFill>
                <a:latin typeface="Times New Roman" panose="02020603050405020304" pitchFamily="18" charset="0"/>
                <a:ea typeface="Times New Roman" panose="02020603050405020304" pitchFamily="18" charset="0"/>
              </a:rPr>
              <a:t>trúc</a:t>
            </a:r>
            <a:r>
              <a:rPr lang="en-US" sz="2800" spc="-50" dirty="0">
                <a:solidFill>
                  <a:srgbClr val="FF0000"/>
                </a:solidFill>
                <a:latin typeface="Times New Roman" panose="02020603050405020304" pitchFamily="18" charset="0"/>
                <a:ea typeface="Times New Roman" panose="02020603050405020304" pitchFamily="18" charset="0"/>
              </a:rPr>
              <a:t> </a:t>
            </a:r>
            <a:r>
              <a:rPr lang="en-US" sz="2800" spc="-50" dirty="0" err="1">
                <a:solidFill>
                  <a:srgbClr val="FF0000"/>
                </a:solidFill>
                <a:latin typeface="Times New Roman" panose="02020603050405020304" pitchFamily="18" charset="0"/>
                <a:ea typeface="Times New Roman" panose="02020603050405020304" pitchFamily="18" charset="0"/>
              </a:rPr>
              <a:t>tương</a:t>
            </a:r>
            <a:r>
              <a:rPr lang="en-US" sz="2800" spc="-50" dirty="0">
                <a:solidFill>
                  <a:srgbClr val="FF0000"/>
                </a:solidFill>
                <a:latin typeface="Times New Roman" panose="02020603050405020304" pitchFamily="18" charset="0"/>
                <a:ea typeface="Times New Roman" panose="02020603050405020304" pitchFamily="18" charset="0"/>
              </a:rPr>
              <a:t> </a:t>
            </a:r>
            <a:r>
              <a:rPr lang="en-US" sz="2800" spc="-50" dirty="0" err="1">
                <a:solidFill>
                  <a:srgbClr val="FF0000"/>
                </a:solidFill>
                <a:latin typeface="Times New Roman" panose="02020603050405020304" pitchFamily="18" charset="0"/>
                <a:ea typeface="Times New Roman" panose="02020603050405020304" pitchFamily="18" charset="0"/>
              </a:rPr>
              <a:t>phản</a:t>
            </a:r>
            <a:r>
              <a:rPr lang="en-US" sz="2800" spc="-50" dirty="0">
                <a:solidFill>
                  <a:srgbClr val="FF0000"/>
                </a:solidFill>
                <a:latin typeface="Times New Roman" panose="02020603050405020304" pitchFamily="18" charset="0"/>
                <a:ea typeface="Times New Roman" panose="02020603050405020304" pitchFamily="18" charset="0"/>
              </a:rPr>
              <a:t>, â</a:t>
            </a:r>
            <a:r>
              <a:rPr lang="vi-VN" sz="2800" spc="-60" dirty="0">
                <a:solidFill>
                  <a:srgbClr val="FF0000"/>
                </a:solidFill>
                <a:latin typeface="Times New Roman" panose="02020603050405020304" pitchFamily="18" charset="0"/>
                <a:ea typeface="Times New Roman" panose="02020603050405020304" pitchFamily="18" charset="0"/>
              </a:rPr>
              <a:t>m thanh vang vọng từ </a:t>
            </a:r>
            <a:r>
              <a:rPr lang="vi-VN" sz="2800" dirty="0">
                <a:solidFill>
                  <a:srgbClr val="FF0000"/>
                </a:solidFill>
                <a:latin typeface="Times New Roman" panose="02020603050405020304" pitchFamily="18" charset="0"/>
                <a:ea typeface="Times New Roman" panose="02020603050405020304" pitchFamily="18" charset="0"/>
              </a:rPr>
              <a:t>không gian bên ngoài cũng chính là tiếng </a:t>
            </a:r>
            <a:r>
              <a:rPr lang="vi-VN" sz="2800" spc="-10" dirty="0">
                <a:solidFill>
                  <a:srgbClr val="FF0000"/>
                </a:solidFill>
                <a:latin typeface="Times New Roman" panose="02020603050405020304" pitchFamily="18" charset="0"/>
                <a:ea typeface="Times New Roman" panose="02020603050405020304" pitchFamily="18" charset="0"/>
              </a:rPr>
              <a:t>lòng tê tái, não nề </a:t>
            </a:r>
            <a:r>
              <a:rPr lang="vi-VN" sz="2800" spc="-30" dirty="0">
                <a:solidFill>
                  <a:srgbClr val="FF0000"/>
                </a:solidFill>
                <a:latin typeface="Times New Roman" panose="02020603050405020304" pitchFamily="18" charset="0"/>
                <a:ea typeface="Times New Roman" panose="02020603050405020304" pitchFamily="18" charset="0"/>
              </a:rPr>
              <a:t>nỗi buồn thảm, </a:t>
            </a:r>
            <a:r>
              <a:rPr lang="vi-VN" sz="2800" dirty="0">
                <a:solidFill>
                  <a:srgbClr val="FF0000"/>
                </a:solidFill>
                <a:latin typeface="Times New Roman" panose="02020603050405020304" pitchFamily="18" charset="0"/>
                <a:ea typeface="Times New Roman" panose="02020603050405020304" pitchFamily="18" charset="0"/>
              </a:rPr>
              <a:t>sầu hận đang trào dâng chất chứa tâm sự, cảm xúc ai oán, thê lương. </a:t>
            </a:r>
            <a:r>
              <a:rPr lang="vi-VN" sz="2800" spc="-10" dirty="0">
                <a:solidFill>
                  <a:srgbClr val="FF0000"/>
                </a:solidFill>
                <a:latin typeface="Times New Roman" panose="02020603050405020304" pitchFamily="18" charset="0"/>
                <a:ea typeface="Times New Roman" panose="02020603050405020304" pitchFamily="18" charset="0"/>
              </a:rPr>
              <a:t>của con người.</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27691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871" y="195353"/>
            <a:ext cx="6096000" cy="849720"/>
          </a:xfrm>
          <a:prstGeom prst="rect">
            <a:avLst/>
          </a:prstGeom>
        </p:spPr>
        <p:txBody>
          <a:bodyPr>
            <a:spAutoFit/>
          </a:bodyPr>
          <a:lstStyle/>
          <a:p>
            <a:pPr algn="just">
              <a:lnSpc>
                <a:spcPct val="107000"/>
              </a:lnSpc>
              <a:spcAft>
                <a:spcPts val="0"/>
              </a:spcAf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 Hai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489166" y="765365"/>
            <a:ext cx="10097587" cy="1936428"/>
          </a:xfrm>
          <a:prstGeom prst="rect">
            <a:avLst/>
          </a:prstGeom>
        </p:spPr>
        <p:txBody>
          <a:bodyPr wrap="square">
            <a:spAutoFit/>
          </a:bodyPr>
          <a:lstStyle/>
          <a:p>
            <a:pPr marR="71755" algn="just">
              <a:lnSpc>
                <a:spcPct val="107000"/>
              </a:lnSpc>
              <a:spcAft>
                <a:spcPts val="0"/>
              </a:spcAft>
              <a:tabLst>
                <a:tab pos="90170" algn="l"/>
                <a:tab pos="180340" algn="l"/>
              </a:tabLst>
            </a:pPr>
            <a:r>
              <a:rPr lang="en-US" sz="2800" dirty="0">
                <a:latin typeface="Times New Roman" panose="02020603050405020304" pitchFamily="18" charset="0"/>
                <a:ea typeface="Calibri" panose="020F0502020204030204" pitchFamily="34" charset="0"/>
                <a:cs typeface="Times New Roman" panose="02020603050405020304" pitchFamily="18" charset="0"/>
              </a:rPr>
              <a:t>HS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HĐCN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3p</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trả</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lời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hỏi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R="71755" algn="just">
              <a:lnSpc>
                <a:spcPct val="107000"/>
              </a:lnSpc>
              <a:spcAft>
                <a:spcPts val="0"/>
              </a:spcAft>
              <a:tabLst>
                <a:tab pos="90170" algn="l"/>
                <a:tab pos="180340" algn="l"/>
              </a:tabLst>
            </a:pPr>
            <a:r>
              <a:rPr lang="en-US" sz="2800" b="1" dirty="0">
                <a:latin typeface="Times New Roman" panose="02020603050405020304" pitchFamily="18" charset="0"/>
                <a:ea typeface="Calibri" panose="020F0502020204030204" pitchFamily="34" charset="0"/>
                <a:cs typeface="Times New Roman" panose="02020603050405020304" pitchFamily="18" charset="0"/>
              </a:rPr>
              <a:t>H: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Chỉ</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ra</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nêu</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nghệ</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thuật</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sử</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800" b="1" dirty="0">
                <a:latin typeface="Times New Roman" panose="02020603050405020304" pitchFamily="18" charset="0"/>
                <a:ea typeface="Calibri" panose="020F0502020204030204" pitchFamily="34" charset="0"/>
                <a:cs typeface="Times New Roman" panose="02020603050405020304" pitchFamily="18" charset="0"/>
              </a:rPr>
              <a:t> 2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luận</a:t>
            </a:r>
            <a:r>
              <a:rPr lang="en-US" sz="2800" b="1" dirty="0">
                <a:latin typeface="Times New Roman" panose="02020603050405020304" pitchFamily="18" charset="0"/>
                <a:ea typeface="Calibri" panose="020F0502020204030204" pitchFamily="34" charset="0"/>
                <a:cs typeface="Times New Roman" panose="02020603050405020304" pitchFamily="18" charset="0"/>
              </a:rPr>
              <a:t>? Qua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đó</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thái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cảm</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xúc</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gì</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vật</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trữ</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54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107" y="0"/>
            <a:ext cx="11895909" cy="6976590"/>
          </a:xfrm>
          <a:prstGeom prst="rect">
            <a:avLst/>
          </a:prstGeom>
        </p:spPr>
        <p:txBody>
          <a:bodyPr wrap="square">
            <a:spAutoFit/>
          </a:bodyPr>
          <a:lstStyle/>
          <a:p>
            <a:pPr algn="just">
              <a:lnSpc>
                <a:spcPct val="107000"/>
              </a:lnSpc>
              <a:spcAft>
                <a:spcPts val="0"/>
              </a:spcAft>
              <a:tabLst>
                <a:tab pos="90170" algn="l"/>
                <a:tab pos="180340" algn="l"/>
              </a:tabLst>
            </a:pPr>
            <a:r>
              <a:rPr lang="en-US" sz="2800" dirty="0">
                <a:latin typeface="Times New Roman" panose="02020603050405020304" pitchFamily="18" charset="0"/>
                <a:ea typeface="Calibri" panose="020F0502020204030204" pitchFamily="34" charset="0"/>
                <a:cs typeface="Times New Roman" panose="02020603050405020304" pitchFamily="18" charset="0"/>
              </a:rPr>
              <a:t>- NT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nghe</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giận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hô</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ứng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rầu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rĩ</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mõm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mòm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thái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nghe</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nhưng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800" dirty="0">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miệng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800" dirty="0">
                <a:latin typeface="Times New Roman" panose="02020603050405020304" pitchFamily="18" charset="0"/>
                <a:ea typeface="Calibri" panose="020F0502020204030204" pitchFamily="34" charset="0"/>
                <a:cs typeface="Times New Roman" panose="02020603050405020304" pitchFamily="18" charset="0"/>
              </a:rPr>
              <a:t>? Hay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văng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vẳng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gáy</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chuông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sầu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mõ</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thảm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0"/>
              </a:spcAft>
              <a:tabLst>
                <a:tab pos="90170" algn="l"/>
                <a:tab pos="180340" algn="l"/>
              </a:tabLst>
            </a:pPr>
            <a:r>
              <a:rPr lang="en-US" sz="2800" dirty="0">
                <a:latin typeface="Times New Roman" panose="02020603050405020304" pitchFamily="18" charset="0"/>
                <a:ea typeface="Calibri" panose="020F0502020204030204" pitchFamily="34" charset="0"/>
                <a:cs typeface="Times New Roman" panose="02020603050405020304" pitchFamily="18" charset="0"/>
              </a:rPr>
              <a:t>- NT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hóa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Giữa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canh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khuya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thao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nghe</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thêm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rầu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rĩ</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buồn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tủi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giận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hờn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bẽ</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mõm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mòm</a:t>
            </a:r>
            <a:r>
              <a:rPr lang="en-US" sz="2800" dirty="0">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latin typeface="Times New Roman" panose="02020603050405020304" pitchFamily="18" charset="0"/>
                <a:ea typeface="Calibri" panose="020F0502020204030204" pitchFamily="34" charset="0"/>
                <a:cs typeface="Times New Roman" panose="02020603050405020304" pitchFamily="18" charset="0"/>
              </a:rPr>
              <a:t>ẩn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dụ</a:t>
            </a:r>
            <a:r>
              <a:rPr lang="en-US" sz="2800" dirty="0">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nói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phận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hẩm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hiu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quá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lứa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thì</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nghe</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giận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hô</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ứng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rầu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rĩ</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tâm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mõm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mòm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trạng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thái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Trước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nghe</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nhưng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800" dirty="0">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miệng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800" dirty="0">
                <a:latin typeface="Times New Roman" panose="02020603050405020304" pitchFamily="18" charset="0"/>
                <a:ea typeface="Calibri" panose="020F0502020204030204" pitchFamily="34" charset="0"/>
                <a:cs typeface="Times New Roman" panose="02020603050405020304" pitchFamily="18" charset="0"/>
              </a:rPr>
              <a:t>? Hay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văng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vẳng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gáy</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chuông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sầu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mõ</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thảm</a:t>
            </a:r>
            <a:r>
              <a:rPr lang="en-US" sz="2800" dirty="0">
                <a:latin typeface="Times New Roman" panose="02020603050405020304" pitchFamily="18" charset="0"/>
                <a:ea typeface="Calibri" panose="020F0502020204030204" pitchFamily="34" charset="0"/>
                <a:cs typeface="Times New Roman" panose="02020603050405020304" pitchFamily="18" charset="0"/>
              </a:rPr>
              <a:t>" - NT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hóa.Giữa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canh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khuya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thao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nghe</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thêm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rầu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rĩ</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buồn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tủi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giận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hờn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về</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bẽ</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bàng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mõm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mòm</a:t>
            </a:r>
            <a:r>
              <a:rPr lang="en-US" sz="2800" dirty="0">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latin typeface="Times New Roman" panose="02020603050405020304" pitchFamily="18" charset="0"/>
                <a:ea typeface="Calibri" panose="020F0502020204030204" pitchFamily="34" charset="0"/>
                <a:cs typeface="Times New Roman" panose="02020603050405020304" pitchFamily="18" charset="0"/>
              </a:rPr>
              <a:t>ẩn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dụ</a:t>
            </a:r>
            <a:r>
              <a:rPr lang="en-US" sz="2800" dirty="0">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nói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phận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hẩm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hiu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quá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lứa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thì</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0"/>
              </a:spcAft>
              <a:tabLst>
                <a:tab pos="90170" algn="l"/>
                <a:tab pos="180340" algn="l"/>
              </a:tabLs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-&gt; </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Hai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cảm</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xúc</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tủi</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nhục</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hờn</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trách</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số</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phận</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tình</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duyên</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dang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dở</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3693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7871" y="195353"/>
            <a:ext cx="6096000" cy="849720"/>
          </a:xfrm>
          <a:prstGeom prst="rect">
            <a:avLst/>
          </a:prstGeom>
        </p:spPr>
        <p:txBody>
          <a:bodyPr>
            <a:spAutoFit/>
          </a:bodyPr>
          <a:lstStyle/>
          <a:p>
            <a:pPr algn="just">
              <a:lnSpc>
                <a:spcPct val="107000"/>
              </a:lnSpc>
              <a:spcAft>
                <a:spcPts val="0"/>
              </a:spcAf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 Hai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667870" y="620213"/>
            <a:ext cx="11101763" cy="1846018"/>
          </a:xfrm>
          <a:prstGeom prst="rect">
            <a:avLst/>
          </a:prstGeom>
        </p:spPr>
        <p:txBody>
          <a:bodyPr wrap="square">
            <a:spAutoFit/>
          </a:bodyPr>
          <a:lstStyle/>
          <a:p>
            <a:pPr marL="69850" marR="71755" algn="just">
              <a:spcAft>
                <a:spcPts val="0"/>
              </a:spcAft>
            </a:pPr>
            <a:r>
              <a:rPr lang="vi-VN" sz="2800" spc="-40" dirty="0">
                <a:solidFill>
                  <a:srgbClr val="FF0000"/>
                </a:solidFill>
                <a:latin typeface="Times New Roman" panose="02020603050405020304" pitchFamily="18" charset="0"/>
                <a:ea typeface="Times New Roman" panose="02020603050405020304" pitchFamily="18" charset="0"/>
              </a:rPr>
              <a:t>Nhấn mạnh cảm giác buồn bã, chán chường trong thế giới nội tâm nhân vật, </a:t>
            </a:r>
            <a:r>
              <a:rPr lang="vi-VN" sz="2800" dirty="0">
                <a:solidFill>
                  <a:srgbClr val="FF0000"/>
                </a:solidFill>
                <a:latin typeface="Times New Roman" panose="02020603050405020304" pitchFamily="18" charset="0"/>
                <a:ea typeface="Times New Roman" panose="02020603050405020304" pitchFamily="18" charset="0"/>
              </a:rPr>
              <a:t>đồng thời hé mở căn nguyên của nỗi buồn đau trĩu nặng ấy: số phận hẩm hiu, duyên </a:t>
            </a:r>
            <a:r>
              <a:rPr lang="vi-VN" sz="2800" spc="-20" dirty="0">
                <a:solidFill>
                  <a:srgbClr val="FF0000"/>
                </a:solidFill>
                <a:latin typeface="Times New Roman" panose="02020603050405020304" pitchFamily="18" charset="0"/>
                <a:ea typeface="Times New Roman" panose="02020603050405020304" pitchFamily="18" charset="0"/>
              </a:rPr>
              <a:t>tình lỡ làng của người phụ nữ.</a:t>
            </a:r>
            <a:endParaRPr lang="en-US" sz="2800" dirty="0">
              <a:solidFill>
                <a:srgbClr val="FF0000"/>
              </a:solidFill>
              <a:latin typeface="Times New Roman" panose="02020603050405020304" pitchFamily="18" charset="0"/>
              <a:ea typeface="Times New Roman" panose="02020603050405020304" pitchFamily="18" charset="0"/>
            </a:endParaRPr>
          </a:p>
          <a:p>
            <a:pPr algn="just">
              <a:lnSpc>
                <a:spcPct val="107000"/>
              </a:lnSpc>
              <a:spcAft>
                <a:spcPts val="0"/>
              </a:spcAf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88426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2388" y="142022"/>
            <a:ext cx="11766177" cy="5990999"/>
          </a:xfrm>
          <a:prstGeom prst="rect">
            <a:avLst/>
          </a:prstGeom>
        </p:spPr>
        <p:txBody>
          <a:bodyPr wrap="square">
            <a:spAutoFit/>
          </a:bodyPr>
          <a:lstStyle/>
          <a:p>
            <a:pPr algn="just">
              <a:lnSpc>
                <a:spcPct val="107000"/>
              </a:lnSpc>
              <a:spcAft>
                <a:spcPts val="0"/>
              </a:spcAft>
              <a:tabLst>
                <a:tab pos="180340" algn="l"/>
              </a:tabLst>
            </a:pPr>
            <a:r>
              <a:rPr lang="en-US" b="1" dirty="0" smtClean="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Ở </a:t>
            </a:r>
            <a:r>
              <a:rPr lang="en-US" sz="3600"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6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6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36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6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6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6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36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oán</a:t>
            </a:r>
            <a:r>
              <a:rPr lang="en-US" sz="3600"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hận</a:t>
            </a:r>
            <a:r>
              <a:rPr lang="en-US" sz="3600"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ea typeface="Times New Roman" panose="02020603050405020304" pitchFamily="18" charset="0"/>
                <a:cs typeface="Times New Roman" panose="02020603050405020304" pitchFamily="18" charset="0"/>
              </a:rPr>
              <a:t>trông</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ea typeface="Times New Roman" panose="02020603050405020304" pitchFamily="18" charset="0"/>
                <a:cs typeface="Times New Roman" panose="02020603050405020304" pitchFamily="18" charset="0"/>
              </a:rPr>
              <a:t>khắp</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i="1" dirty="0" err="1">
                <a:latin typeface="Times New Roman" panose="02020603050405020304" pitchFamily="18" charset="0"/>
                <a:ea typeface="Times New Roman" panose="02020603050405020304" pitchFamily="18" charset="0"/>
                <a:cs typeface="Times New Roman" panose="02020603050405020304" pitchFamily="18" charset="0"/>
              </a:rPr>
              <a:t>chòm</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nỗi buồn thảm, sầu hận đang trào dâng trong lòng người, những âm thanh cũng chất chứa tâm sự, cảm xúc ai oán, thê lương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Âm thanh vang vọng từ không gian bên ngoài cũng chính là tiếng lòng tê tái, não nề của con người. </a:t>
            </a:r>
            <a:r>
              <a:rPr lang="en-US" sz="3600" i="1" dirty="0" err="1">
                <a:latin typeface="Times New Roman" panose="02020603050405020304" pitchFamily="18" charset="0"/>
                <a:ea typeface="Times New Roman" panose="02020603050405020304" pitchFamily="18" charset="0"/>
                <a:cs typeface="Times New Roman" panose="02020603050405020304" pitchFamily="18" charset="0"/>
              </a:rPr>
              <a:t>C</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ảm</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xúc</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sầu</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não</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tủi</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hờn</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đau</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buồn</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cô</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đơn</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tột</a:t>
            </a:r>
            <a:r>
              <a:rPr lang="en-US" sz="36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latin typeface="Times New Roman" panose="02020603050405020304" pitchFamily="18" charset="0"/>
                <a:ea typeface="Calibri" panose="020F0502020204030204" pitchFamily="34" charset="0"/>
                <a:cs typeface="Times New Roman" panose="02020603050405020304" pitchFamily="18" charset="0"/>
              </a:rPr>
              <a:t>độ</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Sang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luận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chuyển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nhấn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mạnh</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giác</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buồn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bã</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chán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chường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hé</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mở</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căn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nỗi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buồn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đau</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trĩu</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nặng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ấy</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phận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hẩm</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hiu</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duyên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lỡ</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làng</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tuổi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trẻ</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phai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tàn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41725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6506" y="103490"/>
            <a:ext cx="6096000" cy="753732"/>
          </a:xfrm>
          <a:prstGeom prst="rect">
            <a:avLst/>
          </a:prstGeom>
        </p:spPr>
        <p:txBody>
          <a:bodyPr>
            <a:spAutoFit/>
          </a:bodyPr>
          <a:lstStyle/>
          <a:p>
            <a:pPr marL="71755" marR="71755" algn="just">
              <a:spcAft>
                <a:spcPts val="0"/>
              </a:spcAft>
            </a:pPr>
            <a:r>
              <a:rPr lang="vi-VN" sz="2800" b="1" i="1" dirty="0">
                <a:solidFill>
                  <a:srgbClr val="FF0000"/>
                </a:solidFill>
                <a:latin typeface="Times New Roman" panose="02020603050405020304" pitchFamily="18" charset="0"/>
                <a:ea typeface="Times New Roman" panose="02020603050405020304" pitchFamily="18" charset="0"/>
              </a:rPr>
              <a:t>4. H</a:t>
            </a:r>
            <a:r>
              <a:rPr lang="vi-VN" sz="2800" b="1" i="1" spc="-20" dirty="0">
                <a:solidFill>
                  <a:srgbClr val="FF0000"/>
                </a:solidFill>
                <a:latin typeface="Times New Roman" panose="02020603050405020304" pitchFamily="18" charset="0"/>
                <a:ea typeface="Times New Roman" panose="02020603050405020304" pitchFamily="18" charset="0"/>
              </a:rPr>
              <a:t>ai câu kết</a:t>
            </a:r>
            <a:endParaRPr lang="en-US" sz="2800" dirty="0">
              <a:solidFill>
                <a:srgbClr val="FF0000"/>
              </a:solidFill>
              <a:latin typeface="Times New Roman" panose="02020603050405020304" pitchFamily="18" charset="0"/>
              <a:ea typeface="Times New Roman" panose="02020603050405020304" pitchFamily="18" charset="0"/>
            </a:endParaRPr>
          </a:p>
          <a:p>
            <a:pPr marL="71755" marR="71755" algn="just">
              <a:lnSpc>
                <a:spcPct val="107000"/>
              </a:lnSpc>
              <a:spcAft>
                <a:spcPts val="0"/>
              </a:spcAft>
            </a:pPr>
            <a:r>
              <a:rPr lang="vi-VN" sz="1400" spc="-20" dirty="0">
                <a:solidFill>
                  <a:srgbClr val="231F2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127759" y="857222"/>
            <a:ext cx="10759441" cy="1014380"/>
          </a:xfrm>
          <a:prstGeom prst="rect">
            <a:avLst/>
          </a:prstGeom>
        </p:spPr>
        <p:txBody>
          <a:bodyPr wrap="square">
            <a:spAutoFit/>
          </a:bodyPr>
          <a:lstStyle/>
          <a:p>
            <a:pPr algn="just">
              <a:lnSpc>
                <a:spcPct val="107000"/>
              </a:lnSpc>
              <a:spcAft>
                <a:spcPts val="0"/>
              </a:spcAft>
              <a:tabLst>
                <a:tab pos="90170" algn="l"/>
                <a:tab pos="180340" algn="l"/>
              </a:tabLst>
            </a:pPr>
            <a:r>
              <a:rPr lang="en-US" sz="28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HĐCĐ</a:t>
            </a:r>
            <a:r>
              <a:rPr lang="en-US" sz="28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4p</a:t>
            </a:r>
            <a:r>
              <a:rPr lang="en-US" sz="28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đọc 2 câu kết</a:t>
            </a:r>
            <a:r>
              <a:rPr lang="en-US" sz="28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trả lời câu hỏi:</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90170" algn="l"/>
                <a:tab pos="180340" algn="l"/>
              </a:tabLst>
            </a:pP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Chỉ</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sự</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chuyển</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mạch</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cảm</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xúc</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bài</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hai</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711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8937" y="0"/>
            <a:ext cx="10785566" cy="6233117"/>
          </a:xfrm>
          <a:prstGeom prst="rect">
            <a:avLst/>
          </a:prstGeom>
        </p:spPr>
        <p:txBody>
          <a:bodyPr wrap="square">
            <a:spAutoFit/>
          </a:bodyPr>
          <a:lstStyle/>
          <a:p>
            <a:pPr algn="just">
              <a:lnSpc>
                <a:spcPct val="107000"/>
              </a:lnSpc>
              <a:spcAft>
                <a:spcPts val="0"/>
              </a:spcAft>
            </a:pP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Tài</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tử</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tá</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chịu</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già</a:t>
            </a:r>
            <a:r>
              <a:rPr lang="en-US" sz="2800" b="1" i="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tom</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Giận</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hờn</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hỏi</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trách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Tài</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tử</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văn</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nhân</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Chủ</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thể</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trữ</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tình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liền</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khẳng</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định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ngay</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sự</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chủ</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động</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mạnh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mẽ</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quyết</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liệt</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của</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mình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i="1" dirty="0">
                <a:solidFill>
                  <a:srgbClr val="000000"/>
                </a:solidFill>
                <a:latin typeface="Times New Roman" panose="02020603050405020304" pitchFamily="18" charset="0"/>
                <a:ea typeface="DengXian"/>
                <a:cs typeface="Times New Roman" panose="02020603050405020304" pitchFamily="18" charset="0"/>
              </a:rPr>
              <a:t>“</a:t>
            </a:r>
            <a:r>
              <a:rPr lang="en-US" sz="3600" i="1" dirty="0" err="1">
                <a:solidFill>
                  <a:srgbClr val="000000"/>
                </a:solidFill>
                <a:latin typeface="Times New Roman" panose="02020603050405020304" pitchFamily="18" charset="0"/>
                <a:ea typeface="DengXian"/>
                <a:cs typeface="Times New Roman" panose="02020603050405020304" pitchFamily="18" charset="0"/>
              </a:rPr>
              <a:t>Thân</a:t>
            </a:r>
            <a:r>
              <a:rPr lang="en-US" sz="3600" i="1" dirty="0">
                <a:solidFill>
                  <a:srgbClr val="000000"/>
                </a:solidFill>
                <a:latin typeface="Times New Roman" panose="02020603050405020304" pitchFamily="18" charset="0"/>
                <a:ea typeface="DengXian"/>
                <a:cs typeface="Times New Roman" panose="02020603050405020304" pitchFamily="18" charset="0"/>
              </a:rPr>
              <a:t> </a:t>
            </a:r>
            <a:r>
              <a:rPr lang="en-US" sz="3600" i="1" dirty="0" err="1">
                <a:solidFill>
                  <a:srgbClr val="000000"/>
                </a:solidFill>
                <a:latin typeface="Times New Roman" panose="02020603050405020304" pitchFamily="18" charset="0"/>
                <a:ea typeface="DengXian"/>
                <a:cs typeface="Times New Roman" panose="02020603050405020304" pitchFamily="18" charset="0"/>
              </a:rPr>
              <a:t>này</a:t>
            </a:r>
            <a:r>
              <a:rPr lang="en-US" sz="3600" i="1" dirty="0">
                <a:solidFill>
                  <a:srgbClr val="000000"/>
                </a:solidFill>
                <a:latin typeface="Times New Roman" panose="02020603050405020304" pitchFamily="18" charset="0"/>
                <a:ea typeface="DengXian"/>
                <a:cs typeface="Times New Roman" panose="02020603050405020304" pitchFamily="18" charset="0"/>
              </a:rPr>
              <a:t> …”</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Cụm</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từ</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i="1" dirty="0" err="1">
                <a:solidFill>
                  <a:srgbClr val="000000"/>
                </a:solidFill>
                <a:latin typeface="Times New Roman" panose="02020603050405020304" pitchFamily="18" charset="0"/>
                <a:ea typeface="DengXian"/>
                <a:cs typeface="Times New Roman" panose="02020603050405020304" pitchFamily="18" charset="0"/>
              </a:rPr>
              <a:t>đâu</a:t>
            </a:r>
            <a:r>
              <a:rPr lang="en-US" sz="3600" i="1" dirty="0">
                <a:solidFill>
                  <a:srgbClr val="000000"/>
                </a:solidFill>
                <a:latin typeface="Times New Roman" panose="02020603050405020304" pitchFamily="18" charset="0"/>
                <a:ea typeface="DengXian"/>
                <a:cs typeface="Times New Roman" panose="02020603050405020304" pitchFamily="18" charset="0"/>
              </a:rPr>
              <a:t> </a:t>
            </a:r>
            <a:r>
              <a:rPr lang="en-US" sz="3600" i="1" dirty="0" err="1">
                <a:solidFill>
                  <a:srgbClr val="000000"/>
                </a:solidFill>
                <a:latin typeface="Times New Roman" panose="02020603050405020304" pitchFamily="18" charset="0"/>
                <a:ea typeface="DengXian"/>
                <a:cs typeface="Times New Roman" panose="02020603050405020304" pitchFamily="18" charset="0"/>
              </a:rPr>
              <a:t>đã</a:t>
            </a:r>
            <a:r>
              <a:rPr lang="en-US" sz="3600" i="1" dirty="0">
                <a:solidFill>
                  <a:srgbClr val="000000"/>
                </a:solidFill>
                <a:latin typeface="Times New Roman" panose="02020603050405020304" pitchFamily="18" charset="0"/>
                <a:ea typeface="DengXian"/>
                <a:cs typeface="Times New Roman" panose="02020603050405020304" pitchFamily="18" charset="0"/>
              </a:rPr>
              <a:t> </a:t>
            </a:r>
            <a:r>
              <a:rPr lang="en-US" sz="3600" i="1" dirty="0" err="1">
                <a:solidFill>
                  <a:srgbClr val="000000"/>
                </a:solidFill>
                <a:latin typeface="Times New Roman" panose="02020603050405020304" pitchFamily="18" charset="0"/>
                <a:ea typeface="DengXian"/>
                <a:cs typeface="Times New Roman" panose="02020603050405020304" pitchFamily="18" charset="0"/>
              </a:rPr>
              <a:t>chịu</a:t>
            </a:r>
            <a:r>
              <a:rPr lang="en-US" sz="3600" i="1" dirty="0">
                <a:solidFill>
                  <a:srgbClr val="000000"/>
                </a:solidFill>
                <a:latin typeface="Times New Roman" panose="02020603050405020304" pitchFamily="18" charset="0"/>
                <a:ea typeface="DengXian"/>
                <a:cs typeface="Times New Roman" panose="02020603050405020304" pitchFamily="18" charset="0"/>
              </a:rPr>
              <a:t>”</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cho</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thấy</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sự</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kiên</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định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tinh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thần</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phản</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kháng</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khát</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vọng</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mạnh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mẽ</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của</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bà</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quyết</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không</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để</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mình</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già</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sọm</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đi</a:t>
            </a:r>
            <a:r>
              <a:rPr lang="en-US" sz="3600" dirty="0">
                <a:solidFill>
                  <a:srgbClr val="000000"/>
                </a:solidFill>
                <a:latin typeface="Times New Roman" panose="02020603050405020304" pitchFamily="18" charset="0"/>
                <a:ea typeface="DengXian"/>
                <a:cs typeface="Times New Roman" panose="02020603050405020304" pitchFamily="18" charset="0"/>
              </a:rPr>
              <a:t>, </a:t>
            </a:r>
            <a:r>
              <a:rPr lang="en-US" sz="3600" dirty="0" err="1">
                <a:solidFill>
                  <a:srgbClr val="000000"/>
                </a:solidFill>
                <a:latin typeface="Times New Roman" panose="02020603050405020304" pitchFamily="18" charset="0"/>
                <a:ea typeface="DengXian"/>
                <a:cs typeface="Times New Roman" panose="02020603050405020304" pitchFamily="18" charset="0"/>
              </a:rPr>
              <a:t>héo</a:t>
            </a:r>
            <a:r>
              <a:rPr lang="en-US" sz="3600" dirty="0">
                <a:solidFill>
                  <a:srgbClr val="000000"/>
                </a:solidFill>
                <a:latin typeface="Times New Roman" panose="02020603050405020304" pitchFamily="18" charset="0"/>
                <a:ea typeface="DengXian"/>
                <a:cs typeface="Times New Roman" panose="02020603050405020304" pitchFamily="18" charset="0"/>
              </a:rPr>
              <a:t> hon, …</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pPr marL="30480" marR="30480" algn="just">
              <a:spcAft>
                <a:spcPts val="0"/>
              </a:spcAft>
            </a:pP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chuyển</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mạch</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xúc</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thất</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vọng</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vọng</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hi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vọng</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khát</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vọng</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cuối</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4246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005" y="263324"/>
            <a:ext cx="10263051" cy="1569660"/>
          </a:xfrm>
          <a:prstGeom prst="rect">
            <a:avLst/>
          </a:prstGeom>
        </p:spPr>
        <p:txBody>
          <a:bodyPr wrap="square">
            <a:spAutoFit/>
          </a:bodyPr>
          <a:lstStyle/>
          <a:p>
            <a:pPr marR="30480" algn="just">
              <a:spcAft>
                <a:spcPts val="0"/>
              </a:spcAft>
            </a:pPr>
            <a:r>
              <a:rPr lang="en-US" sz="3200" b="1" dirty="0" err="1">
                <a:solidFill>
                  <a:srgbClr val="000000"/>
                </a:solidFill>
                <a:latin typeface="Times New Roman" panose="02020603050405020304" pitchFamily="18" charset="0"/>
                <a:ea typeface="Times New Roman" panose="02020603050405020304" pitchFamily="18" charset="0"/>
              </a:rPr>
              <a:t>HĐCN</a:t>
            </a:r>
            <a:r>
              <a:rPr lang="en-US" sz="3200" b="1" dirty="0">
                <a:solidFill>
                  <a:srgbClr val="000000"/>
                </a:solidFill>
                <a:latin typeface="Times New Roman" panose="02020603050405020304" pitchFamily="18" charset="0"/>
                <a:ea typeface="Times New Roman" panose="02020603050405020304" pitchFamily="18" charset="0"/>
              </a:rPr>
              <a:t>(</a:t>
            </a:r>
            <a:r>
              <a:rPr lang="en-US" sz="3200" b="1" dirty="0" err="1">
                <a:solidFill>
                  <a:srgbClr val="000000"/>
                </a:solidFill>
                <a:latin typeface="Times New Roman" panose="02020603050405020304" pitchFamily="18" charset="0"/>
                <a:ea typeface="Times New Roman" panose="02020603050405020304" pitchFamily="18" charset="0"/>
              </a:rPr>
              <a:t>3p</a:t>
            </a:r>
            <a:r>
              <a:rPr lang="en-US" sz="3200" b="1"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trả</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lời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câu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hỏi</a:t>
            </a:r>
            <a:endParaRPr lang="en-US" sz="3200" dirty="0">
              <a:latin typeface="Times New Roman" panose="02020603050405020304" pitchFamily="18" charset="0"/>
              <a:ea typeface="Times New Roman" panose="02020603050405020304" pitchFamily="18" charset="0"/>
            </a:endParaRPr>
          </a:p>
          <a:p>
            <a:pPr marR="30480" algn="just">
              <a:spcAft>
                <a:spcPts val="0"/>
              </a:spcAft>
            </a:pPr>
            <a:r>
              <a:rPr lang="en-US" sz="3200" b="1" dirty="0">
                <a:solidFill>
                  <a:srgbClr val="242021"/>
                </a:solidFill>
                <a:latin typeface="Times New Roman" panose="02020603050405020304" pitchFamily="18" charset="0"/>
                <a:ea typeface="Times New Roman" panose="02020603050405020304" pitchFamily="18" charset="0"/>
              </a:rPr>
              <a:t>H. </a:t>
            </a:r>
            <a:r>
              <a:rPr lang="en-US" sz="3200" b="1" dirty="0" err="1">
                <a:solidFill>
                  <a:srgbClr val="242021"/>
                </a:solidFill>
                <a:latin typeface="Times New Roman" panose="02020603050405020304" pitchFamily="18" charset="0"/>
                <a:ea typeface="Times New Roman" panose="02020603050405020304" pitchFamily="18" charset="0"/>
              </a:rPr>
              <a:t>Thông</a:t>
            </a:r>
            <a:r>
              <a:rPr lang="en-US" sz="3200" b="1" dirty="0">
                <a:solidFill>
                  <a:srgbClr val="242021"/>
                </a:solidFill>
                <a:latin typeface="Times New Roman" panose="02020603050405020304" pitchFamily="18" charset="0"/>
                <a:ea typeface="Times New Roman" panose="02020603050405020304" pitchFamily="18" charset="0"/>
              </a:rPr>
              <a:t> qua </a:t>
            </a:r>
            <a:r>
              <a:rPr lang="en-US" sz="3200" b="1" dirty="0" err="1">
                <a:solidFill>
                  <a:srgbClr val="242021"/>
                </a:solidFill>
                <a:latin typeface="Times New Roman" panose="02020603050405020304" pitchFamily="18" charset="0"/>
                <a:ea typeface="Times New Roman" panose="02020603050405020304" pitchFamily="18" charset="0"/>
              </a:rPr>
              <a:t>việc</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sử</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dụng</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từ</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ngữ</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và</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giọng</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thơ</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tác</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giả</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đã</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thể</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hiện</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khát</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vọng</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gì</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của</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người</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phụ</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nữ</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trong</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xã</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hội</a:t>
            </a:r>
            <a:r>
              <a:rPr lang="en-US" sz="3200" b="1" dirty="0">
                <a:solidFill>
                  <a:srgbClr val="242021"/>
                </a:solidFill>
                <a:latin typeface="Times New Roman" panose="02020603050405020304" pitchFamily="18" charset="0"/>
                <a:ea typeface="Times New Roman" panose="02020603050405020304" pitchFamily="18" charset="0"/>
              </a:rPr>
              <a:t> </a:t>
            </a:r>
            <a:r>
              <a:rPr lang="en-US" sz="3200" b="1" dirty="0" err="1">
                <a:solidFill>
                  <a:srgbClr val="242021"/>
                </a:solidFill>
                <a:latin typeface="Times New Roman" panose="02020603050405020304" pitchFamily="18" charset="0"/>
                <a:ea typeface="Times New Roman" panose="02020603050405020304" pitchFamily="18" charset="0"/>
              </a:rPr>
              <a:t>xưa</a:t>
            </a:r>
            <a:r>
              <a:rPr lang="en-US" sz="3200" b="1" dirty="0">
                <a:solidFill>
                  <a:srgbClr val="242021"/>
                </a:solidFill>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41918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6505" y="103490"/>
            <a:ext cx="11276191" cy="3388428"/>
          </a:xfrm>
          <a:prstGeom prst="rect">
            <a:avLst/>
          </a:prstGeom>
        </p:spPr>
        <p:txBody>
          <a:bodyPr wrap="square">
            <a:spAutoFit/>
          </a:bodyPr>
          <a:lstStyle/>
          <a:p>
            <a:pPr marL="71755" marR="71755" algn="just">
              <a:spcAft>
                <a:spcPts val="0"/>
              </a:spcAft>
            </a:pPr>
            <a:r>
              <a:rPr lang="vi-VN" sz="2800" b="1" i="1" dirty="0">
                <a:solidFill>
                  <a:srgbClr val="FF0000"/>
                </a:solidFill>
                <a:latin typeface="Times New Roman" panose="02020603050405020304" pitchFamily="18" charset="0"/>
                <a:ea typeface="Times New Roman" panose="02020603050405020304" pitchFamily="18" charset="0"/>
              </a:rPr>
              <a:t>4. H</a:t>
            </a:r>
            <a:r>
              <a:rPr lang="vi-VN" sz="2800" b="1" i="1" spc="-20" dirty="0">
                <a:solidFill>
                  <a:srgbClr val="FF0000"/>
                </a:solidFill>
                <a:latin typeface="Times New Roman" panose="02020603050405020304" pitchFamily="18" charset="0"/>
                <a:ea typeface="Times New Roman" panose="02020603050405020304" pitchFamily="18" charset="0"/>
              </a:rPr>
              <a:t>ai câu kết</a:t>
            </a:r>
            <a:endParaRPr lang="en-US" sz="2800" dirty="0">
              <a:solidFill>
                <a:srgbClr val="FF0000"/>
              </a:solidFill>
              <a:latin typeface="Times New Roman" panose="02020603050405020304" pitchFamily="18" charset="0"/>
              <a:ea typeface="Times New Roman" panose="02020603050405020304" pitchFamily="18" charset="0"/>
            </a:endParaRPr>
          </a:p>
          <a:p>
            <a:pPr marL="71755" marR="71755" algn="just">
              <a:lnSpc>
                <a:spcPct val="107000"/>
              </a:lnSpc>
            </a:pPr>
            <a:r>
              <a:rPr lang="vi-VN" sz="3200" spc="-2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solidFill>
                  <a:srgbClr val="FF0000"/>
                </a:solidFill>
              </a:rPr>
              <a:t>Tứ</a:t>
            </a:r>
            <a:r>
              <a:rPr lang="en-US" sz="3200" dirty="0">
                <a:solidFill>
                  <a:srgbClr val="FF0000"/>
                </a:solidFill>
              </a:rPr>
              <a:t> </a:t>
            </a:r>
            <a:r>
              <a:rPr lang="en-US" sz="3200" dirty="0" err="1">
                <a:solidFill>
                  <a:srgbClr val="FF0000"/>
                </a:solidFill>
              </a:rPr>
              <a:t>thơ</a:t>
            </a:r>
            <a:r>
              <a:rPr lang="en-US" sz="3200" dirty="0">
                <a:solidFill>
                  <a:srgbClr val="FF0000"/>
                </a:solidFill>
              </a:rPr>
              <a:t> </a:t>
            </a:r>
            <a:r>
              <a:rPr lang="en-US" sz="3200" dirty="0" err="1">
                <a:solidFill>
                  <a:srgbClr val="FF0000"/>
                </a:solidFill>
              </a:rPr>
              <a:t>đột</a:t>
            </a:r>
            <a:r>
              <a:rPr lang="en-US" sz="3200" dirty="0">
                <a:solidFill>
                  <a:srgbClr val="FF0000"/>
                </a:solidFill>
              </a:rPr>
              <a:t> </a:t>
            </a:r>
            <a:r>
              <a:rPr lang="en-US" sz="3200" dirty="0" err="1">
                <a:solidFill>
                  <a:srgbClr val="FF0000"/>
                </a:solidFill>
              </a:rPr>
              <a:t>ngột</a:t>
            </a:r>
            <a:r>
              <a:rPr lang="en-US" sz="3200" dirty="0">
                <a:solidFill>
                  <a:srgbClr val="FF0000"/>
                </a:solidFill>
              </a:rPr>
              <a:t> </a:t>
            </a:r>
            <a:r>
              <a:rPr lang="en-US" sz="3200" dirty="0" err="1">
                <a:solidFill>
                  <a:srgbClr val="FF0000"/>
                </a:solidFill>
              </a:rPr>
              <a:t>chuyển</a:t>
            </a:r>
            <a:r>
              <a:rPr lang="en-US" sz="3200" dirty="0">
                <a:solidFill>
                  <a:srgbClr val="FF0000"/>
                </a:solidFill>
              </a:rPr>
              <a:t> </a:t>
            </a:r>
            <a:r>
              <a:rPr lang="en-US" sz="3200" dirty="0" err="1">
                <a:solidFill>
                  <a:srgbClr val="FF0000"/>
                </a:solidFill>
              </a:rPr>
              <a:t>hướng</a:t>
            </a:r>
            <a:r>
              <a:rPr lang="en-US" sz="3200" dirty="0">
                <a:solidFill>
                  <a:srgbClr val="FF0000"/>
                </a:solidFill>
              </a:rPr>
              <a:t>, </a:t>
            </a:r>
            <a:r>
              <a:rPr lang="en-US" sz="3200" dirty="0" err="1">
                <a:solidFill>
                  <a:srgbClr val="FF0000"/>
                </a:solidFill>
              </a:rPr>
              <a:t>không</a:t>
            </a:r>
            <a:r>
              <a:rPr lang="en-US" sz="3200" dirty="0">
                <a:solidFill>
                  <a:srgbClr val="FF0000"/>
                </a:solidFill>
              </a:rPr>
              <a:t> </a:t>
            </a:r>
            <a:r>
              <a:rPr lang="en-US" sz="3200" dirty="0" err="1">
                <a:solidFill>
                  <a:srgbClr val="FF0000"/>
                </a:solidFill>
              </a:rPr>
              <a:t>còn</a:t>
            </a:r>
            <a:r>
              <a:rPr lang="en-US" sz="3200" dirty="0">
                <a:solidFill>
                  <a:srgbClr val="FF0000"/>
                </a:solidFill>
              </a:rPr>
              <a:t> </a:t>
            </a:r>
            <a:r>
              <a:rPr lang="en-US" sz="3200" dirty="0" err="1">
                <a:solidFill>
                  <a:srgbClr val="FF0000"/>
                </a:solidFill>
              </a:rPr>
              <a:t>là</a:t>
            </a:r>
            <a:r>
              <a:rPr lang="en-US" sz="3200" dirty="0">
                <a:solidFill>
                  <a:srgbClr val="FF0000"/>
                </a:solidFill>
              </a:rPr>
              <a:t> </a:t>
            </a:r>
            <a:r>
              <a:rPr lang="en-US" sz="3200" dirty="0" err="1">
                <a:solidFill>
                  <a:srgbClr val="FF0000"/>
                </a:solidFill>
              </a:rPr>
              <a:t>lời</a:t>
            </a:r>
            <a:r>
              <a:rPr lang="en-US" sz="3200" dirty="0">
                <a:solidFill>
                  <a:srgbClr val="FF0000"/>
                </a:solidFill>
              </a:rPr>
              <a:t> than </a:t>
            </a:r>
            <a:r>
              <a:rPr lang="en-US" sz="3200" dirty="0" err="1">
                <a:solidFill>
                  <a:srgbClr val="FF0000"/>
                </a:solidFill>
              </a:rPr>
              <a:t>khóc</a:t>
            </a:r>
            <a:r>
              <a:rPr lang="en-US" sz="3200" dirty="0">
                <a:solidFill>
                  <a:srgbClr val="FF0000"/>
                </a:solidFill>
              </a:rPr>
              <a:t>, </a:t>
            </a:r>
            <a:r>
              <a:rPr lang="en-US" sz="3200" dirty="0" err="1">
                <a:solidFill>
                  <a:srgbClr val="FF0000"/>
                </a:solidFill>
              </a:rPr>
              <a:t>oán</a:t>
            </a:r>
            <a:r>
              <a:rPr lang="en-US" sz="3200" dirty="0">
                <a:solidFill>
                  <a:srgbClr val="FF0000"/>
                </a:solidFill>
              </a:rPr>
              <a:t> </a:t>
            </a:r>
            <a:r>
              <a:rPr lang="en-US" sz="3200" dirty="0" err="1">
                <a:solidFill>
                  <a:srgbClr val="FF0000"/>
                </a:solidFill>
              </a:rPr>
              <a:t>thán</a:t>
            </a:r>
            <a:r>
              <a:rPr lang="en-US" sz="3200" dirty="0">
                <a:solidFill>
                  <a:srgbClr val="FF0000"/>
                </a:solidFill>
              </a:rPr>
              <a:t>, </a:t>
            </a:r>
            <a:r>
              <a:rPr lang="en-US" sz="3200" dirty="0" err="1">
                <a:solidFill>
                  <a:srgbClr val="FF0000"/>
                </a:solidFill>
              </a:rPr>
              <a:t>nhân</a:t>
            </a:r>
            <a:r>
              <a:rPr lang="en-US" sz="3200" dirty="0">
                <a:solidFill>
                  <a:srgbClr val="FF0000"/>
                </a:solidFill>
              </a:rPr>
              <a:t> </a:t>
            </a:r>
            <a:r>
              <a:rPr lang="en-US" sz="3200" dirty="0" err="1">
                <a:solidFill>
                  <a:srgbClr val="FF0000"/>
                </a:solidFill>
              </a:rPr>
              <a:t>vật</a:t>
            </a:r>
            <a:r>
              <a:rPr lang="en-US" sz="3200" dirty="0">
                <a:solidFill>
                  <a:srgbClr val="FF0000"/>
                </a:solidFill>
              </a:rPr>
              <a:t> </a:t>
            </a:r>
            <a:r>
              <a:rPr lang="en-US" sz="3200" dirty="0" err="1">
                <a:solidFill>
                  <a:srgbClr val="FF0000"/>
                </a:solidFill>
              </a:rPr>
              <a:t>cất</a:t>
            </a:r>
            <a:r>
              <a:rPr lang="en-US" sz="3200" dirty="0">
                <a:solidFill>
                  <a:srgbClr val="FF0000"/>
                </a:solidFill>
              </a:rPr>
              <a:t> </a:t>
            </a:r>
            <a:r>
              <a:rPr lang="en-US" sz="3200" dirty="0" err="1">
                <a:solidFill>
                  <a:srgbClr val="FF0000"/>
                </a:solidFill>
              </a:rPr>
              <a:t>lên</a:t>
            </a:r>
            <a:r>
              <a:rPr lang="en-US" sz="3200" dirty="0">
                <a:solidFill>
                  <a:srgbClr val="FF0000"/>
                </a:solidFill>
              </a:rPr>
              <a:t> </a:t>
            </a:r>
            <a:r>
              <a:rPr lang="en-US" sz="3200" dirty="0" err="1">
                <a:solidFill>
                  <a:srgbClr val="FF0000"/>
                </a:solidFill>
              </a:rPr>
              <a:t>tiếng</a:t>
            </a:r>
            <a:r>
              <a:rPr lang="en-US" sz="3200" dirty="0">
                <a:solidFill>
                  <a:srgbClr val="FF0000"/>
                </a:solidFill>
              </a:rPr>
              <a:t> </a:t>
            </a:r>
            <a:r>
              <a:rPr lang="en-US" sz="3200" dirty="0" err="1">
                <a:solidFill>
                  <a:srgbClr val="FF0000"/>
                </a:solidFill>
              </a:rPr>
              <a:t>nói</a:t>
            </a:r>
            <a:r>
              <a:rPr lang="en-US" sz="3200" dirty="0">
                <a:solidFill>
                  <a:srgbClr val="FF0000"/>
                </a:solidFill>
              </a:rPr>
              <a:t> </a:t>
            </a:r>
            <a:r>
              <a:rPr lang="en-US" sz="3200" dirty="0" err="1">
                <a:solidFill>
                  <a:srgbClr val="FF0000"/>
                </a:solidFill>
              </a:rPr>
              <a:t>đầy</a:t>
            </a:r>
            <a:r>
              <a:rPr lang="en-US" sz="3200" dirty="0">
                <a:solidFill>
                  <a:srgbClr val="FF0000"/>
                </a:solidFill>
              </a:rPr>
              <a:t> </a:t>
            </a:r>
            <a:r>
              <a:rPr lang="en-US" sz="3200" dirty="0" err="1">
                <a:solidFill>
                  <a:srgbClr val="FF0000"/>
                </a:solidFill>
              </a:rPr>
              <a:t>bản</a:t>
            </a:r>
            <a:r>
              <a:rPr lang="en-US" sz="3200" dirty="0">
                <a:solidFill>
                  <a:srgbClr val="FF0000"/>
                </a:solidFill>
              </a:rPr>
              <a:t> </a:t>
            </a:r>
            <a:r>
              <a:rPr lang="en-US" sz="3200" dirty="0" err="1">
                <a:solidFill>
                  <a:srgbClr val="FF0000"/>
                </a:solidFill>
              </a:rPr>
              <a:t>lĩnh</a:t>
            </a:r>
            <a:r>
              <a:rPr lang="en-US" sz="3200" dirty="0">
                <a:solidFill>
                  <a:srgbClr val="FF0000"/>
                </a:solidFill>
              </a:rPr>
              <a:t>- </a:t>
            </a:r>
            <a:r>
              <a:rPr lang="en-US" sz="3200" dirty="0" err="1">
                <a:solidFill>
                  <a:srgbClr val="FF0000"/>
                </a:solidFill>
              </a:rPr>
              <a:t>tiếng</a:t>
            </a:r>
            <a:r>
              <a:rPr lang="en-US" sz="3200" dirty="0">
                <a:solidFill>
                  <a:srgbClr val="FF0000"/>
                </a:solidFill>
              </a:rPr>
              <a:t> </a:t>
            </a:r>
            <a:r>
              <a:rPr lang="en-US" sz="3200" dirty="0" err="1">
                <a:solidFill>
                  <a:srgbClr val="FF0000"/>
                </a:solidFill>
              </a:rPr>
              <a:t>nói</a:t>
            </a:r>
            <a:r>
              <a:rPr lang="en-US" sz="3200" dirty="0">
                <a:solidFill>
                  <a:srgbClr val="FF0000"/>
                </a:solidFill>
              </a:rPr>
              <a:t> </a:t>
            </a:r>
            <a:r>
              <a:rPr lang="en-US" sz="3200" dirty="0" err="1">
                <a:solidFill>
                  <a:srgbClr val="FF0000"/>
                </a:solidFill>
              </a:rPr>
              <a:t>của</a:t>
            </a:r>
            <a:r>
              <a:rPr lang="en-US" sz="3200" dirty="0">
                <a:solidFill>
                  <a:srgbClr val="FF0000"/>
                </a:solidFill>
              </a:rPr>
              <a:t> hi </a:t>
            </a:r>
            <a:r>
              <a:rPr lang="en-US" sz="3200" dirty="0" err="1">
                <a:solidFill>
                  <a:srgbClr val="FF0000"/>
                </a:solidFill>
              </a:rPr>
              <a:t>vọng</a:t>
            </a:r>
            <a:r>
              <a:rPr lang="en-US" sz="3200" dirty="0">
                <a:solidFill>
                  <a:srgbClr val="FF0000"/>
                </a:solidFill>
              </a:rPr>
              <a:t>, </a:t>
            </a:r>
            <a:r>
              <a:rPr lang="en-US" sz="3200" dirty="0" err="1">
                <a:solidFill>
                  <a:srgbClr val="FF0000"/>
                </a:solidFill>
              </a:rPr>
              <a:t>khát</a:t>
            </a:r>
            <a:r>
              <a:rPr lang="en-US" sz="3200" dirty="0">
                <a:solidFill>
                  <a:srgbClr val="FF0000"/>
                </a:solidFill>
              </a:rPr>
              <a:t> </a:t>
            </a:r>
            <a:r>
              <a:rPr lang="en-US" sz="3200" dirty="0" err="1">
                <a:solidFill>
                  <a:srgbClr val="FF0000"/>
                </a:solidFill>
              </a:rPr>
              <a:t>vọng</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niềm</a:t>
            </a:r>
            <a:r>
              <a:rPr lang="en-US" sz="3200" dirty="0">
                <a:solidFill>
                  <a:srgbClr val="FF0000"/>
                </a:solidFill>
              </a:rPr>
              <a:t> </a:t>
            </a:r>
            <a:r>
              <a:rPr lang="en-US" sz="3200" dirty="0" err="1">
                <a:solidFill>
                  <a:srgbClr val="FF0000"/>
                </a:solidFill>
              </a:rPr>
              <a:t>kiêu</a:t>
            </a:r>
            <a:r>
              <a:rPr lang="en-US" sz="3200" dirty="0">
                <a:solidFill>
                  <a:srgbClr val="FF0000"/>
                </a:solidFill>
              </a:rPr>
              <a:t> </a:t>
            </a:r>
            <a:r>
              <a:rPr lang="en-US" sz="3200" dirty="0" err="1">
                <a:solidFill>
                  <a:srgbClr val="FF0000"/>
                </a:solidFill>
              </a:rPr>
              <a:t>hãnh</a:t>
            </a:r>
            <a:r>
              <a:rPr lang="en-US" sz="3200" dirty="0">
                <a:solidFill>
                  <a:srgbClr val="FF0000"/>
                </a:solidFill>
              </a:rPr>
              <a:t>, </a:t>
            </a:r>
            <a:r>
              <a:rPr lang="en-US" sz="3200" dirty="0" err="1">
                <a:solidFill>
                  <a:srgbClr val="FF0000"/>
                </a:solidFill>
              </a:rPr>
              <a:t>những</a:t>
            </a:r>
            <a:r>
              <a:rPr lang="en-US" sz="3200" dirty="0">
                <a:solidFill>
                  <a:srgbClr val="FF0000"/>
                </a:solidFill>
              </a:rPr>
              <a:t> </a:t>
            </a:r>
            <a:r>
              <a:rPr lang="en-US" sz="3200" dirty="0" err="1">
                <a:solidFill>
                  <a:srgbClr val="FF0000"/>
                </a:solidFill>
              </a:rPr>
              <a:t>tổn</a:t>
            </a:r>
            <a:r>
              <a:rPr lang="en-US" sz="3200" dirty="0">
                <a:solidFill>
                  <a:srgbClr val="FF0000"/>
                </a:solidFill>
              </a:rPr>
              <a:t> </a:t>
            </a:r>
            <a:r>
              <a:rPr lang="en-US" sz="3200" dirty="0" err="1">
                <a:solidFill>
                  <a:srgbClr val="FF0000"/>
                </a:solidFill>
              </a:rPr>
              <a:t>thương</a:t>
            </a:r>
            <a:r>
              <a:rPr lang="en-US" sz="3200" dirty="0">
                <a:solidFill>
                  <a:srgbClr val="FF0000"/>
                </a:solidFill>
              </a:rPr>
              <a:t> </a:t>
            </a:r>
            <a:r>
              <a:rPr lang="en-US" sz="3200" dirty="0" err="1">
                <a:solidFill>
                  <a:srgbClr val="FF0000"/>
                </a:solidFill>
              </a:rPr>
              <a:t>đã</a:t>
            </a:r>
            <a:r>
              <a:rPr lang="en-US" sz="3200" dirty="0">
                <a:solidFill>
                  <a:srgbClr val="FF0000"/>
                </a:solidFill>
              </a:rPr>
              <a:t> </a:t>
            </a:r>
            <a:r>
              <a:rPr lang="en-US" sz="3200" dirty="0" err="1">
                <a:solidFill>
                  <a:srgbClr val="FF0000"/>
                </a:solidFill>
              </a:rPr>
              <a:t>biến</a:t>
            </a:r>
            <a:r>
              <a:rPr lang="en-US" sz="3200" dirty="0">
                <a:solidFill>
                  <a:srgbClr val="FF0000"/>
                </a:solidFill>
              </a:rPr>
              <a:t> </a:t>
            </a:r>
            <a:r>
              <a:rPr lang="en-US" sz="3200" dirty="0" err="1">
                <a:solidFill>
                  <a:srgbClr val="FF0000"/>
                </a:solidFill>
              </a:rPr>
              <a:t>thành</a:t>
            </a:r>
            <a:r>
              <a:rPr lang="en-US" sz="3200" dirty="0">
                <a:solidFill>
                  <a:srgbClr val="FF0000"/>
                </a:solidFill>
              </a:rPr>
              <a:t> </a:t>
            </a:r>
            <a:r>
              <a:rPr lang="en-US" sz="3200" dirty="0" err="1">
                <a:solidFill>
                  <a:srgbClr val="FF0000"/>
                </a:solidFill>
              </a:rPr>
              <a:t>lời</a:t>
            </a:r>
            <a:r>
              <a:rPr lang="en-US" sz="3200" dirty="0">
                <a:solidFill>
                  <a:srgbClr val="FF0000"/>
                </a:solidFill>
              </a:rPr>
              <a:t> </a:t>
            </a:r>
            <a:r>
              <a:rPr lang="en-US" sz="3200" dirty="0" err="1">
                <a:solidFill>
                  <a:srgbClr val="FF0000"/>
                </a:solidFill>
              </a:rPr>
              <a:t>thách</a:t>
            </a:r>
            <a:r>
              <a:rPr lang="en-US" sz="3200" dirty="0">
                <a:solidFill>
                  <a:srgbClr val="FF0000"/>
                </a:solidFill>
              </a:rPr>
              <a:t> </a:t>
            </a:r>
            <a:r>
              <a:rPr lang="en-US" sz="3200" dirty="0" err="1">
                <a:solidFill>
                  <a:srgbClr val="FF0000"/>
                </a:solidFill>
              </a:rPr>
              <a:t>đố</a:t>
            </a:r>
            <a:r>
              <a:rPr lang="en-US" sz="3200" dirty="0">
                <a:solidFill>
                  <a:srgbClr val="FF0000"/>
                </a:solidFill>
              </a:rPr>
              <a:t> </a:t>
            </a:r>
            <a:r>
              <a:rPr lang="en-US" sz="3200" dirty="0" err="1">
                <a:solidFill>
                  <a:srgbClr val="FF0000"/>
                </a:solidFill>
              </a:rPr>
              <a:t>để</a:t>
            </a:r>
            <a:r>
              <a:rPr lang="en-US" sz="3200" dirty="0">
                <a:solidFill>
                  <a:srgbClr val="FF0000"/>
                </a:solidFill>
              </a:rPr>
              <a:t> </a:t>
            </a:r>
            <a:r>
              <a:rPr lang="en-US" sz="3200" dirty="0" err="1">
                <a:solidFill>
                  <a:srgbClr val="FF0000"/>
                </a:solidFill>
              </a:rPr>
              <a:t>khẳng</a:t>
            </a:r>
            <a:r>
              <a:rPr lang="en-US" sz="3200" dirty="0">
                <a:solidFill>
                  <a:srgbClr val="FF0000"/>
                </a:solidFill>
              </a:rPr>
              <a:t> </a:t>
            </a:r>
            <a:r>
              <a:rPr lang="en-US" sz="3200" dirty="0" err="1">
                <a:solidFill>
                  <a:srgbClr val="FF0000"/>
                </a:solidFill>
              </a:rPr>
              <a:t>định</a:t>
            </a:r>
            <a:r>
              <a:rPr lang="en-US" sz="3200" dirty="0">
                <a:solidFill>
                  <a:srgbClr val="FF0000"/>
                </a:solidFill>
              </a:rPr>
              <a:t> </a:t>
            </a:r>
            <a:r>
              <a:rPr lang="en-US" sz="3200" dirty="0" err="1">
                <a:solidFill>
                  <a:srgbClr val="FF0000"/>
                </a:solidFill>
              </a:rPr>
              <a:t>bản</a:t>
            </a:r>
            <a:r>
              <a:rPr lang="en-US" sz="3200" dirty="0">
                <a:solidFill>
                  <a:srgbClr val="FF0000"/>
                </a:solidFill>
              </a:rPr>
              <a:t> </a:t>
            </a:r>
            <a:r>
              <a:rPr lang="en-US" sz="3200" dirty="0" err="1">
                <a:solidFill>
                  <a:srgbClr val="FF0000"/>
                </a:solidFill>
              </a:rPr>
              <a:t>lĩnh</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khao</a:t>
            </a:r>
            <a:r>
              <a:rPr lang="en-US" sz="3200" dirty="0">
                <a:solidFill>
                  <a:srgbClr val="FF0000"/>
                </a:solidFill>
              </a:rPr>
              <a:t> </a:t>
            </a:r>
            <a:r>
              <a:rPr lang="en-US" sz="3200" dirty="0" err="1">
                <a:solidFill>
                  <a:srgbClr val="FF0000"/>
                </a:solidFill>
              </a:rPr>
              <a:t>khát</a:t>
            </a:r>
            <a:r>
              <a:rPr lang="en-US" sz="3200" dirty="0">
                <a:solidFill>
                  <a:srgbClr val="FF0000"/>
                </a:solidFill>
              </a:rPr>
              <a:t> </a:t>
            </a:r>
            <a:r>
              <a:rPr lang="en-US" sz="3200" dirty="0" err="1">
                <a:solidFill>
                  <a:srgbClr val="FF0000"/>
                </a:solidFill>
              </a:rPr>
              <a:t>mãnh</a:t>
            </a:r>
            <a:r>
              <a:rPr lang="en-US" sz="3200" dirty="0">
                <a:solidFill>
                  <a:srgbClr val="FF0000"/>
                </a:solidFill>
              </a:rPr>
              <a:t> </a:t>
            </a:r>
            <a:r>
              <a:rPr lang="en-US" sz="3200" dirty="0" err="1">
                <a:solidFill>
                  <a:srgbClr val="FF0000"/>
                </a:solidFill>
              </a:rPr>
              <a:t>liệt</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người</a:t>
            </a:r>
            <a:r>
              <a:rPr lang="en-US" sz="3200" dirty="0">
                <a:solidFill>
                  <a:srgbClr val="FF0000"/>
                </a:solidFill>
              </a:rPr>
              <a:t> </a:t>
            </a:r>
            <a:r>
              <a:rPr lang="en-US" sz="3200" dirty="0" err="1">
                <a:solidFill>
                  <a:srgbClr val="FF0000"/>
                </a:solidFill>
              </a:rPr>
              <a:t>phụ</a:t>
            </a:r>
            <a:r>
              <a:rPr lang="en-US" sz="3200" dirty="0">
                <a:solidFill>
                  <a:srgbClr val="FF0000"/>
                </a:solidFill>
              </a:rPr>
              <a:t> </a:t>
            </a:r>
            <a:r>
              <a:rPr lang="en-US" sz="3200" dirty="0" err="1">
                <a:solidFill>
                  <a:srgbClr val="FF0000"/>
                </a:solidFill>
              </a:rPr>
              <a:t>nữ</a:t>
            </a:r>
            <a:r>
              <a:rPr lang="en-US" sz="3200" dirty="0">
                <a:solidFill>
                  <a:srgbClr val="FF0000"/>
                </a:solidFill>
              </a:rPr>
              <a:t>.</a:t>
            </a:r>
          </a:p>
          <a:p>
            <a:pPr marL="71755" marR="71755" algn="just">
              <a:lnSpc>
                <a:spcPct val="107000"/>
              </a:lnSpc>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7657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2243" y="484939"/>
            <a:ext cx="6096000" cy="991618"/>
          </a:xfrm>
          <a:prstGeom prst="rect">
            <a:avLst/>
          </a:prstGeom>
        </p:spPr>
        <p:txBody>
          <a:bodyPr>
            <a:spAutoFit/>
          </a:bodyPr>
          <a:lstStyle/>
          <a:p>
            <a:pPr>
              <a:lnSpc>
                <a:spcPct val="107000"/>
              </a:lnSpc>
              <a:spcAft>
                <a:spcPts val="0"/>
              </a:spcAft>
            </a:pP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Tiết</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33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bản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TỰ</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TÌNH</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Hồ</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Xuân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1134881" y="2178584"/>
            <a:ext cx="7001276" cy="487506"/>
          </a:xfrm>
          <a:prstGeom prst="rect">
            <a:avLst/>
          </a:prstGeom>
        </p:spPr>
        <p:txBody>
          <a:bodyPr wrap="none">
            <a:spAutoFit/>
          </a:bodyPr>
          <a:lstStyle/>
          <a:p>
            <a:pPr marL="71755" marR="71755">
              <a:lnSpc>
                <a:spcPct val="107000"/>
              </a:lnSpc>
              <a:spcAft>
                <a:spcPts val="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HS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HĐCN</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latin typeface="Times New Roman" panose="02020603050405020304" pitchFamily="18" charset="0"/>
                <a:ea typeface="Calibri" panose="020F0502020204030204" pitchFamily="34" charset="0"/>
                <a:cs typeface="Times New Roman" panose="02020603050405020304" pitchFamily="18" charset="0"/>
              </a:rPr>
              <a:t>2p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vi-VN" sz="2400" dirty="0">
                <a:latin typeface="Times New Roman" panose="02020603050405020304" pitchFamily="18" charset="0"/>
                <a:ea typeface="Calibri" panose="020F0502020204030204" pitchFamily="34" charset="0"/>
                <a:cs typeface="Times New Roman" panose="02020603050405020304" pitchFamily="18" charset="0"/>
              </a:rPr>
              <a:t>chia sẻ cách đọc của văn bản</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713901" y="1674472"/>
            <a:ext cx="7559899" cy="991618"/>
          </a:xfrm>
          <a:prstGeom prst="rect">
            <a:avLst/>
          </a:prstGeom>
        </p:spPr>
        <p:txBody>
          <a:bodyPr wrap="square">
            <a:spAutoFit/>
          </a:bodyPr>
          <a:lstStyle/>
          <a:p>
            <a:pPr algn="just">
              <a:lnSpc>
                <a:spcPct val="107000"/>
              </a:lnSpc>
              <a:spcAft>
                <a:spcPts val="0"/>
              </a:spcAft>
              <a:tabLst>
                <a:tab pos="90170" algn="l"/>
                <a:tab pos="180340" algn="l"/>
              </a:tabLs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Đọc</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tìm</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hiểu</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chung</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90170" algn="l"/>
                <a:tab pos="180340" algn="l"/>
              </a:tabLst>
            </a:pP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566670" y="2827672"/>
            <a:ext cx="10792495" cy="487506"/>
          </a:xfrm>
          <a:prstGeom prst="rect">
            <a:avLst/>
          </a:prstGeom>
        </p:spPr>
        <p:txBody>
          <a:bodyPr wrap="square">
            <a:spAutoFit/>
          </a:bodyPr>
          <a:lstStyle/>
          <a:p>
            <a:pPr marR="71755" algn="just">
              <a:lnSpc>
                <a:spcPct val="107000"/>
              </a:lnSpc>
              <a:spcAft>
                <a:spcPts val="0"/>
              </a:spcAft>
            </a:pP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Đ</a:t>
            </a:r>
            <a:r>
              <a:rPr lang="en-US" sz="2400" dirty="0" err="1" smtClean="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ọc</a:t>
            </a:r>
            <a:r>
              <a:rPr lang="en-US" sz="2400" dirty="0" smtClean="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đúng</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giọng</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điệu</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vừa</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xót</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xa</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tha</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thiết</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vừa</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gai</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góc</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giọng</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thách</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thức</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ở 2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câu</a:t>
            </a:r>
            <a:r>
              <a:rPr lang="en-US" sz="2400" dirty="0">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solidFill>
                  <a:srgbClr val="000000"/>
                </a:solidFill>
                <a:latin typeface="Times New Roman" panose="02020603050405020304" pitchFamily="18" charset="0"/>
                <a:ea typeface="MS Mincho" panose="02020609040205080304" pitchFamily="49" charset="-128"/>
                <a:cs typeface="Times New Roman" panose="02020603050405020304" pitchFamily="18" charset="0"/>
              </a:rPr>
              <a:t>cuối</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1038895" y="3476760"/>
            <a:ext cx="10423301" cy="1014380"/>
          </a:xfrm>
          <a:prstGeom prst="rect">
            <a:avLst/>
          </a:prstGeom>
        </p:spPr>
        <p:txBody>
          <a:bodyPr wrap="square">
            <a:spAutoFit/>
          </a:bodyPr>
          <a:lstStyle/>
          <a:p>
            <a:pPr marL="71755" marR="71755" algn="just">
              <a:lnSpc>
                <a:spcPct val="107000"/>
              </a:lnSpc>
              <a:spcAft>
                <a:spcPts val="0"/>
              </a:spcAft>
            </a:pPr>
            <a:r>
              <a:rPr lang="vi-VN" sz="2800" b="1" dirty="0">
                <a:latin typeface="Times New Roman" panose="02020603050405020304" pitchFamily="18" charset="0"/>
                <a:ea typeface="Calibri" panose="020F0502020204030204" pitchFamily="34" charset="0"/>
                <a:cs typeface="Times New Roman" panose="02020603050405020304" pitchFamily="18" charset="0"/>
              </a:rPr>
              <a:t>1. Nêu những nét chính về tác giả</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pPr>
            <a:r>
              <a:rPr lang="vi-VN" sz="2800" b="1" dirty="0">
                <a:latin typeface="Times New Roman" panose="02020603050405020304" pitchFamily="18" charset="0"/>
                <a:ea typeface="Calibri" panose="020F0502020204030204" pitchFamily="34" charset="0"/>
                <a:cs typeface="Times New Roman" panose="02020603050405020304" pitchFamily="18" charset="0"/>
              </a:rPr>
              <a:t>2. Tác phẩm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Vị</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trí</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bài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a:latin typeface="Times New Roman" panose="02020603050405020304" pitchFamily="18" charset="0"/>
                <a:ea typeface="Calibri" panose="020F0502020204030204" pitchFamily="34" charset="0"/>
                <a:cs typeface="Times New Roman" panose="02020603050405020304" pitchFamily="18" charset="0"/>
              </a:rPr>
              <a:t>, t</a:t>
            </a:r>
            <a:r>
              <a:rPr lang="vi-VN" sz="2800" b="1" dirty="0">
                <a:latin typeface="Times New Roman" panose="02020603050405020304" pitchFamily="18" charset="0"/>
                <a:ea typeface="Calibri" panose="020F0502020204030204" pitchFamily="34" charset="0"/>
                <a:cs typeface="Times New Roman" panose="02020603050405020304" pitchFamily="18" charset="0"/>
              </a:rPr>
              <a:t>hể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thơ</a:t>
            </a:r>
            <a:r>
              <a:rPr lang="vi-VN"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tài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vi-VN" sz="2800" b="1" dirty="0">
                <a:latin typeface="Times New Roman" panose="02020603050405020304" pitchFamily="18" charset="0"/>
                <a:ea typeface="Calibri" panose="020F0502020204030204" pitchFamily="34" charset="0"/>
                <a:cs typeface="Times New Roman" panose="02020603050405020304" pitchFamily="18" charset="0"/>
              </a:rPr>
              <a:t>bố cục)</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432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4069" y="263324"/>
            <a:ext cx="10916194" cy="1384995"/>
          </a:xfrm>
          <a:prstGeom prst="rect">
            <a:avLst/>
          </a:prstGeom>
        </p:spPr>
        <p:txBody>
          <a:bodyPr wrap="square">
            <a:spAutoFit/>
          </a:bodyPr>
          <a:lstStyle/>
          <a:p>
            <a:pPr marR="30480" algn="just">
              <a:spcAft>
                <a:spcPts val="0"/>
              </a:spcAft>
            </a:pPr>
            <a:r>
              <a:rPr lang="en-US" sz="2800" b="1" dirty="0" err="1">
                <a:solidFill>
                  <a:srgbClr val="000000"/>
                </a:solidFill>
                <a:latin typeface="Times New Roman" panose="02020603050405020304" pitchFamily="18" charset="0"/>
                <a:ea typeface="Times New Roman" panose="02020603050405020304" pitchFamily="18" charset="0"/>
              </a:rPr>
              <a:t>Hoạt</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động</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cả</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lớp</a:t>
            </a:r>
            <a:endParaRPr lang="en-US" sz="2800" dirty="0">
              <a:latin typeface="Times New Roman" panose="02020603050405020304" pitchFamily="18" charset="0"/>
              <a:ea typeface="Times New Roman" panose="02020603050405020304" pitchFamily="18" charset="0"/>
            </a:endParaRPr>
          </a:p>
          <a:p>
            <a:pPr marR="30480" algn="just">
              <a:spcAft>
                <a:spcPts val="0"/>
              </a:spcAft>
            </a:pPr>
            <a:r>
              <a:rPr lang="en-US" sz="2800" b="1" dirty="0">
                <a:solidFill>
                  <a:srgbClr val="000000"/>
                </a:solidFill>
                <a:latin typeface="Times New Roman" panose="02020603050405020304" pitchFamily="18" charset="0"/>
                <a:ea typeface="Times New Roman" panose="02020603050405020304" pitchFamily="18" charset="0"/>
              </a:rPr>
              <a:t>H. </a:t>
            </a:r>
            <a:r>
              <a:rPr lang="en-US" sz="2800" b="1" dirty="0" err="1">
                <a:solidFill>
                  <a:srgbClr val="000000"/>
                </a:solidFill>
                <a:latin typeface="Times New Roman" panose="02020603050405020304" pitchFamily="18" charset="0"/>
                <a:ea typeface="Times New Roman" panose="02020603050405020304" pitchFamily="18" charset="0"/>
              </a:rPr>
              <a:t>Nêu</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chủ</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đề</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của</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bài</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thơ</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Chủ</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đề</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đó</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giúp</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em</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hiểu</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thêm</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điều</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gì</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về</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tư</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tưởng</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tình</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cảm</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của</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tác</a:t>
            </a:r>
            <a:r>
              <a:rPr lang="en-US" sz="2800" b="1" dirty="0">
                <a:solidFill>
                  <a:srgbClr val="000000"/>
                </a:solidFill>
                <a:latin typeface="Times New Roman" panose="02020603050405020304" pitchFamily="18" charset="0"/>
                <a:ea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rPr>
              <a:t>giả</a:t>
            </a:r>
            <a:r>
              <a:rPr lang="en-US" sz="2800" b="1" dirty="0">
                <a:solidFill>
                  <a:srgbClr val="000000"/>
                </a:solidFill>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561703" y="1933303"/>
            <a:ext cx="10515600" cy="3539430"/>
          </a:xfrm>
          <a:prstGeom prst="rect">
            <a:avLst/>
          </a:prstGeom>
        </p:spPr>
        <p:txBody>
          <a:bodyPr wrap="square">
            <a:spAutoFit/>
          </a:bodyPr>
          <a:lstStyle/>
          <a:p>
            <a:pPr marL="30480" marR="30480" algn="just">
              <a:spcAft>
                <a:spcPts val="0"/>
              </a:spcAft>
            </a:pPr>
            <a:r>
              <a:rPr lang="en-US" sz="3200"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Chủ</a:t>
            </a:r>
            <a:r>
              <a:rPr lang="en-US" sz="3200" b="1" i="1"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đề</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phụ</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nữ</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lận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đận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tình</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duyên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số</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phận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trái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ngang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họ</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30480" marR="30480" algn="just">
              <a:spcAft>
                <a:spcPts val="0"/>
              </a:spcAft>
            </a:pPr>
            <a:r>
              <a:rPr lang="en-US" sz="3200"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Tư</a:t>
            </a:r>
            <a:r>
              <a:rPr lang="en-US" sz="3200" b="1" i="1"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tưởng</a:t>
            </a:r>
            <a:r>
              <a:rPr lang="en-US" sz="3200" b="1" i="1"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tình</a:t>
            </a:r>
            <a:r>
              <a:rPr lang="en-US" sz="3200" b="1" i="1"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cảm</a:t>
            </a:r>
            <a:r>
              <a:rPr lang="en-US" sz="3200" b="1" i="1"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của</a:t>
            </a:r>
            <a:r>
              <a:rPr lang="en-US" sz="3200" b="1" i="1"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tác</a:t>
            </a:r>
            <a:r>
              <a:rPr lang="en-US" sz="3200" b="1" i="1"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giả</a:t>
            </a:r>
            <a:r>
              <a:rPr lang="en-US" sz="3200" b="1" i="1" dirty="0">
                <a:solidFill>
                  <a:srgbClr val="000000"/>
                </a:solidFill>
                <a:latin typeface="Times New Roman" panose="02020603050405020304" pitchFamily="18" charset="0"/>
                <a:ea typeface="Times New Roman" panose="02020603050405020304" pitchFamily="18" charset="0"/>
              </a:rPr>
              <a:t> </a:t>
            </a:r>
            <a:r>
              <a:rPr lang="en-US" sz="3200" b="1" i="1" dirty="0" err="1">
                <a:solidFill>
                  <a:srgbClr val="000000"/>
                </a:solidFill>
                <a:latin typeface="Times New Roman" panose="02020603050405020304" pitchFamily="18" charset="0"/>
                <a:ea typeface="Times New Roman" panose="02020603050405020304" pitchFamily="18" charset="0"/>
              </a:rPr>
              <a:t>là</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30480" marR="30480" algn="just">
              <a:spcAft>
                <a:spcPts val="0"/>
              </a:spcAft>
            </a:pP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đau</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buồn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tủi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hờn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trách</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móc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phận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duyên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lỡ</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làng</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30480" marR="30480" algn="just">
              <a:spcAft>
                <a:spcPts val="0"/>
              </a:spcAft>
            </a:pP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thương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xót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đồng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cảm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những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phụ</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nữ</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cùng</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số</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phận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hoàn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cảnh</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mình</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marL="30480" marR="30480" algn="just">
              <a:spcAft>
                <a:spcPts val="0"/>
              </a:spcAft>
            </a:pP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luôn</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khao</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khát</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làm</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chủ</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hạnh</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phúc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đôi</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lứa</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cuộc</a:t>
            </a:r>
            <a:r>
              <a:rPr lang="en-US" sz="3200" dirty="0">
                <a:solidFill>
                  <a:srgbClr val="000000"/>
                </a:solidFill>
                <a:latin typeface="Times New Roman" panose="02020603050405020304" pitchFamily="18" charset="0"/>
                <a:ea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rPr>
              <a:t>đời</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3024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9268" y="317145"/>
            <a:ext cx="8699863" cy="487506"/>
          </a:xfrm>
          <a:prstGeom prst="rect">
            <a:avLst/>
          </a:prstGeom>
        </p:spPr>
        <p:txBody>
          <a:bodyPr wrap="square">
            <a:spAutoFit/>
          </a:bodyPr>
          <a:lstStyle/>
          <a:p>
            <a:pPr algn="just">
              <a:lnSpc>
                <a:spcPct val="107000"/>
              </a:lnSpc>
              <a:spcAft>
                <a:spcPts val="0"/>
              </a:spcAft>
            </a:pP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H.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vị</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xưa</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242021"/>
                </a:solidFill>
                <a:latin typeface="Times New Roman" panose="02020603050405020304" pitchFamily="18" charset="0"/>
                <a:ea typeface="Times New Roman" panose="02020603050405020304" pitchFamily="18" charset="0"/>
                <a:cs typeface="Times New Roman" panose="02020603050405020304" pitchFamily="18" charset="0"/>
              </a:rPr>
              <a:t> nay?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13953" y="1074383"/>
            <a:ext cx="8830491" cy="2068195"/>
          </a:xfrm>
          <a:prstGeom prst="rect">
            <a:avLst/>
          </a:prstGeom>
        </p:spPr>
        <p:txBody>
          <a:bodyPr wrap="square">
            <a:spAutoFit/>
          </a:bodyPr>
          <a:lstStyle/>
          <a:p>
            <a:pPr marR="30480" algn="just">
              <a:lnSpc>
                <a:spcPct val="107000"/>
              </a:lnSpc>
              <a:spcAft>
                <a:spcPts val="0"/>
              </a:spcAft>
            </a:pP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nữ</a:t>
            </a:r>
            <a:r>
              <a:rPr lang="en-US"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xưa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chịu</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thiệt</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thòi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lệ</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thuộc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quyền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lựa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phận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30480" algn="just">
              <a:lnSpc>
                <a:spcPct val="107000"/>
              </a:lnSpc>
              <a:spcAft>
                <a:spcPts val="0"/>
              </a:spcAft>
            </a:pP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Nay</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đẳng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nam</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tưởng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lập</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mẽ</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khẳng</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610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8538" y="424800"/>
            <a:ext cx="9013371" cy="1126462"/>
          </a:xfrm>
          <a:prstGeom prst="rect">
            <a:avLst/>
          </a:prstGeom>
        </p:spPr>
        <p:txBody>
          <a:bodyPr wrap="square">
            <a:spAutoFit/>
          </a:bodyPr>
          <a:lstStyle/>
          <a:p>
            <a:pPr marR="71755" algn="just">
              <a:lnSpc>
                <a:spcPct val="120000"/>
              </a:lnSpc>
              <a:spcAft>
                <a:spcPts val="0"/>
              </a:spcAft>
              <a:tabLst>
                <a:tab pos="149225" algn="l"/>
              </a:tabLst>
            </a:pPr>
            <a:r>
              <a:rPr lang="en-US" sz="2800" b="1" dirty="0">
                <a:solidFill>
                  <a:srgbClr val="231F20"/>
                </a:solidFill>
                <a:latin typeface="Times New Roman" panose="02020603050405020304" pitchFamily="18" charset="0"/>
                <a:ea typeface="MS Mincho" panose="02020609040205080304" pitchFamily="49" charset="-128"/>
              </a:rPr>
              <a:t>HS </a:t>
            </a:r>
            <a:r>
              <a:rPr lang="en-US" sz="2800" b="1" dirty="0" err="1">
                <a:solidFill>
                  <a:srgbClr val="231F20"/>
                </a:solidFill>
                <a:latin typeface="Times New Roman" panose="02020603050405020304" pitchFamily="18" charset="0"/>
                <a:ea typeface="MS Mincho" panose="02020609040205080304" pitchFamily="49" charset="-128"/>
              </a:rPr>
              <a:t>HĐCN</a:t>
            </a:r>
            <a:r>
              <a:rPr lang="en-US" sz="2800" b="1" dirty="0">
                <a:solidFill>
                  <a:srgbClr val="231F20"/>
                </a:solidFill>
                <a:latin typeface="Times New Roman" panose="02020603050405020304" pitchFamily="18" charset="0"/>
                <a:ea typeface="MS Mincho" panose="02020609040205080304" pitchFamily="49" charset="-128"/>
              </a:rPr>
              <a:t>(</a:t>
            </a:r>
            <a:r>
              <a:rPr lang="en-US" sz="2800" b="1" dirty="0" err="1">
                <a:solidFill>
                  <a:srgbClr val="231F20"/>
                </a:solidFill>
                <a:latin typeface="Times New Roman" panose="02020603050405020304" pitchFamily="18" charset="0"/>
                <a:ea typeface="MS Mincho" panose="02020609040205080304" pitchFamily="49" charset="-128"/>
              </a:rPr>
              <a:t>2p</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Khái</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quát</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về</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giá</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trị</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nghệ</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thuật</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nội</a:t>
            </a:r>
            <a:r>
              <a:rPr lang="en-US" sz="2800" b="1" dirty="0">
                <a:solidFill>
                  <a:srgbClr val="231F20"/>
                </a:solidFill>
                <a:latin typeface="Times New Roman" panose="02020603050405020304" pitchFamily="18" charset="0"/>
                <a:ea typeface="MS Mincho" panose="02020609040205080304" pitchFamily="49" charset="-128"/>
              </a:rPr>
              <a:t> dung </a:t>
            </a:r>
            <a:r>
              <a:rPr lang="en-US" sz="2800" b="1" dirty="0" err="1">
                <a:solidFill>
                  <a:srgbClr val="231F20"/>
                </a:solidFill>
                <a:latin typeface="Times New Roman" panose="02020603050405020304" pitchFamily="18" charset="0"/>
                <a:ea typeface="MS Mincho" panose="02020609040205080304" pitchFamily="49" charset="-128"/>
              </a:rPr>
              <a:t>của</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bài</a:t>
            </a:r>
            <a:r>
              <a:rPr lang="en-US" sz="2800" b="1" dirty="0">
                <a:solidFill>
                  <a:srgbClr val="231F20"/>
                </a:solidFill>
                <a:latin typeface="Times New Roman" panose="02020603050405020304" pitchFamily="18" charset="0"/>
                <a:ea typeface="MS Mincho" panose="02020609040205080304" pitchFamily="49" charset="-128"/>
              </a:rPr>
              <a:t> </a:t>
            </a:r>
            <a:r>
              <a:rPr lang="en-US" sz="2800" b="1" dirty="0" err="1">
                <a:solidFill>
                  <a:srgbClr val="231F20"/>
                </a:solidFill>
                <a:latin typeface="Times New Roman" panose="02020603050405020304" pitchFamily="18" charset="0"/>
                <a:ea typeface="MS Mincho" panose="02020609040205080304" pitchFamily="49" charset="-128"/>
              </a:rPr>
              <a:t>thơ</a:t>
            </a:r>
            <a:r>
              <a:rPr lang="en-US" sz="2800" b="1" dirty="0">
                <a:solidFill>
                  <a:srgbClr val="231F20"/>
                </a:solidFill>
                <a:latin typeface="Times New Roman" panose="02020603050405020304" pitchFamily="18" charset="0"/>
                <a:ea typeface="MS Mincho" panose="02020609040205080304" pitchFamily="49" charset="-128"/>
              </a:rPr>
              <a:t>?</a:t>
            </a:r>
            <a:endParaRPr lang="en-US" sz="2800" dirty="0">
              <a:solidFill>
                <a:srgbClr val="231F2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72039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943" y="124710"/>
            <a:ext cx="11678194" cy="4121000"/>
          </a:xfrm>
          <a:prstGeom prst="rect">
            <a:avLst/>
          </a:prstGeom>
        </p:spPr>
        <p:txBody>
          <a:bodyPr wrap="square">
            <a:spAutoFit/>
          </a:bodyPr>
          <a:lstStyle/>
          <a:p>
            <a:pPr algn="just">
              <a:lnSpc>
                <a:spcPct val="107000"/>
              </a:lnSpc>
              <a:spcAft>
                <a:spcPts val="0"/>
              </a:spcAft>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III. Tổng kết</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 Nghệ thuật</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Clr>
                <a:srgbClr val="231F20"/>
              </a:buClr>
              <a:buSzPts val="1200"/>
              <a:buFont typeface="Symbol" panose="05050102010706020507" pitchFamily="18" charset="2"/>
              <a:buChar char="-"/>
              <a:tabLst>
                <a:tab pos="121920" algn="l"/>
              </a:tabLst>
            </a:pP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a:t>
            </a:r>
            <a:r>
              <a:rPr lang="vi-VN"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ieo vần độc đáo,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gn="just">
              <a:lnSpc>
                <a:spcPct val="107000"/>
              </a:lnSpc>
              <a:spcAft>
                <a:spcPts val="0"/>
              </a:spcAft>
              <a:buClr>
                <a:srgbClr val="231F20"/>
              </a:buClr>
              <a:buSzPts val="1200"/>
              <a:buFont typeface="Symbol" panose="05050102010706020507" pitchFamily="18" charset="2"/>
              <a:buChar char="-"/>
              <a:tabLst>
                <a:tab pos="113030" algn="l"/>
              </a:tabLst>
            </a:pPr>
            <a:r>
              <a:rPr lang="vi-VN"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Hình ảnh</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mang tính ẩn dụ,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hài</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hoà</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biện</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lnSpc>
                <a:spcPct val="107000"/>
              </a:lnSpc>
              <a:spcAft>
                <a:spcPts val="0"/>
              </a:spcAft>
              <a:buClr>
                <a:srgbClr val="231F20"/>
              </a:buClr>
              <a:buSzPts val="1200"/>
              <a:buFont typeface="Symbol" panose="05050102010706020507" pitchFamily="18" charset="2"/>
              <a:buChar char="-"/>
              <a:tabLst>
                <a:tab pos="140335" algn="l"/>
              </a:tabLst>
            </a:pPr>
            <a:r>
              <a:rPr lang="vi-VN"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Giọng điệu: xót xa, tha thiết, thách thức, ngạo nghễ</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trữ tình,</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cợt</a:t>
            </a:r>
            <a:r>
              <a:rPr lang="vi-VN"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69850" marR="71755" algn="just">
              <a:spcAft>
                <a:spcPts val="0"/>
              </a:spcAft>
              <a:tabLst>
                <a:tab pos="195580" algn="l"/>
              </a:tabLst>
            </a:pPr>
            <a:r>
              <a:rPr lang="vi-VN" sz="2800" b="1" dirty="0">
                <a:solidFill>
                  <a:srgbClr val="FF0000"/>
                </a:solidFill>
                <a:latin typeface="Times New Roman" panose="02020603050405020304" pitchFamily="18" charset="0"/>
                <a:ea typeface="Times New Roman" panose="02020603050405020304" pitchFamily="18" charset="0"/>
              </a:rPr>
              <a:t>2. Nội dung</a:t>
            </a:r>
            <a:endParaRPr lang="en-US" sz="2800" dirty="0">
              <a:solidFill>
                <a:srgbClr val="FF0000"/>
              </a:solidFill>
              <a:latin typeface="Times New Roman" panose="02020603050405020304" pitchFamily="18" charset="0"/>
              <a:ea typeface="Times New Roman" panose="02020603050405020304" pitchFamily="18" charset="0"/>
            </a:endParaRPr>
          </a:p>
          <a:p>
            <a:r>
              <a:rPr lang="vi-VN" sz="2800" i="1" dirty="0">
                <a:solidFill>
                  <a:srgbClr val="FF0000"/>
                </a:solidFill>
                <a:latin typeface="Times New Roman" panose="02020603050405020304" pitchFamily="18" charset="0"/>
                <a:ea typeface="Times New Roman" panose="02020603050405020304" pitchFamily="18" charset="0"/>
              </a:rPr>
              <a:t>Tự tình</a:t>
            </a:r>
            <a:r>
              <a:rPr lang="vi-VN" sz="2800" dirty="0">
                <a:solidFill>
                  <a:srgbClr val="FF0000"/>
                </a:solidFill>
                <a:latin typeface="Times New Roman" panose="02020603050405020304" pitchFamily="18" charset="0"/>
                <a:ea typeface="Times New Roman" panose="02020603050405020304" pitchFamily="18" charset="0"/>
              </a:rPr>
              <a:t> phản ánh nỗi niềm tâm sự của người phụ nữ trong xã hội xưa. Đồng th</a:t>
            </a:r>
            <a:r>
              <a:rPr lang="en-US" sz="2800" dirty="0" err="1">
                <a:solidFill>
                  <a:srgbClr val="FF0000"/>
                </a:solidFill>
                <a:latin typeface="Times New Roman" panose="02020603050405020304" pitchFamily="18" charset="0"/>
                <a:ea typeface="Times New Roman" panose="02020603050405020304" pitchFamily="18" charset="0"/>
              </a:rPr>
              <a:t>ời</a:t>
            </a:r>
            <a:r>
              <a:rPr lang="en-US" sz="2800" dirty="0">
                <a:solidFill>
                  <a:srgbClr val="FF0000"/>
                </a:solidFill>
                <a:latin typeface="Times New Roman" panose="02020603050405020304" pitchFamily="18" charset="0"/>
                <a:ea typeface="Times New Roman" panose="02020603050405020304" pitchFamily="18" charset="0"/>
              </a:rPr>
              <a:t> </a:t>
            </a:r>
            <a:r>
              <a:rPr lang="vi-VN" sz="2800" dirty="0">
                <a:solidFill>
                  <a:srgbClr val="FF0000"/>
                </a:solidFill>
                <a:latin typeface="Times New Roman" panose="02020603050405020304" pitchFamily="18" charset="0"/>
                <a:ea typeface="Times New Roman" panose="02020603050405020304" pitchFamily="18" charset="0"/>
              </a:rPr>
              <a:t>thể hiện sự thấu hiểu, đồng cảm với thân phận của người phụ nữ, bộc lộ thái độ trân trọng, ngợi ca, ý thức về quyền sống và khát vọng hạnh phúc của họ.</a:t>
            </a:r>
            <a:endParaRPr lang="en-US" sz="2800" dirty="0">
              <a:solidFill>
                <a:srgbClr val="FF0000"/>
              </a:solidFill>
            </a:endParaRPr>
          </a:p>
        </p:txBody>
      </p:sp>
    </p:spTree>
    <p:extLst>
      <p:ext uri="{BB962C8B-B14F-4D97-AF65-F5344CB8AC3E}">
        <p14:creationId xmlns:p14="http://schemas.microsoft.com/office/powerpoint/2010/main" val="1479873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5055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7982" y="322834"/>
            <a:ext cx="11183155" cy="5605317"/>
          </a:xfrm>
          <a:prstGeom prst="rect">
            <a:avLst/>
          </a:prstGeom>
        </p:spPr>
        <p:txBody>
          <a:bodyPr wrap="square">
            <a:spAutoFit/>
          </a:bodyPr>
          <a:lstStyle/>
          <a:p>
            <a:pPr marL="342900" marR="71755" indent="-342900" algn="just">
              <a:lnSpc>
                <a:spcPct val="107000"/>
              </a:lnSpc>
              <a:spcAft>
                <a:spcPts val="0"/>
              </a:spcAft>
              <a:buAutoNum type="alphaLcPeriod"/>
              <a:tabLst>
                <a:tab pos="90170" algn="l"/>
                <a:tab pos="180340" algn="l"/>
              </a:tabLst>
            </a:pPr>
            <a:r>
              <a:rPr lang="en-US" sz="2400" b="1" dirty="0" err="1" smtClean="0">
                <a:latin typeface="Times New Roman" panose="02020603050405020304" pitchFamily="18" charset="0"/>
                <a:ea typeface="MS Mincho" panose="02020609040205080304" pitchFamily="49" charset="-128"/>
                <a:cs typeface="Times New Roman" panose="02020603050405020304" pitchFamily="18" charset="0"/>
              </a:rPr>
              <a:t>Tác</a:t>
            </a:r>
            <a:r>
              <a:rPr lang="en-US" sz="2400" b="1" dirty="0" smtClean="0">
                <a:latin typeface="Times New Roman" panose="02020603050405020304" pitchFamily="18" charset="0"/>
                <a:ea typeface="MS Mincho" panose="02020609040205080304" pitchFamily="49" charset="-128"/>
                <a:cs typeface="Times New Roman" panose="02020603050405020304" pitchFamily="18" charset="0"/>
              </a:rPr>
              <a:t> </a:t>
            </a:r>
            <a:r>
              <a:rPr lang="en-US" sz="2400" b="1" dirty="0" err="1">
                <a:latin typeface="Times New Roman" panose="02020603050405020304" pitchFamily="18" charset="0"/>
                <a:ea typeface="MS Mincho" panose="02020609040205080304" pitchFamily="49" charset="-128"/>
                <a:cs typeface="Times New Roman" panose="02020603050405020304" pitchFamily="18" charset="0"/>
              </a:rPr>
              <a:t>giả</a:t>
            </a:r>
            <a:r>
              <a:rPr lang="en-US" sz="2400" b="1" dirty="0">
                <a:latin typeface="Times New Roman" panose="02020603050405020304" pitchFamily="18" charset="0"/>
                <a:ea typeface="MS Mincho" panose="02020609040205080304" pitchFamily="49" charset="-128"/>
                <a:cs typeface="Times New Roman" panose="02020603050405020304" pitchFamily="18" charset="0"/>
              </a:rPr>
              <a:t> </a:t>
            </a:r>
            <a:endParaRPr lang="en-US" sz="2400" b="1" dirty="0" smtClean="0">
              <a:latin typeface="Times New Roman" panose="02020603050405020304" pitchFamily="18" charset="0"/>
              <a:ea typeface="MS Mincho" panose="02020609040205080304" pitchFamily="49" charset="-128"/>
              <a:cs typeface="Times New Roman" panose="02020603050405020304" pitchFamily="18" charset="0"/>
            </a:endParaRPr>
          </a:p>
          <a:p>
            <a:pPr marR="71755" algn="just">
              <a:lnSpc>
                <a:spcPct val="107000"/>
              </a:lnSpc>
              <a:spcAft>
                <a:spcPts val="0"/>
              </a:spcAft>
              <a:tabLst>
                <a:tab pos="90170" algn="l"/>
                <a:tab pos="180340" algn="l"/>
              </a:tabLst>
            </a:pPr>
            <a:r>
              <a:rPr lang="en-US" sz="2400" i="1" dirty="0" smtClean="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Hồ</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Xuân</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Hương</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nhà</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thơ</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nổi</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tiếng</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thời</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Trung</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đại</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Thơ</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Nôm</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Hồ</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Xuân</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Hương</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có</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đóng</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góp</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quan</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trọng</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vào</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việc</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hình</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thành</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khẳng</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định</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những</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giá</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trị</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nhân</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văn</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đặc</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sắc</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của</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VHTĐ</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VN</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thế</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kỷ</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XVIII-XIX.</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Năm</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2021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HXH</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được</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UNESCO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vinh</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i="1" dirty="0" err="1">
                <a:latin typeface="Times New Roman" panose="02020603050405020304" pitchFamily="18" charset="0"/>
                <a:ea typeface="MS Mincho" panose="02020609040205080304" pitchFamily="49" charset="-128"/>
                <a:cs typeface="Times New Roman" panose="02020603050405020304" pitchFamily="18" charset="0"/>
              </a:rPr>
              <a:t>danh</a:t>
            </a:r>
            <a:r>
              <a:rPr lang="en-US" sz="2400" i="1" dirty="0">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71755" algn="just">
              <a:lnSpc>
                <a:spcPct val="107000"/>
              </a:lnSpc>
              <a:spcAft>
                <a:spcPts val="0"/>
              </a:spcAft>
              <a:tabLst>
                <a:tab pos="90170" algn="l"/>
                <a:tab pos="180340" algn="l"/>
              </a:tabLst>
            </a:pPr>
            <a:r>
              <a:rPr lang="en-US" sz="2400" b="1" dirty="0">
                <a:latin typeface="Times New Roman" panose="02020603050405020304" pitchFamily="18" charset="0"/>
                <a:ea typeface="MS Mincho" panose="02020609040205080304" pitchFamily="49" charset="-128"/>
                <a:cs typeface="Times New Roman" panose="02020603050405020304" pitchFamily="18" charset="0"/>
              </a:rPr>
              <a:t>b. </a:t>
            </a:r>
            <a:r>
              <a:rPr lang="en-US" sz="2400" b="1" dirty="0" err="1">
                <a:latin typeface="Times New Roman" panose="02020603050405020304" pitchFamily="18" charset="0"/>
                <a:ea typeface="MS Mincho" panose="02020609040205080304" pitchFamily="49" charset="-128"/>
                <a:cs typeface="Times New Roman" panose="02020603050405020304" pitchFamily="18" charset="0"/>
              </a:rPr>
              <a:t>Tác</a:t>
            </a:r>
            <a:r>
              <a:rPr lang="en-US" sz="2400" b="1" dirty="0">
                <a:latin typeface="Times New Roman" panose="02020603050405020304" pitchFamily="18" charset="0"/>
                <a:ea typeface="MS Mincho" panose="02020609040205080304" pitchFamily="49" charset="-128"/>
                <a:cs typeface="Times New Roman" panose="02020603050405020304" pitchFamily="18" charset="0"/>
              </a:rPr>
              <a:t> </a:t>
            </a:r>
            <a:r>
              <a:rPr lang="en-US" sz="2400" b="1" dirty="0" err="1" smtClean="0">
                <a:latin typeface="Times New Roman" panose="02020603050405020304" pitchFamily="18" charset="0"/>
                <a:ea typeface="MS Mincho" panose="02020609040205080304" pitchFamily="49" charset="-128"/>
                <a:cs typeface="Times New Roman" panose="02020603050405020304" pitchFamily="18" charset="0"/>
              </a:rPr>
              <a:t>phẩm</a:t>
            </a:r>
            <a:endParaRPr lang="en-US" sz="2400" b="1" dirty="0">
              <a:latin typeface="Times New Roman" panose="02020603050405020304" pitchFamily="18" charset="0"/>
              <a:ea typeface="MS Mincho" panose="02020609040205080304" pitchFamily="49" charset="-128"/>
              <a:cs typeface="Times New Roman" panose="02020603050405020304" pitchFamily="18" charset="0"/>
            </a:endParaRPr>
          </a:p>
          <a:p>
            <a:pPr marR="71755" algn="just">
              <a:lnSpc>
                <a:spcPct val="107000"/>
              </a:lnSpc>
              <a:spcAft>
                <a:spcPts val="0"/>
              </a:spcAft>
              <a:tabLst>
                <a:tab pos="90170" algn="l"/>
                <a:tab pos="180340" algn="l"/>
              </a:tabLst>
            </a:pP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dirty="0" smtClean="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latin typeface="Times New Roman" panose="02020603050405020304" pitchFamily="18" charset="0"/>
                <a:ea typeface="MS Mincho" panose="02020609040205080304" pitchFamily="49" charset="-128"/>
                <a:cs typeface="Times New Roman" panose="02020603050405020304" pitchFamily="18" charset="0"/>
              </a:rPr>
              <a:t>"</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Tự</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tình</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là</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bài</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thơ</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số</a:t>
            </a:r>
            <a:r>
              <a:rPr lang="en-US" sz="2400" dirty="0">
                <a:latin typeface="Times New Roman" panose="02020603050405020304" pitchFamily="18" charset="0"/>
                <a:ea typeface="MS Mincho" panose="02020609040205080304" pitchFamily="49" charset="-128"/>
                <a:cs typeface="Times New Roman" panose="02020603050405020304" pitchFamily="18" charset="0"/>
              </a:rPr>
              <a:t> 2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trong</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chùm</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thơ</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Tự</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tình</a:t>
            </a:r>
            <a:r>
              <a:rPr lang="en-US" sz="2400" dirty="0">
                <a:latin typeface="Times New Roman" panose="02020603050405020304" pitchFamily="18" charset="0"/>
                <a:ea typeface="MS Mincho" panose="02020609040205080304" pitchFamily="49" charset="-128"/>
                <a:cs typeface="Times New Roman" panose="02020603050405020304" pitchFamily="18" charset="0"/>
              </a:rPr>
              <a:t>" -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chùm</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thơ</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được</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đánh</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giá</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là</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kết</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tinh</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những</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giá</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trị</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đặc</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sắc</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về</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nội</a:t>
            </a:r>
            <a:r>
              <a:rPr lang="en-US" sz="2400" dirty="0">
                <a:latin typeface="Times New Roman" panose="02020603050405020304" pitchFamily="18" charset="0"/>
                <a:ea typeface="MS Mincho" panose="02020609040205080304" pitchFamily="49" charset="-128"/>
                <a:cs typeface="Times New Roman" panose="02020603050405020304" pitchFamily="18" charset="0"/>
              </a:rPr>
              <a:t> dung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và</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nghệ</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thuật</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của</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thơ</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HXH</a:t>
            </a:r>
            <a:r>
              <a:rPr lang="en-US" sz="2400" dirty="0">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Thể</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thơ</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thất</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ngôn</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bát</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cú</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Đường</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luật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Đề</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tài</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người</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phụ</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nữ</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Bố</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cục</a:t>
            </a:r>
            <a:r>
              <a:rPr lang="en-US" sz="2400" dirty="0">
                <a:latin typeface="Times New Roman" panose="02020603050405020304" pitchFamily="18" charset="0"/>
                <a:ea typeface="MS Mincho" panose="02020609040205080304" pitchFamily="49" charset="-128"/>
                <a:cs typeface="Times New Roman" panose="02020603050405020304" pitchFamily="18" charset="0"/>
              </a:rPr>
              <a:t>: 4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phần</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theo</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thể</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loại</a:t>
            </a:r>
            <a:r>
              <a:rPr lang="en-US" sz="2400" dirty="0">
                <a:latin typeface="Times New Roman" panose="02020603050405020304" pitchFamily="18" charset="0"/>
                <a:ea typeface="MS Mincho" panose="02020609040205080304" pitchFamily="49" charset="-128"/>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2400" dirty="0">
                <a:latin typeface="Times New Roman" panose="02020603050405020304" pitchFamily="18" charset="0"/>
                <a:ea typeface="MS Mincho" panose="02020609040205080304" pitchFamily="49" charset="-128"/>
                <a:cs typeface="Times New Roman" panose="02020603050405020304" pitchFamily="18" charset="0"/>
              </a:rPr>
              <a:t>(</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ngoài</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ra</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có</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thể</a:t>
            </a:r>
            <a:r>
              <a:rPr lang="en-US" sz="2400" dirty="0">
                <a:latin typeface="Times New Roman" panose="02020603050405020304" pitchFamily="18" charset="0"/>
                <a:ea typeface="MS Mincho" panose="02020609040205080304" pitchFamily="49" charset="-128"/>
                <a:cs typeface="Times New Roman" panose="02020603050405020304" pitchFamily="18" charset="0"/>
              </a:rPr>
              <a:t> chia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theo</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mạch</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cảm</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xúc</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của</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bt</a:t>
            </a:r>
            <a:r>
              <a:rPr lang="en-US" sz="2400" dirty="0">
                <a:latin typeface="Times New Roman" panose="02020603050405020304" pitchFamily="18" charset="0"/>
                <a:ea typeface="MS Mincho" panose="02020609040205080304" pitchFamily="49" charset="-128"/>
                <a:cs typeface="Times New Roman" panose="02020603050405020304" pitchFamily="18" charset="0"/>
              </a:rPr>
              <a:t>: 2 </a:t>
            </a:r>
            <a:r>
              <a:rPr lang="en-US" sz="2400" dirty="0" err="1">
                <a:latin typeface="Times New Roman" panose="02020603050405020304" pitchFamily="18" charset="0"/>
                <a:ea typeface="MS Mincho" panose="02020609040205080304" pitchFamily="49" charset="-128"/>
                <a:cs typeface="Times New Roman" panose="02020603050405020304" pitchFamily="18" charset="0"/>
              </a:rPr>
              <a:t>phần</a:t>
            </a:r>
            <a:r>
              <a:rPr lang="en-US" sz="2400" dirty="0">
                <a:latin typeface="Times New Roman" panose="02020603050405020304" pitchFamily="18" charset="0"/>
                <a:ea typeface="MS Mincho" panose="02020609040205080304" pitchFamily="49" charset="-128"/>
                <a:cs typeface="Times New Roman" panose="02020603050405020304" pitchFamily="18" charset="0"/>
              </a:rPr>
              <a:t>: </a:t>
            </a:r>
            <a:r>
              <a:rPr lang="en-US" sz="24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T</a:t>
            </a:r>
            <a:r>
              <a:rPr lang="vi-VN" sz="2400" i="1"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âm trạng đau xót, phẫn uất cho tình cảnh trái ngang, duyên phận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2400" i="1" dirty="0">
                <a:latin typeface="Times New Roman" panose="02020603050405020304" pitchFamily="18" charset="0"/>
                <a:ea typeface="Calibri" panose="020F0502020204030204" pitchFamily="34" charset="0"/>
                <a:cs typeface="Times New Roman" panose="02020603050405020304" pitchFamily="18" charset="0"/>
              </a:rPr>
              <a:t>N</a:t>
            </a:r>
            <a:r>
              <a:rPr lang="vi-VN" sz="2400" i="1"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iềm khát khao hạnh phúc, ý thức vươn lên, không khuất phục số phận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4151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9650" y="374648"/>
            <a:ext cx="10062693" cy="4702569"/>
          </a:xfrm>
          <a:prstGeom prst="rect">
            <a:avLst/>
          </a:prstGeom>
        </p:spPr>
        <p:txBody>
          <a:bodyPr wrap="square">
            <a:spAutoFit/>
          </a:bodyPr>
          <a:lstStyle/>
          <a:p>
            <a:pPr marL="71755" marR="71755" algn="just">
              <a:lnSpc>
                <a:spcPct val="107000"/>
              </a:lnSpc>
              <a:spcAft>
                <a:spcPts val="0"/>
              </a:spcAft>
              <a:tabLst>
                <a:tab pos="90170" algn="l"/>
                <a:tab pos="180340" algn="l"/>
              </a:tabLst>
            </a:pPr>
            <a:r>
              <a:rPr lang="vi-VN" sz="2800" b="1"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1. Tác giả</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800" dirty="0" err="1" smtClean="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SGK</a:t>
            </a:r>
            <a:r>
              <a:rPr lang="en-US" sz="2800" dirty="0" smtClean="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/46</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vi-VN" sz="2800" b="1"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2. Tác phẩm</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Tự</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tình</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là</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thơ</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thơ</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số</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2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trong</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chùm</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thơ</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Tự</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tình</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Thể</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thơ</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thất</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ngôn</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bát</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cú</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Đường</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luật</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Đề</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tài</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người</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phụ</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nữ</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Bố</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cục</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tabLst>
                <a:tab pos="90170" algn="l"/>
                <a:tab pos="180340" algn="l"/>
              </a:tabLst>
            </a:pP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Chia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theo</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đặc</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trưng</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thể</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loại</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4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phần</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Đề</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Thực</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Luận</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Kết</a:t>
            </a: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90170" algn="l"/>
                <a:tab pos="180340" algn="l"/>
              </a:tabLst>
            </a:pP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90170" algn="l"/>
                <a:tab pos="180340" algn="l"/>
              </a:tabLst>
            </a:pP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3715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2530" y="227361"/>
            <a:ext cx="6096000" cy="991618"/>
          </a:xfrm>
          <a:prstGeom prst="rect">
            <a:avLst/>
          </a:prstGeom>
        </p:spPr>
        <p:txBody>
          <a:bodyPr>
            <a:spAutoFit/>
          </a:bodyPr>
          <a:lstStyle/>
          <a:p>
            <a:pPr algn="just">
              <a:lnSpc>
                <a:spcPct val="107000"/>
              </a:lnSpc>
              <a:spcAft>
                <a:spcPts val="0"/>
              </a:spcAft>
              <a:tabLst>
                <a:tab pos="90170" algn="l"/>
                <a:tab pos="180340" algn="l"/>
              </a:tabLst>
            </a:pP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Tìm</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hiểu</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28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bản</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R="71755" algn="just">
              <a:lnSpc>
                <a:spcPct val="107000"/>
              </a:lnSpc>
              <a:spcAft>
                <a:spcPts val="0"/>
              </a:spcAft>
            </a:pPr>
            <a:r>
              <a:rPr lang="en-US" sz="2800" b="1" i="1"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1. Hai </a:t>
            </a:r>
            <a:r>
              <a:rPr lang="en-US" sz="2800" b="1" i="1"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câu</a:t>
            </a:r>
            <a:r>
              <a:rPr lang="en-US" sz="2800" b="1" i="1"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đề</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89397" y="1376720"/>
            <a:ext cx="10496281" cy="1415131"/>
          </a:xfrm>
          <a:prstGeom prst="rect">
            <a:avLst/>
          </a:prstGeom>
        </p:spPr>
        <p:txBody>
          <a:bodyPr wrap="square">
            <a:spAutoFit/>
          </a:bodyPr>
          <a:lstStyle/>
          <a:p>
            <a:pPr algn="just">
              <a:lnSpc>
                <a:spcPct val="107000"/>
              </a:lnSpc>
              <a:spcAft>
                <a:spcPts val="0"/>
              </a:spcAft>
            </a:pPr>
            <a:r>
              <a:rPr lang="en-US" sz="2800" b="1" dirty="0" err="1">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HĐCN</a:t>
            </a:r>
            <a:r>
              <a:rPr lang="en-US" sz="2800" b="1"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4p</a:t>
            </a:r>
            <a:r>
              <a:rPr lang="en-US" sz="2800" b="1"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R="30480" algn="just">
              <a:spcAft>
                <a:spcPts val="0"/>
              </a:spcAft>
            </a:pPr>
            <a:r>
              <a:rPr lang="en-US" sz="2800" b="1" i="1" dirty="0">
                <a:solidFill>
                  <a:srgbClr val="000000"/>
                </a:solidFill>
                <a:latin typeface="Times New Roman" panose="02020603050405020304" pitchFamily="18" charset="0"/>
                <a:ea typeface="Times New Roman" panose="02020603050405020304" pitchFamily="18" charset="0"/>
              </a:rPr>
              <a:t>H. Hai </a:t>
            </a:r>
            <a:r>
              <a:rPr lang="en-US" sz="2800" b="1" i="1" dirty="0" err="1">
                <a:solidFill>
                  <a:srgbClr val="000000"/>
                </a:solidFill>
                <a:latin typeface="Times New Roman" panose="02020603050405020304" pitchFamily="18" charset="0"/>
                <a:ea typeface="Times New Roman" panose="02020603050405020304" pitchFamily="18" charset="0"/>
              </a:rPr>
              <a:t>câu</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đề</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miêu</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tả</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thời</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gian</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không</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gian</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nào</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và</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gợi</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tâm</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trạng</a:t>
            </a:r>
            <a:r>
              <a:rPr lang="en-US" sz="2800" b="1" i="1" dirty="0">
                <a:solidFill>
                  <a:srgbClr val="000000"/>
                </a:solidFill>
                <a:latin typeface="Times New Roman" panose="02020603050405020304" pitchFamily="18" charset="0"/>
                <a:ea typeface="Times New Roman" panose="02020603050405020304" pitchFamily="18" charset="0"/>
              </a:rPr>
              <a:t> </a:t>
            </a:r>
            <a:r>
              <a:rPr lang="en-US" sz="2800" b="1" i="1" dirty="0" err="1">
                <a:solidFill>
                  <a:srgbClr val="000000"/>
                </a:solidFill>
                <a:latin typeface="Times New Roman" panose="02020603050405020304" pitchFamily="18" charset="0"/>
                <a:ea typeface="Times New Roman" panose="02020603050405020304" pitchFamily="18" charset="0"/>
              </a:rPr>
              <a:t>gì</a:t>
            </a:r>
            <a:r>
              <a:rPr lang="en-US" sz="2800" b="1" i="1"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R="30480" algn="just">
              <a:spcAft>
                <a:spcPts val="0"/>
              </a:spcAft>
            </a:pPr>
            <a:r>
              <a:rPr lang="en-US" sz="2800" b="1" i="1" dirty="0">
                <a:latin typeface="Times New Roman" panose="02020603050405020304" pitchFamily="18" charset="0"/>
                <a:ea typeface="Times New Roman" panose="02020603050405020304" pitchFamily="18" charset="0"/>
              </a:rPr>
              <a:t>H. </a:t>
            </a:r>
            <a:r>
              <a:rPr lang="en-US" sz="2800" b="1" i="1" dirty="0" err="1">
                <a:latin typeface="Times New Roman" panose="02020603050405020304" pitchFamily="18" charset="0"/>
                <a:ea typeface="Times New Roman" panose="02020603050405020304" pitchFamily="18" charset="0"/>
              </a:rPr>
              <a:t>Nhận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xét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nghệ</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thuật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tác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giả</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sử</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dụng</a:t>
            </a:r>
            <a:r>
              <a:rPr lang="en-US" sz="2800" b="1" i="1" dirty="0">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9156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9303" y="143374"/>
            <a:ext cx="11425646" cy="4060727"/>
          </a:xfrm>
          <a:prstGeom prst="rect">
            <a:avLst/>
          </a:prstGeom>
        </p:spPr>
        <p:txBody>
          <a:bodyPr wrap="square">
            <a:spAutoFit/>
          </a:bodyPr>
          <a:lstStyle/>
          <a:p>
            <a:pPr marL="30480" marR="30480" algn="just">
              <a:spcAft>
                <a:spcPts val="0"/>
              </a:spcAft>
            </a:pP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Thời</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gian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đêm</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khuya</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dần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về</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sáng</a:t>
            </a:r>
            <a:endParaRPr lang="en-US" sz="2800" dirty="0">
              <a:latin typeface="Times New Roman" panose="02020603050405020304" pitchFamily="18" charset="0"/>
              <a:ea typeface="Times New Roman" panose="02020603050405020304" pitchFamily="18" charset="0"/>
            </a:endParaRPr>
          </a:p>
          <a:p>
            <a:pPr marL="30480" marR="30480" algn="just">
              <a:spcAft>
                <a:spcPts val="0"/>
              </a:spcAft>
            </a:pP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Không</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gian</a:t>
            </a:r>
            <a:r>
              <a:rPr lang="en-US" sz="2800" i="1" dirty="0">
                <a:solidFill>
                  <a:srgbClr val="000000"/>
                </a:solidFill>
                <a:latin typeface="Times New Roman" panose="02020603050405020304" pitchFamily="18" charset="0"/>
                <a:ea typeface="Times New Roman" panose="02020603050405020304" pitchFamily="18" charset="0"/>
              </a:rPr>
              <a:t>: ở </a:t>
            </a:r>
            <a:r>
              <a:rPr lang="en-US" sz="2800" i="1" dirty="0" err="1">
                <a:solidFill>
                  <a:srgbClr val="000000"/>
                </a:solidFill>
                <a:latin typeface="Times New Roman" panose="02020603050405020304" pitchFamily="18" charset="0"/>
                <a:ea typeface="Times New Roman" panose="02020603050405020304" pitchFamily="18" charset="0"/>
              </a:rPr>
              <a:t>trên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bom</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giàn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cao</a:t>
            </a:r>
            <a:r>
              <a:rPr lang="en-US" sz="2800" i="1" dirty="0">
                <a:solidFill>
                  <a:srgbClr val="000000"/>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0480" marR="30480" algn="just">
              <a:spcAft>
                <a:spcPts val="0"/>
              </a:spcAft>
            </a:pP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Tâm</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trạng</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oán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hận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nỗi</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thao</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thức</a:t>
            </a:r>
            <a:r>
              <a:rPr lang="en-US" sz="2800"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đau</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đớn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sau</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một</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đêm</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dài</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nghĩ</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về</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duyên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phận</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mình</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của</a:t>
            </a:r>
            <a:r>
              <a:rPr lang="en-US" sz="2800" i="1" dirty="0">
                <a:solidFill>
                  <a:srgbClr val="000000"/>
                </a:solidFill>
                <a:latin typeface="Times New Roman" panose="02020603050405020304" pitchFamily="18" charset="0"/>
                <a:ea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rPr>
              <a:t>người</a:t>
            </a:r>
            <a:r>
              <a:rPr lang="en-US" sz="2800" i="1" dirty="0">
                <a:solidFill>
                  <a:srgbClr val="000000"/>
                </a:solidFill>
                <a:latin typeface="Times New Roman" panose="02020603050405020304" pitchFamily="18" charset="0"/>
                <a:ea typeface="Times New Roman" panose="02020603050405020304" pitchFamily="18" charset="0"/>
              </a:rPr>
              <a:t> con </a:t>
            </a:r>
            <a:r>
              <a:rPr lang="en-US" sz="2800" i="1" dirty="0" err="1">
                <a:solidFill>
                  <a:srgbClr val="000000"/>
                </a:solidFill>
                <a:latin typeface="Times New Roman" panose="02020603050405020304" pitchFamily="18" charset="0"/>
                <a:ea typeface="Times New Roman" panose="02020603050405020304" pitchFamily="18" charset="0"/>
              </a:rPr>
              <a:t>gái</a:t>
            </a:r>
            <a:endParaRPr lang="en-US" sz="2800" dirty="0">
              <a:latin typeface="Times New Roman" panose="02020603050405020304" pitchFamily="18" charset="0"/>
              <a:ea typeface="Times New Roman" panose="02020603050405020304" pitchFamily="18" charset="0"/>
            </a:endParaRPr>
          </a:p>
          <a:p>
            <a:pPr marL="30480" marR="30480" algn="just">
              <a:spcAft>
                <a:spcPts val="0"/>
              </a:spcAft>
            </a:pP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Nghệ</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thuật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Lấy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động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tả</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tĩnh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gian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vắng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vẻ</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từ</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ngữ</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hình</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gợi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cảm</a:t>
            </a:r>
            <a:endParaRPr lang="en-US" sz="2800" dirty="0">
              <a:latin typeface="Times New Roman" panose="02020603050405020304" pitchFamily="18" charset="0"/>
              <a:ea typeface="Times New Roman" panose="02020603050405020304" pitchFamily="18" charset="0"/>
            </a:endParaRPr>
          </a:p>
          <a:p>
            <a:pPr algn="just">
              <a:lnSpc>
                <a:spcPct val="107000"/>
              </a:lnSpc>
              <a:spcAft>
                <a:spcPts val="0"/>
              </a:spcAft>
              <a:tabLst>
                <a:tab pos="90170" algn="l"/>
                <a:tab pos="180340" algn="l"/>
              </a:tabLst>
            </a:pPr>
            <a:r>
              <a:rPr lang="en-US" sz="28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=&gt; </a:t>
            </a:r>
            <a:r>
              <a:rPr lang="vi-VN" sz="28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Bài thơ mở ra với âm thanh xao xác của tiếng gà trong đêm khuya vắng vẻ, giữa không gian trống trải, tĩnh lặng. Con người thao thức một mình, nỗi niềm tâm sự cá nhân đầy đau xót, u uất bao trùm cả cảnh vật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3164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2810" y="224889"/>
            <a:ext cx="10890069" cy="2397451"/>
          </a:xfrm>
          <a:prstGeom prst="rect">
            <a:avLst/>
          </a:prstGeom>
        </p:spPr>
        <p:txBody>
          <a:bodyPr wrap="square">
            <a:spAutoFit/>
          </a:bodyPr>
          <a:lstStyle/>
          <a:p>
            <a:pPr marR="71755" algn="just">
              <a:lnSpc>
                <a:spcPct val="107000"/>
              </a:lnSpc>
              <a:spcAft>
                <a:spcPts val="0"/>
              </a:spcAft>
            </a:pPr>
            <a:r>
              <a:rPr lang="en-US" sz="2800" b="1" i="1"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1. Hai </a:t>
            </a:r>
            <a:r>
              <a:rPr lang="en-US" sz="2800" b="1" i="1" dirty="0" err="1">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câu</a:t>
            </a:r>
            <a:r>
              <a:rPr lang="en-US" sz="2800" b="1" i="1"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r>
              <a:rPr lang="en-US" sz="2800" b="1" i="1" dirty="0" err="1" smtClean="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đề</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R="71755" algn="just">
              <a:lnSpc>
                <a:spcPct val="107000"/>
              </a:lnSpc>
              <a:spcAft>
                <a:spcPts val="0"/>
              </a:spcAft>
            </a:pPr>
            <a:r>
              <a:rPr lang="en-US" sz="28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Nghệ</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lấy</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tiếng</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gà</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gáy</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diễn</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tả</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cái</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tĩnh</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lặng</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vắng</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vẻ</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đêm</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dài</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nơi</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làng</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quê</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đã</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góp</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phần</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làm</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nổi</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bật</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tâm</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trạng</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oán</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hận</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phụ</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nữ</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thao</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suốt</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đêm</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dài</a:t>
            </a:r>
            <a:r>
              <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71755" marR="71755" algn="just">
              <a:lnSpc>
                <a:spcPct val="107000"/>
              </a:lnSpc>
              <a:spcAft>
                <a:spcPts val="0"/>
              </a:spcAft>
            </a:pPr>
            <a:r>
              <a:rPr lang="en-US" sz="2800" dirty="0">
                <a:solidFill>
                  <a:srgbClr val="FF0000"/>
                </a:solidFill>
                <a:latin typeface="Times New Roman" panose="02020603050405020304" pitchFamily="18" charset="0"/>
                <a:ea typeface="MS Mincho" panose="02020609040205080304" pitchFamily="49" charset="-128"/>
                <a:cs typeface="Times New Roman" panose="02020603050405020304" pitchFamily="18" charset="0"/>
              </a:rPr>
              <a:t>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2565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0080" y="266003"/>
            <a:ext cx="5968173" cy="523220"/>
          </a:xfrm>
          <a:prstGeom prst="rect">
            <a:avLst/>
          </a:prstGeom>
        </p:spPr>
        <p:txBody>
          <a:bodyPr wrap="square">
            <a:spAutoFit/>
          </a:bodyPr>
          <a:lstStyle/>
          <a:p>
            <a:pPr marL="69850" marR="71755" algn="just">
              <a:spcAft>
                <a:spcPts val="0"/>
              </a:spcAft>
            </a:pPr>
            <a:r>
              <a:rPr lang="vi-VN" sz="2800" b="1" i="1" spc="-50" dirty="0">
                <a:solidFill>
                  <a:srgbClr val="FF0000"/>
                </a:solidFill>
                <a:latin typeface="Times New Roman" panose="02020603050405020304" pitchFamily="18" charset="0"/>
                <a:ea typeface="Times New Roman" panose="02020603050405020304" pitchFamily="18" charset="0"/>
              </a:rPr>
              <a:t>2. Hai câu thực</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
        <p:nvSpPr>
          <p:cNvPr id="4" name="Rectangle 3"/>
          <p:cNvSpPr/>
          <p:nvPr/>
        </p:nvSpPr>
        <p:spPr>
          <a:xfrm>
            <a:off x="3905795" y="266003"/>
            <a:ext cx="5953286" cy="523220"/>
          </a:xfrm>
          <a:prstGeom prst="rect">
            <a:avLst/>
          </a:prstGeom>
        </p:spPr>
        <p:txBody>
          <a:bodyPr wrap="square">
            <a:spAutoFit/>
          </a:bodyPr>
          <a:lstStyle/>
          <a:p>
            <a:r>
              <a:rPr lang="en-US" sz="2800" dirty="0">
                <a:latin typeface="Times New Roman" panose="02020603050405020304" pitchFamily="18" charset="0"/>
                <a:ea typeface="Calibri" panose="020F0502020204030204" pitchFamily="34" charset="0"/>
              </a:rPr>
              <a:t>HS </a:t>
            </a:r>
            <a:r>
              <a:rPr lang="en-US" sz="2800" dirty="0" err="1">
                <a:latin typeface="Times New Roman" panose="02020603050405020304" pitchFamily="18" charset="0"/>
                <a:ea typeface="Calibri" panose="020F0502020204030204" pitchFamily="34" charset="0"/>
              </a:rPr>
              <a:t>HĐN</a:t>
            </a:r>
            <a:r>
              <a:rPr lang="en-US" sz="2800" dirty="0">
                <a:latin typeface="Times New Roman" panose="02020603050405020304" pitchFamily="18" charset="0"/>
                <a:ea typeface="Calibri" panose="020F0502020204030204" pitchFamily="34" charset="0"/>
              </a:rPr>
              <a:t> 4 (</a:t>
            </a:r>
            <a:r>
              <a:rPr lang="en-US" sz="2800" dirty="0" err="1">
                <a:latin typeface="Times New Roman" panose="02020603050405020304" pitchFamily="18" charset="0"/>
                <a:ea typeface="Calibri" panose="020F0502020204030204" pitchFamily="34" charset="0"/>
              </a:rPr>
              <a:t>5p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Hoàn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thành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PHT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a:t>
            </a:r>
            <a:endParaRPr lang="en-US" sz="2800" dirty="0"/>
          </a:p>
        </p:txBody>
      </p:sp>
      <p:graphicFrame>
        <p:nvGraphicFramePr>
          <p:cNvPr id="5" name="Table 4"/>
          <p:cNvGraphicFramePr>
            <a:graphicFrameLocks noGrp="1"/>
          </p:cNvGraphicFramePr>
          <p:nvPr>
            <p:extLst>
              <p:ext uri="{D42A27DB-BD31-4B8C-83A1-F6EECF244321}">
                <p14:modId xmlns:p14="http://schemas.microsoft.com/office/powerpoint/2010/main" val="1456008878"/>
              </p:ext>
            </p:extLst>
          </p:nvPr>
        </p:nvGraphicFramePr>
        <p:xfrm>
          <a:off x="830218" y="895690"/>
          <a:ext cx="10939416" cy="5027296"/>
        </p:xfrm>
        <a:graphic>
          <a:graphicData uri="http://schemas.openxmlformats.org/drawingml/2006/table">
            <a:tbl>
              <a:tblPr firstRow="1" firstCol="1" bandRow="1">
                <a:tableStyleId>{5C22544A-7EE6-4342-B048-85BDC9FD1C3A}</a:tableStyleId>
              </a:tblPr>
              <a:tblGrid>
                <a:gridCol w="2931885">
                  <a:extLst>
                    <a:ext uri="{9D8B030D-6E8A-4147-A177-3AD203B41FA5}">
                      <a16:colId xmlns:a16="http://schemas.microsoft.com/office/drawing/2014/main" val="185758504"/>
                    </a:ext>
                  </a:extLst>
                </a:gridCol>
                <a:gridCol w="8007531">
                  <a:extLst>
                    <a:ext uri="{9D8B030D-6E8A-4147-A177-3AD203B41FA5}">
                      <a16:colId xmlns:a16="http://schemas.microsoft.com/office/drawing/2014/main" val="3421577626"/>
                    </a:ext>
                  </a:extLst>
                </a:gridCol>
              </a:tblGrid>
              <a:tr h="0">
                <a:tc gridSpan="2">
                  <a:txBody>
                    <a:bodyPr/>
                    <a:lstStyle/>
                    <a:p>
                      <a:pPr algn="ctr">
                        <a:lnSpc>
                          <a:spcPct val="107000"/>
                        </a:lnSpc>
                        <a:spcAft>
                          <a:spcPts val="0"/>
                        </a:spcAft>
                        <a:tabLst>
                          <a:tab pos="90170" algn="l"/>
                          <a:tab pos="180340" algn="l"/>
                        </a:tabLst>
                      </a:pPr>
                      <a:r>
                        <a:rPr lang="en-US" sz="2400" dirty="0" err="1">
                          <a:effectLst/>
                        </a:rPr>
                        <a:t>PHIẾU</a:t>
                      </a:r>
                      <a:r>
                        <a:rPr lang="en-US" sz="2400" dirty="0">
                          <a:effectLst/>
                        </a:rPr>
                        <a:t> </a:t>
                      </a:r>
                      <a:r>
                        <a:rPr lang="en-US" sz="2400" dirty="0" err="1">
                          <a:effectLst/>
                        </a:rPr>
                        <a:t>HỌC</a:t>
                      </a:r>
                      <a:r>
                        <a:rPr lang="en-US" sz="2400" dirty="0">
                          <a:effectLst/>
                        </a:rPr>
                        <a:t> </a:t>
                      </a:r>
                      <a:r>
                        <a:rPr lang="en-US" sz="2400" dirty="0" err="1">
                          <a:effectLst/>
                        </a:rPr>
                        <a:t>TẬP</a:t>
                      </a:r>
                      <a:r>
                        <a:rPr lang="en-US" sz="2400" dirty="0">
                          <a:effectLst/>
                        </a:rPr>
                        <a:t> 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94074663"/>
                  </a:ext>
                </a:extLst>
              </a:tr>
              <a:tr h="0">
                <a:tc rowSpan="3">
                  <a:txBody>
                    <a:bodyPr/>
                    <a:lstStyle/>
                    <a:p>
                      <a:pPr algn="just">
                        <a:lnSpc>
                          <a:spcPct val="107000"/>
                        </a:lnSpc>
                        <a:spcAft>
                          <a:spcPts val="0"/>
                        </a:spcAft>
                        <a:tabLst>
                          <a:tab pos="90170" algn="l"/>
                          <a:tab pos="180340" algn="l"/>
                        </a:tabLst>
                      </a:pPr>
                      <a:r>
                        <a:rPr lang="en-US" sz="2400" dirty="0">
                          <a:effectLst/>
                        </a:rPr>
                        <a:t>Hai </a:t>
                      </a:r>
                      <a:r>
                        <a:rPr lang="en-US" sz="2400" dirty="0" err="1">
                          <a:effectLst/>
                        </a:rPr>
                        <a:t>câu</a:t>
                      </a:r>
                      <a:r>
                        <a:rPr lang="en-US" sz="2400" dirty="0">
                          <a:effectLst/>
                        </a:rPr>
                        <a:t> </a:t>
                      </a:r>
                      <a:r>
                        <a:rPr lang="en-US" sz="2400" dirty="0" err="1">
                          <a:effectLst/>
                        </a:rPr>
                        <a:t>thực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71755" marR="71755" algn="l">
                        <a:lnSpc>
                          <a:spcPct val="107000"/>
                        </a:lnSpc>
                        <a:spcAft>
                          <a:spcPts val="0"/>
                        </a:spcAft>
                      </a:pPr>
                      <a:r>
                        <a:rPr lang="en-US" sz="2400" dirty="0">
                          <a:effectLst/>
                        </a:rPr>
                        <a:t>a. </a:t>
                      </a:r>
                      <a:r>
                        <a:rPr lang="vi-VN" sz="2400" dirty="0">
                          <a:effectLst/>
                        </a:rPr>
                        <a:t>Cụm từ “</a:t>
                      </a:r>
                      <a:r>
                        <a:rPr lang="en-US" sz="2400" dirty="0" err="1">
                          <a:effectLst/>
                        </a:rPr>
                        <a:t>không</a:t>
                      </a:r>
                      <a:r>
                        <a:rPr lang="en-US" sz="2400" dirty="0">
                          <a:effectLst/>
                        </a:rPr>
                        <a:t> </a:t>
                      </a:r>
                      <a:r>
                        <a:rPr lang="en-US" sz="2400" dirty="0" err="1">
                          <a:effectLst/>
                        </a:rPr>
                        <a:t>khua</a:t>
                      </a:r>
                      <a:r>
                        <a:rPr lang="en-US" sz="2400" dirty="0">
                          <a:effectLst/>
                        </a:rPr>
                        <a:t> </a:t>
                      </a:r>
                      <a:r>
                        <a:rPr lang="en-US" sz="2400" dirty="0" err="1">
                          <a:effectLst/>
                        </a:rPr>
                        <a:t>mà</a:t>
                      </a:r>
                      <a:r>
                        <a:rPr lang="en-US" sz="2400" dirty="0">
                          <a:effectLst/>
                        </a:rPr>
                        <a:t> </a:t>
                      </a:r>
                      <a:r>
                        <a:rPr lang="en-US" sz="2400" dirty="0" err="1">
                          <a:effectLst/>
                        </a:rPr>
                        <a:t>cũng</a:t>
                      </a:r>
                      <a:r>
                        <a:rPr lang="en-US" sz="2400" dirty="0">
                          <a:effectLst/>
                        </a:rPr>
                        <a:t> </a:t>
                      </a:r>
                      <a:r>
                        <a:rPr lang="en-US" sz="2400" dirty="0" err="1">
                          <a:effectLst/>
                        </a:rPr>
                        <a:t>cốc</a:t>
                      </a:r>
                      <a:r>
                        <a:rPr lang="vi-VN" sz="2400" dirty="0">
                          <a:effectLst/>
                        </a:rPr>
                        <a:t>”  gợi lên hoàn cảnh như thế nào của nhà thơ ? </a:t>
                      </a:r>
                      <a:r>
                        <a:rPr lang="en-US" sz="2400" dirty="0">
                          <a:effectLst/>
                        </a:rPr>
                        <a:t>.........................................................</a:t>
                      </a:r>
                    </a:p>
                    <a:p>
                      <a:pPr algn="just">
                        <a:lnSpc>
                          <a:spcPct val="107000"/>
                        </a:lnSpc>
                        <a:spcAft>
                          <a:spcPts val="0"/>
                        </a:spcAft>
                        <a:tabLst>
                          <a:tab pos="180340" algn="l"/>
                        </a:tabLst>
                      </a:pPr>
                      <a:r>
                        <a:rPr lang="en-US" sz="2400" dirty="0">
                          <a:effectLst/>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5410416"/>
                  </a:ext>
                </a:extLst>
              </a:tr>
              <a:tr h="0">
                <a:tc vMerge="1">
                  <a:txBody>
                    <a:bodyPr/>
                    <a:lstStyle/>
                    <a:p>
                      <a:endParaRPr lang="en-US"/>
                    </a:p>
                  </a:txBody>
                  <a:tcPr/>
                </a:tc>
                <a:tc>
                  <a:txBody>
                    <a:bodyPr/>
                    <a:lstStyle/>
                    <a:p>
                      <a:pPr marR="71755" algn="just">
                        <a:lnSpc>
                          <a:spcPct val="107000"/>
                        </a:lnSpc>
                        <a:spcAft>
                          <a:spcPts val="0"/>
                        </a:spcAft>
                      </a:pPr>
                      <a:r>
                        <a:rPr lang="en-US" sz="2400" dirty="0">
                          <a:effectLst/>
                        </a:rPr>
                        <a:t>b. </a:t>
                      </a:r>
                      <a:r>
                        <a:rPr lang="vi-VN" sz="2400" dirty="0">
                          <a:effectLst/>
                        </a:rPr>
                        <a:t>Biện pháp nghệ thuật chính được sử dụng ở 2 câu thực ? </a:t>
                      </a:r>
                      <a:endParaRPr lang="en-US" sz="2400" dirty="0">
                        <a:effectLst/>
                      </a:endParaRPr>
                    </a:p>
                    <a:p>
                      <a:pPr marL="71755" marR="71755" algn="just">
                        <a:lnSpc>
                          <a:spcPct val="107000"/>
                        </a:lnSpc>
                        <a:spcAft>
                          <a:spcPts val="0"/>
                        </a:spcAft>
                      </a:pPr>
                      <a:r>
                        <a:rPr lang="en-US" sz="2400" dirty="0">
                          <a:effectLst/>
                        </a:rPr>
                        <a:t>.........................................................</a:t>
                      </a:r>
                    </a:p>
                    <a:p>
                      <a:pPr marL="71755" marR="71755" algn="just">
                        <a:lnSpc>
                          <a:spcPct val="107000"/>
                        </a:lnSpc>
                        <a:spcAft>
                          <a:spcPts val="0"/>
                        </a:spcAft>
                      </a:pPr>
                      <a:r>
                        <a:rPr lang="en-US" sz="2400" dirty="0">
                          <a:effectLst/>
                        </a:rPr>
                        <a:t>.......................................................</a:t>
                      </a:r>
                    </a:p>
                    <a:p>
                      <a:pPr algn="just" fontAlgn="base">
                        <a:spcAft>
                          <a:spcPts val="0"/>
                        </a:spcAft>
                        <a:tabLst>
                          <a:tab pos="113030" algn="l"/>
                        </a:tabLst>
                      </a:pPr>
                      <a:r>
                        <a:rPr lang="en-US" sz="2400" dirty="0">
                          <a:effectLst/>
                        </a:rPr>
                        <a:t> </a:t>
                      </a:r>
                      <a:endParaRPr lang="en-US" sz="2400" dirty="0">
                        <a:effectLst/>
                        <a:latin typeface="Calibri" panose="020F0502020204030204" pitchFamily="34" charset="0"/>
                        <a:ea typeface="Times New Roman" panose="02020603050405020304" pitchFamily="18" charset="0"/>
                      </a:endParaRPr>
                    </a:p>
                  </a:txBody>
                  <a:tcPr marL="68580" marR="68580" marT="0" marB="0"/>
                </a:tc>
                <a:extLst>
                  <a:ext uri="{0D108BD9-81ED-4DB2-BD59-A6C34878D82A}">
                    <a16:rowId xmlns:a16="http://schemas.microsoft.com/office/drawing/2014/main" val="955228036"/>
                  </a:ext>
                </a:extLst>
              </a:tr>
              <a:tr h="0">
                <a:tc vMerge="1">
                  <a:txBody>
                    <a:bodyPr/>
                    <a:lstStyle/>
                    <a:p>
                      <a:endParaRPr lang="en-US"/>
                    </a:p>
                  </a:txBody>
                  <a:tcPr/>
                </a:tc>
                <a:tc>
                  <a:txBody>
                    <a:bodyPr/>
                    <a:lstStyle/>
                    <a:p>
                      <a:pPr algn="just">
                        <a:lnSpc>
                          <a:spcPct val="107000"/>
                        </a:lnSpc>
                        <a:spcAft>
                          <a:spcPts val="0"/>
                        </a:spcAft>
                        <a:tabLst>
                          <a:tab pos="90170" algn="l"/>
                          <a:tab pos="180340" algn="l"/>
                        </a:tabLst>
                      </a:pPr>
                      <a:r>
                        <a:rPr lang="en-US" sz="2400" dirty="0">
                          <a:effectLst/>
                        </a:rPr>
                        <a:t>c. </a:t>
                      </a:r>
                      <a:r>
                        <a:rPr lang="en-US" sz="2400" dirty="0" err="1">
                          <a:effectLst/>
                        </a:rPr>
                        <a:t>Nhận</a:t>
                      </a:r>
                      <a:r>
                        <a:rPr lang="en-US" sz="2400" dirty="0">
                          <a:effectLst/>
                        </a:rPr>
                        <a:t> </a:t>
                      </a:r>
                      <a:r>
                        <a:rPr lang="en-US" sz="2400" dirty="0" err="1">
                          <a:effectLst/>
                        </a:rPr>
                        <a:t>xét</a:t>
                      </a:r>
                      <a:r>
                        <a:rPr lang="en-US" sz="2400" dirty="0">
                          <a:effectLst/>
                        </a:rPr>
                        <a:t> </a:t>
                      </a:r>
                      <a:r>
                        <a:rPr lang="en-US" sz="2400" dirty="0" err="1">
                          <a:effectLst/>
                        </a:rPr>
                        <a:t>của</a:t>
                      </a:r>
                      <a:r>
                        <a:rPr lang="en-US" sz="2400" dirty="0">
                          <a:effectLst/>
                        </a:rPr>
                        <a:t> </a:t>
                      </a:r>
                      <a:r>
                        <a:rPr lang="en-US" sz="2400" dirty="0" err="1">
                          <a:effectLst/>
                        </a:rPr>
                        <a:t>em</a:t>
                      </a:r>
                      <a:r>
                        <a:rPr lang="en-US" sz="2400" dirty="0">
                          <a:effectLst/>
                        </a:rPr>
                        <a:t> </a:t>
                      </a:r>
                      <a:r>
                        <a:rPr lang="en-US" sz="2400" dirty="0" err="1">
                          <a:effectLst/>
                        </a:rPr>
                        <a:t>về</a:t>
                      </a:r>
                      <a:r>
                        <a:rPr lang="en-US" sz="2400" dirty="0">
                          <a:effectLst/>
                        </a:rPr>
                        <a:t> </a:t>
                      </a:r>
                      <a:r>
                        <a:rPr lang="en-US" sz="2400" dirty="0" err="1">
                          <a:effectLst/>
                        </a:rPr>
                        <a:t>tâm</a:t>
                      </a:r>
                      <a:r>
                        <a:rPr lang="en-US" sz="2400" dirty="0">
                          <a:effectLst/>
                        </a:rPr>
                        <a:t> </a:t>
                      </a:r>
                      <a:r>
                        <a:rPr lang="en-US" sz="2400" dirty="0" err="1">
                          <a:effectLst/>
                        </a:rPr>
                        <a:t>trạng</a:t>
                      </a:r>
                      <a:r>
                        <a:rPr lang="en-US" sz="2400" dirty="0">
                          <a:effectLst/>
                        </a:rPr>
                        <a:t> </a:t>
                      </a:r>
                      <a:r>
                        <a:rPr lang="en-US" sz="2400" dirty="0" err="1">
                          <a:effectLst/>
                        </a:rPr>
                        <a:t>nhà</a:t>
                      </a:r>
                      <a:r>
                        <a:rPr lang="en-US" sz="2400" dirty="0">
                          <a:effectLst/>
                        </a:rPr>
                        <a:t> </a:t>
                      </a:r>
                      <a:r>
                        <a:rPr lang="en-US" sz="2400" dirty="0" err="1">
                          <a:effectLst/>
                        </a:rPr>
                        <a:t>thơ</a:t>
                      </a:r>
                      <a:r>
                        <a:rPr lang="en-US" sz="2400" dirty="0">
                          <a:effectLst/>
                        </a:rPr>
                        <a:t> qua 2 </a:t>
                      </a:r>
                      <a:r>
                        <a:rPr lang="en-US" sz="2400" dirty="0" err="1">
                          <a:effectLst/>
                        </a:rPr>
                        <a:t>câu</a:t>
                      </a:r>
                      <a:r>
                        <a:rPr lang="en-US" sz="2400" dirty="0">
                          <a:effectLst/>
                        </a:rPr>
                        <a:t> </a:t>
                      </a:r>
                      <a:r>
                        <a:rPr lang="en-US" sz="2400" dirty="0" err="1">
                          <a:effectLst/>
                        </a:rPr>
                        <a:t>thơ</a:t>
                      </a:r>
                      <a:r>
                        <a:rPr lang="en-US" sz="2400" dirty="0">
                          <a:effectLst/>
                        </a:rPr>
                        <a:t> </a:t>
                      </a:r>
                      <a:r>
                        <a:rPr lang="en-US" sz="2400" dirty="0" err="1">
                          <a:effectLst/>
                        </a:rPr>
                        <a:t>trên</a:t>
                      </a:r>
                      <a:r>
                        <a:rPr lang="en-US" sz="2400" dirty="0">
                          <a:effectLst/>
                        </a:rPr>
                        <a:t> ?</a:t>
                      </a:r>
                    </a:p>
                    <a:p>
                      <a:pPr marL="71755" marR="71755" algn="just">
                        <a:lnSpc>
                          <a:spcPct val="107000"/>
                        </a:lnSpc>
                        <a:spcAft>
                          <a:spcPts val="0"/>
                        </a:spcAft>
                      </a:pPr>
                      <a:r>
                        <a:rPr lang="en-US" sz="2400" dirty="0">
                          <a:effectLst/>
                        </a:rPr>
                        <a:t>.........................................................</a:t>
                      </a:r>
                    </a:p>
                    <a:p>
                      <a:pPr marL="71755" marR="71755" algn="just">
                        <a:lnSpc>
                          <a:spcPct val="107000"/>
                        </a:lnSpc>
                        <a:spcAft>
                          <a:spcPts val="0"/>
                        </a:spcAft>
                      </a:pPr>
                      <a:r>
                        <a:rPr lang="en-US" sz="2400" dirty="0">
                          <a:effectLst/>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2436012"/>
                  </a:ext>
                </a:extLst>
              </a:tr>
            </a:tbl>
          </a:graphicData>
        </a:graphic>
      </p:graphicFrame>
    </p:spTree>
    <p:extLst>
      <p:ext uri="{BB962C8B-B14F-4D97-AF65-F5344CB8AC3E}">
        <p14:creationId xmlns:p14="http://schemas.microsoft.com/office/powerpoint/2010/main" val="360411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573985731"/>
              </p:ext>
            </p:extLst>
          </p:nvPr>
        </p:nvGraphicFramePr>
        <p:xfrm>
          <a:off x="117566" y="1004666"/>
          <a:ext cx="11704319" cy="6150820"/>
        </p:xfrm>
        <a:graphic>
          <a:graphicData uri="http://schemas.openxmlformats.org/drawingml/2006/table">
            <a:tbl>
              <a:tblPr firstRow="1" firstCol="1" bandRow="1">
                <a:tableStyleId>{5C22544A-7EE6-4342-B048-85BDC9FD1C3A}</a:tableStyleId>
              </a:tblPr>
              <a:tblGrid>
                <a:gridCol w="1619984">
                  <a:extLst>
                    <a:ext uri="{9D8B030D-6E8A-4147-A177-3AD203B41FA5}">
                      <a16:colId xmlns:a16="http://schemas.microsoft.com/office/drawing/2014/main" val="185758504"/>
                    </a:ext>
                  </a:extLst>
                </a:gridCol>
                <a:gridCol w="10084335">
                  <a:extLst>
                    <a:ext uri="{9D8B030D-6E8A-4147-A177-3AD203B41FA5}">
                      <a16:colId xmlns:a16="http://schemas.microsoft.com/office/drawing/2014/main" val="3421577626"/>
                    </a:ext>
                  </a:extLst>
                </a:gridCol>
              </a:tblGrid>
              <a:tr h="418205">
                <a:tc gridSpan="2">
                  <a:txBody>
                    <a:bodyPr/>
                    <a:lstStyle/>
                    <a:p>
                      <a:pPr algn="ctr">
                        <a:lnSpc>
                          <a:spcPct val="107000"/>
                        </a:lnSpc>
                        <a:spcAft>
                          <a:spcPts val="0"/>
                        </a:spcAft>
                        <a:tabLst>
                          <a:tab pos="90170" algn="l"/>
                          <a:tab pos="180340" algn="l"/>
                        </a:tabLst>
                      </a:pPr>
                      <a:r>
                        <a:rPr lang="en-US" sz="2400" dirty="0" err="1">
                          <a:effectLst/>
                        </a:rPr>
                        <a:t>PHIẾU</a:t>
                      </a:r>
                      <a:r>
                        <a:rPr lang="en-US" sz="2400" dirty="0">
                          <a:effectLst/>
                        </a:rPr>
                        <a:t> </a:t>
                      </a:r>
                      <a:r>
                        <a:rPr lang="en-US" sz="2400" dirty="0" err="1">
                          <a:effectLst/>
                        </a:rPr>
                        <a:t>HỌC</a:t>
                      </a:r>
                      <a:r>
                        <a:rPr lang="en-US" sz="2400" dirty="0">
                          <a:effectLst/>
                        </a:rPr>
                        <a:t> </a:t>
                      </a:r>
                      <a:r>
                        <a:rPr lang="en-US" sz="2400" dirty="0" err="1">
                          <a:effectLst/>
                        </a:rPr>
                        <a:t>TẬP</a:t>
                      </a:r>
                      <a:r>
                        <a:rPr lang="en-US" sz="2400" dirty="0">
                          <a:effectLst/>
                        </a:rPr>
                        <a:t> 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94074663"/>
                  </a:ext>
                </a:extLst>
              </a:tr>
              <a:tr h="1699152">
                <a:tc rowSpan="3">
                  <a:txBody>
                    <a:bodyPr/>
                    <a:lstStyle/>
                    <a:p>
                      <a:pPr algn="just">
                        <a:lnSpc>
                          <a:spcPct val="107000"/>
                        </a:lnSpc>
                        <a:spcAft>
                          <a:spcPts val="0"/>
                        </a:spcAft>
                        <a:tabLst>
                          <a:tab pos="90170" algn="l"/>
                          <a:tab pos="180340" algn="l"/>
                        </a:tabLst>
                      </a:pPr>
                      <a:r>
                        <a:rPr lang="en-US" sz="2400" dirty="0">
                          <a:effectLst/>
                        </a:rPr>
                        <a:t>Hai </a:t>
                      </a:r>
                      <a:r>
                        <a:rPr lang="en-US" sz="2400" dirty="0" err="1">
                          <a:effectLst/>
                        </a:rPr>
                        <a:t>câu</a:t>
                      </a:r>
                      <a:r>
                        <a:rPr lang="en-US" sz="2400" dirty="0">
                          <a:effectLst/>
                        </a:rPr>
                        <a:t> </a:t>
                      </a:r>
                      <a:r>
                        <a:rPr lang="en-US" sz="2400" dirty="0" err="1">
                          <a:effectLst/>
                        </a:rPr>
                        <a:t>thực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528955" marR="71755" indent="-457200" algn="l">
                        <a:lnSpc>
                          <a:spcPct val="107000"/>
                        </a:lnSpc>
                        <a:spcAft>
                          <a:spcPts val="0"/>
                        </a:spcAft>
                        <a:buAutoNum type="alphaLcPeriod"/>
                      </a:pPr>
                      <a:r>
                        <a:rPr lang="vi-VN" sz="2400" dirty="0" smtClean="0">
                          <a:effectLst/>
                        </a:rPr>
                        <a:t>Cụm </a:t>
                      </a:r>
                      <a:r>
                        <a:rPr lang="vi-VN" sz="2400" dirty="0">
                          <a:effectLst/>
                        </a:rPr>
                        <a:t>từ “</a:t>
                      </a:r>
                      <a:r>
                        <a:rPr lang="en-US" sz="2400" dirty="0" err="1">
                          <a:effectLst/>
                        </a:rPr>
                        <a:t>không</a:t>
                      </a:r>
                      <a:r>
                        <a:rPr lang="en-US" sz="2400" dirty="0">
                          <a:effectLst/>
                        </a:rPr>
                        <a:t> </a:t>
                      </a:r>
                      <a:r>
                        <a:rPr lang="en-US" sz="2400" dirty="0" err="1">
                          <a:effectLst/>
                        </a:rPr>
                        <a:t>khua</a:t>
                      </a:r>
                      <a:r>
                        <a:rPr lang="en-US" sz="2400" dirty="0">
                          <a:effectLst/>
                        </a:rPr>
                        <a:t> </a:t>
                      </a:r>
                      <a:r>
                        <a:rPr lang="en-US" sz="2400" dirty="0" err="1">
                          <a:effectLst/>
                        </a:rPr>
                        <a:t>mà</a:t>
                      </a:r>
                      <a:r>
                        <a:rPr lang="en-US" sz="2400" dirty="0">
                          <a:effectLst/>
                        </a:rPr>
                        <a:t> </a:t>
                      </a:r>
                      <a:r>
                        <a:rPr lang="en-US" sz="2400" dirty="0" err="1">
                          <a:effectLst/>
                        </a:rPr>
                        <a:t>cũng</a:t>
                      </a:r>
                      <a:r>
                        <a:rPr lang="en-US" sz="2400" dirty="0">
                          <a:effectLst/>
                        </a:rPr>
                        <a:t> </a:t>
                      </a:r>
                      <a:r>
                        <a:rPr lang="en-US" sz="2400" dirty="0" err="1">
                          <a:effectLst/>
                        </a:rPr>
                        <a:t>cốc</a:t>
                      </a:r>
                      <a:r>
                        <a:rPr lang="vi-VN" sz="2400" dirty="0">
                          <a:effectLst/>
                        </a:rPr>
                        <a:t>”  gợi lên hoàn cảnh như thế nào của nhà thơ ? </a:t>
                      </a:r>
                      <a:endParaRPr lang="en-US" sz="2400" b="1" kern="1200" dirty="0" smtClean="0">
                        <a:solidFill>
                          <a:schemeClr val="dk1"/>
                        </a:solidFill>
                        <a:effectLst/>
                        <a:latin typeface="+mn-lt"/>
                        <a:ea typeface="+mn-ea"/>
                        <a:cs typeface="+mn-cs"/>
                      </a:endParaRPr>
                    </a:p>
                    <a:p>
                      <a:pPr marL="71755" marR="71755" indent="0" algn="l">
                        <a:lnSpc>
                          <a:spcPct val="107000"/>
                        </a:lnSpc>
                        <a:spcAft>
                          <a:spcPts val="0"/>
                        </a:spcAft>
                        <a:buNone/>
                      </a:pP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Cô</a:t>
                      </a:r>
                      <a:r>
                        <a:rPr lang="en-US" sz="2800" b="1"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baseline="0" dirty="0" err="1" smtClean="0">
                          <a:solidFill>
                            <a:schemeClr val="dk1"/>
                          </a:solidFill>
                          <a:effectLst/>
                          <a:latin typeface="Times New Roman" panose="02020603050405020304" pitchFamily="18" charset="0"/>
                          <a:ea typeface="+mn-ea"/>
                          <a:cs typeface="Times New Roman" panose="02020603050405020304" pitchFamily="18" charset="0"/>
                        </a:rPr>
                        <a:t>đơn</a:t>
                      </a:r>
                      <a:r>
                        <a:rPr lang="en-US" sz="2800" b="1"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baseline="0" dirty="0" err="1" smtClean="0">
                          <a:solidFill>
                            <a:schemeClr val="dk1"/>
                          </a:solidFill>
                          <a:effectLst/>
                          <a:latin typeface="Times New Roman" panose="02020603050405020304" pitchFamily="18" charset="0"/>
                          <a:ea typeface="+mn-ea"/>
                          <a:cs typeface="Times New Roman" panose="02020603050405020304" pitchFamily="18" charset="0"/>
                        </a:rPr>
                        <a:t>với</a:t>
                      </a:r>
                      <a:r>
                        <a:rPr lang="en-US" sz="2800" b="1"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baseline="0" dirty="0" err="1" smtClean="0">
                          <a:solidFill>
                            <a:schemeClr val="dk1"/>
                          </a:solidFill>
                          <a:effectLst/>
                          <a:latin typeface="Times New Roman" panose="02020603050405020304" pitchFamily="18" charset="0"/>
                          <a:ea typeface="+mn-ea"/>
                          <a:cs typeface="Times New Roman" panose="02020603050405020304" pitchFamily="18" charset="0"/>
                        </a:rPr>
                        <a:t>n</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ỗi</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đau</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buồn</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sầu</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hận</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trào</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dâng</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trong</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tâm</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hồn</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nhân</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vật</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trữ</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tình</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Nỗi</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thảm</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sầu</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muốn</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quên</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đi</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800" b="1" kern="1200" dirty="0" err="1" smtClean="0">
                          <a:solidFill>
                            <a:schemeClr val="dk1"/>
                          </a:solidFill>
                          <a:effectLst/>
                          <a:latin typeface="Times New Roman" panose="02020603050405020304" pitchFamily="18" charset="0"/>
                          <a:ea typeface="+mn-ea"/>
                          <a:cs typeface="Times New Roman" panose="02020603050405020304" pitchFamily="18" charset="0"/>
                        </a:rPr>
                        <a:t>không</a:t>
                      </a:r>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5410416"/>
                  </a:ext>
                </a:extLst>
              </a:tr>
              <a:tr h="1561217">
                <a:tc vMerge="1">
                  <a:txBody>
                    <a:bodyPr/>
                    <a:lstStyle/>
                    <a:p>
                      <a:endParaRPr lang="en-US"/>
                    </a:p>
                  </a:txBody>
                  <a:tcPr/>
                </a:tc>
                <a:tc>
                  <a:txBody>
                    <a:bodyPr/>
                    <a:lstStyle/>
                    <a:p>
                      <a:pPr marR="71755" algn="just">
                        <a:lnSpc>
                          <a:spcPct val="107000"/>
                        </a:lnSpc>
                        <a:spcAft>
                          <a:spcPts val="0"/>
                        </a:spcAft>
                      </a:pPr>
                      <a:r>
                        <a:rPr lang="en-US" sz="2400" dirty="0">
                          <a:effectLst/>
                        </a:rPr>
                        <a:t>b. </a:t>
                      </a:r>
                      <a:r>
                        <a:rPr lang="vi-VN" sz="2400" dirty="0">
                          <a:effectLst/>
                        </a:rPr>
                        <a:t>Biện pháp nghệ thuật chính được sử dụng ở 2 câu thực ? </a:t>
                      </a:r>
                      <a:endParaRPr lang="en-US" sz="2400" dirty="0">
                        <a:effectLst/>
                      </a:endParaRPr>
                    </a:p>
                    <a:p>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Nhân</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hóa</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mõ</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thảm</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chuông</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sầu</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p>
                    <a:p>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Cấu</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trúc</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đối</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tương</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phản</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không</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mà</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cũng</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chẳng</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cớ</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sao</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p>
                    <a:p>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Các</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từ</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mô</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phỏng</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và</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gợi</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âm</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thanh</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smtClean="0">
                          <a:solidFill>
                            <a:schemeClr val="dk1"/>
                          </a:solidFill>
                          <a:effectLst/>
                          <a:latin typeface="Times New Roman" panose="02020603050405020304" pitchFamily="18" charset="0"/>
                          <a:ea typeface="+mn-ea"/>
                          <a:cs typeface="Times New Roman" panose="02020603050405020304" pitchFamily="18" charset="0"/>
                        </a:rPr>
                        <a:t>cốc</a:t>
                      </a:r>
                      <a:r>
                        <a:rPr lang="en-US" sz="2400" b="1" kern="1200" dirty="0" smtClean="0">
                          <a:solidFill>
                            <a:schemeClr val="dk1"/>
                          </a:solidFill>
                          <a:effectLst/>
                          <a:latin typeface="Times New Roman" panose="02020603050405020304" pitchFamily="18" charset="0"/>
                          <a:ea typeface="+mn-ea"/>
                          <a:cs typeface="Times New Roman" panose="02020603050405020304" pitchFamily="18" charset="0"/>
                        </a:rPr>
                        <a:t>, om),…</a:t>
                      </a:r>
                      <a:r>
                        <a:rPr lang="en-US" sz="2400" b="1" dirty="0">
                          <a:effectLst/>
                          <a:latin typeface="Times New Roman" panose="02020603050405020304" pitchFamily="18" charset="0"/>
                          <a:cs typeface="Times New Roman" panose="02020603050405020304" pitchFamily="18" charset="0"/>
                        </a:rPr>
                        <a:t> </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55228036"/>
                  </a:ext>
                </a:extLst>
              </a:tr>
              <a:tr h="1254614">
                <a:tc vMerge="1">
                  <a:txBody>
                    <a:bodyPr/>
                    <a:lstStyle/>
                    <a:p>
                      <a:endParaRPr lang="en-US"/>
                    </a:p>
                  </a:txBody>
                  <a:tcPr/>
                </a:tc>
                <a:tc>
                  <a:txBody>
                    <a:bodyPr/>
                    <a:lstStyle/>
                    <a:p>
                      <a:pPr algn="just">
                        <a:lnSpc>
                          <a:spcPct val="107000"/>
                        </a:lnSpc>
                        <a:spcAft>
                          <a:spcPts val="0"/>
                        </a:spcAft>
                        <a:tabLst>
                          <a:tab pos="90170" algn="l"/>
                          <a:tab pos="180340" algn="l"/>
                        </a:tabLst>
                      </a:pPr>
                      <a:r>
                        <a:rPr lang="en-US" sz="2400" dirty="0">
                          <a:effectLst/>
                        </a:rPr>
                        <a:t>c. </a:t>
                      </a:r>
                      <a:r>
                        <a:rPr lang="en-US" sz="2400" dirty="0" err="1">
                          <a:effectLst/>
                        </a:rPr>
                        <a:t>Nhận</a:t>
                      </a:r>
                      <a:r>
                        <a:rPr lang="en-US" sz="2400" dirty="0">
                          <a:effectLst/>
                        </a:rPr>
                        <a:t> </a:t>
                      </a:r>
                      <a:r>
                        <a:rPr lang="en-US" sz="2400" dirty="0" err="1">
                          <a:effectLst/>
                        </a:rPr>
                        <a:t>xét</a:t>
                      </a:r>
                      <a:r>
                        <a:rPr lang="en-US" sz="2400" dirty="0">
                          <a:effectLst/>
                        </a:rPr>
                        <a:t> </a:t>
                      </a:r>
                      <a:r>
                        <a:rPr lang="en-US" sz="2400" dirty="0" err="1">
                          <a:effectLst/>
                        </a:rPr>
                        <a:t>của</a:t>
                      </a:r>
                      <a:r>
                        <a:rPr lang="en-US" sz="2400" dirty="0">
                          <a:effectLst/>
                        </a:rPr>
                        <a:t> </a:t>
                      </a:r>
                      <a:r>
                        <a:rPr lang="en-US" sz="2400" dirty="0" err="1">
                          <a:effectLst/>
                        </a:rPr>
                        <a:t>em</a:t>
                      </a:r>
                      <a:r>
                        <a:rPr lang="en-US" sz="2400" dirty="0">
                          <a:effectLst/>
                        </a:rPr>
                        <a:t> </a:t>
                      </a:r>
                      <a:r>
                        <a:rPr lang="en-US" sz="2400" dirty="0" err="1">
                          <a:effectLst/>
                        </a:rPr>
                        <a:t>về</a:t>
                      </a:r>
                      <a:r>
                        <a:rPr lang="en-US" sz="2400" dirty="0">
                          <a:effectLst/>
                        </a:rPr>
                        <a:t> </a:t>
                      </a:r>
                      <a:r>
                        <a:rPr lang="en-US" sz="2400" dirty="0" err="1">
                          <a:effectLst/>
                        </a:rPr>
                        <a:t>tâm</a:t>
                      </a:r>
                      <a:r>
                        <a:rPr lang="en-US" sz="2400" dirty="0">
                          <a:effectLst/>
                        </a:rPr>
                        <a:t> </a:t>
                      </a:r>
                      <a:r>
                        <a:rPr lang="en-US" sz="2400" dirty="0" err="1">
                          <a:effectLst/>
                        </a:rPr>
                        <a:t>trạng</a:t>
                      </a:r>
                      <a:r>
                        <a:rPr lang="en-US" sz="2400" dirty="0">
                          <a:effectLst/>
                        </a:rPr>
                        <a:t> </a:t>
                      </a:r>
                      <a:r>
                        <a:rPr lang="en-US" sz="2400" dirty="0" err="1">
                          <a:effectLst/>
                        </a:rPr>
                        <a:t>nhà</a:t>
                      </a:r>
                      <a:r>
                        <a:rPr lang="en-US" sz="2400" dirty="0">
                          <a:effectLst/>
                        </a:rPr>
                        <a:t> </a:t>
                      </a:r>
                      <a:r>
                        <a:rPr lang="en-US" sz="2400" dirty="0" err="1">
                          <a:effectLst/>
                        </a:rPr>
                        <a:t>thơ</a:t>
                      </a:r>
                      <a:r>
                        <a:rPr lang="en-US" sz="2400" dirty="0">
                          <a:effectLst/>
                        </a:rPr>
                        <a:t> qua 2 </a:t>
                      </a:r>
                      <a:r>
                        <a:rPr lang="en-US" sz="2400" dirty="0" err="1">
                          <a:effectLst/>
                        </a:rPr>
                        <a:t>câu</a:t>
                      </a:r>
                      <a:r>
                        <a:rPr lang="en-US" sz="2400" dirty="0">
                          <a:effectLst/>
                        </a:rPr>
                        <a:t> </a:t>
                      </a:r>
                      <a:r>
                        <a:rPr lang="en-US" sz="2400" dirty="0" err="1">
                          <a:effectLst/>
                        </a:rPr>
                        <a:t>thơ</a:t>
                      </a:r>
                      <a:r>
                        <a:rPr lang="en-US" sz="2400" dirty="0">
                          <a:effectLst/>
                        </a:rPr>
                        <a:t> </a:t>
                      </a:r>
                      <a:r>
                        <a:rPr lang="en-US" sz="2400" dirty="0" err="1">
                          <a:effectLst/>
                        </a:rPr>
                        <a:t>trên</a:t>
                      </a:r>
                      <a:r>
                        <a:rPr lang="en-US" sz="2400" dirty="0">
                          <a:effectLst/>
                        </a:rPr>
                        <a:t> </a:t>
                      </a:r>
                      <a:r>
                        <a:rPr lang="en-US" sz="2400" dirty="0" smtClean="0">
                          <a:effectLst/>
                        </a:rPr>
                        <a:t>?</a:t>
                      </a:r>
                    </a:p>
                    <a:p>
                      <a:r>
                        <a:rPr lang="vi-VN" sz="2800" b="1" kern="1200" dirty="0" smtClean="0">
                          <a:solidFill>
                            <a:schemeClr val="dk1"/>
                          </a:solidFill>
                          <a:effectLst/>
                          <a:latin typeface="Times New Roman" panose="02020603050405020304" pitchFamily="18" charset="0"/>
                          <a:ea typeface="+mn-ea"/>
                          <a:cs typeface="Times New Roman" panose="02020603050405020304" pitchFamily="18" charset="0"/>
                        </a:rPr>
                        <a:t>Âm thanh vang vọng từ không gian bên ngoài cũng chính là tiếng lòng tê tái, não nề nỗi buồn thảm, sầu hận đang trào dâng chất chứa tâm sự, cảm xúc ai oán, thê lương. của con người.</a:t>
                      </a:r>
                      <a:endParaRPr lang="en-US" sz="2800" b="1" kern="1200" dirty="0" smtClean="0">
                        <a:solidFill>
                          <a:schemeClr val="dk1"/>
                        </a:solidFill>
                        <a:effectLst/>
                        <a:latin typeface="Times New Roman" panose="02020603050405020304" pitchFamily="18" charset="0"/>
                        <a:ea typeface="+mn-ea"/>
                        <a:cs typeface="Times New Roman" panose="02020603050405020304" pitchFamily="18" charset="0"/>
                      </a:endParaRPr>
                    </a:p>
                    <a:p>
                      <a:r>
                        <a:rPr lang="en-US" sz="2800" b="1" kern="1200" dirty="0" smtClean="0">
                          <a:solidFill>
                            <a:schemeClr val="dk1"/>
                          </a:solidFill>
                          <a:effectLst/>
                          <a:latin typeface="Times New Roman" panose="02020603050405020304" pitchFamily="18" charset="0"/>
                          <a:ea typeface="+mn-ea"/>
                          <a:cs typeface="Times New Roman" panose="02020603050405020304" pitchFamily="18" charset="0"/>
                        </a:rPr>
                        <a:t> </a:t>
                      </a:r>
                    </a:p>
                    <a:p>
                      <a:pPr algn="just">
                        <a:lnSpc>
                          <a:spcPct val="107000"/>
                        </a:lnSpc>
                        <a:spcAft>
                          <a:spcPts val="0"/>
                        </a:spcAft>
                        <a:tabLst>
                          <a:tab pos="90170" algn="l"/>
                          <a:tab pos="180340" algn="l"/>
                        </a:tabLst>
                      </a:pPr>
                      <a:endParaRPr lang="en-US" sz="2400" dirty="0">
                        <a:effectLst/>
                      </a:endParaRPr>
                    </a:p>
                  </a:txBody>
                  <a:tcPr marL="68580" marR="68580" marT="0" marB="0"/>
                </a:tc>
                <a:extLst>
                  <a:ext uri="{0D108BD9-81ED-4DB2-BD59-A6C34878D82A}">
                    <a16:rowId xmlns:a16="http://schemas.microsoft.com/office/drawing/2014/main" val="2832436012"/>
                  </a:ext>
                </a:extLst>
              </a:tr>
            </a:tbl>
          </a:graphicData>
        </a:graphic>
      </p:graphicFrame>
      <p:sp>
        <p:nvSpPr>
          <p:cNvPr id="3" name="Rectangle 2"/>
          <p:cNvSpPr/>
          <p:nvPr/>
        </p:nvSpPr>
        <p:spPr>
          <a:xfrm>
            <a:off x="640080" y="266003"/>
            <a:ext cx="5968173" cy="523220"/>
          </a:xfrm>
          <a:prstGeom prst="rect">
            <a:avLst/>
          </a:prstGeom>
        </p:spPr>
        <p:txBody>
          <a:bodyPr wrap="square">
            <a:spAutoFit/>
          </a:bodyPr>
          <a:lstStyle/>
          <a:p>
            <a:pPr marL="69850" marR="71755" algn="just">
              <a:spcAft>
                <a:spcPts val="0"/>
              </a:spcAft>
            </a:pPr>
            <a:r>
              <a:rPr lang="vi-VN" sz="2800" b="1" i="1" spc="-50" dirty="0">
                <a:solidFill>
                  <a:srgbClr val="FF0000"/>
                </a:solidFill>
                <a:latin typeface="Times New Roman" panose="02020603050405020304" pitchFamily="18" charset="0"/>
                <a:ea typeface="Times New Roman" panose="02020603050405020304" pitchFamily="18" charset="0"/>
              </a:rPr>
              <a:t>2. Hai câu thực</a:t>
            </a:r>
            <a:endParaRPr lang="en-US" sz="2800" dirty="0">
              <a:solidFill>
                <a:srgbClr val="FF0000"/>
              </a:solidFill>
              <a:effectLst/>
              <a:latin typeface="Times New Roman" panose="02020603050405020304" pitchFamily="18" charset="0"/>
              <a:ea typeface="Times New Roman" panose="02020603050405020304" pitchFamily="18" charset="0"/>
            </a:endParaRPr>
          </a:p>
        </p:txBody>
      </p:sp>
      <p:sp>
        <p:nvSpPr>
          <p:cNvPr id="4" name="Rectangle 3"/>
          <p:cNvSpPr/>
          <p:nvPr/>
        </p:nvSpPr>
        <p:spPr>
          <a:xfrm>
            <a:off x="3944983" y="50559"/>
            <a:ext cx="5953286" cy="954107"/>
          </a:xfrm>
          <a:prstGeom prst="rect">
            <a:avLst/>
          </a:prstGeom>
        </p:spPr>
        <p:txBody>
          <a:bodyPr wrap="square">
            <a:spAutoFit/>
          </a:bodyPr>
          <a:lstStyle/>
          <a:p>
            <a:r>
              <a:rPr lang="vi-VN" sz="2800" i="1" dirty="0">
                <a:latin typeface="+mj-lt"/>
              </a:rPr>
              <a:t>Mõ thảm không khua mà cũng cốc.</a:t>
            </a:r>
            <a:endParaRPr lang="en-US" sz="2800" dirty="0">
              <a:latin typeface="+mj-lt"/>
            </a:endParaRPr>
          </a:p>
          <a:p>
            <a:r>
              <a:rPr lang="vi-VN" sz="2800" i="1" dirty="0">
                <a:latin typeface="+mj-lt"/>
              </a:rPr>
              <a:t>Chuông sầu chẳng đánh cớ sao om?</a:t>
            </a:r>
            <a:endParaRPr lang="en-US" sz="2800" dirty="0">
              <a:latin typeface="+mj-lt"/>
            </a:endParaRPr>
          </a:p>
        </p:txBody>
      </p:sp>
    </p:spTree>
    <p:extLst>
      <p:ext uri="{BB962C8B-B14F-4D97-AF65-F5344CB8AC3E}">
        <p14:creationId xmlns:p14="http://schemas.microsoft.com/office/powerpoint/2010/main" val="376276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2121</Words>
  <Application>Microsoft Office PowerPoint</Application>
  <PresentationFormat>Widescreen</PresentationFormat>
  <Paragraphs>126</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MS Mincho</vt:lpstr>
      <vt:lpstr>Arial</vt:lpstr>
      <vt:lpstr>Calibri</vt:lpstr>
      <vt:lpstr>Calibri Light</vt:lpstr>
      <vt:lpstr>Courier New</vt:lpstr>
      <vt:lpstr>DengXian</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Cop.</dc:creator>
  <cp:lastModifiedBy>Microsoft Cop.</cp:lastModifiedBy>
  <cp:revision>21</cp:revision>
  <dcterms:created xsi:type="dcterms:W3CDTF">2024-09-25T13:19:08Z</dcterms:created>
  <dcterms:modified xsi:type="dcterms:W3CDTF">2024-10-08T13:49:06Z</dcterms:modified>
</cp:coreProperties>
</file>