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8" r:id="rId2"/>
    <p:sldMasterId id="2147483854" r:id="rId3"/>
  </p:sldMasterIdLst>
  <p:notesMasterIdLst>
    <p:notesMasterId r:id="rId30"/>
  </p:notesMasterIdLst>
  <p:sldIdLst>
    <p:sldId id="333" r:id="rId4"/>
    <p:sldId id="337" r:id="rId5"/>
    <p:sldId id="324" r:id="rId6"/>
    <p:sldId id="307" r:id="rId7"/>
    <p:sldId id="377" r:id="rId8"/>
    <p:sldId id="363" r:id="rId9"/>
    <p:sldId id="338" r:id="rId10"/>
    <p:sldId id="280" r:id="rId11"/>
    <p:sldId id="330" r:id="rId12"/>
    <p:sldId id="312" r:id="rId13"/>
    <p:sldId id="332" r:id="rId14"/>
    <p:sldId id="350" r:id="rId15"/>
    <p:sldId id="376" r:id="rId16"/>
    <p:sldId id="375" r:id="rId17"/>
    <p:sldId id="284" r:id="rId18"/>
    <p:sldId id="351" r:id="rId19"/>
    <p:sldId id="362" r:id="rId20"/>
    <p:sldId id="347" r:id="rId21"/>
    <p:sldId id="340" r:id="rId22"/>
    <p:sldId id="341" r:id="rId23"/>
    <p:sldId id="342" r:id="rId24"/>
    <p:sldId id="343" r:id="rId25"/>
    <p:sldId id="348" r:id="rId26"/>
    <p:sldId id="344" r:id="rId27"/>
    <p:sldId id="364" r:id="rId28"/>
    <p:sldId id="3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2D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35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3562D-5BED-40D6-B2EE-C50A6EFF2DA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FBB17-7AFD-48C4-9914-469AFA880F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7941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4861E-104F-4831-A03C-DA144864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95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2BC6-8E52-408D-9311-15D74643C7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63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5F1FB-5A82-455D-815A-EF8275FFFE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5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F0761-456C-4745-97B9-7A9AED1A20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19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BB283-1131-45EA-A851-81294D4DFE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18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DCE3A-0E35-4D49-9DA3-1E240CF1BC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88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48FE7-413F-4C10-892F-55FD57AD7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00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01D5B-BB8D-4BFD-918F-AFF7B7CA6E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3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E0B5B-B06A-41BA-93C2-AF25717BA7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03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538AA-9F04-42CC-99DD-0694607F3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55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A0EF2-A2B4-4B82-8C09-C4EB6C92E1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43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25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51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80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50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15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17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9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4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12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84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34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9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0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1B659-7F2C-425F-95ED-8F3C8C3E8C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9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7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18" Type="http://schemas.openxmlformats.org/officeDocument/2006/relationships/image" Target="../media/image35.gif"/><Relationship Id="rId3" Type="http://schemas.openxmlformats.org/officeDocument/2006/relationships/audio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29.gif"/><Relationship Id="rId17" Type="http://schemas.openxmlformats.org/officeDocument/2006/relationships/image" Target="../media/image34.gif"/><Relationship Id="rId2" Type="http://schemas.microsoft.com/office/2007/relationships/media" Target="../media/media2.WAV"/><Relationship Id="rId16" Type="http://schemas.openxmlformats.org/officeDocument/2006/relationships/image" Target="../media/image33.gif"/><Relationship Id="rId20" Type="http://schemas.openxmlformats.org/officeDocument/2006/relationships/image" Target="../media/image37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8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19" Type="http://schemas.openxmlformats.org/officeDocument/2006/relationships/image" Target="../media/image36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audio" Target="../media/audio5.wav"/><Relationship Id="rId9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audio" Target="../media/audio5.wav"/><Relationship Id="rId9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audio" Target="../media/audio5.wav"/><Relationship Id="rId9" Type="http://schemas.openxmlformats.org/officeDocument/2006/relationships/image" Target="../media/image4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audio" Target="../media/audio5.wav"/><Relationship Id="rId9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audio" Target="../media/audio5.wav"/><Relationship Id="rId9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D:\Rung%20Chuong%20Vang\Duong%20den%20ngay%20vinh%20quang%20-%20The%20Wall.mp3" TargetMode="External"/><Relationship Id="rId1" Type="http://schemas.openxmlformats.org/officeDocument/2006/relationships/audio" Target="file:///D:\Rung%20Chuong%20Vang\Rung%20chuong%20vang%20-%20Buc%20Tuong.mp3" TargetMode="External"/><Relationship Id="rId6" Type="http://schemas.openxmlformats.org/officeDocument/2006/relationships/image" Target="../media/image34.gif"/><Relationship Id="rId5" Type="http://schemas.openxmlformats.org/officeDocument/2006/relationships/image" Target="../media/image36.gif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943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86267" y="246862"/>
            <a:ext cx="11947152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18.2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/90,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/91; HĐN 4 (5’)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PHT:</a:t>
            </a:r>
          </a:p>
          <a:p>
            <a:pPr algn="ctr"/>
            <a:r>
              <a:rPr lang="de-DE" sz="2800" b="1" dirty="0">
                <a:latin typeface="Times New Roman" pitchFamily="18" charset="0"/>
                <a:cs typeface="Times New Roman" pitchFamily="18" charset="0"/>
              </a:rPr>
              <a:t>Các bộ phận của lá và đặc điểm, vai trò của chúng trong quá trình quang hợp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947570"/>
              </p:ext>
            </p:extLst>
          </p:nvPr>
        </p:nvGraphicFramePr>
        <p:xfrm>
          <a:off x="659304" y="2173713"/>
          <a:ext cx="11001077" cy="3977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1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2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28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2800" b="1" dirty="0">
                        <a:solidFill>
                          <a:srgbClr val="212529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rgbClr val="212529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trong quang hợp</a:t>
                      </a:r>
                      <a:endParaRPr lang="en-US" sz="2800" b="1">
                        <a:solidFill>
                          <a:srgbClr val="212529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Phiến</a:t>
                      </a:r>
                      <a:r>
                        <a:rPr lang="en-US" sz="2800" b="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800" b="0" dirty="0">
                        <a:solidFill>
                          <a:srgbClr val="212529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8254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Gân</a:t>
                      </a:r>
                      <a:r>
                        <a:rPr lang="en-US" sz="2800" b="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800" b="0" dirty="0">
                        <a:solidFill>
                          <a:srgbClr val="212529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497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b="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lạp</a:t>
                      </a:r>
                      <a:endParaRPr lang="en-US" sz="2800" b="0" dirty="0">
                        <a:solidFill>
                          <a:srgbClr val="212529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54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="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khổng</a:t>
                      </a:r>
                      <a:endParaRPr lang="en-US" sz="2800" b="0" dirty="0">
                        <a:solidFill>
                          <a:srgbClr val="212529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324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2275" y="118122"/>
            <a:ext cx="1174152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de-DE" sz="2800" b="1" dirty="0">
                <a:latin typeface="Times New Roman" pitchFamily="18" charset="0"/>
                <a:cs typeface="Times New Roman" pitchFamily="18" charset="0"/>
              </a:rPr>
              <a:t>Các bộ phận của lá và đặc điểm, vai trò của chúng trong quá trình quang hợp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046943236"/>
              </p:ext>
            </p:extLst>
          </p:nvPr>
        </p:nvGraphicFramePr>
        <p:xfrm>
          <a:off x="51" y="1347457"/>
          <a:ext cx="12192001" cy="45821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9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7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4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Vai trò trong quang hợp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Phiến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3697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Gân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376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lạp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192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khổng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83680" y="1859277"/>
            <a:ext cx="3964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dẹt</a:t>
            </a:r>
            <a:endParaRPr lang="en-US" sz="2800" dirty="0"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3676" y="2931870"/>
            <a:ext cx="3947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4629" y="4274506"/>
            <a:ext cx="3976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5543" y="500921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46057" y="1863344"/>
            <a:ext cx="6574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dirty="0"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17029" y="2612712"/>
            <a:ext cx="6574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53436" y="3997737"/>
            <a:ext cx="6560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1665" y="5137194"/>
            <a:ext cx="6545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2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757314" y="333956"/>
            <a:ext cx="7967207" cy="155050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6" y="2377441"/>
            <a:ext cx="3738880" cy="3566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73" y="2377441"/>
            <a:ext cx="3538331" cy="3566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21" y="2377442"/>
            <a:ext cx="3919995" cy="35985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7285" y="6025303"/>
            <a:ext cx="187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8226" y="6105772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diệp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06505" y="6177243"/>
            <a:ext cx="187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tùng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42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083733"/>
            <a:ext cx="10549467" cy="45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02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925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871" y="711342"/>
            <a:ext cx="114031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(5’)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469" y="1336196"/>
            <a:ext cx="1059951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469" y="2167306"/>
            <a:ext cx="1059951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0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33" y="1674871"/>
            <a:ext cx="5404239" cy="4763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4" y="1674871"/>
            <a:ext cx="5064981" cy="47631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0566" y="533184"/>
            <a:ext cx="113359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8844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" y="1507066"/>
            <a:ext cx="4047212" cy="430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77" y="1507074"/>
            <a:ext cx="3816627" cy="43031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069" y="1507065"/>
            <a:ext cx="3713259" cy="4303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400" y="262921"/>
            <a:ext cx="11163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Cây có lá màu tím, đỏ, vàng vẫn quang hợp được vì trong lá vẫn có diệp lục.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9571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" action="ppaction://noaction">
              <a:snd r:embed="rId7" name="push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3" y="6521450"/>
            <a:ext cx="1130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185333" y="5372100"/>
            <a:ext cx="9787467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457200" y="304800"/>
            <a:ext cx="11277600" cy="1905000"/>
            <a:chOff x="216" y="192"/>
            <a:chExt cx="5328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524000" y="3505200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ahamasBH"/>
              </a:rPr>
              <a:t>RUNG CHUÔNG VÀNG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422400" y="2362200"/>
            <a:ext cx="924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55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0800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7600" y="457200"/>
            <a:ext cx="9855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LUẬT CHƠI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,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78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71844" y="1686130"/>
            <a:ext cx="4025645" cy="4282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0031" y="-555055"/>
            <a:ext cx="2409623" cy="2349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68300">
            <a:off x="2957713" y="677867"/>
            <a:ext cx="1705339" cy="7674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68300">
            <a:off x="2840193" y="1225004"/>
            <a:ext cx="1705339" cy="7674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68300">
            <a:off x="2570117" y="1716186"/>
            <a:ext cx="1705339" cy="7674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364552">
            <a:off x="6349177" y="1362065"/>
            <a:ext cx="1705339" cy="76740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5922" y="4302568"/>
            <a:ext cx="3393905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1"/>
              </a:lnSpc>
            </a:pPr>
            <a:r>
              <a:rPr lang="en-US" sz="3500" b="1" dirty="0" err="1">
                <a:solidFill>
                  <a:srgbClr val="000000"/>
                </a:solidFill>
                <a:latin typeface="Times New Roman" pitchFamily="18" charset="0"/>
                <a:ea typeface="Noto Sans Bold"/>
                <a:cs typeface="Times New Roman" pitchFamily="18" charset="0"/>
                <a:sym typeface="Noto Sans Bold"/>
              </a:rPr>
              <a:t>Carbondioxide</a:t>
            </a:r>
            <a:endParaRPr lang="en-US" sz="3500" b="1" dirty="0">
              <a:solidFill>
                <a:srgbClr val="000000"/>
              </a:solidFill>
              <a:latin typeface="Times New Roman" pitchFamily="18" charset="0"/>
              <a:ea typeface="Noto Sans Bold"/>
              <a:cs typeface="Times New Roman" pitchFamily="18" charset="0"/>
              <a:sym typeface="Noto Sans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537834">
            <a:off x="3134463" y="3602554"/>
            <a:ext cx="1419716" cy="767402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4627599" y="5891306"/>
            <a:ext cx="2403140" cy="1129972"/>
          </a:xfrm>
          <a:custGeom>
            <a:avLst/>
            <a:gdLst/>
            <a:ahLst/>
            <a:cxnLst/>
            <a:rect l="l" t="t" r="r" b="b"/>
            <a:pathLst>
              <a:path w="3604710" h="1694958">
                <a:moveTo>
                  <a:pt x="0" y="0"/>
                </a:moveTo>
                <a:lnTo>
                  <a:pt x="3604709" y="0"/>
                </a:lnTo>
                <a:lnTo>
                  <a:pt x="3604709" y="1694958"/>
                </a:lnTo>
                <a:lnTo>
                  <a:pt x="0" y="1694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24065" y="5881357"/>
            <a:ext cx="4177852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6"/>
              </a:lnSpc>
            </a:pPr>
            <a:r>
              <a:rPr lang="en-US" sz="29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Nước</a:t>
            </a:r>
            <a:r>
              <a:rPr lang="en-US" sz="29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và</a:t>
            </a:r>
            <a:r>
              <a:rPr lang="en-US" sz="29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muối</a:t>
            </a:r>
            <a:r>
              <a:rPr lang="en-US" sz="29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khoáng</a:t>
            </a:r>
            <a:endParaRPr lang="en-US" sz="2900" b="1" dirty="0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26267">
            <a:off x="3830519" y="5801930"/>
            <a:ext cx="1530199" cy="684821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8324932" y="1860492"/>
            <a:ext cx="2952669" cy="2214502"/>
          </a:xfrm>
          <a:custGeom>
            <a:avLst/>
            <a:gdLst/>
            <a:ahLst/>
            <a:cxnLst/>
            <a:rect l="l" t="t" r="r" b="b"/>
            <a:pathLst>
              <a:path w="4429004" h="3321753">
                <a:moveTo>
                  <a:pt x="0" y="0"/>
                </a:moveTo>
                <a:lnTo>
                  <a:pt x="4429004" y="0"/>
                </a:lnTo>
                <a:lnTo>
                  <a:pt x="4429004" y="3321752"/>
                </a:lnTo>
                <a:lnTo>
                  <a:pt x="0" y="33217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201852" y="2525450"/>
            <a:ext cx="1112463" cy="699461"/>
          </a:xfrm>
          <a:custGeom>
            <a:avLst/>
            <a:gdLst/>
            <a:ahLst/>
            <a:cxnLst/>
            <a:rect l="l" t="t" r="r" b="b"/>
            <a:pathLst>
              <a:path w="1668694" h="1049191">
                <a:moveTo>
                  <a:pt x="0" y="0"/>
                </a:moveTo>
                <a:lnTo>
                  <a:pt x="1668694" y="0"/>
                </a:lnTo>
                <a:lnTo>
                  <a:pt x="1668694" y="1049191"/>
                </a:lnTo>
                <a:lnTo>
                  <a:pt x="0" y="10491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41621" y="2216607"/>
            <a:ext cx="2802699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3"/>
              </a:lnSpc>
            </a:pPr>
            <a:r>
              <a:rPr lang="en-US" sz="3500" b="1" dirty="0" err="1">
                <a:solidFill>
                  <a:srgbClr val="000000"/>
                </a:solidFill>
                <a:latin typeface="Times New Roman" pitchFamily="18" charset="0"/>
                <a:ea typeface="Noto Sans Bold"/>
                <a:cs typeface="Times New Roman" pitchFamily="18" charset="0"/>
                <a:sym typeface="Noto Sans Bold"/>
              </a:rPr>
              <a:t>Ánh</a:t>
            </a:r>
            <a:r>
              <a:rPr lang="en-US" sz="3500" b="1" dirty="0">
                <a:solidFill>
                  <a:srgbClr val="000000"/>
                </a:solidFill>
                <a:latin typeface="Times New Roman" pitchFamily="18" charset="0"/>
                <a:ea typeface="Noto Sans Bold"/>
                <a:cs typeface="Times New Roman" pitchFamily="18" charset="0"/>
                <a:sym typeface="Noto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itchFamily="18" charset="0"/>
                <a:ea typeface="Noto Sans Bold"/>
                <a:cs typeface="Times New Roman" pitchFamily="18" charset="0"/>
                <a:sym typeface="Noto Sans Bold"/>
              </a:rPr>
              <a:t>sáng</a:t>
            </a:r>
            <a:r>
              <a:rPr lang="en-US" sz="3500" b="1" dirty="0">
                <a:solidFill>
                  <a:srgbClr val="000000"/>
                </a:solidFill>
                <a:latin typeface="Times New Roman" pitchFamily="18" charset="0"/>
                <a:ea typeface="Noto Sans Bold"/>
                <a:cs typeface="Times New Roman" pitchFamily="18" charset="0"/>
                <a:sym typeface="Noto Sans Bold"/>
              </a:rPr>
              <a:t> </a:t>
            </a:r>
          </a:p>
          <a:p>
            <a:pPr algn="ctr">
              <a:lnSpc>
                <a:spcPts val="4893"/>
              </a:lnSpc>
            </a:pPr>
            <a:r>
              <a:rPr lang="en-US" sz="3500" b="1" dirty="0" err="1">
                <a:solidFill>
                  <a:srgbClr val="000000"/>
                </a:solidFill>
                <a:latin typeface="Times New Roman" pitchFamily="18" charset="0"/>
                <a:ea typeface="Noto Sans Bold"/>
                <a:cs typeface="Times New Roman" pitchFamily="18" charset="0"/>
                <a:sym typeface="Noto Sans Bold"/>
              </a:rPr>
              <a:t>mặt</a:t>
            </a:r>
            <a:r>
              <a:rPr lang="en-US" sz="3500" b="1" dirty="0">
                <a:solidFill>
                  <a:srgbClr val="000000"/>
                </a:solidFill>
                <a:latin typeface="Times New Roman" pitchFamily="18" charset="0"/>
                <a:ea typeface="Noto Sans Bold"/>
                <a:cs typeface="Times New Roman" pitchFamily="18" charset="0"/>
                <a:sym typeface="Noto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itchFamily="18" charset="0"/>
                <a:ea typeface="Noto Sans Bold"/>
                <a:cs typeface="Times New Roman" pitchFamily="18" charset="0"/>
                <a:sym typeface="Noto Sans Bold"/>
              </a:rPr>
              <a:t>trời</a:t>
            </a:r>
            <a:endParaRPr lang="en-US" sz="3500" b="1" dirty="0">
              <a:solidFill>
                <a:srgbClr val="000000"/>
              </a:solidFill>
              <a:latin typeface="Times New Roman" pitchFamily="18" charset="0"/>
              <a:ea typeface="Noto Sans Bold"/>
              <a:cs typeface="Times New Roman" pitchFamily="18" charset="0"/>
              <a:sym typeface="Noto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718509" y="854748"/>
            <a:ext cx="180478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5"/>
              </a:lnSpc>
            </a:pPr>
            <a:r>
              <a:rPr lang="en-US" sz="3500" b="1" dirty="0">
                <a:solidFill>
                  <a:srgbClr val="000000"/>
                </a:solidFill>
                <a:latin typeface="Times New Roman" pitchFamily="18" charset="0"/>
                <a:ea typeface="Noto Sans Bold"/>
                <a:cs typeface="Times New Roman" pitchFamily="18" charset="0"/>
                <a:sym typeface="Noto Sans Bold"/>
              </a:rPr>
              <a:t>Oxygen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77018" y="2550257"/>
            <a:ext cx="3200705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31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Chất</a:t>
            </a:r>
            <a:r>
              <a:rPr lang="en-US" sz="3500" b="1" dirty="0">
                <a:solidFill>
                  <a:srgbClr val="00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hữu</a:t>
            </a:r>
            <a:r>
              <a:rPr lang="en-US" sz="3500" b="1" dirty="0">
                <a:solidFill>
                  <a:srgbClr val="00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cơ</a:t>
            </a:r>
            <a:endParaRPr lang="en-US" sz="3500" b="1" dirty="0">
              <a:solidFill>
                <a:srgbClr val="000000"/>
              </a:solidFill>
              <a:latin typeface="Times New Roman" pitchFamily="18" charset="0"/>
              <a:ea typeface="DejaVu Serif Bold"/>
              <a:cs typeface="Times New Roman" pitchFamily="18" charset="0"/>
              <a:sym typeface="DejaVu Serif Bold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6299455" y="3978741"/>
            <a:ext cx="5892548" cy="2557589"/>
          </a:xfrm>
          <a:prstGeom prst="cloud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HĐNĐ (3’)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ctr"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342900" indent="-342900" algn="ctr"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4458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an3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550401" y="6019985"/>
            <a:ext cx="1557867" cy="561975"/>
            <a:chOff x="4512" y="3792"/>
            <a:chExt cx="736" cy="354"/>
          </a:xfrm>
        </p:grpSpPr>
        <p:pic>
          <p:nvPicPr>
            <p:cNvPr id="1068" name="Picture 7" descr="ani32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9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000" b="1" dirty="0">
                <a:latin typeface=".VnArial Narrow" pitchFamily="34" charset="0"/>
                <a:cs typeface="Arial" charset="0"/>
              </a:endParaRPr>
            </a:p>
          </p:txBody>
        </p:sp>
      </p:grpSp>
      <p:pic>
        <p:nvPicPr>
          <p:cNvPr id="1030" name="Picture 12" descr="star_tip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5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540112" y="3962400"/>
            <a:ext cx="8408671" cy="609600"/>
          </a:xfrm>
          <a:prstGeom prst="roundRect">
            <a:avLst>
              <a:gd name="adj" fmla="val 19728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b="1">
              <a:latin typeface="Arial" charset="0"/>
              <a:cs typeface="Arial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1117723" y="4343400"/>
            <a:ext cx="89639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6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67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4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4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65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5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2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63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6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0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61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7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8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9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5</a:t>
              </a:r>
            </a:p>
          </p:txBody>
        </p:sp>
      </p:grpSp>
      <p:grpSp>
        <p:nvGrpSpPr>
          <p:cNvPr id="8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6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7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6</a:t>
              </a:r>
            </a:p>
          </p:txBody>
        </p:sp>
      </p:grpSp>
      <p:grpSp>
        <p:nvGrpSpPr>
          <p:cNvPr id="9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4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5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7</a:t>
              </a:r>
            </a:p>
          </p:txBody>
        </p:sp>
      </p:grpSp>
      <p:grpSp>
        <p:nvGrpSpPr>
          <p:cNvPr id="10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2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3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8</a:t>
              </a:r>
            </a:p>
          </p:txBody>
        </p:sp>
      </p:grpSp>
      <p:grpSp>
        <p:nvGrpSpPr>
          <p:cNvPr id="11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0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1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9</a:t>
              </a:r>
            </a:p>
          </p:txBody>
        </p:sp>
      </p:grpSp>
      <p:grpSp>
        <p:nvGrpSpPr>
          <p:cNvPr id="12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1048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49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 dirty="0" err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Hết</a:t>
              </a:r>
              <a:r>
                <a:rPr lang="en-US" sz="2000" b="1" dirty="0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giờ</a:t>
              </a:r>
              <a:endParaRPr lang="en-US" sz="2000" b="1" dirty="0">
                <a:solidFill>
                  <a:schemeClr val="bg1"/>
                </a:solidFill>
                <a:latin typeface=".VnTime" pitchFamily="34" charset="0"/>
                <a:cs typeface="Arial" charset="0"/>
              </a:endParaRP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1896535" y="6324784"/>
            <a:ext cx="4395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  <a:cs typeface="Arial" charset="0"/>
              </a:rPr>
              <a:t>10s</a:t>
            </a:r>
          </a:p>
        </p:txBody>
      </p:sp>
      <p:sp>
        <p:nvSpPr>
          <p:cNvPr id="1045" name="WordArt 141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33400"/>
            <a:ext cx="609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74133" y="1626990"/>
            <a:ext cx="10651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/>
              <a:t>:  </a:t>
            </a:r>
            <a:r>
              <a:rPr lang="vi-VN" sz="2400" b="1" dirty="0">
                <a:latin typeface="+mj-lt"/>
              </a:rPr>
              <a:t>Quá trình quang hợp được thực hiện chủ yếu ở cơ quan nào của cây?</a:t>
            </a:r>
            <a:endParaRPr lang="en-US" sz="24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9601" y="3048000"/>
            <a:ext cx="795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7491" y="3505200"/>
            <a:ext cx="7612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9599" y="4619291"/>
            <a:ext cx="7958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D.Hoa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24716" y="4050268"/>
            <a:ext cx="779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2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1" grpId="0" animBg="1"/>
      <p:bldP spid="616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an3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550401" y="6019985"/>
            <a:ext cx="1557867" cy="561975"/>
            <a:chOff x="4512" y="3792"/>
            <a:chExt cx="736" cy="354"/>
          </a:xfrm>
        </p:grpSpPr>
        <p:pic>
          <p:nvPicPr>
            <p:cNvPr id="1068" name="Picture 7" descr="ani32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9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000" b="1" dirty="0">
                <a:latin typeface=".VnArial Narrow" pitchFamily="34" charset="0"/>
                <a:cs typeface="Arial" charset="0"/>
              </a:endParaRPr>
            </a:p>
          </p:txBody>
        </p:sp>
      </p:grpSp>
      <p:pic>
        <p:nvPicPr>
          <p:cNvPr id="1030" name="Picture 12" descr="star_tip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5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540004" y="2819400"/>
            <a:ext cx="8069135" cy="56271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b="1">
              <a:latin typeface="Arial" charset="0"/>
              <a:cs typeface="Arial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1117723" y="4343400"/>
            <a:ext cx="89639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6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67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4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4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65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5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2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63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6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0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61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7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8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9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5</a:t>
              </a:r>
            </a:p>
          </p:txBody>
        </p:sp>
      </p:grpSp>
      <p:grpSp>
        <p:nvGrpSpPr>
          <p:cNvPr id="8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6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7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6</a:t>
              </a:r>
            </a:p>
          </p:txBody>
        </p:sp>
      </p:grpSp>
      <p:grpSp>
        <p:nvGrpSpPr>
          <p:cNvPr id="9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4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5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7</a:t>
              </a:r>
            </a:p>
          </p:txBody>
        </p:sp>
      </p:grpSp>
      <p:grpSp>
        <p:nvGrpSpPr>
          <p:cNvPr id="10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2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3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8</a:t>
              </a:r>
            </a:p>
          </p:txBody>
        </p:sp>
      </p:grpSp>
      <p:grpSp>
        <p:nvGrpSpPr>
          <p:cNvPr id="11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0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1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9</a:t>
              </a:r>
            </a:p>
          </p:txBody>
        </p:sp>
      </p:grpSp>
      <p:grpSp>
        <p:nvGrpSpPr>
          <p:cNvPr id="12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1048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49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 dirty="0" err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Hết</a:t>
              </a:r>
              <a:r>
                <a:rPr lang="en-US" sz="2000" b="1" dirty="0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giờ</a:t>
              </a:r>
              <a:endParaRPr lang="en-US" sz="2000" b="1" dirty="0">
                <a:solidFill>
                  <a:schemeClr val="bg1"/>
                </a:solidFill>
                <a:latin typeface=".VnTime" pitchFamily="34" charset="0"/>
                <a:cs typeface="Arial" charset="0"/>
              </a:endParaRP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1896535" y="6324784"/>
            <a:ext cx="4395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  <a:cs typeface="Arial" charset="0"/>
              </a:rPr>
              <a:t>10s</a:t>
            </a:r>
          </a:p>
        </p:txBody>
      </p:sp>
      <p:sp>
        <p:nvSpPr>
          <p:cNvPr id="1045" name="WordArt 141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33400"/>
            <a:ext cx="654304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743200" y="4191000"/>
            <a:ext cx="7559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endParaRPr lang="en-US" sz="2800" b="1" dirty="0"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723" y="1767177"/>
            <a:ext cx="108267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8132" y="3475898"/>
            <a:ext cx="803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3200" y="2873678"/>
            <a:ext cx="76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3200" y="4619075"/>
            <a:ext cx="741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D.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743201" y="4085675"/>
            <a:ext cx="803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C.</a:t>
            </a:r>
            <a:r>
              <a:rPr lang="en-US" dirty="0"/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Màng sinh chất.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6196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 nodePh="1">
                                  <p:stCondLst>
                                    <p:cond delay="8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repeatCount="10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1" grpId="0" animBg="1"/>
      <p:bldP spid="6161" grpId="1" animBg="1"/>
      <p:bldP spid="61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an3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550401" y="6019985"/>
            <a:ext cx="1557867" cy="561975"/>
            <a:chOff x="4512" y="3792"/>
            <a:chExt cx="736" cy="354"/>
          </a:xfrm>
        </p:grpSpPr>
        <p:pic>
          <p:nvPicPr>
            <p:cNvPr id="1068" name="Picture 7" descr="ani32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9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charset="0"/>
              </a:endParaRPr>
            </a:p>
          </p:txBody>
        </p:sp>
      </p:grpSp>
      <p:pic>
        <p:nvPicPr>
          <p:cNvPr id="1030" name="Picture 12" descr="star_tip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5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585005" y="4193180"/>
            <a:ext cx="2209632" cy="43576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1117723" y="4343400"/>
            <a:ext cx="89639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6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67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1</a:t>
              </a:r>
            </a:p>
          </p:txBody>
        </p:sp>
      </p:grpSp>
      <p:grpSp>
        <p:nvGrpSpPr>
          <p:cNvPr id="4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4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65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2</a:t>
              </a:r>
            </a:p>
          </p:txBody>
        </p:sp>
      </p:grpSp>
      <p:grpSp>
        <p:nvGrpSpPr>
          <p:cNvPr id="5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2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63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3</a:t>
              </a:r>
            </a:p>
          </p:txBody>
        </p:sp>
      </p:grpSp>
      <p:grpSp>
        <p:nvGrpSpPr>
          <p:cNvPr id="6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0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61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4</a:t>
              </a:r>
            </a:p>
          </p:txBody>
        </p:sp>
      </p:grpSp>
      <p:grpSp>
        <p:nvGrpSpPr>
          <p:cNvPr id="7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8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59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5</a:t>
              </a:r>
            </a:p>
          </p:txBody>
        </p:sp>
      </p:grpSp>
      <p:grpSp>
        <p:nvGrpSpPr>
          <p:cNvPr id="8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6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57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6</a:t>
              </a:r>
            </a:p>
          </p:txBody>
        </p:sp>
      </p:grpSp>
      <p:grpSp>
        <p:nvGrpSpPr>
          <p:cNvPr id="9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4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55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7</a:t>
              </a:r>
            </a:p>
          </p:txBody>
        </p:sp>
      </p:grpSp>
      <p:grpSp>
        <p:nvGrpSpPr>
          <p:cNvPr id="10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2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53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8</a:t>
              </a:r>
            </a:p>
          </p:txBody>
        </p:sp>
      </p:grpSp>
      <p:grpSp>
        <p:nvGrpSpPr>
          <p:cNvPr id="11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0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51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9</a:t>
              </a:r>
            </a:p>
          </p:txBody>
        </p:sp>
      </p:grpSp>
      <p:grpSp>
        <p:nvGrpSpPr>
          <p:cNvPr id="12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1048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49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Hết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giờ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1896535" y="6324784"/>
            <a:ext cx="4395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10s</a:t>
            </a:r>
          </a:p>
        </p:txBody>
      </p:sp>
      <p:sp>
        <p:nvSpPr>
          <p:cNvPr id="1045" name="WordArt 141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33400"/>
            <a:ext cx="701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352801" y="1752600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2800" y="1828985"/>
            <a:ext cx="1046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3. </a:t>
            </a:r>
            <a:r>
              <a:rPr lang="vi-VN" sz="2400" b="1" dirty="0">
                <a:latin typeface="+mj-lt"/>
              </a:rPr>
              <a:t>Bộ phận nào có mạch dẫn, có chức năng vận chuyển nước đến lục lạp và vận chuyển chất hữu cơ từ lục lạp về cuống lá?</a:t>
            </a:r>
            <a:endParaRPr lang="en-US" sz="24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7704" y="2982164"/>
            <a:ext cx="786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Rễ cây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2155" y="3591580"/>
            <a:ext cx="791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7705" y="4167284"/>
            <a:ext cx="560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Gân lá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97704" y="4724584"/>
            <a:ext cx="774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khổng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1" grpId="0" animBg="1"/>
      <p:bldP spid="616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an3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550401" y="6019985"/>
            <a:ext cx="1557867" cy="561975"/>
            <a:chOff x="4512" y="3792"/>
            <a:chExt cx="736" cy="354"/>
          </a:xfrm>
        </p:grpSpPr>
        <p:pic>
          <p:nvPicPr>
            <p:cNvPr id="1068" name="Picture 7" descr="ani32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9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charset="0"/>
              </a:endParaRPr>
            </a:p>
          </p:txBody>
        </p:sp>
      </p:grpSp>
      <p:pic>
        <p:nvPicPr>
          <p:cNvPr id="1030" name="Picture 12" descr="star_tip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5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585005" y="3018670"/>
            <a:ext cx="2209632" cy="43576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1117723" y="4343400"/>
            <a:ext cx="89639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6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67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1</a:t>
              </a:r>
            </a:p>
          </p:txBody>
        </p:sp>
      </p:grpSp>
      <p:grpSp>
        <p:nvGrpSpPr>
          <p:cNvPr id="4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4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65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2</a:t>
              </a:r>
            </a:p>
          </p:txBody>
        </p:sp>
      </p:grpSp>
      <p:grpSp>
        <p:nvGrpSpPr>
          <p:cNvPr id="5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2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63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3</a:t>
              </a:r>
            </a:p>
          </p:txBody>
        </p:sp>
      </p:grpSp>
      <p:grpSp>
        <p:nvGrpSpPr>
          <p:cNvPr id="6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0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61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4</a:t>
              </a:r>
            </a:p>
          </p:txBody>
        </p:sp>
      </p:grpSp>
      <p:grpSp>
        <p:nvGrpSpPr>
          <p:cNvPr id="7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8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59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5</a:t>
              </a:r>
            </a:p>
          </p:txBody>
        </p:sp>
      </p:grpSp>
      <p:grpSp>
        <p:nvGrpSpPr>
          <p:cNvPr id="8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6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57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6</a:t>
              </a:r>
            </a:p>
          </p:txBody>
        </p:sp>
      </p:grpSp>
      <p:grpSp>
        <p:nvGrpSpPr>
          <p:cNvPr id="9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4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55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7</a:t>
              </a:r>
            </a:p>
          </p:txBody>
        </p:sp>
      </p:grpSp>
      <p:grpSp>
        <p:nvGrpSpPr>
          <p:cNvPr id="10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2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53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8</a:t>
              </a:r>
            </a:p>
          </p:txBody>
        </p:sp>
      </p:grpSp>
      <p:grpSp>
        <p:nvGrpSpPr>
          <p:cNvPr id="11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0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51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9</a:t>
              </a:r>
            </a:p>
          </p:txBody>
        </p:sp>
      </p:grpSp>
      <p:grpSp>
        <p:nvGrpSpPr>
          <p:cNvPr id="12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1048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49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Hết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rPr>
                <a:t>giờ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1896535" y="6324784"/>
            <a:ext cx="4395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10s</a:t>
            </a:r>
          </a:p>
        </p:txBody>
      </p:sp>
      <p:sp>
        <p:nvSpPr>
          <p:cNvPr id="1045" name="WordArt 141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33400"/>
            <a:ext cx="701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352801" y="1752600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2800" y="1853084"/>
            <a:ext cx="1092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>
                <a:latin typeface="+mj-lt"/>
              </a:rPr>
              <a:t>Bộ phận nào ở lá có vai trò chính trong quá trình trao đổi khí và thoát hơi nước?</a:t>
            </a:r>
            <a:endParaRPr lang="en-US" sz="24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7704" y="2982164"/>
            <a:ext cx="786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Khí khổng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2155" y="3591580"/>
            <a:ext cx="791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7704" y="4167284"/>
            <a:ext cx="191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Mạch dẫn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97704" y="4724584"/>
            <a:ext cx="774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46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1" grpId="0" animBg="1"/>
      <p:bldP spid="616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an3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550401" y="6019985"/>
            <a:ext cx="1557867" cy="561975"/>
            <a:chOff x="4512" y="3792"/>
            <a:chExt cx="736" cy="354"/>
          </a:xfrm>
        </p:grpSpPr>
        <p:pic>
          <p:nvPicPr>
            <p:cNvPr id="1068" name="Picture 7" descr="ani32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9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000" b="1" dirty="0">
                <a:latin typeface=".VnArial Narrow" pitchFamily="34" charset="0"/>
                <a:cs typeface="Arial" charset="0"/>
              </a:endParaRPr>
            </a:p>
          </p:txBody>
        </p:sp>
      </p:grpSp>
      <p:pic>
        <p:nvPicPr>
          <p:cNvPr id="1030" name="Picture 12" descr="star_tip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5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770819" y="2414418"/>
            <a:ext cx="8432800" cy="701331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b="1">
              <a:latin typeface="Arial" charset="0"/>
              <a:cs typeface="Arial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1117723" y="4343585"/>
            <a:ext cx="1135247" cy="461665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6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67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4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4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65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5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2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63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6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60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61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7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8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9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5</a:t>
              </a:r>
            </a:p>
          </p:txBody>
        </p:sp>
      </p:grpSp>
      <p:grpSp>
        <p:nvGrpSpPr>
          <p:cNvPr id="8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6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7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6</a:t>
              </a:r>
            </a:p>
          </p:txBody>
        </p:sp>
      </p:grpSp>
      <p:grpSp>
        <p:nvGrpSpPr>
          <p:cNvPr id="9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4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5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7</a:t>
              </a:r>
            </a:p>
          </p:txBody>
        </p:sp>
      </p:grpSp>
      <p:grpSp>
        <p:nvGrpSpPr>
          <p:cNvPr id="10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2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3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8</a:t>
              </a:r>
            </a:p>
          </p:txBody>
        </p:sp>
      </p:grpSp>
      <p:grpSp>
        <p:nvGrpSpPr>
          <p:cNvPr id="11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1050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51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9</a:t>
              </a:r>
            </a:p>
          </p:txBody>
        </p:sp>
      </p:grpSp>
      <p:grpSp>
        <p:nvGrpSpPr>
          <p:cNvPr id="12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1048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latin typeface="Arial" charset="0"/>
                <a:cs typeface="Arial" charset="0"/>
              </a:endParaRPr>
            </a:p>
          </p:txBody>
        </p:sp>
        <p:sp>
          <p:nvSpPr>
            <p:cNvPr id="1049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 dirty="0" err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Hết</a:t>
              </a:r>
              <a:r>
                <a:rPr lang="en-US" sz="2000" b="1" dirty="0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.VnTime" pitchFamily="34" charset="0"/>
                  <a:cs typeface="Arial" charset="0"/>
                </a:rPr>
                <a:t>giờ</a:t>
              </a:r>
              <a:endParaRPr lang="en-US" sz="2000" b="1" dirty="0">
                <a:solidFill>
                  <a:schemeClr val="bg1"/>
                </a:solidFill>
                <a:latin typeface=".VnTime" pitchFamily="34" charset="0"/>
                <a:cs typeface="Arial" charset="0"/>
              </a:endParaRP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1896535" y="6324784"/>
            <a:ext cx="4395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  <a:cs typeface="Arial" charset="0"/>
              </a:rPr>
              <a:t>10s</a:t>
            </a:r>
          </a:p>
        </p:txBody>
      </p:sp>
      <p:sp>
        <p:nvSpPr>
          <p:cNvPr id="1045" name="WordArt 141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3759203" y="533400"/>
            <a:ext cx="643466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352801" y="1752600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457203" y="1828957"/>
            <a:ext cx="1140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Câu 5. </a:t>
            </a:r>
            <a:r>
              <a:rPr lang="vi-VN" sz="2400" dirty="0"/>
              <a:t>Vào mùa rụng lá, khi cây rụng hết lá thì có quang hợp được không? Vì sao?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97492" y="2463407"/>
            <a:ext cx="8608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400" dirty="0"/>
              <a:t>Có, vì thân chứa diệp lục vẫn có thể quang hợp được.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0785" y="3380230"/>
            <a:ext cx="879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dirty="0"/>
              <a:t>Không, vì cây không có diệp lục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0588" y="4091786"/>
            <a:ext cx="9074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400" dirty="0"/>
              <a:t>Không, vì chỉ có lá mới quang hợp 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770820" y="4793344"/>
            <a:ext cx="835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D.</a:t>
            </a:r>
            <a:r>
              <a:rPr lang="vi-V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2400" dirty="0"/>
              <a:t>Có, vì hoa không có diệp lục nhưng vẫn quang hợp được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1" grpId="0" animBg="1"/>
      <p:bldP spid="616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0968" name="WordArt 8"/>
          <p:cNvSpPr>
            <a:spLocks noChangeArrowheads="1" noChangeShapeType="1" noTextEdit="1"/>
          </p:cNvSpPr>
          <p:nvPr/>
        </p:nvSpPr>
        <p:spPr bwMode="auto">
          <a:xfrm>
            <a:off x="2336800" y="5486400"/>
            <a:ext cx="80264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Binh ...Boong...</a:t>
            </a:r>
          </a:p>
        </p:txBody>
      </p:sp>
      <p:sp>
        <p:nvSpPr>
          <p:cNvPr id="40969" name="WordArt 9"/>
          <p:cNvSpPr>
            <a:spLocks noChangeArrowheads="1" noChangeShapeType="1" noTextEdit="1"/>
          </p:cNvSpPr>
          <p:nvPr/>
        </p:nvSpPr>
        <p:spPr bwMode="auto">
          <a:xfrm>
            <a:off x="4572003" y="533400"/>
            <a:ext cx="3543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Binh ...Boong...</a:t>
            </a:r>
          </a:p>
        </p:txBody>
      </p:sp>
      <p:pic>
        <p:nvPicPr>
          <p:cNvPr id="40970" name="Rung chuong vang - Buc T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36151">
            <a:off x="7721600" y="3505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Duong den ngay vinh quang - The Wall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4584">
            <a:off x="508000" y="37338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823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609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447800"/>
            <a:ext cx="62992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2394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9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3062" fill="hold"/>
                                        <p:tgtEl>
                                          <p:spTgt spid="409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0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0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0370" fill="hold"/>
                                        <p:tgtEl>
                                          <p:spTgt spid="409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1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1"/>
                </p:tgtEl>
              </p:cMediaNode>
            </p:audio>
          </p:childTnLst>
        </p:cTn>
      </p:par>
    </p:tnLst>
    <p:bldLst>
      <p:bldP spid="40968" grpId="0" animBg="1"/>
      <p:bldP spid="409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268" y="982141"/>
            <a:ext cx="95165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- Học bài cũ: Vai trò của lá cây trong quá trình quang hợp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- Chuẩn bị bài mới: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ghiên cứu trước nội dung mục II: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+ N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êu khái niệm</a:t>
            </a:r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 quang hợp?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+ Viết phương trình quang hợp (dạng chữ)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+ Nêu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nguyên liệu và sản phẩm của quang hợp.</a:t>
            </a:r>
          </a:p>
          <a:p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45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99699" y="2459063"/>
            <a:ext cx="11766175" cy="797999"/>
          </a:xfrm>
        </p:spPr>
        <p:txBody>
          <a:bodyPr>
            <a:normAutofit/>
          </a:bodyPr>
          <a:lstStyle/>
          <a:p>
            <a:r>
              <a:rPr lang="vi-VN" sz="4800" b="1" dirty="0"/>
              <a:t>TIẾT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4800" b="1" dirty="0"/>
              <a:t>5: QUANG HỢP Ở THỰC VẬT</a:t>
            </a:r>
          </a:p>
        </p:txBody>
      </p:sp>
    </p:spTree>
    <p:extLst>
      <p:ext uri="{BB962C8B-B14F-4D97-AF65-F5344CB8AC3E}">
        <p14:creationId xmlns:p14="http://schemas.microsoft.com/office/powerpoint/2010/main" val="1878503519"/>
      </p:ext>
    </p:extLst>
  </p:cSld>
  <p:clrMapOvr>
    <a:masterClrMapping/>
  </p:clrMapOvr>
  <p:transition spd="slow">
    <p:fade/>
    <p:sndAc>
      <p:endSnd/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12709" y="518159"/>
            <a:ext cx="1024323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7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baivan.net/sites/default/files/styles/giua_bai/public/d/m/Y/81_-_b19.png?itok=FY2ZfqYB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3799" y="602322"/>
            <a:ext cx="3962399" cy="573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01437" y="3738279"/>
            <a:ext cx="3854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01437" y="4530768"/>
            <a:ext cx="3854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01437" y="2599762"/>
            <a:ext cx="3854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6587" y="291352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82041" y="1192304"/>
            <a:ext cx="3734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7561" y="2590797"/>
            <a:ext cx="3778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9588" y="5907737"/>
            <a:ext cx="25997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1435" y="4536136"/>
            <a:ext cx="529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98817" y="3744578"/>
            <a:ext cx="7351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7189" y="2590797"/>
            <a:ext cx="49754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2735" y="1183338"/>
            <a:ext cx="6633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98817" y="2608727"/>
            <a:ext cx="8197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63800" y="6429684"/>
            <a:ext cx="404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Hình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ảnh</a:t>
            </a:r>
            <a:r>
              <a:rPr lang="en-US" b="1" dirty="0">
                <a:solidFill>
                  <a:srgbClr val="7030A0"/>
                </a:solidFill>
              </a:rPr>
              <a:t>: </a:t>
            </a:r>
            <a:r>
              <a:rPr lang="en-US" b="1" dirty="0" err="1">
                <a:solidFill>
                  <a:srgbClr val="7030A0"/>
                </a:solidFill>
              </a:rPr>
              <a:t>Các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cơ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quan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của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cây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xanh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5" y="253040"/>
            <a:ext cx="12168505" cy="612267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51155" y="552450"/>
            <a:ext cx="4993640" cy="1363980"/>
          </a:xfrm>
          <a:prstGeom prst="wedgeRoundRectCallout">
            <a:avLst>
              <a:gd name="adj1" fmla="val 113479"/>
              <a:gd name="adj2" fmla="val 5917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ở </a:t>
            </a:r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177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4385" y="532737"/>
            <a:ext cx="4136571" cy="62091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055551" y="2779477"/>
            <a:ext cx="36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9259" y="1785258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3203" y="1908816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031" y="3650352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97717" y="1416189"/>
            <a:ext cx="129177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2229" y="1792514"/>
            <a:ext cx="13280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Gân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0063" y="3810006"/>
            <a:ext cx="15457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Phiến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3176549" y="135468"/>
            <a:ext cx="5534107" cy="1280722"/>
          </a:xfrm>
          <a:prstGeom prst="cloud">
            <a:avLst/>
          </a:prstGeom>
          <a:solidFill>
            <a:srgbClr val="FFC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Xác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định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bộ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phận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cây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trên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vẽ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xác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định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trên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thật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7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841" y="1097283"/>
            <a:ext cx="7731567" cy="556758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hidden">
          <a:xfrm flipV="1">
            <a:off x="9083939" y="981911"/>
            <a:ext cx="1025736" cy="1499363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hidden">
          <a:xfrm flipH="1" flipV="1">
            <a:off x="1451869" y="1247686"/>
            <a:ext cx="1649735" cy="157849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hidden">
          <a:xfrm>
            <a:off x="8182517" y="4720348"/>
            <a:ext cx="2422937" cy="68914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hidden">
          <a:xfrm flipV="1">
            <a:off x="3486963" y="5627768"/>
            <a:ext cx="1097628" cy="643285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hidden">
          <a:xfrm flipV="1">
            <a:off x="7925447" y="4430782"/>
            <a:ext cx="2936260" cy="2144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hidden">
          <a:xfrm>
            <a:off x="7773208" y="5582161"/>
            <a:ext cx="2370653" cy="79488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481304" y="6146391"/>
            <a:ext cx="601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57732" y="5002708"/>
            <a:ext cx="601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55984" y="6146392"/>
            <a:ext cx="601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78148" y="847354"/>
            <a:ext cx="601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809008" y="4104235"/>
            <a:ext cx="601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09172" y="564882"/>
            <a:ext cx="601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128" y="1336381"/>
            <a:ext cx="286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31919" y="1097372"/>
            <a:ext cx="193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218302" y="4430966"/>
            <a:ext cx="286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43984" y="5280595"/>
            <a:ext cx="286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04095" y="5442569"/>
            <a:ext cx="193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744747" y="6495403"/>
            <a:ext cx="193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055" y="180339"/>
            <a:ext cx="103895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HĐCN (1’) c</a:t>
            </a:r>
            <a:r>
              <a:rPr lang="de-D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 thích cấu tạo trong của lá cây cho phù hợp?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pic>
        <p:nvPicPr>
          <p:cNvPr id="22" name="1 Đồng hồ 1 phút">
            <a:hlinkClick r:id="" action="ppaction://media"/>
            <a:extLst>
              <a:ext uri="{FF2B5EF4-FFF2-40B4-BE49-F238E27FC236}">
                <a16:creationId xmlns:a16="http://schemas.microsoft.com/office/drawing/2014/main" id="{ADD206EF-1BC2-4D8F-8F89-510B20BF8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87" y="4924412"/>
            <a:ext cx="1792553" cy="177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09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17" y="95885"/>
            <a:ext cx="11703051" cy="6478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5635" y="5885808"/>
            <a:ext cx="7498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Hình 18.2. Hình thái, cấu trúc của lá phù hợp với chức năng quang hợp</a:t>
            </a:r>
          </a:p>
        </p:txBody>
      </p:sp>
    </p:spTree>
    <p:extLst>
      <p:ext uri="{BB962C8B-B14F-4D97-AF65-F5344CB8AC3E}">
        <p14:creationId xmlns:p14="http://schemas.microsoft.com/office/powerpoint/2010/main" val="2297105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1012</Words>
  <Application>Microsoft Office PowerPoint</Application>
  <PresentationFormat>Widescreen</PresentationFormat>
  <Paragraphs>192</Paragraphs>
  <Slides>26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.VnArial Narrow</vt:lpstr>
      <vt:lpstr>.VnBahamasBH</vt:lpstr>
      <vt:lpstr>.VnTime</vt:lpstr>
      <vt:lpstr>Arial</vt:lpstr>
      <vt:lpstr>Calibri</vt:lpstr>
      <vt:lpstr>Calibri Light</vt:lpstr>
      <vt:lpstr>DejaVu Serif Bold</vt:lpstr>
      <vt:lpstr>Noto Sans Bold</vt:lpstr>
      <vt:lpstr>Times New Roman</vt:lpstr>
      <vt:lpstr>Office Theme</vt:lpstr>
      <vt:lpstr>Default Design</vt:lpstr>
      <vt:lpstr>1_Office Theme</vt:lpstr>
      <vt:lpstr>PowerPoint Presentation</vt:lpstr>
      <vt:lpstr>PowerPoint Presentation</vt:lpstr>
      <vt:lpstr>TIẾT 85: QUANG HỢP Ở THỰC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Hà Thị Tuyết Nhung</dc:creator>
  <cp:lastModifiedBy>Administrator</cp:lastModifiedBy>
  <cp:revision>171</cp:revision>
  <dcterms:created xsi:type="dcterms:W3CDTF">2022-07-16T09:03:00Z</dcterms:created>
  <dcterms:modified xsi:type="dcterms:W3CDTF">2025-05-06T02:18:49Z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DCB9AFD66CD547D599BC09DD0FC881F1</vt:lpwstr>
  </property>
  <property fmtid="{D5CDD505-2E9C-101B-9397-08002B2CF9AE}" pid="3" name="KSOProductBuildVer">
    <vt:lpwstr>1033-11.2.0.11191</vt:lpwstr>
  </property>
</Properties>
</file>